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</p:sldMasterIdLst>
  <p:notesMasterIdLst>
    <p:notesMasterId r:id="rId15"/>
  </p:notesMasterIdLst>
  <p:sldIdLst>
    <p:sldId id="273" r:id="rId3"/>
    <p:sldId id="274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4630400" cy="8229600"/>
  <p:notesSz cx="8229600" cy="1463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5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793FC9-F268-4A1C-A093-607111501244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3D47C9-D9FC-4420-A744-6B89A243D619}">
      <dgm:prSet/>
      <dgm:spPr/>
      <dgm:t>
        <a:bodyPr/>
        <a:lstStyle/>
        <a:p>
          <a:r>
            <a:rPr lang="en-US" b="1" dirty="0"/>
            <a:t>Tutor</a:t>
          </a:r>
          <a:r>
            <a:rPr lang="en-US" dirty="0"/>
            <a:t>: </a:t>
          </a:r>
          <a:r>
            <a:rPr lang="en-GB" b="1" dirty="0"/>
            <a:t>Okwudili</a:t>
          </a:r>
          <a:r>
            <a:rPr lang="en-GB" dirty="0"/>
            <a:t> O. ONWURAH, </a:t>
          </a:r>
          <a:r>
            <a:rPr lang="en-GB" b="1" dirty="0"/>
            <a:t>LL.B.</a:t>
          </a:r>
          <a:r>
            <a:rPr lang="en-GB" dirty="0"/>
            <a:t> (Nigeria); </a:t>
          </a:r>
          <a:r>
            <a:rPr lang="en-GB" b="1" dirty="0"/>
            <a:t>BL</a:t>
          </a:r>
          <a:r>
            <a:rPr lang="en-GB" dirty="0"/>
            <a:t> (Abuja, Nigeria); </a:t>
          </a:r>
          <a:r>
            <a:rPr lang="en-GB" b="1" dirty="0"/>
            <a:t>LLM</a:t>
          </a:r>
          <a:r>
            <a:rPr lang="en-GB" dirty="0"/>
            <a:t> (Exeter, UK); </a:t>
          </a:r>
          <a:r>
            <a:rPr lang="en-GB" b="1" dirty="0"/>
            <a:t>LLM</a:t>
          </a:r>
          <a:r>
            <a:rPr lang="en-GB" dirty="0"/>
            <a:t> (Qingdao, PRC); </a:t>
          </a:r>
          <a:r>
            <a:rPr lang="en-GB" b="1" dirty="0"/>
            <a:t>LLM</a:t>
          </a:r>
          <a:r>
            <a:rPr lang="en-GB" dirty="0"/>
            <a:t> (Shanghai, PRC)</a:t>
          </a:r>
          <a:endParaRPr lang="en-US" dirty="0"/>
        </a:p>
      </dgm:t>
    </dgm:pt>
    <dgm:pt modelId="{3B4A0499-6413-43FF-A386-E2721FA19865}" type="parTrans" cxnId="{47B26742-AC34-473E-B2EF-084F9289332E}">
      <dgm:prSet/>
      <dgm:spPr/>
      <dgm:t>
        <a:bodyPr/>
        <a:lstStyle/>
        <a:p>
          <a:endParaRPr lang="en-US"/>
        </a:p>
      </dgm:t>
    </dgm:pt>
    <dgm:pt modelId="{87FB430B-75F2-4A98-9D03-92AAA2951C1F}" type="sibTrans" cxnId="{47B26742-AC34-473E-B2EF-084F9289332E}">
      <dgm:prSet/>
      <dgm:spPr/>
      <dgm:t>
        <a:bodyPr/>
        <a:lstStyle/>
        <a:p>
          <a:endParaRPr lang="en-US"/>
        </a:p>
      </dgm:t>
    </dgm:pt>
    <dgm:pt modelId="{A8BF8E76-CC70-4FFE-9E84-56635DBB574B}">
      <dgm:prSet/>
      <dgm:spPr/>
      <dgm:t>
        <a:bodyPr/>
        <a:lstStyle/>
        <a:p>
          <a:r>
            <a:rPr lang="en-US" dirty="0"/>
            <a:t>PhD in Law (Hong Kong)</a:t>
          </a:r>
          <a:br>
            <a:rPr lang="en-US" dirty="0"/>
          </a:br>
          <a:endParaRPr lang="en-US" dirty="0"/>
        </a:p>
      </dgm:t>
    </dgm:pt>
    <dgm:pt modelId="{FA5D942D-74A5-4061-9030-9816228997EF}" type="parTrans" cxnId="{AEEDF93A-6EFC-4794-9EA7-792AD6378CFA}">
      <dgm:prSet/>
      <dgm:spPr/>
      <dgm:t>
        <a:bodyPr/>
        <a:lstStyle/>
        <a:p>
          <a:endParaRPr lang="en-US"/>
        </a:p>
      </dgm:t>
    </dgm:pt>
    <dgm:pt modelId="{ECE27122-8DDC-4AB2-BC2B-CAA2EE80DAB4}" type="sibTrans" cxnId="{AEEDF93A-6EFC-4794-9EA7-792AD6378CFA}">
      <dgm:prSet/>
      <dgm:spPr/>
      <dgm:t>
        <a:bodyPr/>
        <a:lstStyle/>
        <a:p>
          <a:endParaRPr lang="en-US"/>
        </a:p>
      </dgm:t>
    </dgm:pt>
    <dgm:pt modelId="{3306BD63-0E89-49A9-9A19-0567680F4C23}">
      <dgm:prSet/>
      <dgm:spPr/>
      <dgm:t>
        <a:bodyPr/>
        <a:lstStyle/>
        <a:p>
          <a:r>
            <a:rPr lang="en-US" b="1" dirty="0">
              <a:solidFill>
                <a:srgbClr val="7030A0"/>
              </a:solidFill>
            </a:rPr>
            <a:t>Dr Okwudili O. Onwurah</a:t>
          </a:r>
        </a:p>
      </dgm:t>
    </dgm:pt>
    <dgm:pt modelId="{30624F51-6043-4586-B1CC-9CEDC9A4D448}" type="parTrans" cxnId="{D6BD83F6-285A-4EAF-A9E3-677B7328315D}">
      <dgm:prSet/>
      <dgm:spPr/>
      <dgm:t>
        <a:bodyPr/>
        <a:lstStyle/>
        <a:p>
          <a:endParaRPr lang="en-US"/>
        </a:p>
      </dgm:t>
    </dgm:pt>
    <dgm:pt modelId="{B8E6C81C-F96B-4037-B0AE-E195845F76E8}" type="sibTrans" cxnId="{D6BD83F6-285A-4EAF-A9E3-677B7328315D}">
      <dgm:prSet/>
      <dgm:spPr/>
      <dgm:t>
        <a:bodyPr/>
        <a:lstStyle/>
        <a:p>
          <a:endParaRPr lang="en-US"/>
        </a:p>
      </dgm:t>
    </dgm:pt>
    <dgm:pt modelId="{1C3346F7-2909-4802-A99B-C614BF60D0AA}" type="pres">
      <dgm:prSet presAssocID="{0D793FC9-F268-4A1C-A093-607111501244}" presName="Name0" presStyleCnt="0">
        <dgm:presLayoutVars>
          <dgm:dir/>
          <dgm:animLvl val="lvl"/>
          <dgm:resizeHandles val="exact"/>
        </dgm:presLayoutVars>
      </dgm:prSet>
      <dgm:spPr/>
    </dgm:pt>
    <dgm:pt modelId="{C5F0A950-62FA-4F84-A3CA-A98BE82F54E2}" type="pres">
      <dgm:prSet presAssocID="{3306BD63-0E89-49A9-9A19-0567680F4C23}" presName="boxAndChildren" presStyleCnt="0"/>
      <dgm:spPr/>
    </dgm:pt>
    <dgm:pt modelId="{9767B373-F5D2-4C16-8232-AD3EB3BA2865}" type="pres">
      <dgm:prSet presAssocID="{3306BD63-0E89-49A9-9A19-0567680F4C23}" presName="parentTextBox" presStyleLbl="node1" presStyleIdx="0" presStyleCnt="2" custScaleY="30958" custLinFactNeighborX="17539" custLinFactNeighborY="-1064"/>
      <dgm:spPr/>
    </dgm:pt>
    <dgm:pt modelId="{F5F75FCB-6600-4BC3-91BE-B7A919D87789}" type="pres">
      <dgm:prSet presAssocID="{87FB430B-75F2-4A98-9D03-92AAA2951C1F}" presName="sp" presStyleCnt="0"/>
      <dgm:spPr/>
    </dgm:pt>
    <dgm:pt modelId="{5F2D1CFE-F0BA-4745-B54D-24C092E006B0}" type="pres">
      <dgm:prSet presAssocID="{4B3D47C9-D9FC-4420-A744-6B89A243D619}" presName="arrowAndChildren" presStyleCnt="0"/>
      <dgm:spPr/>
    </dgm:pt>
    <dgm:pt modelId="{1267F2E7-7445-44C5-85A1-474EA1B37E02}" type="pres">
      <dgm:prSet presAssocID="{4B3D47C9-D9FC-4420-A744-6B89A243D619}" presName="parentTextArrow" presStyleLbl="node1" presStyleIdx="0" presStyleCnt="2"/>
      <dgm:spPr/>
    </dgm:pt>
    <dgm:pt modelId="{50E560F1-A1B3-4C64-B8C9-000AEB7FD047}" type="pres">
      <dgm:prSet presAssocID="{4B3D47C9-D9FC-4420-A744-6B89A243D619}" presName="arrow" presStyleLbl="node1" presStyleIdx="1" presStyleCnt="2"/>
      <dgm:spPr/>
    </dgm:pt>
    <dgm:pt modelId="{36B24DEE-2EFE-405E-9811-D9B994214603}" type="pres">
      <dgm:prSet presAssocID="{4B3D47C9-D9FC-4420-A744-6B89A243D619}" presName="descendantArrow" presStyleCnt="0"/>
      <dgm:spPr/>
    </dgm:pt>
    <dgm:pt modelId="{776488E1-41F0-4B79-AF8B-E69517EDFD16}" type="pres">
      <dgm:prSet presAssocID="{A8BF8E76-CC70-4FFE-9E84-56635DBB574B}" presName="childTextArrow" presStyleLbl="fgAccFollowNode1" presStyleIdx="0" presStyleCnt="1" custScaleY="133803">
        <dgm:presLayoutVars>
          <dgm:bulletEnabled val="1"/>
        </dgm:presLayoutVars>
      </dgm:prSet>
      <dgm:spPr/>
    </dgm:pt>
  </dgm:ptLst>
  <dgm:cxnLst>
    <dgm:cxn modelId="{2CA50D17-3428-4E21-A0E9-2142B609A549}" type="presOf" srcId="{A8BF8E76-CC70-4FFE-9E84-56635DBB574B}" destId="{776488E1-41F0-4B79-AF8B-E69517EDFD16}" srcOrd="0" destOrd="0" presId="urn:microsoft.com/office/officeart/2005/8/layout/process4"/>
    <dgm:cxn modelId="{AEEDF93A-6EFC-4794-9EA7-792AD6378CFA}" srcId="{4B3D47C9-D9FC-4420-A744-6B89A243D619}" destId="{A8BF8E76-CC70-4FFE-9E84-56635DBB574B}" srcOrd="0" destOrd="0" parTransId="{FA5D942D-74A5-4061-9030-9816228997EF}" sibTransId="{ECE27122-8DDC-4AB2-BC2B-CAA2EE80DAB4}"/>
    <dgm:cxn modelId="{47B26742-AC34-473E-B2EF-084F9289332E}" srcId="{0D793FC9-F268-4A1C-A093-607111501244}" destId="{4B3D47C9-D9FC-4420-A744-6B89A243D619}" srcOrd="0" destOrd="0" parTransId="{3B4A0499-6413-43FF-A386-E2721FA19865}" sibTransId="{87FB430B-75F2-4A98-9D03-92AAA2951C1F}"/>
    <dgm:cxn modelId="{B199074C-A959-42AE-950B-CC10A8601A0B}" type="presOf" srcId="{0D793FC9-F268-4A1C-A093-607111501244}" destId="{1C3346F7-2909-4802-A99B-C614BF60D0AA}" srcOrd="0" destOrd="0" presId="urn:microsoft.com/office/officeart/2005/8/layout/process4"/>
    <dgm:cxn modelId="{257CA2B2-EA2D-4959-955D-DFCE9E7E358F}" type="presOf" srcId="{4B3D47C9-D9FC-4420-A744-6B89A243D619}" destId="{50E560F1-A1B3-4C64-B8C9-000AEB7FD047}" srcOrd="1" destOrd="0" presId="urn:microsoft.com/office/officeart/2005/8/layout/process4"/>
    <dgm:cxn modelId="{30CD7EBF-67CD-46FF-BC97-F2DED6ACCACB}" type="presOf" srcId="{3306BD63-0E89-49A9-9A19-0567680F4C23}" destId="{9767B373-F5D2-4C16-8232-AD3EB3BA2865}" srcOrd="0" destOrd="0" presId="urn:microsoft.com/office/officeart/2005/8/layout/process4"/>
    <dgm:cxn modelId="{FBA06BCD-9128-4C68-905E-EFF4446AEF5D}" type="presOf" srcId="{4B3D47C9-D9FC-4420-A744-6B89A243D619}" destId="{1267F2E7-7445-44C5-85A1-474EA1B37E02}" srcOrd="0" destOrd="0" presId="urn:microsoft.com/office/officeart/2005/8/layout/process4"/>
    <dgm:cxn modelId="{D6BD83F6-285A-4EAF-A9E3-677B7328315D}" srcId="{0D793FC9-F268-4A1C-A093-607111501244}" destId="{3306BD63-0E89-49A9-9A19-0567680F4C23}" srcOrd="1" destOrd="0" parTransId="{30624F51-6043-4586-B1CC-9CEDC9A4D448}" sibTransId="{B8E6C81C-F96B-4037-B0AE-E195845F76E8}"/>
    <dgm:cxn modelId="{E0C8B17A-7F02-4F63-810D-DF96617E6B2D}" type="presParOf" srcId="{1C3346F7-2909-4802-A99B-C614BF60D0AA}" destId="{C5F0A950-62FA-4F84-A3CA-A98BE82F54E2}" srcOrd="0" destOrd="0" presId="urn:microsoft.com/office/officeart/2005/8/layout/process4"/>
    <dgm:cxn modelId="{7141D6E0-9349-45F8-9636-CB6596552D4E}" type="presParOf" srcId="{C5F0A950-62FA-4F84-A3CA-A98BE82F54E2}" destId="{9767B373-F5D2-4C16-8232-AD3EB3BA2865}" srcOrd="0" destOrd="0" presId="urn:microsoft.com/office/officeart/2005/8/layout/process4"/>
    <dgm:cxn modelId="{0C2E3242-DD21-46C5-AA08-077C0A82A4E8}" type="presParOf" srcId="{1C3346F7-2909-4802-A99B-C614BF60D0AA}" destId="{F5F75FCB-6600-4BC3-91BE-B7A919D87789}" srcOrd="1" destOrd="0" presId="urn:microsoft.com/office/officeart/2005/8/layout/process4"/>
    <dgm:cxn modelId="{F99384A6-756B-4F34-BBEF-133B8347CFF4}" type="presParOf" srcId="{1C3346F7-2909-4802-A99B-C614BF60D0AA}" destId="{5F2D1CFE-F0BA-4745-B54D-24C092E006B0}" srcOrd="2" destOrd="0" presId="urn:microsoft.com/office/officeart/2005/8/layout/process4"/>
    <dgm:cxn modelId="{2026DBF1-B70E-4B5A-9191-54EE5B1A3FB7}" type="presParOf" srcId="{5F2D1CFE-F0BA-4745-B54D-24C092E006B0}" destId="{1267F2E7-7445-44C5-85A1-474EA1B37E02}" srcOrd="0" destOrd="0" presId="urn:microsoft.com/office/officeart/2005/8/layout/process4"/>
    <dgm:cxn modelId="{17BCA71F-A8C9-4F60-8970-4FE7522DAEAD}" type="presParOf" srcId="{5F2D1CFE-F0BA-4745-B54D-24C092E006B0}" destId="{50E560F1-A1B3-4C64-B8C9-000AEB7FD047}" srcOrd="1" destOrd="0" presId="urn:microsoft.com/office/officeart/2005/8/layout/process4"/>
    <dgm:cxn modelId="{D5099044-8757-44E1-B016-8040BDFB48D5}" type="presParOf" srcId="{5F2D1CFE-F0BA-4745-B54D-24C092E006B0}" destId="{36B24DEE-2EFE-405E-9811-D9B994214603}" srcOrd="2" destOrd="0" presId="urn:microsoft.com/office/officeart/2005/8/layout/process4"/>
    <dgm:cxn modelId="{29D1FAEC-771F-471D-A5D5-BE21DDF348A8}" type="presParOf" srcId="{36B24DEE-2EFE-405E-9811-D9B994214603}" destId="{776488E1-41F0-4B79-AF8B-E69517EDFD1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F0261D-2D55-44FE-9210-5FD47F397E4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5A3F13B-47ED-43DF-B9E5-A98CF9EEB27D}">
      <dgm:prSet/>
      <dgm:spPr/>
      <dgm:t>
        <a:bodyPr/>
        <a:lstStyle/>
        <a:p>
          <a:r>
            <a:rPr lang="en-GB"/>
            <a:t>The purpose of the online lesson is to encourage you to </a:t>
          </a:r>
          <a:r>
            <a:rPr lang="en-GB" b="1" u="sng"/>
            <a:t>participate actively </a:t>
          </a:r>
          <a:r>
            <a:rPr lang="en-GB"/>
            <a:t>in achieving your needs and simplifying your legal education. </a:t>
          </a:r>
          <a:r>
            <a:rPr lang="en-GB" i="1"/>
            <a:t>I want you to be the best!</a:t>
          </a:r>
          <a:endParaRPr lang="en-US"/>
        </a:p>
      </dgm:t>
    </dgm:pt>
    <dgm:pt modelId="{8FF08942-7391-4348-92FC-09578CC6DC39}" type="parTrans" cxnId="{A4AAC06D-AE2B-44A7-99FC-70B2928B7046}">
      <dgm:prSet/>
      <dgm:spPr/>
      <dgm:t>
        <a:bodyPr/>
        <a:lstStyle/>
        <a:p>
          <a:endParaRPr lang="en-US"/>
        </a:p>
      </dgm:t>
    </dgm:pt>
    <dgm:pt modelId="{B9FAA6FA-A55E-4E23-A733-53F6A54EFCF4}" type="sibTrans" cxnId="{A4AAC06D-AE2B-44A7-99FC-70B2928B7046}">
      <dgm:prSet/>
      <dgm:spPr/>
      <dgm:t>
        <a:bodyPr/>
        <a:lstStyle/>
        <a:p>
          <a:endParaRPr lang="en-US"/>
        </a:p>
      </dgm:t>
    </dgm:pt>
    <dgm:pt modelId="{6FD09409-AFB0-4F9A-BE0C-46F959774E90}">
      <dgm:prSet/>
      <dgm:spPr/>
      <dgm:t>
        <a:bodyPr/>
        <a:lstStyle/>
        <a:p>
          <a:r>
            <a:rPr lang="en-GB"/>
            <a:t>Will make the learning process more </a:t>
          </a:r>
          <a:r>
            <a:rPr lang="en-GB" b="1"/>
            <a:t>interactive discussions </a:t>
          </a:r>
          <a:r>
            <a:rPr lang="en-GB"/>
            <a:t>and feel free to ask any question or you can speak.</a:t>
          </a:r>
          <a:endParaRPr lang="en-US"/>
        </a:p>
      </dgm:t>
    </dgm:pt>
    <dgm:pt modelId="{F4A3C124-7376-407A-98EF-6D4F389FE0CE}" type="parTrans" cxnId="{22442EA2-D5D7-4ADC-AAEE-129243005349}">
      <dgm:prSet/>
      <dgm:spPr/>
      <dgm:t>
        <a:bodyPr/>
        <a:lstStyle/>
        <a:p>
          <a:endParaRPr lang="en-US"/>
        </a:p>
      </dgm:t>
    </dgm:pt>
    <dgm:pt modelId="{9DEAA4C5-B7C1-4FBF-89D2-F56254B6FB52}" type="sibTrans" cxnId="{22442EA2-D5D7-4ADC-AAEE-129243005349}">
      <dgm:prSet/>
      <dgm:spPr/>
      <dgm:t>
        <a:bodyPr/>
        <a:lstStyle/>
        <a:p>
          <a:endParaRPr lang="en-US"/>
        </a:p>
      </dgm:t>
    </dgm:pt>
    <dgm:pt modelId="{CB7AF24D-FB4F-4210-B8BF-267FB2A35091}">
      <dgm:prSet/>
      <dgm:spPr/>
      <dgm:t>
        <a:bodyPr/>
        <a:lstStyle/>
        <a:p>
          <a:r>
            <a:rPr lang="en-GB"/>
            <a:t>You have the right to choose whether to turn on your video or not.</a:t>
          </a:r>
          <a:endParaRPr lang="en-US"/>
        </a:p>
      </dgm:t>
    </dgm:pt>
    <dgm:pt modelId="{B1763A64-2655-437C-9198-40DD3D811301}" type="parTrans" cxnId="{A0BF5599-8C3F-4AE4-A729-018BAEE1C9C8}">
      <dgm:prSet/>
      <dgm:spPr/>
      <dgm:t>
        <a:bodyPr/>
        <a:lstStyle/>
        <a:p>
          <a:endParaRPr lang="en-US"/>
        </a:p>
      </dgm:t>
    </dgm:pt>
    <dgm:pt modelId="{C95D5CE8-A1A2-42A0-BD09-63E4399FD823}" type="sibTrans" cxnId="{A0BF5599-8C3F-4AE4-A729-018BAEE1C9C8}">
      <dgm:prSet/>
      <dgm:spPr/>
      <dgm:t>
        <a:bodyPr/>
        <a:lstStyle/>
        <a:p>
          <a:endParaRPr lang="en-US"/>
        </a:p>
      </dgm:t>
    </dgm:pt>
    <dgm:pt modelId="{C2C6110B-A200-4E00-A022-5CE342809BA6}">
      <dgm:prSet/>
      <dgm:spPr/>
      <dgm:t>
        <a:bodyPr/>
        <a:lstStyle/>
        <a:p>
          <a:r>
            <a:rPr lang="en-GB" b="1"/>
            <a:t>Participation</a:t>
          </a:r>
          <a:r>
            <a:rPr lang="en-GB"/>
            <a:t> prepares you for your exam and learning needs with ease.</a:t>
          </a:r>
          <a:endParaRPr lang="en-US"/>
        </a:p>
      </dgm:t>
    </dgm:pt>
    <dgm:pt modelId="{3CFD4D89-FD3D-4B44-B6F8-8CB4428C6F4D}" type="parTrans" cxnId="{76A397A0-B404-48B6-B4AB-184C79E9F608}">
      <dgm:prSet/>
      <dgm:spPr/>
      <dgm:t>
        <a:bodyPr/>
        <a:lstStyle/>
        <a:p>
          <a:endParaRPr lang="en-US"/>
        </a:p>
      </dgm:t>
    </dgm:pt>
    <dgm:pt modelId="{2413B61A-22B3-46C2-9D88-48F5EDA50F9B}" type="sibTrans" cxnId="{76A397A0-B404-48B6-B4AB-184C79E9F608}">
      <dgm:prSet/>
      <dgm:spPr/>
      <dgm:t>
        <a:bodyPr/>
        <a:lstStyle/>
        <a:p>
          <a:endParaRPr lang="en-US"/>
        </a:p>
      </dgm:t>
    </dgm:pt>
    <dgm:pt modelId="{E504DEF7-6C57-4261-9F15-D8D96ECE0325}" type="pres">
      <dgm:prSet presAssocID="{6CF0261D-2D55-44FE-9210-5FD47F397E45}" presName="root" presStyleCnt="0">
        <dgm:presLayoutVars>
          <dgm:dir/>
          <dgm:resizeHandles val="exact"/>
        </dgm:presLayoutVars>
      </dgm:prSet>
      <dgm:spPr/>
    </dgm:pt>
    <dgm:pt modelId="{764A1FB1-3F1C-4A74-B3AC-F3C71D3CBDD0}" type="pres">
      <dgm:prSet presAssocID="{35A3F13B-47ED-43DF-B9E5-A98CF9EEB27D}" presName="compNode" presStyleCnt="0"/>
      <dgm:spPr/>
    </dgm:pt>
    <dgm:pt modelId="{A308C6F5-232C-4278-837A-436FEC36C9EF}" type="pres">
      <dgm:prSet presAssocID="{35A3F13B-47ED-43DF-B9E5-A98CF9EEB27D}" presName="bgRect" presStyleLbl="bgShp" presStyleIdx="0" presStyleCnt="4"/>
      <dgm:spPr/>
    </dgm:pt>
    <dgm:pt modelId="{475D098F-80C1-4FDB-AA15-93FD6C92AD89}" type="pres">
      <dgm:prSet presAssocID="{35A3F13B-47ED-43DF-B9E5-A98CF9EEB27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6BB4887-9DD3-4E2B-81C1-34165235F025}" type="pres">
      <dgm:prSet presAssocID="{35A3F13B-47ED-43DF-B9E5-A98CF9EEB27D}" presName="spaceRect" presStyleCnt="0"/>
      <dgm:spPr/>
    </dgm:pt>
    <dgm:pt modelId="{52DED1E9-87B8-4E95-AEA1-5809C60BC887}" type="pres">
      <dgm:prSet presAssocID="{35A3F13B-47ED-43DF-B9E5-A98CF9EEB27D}" presName="parTx" presStyleLbl="revTx" presStyleIdx="0" presStyleCnt="4">
        <dgm:presLayoutVars>
          <dgm:chMax val="0"/>
          <dgm:chPref val="0"/>
        </dgm:presLayoutVars>
      </dgm:prSet>
      <dgm:spPr/>
    </dgm:pt>
    <dgm:pt modelId="{DA85CD30-2433-4F21-8546-1126D955669C}" type="pres">
      <dgm:prSet presAssocID="{B9FAA6FA-A55E-4E23-A733-53F6A54EFCF4}" presName="sibTrans" presStyleCnt="0"/>
      <dgm:spPr/>
    </dgm:pt>
    <dgm:pt modelId="{3632C0B6-4511-4935-8CD7-7FA822AA0493}" type="pres">
      <dgm:prSet presAssocID="{6FD09409-AFB0-4F9A-BE0C-46F959774E90}" presName="compNode" presStyleCnt="0"/>
      <dgm:spPr/>
    </dgm:pt>
    <dgm:pt modelId="{ED158944-AB7D-40B3-A81C-A0C0BF438834}" type="pres">
      <dgm:prSet presAssocID="{6FD09409-AFB0-4F9A-BE0C-46F959774E90}" presName="bgRect" presStyleLbl="bgShp" presStyleIdx="1" presStyleCnt="4"/>
      <dgm:spPr/>
    </dgm:pt>
    <dgm:pt modelId="{3EE44FAA-E8AA-4C6C-B66C-DA96929CA60A}" type="pres">
      <dgm:prSet presAssocID="{6FD09409-AFB0-4F9A-BE0C-46F959774E9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44261869-2890-4EA4-884D-F08E7CFF4AAF}" type="pres">
      <dgm:prSet presAssocID="{6FD09409-AFB0-4F9A-BE0C-46F959774E90}" presName="spaceRect" presStyleCnt="0"/>
      <dgm:spPr/>
    </dgm:pt>
    <dgm:pt modelId="{4F42BC31-629C-4823-8F02-EDD1C0D900B0}" type="pres">
      <dgm:prSet presAssocID="{6FD09409-AFB0-4F9A-BE0C-46F959774E90}" presName="parTx" presStyleLbl="revTx" presStyleIdx="1" presStyleCnt="4">
        <dgm:presLayoutVars>
          <dgm:chMax val="0"/>
          <dgm:chPref val="0"/>
        </dgm:presLayoutVars>
      </dgm:prSet>
      <dgm:spPr/>
    </dgm:pt>
    <dgm:pt modelId="{8484C96D-DC15-4445-B12B-7C6DEE7214C4}" type="pres">
      <dgm:prSet presAssocID="{9DEAA4C5-B7C1-4FBF-89D2-F56254B6FB52}" presName="sibTrans" presStyleCnt="0"/>
      <dgm:spPr/>
    </dgm:pt>
    <dgm:pt modelId="{922FCC07-F04B-4471-9600-B0D5DFDCF049}" type="pres">
      <dgm:prSet presAssocID="{CB7AF24D-FB4F-4210-B8BF-267FB2A35091}" presName="compNode" presStyleCnt="0"/>
      <dgm:spPr/>
    </dgm:pt>
    <dgm:pt modelId="{3913E2D7-983E-4C8F-8EBF-4F896A926757}" type="pres">
      <dgm:prSet presAssocID="{CB7AF24D-FB4F-4210-B8BF-267FB2A35091}" presName="bgRect" presStyleLbl="bgShp" presStyleIdx="2" presStyleCnt="4"/>
      <dgm:spPr/>
    </dgm:pt>
    <dgm:pt modelId="{C51882E3-379A-4170-BC65-3F23427DDFA9}" type="pres">
      <dgm:prSet presAssocID="{CB7AF24D-FB4F-4210-B8BF-267FB2A3509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"/>
        </a:ext>
      </dgm:extLst>
    </dgm:pt>
    <dgm:pt modelId="{D12A3B45-769B-4B04-A530-34BC76A50615}" type="pres">
      <dgm:prSet presAssocID="{CB7AF24D-FB4F-4210-B8BF-267FB2A35091}" presName="spaceRect" presStyleCnt="0"/>
      <dgm:spPr/>
    </dgm:pt>
    <dgm:pt modelId="{889792C3-E0D7-4022-946F-703B16949394}" type="pres">
      <dgm:prSet presAssocID="{CB7AF24D-FB4F-4210-B8BF-267FB2A35091}" presName="parTx" presStyleLbl="revTx" presStyleIdx="2" presStyleCnt="4">
        <dgm:presLayoutVars>
          <dgm:chMax val="0"/>
          <dgm:chPref val="0"/>
        </dgm:presLayoutVars>
      </dgm:prSet>
      <dgm:spPr/>
    </dgm:pt>
    <dgm:pt modelId="{0205E4A8-55FF-4D52-ADAC-DCD719659583}" type="pres">
      <dgm:prSet presAssocID="{C95D5CE8-A1A2-42A0-BD09-63E4399FD823}" presName="sibTrans" presStyleCnt="0"/>
      <dgm:spPr/>
    </dgm:pt>
    <dgm:pt modelId="{0225E4A0-7028-4852-84FF-CE17E40DED34}" type="pres">
      <dgm:prSet presAssocID="{C2C6110B-A200-4E00-A022-5CE342809BA6}" presName="compNode" presStyleCnt="0"/>
      <dgm:spPr/>
    </dgm:pt>
    <dgm:pt modelId="{E31DD10D-F3A1-4F3A-9025-3BCF391ABEB1}" type="pres">
      <dgm:prSet presAssocID="{C2C6110B-A200-4E00-A022-5CE342809BA6}" presName="bgRect" presStyleLbl="bgShp" presStyleIdx="3" presStyleCnt="4"/>
      <dgm:spPr/>
    </dgm:pt>
    <dgm:pt modelId="{FD17031B-F77F-432A-950B-E8AC148C4689}" type="pres">
      <dgm:prSet presAssocID="{C2C6110B-A200-4E00-A022-5CE342809BA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6C3D9D82-18C5-458F-85D8-7DAE8D68090A}" type="pres">
      <dgm:prSet presAssocID="{C2C6110B-A200-4E00-A022-5CE342809BA6}" presName="spaceRect" presStyleCnt="0"/>
      <dgm:spPr/>
    </dgm:pt>
    <dgm:pt modelId="{46C2C13D-87F9-4266-BFB4-774D94FAAEB0}" type="pres">
      <dgm:prSet presAssocID="{C2C6110B-A200-4E00-A022-5CE342809BA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7B6A028-3E0C-4E46-A0B9-6031C2080DA7}" type="presOf" srcId="{6CF0261D-2D55-44FE-9210-5FD47F397E45}" destId="{E504DEF7-6C57-4261-9F15-D8D96ECE0325}" srcOrd="0" destOrd="0" presId="urn:microsoft.com/office/officeart/2018/2/layout/IconVerticalSolidList"/>
    <dgm:cxn modelId="{A4AAC06D-AE2B-44A7-99FC-70B2928B7046}" srcId="{6CF0261D-2D55-44FE-9210-5FD47F397E45}" destId="{35A3F13B-47ED-43DF-B9E5-A98CF9EEB27D}" srcOrd="0" destOrd="0" parTransId="{8FF08942-7391-4348-92FC-09578CC6DC39}" sibTransId="{B9FAA6FA-A55E-4E23-A733-53F6A54EFCF4}"/>
    <dgm:cxn modelId="{508BA88F-9CAB-4F76-993C-196BD736AFAF}" type="presOf" srcId="{CB7AF24D-FB4F-4210-B8BF-267FB2A35091}" destId="{889792C3-E0D7-4022-946F-703B16949394}" srcOrd="0" destOrd="0" presId="urn:microsoft.com/office/officeart/2018/2/layout/IconVerticalSolidList"/>
    <dgm:cxn modelId="{A0BF5599-8C3F-4AE4-A729-018BAEE1C9C8}" srcId="{6CF0261D-2D55-44FE-9210-5FD47F397E45}" destId="{CB7AF24D-FB4F-4210-B8BF-267FB2A35091}" srcOrd="2" destOrd="0" parTransId="{B1763A64-2655-437C-9198-40DD3D811301}" sibTransId="{C95D5CE8-A1A2-42A0-BD09-63E4399FD823}"/>
    <dgm:cxn modelId="{04E4CC9D-A77F-43A5-A1B5-1D8B1909E41C}" type="presOf" srcId="{35A3F13B-47ED-43DF-B9E5-A98CF9EEB27D}" destId="{52DED1E9-87B8-4E95-AEA1-5809C60BC887}" srcOrd="0" destOrd="0" presId="urn:microsoft.com/office/officeart/2018/2/layout/IconVerticalSolidList"/>
    <dgm:cxn modelId="{76A397A0-B404-48B6-B4AB-184C79E9F608}" srcId="{6CF0261D-2D55-44FE-9210-5FD47F397E45}" destId="{C2C6110B-A200-4E00-A022-5CE342809BA6}" srcOrd="3" destOrd="0" parTransId="{3CFD4D89-FD3D-4B44-B6F8-8CB4428C6F4D}" sibTransId="{2413B61A-22B3-46C2-9D88-48F5EDA50F9B}"/>
    <dgm:cxn modelId="{22442EA2-D5D7-4ADC-AAEE-129243005349}" srcId="{6CF0261D-2D55-44FE-9210-5FD47F397E45}" destId="{6FD09409-AFB0-4F9A-BE0C-46F959774E90}" srcOrd="1" destOrd="0" parTransId="{F4A3C124-7376-407A-98EF-6D4F389FE0CE}" sibTransId="{9DEAA4C5-B7C1-4FBF-89D2-F56254B6FB52}"/>
    <dgm:cxn modelId="{6C1243C5-4A38-497B-8FC6-D7BF8C8639AE}" type="presOf" srcId="{6FD09409-AFB0-4F9A-BE0C-46F959774E90}" destId="{4F42BC31-629C-4823-8F02-EDD1C0D900B0}" srcOrd="0" destOrd="0" presId="urn:microsoft.com/office/officeart/2018/2/layout/IconVerticalSolidList"/>
    <dgm:cxn modelId="{6F03DCC7-3234-4914-A431-4BE9B2149311}" type="presOf" srcId="{C2C6110B-A200-4E00-A022-5CE342809BA6}" destId="{46C2C13D-87F9-4266-BFB4-774D94FAAEB0}" srcOrd="0" destOrd="0" presId="urn:microsoft.com/office/officeart/2018/2/layout/IconVerticalSolidList"/>
    <dgm:cxn modelId="{1BA8783B-997C-427E-81AD-6946FF905D38}" type="presParOf" srcId="{E504DEF7-6C57-4261-9F15-D8D96ECE0325}" destId="{764A1FB1-3F1C-4A74-B3AC-F3C71D3CBDD0}" srcOrd="0" destOrd="0" presId="urn:microsoft.com/office/officeart/2018/2/layout/IconVerticalSolidList"/>
    <dgm:cxn modelId="{C238800A-1A71-4643-AC9B-A1FC66B45C43}" type="presParOf" srcId="{764A1FB1-3F1C-4A74-B3AC-F3C71D3CBDD0}" destId="{A308C6F5-232C-4278-837A-436FEC36C9EF}" srcOrd="0" destOrd="0" presId="urn:microsoft.com/office/officeart/2018/2/layout/IconVerticalSolidList"/>
    <dgm:cxn modelId="{97D7457C-2C17-4A23-B25A-6E5A26388512}" type="presParOf" srcId="{764A1FB1-3F1C-4A74-B3AC-F3C71D3CBDD0}" destId="{475D098F-80C1-4FDB-AA15-93FD6C92AD89}" srcOrd="1" destOrd="0" presId="urn:microsoft.com/office/officeart/2018/2/layout/IconVerticalSolidList"/>
    <dgm:cxn modelId="{CBE59FD2-3F82-4FA0-8EB2-95C036AB1A8B}" type="presParOf" srcId="{764A1FB1-3F1C-4A74-B3AC-F3C71D3CBDD0}" destId="{16BB4887-9DD3-4E2B-81C1-34165235F025}" srcOrd="2" destOrd="0" presId="urn:microsoft.com/office/officeart/2018/2/layout/IconVerticalSolidList"/>
    <dgm:cxn modelId="{00696320-A1E7-4930-87B5-2C864B617FAE}" type="presParOf" srcId="{764A1FB1-3F1C-4A74-B3AC-F3C71D3CBDD0}" destId="{52DED1E9-87B8-4E95-AEA1-5809C60BC887}" srcOrd="3" destOrd="0" presId="urn:microsoft.com/office/officeart/2018/2/layout/IconVerticalSolidList"/>
    <dgm:cxn modelId="{8779DD45-473A-4AA8-99C0-21C56025DE7D}" type="presParOf" srcId="{E504DEF7-6C57-4261-9F15-D8D96ECE0325}" destId="{DA85CD30-2433-4F21-8546-1126D955669C}" srcOrd="1" destOrd="0" presId="urn:microsoft.com/office/officeart/2018/2/layout/IconVerticalSolidList"/>
    <dgm:cxn modelId="{D6281534-0251-41E3-AC50-6194A9D06548}" type="presParOf" srcId="{E504DEF7-6C57-4261-9F15-D8D96ECE0325}" destId="{3632C0B6-4511-4935-8CD7-7FA822AA0493}" srcOrd="2" destOrd="0" presId="urn:microsoft.com/office/officeart/2018/2/layout/IconVerticalSolidList"/>
    <dgm:cxn modelId="{6152A8E5-A70C-48AC-9D83-EF618BCE6856}" type="presParOf" srcId="{3632C0B6-4511-4935-8CD7-7FA822AA0493}" destId="{ED158944-AB7D-40B3-A81C-A0C0BF438834}" srcOrd="0" destOrd="0" presId="urn:microsoft.com/office/officeart/2018/2/layout/IconVerticalSolidList"/>
    <dgm:cxn modelId="{818B0962-7799-40DA-B7B4-4F32E1F99200}" type="presParOf" srcId="{3632C0B6-4511-4935-8CD7-7FA822AA0493}" destId="{3EE44FAA-E8AA-4C6C-B66C-DA96929CA60A}" srcOrd="1" destOrd="0" presId="urn:microsoft.com/office/officeart/2018/2/layout/IconVerticalSolidList"/>
    <dgm:cxn modelId="{A56C8879-2E20-4325-8277-5F97B2A0C72A}" type="presParOf" srcId="{3632C0B6-4511-4935-8CD7-7FA822AA0493}" destId="{44261869-2890-4EA4-884D-F08E7CFF4AAF}" srcOrd="2" destOrd="0" presId="urn:microsoft.com/office/officeart/2018/2/layout/IconVerticalSolidList"/>
    <dgm:cxn modelId="{997D2635-B9B6-473B-96D1-B6181E87B955}" type="presParOf" srcId="{3632C0B6-4511-4935-8CD7-7FA822AA0493}" destId="{4F42BC31-629C-4823-8F02-EDD1C0D900B0}" srcOrd="3" destOrd="0" presId="urn:microsoft.com/office/officeart/2018/2/layout/IconVerticalSolidList"/>
    <dgm:cxn modelId="{1019355F-C2A2-4F5B-B099-8669CBF3174F}" type="presParOf" srcId="{E504DEF7-6C57-4261-9F15-D8D96ECE0325}" destId="{8484C96D-DC15-4445-B12B-7C6DEE7214C4}" srcOrd="3" destOrd="0" presId="urn:microsoft.com/office/officeart/2018/2/layout/IconVerticalSolidList"/>
    <dgm:cxn modelId="{B7A16E4F-3625-4C02-823E-69051749CA00}" type="presParOf" srcId="{E504DEF7-6C57-4261-9F15-D8D96ECE0325}" destId="{922FCC07-F04B-4471-9600-B0D5DFDCF049}" srcOrd="4" destOrd="0" presId="urn:microsoft.com/office/officeart/2018/2/layout/IconVerticalSolidList"/>
    <dgm:cxn modelId="{C0B2BB2E-F68C-4A86-9399-683B049E9CD8}" type="presParOf" srcId="{922FCC07-F04B-4471-9600-B0D5DFDCF049}" destId="{3913E2D7-983E-4C8F-8EBF-4F896A926757}" srcOrd="0" destOrd="0" presId="urn:microsoft.com/office/officeart/2018/2/layout/IconVerticalSolidList"/>
    <dgm:cxn modelId="{CEDE4D41-947E-48D8-8F87-4347DA63F14A}" type="presParOf" srcId="{922FCC07-F04B-4471-9600-B0D5DFDCF049}" destId="{C51882E3-379A-4170-BC65-3F23427DDFA9}" srcOrd="1" destOrd="0" presId="urn:microsoft.com/office/officeart/2018/2/layout/IconVerticalSolidList"/>
    <dgm:cxn modelId="{FF02B940-EA10-41F1-8D96-A936EFEBCC7A}" type="presParOf" srcId="{922FCC07-F04B-4471-9600-B0D5DFDCF049}" destId="{D12A3B45-769B-4B04-A530-34BC76A50615}" srcOrd="2" destOrd="0" presId="urn:microsoft.com/office/officeart/2018/2/layout/IconVerticalSolidList"/>
    <dgm:cxn modelId="{1184F7B1-C14D-4D1F-98CE-D003841599DA}" type="presParOf" srcId="{922FCC07-F04B-4471-9600-B0D5DFDCF049}" destId="{889792C3-E0D7-4022-946F-703B16949394}" srcOrd="3" destOrd="0" presId="urn:microsoft.com/office/officeart/2018/2/layout/IconVerticalSolidList"/>
    <dgm:cxn modelId="{3F1602AA-AE51-46E9-9DC9-47EB9A1B089B}" type="presParOf" srcId="{E504DEF7-6C57-4261-9F15-D8D96ECE0325}" destId="{0205E4A8-55FF-4D52-ADAC-DCD719659583}" srcOrd="5" destOrd="0" presId="urn:microsoft.com/office/officeart/2018/2/layout/IconVerticalSolidList"/>
    <dgm:cxn modelId="{20031BD5-9ED0-42DB-9848-91C2E95DCB74}" type="presParOf" srcId="{E504DEF7-6C57-4261-9F15-D8D96ECE0325}" destId="{0225E4A0-7028-4852-84FF-CE17E40DED34}" srcOrd="6" destOrd="0" presId="urn:microsoft.com/office/officeart/2018/2/layout/IconVerticalSolidList"/>
    <dgm:cxn modelId="{DB5555F7-2B95-4E63-AE55-8E4289C8555F}" type="presParOf" srcId="{0225E4A0-7028-4852-84FF-CE17E40DED34}" destId="{E31DD10D-F3A1-4F3A-9025-3BCF391ABEB1}" srcOrd="0" destOrd="0" presId="urn:microsoft.com/office/officeart/2018/2/layout/IconVerticalSolidList"/>
    <dgm:cxn modelId="{95931166-23DB-48BB-9BB2-86C22D81280D}" type="presParOf" srcId="{0225E4A0-7028-4852-84FF-CE17E40DED34}" destId="{FD17031B-F77F-432A-950B-E8AC148C4689}" srcOrd="1" destOrd="0" presId="urn:microsoft.com/office/officeart/2018/2/layout/IconVerticalSolidList"/>
    <dgm:cxn modelId="{D4AB398E-4CAC-442F-B5AC-1919369FCB01}" type="presParOf" srcId="{0225E4A0-7028-4852-84FF-CE17E40DED34}" destId="{6C3D9D82-18C5-458F-85D8-7DAE8D68090A}" srcOrd="2" destOrd="0" presId="urn:microsoft.com/office/officeart/2018/2/layout/IconVerticalSolidList"/>
    <dgm:cxn modelId="{973D27F5-9277-4E1D-A318-454B50CA804F}" type="presParOf" srcId="{0225E4A0-7028-4852-84FF-CE17E40DED34}" destId="{46C2C13D-87F9-4266-BFB4-774D94FAAEB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7B373-F5D2-4C16-8232-AD3EB3BA2865}">
      <dsp:nvSpPr>
        <dsp:cNvPr id="0" name=""/>
        <dsp:cNvSpPr/>
      </dsp:nvSpPr>
      <dsp:spPr>
        <a:xfrm>
          <a:off x="0" y="3378250"/>
          <a:ext cx="11521435" cy="6909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rgbClr val="7030A0"/>
              </a:solidFill>
            </a:rPr>
            <a:t>Dr Okwudili O. Onwurah</a:t>
          </a:r>
        </a:p>
      </dsp:txBody>
      <dsp:txXfrm>
        <a:off x="0" y="3378250"/>
        <a:ext cx="11521435" cy="690946"/>
      </dsp:txXfrm>
    </dsp:sp>
    <dsp:sp modelId="{50E560F1-A1B3-4C64-B8C9-000AEB7FD047}">
      <dsp:nvSpPr>
        <dsp:cNvPr id="0" name=""/>
        <dsp:cNvSpPr/>
      </dsp:nvSpPr>
      <dsp:spPr>
        <a:xfrm rot="10800000">
          <a:off x="0" y="2840"/>
          <a:ext cx="11521435" cy="343263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Tutor</a:t>
          </a:r>
          <a:r>
            <a:rPr lang="en-US" sz="2500" kern="1200" dirty="0"/>
            <a:t>: </a:t>
          </a:r>
          <a:r>
            <a:rPr lang="en-GB" sz="2500" b="1" kern="1200" dirty="0"/>
            <a:t>Okwudili</a:t>
          </a:r>
          <a:r>
            <a:rPr lang="en-GB" sz="2500" kern="1200" dirty="0"/>
            <a:t> O. ONWURAH, </a:t>
          </a:r>
          <a:r>
            <a:rPr lang="en-GB" sz="2500" b="1" kern="1200" dirty="0"/>
            <a:t>LL.B.</a:t>
          </a:r>
          <a:r>
            <a:rPr lang="en-GB" sz="2500" kern="1200" dirty="0"/>
            <a:t> (Nigeria); </a:t>
          </a:r>
          <a:r>
            <a:rPr lang="en-GB" sz="2500" b="1" kern="1200" dirty="0"/>
            <a:t>BL</a:t>
          </a:r>
          <a:r>
            <a:rPr lang="en-GB" sz="2500" kern="1200" dirty="0"/>
            <a:t> (Abuja, Nigeria); </a:t>
          </a:r>
          <a:r>
            <a:rPr lang="en-GB" sz="2500" b="1" kern="1200" dirty="0"/>
            <a:t>LLM</a:t>
          </a:r>
          <a:r>
            <a:rPr lang="en-GB" sz="2500" kern="1200" dirty="0"/>
            <a:t> (Exeter, UK); </a:t>
          </a:r>
          <a:r>
            <a:rPr lang="en-GB" sz="2500" b="1" kern="1200" dirty="0"/>
            <a:t>LLM</a:t>
          </a:r>
          <a:r>
            <a:rPr lang="en-GB" sz="2500" kern="1200" dirty="0"/>
            <a:t> (Qingdao, PRC); </a:t>
          </a:r>
          <a:r>
            <a:rPr lang="en-GB" sz="2500" b="1" kern="1200" dirty="0"/>
            <a:t>LLM</a:t>
          </a:r>
          <a:r>
            <a:rPr lang="en-GB" sz="2500" kern="1200" dirty="0"/>
            <a:t> (Shanghai, PRC)</a:t>
          </a:r>
          <a:endParaRPr lang="en-US" sz="2500" kern="1200" dirty="0"/>
        </a:p>
      </dsp:txBody>
      <dsp:txXfrm rot="-10800000">
        <a:off x="0" y="2840"/>
        <a:ext cx="11521435" cy="1204855"/>
      </dsp:txXfrm>
    </dsp:sp>
    <dsp:sp modelId="{776488E1-41F0-4B79-AF8B-E69517EDFD16}">
      <dsp:nvSpPr>
        <dsp:cNvPr id="0" name=""/>
        <dsp:cNvSpPr/>
      </dsp:nvSpPr>
      <dsp:spPr>
        <a:xfrm>
          <a:off x="0" y="1034225"/>
          <a:ext cx="11521435" cy="13732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60960" rIns="341376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PhD in Law (Hong Kong)</a:t>
          </a:r>
          <a:br>
            <a:rPr lang="en-US" sz="4800" kern="1200" dirty="0"/>
          </a:br>
          <a:endParaRPr lang="en-US" sz="4800" kern="1200" dirty="0"/>
        </a:p>
      </dsp:txBody>
      <dsp:txXfrm>
        <a:off x="0" y="1034225"/>
        <a:ext cx="11521435" cy="13732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8C6F5-232C-4278-837A-436FEC36C9EF}">
      <dsp:nvSpPr>
        <dsp:cNvPr id="0" name=""/>
        <dsp:cNvSpPr/>
      </dsp:nvSpPr>
      <dsp:spPr>
        <a:xfrm>
          <a:off x="0" y="2614"/>
          <a:ext cx="7097051" cy="13248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5D098F-80C1-4FDB-AA15-93FD6C92AD89}">
      <dsp:nvSpPr>
        <dsp:cNvPr id="0" name=""/>
        <dsp:cNvSpPr/>
      </dsp:nvSpPr>
      <dsp:spPr>
        <a:xfrm>
          <a:off x="400774" y="300711"/>
          <a:ext cx="728681" cy="7286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ED1E9-87B8-4E95-AEA1-5809C60BC887}">
      <dsp:nvSpPr>
        <dsp:cNvPr id="0" name=""/>
        <dsp:cNvSpPr/>
      </dsp:nvSpPr>
      <dsp:spPr>
        <a:xfrm>
          <a:off x="1530231" y="2614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The purpose of the online lesson is to encourage you to </a:t>
          </a:r>
          <a:r>
            <a:rPr lang="en-GB" sz="2000" b="1" u="sng" kern="1200"/>
            <a:t>participate actively </a:t>
          </a:r>
          <a:r>
            <a:rPr lang="en-GB" sz="2000" kern="1200"/>
            <a:t>in achieving your needs and simplifying your legal education. </a:t>
          </a:r>
          <a:r>
            <a:rPr lang="en-GB" sz="2000" i="1" kern="1200"/>
            <a:t>I want you to be the best!</a:t>
          </a:r>
          <a:endParaRPr lang="en-US" sz="2000" kern="1200"/>
        </a:p>
      </dsp:txBody>
      <dsp:txXfrm>
        <a:off x="1530231" y="2614"/>
        <a:ext cx="5566819" cy="1324875"/>
      </dsp:txXfrm>
    </dsp:sp>
    <dsp:sp modelId="{ED158944-AB7D-40B3-A81C-A0C0BF438834}">
      <dsp:nvSpPr>
        <dsp:cNvPr id="0" name=""/>
        <dsp:cNvSpPr/>
      </dsp:nvSpPr>
      <dsp:spPr>
        <a:xfrm>
          <a:off x="0" y="1658708"/>
          <a:ext cx="7097051" cy="13248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44FAA-E8AA-4C6C-B66C-DA96929CA60A}">
      <dsp:nvSpPr>
        <dsp:cNvPr id="0" name=""/>
        <dsp:cNvSpPr/>
      </dsp:nvSpPr>
      <dsp:spPr>
        <a:xfrm>
          <a:off x="400774" y="1956805"/>
          <a:ext cx="728681" cy="7286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2BC31-629C-4823-8F02-EDD1C0D900B0}">
      <dsp:nvSpPr>
        <dsp:cNvPr id="0" name=""/>
        <dsp:cNvSpPr/>
      </dsp:nvSpPr>
      <dsp:spPr>
        <a:xfrm>
          <a:off x="1530231" y="1658708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Will make the learning process more </a:t>
          </a:r>
          <a:r>
            <a:rPr lang="en-GB" sz="2000" b="1" kern="1200"/>
            <a:t>interactive discussions </a:t>
          </a:r>
          <a:r>
            <a:rPr lang="en-GB" sz="2000" kern="1200"/>
            <a:t>and feel free to ask any question or you can speak.</a:t>
          </a:r>
          <a:endParaRPr lang="en-US" sz="2000" kern="1200"/>
        </a:p>
      </dsp:txBody>
      <dsp:txXfrm>
        <a:off x="1530231" y="1658708"/>
        <a:ext cx="5566819" cy="1324875"/>
      </dsp:txXfrm>
    </dsp:sp>
    <dsp:sp modelId="{3913E2D7-983E-4C8F-8EBF-4F896A926757}">
      <dsp:nvSpPr>
        <dsp:cNvPr id="0" name=""/>
        <dsp:cNvSpPr/>
      </dsp:nvSpPr>
      <dsp:spPr>
        <a:xfrm>
          <a:off x="0" y="3314803"/>
          <a:ext cx="7097051" cy="13248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882E3-379A-4170-BC65-3F23427DDFA9}">
      <dsp:nvSpPr>
        <dsp:cNvPr id="0" name=""/>
        <dsp:cNvSpPr/>
      </dsp:nvSpPr>
      <dsp:spPr>
        <a:xfrm>
          <a:off x="400774" y="3612900"/>
          <a:ext cx="728681" cy="7286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792C3-E0D7-4022-946F-703B16949394}">
      <dsp:nvSpPr>
        <dsp:cNvPr id="0" name=""/>
        <dsp:cNvSpPr/>
      </dsp:nvSpPr>
      <dsp:spPr>
        <a:xfrm>
          <a:off x="1530231" y="3314803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You have the right to choose whether to turn on your video or not.</a:t>
          </a:r>
          <a:endParaRPr lang="en-US" sz="2000" kern="1200"/>
        </a:p>
      </dsp:txBody>
      <dsp:txXfrm>
        <a:off x="1530231" y="3314803"/>
        <a:ext cx="5566819" cy="1324875"/>
      </dsp:txXfrm>
    </dsp:sp>
    <dsp:sp modelId="{E31DD10D-F3A1-4F3A-9025-3BCF391ABEB1}">
      <dsp:nvSpPr>
        <dsp:cNvPr id="0" name=""/>
        <dsp:cNvSpPr/>
      </dsp:nvSpPr>
      <dsp:spPr>
        <a:xfrm>
          <a:off x="0" y="4970898"/>
          <a:ext cx="7097051" cy="13248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17031B-F77F-432A-950B-E8AC148C4689}">
      <dsp:nvSpPr>
        <dsp:cNvPr id="0" name=""/>
        <dsp:cNvSpPr/>
      </dsp:nvSpPr>
      <dsp:spPr>
        <a:xfrm>
          <a:off x="400774" y="5268995"/>
          <a:ext cx="728681" cy="72868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2C13D-87F9-4266-BFB4-774D94FAAEB0}">
      <dsp:nvSpPr>
        <dsp:cNvPr id="0" name=""/>
        <dsp:cNvSpPr/>
      </dsp:nvSpPr>
      <dsp:spPr>
        <a:xfrm>
          <a:off x="1530231" y="4970898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/>
            <a:t>Participation</a:t>
          </a:r>
          <a:r>
            <a:rPr lang="en-GB" sz="2000" kern="1200"/>
            <a:t> prepares you for your exam and learning needs with ease.</a:t>
          </a:r>
          <a:endParaRPr lang="en-US" sz="2000" kern="1200"/>
        </a:p>
      </dsp:txBody>
      <dsp:txXfrm>
        <a:off x="1530231" y="4970898"/>
        <a:ext cx="5566819" cy="1324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61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0321" y="0"/>
            <a:ext cx="14677392" cy="8227457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0878" y="2245358"/>
            <a:ext cx="8178803" cy="1818640"/>
          </a:xfrm>
        </p:spPr>
        <p:txBody>
          <a:bodyPr anchor="b">
            <a:noAutofit/>
          </a:bodyPr>
          <a:lstStyle>
            <a:lvl1pPr algn="ctr">
              <a:defRPr sz="648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0878" y="4389117"/>
            <a:ext cx="8178803" cy="1584962"/>
          </a:xfrm>
        </p:spPr>
        <p:txBody>
          <a:bodyPr anchor="t">
            <a:normAutofit/>
          </a:bodyPr>
          <a:lstStyle>
            <a:lvl1pPr marL="0" indent="0" algn="ctr">
              <a:buNone/>
              <a:defRPr sz="2520">
                <a:solidFill>
                  <a:schemeClr val="tx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79879" y="6045196"/>
            <a:ext cx="1076960" cy="335280"/>
          </a:xfrm>
        </p:spPr>
        <p:txBody>
          <a:bodyPr/>
          <a:lstStyle/>
          <a:p>
            <a:fld id="{A8476EFB-4B01-4EA6-B0D4-FFE443BA1777}" type="datetime1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0877" y="6045196"/>
            <a:ext cx="6257562" cy="33528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48281" y="6045196"/>
            <a:ext cx="661400" cy="335280"/>
          </a:xfrm>
        </p:spPr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230879" y="4226557"/>
            <a:ext cx="81788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344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769E-EAD6-49BB-84EA-F56167DA96CD}" type="datetime1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23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083" y="2103127"/>
            <a:ext cx="9790426" cy="2187017"/>
          </a:xfrm>
        </p:spPr>
        <p:txBody>
          <a:bodyPr anchor="b">
            <a:normAutofit/>
          </a:bodyPr>
          <a:lstStyle>
            <a:lvl1pPr algn="ctr">
              <a:defRPr sz="52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8080" y="4615262"/>
            <a:ext cx="9790428" cy="1145456"/>
          </a:xfrm>
        </p:spPr>
        <p:txBody>
          <a:bodyPr anchor="t">
            <a:normAutofit/>
          </a:bodyPr>
          <a:lstStyle>
            <a:lvl1pPr marL="0" indent="0" algn="ctr"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5BFE-7690-4479-971C-751CB5A923E1}" type="datetime1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415268" y="4452702"/>
            <a:ext cx="979605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903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8138" y="3072384"/>
            <a:ext cx="5661965" cy="397215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17613" y="3072384"/>
            <a:ext cx="5661965" cy="397215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B6D8-2810-4DDF-A91B-36D9056DA71B}" type="datetime1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84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3190240"/>
            <a:ext cx="5661965" cy="691514"/>
          </a:xfrm>
        </p:spPr>
        <p:txBody>
          <a:bodyPr anchor="b">
            <a:noAutofit/>
          </a:bodyPr>
          <a:lstStyle>
            <a:lvl1pPr marL="0" indent="0">
              <a:spcBef>
                <a:spcPts val="806"/>
              </a:spcBef>
              <a:spcAft>
                <a:spcPts val="720"/>
              </a:spcAft>
              <a:buNone/>
              <a:defRPr sz="336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4480" y="3891915"/>
            <a:ext cx="5661965" cy="315912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4" y="3190240"/>
            <a:ext cx="5661965" cy="691514"/>
          </a:xfrm>
        </p:spPr>
        <p:txBody>
          <a:bodyPr anchor="b">
            <a:noAutofit/>
          </a:bodyPr>
          <a:lstStyle>
            <a:lvl1pPr marL="0" indent="0">
              <a:spcBef>
                <a:spcPts val="806"/>
              </a:spcBef>
              <a:spcAft>
                <a:spcPts val="720"/>
              </a:spcAft>
              <a:buNone/>
              <a:defRPr sz="336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4" y="3891915"/>
            <a:ext cx="5661965" cy="315912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845F-89B8-426F-A7CE-6A86FFB65293}" type="datetime1">
              <a:rPr lang="en-US" smtClean="0"/>
              <a:t>10/28/2024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703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82A3-7B3F-4483-A81F-57EDB15FADA7}" type="datetime1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995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7C24-A1E2-44ED-9AEC-F82965804F42}" type="datetime1">
              <a:rPr lang="en-US" smtClean="0"/>
              <a:t>10/28/2024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42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574" y="1666241"/>
            <a:ext cx="4462146" cy="1645920"/>
          </a:xfrm>
        </p:spPr>
        <p:txBody>
          <a:bodyPr anchor="b">
            <a:normAutofit/>
          </a:bodyPr>
          <a:lstStyle>
            <a:lvl1pPr algn="ctr">
              <a:defRPr sz="28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2" y="1178558"/>
            <a:ext cx="6563359" cy="5872482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2574" y="3637278"/>
            <a:ext cx="4462146" cy="2926085"/>
          </a:xfrm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3C6A2-508E-417D-A65E-19866EEC2945}" type="datetime1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675403" y="3495040"/>
            <a:ext cx="42173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50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79" y="2260598"/>
            <a:ext cx="7490179" cy="1645920"/>
          </a:xfrm>
        </p:spPr>
        <p:txBody>
          <a:bodyPr anchor="b">
            <a:normAutofit/>
          </a:bodyPr>
          <a:lstStyle>
            <a:lvl1pPr algn="ctr">
              <a:defRPr sz="33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13798" y="1249680"/>
            <a:ext cx="3676016" cy="573024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79" y="3906518"/>
            <a:ext cx="7490179" cy="2194560"/>
          </a:xfrm>
        </p:spPr>
        <p:txBody>
          <a:bodyPr anchor="t">
            <a:normAutofit/>
          </a:bodyPr>
          <a:lstStyle>
            <a:lvl1pPr marL="0" indent="0" algn="ctr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9343-932B-4B39-A4F9-65D2F9EF04ED}" type="datetime1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11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1" y="5778498"/>
            <a:ext cx="11531599" cy="680086"/>
          </a:xfrm>
        </p:spPr>
        <p:txBody>
          <a:bodyPr anchor="b">
            <a:normAutofit/>
          </a:bodyPr>
          <a:lstStyle>
            <a:lvl1pPr algn="ctr">
              <a:defRPr sz="28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49713" y="1249679"/>
            <a:ext cx="12127166" cy="400304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81" y="6458584"/>
            <a:ext cx="11531599" cy="592454"/>
          </a:xfrm>
        </p:spPr>
        <p:txBody>
          <a:bodyPr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2C49-F232-426B-B556-924B488CDCCE}" type="datetime1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92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642" y="1178558"/>
            <a:ext cx="11511278" cy="3545842"/>
          </a:xfrm>
        </p:spPr>
        <p:txBody>
          <a:bodyPr anchor="ctr">
            <a:normAutofit/>
          </a:bodyPr>
          <a:lstStyle>
            <a:lvl1pPr algn="ctr">
              <a:defRPr sz="38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4642" y="5212080"/>
            <a:ext cx="11511278" cy="18389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E8D3-47D7-439F-872A-DAE17BE88DAE}" type="datetime1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75403" y="496823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900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55" y="1178558"/>
            <a:ext cx="11155678" cy="2844802"/>
          </a:xfrm>
        </p:spPr>
        <p:txBody>
          <a:bodyPr anchor="ctr">
            <a:normAutofit/>
          </a:bodyPr>
          <a:lstStyle>
            <a:lvl1pPr algn="ctr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09775" y="4023360"/>
            <a:ext cx="10607042" cy="70104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400"/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212080"/>
            <a:ext cx="11531599" cy="18389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3EF8-A388-498C-931A-5E8B45B9C73A}" type="datetime1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34416" y="105595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720320" y="3393444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675403" y="496823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89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2" y="3970297"/>
            <a:ext cx="11531602" cy="1762560"/>
          </a:xfrm>
        </p:spPr>
        <p:txBody>
          <a:bodyPr anchor="b">
            <a:normAutofit/>
          </a:bodyPr>
          <a:lstStyle>
            <a:lvl1pPr algn="l">
              <a:defRPr sz="38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732857"/>
            <a:ext cx="11531602" cy="103248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7731-A5D6-45B7-B50F-70BD8A77E514}" type="datetime1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240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55" y="1178558"/>
            <a:ext cx="11155678" cy="2692402"/>
          </a:xfrm>
        </p:spPr>
        <p:txBody>
          <a:bodyPr anchor="ctr">
            <a:normAutofit/>
          </a:bodyPr>
          <a:lstStyle>
            <a:lvl1pPr algn="ctr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554481" y="4367174"/>
            <a:ext cx="11531602" cy="106436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435600"/>
            <a:ext cx="11531602" cy="161544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9500-D394-4EB6-967B-A58FB2FFB147}" type="datetime1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34416" y="105595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20320" y="311911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675403" y="4114800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8589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1" y="1178558"/>
            <a:ext cx="11531599" cy="269240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554481" y="4356201"/>
            <a:ext cx="11531602" cy="100949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3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5364480"/>
            <a:ext cx="11531604" cy="168656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2B87-7EB5-46C8-B88C-50EC63B7CB21}" type="datetime1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75403" y="4114800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842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6CF2D-FED3-4993-BF2A-C99417DAEFCE}" type="datetime1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2280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799228" y="1178558"/>
            <a:ext cx="2269074" cy="58724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4478" y="1178558"/>
            <a:ext cx="8919630" cy="587248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0F08-7EB3-4601-83E3-1FACD753EA83}" type="datetime1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636668" y="1188720"/>
            <a:ext cx="0" cy="585216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891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8883" y="0"/>
            <a:ext cx="14675954" cy="8227457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4483" y="1178559"/>
            <a:ext cx="11521435" cy="15646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3068319"/>
            <a:ext cx="11521435" cy="39827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13001" y="7162800"/>
            <a:ext cx="1920240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037161-A336-493F-97B8-2768EBE8F593}" type="datetime1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54481" y="7162800"/>
            <a:ext cx="8767080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24682" y="7162800"/>
            <a:ext cx="651236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8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/>
  <p:txStyles>
    <p:titleStyle>
      <a:lvl1pPr algn="ctr" defTabSz="548640" rtl="0" eaLnBrk="1" latinLnBrk="0" hangingPunct="1">
        <a:spcBef>
          <a:spcPct val="0"/>
        </a:spcBef>
        <a:buNone/>
        <a:defRPr sz="528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8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44018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1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85166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9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40030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Mobile device with apps">
            <a:extLst>
              <a:ext uri="{FF2B5EF4-FFF2-40B4-BE49-F238E27FC236}">
                <a16:creationId xmlns:a16="http://schemas.microsoft.com/office/drawing/2014/main" id="{EE0A3CAA-54A6-4EA8-7BFB-8E9CAB85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/>
        </p:blipFill>
        <p:spPr>
          <a:xfrm>
            <a:off x="24" y="12"/>
            <a:ext cx="14630376" cy="8229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441" y="246334"/>
            <a:ext cx="13558470" cy="297850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4320" b="1" dirty="0">
                <a:solidFill>
                  <a:srgbClr val="FFFF00"/>
                </a:solidFill>
                <a:highlight>
                  <a:srgbClr val="0000FF"/>
                </a:highlight>
              </a:rPr>
              <a:t>Duty of Care</a:t>
            </a:r>
            <a:endParaRPr lang="en-US" sz="4320" i="1" dirty="0">
              <a:solidFill>
                <a:srgbClr val="FFFFFF"/>
              </a:solidFill>
              <a:highlight>
                <a:srgbClr val="0000FF"/>
              </a:highlight>
            </a:endParaRP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765F6E54-4B8A-9B5B-A50E-1C57F93021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54481" y="3313568"/>
          <a:ext cx="11521435" cy="4095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88C53-6E1D-012E-E078-352071CD40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3001" y="7162800"/>
            <a:ext cx="1920240" cy="335280"/>
          </a:xfrm>
        </p:spPr>
        <p:txBody>
          <a:bodyPr>
            <a:normAutofit/>
          </a:bodyPr>
          <a:lstStyle/>
          <a:p>
            <a:pPr defTabSz="1097280">
              <a:spcAft>
                <a:spcPts val="720"/>
              </a:spcAft>
            </a:pPr>
            <a:fld id="{71A57A1F-FA3A-4FA6-ACC6-767CFD906232}" type="datetime1">
              <a:rPr lang="en-US" smtClean="0">
                <a:solidFill>
                  <a:srgbClr val="FFFFFF"/>
                </a:solidFill>
                <a:latin typeface="Garamond" panose="02020404030301010803"/>
              </a:rPr>
              <a:t>10/28/2024</a:t>
            </a:fld>
            <a:endParaRPr lang="en-US">
              <a:solidFill>
                <a:srgbClr val="FFFFFF"/>
              </a:solidFill>
              <a:latin typeface="Garamond" panose="02020404030301010803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C44C3-4D37-CCD5-D0AB-2CB4444B3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24682" y="7162800"/>
            <a:ext cx="651236" cy="335280"/>
          </a:xfrm>
        </p:spPr>
        <p:txBody>
          <a:bodyPr>
            <a:normAutofit/>
          </a:bodyPr>
          <a:lstStyle/>
          <a:p>
            <a:pPr defTabSz="1097280">
              <a:spcAft>
                <a:spcPts val="720"/>
              </a:spcAft>
            </a:pPr>
            <a:fld id="{103DA290-49AB-4A6C-90E9-3D87C6460C9F}" type="slidenum">
              <a:rPr lang="en-US">
                <a:solidFill>
                  <a:srgbClr val="FFFFFF"/>
                </a:solidFill>
                <a:latin typeface="Garamond" panose="02020404030301010803"/>
              </a:rPr>
              <a:pPr defTabSz="1097280">
                <a:spcAft>
                  <a:spcPts val="720"/>
                </a:spcAft>
              </a:pPr>
              <a:t>1</a:t>
            </a:fld>
            <a:endParaRPr lang="en-US">
              <a:solidFill>
                <a:srgbClr val="FFFFFF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32388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079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9711" y="607576"/>
            <a:ext cx="7597378" cy="1381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Case Studies: Landmark Decisions</a:t>
            </a:r>
            <a:endParaRPr lang="en-US" sz="43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711" y="2320052"/>
            <a:ext cx="1104781" cy="17677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95843" y="2540913"/>
            <a:ext cx="4245054" cy="345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Caparo Industries plc v Dickman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7695843" y="3018711"/>
            <a:ext cx="6161246" cy="3534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Defined three-stage test for duty of care.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711" y="4087773"/>
            <a:ext cx="1104781" cy="176772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95843" y="4308634"/>
            <a:ext cx="5187434" cy="345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Hill v Chief Constable of West Yorkshire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7695843" y="4786432"/>
            <a:ext cx="6161246" cy="3534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Limited police duty to general public.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9711" y="5855494"/>
            <a:ext cx="1104781" cy="176772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95843" y="6076355"/>
            <a:ext cx="2842022" cy="345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Hedley Byrne v Heller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7695843" y="6554153"/>
            <a:ext cx="6161246" cy="3534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Extended duty to negligent misstatement.</a:t>
            </a:r>
            <a:endParaRPr lang="en-US" sz="17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09F1E5-5D07-80A0-4F0C-29785811C1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40897" y="7735986"/>
            <a:ext cx="2610214" cy="38105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927021"/>
            <a:ext cx="10149245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Recent Developments and Reforms</a:t>
            </a:r>
            <a:endParaRPr lang="en-US" sz="48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37" y="2192298"/>
            <a:ext cx="6266021" cy="387262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64037" y="6373535"/>
            <a:ext cx="3161348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Technological Impact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864037" y="6907411"/>
            <a:ext cx="6266021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AI and automation influencing legal standards.</a:t>
            </a:r>
            <a:endParaRPr lang="en-US" sz="19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342" y="2192298"/>
            <a:ext cx="6266021" cy="387262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500342" y="6373535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Evolving Standards</a:t>
            </a:r>
            <a:endParaRPr lang="en-US" sz="2400" dirty="0"/>
          </a:p>
        </p:txBody>
      </p:sp>
      <p:sp>
        <p:nvSpPr>
          <p:cNvPr id="8" name="Text 4"/>
          <p:cNvSpPr/>
          <p:nvPr/>
        </p:nvSpPr>
        <p:spPr>
          <a:xfrm>
            <a:off x="7500342" y="6907411"/>
            <a:ext cx="6266021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Adapting duty of care to contemporary challenges.</a:t>
            </a:r>
            <a:endParaRPr lang="en-US" sz="19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AA98D9-B26A-96D5-908C-C260C2DD9A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8282" y="7763893"/>
            <a:ext cx="2610214" cy="38105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1101447"/>
            <a:ext cx="7415927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Conclusion: The Future of Duty of Care</a:t>
            </a:r>
            <a:endParaRPr lang="en-US" sz="4850" dirty="0"/>
          </a:p>
        </p:txBody>
      </p:sp>
      <p:sp>
        <p:nvSpPr>
          <p:cNvPr id="4" name="Shape 1"/>
          <p:cNvSpPr/>
          <p:nvPr/>
        </p:nvSpPr>
        <p:spPr>
          <a:xfrm>
            <a:off x="6350437" y="3292435"/>
            <a:ext cx="555427" cy="555427"/>
          </a:xfrm>
          <a:prstGeom prst="roundRect">
            <a:avLst>
              <a:gd name="adj" fmla="val 6668"/>
            </a:avLst>
          </a:prstGeom>
          <a:solidFill>
            <a:srgbClr val="3F4652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" name="Text 2"/>
          <p:cNvSpPr/>
          <p:nvPr/>
        </p:nvSpPr>
        <p:spPr>
          <a:xfrm>
            <a:off x="6551771" y="3384947"/>
            <a:ext cx="152638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9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900" dirty="0"/>
          </a:p>
        </p:txBody>
      </p:sp>
      <p:sp>
        <p:nvSpPr>
          <p:cNvPr id="6" name="Text 3"/>
          <p:cNvSpPr/>
          <p:nvPr/>
        </p:nvSpPr>
        <p:spPr>
          <a:xfrm>
            <a:off x="7152680" y="3292435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Ongoing Relevance</a:t>
            </a:r>
            <a:endParaRPr lang="en-US" sz="2400" dirty="0"/>
          </a:p>
        </p:txBody>
      </p:sp>
      <p:sp>
        <p:nvSpPr>
          <p:cNvPr id="7" name="Text 4"/>
          <p:cNvSpPr/>
          <p:nvPr/>
        </p:nvSpPr>
        <p:spPr>
          <a:xfrm>
            <a:off x="7152680" y="3826312"/>
            <a:ext cx="661368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Remains crucial in modern tort law.</a:t>
            </a:r>
            <a:endParaRPr lang="en-US" sz="1900" dirty="0"/>
          </a:p>
        </p:txBody>
      </p:sp>
      <p:sp>
        <p:nvSpPr>
          <p:cNvPr id="8" name="Shape 5"/>
          <p:cNvSpPr/>
          <p:nvPr/>
        </p:nvSpPr>
        <p:spPr>
          <a:xfrm>
            <a:off x="6350437" y="4745831"/>
            <a:ext cx="555427" cy="555427"/>
          </a:xfrm>
          <a:prstGeom prst="roundRect">
            <a:avLst>
              <a:gd name="adj" fmla="val 6668"/>
            </a:avLst>
          </a:prstGeom>
          <a:solidFill>
            <a:srgbClr val="3F4652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9" name="Text 6"/>
          <p:cNvSpPr/>
          <p:nvPr/>
        </p:nvSpPr>
        <p:spPr>
          <a:xfrm>
            <a:off x="6525816" y="4838343"/>
            <a:ext cx="204549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9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900" dirty="0"/>
          </a:p>
        </p:txBody>
      </p:sp>
      <p:sp>
        <p:nvSpPr>
          <p:cNvPr id="10" name="Text 7"/>
          <p:cNvSpPr/>
          <p:nvPr/>
        </p:nvSpPr>
        <p:spPr>
          <a:xfrm>
            <a:off x="7152680" y="4745831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Adaptability</a:t>
            </a:r>
            <a:endParaRPr lang="en-US" sz="2400" dirty="0"/>
          </a:p>
        </p:txBody>
      </p:sp>
      <p:sp>
        <p:nvSpPr>
          <p:cNvPr id="11" name="Text 8"/>
          <p:cNvSpPr/>
          <p:nvPr/>
        </p:nvSpPr>
        <p:spPr>
          <a:xfrm>
            <a:off x="7152680" y="5279708"/>
            <a:ext cx="661368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Evolving to address new societal needs.</a:t>
            </a:r>
            <a:endParaRPr lang="en-US" sz="1900" dirty="0"/>
          </a:p>
        </p:txBody>
      </p:sp>
      <p:sp>
        <p:nvSpPr>
          <p:cNvPr id="12" name="Shape 9"/>
          <p:cNvSpPr/>
          <p:nvPr/>
        </p:nvSpPr>
        <p:spPr>
          <a:xfrm>
            <a:off x="6350437" y="6199227"/>
            <a:ext cx="555427" cy="555427"/>
          </a:xfrm>
          <a:prstGeom prst="roundRect">
            <a:avLst>
              <a:gd name="adj" fmla="val 6668"/>
            </a:avLst>
          </a:prstGeom>
          <a:solidFill>
            <a:srgbClr val="3F4652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3" name="Text 10"/>
          <p:cNvSpPr/>
          <p:nvPr/>
        </p:nvSpPr>
        <p:spPr>
          <a:xfrm>
            <a:off x="6528078" y="6291739"/>
            <a:ext cx="200025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9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900" dirty="0"/>
          </a:p>
        </p:txBody>
      </p:sp>
      <p:sp>
        <p:nvSpPr>
          <p:cNvPr id="14" name="Text 11"/>
          <p:cNvSpPr/>
          <p:nvPr/>
        </p:nvSpPr>
        <p:spPr>
          <a:xfrm>
            <a:off x="7152680" y="6199227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Balancing Act</a:t>
            </a:r>
            <a:endParaRPr lang="en-US" sz="2400" dirty="0"/>
          </a:p>
        </p:txBody>
      </p:sp>
      <p:sp>
        <p:nvSpPr>
          <p:cNvPr id="15" name="Text 12"/>
          <p:cNvSpPr/>
          <p:nvPr/>
        </p:nvSpPr>
        <p:spPr>
          <a:xfrm>
            <a:off x="7152680" y="6733103"/>
            <a:ext cx="661368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Maintaining fairness in changing legal landscape.</a:t>
            </a:r>
            <a:endParaRPr lang="en-US" sz="19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6FC887-2AD5-BFC1-8EFB-987E1142F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0186" y="7805445"/>
            <a:ext cx="2610214" cy="3810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719" y="1266092"/>
            <a:ext cx="3039491" cy="5753494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262626"/>
                </a:solidFill>
              </a:rPr>
              <a:t>Minor House Keeping</a:t>
            </a:r>
            <a:endParaRPr lang="en-US" b="1">
              <a:solidFill>
                <a:srgbClr val="262626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8447D-E6CF-1594-1236-653465C23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47876" y="7655260"/>
            <a:ext cx="1920240" cy="335280"/>
          </a:xfrm>
        </p:spPr>
        <p:txBody>
          <a:bodyPr>
            <a:normAutofit/>
          </a:bodyPr>
          <a:lstStyle/>
          <a:p>
            <a:pPr defTabSz="1097280">
              <a:spcAft>
                <a:spcPts val="720"/>
              </a:spcAft>
            </a:pPr>
            <a:fld id="{EC7C53EF-5AB0-492B-BEA7-FFFE93B42AFB}" type="datetime1">
              <a:rPr lang="en-US" smtClean="0">
                <a:solidFill>
                  <a:prstClr val="black"/>
                </a:solidFill>
                <a:latin typeface="Garamond" panose="02020404030301010803"/>
              </a:rPr>
              <a:t>10/28/2024</a:t>
            </a:fld>
            <a:endParaRPr lang="en-US">
              <a:solidFill>
                <a:prstClr val="black"/>
              </a:solidFill>
              <a:latin typeface="Garamond" panose="02020404030301010803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2FED1-171F-D8EC-361B-EF8B2945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259557" y="7655260"/>
            <a:ext cx="651236" cy="335280"/>
          </a:xfrm>
        </p:spPr>
        <p:txBody>
          <a:bodyPr>
            <a:normAutofit/>
          </a:bodyPr>
          <a:lstStyle/>
          <a:p>
            <a:pPr defTabSz="1097280">
              <a:spcAft>
                <a:spcPts val="720"/>
              </a:spcAft>
            </a:pPr>
            <a:fld id="{103DA290-49AB-4A6C-90E9-3D87C6460C9F}" type="slidenum">
              <a:rPr lang="en-US">
                <a:solidFill>
                  <a:prstClr val="black"/>
                </a:solidFill>
                <a:latin typeface="Garamond" panose="02020404030301010803"/>
              </a:rPr>
              <a:pPr defTabSz="1097280">
                <a:spcAft>
                  <a:spcPts val="720"/>
                </a:spcAft>
              </a:pPr>
              <a:t>2</a:t>
            </a:fld>
            <a:endParaRPr lang="en-US">
              <a:solidFill>
                <a:prstClr val="black"/>
              </a:solidFill>
              <a:latin typeface="Garamond" panose="02020404030301010803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942BDF6-7AA6-6C1B-1A1C-35882F91A5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64087" y="965605"/>
          <a:ext cx="7097051" cy="6298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6959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1107638"/>
            <a:ext cx="7415927" cy="31939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8350"/>
              </a:lnSpc>
              <a:buNone/>
            </a:pPr>
            <a:r>
              <a:rPr lang="en-US" sz="670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The Duty of Care: A Legal Cornerstone</a:t>
            </a:r>
            <a:endParaRPr lang="en-US" sz="6700" dirty="0"/>
          </a:p>
        </p:txBody>
      </p:sp>
      <p:sp>
        <p:nvSpPr>
          <p:cNvPr id="4" name="Text 1"/>
          <p:cNvSpPr/>
          <p:nvPr/>
        </p:nvSpPr>
        <p:spPr>
          <a:xfrm>
            <a:off x="864037" y="4671893"/>
            <a:ext cx="74159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Fundamental principle in tort law of negligence.</a:t>
            </a:r>
            <a:endParaRPr lang="en-US" sz="1900" dirty="0"/>
          </a:p>
        </p:txBody>
      </p:sp>
      <p:sp>
        <p:nvSpPr>
          <p:cNvPr id="5" name="Text 2"/>
          <p:cNvSpPr/>
          <p:nvPr/>
        </p:nvSpPr>
        <p:spPr>
          <a:xfrm>
            <a:off x="864037" y="5344597"/>
            <a:ext cx="74159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Establishes legal obligations to prevent harm.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864037" y="6017300"/>
            <a:ext cx="74159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Essential for understanding negligence claims.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1382316" y="6690003"/>
            <a:ext cx="2340531" cy="4319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5387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6991" y="2995136"/>
            <a:ext cx="10899696" cy="6134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Historical Development and Neighbor Principle</a:t>
            </a:r>
            <a:endParaRPr lang="en-US" sz="3850" dirty="0"/>
          </a:p>
        </p:txBody>
      </p:sp>
      <p:sp>
        <p:nvSpPr>
          <p:cNvPr id="4" name="Shape 1"/>
          <p:cNvSpPr/>
          <p:nvPr/>
        </p:nvSpPr>
        <p:spPr>
          <a:xfrm>
            <a:off x="970002" y="3902988"/>
            <a:ext cx="22860" cy="3785354"/>
          </a:xfrm>
          <a:prstGeom prst="roundRect">
            <a:avLst>
              <a:gd name="adj" fmla="val 128816"/>
            </a:avLst>
          </a:prstGeom>
          <a:solidFill>
            <a:srgbClr val="585F6B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" name="Shape 2"/>
          <p:cNvSpPr/>
          <p:nvPr/>
        </p:nvSpPr>
        <p:spPr>
          <a:xfrm>
            <a:off x="1179374" y="4333042"/>
            <a:ext cx="686991" cy="22860"/>
          </a:xfrm>
          <a:prstGeom prst="roundRect">
            <a:avLst>
              <a:gd name="adj" fmla="val 128816"/>
            </a:avLst>
          </a:prstGeom>
          <a:solidFill>
            <a:srgbClr val="585F6B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" name="Shape 3"/>
          <p:cNvSpPr/>
          <p:nvPr/>
        </p:nvSpPr>
        <p:spPr>
          <a:xfrm>
            <a:off x="760631" y="4123730"/>
            <a:ext cx="441603" cy="441603"/>
          </a:xfrm>
          <a:prstGeom prst="roundRect">
            <a:avLst>
              <a:gd name="adj" fmla="val 6668"/>
            </a:avLst>
          </a:prstGeom>
          <a:solidFill>
            <a:srgbClr val="3F4652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7" name="Text 4"/>
          <p:cNvSpPr/>
          <p:nvPr/>
        </p:nvSpPr>
        <p:spPr>
          <a:xfrm>
            <a:off x="920770" y="4197310"/>
            <a:ext cx="121325" cy="294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300" dirty="0"/>
          </a:p>
        </p:txBody>
      </p:sp>
      <p:sp>
        <p:nvSpPr>
          <p:cNvPr id="8" name="Text 5"/>
          <p:cNvSpPr/>
          <p:nvPr/>
        </p:nvSpPr>
        <p:spPr>
          <a:xfrm>
            <a:off x="2061091" y="4099203"/>
            <a:ext cx="2453878" cy="3067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Pre-20th Century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2061091" y="4523661"/>
            <a:ext cx="11882318" cy="3140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Limited duty based on specific relationships.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1179374" y="5660231"/>
            <a:ext cx="686991" cy="22860"/>
          </a:xfrm>
          <a:prstGeom prst="roundRect">
            <a:avLst>
              <a:gd name="adj" fmla="val 128816"/>
            </a:avLst>
          </a:prstGeom>
          <a:solidFill>
            <a:srgbClr val="585F6B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1" name="Shape 8"/>
          <p:cNvSpPr/>
          <p:nvPr/>
        </p:nvSpPr>
        <p:spPr>
          <a:xfrm>
            <a:off x="760631" y="5450919"/>
            <a:ext cx="441603" cy="441603"/>
          </a:xfrm>
          <a:prstGeom prst="roundRect">
            <a:avLst>
              <a:gd name="adj" fmla="val 6668"/>
            </a:avLst>
          </a:prstGeom>
          <a:solidFill>
            <a:srgbClr val="3F4652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2" name="Text 9"/>
          <p:cNvSpPr/>
          <p:nvPr/>
        </p:nvSpPr>
        <p:spPr>
          <a:xfrm>
            <a:off x="900053" y="5524500"/>
            <a:ext cx="162639" cy="294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300" dirty="0"/>
          </a:p>
        </p:txBody>
      </p:sp>
      <p:sp>
        <p:nvSpPr>
          <p:cNvPr id="13" name="Text 10"/>
          <p:cNvSpPr/>
          <p:nvPr/>
        </p:nvSpPr>
        <p:spPr>
          <a:xfrm>
            <a:off x="2061091" y="5426393"/>
            <a:ext cx="3247192" cy="3067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1932: Donoghue v Stevenson</a:t>
            </a:r>
            <a:endParaRPr lang="en-US" sz="1900" dirty="0"/>
          </a:p>
        </p:txBody>
      </p:sp>
      <p:sp>
        <p:nvSpPr>
          <p:cNvPr id="14" name="Text 11"/>
          <p:cNvSpPr/>
          <p:nvPr/>
        </p:nvSpPr>
        <p:spPr>
          <a:xfrm>
            <a:off x="2061091" y="5850850"/>
            <a:ext cx="11882318" cy="3140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Established modern duty of care concept.</a:t>
            </a:r>
            <a:endParaRPr lang="en-US" sz="1500" dirty="0"/>
          </a:p>
        </p:txBody>
      </p:sp>
      <p:sp>
        <p:nvSpPr>
          <p:cNvPr id="15" name="Shape 12"/>
          <p:cNvSpPr/>
          <p:nvPr/>
        </p:nvSpPr>
        <p:spPr>
          <a:xfrm>
            <a:off x="1179374" y="6987421"/>
            <a:ext cx="686991" cy="22860"/>
          </a:xfrm>
          <a:prstGeom prst="roundRect">
            <a:avLst>
              <a:gd name="adj" fmla="val 128816"/>
            </a:avLst>
          </a:prstGeom>
          <a:solidFill>
            <a:srgbClr val="585F6B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6" name="Shape 13"/>
          <p:cNvSpPr/>
          <p:nvPr/>
        </p:nvSpPr>
        <p:spPr>
          <a:xfrm>
            <a:off x="760631" y="6778109"/>
            <a:ext cx="441603" cy="441603"/>
          </a:xfrm>
          <a:prstGeom prst="roundRect">
            <a:avLst>
              <a:gd name="adj" fmla="val 6668"/>
            </a:avLst>
          </a:prstGeom>
          <a:solidFill>
            <a:srgbClr val="3F4652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7" name="Text 14"/>
          <p:cNvSpPr/>
          <p:nvPr/>
        </p:nvSpPr>
        <p:spPr>
          <a:xfrm>
            <a:off x="901958" y="6851690"/>
            <a:ext cx="158948" cy="294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300" dirty="0"/>
          </a:p>
        </p:txBody>
      </p:sp>
      <p:sp>
        <p:nvSpPr>
          <p:cNvPr id="18" name="Text 15"/>
          <p:cNvSpPr/>
          <p:nvPr/>
        </p:nvSpPr>
        <p:spPr>
          <a:xfrm>
            <a:off x="2061091" y="6753582"/>
            <a:ext cx="2453878" cy="3067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Neighbor Principle</a:t>
            </a:r>
            <a:endParaRPr lang="en-US" sz="1900" dirty="0"/>
          </a:p>
        </p:txBody>
      </p:sp>
      <p:sp>
        <p:nvSpPr>
          <p:cNvPr id="19" name="Text 16"/>
          <p:cNvSpPr/>
          <p:nvPr/>
        </p:nvSpPr>
        <p:spPr>
          <a:xfrm>
            <a:off x="2061091" y="7178040"/>
            <a:ext cx="11882318" cy="3140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Extended duty to foreseeable persons affected.</a:t>
            </a:r>
            <a:endParaRPr lang="en-US" sz="15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9728DF3-650B-AF70-3D70-C8873617C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7733" y="7766808"/>
            <a:ext cx="2610214" cy="3810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777478"/>
            <a:ext cx="7415927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Caparo Test: Three-Pronged Approach</a:t>
            </a:r>
            <a:endParaRPr lang="en-US" sz="4850" dirty="0"/>
          </a:p>
        </p:txBody>
      </p:sp>
      <p:sp>
        <p:nvSpPr>
          <p:cNvPr id="4" name="Shape 1"/>
          <p:cNvSpPr/>
          <p:nvPr/>
        </p:nvSpPr>
        <p:spPr>
          <a:xfrm>
            <a:off x="6350437" y="2690813"/>
            <a:ext cx="7415927" cy="1422559"/>
          </a:xfrm>
          <a:prstGeom prst="roundRect">
            <a:avLst>
              <a:gd name="adj" fmla="val 2603"/>
            </a:avLst>
          </a:prstGeom>
          <a:solidFill>
            <a:srgbClr val="3F4652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" name="Text 2"/>
          <p:cNvSpPr/>
          <p:nvPr/>
        </p:nvSpPr>
        <p:spPr>
          <a:xfrm>
            <a:off x="6597253" y="2937629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Foreseeability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6597253" y="3471505"/>
            <a:ext cx="692229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Could defendant reasonably foresee harm?</a:t>
            </a:r>
            <a:endParaRPr lang="en-US" sz="1900" dirty="0"/>
          </a:p>
        </p:txBody>
      </p:sp>
      <p:sp>
        <p:nvSpPr>
          <p:cNvPr id="7" name="Shape 4"/>
          <p:cNvSpPr/>
          <p:nvPr/>
        </p:nvSpPr>
        <p:spPr>
          <a:xfrm>
            <a:off x="6350437" y="4360188"/>
            <a:ext cx="7415927" cy="1422559"/>
          </a:xfrm>
          <a:prstGeom prst="roundRect">
            <a:avLst>
              <a:gd name="adj" fmla="val 2603"/>
            </a:avLst>
          </a:prstGeom>
          <a:solidFill>
            <a:srgbClr val="3F4652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8" name="Text 5"/>
          <p:cNvSpPr/>
          <p:nvPr/>
        </p:nvSpPr>
        <p:spPr>
          <a:xfrm>
            <a:off x="6597253" y="4607004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Proximity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6597253" y="5140881"/>
            <a:ext cx="692229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Close relationship between parties required.</a:t>
            </a:r>
            <a:endParaRPr lang="en-US" sz="1900" dirty="0"/>
          </a:p>
        </p:txBody>
      </p:sp>
      <p:sp>
        <p:nvSpPr>
          <p:cNvPr id="10" name="Shape 7"/>
          <p:cNvSpPr/>
          <p:nvPr/>
        </p:nvSpPr>
        <p:spPr>
          <a:xfrm>
            <a:off x="6350437" y="6029563"/>
            <a:ext cx="7415927" cy="1422559"/>
          </a:xfrm>
          <a:prstGeom prst="roundRect">
            <a:avLst>
              <a:gd name="adj" fmla="val 2603"/>
            </a:avLst>
          </a:prstGeom>
          <a:solidFill>
            <a:srgbClr val="3F4652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1" name="Text 8"/>
          <p:cNvSpPr/>
          <p:nvPr/>
        </p:nvSpPr>
        <p:spPr>
          <a:xfrm>
            <a:off x="6597253" y="6276380"/>
            <a:ext cx="3761184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Fair, Just, and Reasonable</a:t>
            </a:r>
            <a:endParaRPr lang="en-US" sz="2400" dirty="0"/>
          </a:p>
        </p:txBody>
      </p:sp>
      <p:sp>
        <p:nvSpPr>
          <p:cNvPr id="12" name="Text 9"/>
          <p:cNvSpPr/>
          <p:nvPr/>
        </p:nvSpPr>
        <p:spPr>
          <a:xfrm>
            <a:off x="6597253" y="6810256"/>
            <a:ext cx="692229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Imposing duty must be equitable.</a:t>
            </a:r>
            <a:endParaRPr lang="en-US" sz="19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F12B861-BDDD-BD9C-E297-B26A2B37D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0186" y="7795471"/>
            <a:ext cx="2610214" cy="3810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1101447"/>
            <a:ext cx="7415927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Public Policy Considerations</a:t>
            </a:r>
            <a:endParaRPr lang="en-US" sz="4850" dirty="0"/>
          </a:p>
        </p:txBody>
      </p:sp>
      <p:sp>
        <p:nvSpPr>
          <p:cNvPr id="4" name="Shape 1"/>
          <p:cNvSpPr/>
          <p:nvPr/>
        </p:nvSpPr>
        <p:spPr>
          <a:xfrm>
            <a:off x="6350437" y="3292435"/>
            <a:ext cx="555427" cy="555427"/>
          </a:xfrm>
          <a:prstGeom prst="roundRect">
            <a:avLst>
              <a:gd name="adj" fmla="val 6668"/>
            </a:avLst>
          </a:prstGeom>
          <a:solidFill>
            <a:srgbClr val="3F4652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" name="Text 2"/>
          <p:cNvSpPr/>
          <p:nvPr/>
        </p:nvSpPr>
        <p:spPr>
          <a:xfrm>
            <a:off x="6551771" y="3384947"/>
            <a:ext cx="152638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9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900" dirty="0"/>
          </a:p>
        </p:txBody>
      </p:sp>
      <p:sp>
        <p:nvSpPr>
          <p:cNvPr id="6" name="Text 3"/>
          <p:cNvSpPr/>
          <p:nvPr/>
        </p:nvSpPr>
        <p:spPr>
          <a:xfrm>
            <a:off x="7152680" y="3292435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Societal Impact</a:t>
            </a:r>
            <a:endParaRPr lang="en-US" sz="2400" dirty="0"/>
          </a:p>
        </p:txBody>
      </p:sp>
      <p:sp>
        <p:nvSpPr>
          <p:cNvPr id="7" name="Text 4"/>
          <p:cNvSpPr/>
          <p:nvPr/>
        </p:nvSpPr>
        <p:spPr>
          <a:xfrm>
            <a:off x="7152680" y="3826312"/>
            <a:ext cx="661368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Balancing individual rights with community interests.</a:t>
            </a:r>
            <a:endParaRPr lang="en-US" sz="1900" dirty="0"/>
          </a:p>
        </p:txBody>
      </p:sp>
      <p:sp>
        <p:nvSpPr>
          <p:cNvPr id="8" name="Shape 5"/>
          <p:cNvSpPr/>
          <p:nvPr/>
        </p:nvSpPr>
        <p:spPr>
          <a:xfrm>
            <a:off x="6350437" y="4745831"/>
            <a:ext cx="555427" cy="555427"/>
          </a:xfrm>
          <a:prstGeom prst="roundRect">
            <a:avLst>
              <a:gd name="adj" fmla="val 6668"/>
            </a:avLst>
          </a:prstGeom>
          <a:solidFill>
            <a:srgbClr val="3F4652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9" name="Text 6"/>
          <p:cNvSpPr/>
          <p:nvPr/>
        </p:nvSpPr>
        <p:spPr>
          <a:xfrm>
            <a:off x="6525816" y="4838343"/>
            <a:ext cx="204549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9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900" dirty="0"/>
          </a:p>
        </p:txBody>
      </p:sp>
      <p:sp>
        <p:nvSpPr>
          <p:cNvPr id="10" name="Text 7"/>
          <p:cNvSpPr/>
          <p:nvPr/>
        </p:nvSpPr>
        <p:spPr>
          <a:xfrm>
            <a:off x="7152680" y="4745831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Economic Factors</a:t>
            </a:r>
            <a:endParaRPr lang="en-US" sz="2400" dirty="0"/>
          </a:p>
        </p:txBody>
      </p:sp>
      <p:sp>
        <p:nvSpPr>
          <p:cNvPr id="11" name="Text 8"/>
          <p:cNvSpPr/>
          <p:nvPr/>
        </p:nvSpPr>
        <p:spPr>
          <a:xfrm>
            <a:off x="7152680" y="5279708"/>
            <a:ext cx="661368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Considering financial implications of imposing duty.</a:t>
            </a:r>
            <a:endParaRPr lang="en-US" sz="1900" dirty="0"/>
          </a:p>
        </p:txBody>
      </p:sp>
      <p:sp>
        <p:nvSpPr>
          <p:cNvPr id="12" name="Shape 9"/>
          <p:cNvSpPr/>
          <p:nvPr/>
        </p:nvSpPr>
        <p:spPr>
          <a:xfrm>
            <a:off x="6350437" y="6199227"/>
            <a:ext cx="555427" cy="555427"/>
          </a:xfrm>
          <a:prstGeom prst="roundRect">
            <a:avLst>
              <a:gd name="adj" fmla="val 6668"/>
            </a:avLst>
          </a:prstGeom>
          <a:solidFill>
            <a:srgbClr val="3F4652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3" name="Text 10"/>
          <p:cNvSpPr/>
          <p:nvPr/>
        </p:nvSpPr>
        <p:spPr>
          <a:xfrm>
            <a:off x="6528078" y="6291739"/>
            <a:ext cx="200025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9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900" dirty="0"/>
          </a:p>
        </p:txBody>
      </p:sp>
      <p:sp>
        <p:nvSpPr>
          <p:cNvPr id="14" name="Text 11"/>
          <p:cNvSpPr/>
          <p:nvPr/>
        </p:nvSpPr>
        <p:spPr>
          <a:xfrm>
            <a:off x="7152680" y="6199227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Floodgate Argument</a:t>
            </a:r>
            <a:endParaRPr lang="en-US" sz="2400" dirty="0"/>
          </a:p>
        </p:txBody>
      </p:sp>
      <p:sp>
        <p:nvSpPr>
          <p:cNvPr id="15" name="Text 12"/>
          <p:cNvSpPr/>
          <p:nvPr/>
        </p:nvSpPr>
        <p:spPr>
          <a:xfrm>
            <a:off x="7152680" y="6733103"/>
            <a:ext cx="661368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Preventing excessive litigation and claims.</a:t>
            </a:r>
            <a:endParaRPr lang="en-US" sz="19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5406C8A-BC27-2E41-A2CB-AE07F1054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7734" y="7805445"/>
            <a:ext cx="2610214" cy="38105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2598063"/>
            <a:ext cx="10744200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Duty of Care in Professional Contexts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4037" y="3986689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Medical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864037" y="4619268"/>
            <a:ext cx="389882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High standard of care for patient well-being.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5372695" y="3986689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Legal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5372695" y="4619268"/>
            <a:ext cx="389882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Obligation to provide competent representation.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9881354" y="3986689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Financial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9881354" y="4619268"/>
            <a:ext cx="389882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Responsibility to safeguard clients' interests.</a:t>
            </a:r>
            <a:endParaRPr lang="en-US" sz="19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F03A85-8044-02BF-6400-03E1DE923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0186" y="7797492"/>
            <a:ext cx="2610214" cy="38105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1490543"/>
            <a:ext cx="7415927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Occupiers' and Employers' Liability</a:t>
            </a:r>
            <a:endParaRPr lang="en-US" sz="4850" dirty="0"/>
          </a:p>
        </p:txBody>
      </p:sp>
      <p:sp>
        <p:nvSpPr>
          <p:cNvPr id="4" name="Shape 1"/>
          <p:cNvSpPr/>
          <p:nvPr/>
        </p:nvSpPr>
        <p:spPr>
          <a:xfrm>
            <a:off x="864037" y="3403878"/>
            <a:ext cx="7415927" cy="3335179"/>
          </a:xfrm>
          <a:prstGeom prst="roundRect">
            <a:avLst>
              <a:gd name="adj" fmla="val 1110"/>
            </a:avLst>
          </a:prstGeom>
          <a:noFill/>
          <a:ln w="15240">
            <a:solidFill>
              <a:srgbClr val="FFFFFF">
                <a:alpha val="24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5" name="Shape 2"/>
          <p:cNvSpPr/>
          <p:nvPr/>
        </p:nvSpPr>
        <p:spPr>
          <a:xfrm>
            <a:off x="879277" y="3419118"/>
            <a:ext cx="7385447" cy="110156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" name="Text 3"/>
          <p:cNvSpPr/>
          <p:nvPr/>
        </p:nvSpPr>
        <p:spPr>
          <a:xfrm>
            <a:off x="1126093" y="3574852"/>
            <a:ext cx="31952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Occupiers</a:t>
            </a:r>
            <a:endParaRPr lang="en-US" sz="1900" dirty="0"/>
          </a:p>
        </p:txBody>
      </p:sp>
      <p:sp>
        <p:nvSpPr>
          <p:cNvPr id="7" name="Text 4"/>
          <p:cNvSpPr/>
          <p:nvPr/>
        </p:nvSpPr>
        <p:spPr>
          <a:xfrm>
            <a:off x="4822627" y="3574852"/>
            <a:ext cx="319528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Ensure premises safety for visitors</a:t>
            </a:r>
            <a:endParaRPr lang="en-US" sz="1900" dirty="0"/>
          </a:p>
        </p:txBody>
      </p:sp>
      <p:sp>
        <p:nvSpPr>
          <p:cNvPr id="8" name="Shape 5"/>
          <p:cNvSpPr/>
          <p:nvPr/>
        </p:nvSpPr>
        <p:spPr>
          <a:xfrm>
            <a:off x="879277" y="4520684"/>
            <a:ext cx="7385447" cy="110156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9" name="Text 6"/>
          <p:cNvSpPr/>
          <p:nvPr/>
        </p:nvSpPr>
        <p:spPr>
          <a:xfrm>
            <a:off x="1126093" y="4676418"/>
            <a:ext cx="31952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Employers</a:t>
            </a:r>
            <a:endParaRPr lang="en-US" sz="1900" dirty="0"/>
          </a:p>
        </p:txBody>
      </p:sp>
      <p:sp>
        <p:nvSpPr>
          <p:cNvPr id="10" name="Text 7"/>
          <p:cNvSpPr/>
          <p:nvPr/>
        </p:nvSpPr>
        <p:spPr>
          <a:xfrm>
            <a:off x="4822627" y="4676418"/>
            <a:ext cx="319528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Provide safe working environment</a:t>
            </a:r>
            <a:endParaRPr lang="en-US" sz="1900" dirty="0"/>
          </a:p>
        </p:txBody>
      </p:sp>
      <p:sp>
        <p:nvSpPr>
          <p:cNvPr id="11" name="Shape 8"/>
          <p:cNvSpPr/>
          <p:nvPr/>
        </p:nvSpPr>
        <p:spPr>
          <a:xfrm>
            <a:off x="879277" y="5622250"/>
            <a:ext cx="7385447" cy="110156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2" name="Text 9"/>
          <p:cNvSpPr/>
          <p:nvPr/>
        </p:nvSpPr>
        <p:spPr>
          <a:xfrm>
            <a:off x="1126093" y="5777984"/>
            <a:ext cx="31952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Scope</a:t>
            </a:r>
            <a:endParaRPr lang="en-US" sz="1900" dirty="0"/>
          </a:p>
        </p:txBody>
      </p:sp>
      <p:sp>
        <p:nvSpPr>
          <p:cNvPr id="13" name="Text 10"/>
          <p:cNvSpPr/>
          <p:nvPr/>
        </p:nvSpPr>
        <p:spPr>
          <a:xfrm>
            <a:off x="4822627" y="5777984"/>
            <a:ext cx="319528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Extends to employees and third parties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2209" y="615553"/>
            <a:ext cx="7007900" cy="6747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300"/>
              </a:lnSpc>
              <a:buNone/>
            </a:pPr>
            <a:r>
              <a:rPr lang="en-US" sz="42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Duty of Care in Road Traffic</a:t>
            </a:r>
            <a:endParaRPr lang="en-US" sz="42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209" y="1614130"/>
            <a:ext cx="539829" cy="53982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42209" y="2369820"/>
            <a:ext cx="2699266" cy="3373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Drivers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6242209" y="2836664"/>
            <a:ext cx="7632383" cy="345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Operate vehicles with reasonable care.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2209" y="3830003"/>
            <a:ext cx="539829" cy="53982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242209" y="4585692"/>
            <a:ext cx="2699266" cy="3373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Pedestrians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6242209" y="5052536"/>
            <a:ext cx="7632383" cy="345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Exercise caution when using roads.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209" y="6045875"/>
            <a:ext cx="539829" cy="53982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42209" y="6801564"/>
            <a:ext cx="2699266" cy="3373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Local Authorities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6242209" y="7268408"/>
            <a:ext cx="7632383" cy="345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Maintain safe road infrastructure.</a:t>
            </a:r>
            <a:endParaRPr lang="en-US" sz="17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CBDA0E-2DAF-B65E-862F-9E079E71F4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45002" y="7743467"/>
            <a:ext cx="2610214" cy="381053"/>
          </a:xfrm>
          <a:prstGeom prst="rect">
            <a:avLst/>
          </a:prstGeom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462</Words>
  <Application>Microsoft Office PowerPoint</Application>
  <PresentationFormat>Custom</PresentationFormat>
  <Paragraphs>97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Roboto</vt:lpstr>
      <vt:lpstr>Garamond</vt:lpstr>
      <vt:lpstr>Arial</vt:lpstr>
      <vt:lpstr>Roboto Slab</vt:lpstr>
      <vt:lpstr>Office Theme</vt:lpstr>
      <vt:lpstr>Organic</vt:lpstr>
      <vt:lpstr>Duty of Care</vt:lpstr>
      <vt:lpstr>Minor House Keeping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Okwudili Onyenwee Onwurah</cp:lastModifiedBy>
  <cp:revision>2</cp:revision>
  <dcterms:created xsi:type="dcterms:W3CDTF">2024-10-28T10:30:03Z</dcterms:created>
  <dcterms:modified xsi:type="dcterms:W3CDTF">2024-10-28T10:46:22Z</dcterms:modified>
</cp:coreProperties>
</file>