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4630400" cy="8229600"/>
  <p:notesSz cx="14630400" cy="8229600"/>
  <p:embeddedFontLst>
    <p:embeddedFont>
      <p:font typeface="HFUCVI+Arial-BoldMT"/>
      <p:regular r:id="rId23"/>
    </p:embeddedFont>
    <p:embeddedFont>
      <p:font typeface="ESDNVG+ArialM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37802" y="1124143"/>
            <a:ext cx="7798110" cy="12478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068" marR="0">
              <a:lnSpc>
                <a:spcPts val="4859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Defences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to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Vicarious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latin typeface="Garamond"/>
                <a:cs typeface="Garamond"/>
              </a:rPr>
              <a:t>Liability:</a:t>
            </a:r>
          </a:p>
          <a:p>
            <a:pPr marL="0" marR="0">
              <a:lnSpc>
                <a:spcPts val="4665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Scope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of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Employment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spc="1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and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 </a:t>
            </a:r>
            <a:r>
              <a:rPr dirty="0" sz="4300" b="1">
                <a:solidFill>
                  <a:srgbClr val="ffff00"/>
                </a:solidFill>
                <a:highlight>
                  <a:srgbClr val="0000ff"/>
                </a:highlight>
                <a:latin typeface="Garamond"/>
                <a:cs typeface="Garamond"/>
              </a:rPr>
              <a:t>Frolic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35173" y="3574310"/>
            <a:ext cx="10699177" cy="7157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10" b="1">
                <a:solidFill>
                  <a:srgbClr val="ffffff"/>
                </a:solidFill>
                <a:latin typeface="Garamond"/>
                <a:cs typeface="Garamond"/>
              </a:rPr>
              <a:t>Tutor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: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Garamond"/>
                <a:cs typeface="Garamond"/>
              </a:rPr>
              <a:t>Okwudili</a:t>
            </a:r>
            <a:r>
              <a:rPr dirty="0" sz="2400" spc="-1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5">
                <a:solidFill>
                  <a:srgbClr val="ffffff"/>
                </a:solidFill>
                <a:latin typeface="Garamond"/>
                <a:cs typeface="Garamond"/>
              </a:rPr>
              <a:t>O.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4">
                <a:solidFill>
                  <a:srgbClr val="ffffff"/>
                </a:solidFill>
                <a:latin typeface="Garamond"/>
                <a:cs typeface="Garamond"/>
              </a:rPr>
              <a:t>ONWURAH,</a:t>
            </a:r>
            <a:r>
              <a:rPr dirty="0" sz="2400" spc="-4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ffffff"/>
                </a:solidFill>
                <a:latin typeface="Garamond"/>
                <a:cs typeface="Garamond"/>
              </a:rPr>
              <a:t>LL.B.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(Nigeria);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2" b="1">
                <a:solidFill>
                  <a:srgbClr val="ffffff"/>
                </a:solidFill>
                <a:latin typeface="Garamond"/>
                <a:cs typeface="Garamond"/>
              </a:rPr>
              <a:t>BL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(Abuja,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Nigeria);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 b="1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(Exeter,</a:t>
            </a:r>
          </a:p>
          <a:p>
            <a:pPr marL="2183606" marR="0">
              <a:lnSpc>
                <a:spcPts val="26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10">
                <a:solidFill>
                  <a:srgbClr val="ffffff"/>
                </a:solidFill>
                <a:latin typeface="Garamond"/>
                <a:cs typeface="Garamond"/>
              </a:rPr>
              <a:t>UK);</a:t>
            </a:r>
            <a:r>
              <a:rPr dirty="0" sz="2400" spc="-15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 b="1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(Qingdao,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0">
                <a:solidFill>
                  <a:srgbClr val="ffffff"/>
                </a:solidFill>
                <a:latin typeface="Garamond"/>
                <a:cs typeface="Garamond"/>
              </a:rPr>
              <a:t>PRC);</a:t>
            </a:r>
            <a:r>
              <a:rPr dirty="0" sz="2400" spc="-12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 b="1">
                <a:solidFill>
                  <a:srgbClr val="ffffff"/>
                </a:solidFill>
                <a:latin typeface="Garamond"/>
                <a:cs typeface="Garamond"/>
              </a:rPr>
              <a:t>LLM</a:t>
            </a:r>
            <a:r>
              <a:rPr dirty="0" sz="24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(Shanghai,</a:t>
            </a:r>
            <a:r>
              <a:rPr dirty="0" sz="24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400" spc="11">
                <a:solidFill>
                  <a:srgbClr val="ffffff"/>
                </a:solidFill>
                <a:latin typeface="Garamond"/>
                <a:cs typeface="Garamond"/>
              </a:rPr>
              <a:t>PRC)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64830" y="4392821"/>
            <a:ext cx="6043863" cy="685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96"/>
              </a:lnSpc>
              <a:spcBef>
                <a:spcPts val="0"/>
              </a:spcBef>
              <a:spcAft>
                <a:spcPts val="0"/>
              </a:spcAft>
            </a:pP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PhD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>
                <a:solidFill>
                  <a:srgbClr val="000000"/>
                </a:solidFill>
                <a:latin typeface="Garamond"/>
                <a:cs typeface="Garamond"/>
              </a:rPr>
              <a:t>in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Law</a:t>
            </a:r>
            <a:r>
              <a:rPr dirty="0" sz="455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 spc="-11">
                <a:solidFill>
                  <a:srgbClr val="000000"/>
                </a:solidFill>
                <a:latin typeface="Garamond"/>
                <a:cs typeface="Garamond"/>
              </a:rPr>
              <a:t>(Hong</a:t>
            </a:r>
            <a:r>
              <a:rPr dirty="0" sz="455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4550" spc="-12">
                <a:solidFill>
                  <a:srgbClr val="000000"/>
                </a:solidFill>
                <a:latin typeface="Garamond"/>
                <a:cs typeface="Garamond"/>
              </a:rPr>
              <a:t>Kong)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7529" y="6863060"/>
            <a:ext cx="3489573" cy="3838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15" b="1">
                <a:solidFill>
                  <a:srgbClr val="7030a0"/>
                </a:solidFill>
                <a:latin typeface="Garamond"/>
                <a:cs typeface="Garamond"/>
              </a:rPr>
              <a:t>Dr</a:t>
            </a:r>
            <a:r>
              <a:rPr dirty="0" sz="2400" b="1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7030a0"/>
                </a:solidFill>
                <a:latin typeface="Garamond"/>
                <a:cs typeface="Garamond"/>
              </a:rPr>
              <a:t>Okwudili</a:t>
            </a:r>
            <a:r>
              <a:rPr dirty="0" sz="2400" b="1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dirty="0" sz="2400" spc="15" b="1">
                <a:solidFill>
                  <a:srgbClr val="7030a0"/>
                </a:solidFill>
                <a:latin typeface="Garamond"/>
                <a:cs typeface="Garamond"/>
              </a:rPr>
              <a:t>O.</a:t>
            </a:r>
            <a:r>
              <a:rPr dirty="0" sz="2400" b="1">
                <a:solidFill>
                  <a:srgbClr val="7030a0"/>
                </a:solidFill>
                <a:latin typeface="Garamond"/>
                <a:cs typeface="Garamond"/>
              </a:rPr>
              <a:t> </a:t>
            </a:r>
            <a:r>
              <a:rPr dirty="0" sz="2400" spc="10" b="1">
                <a:solidFill>
                  <a:srgbClr val="7030a0"/>
                </a:solidFill>
                <a:latin typeface="Garamond"/>
                <a:cs typeface="Garamond"/>
              </a:rPr>
              <a:t>Onwurah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17900" y="7247756"/>
            <a:ext cx="87630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11/28/2024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13040" y="7247756"/>
            <a:ext cx="223837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Garamond"/>
                <a:cs typeface="Garamon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782125"/>
            <a:ext cx="12463729" cy="1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Practical</a:t>
            </a:r>
            <a:r>
              <a:rPr dirty="0" sz="4450" spc="-13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Scenarios: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Employee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Conduct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Outside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Work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Hours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3417635"/>
            <a:ext cx="1891692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Social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Events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39446" y="3417635"/>
            <a:ext cx="1875594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Remote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Work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85220" y="3417635"/>
            <a:ext cx="1704379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Commuting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30997" y="3417635"/>
            <a:ext cx="1999741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On-Call</a:t>
            </a:r>
            <a:r>
              <a:rPr dirty="0" sz="2200" spc="-69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Duties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3790" y="3970081"/>
            <a:ext cx="3102255" cy="3181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Company-sponsored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events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after-work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gatherings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blur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lines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professional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time.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consider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factors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such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event's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purpose,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encouragement,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benefit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business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39446" y="3970081"/>
            <a:ext cx="3002980" cy="2820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With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rise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remote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work,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distinguishing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time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becomes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challenging.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face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taken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flexible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hours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if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sufficiently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connected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duties.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85220" y="3970081"/>
            <a:ext cx="2881052" cy="101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Generally,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not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liable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normal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commutes.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30997" y="3970081"/>
            <a:ext cx="2975453" cy="101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on-call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required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respond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matters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regular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hours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still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85220" y="5055931"/>
            <a:ext cx="6415558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However,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exceptions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apply</a:t>
            </a:r>
            <a:r>
              <a:rPr dirty="0" sz="1750" spc="2209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considered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within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485220" y="5417881"/>
            <a:ext cx="2876107" cy="101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performing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work-related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tasks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using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vehicle.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30997" y="5417881"/>
            <a:ext cx="2759062" cy="6483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potentially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extending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9119" y="490935"/>
            <a:ext cx="9275762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spc="-98" b="1">
                <a:solidFill>
                  <a:srgbClr val="ffffff"/>
                </a:solidFill>
                <a:latin typeface="HFUCVI+Arial-BoldMT"/>
                <a:cs typeface="HFUCVI+Arial-BoldMT"/>
              </a:rPr>
              <a:t>Guidelines</a:t>
            </a:r>
            <a:r>
              <a:rPr dirty="0" sz="3200" spc="-9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200" spc="-97" b="1">
                <a:solidFill>
                  <a:srgbClr val="ffffff"/>
                </a:solidFill>
                <a:latin typeface="HFUCVI+Arial-BoldMT"/>
                <a:cs typeface="HFUCVI+Arial-BoldMT"/>
              </a:rPr>
              <a:t>for</a:t>
            </a:r>
            <a:r>
              <a:rPr dirty="0" sz="3200" spc="-9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200" spc="-98" b="1">
                <a:solidFill>
                  <a:srgbClr val="ffffff"/>
                </a:solidFill>
                <a:latin typeface="HFUCVI+Arial-BoldMT"/>
                <a:cs typeface="HFUCVI+Arial-BoldMT"/>
              </a:rPr>
              <a:t>Employers</a:t>
            </a:r>
            <a:r>
              <a:rPr dirty="0" sz="3200" spc="-9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200" spc="-95" b="1">
                <a:solidFill>
                  <a:srgbClr val="ffffff"/>
                </a:solidFill>
                <a:latin typeface="HFUCVI+Arial-BoldMT"/>
                <a:cs typeface="HFUCVI+Arial-BoldMT"/>
              </a:rPr>
              <a:t>to</a:t>
            </a:r>
            <a:r>
              <a:rPr dirty="0" sz="3200" spc="-10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200" spc="-98" b="1">
                <a:solidFill>
                  <a:srgbClr val="ffffff"/>
                </a:solidFill>
                <a:latin typeface="HFUCVI+Arial-BoldMT"/>
                <a:cs typeface="HFUCVI+Arial-BoldMT"/>
              </a:rPr>
              <a:t>Establish</a:t>
            </a:r>
            <a:r>
              <a:rPr dirty="0" sz="3200" spc="-10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200" spc="-98" b="1">
                <a:solidFill>
                  <a:srgbClr val="ffffff"/>
                </a:solidFill>
                <a:latin typeface="HFUCVI+Arial-BoldMT"/>
                <a:cs typeface="HFUCVI+Arial-BoldMT"/>
              </a:rPr>
              <a:t>Boundaries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6036" y="1464906"/>
            <a:ext cx="1428750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Clear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Policies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6036" y="1856618"/>
            <a:ext cx="11968588" cy="469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Develop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communicate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comprehensive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outlining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acceptable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conduct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both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hours.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These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should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clearly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define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expectations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regarding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work-related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activities.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6036" y="2765782"/>
            <a:ext cx="190251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Training</a:t>
            </a:r>
            <a:r>
              <a:rPr dirty="0" sz="1600" spc="-50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Programs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6036" y="3157494"/>
            <a:ext cx="12485180" cy="469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Implement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regular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training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sessions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educate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employees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policies,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professional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boundaries,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potential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consequences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may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considered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employment.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26036" y="4066659"/>
            <a:ext cx="1631255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Documentation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26036" y="4458371"/>
            <a:ext cx="11839892" cy="469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Maintain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detailed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job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descriptions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contracts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clearly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outline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duties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responsibilities.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documentation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serve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crucial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evidence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action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falls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within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employment.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26036" y="5367536"/>
            <a:ext cx="2704207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Technology</a:t>
            </a:r>
            <a:r>
              <a:rPr dirty="0" sz="1600" spc="-47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600" spc="-47" b="1">
                <a:solidFill>
                  <a:srgbClr val="e5e0df"/>
                </a:solidFill>
                <a:latin typeface="HFUCVI+Arial-BoldMT"/>
                <a:cs typeface="HFUCVI+Arial-BoldMT"/>
              </a:rPr>
              <a:t>Use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Guidelines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26036" y="5759248"/>
            <a:ext cx="12462606" cy="469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Establish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clear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guidelines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use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technology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resources,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including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use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devices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conduct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media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platforms,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help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delineate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work-related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activities.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626036" y="6668413"/>
            <a:ext cx="278671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Regular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600" spc="-47" b="1">
                <a:solidFill>
                  <a:srgbClr val="e5e0df"/>
                </a:solidFill>
                <a:latin typeface="HFUCVI+Arial-BoldMT"/>
                <a:cs typeface="HFUCVI+Arial-BoldMT"/>
              </a:rPr>
              <a:t>Review</a:t>
            </a:r>
            <a:r>
              <a:rPr dirty="0" sz="1600" spc="-50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and</a:t>
            </a:r>
            <a:r>
              <a:rPr dirty="0" sz="1600" spc="-50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600" spc="-49" b="1">
                <a:solidFill>
                  <a:srgbClr val="e5e0df"/>
                </a:solidFill>
                <a:latin typeface="HFUCVI+Arial-BoldMT"/>
                <a:cs typeface="HFUCVI+Arial-BoldMT"/>
              </a:rPr>
              <a:t>Updates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26036" y="7060125"/>
            <a:ext cx="12379293" cy="4694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9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Periodically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review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update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address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evolving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practices,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technological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advancements,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legal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developments.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proactive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approach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helps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maintain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relevant</a:t>
            </a:r>
            <a:r>
              <a:rPr dirty="0" sz="12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396"/>
              </a:lnSpc>
              <a:spcBef>
                <a:spcPts val="603"/>
              </a:spcBef>
              <a:spcAft>
                <a:spcPts val="0"/>
              </a:spcAft>
            </a:pP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enforceable</a:t>
            </a:r>
            <a:r>
              <a:rPr dirty="0" sz="1250" spc="-2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250" spc="-25">
                <a:solidFill>
                  <a:srgbClr val="e5e0df"/>
                </a:solidFill>
                <a:latin typeface="ESDNVG+ArialMT"/>
                <a:cs typeface="ESDNVG+ArialMT"/>
              </a:rPr>
              <a:t>boundaries.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0446" y="836205"/>
            <a:ext cx="12559538" cy="5985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950" spc="-121" b="1">
                <a:solidFill>
                  <a:srgbClr val="ffffff"/>
                </a:solidFill>
                <a:latin typeface="HFUCVI+Arial-BoldMT"/>
                <a:cs typeface="HFUCVI+Arial-BoldMT"/>
              </a:rPr>
              <a:t>Hypothetical</a:t>
            </a:r>
            <a:r>
              <a:rPr dirty="0" sz="395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3" b="1">
                <a:solidFill>
                  <a:srgbClr val="ffffff"/>
                </a:solidFill>
                <a:latin typeface="HFUCVI+Arial-BoldMT"/>
                <a:cs typeface="HFUCVI+Arial-BoldMT"/>
              </a:rPr>
              <a:t>Frolic</a:t>
            </a:r>
            <a:r>
              <a:rPr dirty="0" sz="3950" spc="-121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1" b="1">
                <a:solidFill>
                  <a:srgbClr val="ffffff"/>
                </a:solidFill>
                <a:latin typeface="HFUCVI+Arial-BoldMT"/>
                <a:cs typeface="HFUCVI+Arial-BoldMT"/>
              </a:rPr>
              <a:t>Defense: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3" b="1">
                <a:solidFill>
                  <a:srgbClr val="ffffff"/>
                </a:solidFill>
                <a:latin typeface="HFUCVI+Arial-BoldMT"/>
                <a:cs typeface="HFUCVI+Arial-BoldMT"/>
              </a:rPr>
              <a:t>The</a:t>
            </a:r>
            <a:r>
              <a:rPr dirty="0" sz="3950" spc="-121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1" b="1">
                <a:solidFill>
                  <a:srgbClr val="ffffff"/>
                </a:solidFill>
                <a:latin typeface="HFUCVI+Arial-BoldMT"/>
                <a:cs typeface="HFUCVI+Arial-BoldMT"/>
              </a:rPr>
              <a:t>Delivery</a:t>
            </a:r>
            <a:r>
              <a:rPr dirty="0" sz="3950" spc="-123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1" b="1">
                <a:solidFill>
                  <a:srgbClr val="ffffff"/>
                </a:solidFill>
                <a:latin typeface="HFUCVI+Arial-BoldMT"/>
                <a:cs typeface="HFUCVI+Arial-BoldMT"/>
              </a:rPr>
              <a:t>Driver</a:t>
            </a:r>
            <a:r>
              <a:rPr dirty="0" sz="3950" spc="-123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Detour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98882" y="1848999"/>
            <a:ext cx="1198503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Scenario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4965" y="2344023"/>
            <a:ext cx="4872361" cy="2580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550" spc="-6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delivery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driver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online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retailer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decides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stop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37727" y="2498604"/>
            <a:ext cx="2450417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Employer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Argument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6147" y="2667873"/>
            <a:ext cx="4748613" cy="905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671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café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550" spc="-6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quick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lunch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route.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While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parking,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accidentally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hit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550" spc="-6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pedestrian.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argues</a:t>
            </a:r>
          </a:p>
          <a:p>
            <a:pPr marL="203454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550" spc="-6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frolic,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42594" y="2993628"/>
            <a:ext cx="4790978" cy="905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51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maintains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meal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breaks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not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part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job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description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represent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550" spc="-6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departure</a:t>
            </a:r>
          </a:p>
          <a:p>
            <a:pPr marL="1285049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duties.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12711" y="4616644"/>
            <a:ext cx="318383" cy="371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b="1">
                <a:solidFill>
                  <a:srgbClr val="e5e0df"/>
                </a:solidFill>
                <a:latin typeface="HFUCVI+Arial-BoldMT"/>
                <a:cs typeface="HFUCVI+Arial-BoldMT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95189" y="4616644"/>
            <a:ext cx="318383" cy="371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b="1">
                <a:solidFill>
                  <a:srgbClr val="e5e0df"/>
                </a:solidFill>
                <a:latin typeface="HFUCVI+Arial-BoldMT"/>
                <a:cs typeface="HFUCVI+Arial-BoldM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77667" y="4616644"/>
            <a:ext cx="318383" cy="371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b="1">
                <a:solidFill>
                  <a:srgbClr val="e5e0df"/>
                </a:solidFill>
                <a:latin typeface="HFUCVI+Arial-BoldMT"/>
                <a:cs typeface="HFUCVI+Arial-BoldMT"/>
              </a:rPr>
              <a:t>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260084" y="4616644"/>
            <a:ext cx="318383" cy="3715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2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 b="1">
                <a:solidFill>
                  <a:srgbClr val="e5e0df"/>
                </a:solidFill>
                <a:latin typeface="HFUCVI+Arial-BoldMT"/>
                <a:cs typeface="HFUCVI+Arial-BoldMT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34612" y="5738652"/>
            <a:ext cx="2491773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Employee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Argument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525482" y="5738652"/>
            <a:ext cx="1817870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Legal</a:t>
            </a:r>
            <a:r>
              <a:rPr dirty="0" sz="19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Analysis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98997" y="6233676"/>
            <a:ext cx="4911026" cy="905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driver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contends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taking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short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breaks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necessary</a:t>
            </a:r>
          </a:p>
          <a:p>
            <a:pPr marL="445103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safe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efficient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driving,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making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stop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815911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reasonable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detour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rather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than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550" spc="-6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013166" y="6233676"/>
            <a:ext cx="4812603" cy="905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6996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would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likely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consider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factors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such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breaks,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duration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stop,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</a:p>
          <a:p>
            <a:pPr marL="572931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such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breaks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customary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industry.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974888"/>
            <a:ext cx="11835386" cy="1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Hypothetical</a:t>
            </a:r>
            <a:r>
              <a:rPr dirty="0" sz="4450" spc="-13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Frolic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Defense: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The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Overzealous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Salesperson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929955"/>
            <a:ext cx="1332619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Scenario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929955"/>
            <a:ext cx="2915840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Legal</a:t>
            </a:r>
            <a:r>
              <a:rPr dirty="0" sz="2200" spc="-6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Considerations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929955"/>
            <a:ext cx="2543125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Potential</a:t>
            </a:r>
            <a:r>
              <a:rPr dirty="0" sz="2200" spc="-6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Outcome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573126"/>
            <a:ext cx="3907593" cy="137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5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salesperson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takes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potential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client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expensive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dinner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drinks,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far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exceeding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entertainment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budget.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outing,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573126"/>
            <a:ext cx="4036694" cy="3181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would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examine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client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entertainment,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industry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norms,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extent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which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salesperson's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were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intended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benefit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inappropriate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comments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might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seen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frolic,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while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expensive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dinner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viewed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overzealous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attempt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business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development.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573126"/>
            <a:ext cx="3934136" cy="2820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case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highlights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complexity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frolics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business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settings.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While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excessive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spending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might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seen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within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(albeit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against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policy),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inappropriate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behaviour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deemed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frolic,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potentially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limiting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employer's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specific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aspect.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789" y="5020926"/>
            <a:ext cx="3929857" cy="137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salesperson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makes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inappropriate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comments,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offending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client.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argues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extravagant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outing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constitutes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714379"/>
            <a:ext cx="12942782" cy="1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Hypothetical</a:t>
            </a:r>
            <a:r>
              <a:rPr dirty="0" sz="4450" spc="-13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Frolic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Defense: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The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Remote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Worker's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Mishap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223" y="2790533"/>
            <a:ext cx="1332619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Scenario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63101" y="2790533"/>
            <a:ext cx="2796195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Employee's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Position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224" y="3342979"/>
            <a:ext cx="6054185" cy="137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5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remote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designated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hours,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decides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quickly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run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errand.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While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out,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cause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accident.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argues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errand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constitutes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frolic,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absolving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them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63101" y="3342979"/>
            <a:ext cx="5981025" cy="101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contends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flexible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arrangements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blur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lines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professional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time,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making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brief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errand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akin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coffee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break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traditional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office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setting.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223" y="5428244"/>
            <a:ext cx="2563725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Employer's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Stance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63101" y="5428244"/>
            <a:ext cx="2031392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Legal</a:t>
            </a:r>
            <a:r>
              <a:rPr dirty="0" sz="2200" spc="-69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e5e0df"/>
                </a:solidFill>
                <a:latin typeface="HFUCVI+Arial-BoldMT"/>
                <a:cs typeface="HFUCVI+Arial-BoldMT"/>
              </a:rPr>
              <a:t>Analysis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8224" y="5980689"/>
            <a:ext cx="5955062" cy="101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maintains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leaving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home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designated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hours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matters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clearly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falls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especially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using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vehicle.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63101" y="5980689"/>
            <a:ext cx="5860733" cy="137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would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likely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consider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factors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such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nature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remote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arrangement,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hours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breaks,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degree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flexibility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typically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afforded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remote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industry.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3415" y="656534"/>
            <a:ext cx="11303027" cy="5559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7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Hypothetical</a:t>
            </a:r>
            <a:r>
              <a:rPr dirty="0" sz="3650" spc="-114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6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Frolic</a:t>
            </a:r>
            <a:r>
              <a:rPr dirty="0" sz="36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6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Defense:</a:t>
            </a:r>
            <a:r>
              <a:rPr dirty="0" sz="36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6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The</a:t>
            </a:r>
            <a:r>
              <a:rPr dirty="0" sz="36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6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Social</a:t>
            </a:r>
            <a:r>
              <a:rPr dirty="0" sz="3650" spc="-113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6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Media</a:t>
            </a:r>
            <a:r>
              <a:rPr dirty="0" sz="36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6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Mishap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0245" y="1776010"/>
            <a:ext cx="111803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Scenario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9793" y="1818222"/>
            <a:ext cx="307849" cy="5032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e5e0df"/>
                </a:solidFill>
                <a:latin typeface="HFUCVI+Arial-BoldMT"/>
                <a:cs typeface="HFUCVI+Arial-BoldMT"/>
              </a:rPr>
              <a:t>1</a:t>
            </a:r>
          </a:p>
          <a:p>
            <a:pPr marL="0" marR="0">
              <a:lnSpc>
                <a:spcPts val="2457"/>
              </a:lnSpc>
              <a:spcBef>
                <a:spcPts val="9782"/>
              </a:spcBef>
              <a:spcAft>
                <a:spcPts val="0"/>
              </a:spcAft>
            </a:pPr>
            <a:r>
              <a:rPr dirty="0" sz="2200" b="1">
                <a:solidFill>
                  <a:srgbClr val="e5e0df"/>
                </a:solidFill>
                <a:latin typeface="HFUCVI+Arial-BoldMT"/>
                <a:cs typeface="HFUCVI+Arial-BoldMT"/>
              </a:rPr>
              <a:t>2</a:t>
            </a:r>
          </a:p>
          <a:p>
            <a:pPr marL="60" marR="0">
              <a:lnSpc>
                <a:spcPts val="2457"/>
              </a:lnSpc>
              <a:spcBef>
                <a:spcPts val="9832"/>
              </a:spcBef>
              <a:spcAft>
                <a:spcPts val="0"/>
              </a:spcAft>
            </a:pPr>
            <a:r>
              <a:rPr dirty="0" sz="2200" b="1">
                <a:solidFill>
                  <a:srgbClr val="e5e0df"/>
                </a:solidFill>
                <a:latin typeface="HFUCVI+Arial-BoldMT"/>
                <a:cs typeface="HFUCVI+Arial-BoldMT"/>
              </a:rPr>
              <a:t>3</a:t>
            </a:r>
          </a:p>
          <a:p>
            <a:pPr marL="0" marR="0">
              <a:lnSpc>
                <a:spcPts val="2457"/>
              </a:lnSpc>
              <a:spcBef>
                <a:spcPts val="9832"/>
              </a:spcBef>
              <a:spcAft>
                <a:spcPts val="0"/>
              </a:spcAft>
            </a:pPr>
            <a:r>
              <a:rPr dirty="0" sz="2200" b="1">
                <a:solidFill>
                  <a:srgbClr val="e5e0df"/>
                </a:solidFill>
                <a:latin typeface="HFUCVI+Arial-BoldMT"/>
                <a:cs typeface="HFUCVI+Arial-BoldMT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0245" y="2230163"/>
            <a:ext cx="11754795" cy="542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posts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offensive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content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media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account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hours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using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5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device.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post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goes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viral,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causing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reputational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damage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company.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argues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use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media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constitutes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5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60245" y="3336921"/>
            <a:ext cx="241339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Legal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Considerations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60245" y="3791073"/>
            <a:ext cx="11895855" cy="542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would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examine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policies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media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use,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role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involves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media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management,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extent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which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post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related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company.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60245" y="4897830"/>
            <a:ext cx="2324323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Potential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Arguments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60245" y="5351982"/>
            <a:ext cx="11856811" cy="542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might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argue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occasional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use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devices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common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tolerated.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contend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creating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offensive</a:t>
            </a:r>
          </a:p>
          <a:p>
            <a:pPr marL="0" marR="0">
              <a:lnSpc>
                <a:spcPts val="1619"/>
              </a:lnSpc>
              <a:spcBef>
                <a:spcPts val="780"/>
              </a:spcBef>
              <a:spcAft>
                <a:spcPts val="0"/>
              </a:spcAft>
            </a:pP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content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clearly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falls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any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reasonable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employment.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60245" y="6458739"/>
            <a:ext cx="3017402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Complexity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of</a:t>
            </a:r>
            <a:r>
              <a:rPr dirty="0" sz="180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Modern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80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Work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960245" y="6912891"/>
            <a:ext cx="12045692" cy="24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scenario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highlights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challenges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defining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digital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age,</a:t>
            </a:r>
            <a:r>
              <a:rPr dirty="0" sz="14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where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professional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lines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increasingly</a:t>
            </a:r>
            <a:r>
              <a:rPr dirty="0" sz="145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50" spc="-28">
                <a:solidFill>
                  <a:srgbClr val="e5e0df"/>
                </a:solidFill>
                <a:latin typeface="ESDNVG+ArialMT"/>
                <a:cs typeface="ESDNVG+ArialMT"/>
              </a:rPr>
              <a:t>blurred.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7461" y="842882"/>
            <a:ext cx="7491920" cy="1106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Hypothetical</a:t>
            </a:r>
            <a:r>
              <a:rPr dirty="0" sz="35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10" b="1">
                <a:solidFill>
                  <a:srgbClr val="ffffff"/>
                </a:solidFill>
                <a:latin typeface="HFUCVI+Arial-BoldMT"/>
                <a:cs typeface="HFUCVI+Arial-BoldMT"/>
              </a:rPr>
              <a:t>Frolic</a:t>
            </a: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Defense:</a:t>
            </a:r>
            <a:r>
              <a:rPr dirty="0" sz="3550" spc="-11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The</a:t>
            </a:r>
          </a:p>
          <a:p>
            <a:pPr marL="0" marR="0">
              <a:lnSpc>
                <a:spcPts val="3966"/>
              </a:lnSpc>
              <a:spcBef>
                <a:spcPts val="433"/>
              </a:spcBef>
              <a:spcAft>
                <a:spcPts val="0"/>
              </a:spcAft>
            </a:pPr>
            <a:r>
              <a:rPr dirty="0" sz="3550" spc="-110" b="1">
                <a:solidFill>
                  <a:srgbClr val="ffffff"/>
                </a:solidFill>
                <a:latin typeface="HFUCVI+Arial-BoldMT"/>
                <a:cs typeface="HFUCVI+Arial-BoldMT"/>
              </a:rPr>
              <a:t>Workplace</a:t>
            </a:r>
            <a:r>
              <a:rPr dirty="0" sz="3550" spc="-11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Celebration</a:t>
            </a:r>
            <a:r>
              <a:rPr dirty="0" sz="3550" spc="-11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Gone</a:t>
            </a: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10" b="1">
                <a:solidFill>
                  <a:srgbClr val="ffffff"/>
                </a:solidFill>
                <a:latin typeface="HFUCVI+Arial-BoldMT"/>
                <a:cs typeface="HFUCVI+Arial-BoldMT"/>
              </a:rPr>
              <a:t>Wrong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461" y="2867227"/>
            <a:ext cx="1584870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Event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Context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08564" y="2867227"/>
            <a:ext cx="1004394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Incident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7461" y="3306352"/>
            <a:ext cx="3566136" cy="80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office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hosts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0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workplace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celebration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colleague's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promotion.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event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held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after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hours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but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premises.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08564" y="3306352"/>
            <a:ext cx="3805652" cy="109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intoxicated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injures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0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co-worker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celebration.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argues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attending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after-hours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event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consuming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alcohol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constitutes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0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7461" y="5610545"/>
            <a:ext cx="1647052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Legal</a:t>
            </a:r>
            <a:r>
              <a:rPr dirty="0" sz="175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08564" y="5610545"/>
            <a:ext cx="1572607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Balancing</a:t>
            </a:r>
            <a:r>
              <a:rPr dirty="0" sz="175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4" b="1">
                <a:solidFill>
                  <a:srgbClr val="e5e0df"/>
                </a:solidFill>
                <a:latin typeface="HFUCVI+Arial-BoldMT"/>
                <a:cs typeface="HFUCVI+Arial-BoldMT"/>
              </a:rPr>
              <a:t>Act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7461" y="6049671"/>
            <a:ext cx="3756254" cy="1379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would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consider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factors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such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attendance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mandatory,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if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event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company-sponsored,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extent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which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it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benefited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through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team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building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morale.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08564" y="6049671"/>
            <a:ext cx="3883204" cy="109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case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illustrates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delicate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balance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fostering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0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positive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environment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maintaining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clear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boundaries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situations.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9373" y="835133"/>
            <a:ext cx="12221638" cy="1227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12"/>
              </a:lnSpc>
              <a:spcBef>
                <a:spcPts val="0"/>
              </a:spcBef>
              <a:spcAft>
                <a:spcPts val="0"/>
              </a:spcAft>
            </a:pPr>
            <a:r>
              <a:rPr dirty="0" sz="3950" spc="-123" b="1">
                <a:solidFill>
                  <a:srgbClr val="ffffff"/>
                </a:solidFill>
                <a:latin typeface="HFUCVI+Arial-BoldMT"/>
                <a:cs typeface="HFUCVI+Arial-BoldMT"/>
              </a:rPr>
              <a:t>Conclusion:</a:t>
            </a:r>
            <a:r>
              <a:rPr dirty="0" sz="3950" spc="-121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Navigating</a:t>
            </a:r>
            <a:r>
              <a:rPr dirty="0" sz="395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the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Complexities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3" b="1">
                <a:solidFill>
                  <a:srgbClr val="ffffff"/>
                </a:solidFill>
                <a:latin typeface="HFUCVI+Arial-BoldMT"/>
                <a:cs typeface="HFUCVI+Arial-BoldMT"/>
              </a:rPr>
              <a:t>of</a:t>
            </a:r>
            <a:r>
              <a:rPr dirty="0" sz="3950" spc="-12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950" spc="-122" b="1">
                <a:solidFill>
                  <a:srgbClr val="ffffff"/>
                </a:solidFill>
                <a:latin typeface="HFUCVI+Arial-BoldMT"/>
                <a:cs typeface="HFUCVI+Arial-BoldMT"/>
              </a:rPr>
              <a:t>Vicarious</a:t>
            </a:r>
          </a:p>
          <a:p>
            <a:pPr marL="0" marR="0">
              <a:lnSpc>
                <a:spcPts val="4412"/>
              </a:lnSpc>
              <a:spcBef>
                <a:spcPts val="587"/>
              </a:spcBef>
              <a:spcAft>
                <a:spcPts val="0"/>
              </a:spcAft>
            </a:pPr>
            <a:r>
              <a:rPr dirty="0" sz="3950" spc="-123" b="1">
                <a:solidFill>
                  <a:srgbClr val="ffffff"/>
                </a:solidFill>
                <a:latin typeface="HFUCVI+Arial-BoldMT"/>
                <a:cs typeface="HFUCVI+Arial-BoldMT"/>
              </a:rPr>
              <a:t>Liability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2018" y="3594574"/>
            <a:ext cx="2478230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Evolving</a:t>
            </a:r>
            <a:r>
              <a:rPr dirty="0" sz="19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Landscape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14931" y="3594574"/>
            <a:ext cx="2368190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Balancing</a:t>
            </a:r>
            <a:r>
              <a:rPr dirty="0" sz="19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Interests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17844" y="3594574"/>
            <a:ext cx="2410029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Proactive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950" spc="-60" b="1">
                <a:solidFill>
                  <a:srgbClr val="e5e0df"/>
                </a:solidFill>
                <a:latin typeface="HFUCVI+Arial-BoldMT"/>
                <a:cs typeface="HFUCVI+Arial-BoldMT"/>
              </a:rPr>
              <a:t>Measures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20757" y="3594574"/>
            <a:ext cx="2725396" cy="3147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Future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950" spc="-61" b="1">
                <a:solidFill>
                  <a:srgbClr val="e5e0df"/>
                </a:solidFill>
                <a:latin typeface="HFUCVI+Arial-BoldMT"/>
                <a:cs typeface="HFUCVI+Arial-BoldMT"/>
              </a:rPr>
              <a:t>Considerations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2019" y="4089122"/>
            <a:ext cx="2256922" cy="2580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concepts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4931" y="4089122"/>
            <a:ext cx="3037984" cy="2524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There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ongoing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need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balance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with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autonomy.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Overly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broad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interpretations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stifle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workplace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flexibility,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while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too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narrow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550" spc="-6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view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might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leave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victims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without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recourse.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17843" y="4089122"/>
            <a:ext cx="3019360" cy="2524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Employers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mitigate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risks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by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implementing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clear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policies,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providing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regular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training,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staying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informed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about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legal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developments.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Employees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should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aware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responsibilities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potential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consequences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actions.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20756" y="4089122"/>
            <a:ext cx="2998122" cy="2848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continues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evolve,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particularly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light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technological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advancements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changing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social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norms,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legal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framework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surrounding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will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need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adapt,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potentially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leading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new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tests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standards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2019" y="4412972"/>
            <a:ext cx="2974738" cy="2201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frolic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continue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evolve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environments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practices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change.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must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adapt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interpretations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new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scenarios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presented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by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remote</a:t>
            </a:r>
          </a:p>
          <a:p>
            <a:pPr marL="0" marR="0">
              <a:lnSpc>
                <a:spcPts val="1731"/>
              </a:lnSpc>
              <a:spcBef>
                <a:spcPts val="86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work,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digital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communications,</a:t>
            </a:r>
            <a:r>
              <a:rPr dirty="0" sz="15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731"/>
              </a:lnSpc>
              <a:spcBef>
                <a:spcPts val="818"/>
              </a:spcBef>
              <a:spcAft>
                <a:spcPts val="0"/>
              </a:spcAft>
            </a:pP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flexible</a:t>
            </a:r>
            <a:r>
              <a:rPr dirty="0" sz="15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550" spc="-31">
                <a:solidFill>
                  <a:srgbClr val="e5e0df"/>
                </a:solidFill>
                <a:latin typeface="ESDNVG+ArialMT"/>
                <a:cs typeface="ESDNVG+ArialMT"/>
              </a:rPr>
              <a:t>schedules.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34533" y="1073260"/>
            <a:ext cx="5364669" cy="1146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purpose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of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online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lesson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is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encourage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 spc="1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 u="sng">
                <a:solidFill>
                  <a:srgbClr val="ffffff"/>
                </a:solidFill>
                <a:latin typeface="Garamond"/>
                <a:cs typeface="Garamond"/>
              </a:rPr>
              <a:t>participate</a:t>
            </a:r>
            <a:r>
              <a:rPr dirty="0" sz="2000" b="1" u="sng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 u="sng">
                <a:solidFill>
                  <a:srgbClr val="ffffff"/>
                </a:solidFill>
                <a:latin typeface="Garamond"/>
                <a:cs typeface="Garamond"/>
              </a:rPr>
              <a:t>actively</a:t>
            </a:r>
            <a:r>
              <a:rPr dirty="0" sz="2000" spc="20" b="1" u="sng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in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achieving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needs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simplifying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legal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education.</a:t>
            </a:r>
            <a:r>
              <a:rPr dirty="0" sz="2000" spc="93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I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want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be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i="1">
                <a:solidFill>
                  <a:srgbClr val="ffffff"/>
                </a:solidFill>
                <a:latin typeface="Garamond"/>
                <a:cs typeface="Garamond"/>
              </a:rPr>
              <a:t>best!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4533" y="2866514"/>
            <a:ext cx="5318441" cy="872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Will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make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learning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process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more</a:t>
            </a:r>
            <a:r>
              <a:rPr dirty="0" sz="2000" spc="82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interactive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discussions</a:t>
            </a:r>
            <a:r>
              <a:rPr dirty="0" sz="2000" spc="1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feel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free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ask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any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question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can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speak.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0314" y="2974357"/>
            <a:ext cx="2045553" cy="15971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 spc="-14" b="1">
                <a:solidFill>
                  <a:srgbClr val="262626"/>
                </a:solidFill>
                <a:latin typeface="Garamond"/>
                <a:cs typeface="Garamond"/>
              </a:rPr>
              <a:t>Minor</a:t>
            </a:r>
          </a:p>
          <a:p>
            <a:pPr marL="0" marR="0">
              <a:lnSpc>
                <a:spcPts val="5940"/>
              </a:lnSpc>
              <a:spcBef>
                <a:spcPts val="445"/>
              </a:spcBef>
              <a:spcAft>
                <a:spcPts val="0"/>
              </a:spcAft>
            </a:pPr>
            <a:r>
              <a:rPr dirty="0" sz="5300" spc="-15" b="1">
                <a:solidFill>
                  <a:srgbClr val="262626"/>
                </a:solidFill>
                <a:latin typeface="Garamond"/>
                <a:cs typeface="Garamond"/>
              </a:rPr>
              <a:t>House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9014" y="4583701"/>
            <a:ext cx="2527518" cy="792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 spc="-11" b="1">
                <a:solidFill>
                  <a:srgbClr val="262626"/>
                </a:solidFill>
                <a:latin typeface="Garamond"/>
                <a:cs typeface="Garamond"/>
              </a:rPr>
              <a:t>Keeping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4533" y="4659769"/>
            <a:ext cx="4939095" cy="598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have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the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right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choose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whether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turn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on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video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or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not.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34533" y="6315864"/>
            <a:ext cx="4738877" cy="598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Participation</a:t>
            </a:r>
            <a:r>
              <a:rPr dirty="0" sz="2000" b="1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prepares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for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your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exam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and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learning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needs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with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ffffff"/>
                </a:solidFill>
                <a:latin typeface="Garamond"/>
                <a:cs typeface="Garamond"/>
              </a:rPr>
              <a:t>ease.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352776" y="7740215"/>
            <a:ext cx="876300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Garamond"/>
                <a:cs typeface="Garamond"/>
              </a:rPr>
              <a:t>11/28/2024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47914" y="7740215"/>
            <a:ext cx="223837" cy="209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Garamond"/>
                <a:cs typeface="Garamond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01370" y="1274409"/>
            <a:ext cx="4263107" cy="8255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550" spc="-170" b="1">
                <a:solidFill>
                  <a:srgbClr val="ffffff"/>
                </a:solidFill>
                <a:latin typeface="HFUCVI+Arial-BoldMT"/>
                <a:cs typeface="HFUCVI+Arial-BoldMT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1370" y="4230415"/>
            <a:ext cx="7843515" cy="18843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presentation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explores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crucial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legal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concepts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frolic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defenses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We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will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examine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legal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framework,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key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case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law,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practical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applications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these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defenses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both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English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Hong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Kong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jurisdictions.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Through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analysis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landmark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cases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hypothetical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scenarios,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we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aim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provide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0" marR="0">
              <a:lnSpc>
                <a:spcPts val="1787"/>
              </a:lnSpc>
              <a:spcBef>
                <a:spcPts val="762"/>
              </a:spcBef>
              <a:spcAft>
                <a:spcPts val="0"/>
              </a:spcAft>
            </a:pP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comprehensive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understanding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how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employers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limit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challenges</a:t>
            </a:r>
          </a:p>
          <a:p>
            <a:pPr marL="0" marR="0">
              <a:lnSpc>
                <a:spcPts val="1787"/>
              </a:lnSpc>
              <a:spcBef>
                <a:spcPts val="712"/>
              </a:spcBef>
              <a:spcAft>
                <a:spcPts val="0"/>
              </a:spcAft>
            </a:pP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proving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detour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versus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frolic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1">
                <a:solidFill>
                  <a:srgbClr val="e5e0df"/>
                </a:solidFill>
                <a:latin typeface="ESDNVG+ArialMT"/>
                <a:cs typeface="ESDNVG+ArialMT"/>
              </a:rPr>
              <a:t>conduct.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6167" y="1006318"/>
            <a:ext cx="11185169" cy="1327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3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 spc="-132" b="1">
                <a:solidFill>
                  <a:srgbClr val="ffffff"/>
                </a:solidFill>
                <a:latin typeface="HFUCVI+Arial-BoldMT"/>
                <a:cs typeface="HFUCVI+Arial-BoldMT"/>
              </a:rPr>
              <a:t>Scope</a:t>
            </a:r>
            <a:r>
              <a:rPr dirty="0" sz="4300" spc="-12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300" spc="-133" b="1">
                <a:solidFill>
                  <a:srgbClr val="ffffff"/>
                </a:solidFill>
                <a:latin typeface="HFUCVI+Arial-BoldMT"/>
                <a:cs typeface="HFUCVI+Arial-BoldMT"/>
              </a:rPr>
              <a:t>of</a:t>
            </a:r>
            <a:r>
              <a:rPr dirty="0" sz="4300" spc="-12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300" spc="-130" b="1">
                <a:solidFill>
                  <a:srgbClr val="ffffff"/>
                </a:solidFill>
                <a:latin typeface="HFUCVI+Arial-BoldMT"/>
                <a:cs typeface="HFUCVI+Arial-BoldMT"/>
              </a:rPr>
              <a:t>Employment:</a:t>
            </a:r>
            <a:r>
              <a:rPr dirty="0" sz="4300" spc="-12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300" spc="-130" b="1">
                <a:solidFill>
                  <a:srgbClr val="ffffff"/>
                </a:solidFill>
                <a:latin typeface="HFUCVI+Arial-BoldMT"/>
                <a:cs typeface="HFUCVI+Arial-BoldMT"/>
              </a:rPr>
              <a:t>Legal</a:t>
            </a:r>
            <a:r>
              <a:rPr dirty="0" sz="4300" spc="-134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300" spc="-130" b="1">
                <a:solidFill>
                  <a:srgbClr val="ffffff"/>
                </a:solidFill>
                <a:latin typeface="HFUCVI+Arial-BoldMT"/>
                <a:cs typeface="HFUCVI+Arial-BoldMT"/>
              </a:rPr>
              <a:t>Framework</a:t>
            </a:r>
            <a:r>
              <a:rPr dirty="0" sz="4300" spc="-13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300" spc="-130" b="1">
                <a:solidFill>
                  <a:srgbClr val="ffffff"/>
                </a:solidFill>
                <a:latin typeface="HFUCVI+Arial-BoldMT"/>
                <a:cs typeface="HFUCVI+Arial-BoldMT"/>
              </a:rPr>
              <a:t>and</a:t>
            </a:r>
          </a:p>
          <a:p>
            <a:pPr marL="0" marR="0">
              <a:lnSpc>
                <a:spcPts val="4803"/>
              </a:lnSpc>
              <a:spcBef>
                <a:spcPts val="596"/>
              </a:spcBef>
              <a:spcAft>
                <a:spcPts val="0"/>
              </a:spcAft>
            </a:pPr>
            <a:r>
              <a:rPr dirty="0" sz="4300" spc="-130" b="1">
                <a:solidFill>
                  <a:srgbClr val="ffffff"/>
                </a:solidFill>
                <a:latin typeface="HFUCVI+Arial-BoldMT"/>
                <a:cs typeface="HFUCVI+Arial-BoldMT"/>
              </a:rPr>
              <a:t>Limitations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2624" y="3008161"/>
            <a:ext cx="1411256" cy="343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66" b="1">
                <a:solidFill>
                  <a:srgbClr val="e5e0df"/>
                </a:solidFill>
                <a:latin typeface="HFUCVI+Arial-BoldMT"/>
                <a:cs typeface="HFUCVI+Arial-BoldMT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1074" y="3008161"/>
            <a:ext cx="1639642" cy="343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64" b="1">
                <a:solidFill>
                  <a:srgbClr val="e5e0df"/>
                </a:solidFill>
                <a:latin typeface="HFUCVI+Arial-BoldMT"/>
                <a:cs typeface="HFUCVI+Arial-BoldMT"/>
              </a:rPr>
              <a:t>Key</a:t>
            </a:r>
            <a:r>
              <a:rPr dirty="0" sz="2150" spc="-67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150" spc="-66" b="1">
                <a:solidFill>
                  <a:srgbClr val="e5e0df"/>
                </a:solidFill>
                <a:latin typeface="HFUCVI+Arial-BoldMT"/>
                <a:cs typeface="HFUCVI+Arial-BoldMT"/>
              </a:rPr>
              <a:t>Factors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2624" y="3543461"/>
            <a:ext cx="5765547" cy="1327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refers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performed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by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authorised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by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benefiting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employer.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It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sets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boundaries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within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which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held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vicariously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liable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actions.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1074" y="3543461"/>
            <a:ext cx="6060317" cy="1327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consider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factors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such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nature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time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place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act,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extent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which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it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serves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employer's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interests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if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action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falls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within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2624" y="5554312"/>
            <a:ext cx="1608711" cy="343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66" b="1">
                <a:solidFill>
                  <a:srgbClr val="e5e0df"/>
                </a:solidFill>
                <a:latin typeface="HFUCVI+Arial-BoldMT"/>
                <a:cs typeface="HFUCVI+Arial-BoldMT"/>
              </a:rPr>
              <a:t>Limitations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651074" y="5554312"/>
            <a:ext cx="1534595" cy="3431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 spc="-66" b="1">
                <a:solidFill>
                  <a:srgbClr val="e5e0df"/>
                </a:solidFill>
                <a:latin typeface="HFUCVI+Arial-BoldMT"/>
                <a:cs typeface="HFUCVI+Arial-BoldMT"/>
              </a:rPr>
              <a:t>Grey</a:t>
            </a:r>
            <a:r>
              <a:rPr dirty="0" sz="2150" spc="-6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150" spc="-64" b="1">
                <a:solidFill>
                  <a:srgbClr val="e5e0df"/>
                </a:solidFill>
                <a:latin typeface="HFUCVI+Arial-BoldMT"/>
                <a:cs typeface="HFUCVI+Arial-BoldMT"/>
              </a:rPr>
              <a:t>Areas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2624" y="6089613"/>
            <a:ext cx="5890338" cy="9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clearly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duties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contrary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employer's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interests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may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fall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potentially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absolving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51074" y="6089613"/>
            <a:ext cx="5577351" cy="9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9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Challenges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arise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cases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where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</a:p>
          <a:p>
            <a:pPr marL="0" marR="0">
              <a:lnSpc>
                <a:spcPts val="1899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partially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related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job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duties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but</a:t>
            </a:r>
            <a:r>
              <a:rPr dirty="0" sz="170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also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serve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</a:p>
          <a:p>
            <a:pPr marL="0" marR="0">
              <a:lnSpc>
                <a:spcPts val="1899"/>
              </a:lnSpc>
              <a:spcBef>
                <a:spcPts val="850"/>
              </a:spcBef>
              <a:spcAft>
                <a:spcPts val="0"/>
              </a:spcAft>
            </a:pP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interests,</a:t>
            </a:r>
            <a:r>
              <a:rPr dirty="0" sz="17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leading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complex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legal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00" spc="-34">
                <a:solidFill>
                  <a:srgbClr val="e5e0df"/>
                </a:solidFill>
                <a:latin typeface="ESDNVG+ArialMT"/>
                <a:cs typeface="ESDNVG+ArialMT"/>
              </a:rPr>
              <a:t>interpretations.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5318" y="549036"/>
            <a:ext cx="6164246" cy="1106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6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Frolic</a:t>
            </a:r>
            <a:r>
              <a:rPr dirty="0" sz="3550" spc="-10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08" b="1">
                <a:solidFill>
                  <a:srgbClr val="ffffff"/>
                </a:solidFill>
                <a:latin typeface="HFUCVI+Arial-BoldMT"/>
                <a:cs typeface="HFUCVI+Arial-BoldMT"/>
              </a:rPr>
              <a:t>Defense:</a:t>
            </a: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Definition</a:t>
            </a:r>
            <a:r>
              <a:rPr dirty="0" sz="3550" spc="-111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and</a:t>
            </a:r>
          </a:p>
          <a:p>
            <a:pPr marL="0" marR="0">
              <a:lnSpc>
                <a:spcPts val="3966"/>
              </a:lnSpc>
              <a:spcBef>
                <a:spcPts val="433"/>
              </a:spcBef>
              <a:spcAft>
                <a:spcPts val="0"/>
              </a:spcAft>
            </a:pPr>
            <a:r>
              <a:rPr dirty="0" sz="3550" spc="-109" b="1">
                <a:solidFill>
                  <a:srgbClr val="ffffff"/>
                </a:solidFill>
                <a:latin typeface="HFUCVI+Arial-BoldMT"/>
                <a:cs typeface="HFUCVI+Arial-BoldMT"/>
              </a:rPr>
              <a:t>Application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6072" y="2112847"/>
            <a:ext cx="1991931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Definition</a:t>
            </a:r>
            <a:r>
              <a:rPr dirty="0" sz="175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of</a:t>
            </a:r>
            <a:r>
              <a:rPr dirty="0" sz="1750" spc="-54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Frolic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7858" y="2153042"/>
            <a:ext cx="300725" cy="3360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e5e0df"/>
                </a:solidFill>
                <a:latin typeface="HFUCVI+Arial-BoldMT"/>
                <a:cs typeface="HFUCVI+Arial-BoldMT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6072" y="2550662"/>
            <a:ext cx="6661961" cy="80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00" spc="-6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frolic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refers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significant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departure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duties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purposes,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often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considered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employment.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concept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crucial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employer's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06072" y="4211680"/>
            <a:ext cx="2042067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Legal</a:t>
            </a:r>
            <a:r>
              <a:rPr dirty="0" sz="175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Significance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7858" y="4251875"/>
            <a:ext cx="300726" cy="21443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e5e0df"/>
                </a:solidFill>
                <a:latin typeface="HFUCVI+Arial-BoldMT"/>
                <a:cs typeface="HFUCVI+Arial-BoldMT"/>
              </a:rPr>
              <a:t>2</a:t>
            </a:r>
          </a:p>
          <a:p>
            <a:pPr marL="0" marR="0">
              <a:lnSpc>
                <a:spcPts val="2346"/>
              </a:lnSpc>
              <a:spcBef>
                <a:spcPts val="11942"/>
              </a:spcBef>
              <a:spcAft>
                <a:spcPts val="0"/>
              </a:spcAft>
            </a:pPr>
            <a:r>
              <a:rPr dirty="0" sz="2100" b="1">
                <a:solidFill>
                  <a:srgbClr val="e5e0df"/>
                </a:solidFill>
                <a:latin typeface="HFUCVI+Arial-BoldMT"/>
                <a:cs typeface="HFUCVI+Arial-BoldMT"/>
              </a:rPr>
              <a:t>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06072" y="4649496"/>
            <a:ext cx="6682333" cy="80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0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frolic,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typically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considered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potentially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relieving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any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resulting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damages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injuries.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06072" y="6020001"/>
            <a:ext cx="2152432" cy="286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Application</a:t>
            </a:r>
            <a:r>
              <a:rPr dirty="0" sz="1750" spc="-56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in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1750" spc="-55" b="1">
                <a:solidFill>
                  <a:srgbClr val="e5e0df"/>
                </a:solidFill>
                <a:latin typeface="HFUCVI+Arial-BoldMT"/>
                <a:cs typeface="HFUCVI+Arial-BoldMT"/>
              </a:rPr>
              <a:t>Court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06072" y="6457816"/>
            <a:ext cx="6513931" cy="80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carefully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examine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nature,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duration,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extent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deviation</a:t>
            </a:r>
          </a:p>
          <a:p>
            <a:pPr marL="0" marR="0">
              <a:lnSpc>
                <a:spcPts val="1564"/>
              </a:lnSpc>
              <a:spcBef>
                <a:spcPts val="63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duties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action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constitutes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400" spc="-5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</a:p>
          <a:p>
            <a:pPr marL="0" marR="0">
              <a:lnSpc>
                <a:spcPts val="1564"/>
              </a:lnSpc>
              <a:spcBef>
                <a:spcPts val="685"/>
              </a:spcBef>
              <a:spcAft>
                <a:spcPts val="0"/>
              </a:spcAft>
            </a:pP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assessment</a:t>
            </a:r>
            <a:r>
              <a:rPr dirty="0" sz="1400" spc="-31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often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highly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fact-specific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lead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varying</a:t>
            </a:r>
            <a:r>
              <a:rPr dirty="0" sz="1400" spc="-30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400" spc="-28">
                <a:solidFill>
                  <a:srgbClr val="e5e0df"/>
                </a:solidFill>
                <a:latin typeface="ESDNVG+ArialMT"/>
                <a:cs typeface="ESDNVG+ArialMT"/>
              </a:rPr>
              <a:t>outcomes.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89" y="1510788"/>
            <a:ext cx="8334435" cy="6694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Case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Law: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Joel</a:t>
            </a:r>
            <a:r>
              <a:rPr dirty="0" sz="4450" spc="-13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b="1">
                <a:solidFill>
                  <a:srgbClr val="ffffff"/>
                </a:solidFill>
                <a:latin typeface="HFUCVI+Arial-BoldMT"/>
                <a:cs typeface="HFUCVI+Arial-BoldMT"/>
              </a:rPr>
              <a:t>v</a:t>
            </a:r>
            <a:r>
              <a:rPr dirty="0" sz="4450" spc="-272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Morison</a:t>
            </a:r>
            <a:r>
              <a:rPr dirty="0" sz="4450" spc="-13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(1834)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757077"/>
            <a:ext cx="2450355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7" b="1">
                <a:solidFill>
                  <a:srgbClr val="ffffff"/>
                </a:solidFill>
                <a:latin typeface="HFUCVI+Arial-BoldMT"/>
                <a:cs typeface="HFUCVI+Arial-BoldMT"/>
              </a:rPr>
              <a:t>Case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Background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757077"/>
            <a:ext cx="2283643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Court's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Decision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757077"/>
            <a:ext cx="1782688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Legal</a:t>
            </a:r>
            <a:r>
              <a:rPr dirty="0" sz="2200" spc="-6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Impact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400248"/>
            <a:ext cx="4096037" cy="2820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Joel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v</a:t>
            </a:r>
            <a:r>
              <a:rPr dirty="0" sz="1750" spc="-7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Morison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(1834),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servant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driving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master's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horse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cart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deviated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assigned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route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visit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friend.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detour,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negligently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ran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over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pedestrian.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case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raised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questions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about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extent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during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deviation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duty.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400248"/>
            <a:ext cx="3922707" cy="101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court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held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master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still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liable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servant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"frolic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own"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but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had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not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completely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400248"/>
            <a:ext cx="4078947" cy="24580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Joel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v</a:t>
            </a:r>
            <a:r>
              <a:rPr dirty="0" sz="1750" spc="-7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Morison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established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nuanced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approach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recognising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not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all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deviations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duty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equal.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It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laid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groundwork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future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cases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consider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degree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departure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duties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2927" y="4486098"/>
            <a:ext cx="4093554" cy="17341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abandoned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master's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business.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ruling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introduced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concept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"detour"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distinct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from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750" spc="-7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complete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"frolic,"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suggesting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minor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deviations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might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not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absolve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9019" y="958815"/>
            <a:ext cx="13041727" cy="1267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Case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Law:</a:t>
            </a: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Century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Insurance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Co</a:t>
            </a:r>
            <a:r>
              <a:rPr dirty="0" sz="4100" spc="-12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Ltd</a:t>
            </a:r>
            <a:r>
              <a:rPr dirty="0" sz="410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b="1">
                <a:solidFill>
                  <a:srgbClr val="ffffff"/>
                </a:solidFill>
                <a:latin typeface="HFUCVI+Arial-BoldMT"/>
                <a:cs typeface="HFUCVI+Arial-BoldMT"/>
              </a:rPr>
              <a:t>v</a:t>
            </a:r>
            <a:r>
              <a:rPr dirty="0" sz="4100" spc="-25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Northern</a:t>
            </a:r>
            <a:r>
              <a:rPr dirty="0" sz="410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Ireland</a:t>
            </a:r>
          </a:p>
          <a:p>
            <a:pPr marL="0" marR="0">
              <a:lnSpc>
                <a:spcPts val="4580"/>
              </a:lnSpc>
              <a:spcBef>
                <a:spcPts val="519"/>
              </a:spcBef>
              <a:spcAft>
                <a:spcPts val="0"/>
              </a:spcAft>
            </a:pP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Road</a:t>
            </a:r>
            <a:r>
              <a:rPr dirty="0" sz="410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Transport</a:t>
            </a: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Board</a:t>
            </a:r>
            <a:r>
              <a:rPr dirty="0" sz="4100" spc="-12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00" spc="-124" b="1">
                <a:solidFill>
                  <a:srgbClr val="ffffff"/>
                </a:solidFill>
                <a:latin typeface="HFUCVI+Arial-BoldMT"/>
                <a:cs typeface="HFUCVI+Arial-BoldMT"/>
              </a:rPr>
              <a:t>(1942)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5550" y="2750443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60611" y="2750443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05850" y="2750443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251031" y="2750443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50147" y="3900311"/>
            <a:ext cx="1455700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Case</a:t>
            </a:r>
            <a:r>
              <a:rPr dirty="0" sz="2050" spc="-63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Facts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86444" y="3900311"/>
            <a:ext cx="1903279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Legal</a:t>
            </a:r>
            <a:r>
              <a:rPr dirty="0" sz="2050" spc="-63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Analysis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06540" y="3900311"/>
            <a:ext cx="962180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Ruling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516523" y="3900311"/>
            <a:ext cx="1816453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Precedent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Set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3023" y="4407488"/>
            <a:ext cx="2858114" cy="925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9675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0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petrol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tanker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driver,</a:t>
            </a:r>
            <a:r>
              <a:rPr dirty="0" sz="16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while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making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0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delivery,</a:t>
            </a:r>
            <a:r>
              <a:rPr dirty="0" sz="16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lit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0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cigarette</a:t>
            </a:r>
          </a:p>
          <a:p>
            <a:pPr marL="268081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negligently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threw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6476" y="4407488"/>
            <a:ext cx="2868707" cy="1585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House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Lords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considered</a:t>
            </a:r>
          </a:p>
          <a:p>
            <a:pPr marL="251396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driver's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act</a:t>
            </a:r>
            <a:r>
              <a:rPr dirty="0" sz="16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  <a:p>
            <a:pPr marL="101028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lighting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0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cigarette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within</a:t>
            </a:r>
          </a:p>
          <a:p>
            <a:pPr marL="6064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</a:p>
          <a:p>
            <a:pPr marL="404939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0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683980" y="4407488"/>
            <a:ext cx="2758191" cy="125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091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court</a:t>
            </a:r>
            <a:r>
              <a:rPr dirty="0" sz="16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held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</a:p>
          <a:p>
            <a:pPr marL="124682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vicariously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liable,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reasoning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driver's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act</a:t>
            </a:r>
            <a:r>
              <a:rPr dirty="0" sz="16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not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so</a:t>
            </a:r>
          </a:p>
          <a:p>
            <a:pPr marL="397922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unconnected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with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213437" y="4407488"/>
            <a:ext cx="2395566" cy="595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case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established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</a:p>
          <a:p>
            <a:pPr marL="272097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incidental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059830" y="5067888"/>
            <a:ext cx="2704625" cy="925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775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even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if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not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explicitly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authorised,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fall</a:t>
            </a:r>
          </a:p>
          <a:p>
            <a:pPr marL="471519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within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74058" y="5398088"/>
            <a:ext cx="2801967" cy="125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989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match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on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ground,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causing</a:t>
            </a:r>
          </a:p>
          <a:p>
            <a:pPr marL="165004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explosion.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question</a:t>
            </a:r>
          </a:p>
          <a:p>
            <a:pPr marL="118173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arose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held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liable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for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act.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83776" y="5728288"/>
            <a:ext cx="1962079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344134" y="6058488"/>
            <a:ext cx="2751333" cy="925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examined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nature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job</a:t>
            </a:r>
          </a:p>
          <a:p>
            <a:pPr marL="6061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risks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associated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with</a:t>
            </a:r>
          </a:p>
          <a:p>
            <a:pPr marL="638206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handling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petrol.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652515" y="6058488"/>
            <a:ext cx="2826187" cy="125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9819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considered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0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negligent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disposal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match</a:t>
            </a:r>
          </a:p>
          <a:p>
            <a:pPr marL="103759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seen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incidental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his</a:t>
            </a:r>
          </a:p>
          <a:p>
            <a:pPr marL="895508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job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duties.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99930" y="6058488"/>
            <a:ext cx="2621793" cy="5953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broadening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47387" marR="0">
              <a:lnSpc>
                <a:spcPts val="1787"/>
              </a:lnSpc>
              <a:spcBef>
                <a:spcPts val="812"/>
              </a:spcBef>
              <a:spcAft>
                <a:spcPts val="0"/>
              </a:spcAft>
            </a:pP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concept</a:t>
            </a:r>
            <a:r>
              <a:rPr dirty="0" sz="160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60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00" spc="-33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8425" y="971548"/>
            <a:ext cx="9845533" cy="6269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36"/>
              </a:lnSpc>
              <a:spcBef>
                <a:spcPts val="0"/>
              </a:spcBef>
              <a:spcAft>
                <a:spcPts val="0"/>
              </a:spcAft>
            </a:pPr>
            <a:r>
              <a:rPr dirty="0" sz="4150" spc="-126" b="1">
                <a:solidFill>
                  <a:srgbClr val="ffffff"/>
                </a:solidFill>
                <a:latin typeface="HFUCVI+Arial-BoldMT"/>
                <a:cs typeface="HFUCVI+Arial-BoldMT"/>
              </a:rPr>
              <a:t>Challenges</a:t>
            </a:r>
            <a:r>
              <a:rPr dirty="0" sz="4150" spc="-126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5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in</a:t>
            </a:r>
            <a:r>
              <a:rPr dirty="0" sz="415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5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Proving</a:t>
            </a:r>
            <a:r>
              <a:rPr dirty="0" sz="4150" spc="-12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5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"Detour</a:t>
            </a:r>
            <a:r>
              <a:rPr dirty="0" sz="415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50" spc="-125" b="1">
                <a:solidFill>
                  <a:srgbClr val="ffffff"/>
                </a:solidFill>
                <a:latin typeface="HFUCVI+Arial-BoldMT"/>
                <a:cs typeface="HFUCVI+Arial-BoldMT"/>
              </a:rPr>
              <a:t>vs.</a:t>
            </a:r>
            <a:r>
              <a:rPr dirty="0" sz="4150" spc="-130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150" spc="-127" b="1">
                <a:solidFill>
                  <a:srgbClr val="ffffff"/>
                </a:solidFill>
                <a:latin typeface="HFUCVI+Arial-BoldMT"/>
                <a:cs typeface="HFUCVI+Arial-BoldMT"/>
              </a:rPr>
              <a:t>Frolic"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4106" y="2264035"/>
            <a:ext cx="1758230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Blurred</a:t>
            </a:r>
            <a:r>
              <a:rPr dirty="0" sz="2050" spc="-64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Lines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06370" y="2264035"/>
            <a:ext cx="3045615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Technological</a:t>
            </a:r>
            <a:r>
              <a:rPr dirty="0" sz="2050" spc="-63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Influence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961" y="2286814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76224" y="2286814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24107" y="2776442"/>
            <a:ext cx="5906852" cy="19549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One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primary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challenges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distinguishing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detour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frolic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often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blurred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line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work-related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activities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pursuits.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Many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modern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environments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offer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flexibility,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making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it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difficult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clearly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delineate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has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completely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abandoned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duties.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06370" y="2776442"/>
            <a:ext cx="5731909" cy="1281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advent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mobile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technology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remote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work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has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further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complicated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issue.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Employees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easily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mix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personal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professional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activities,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making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it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challenging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determine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are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truly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"on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job"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engaged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4106" y="5193687"/>
            <a:ext cx="2423216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Intention</a:t>
            </a:r>
            <a:r>
              <a:rPr dirty="0" sz="2050" spc="-63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vs.</a:t>
            </a:r>
            <a:r>
              <a:rPr dirty="0" sz="2050" spc="-64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Action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06370" y="5193687"/>
            <a:ext cx="2438089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Contextual</a:t>
            </a:r>
            <a:r>
              <a:rPr dirty="0" sz="2050" spc="-64" b="1">
                <a:solidFill>
                  <a:srgbClr val="e5e0df"/>
                </a:solidFill>
                <a:latin typeface="HFUCVI+Arial-BoldMT"/>
                <a:cs typeface="HFUCVI+Arial-BoldMT"/>
              </a:rPr>
              <a:t> </a:t>
            </a:r>
            <a:r>
              <a:rPr dirty="0" sz="2050" spc="-62" b="1">
                <a:solidFill>
                  <a:srgbClr val="e5e0df"/>
                </a:solidFill>
                <a:latin typeface="HFUCVI+Arial-BoldMT"/>
                <a:cs typeface="HFUCVI+Arial-BoldMT"/>
              </a:rPr>
              <a:t>Factors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3960" y="5216466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76224" y="5216466"/>
            <a:ext cx="325446" cy="38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b="1">
                <a:solidFill>
                  <a:srgbClr val="e5e0df"/>
                </a:solidFill>
                <a:latin typeface="HFUCVI+Arial-BoldMT"/>
                <a:cs typeface="HFUCVI+Arial-Bold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24107" y="5706095"/>
            <a:ext cx="5784858" cy="16184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must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grapple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with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intention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versus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actual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actions.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employee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might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intend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brief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detour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but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end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up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situation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more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akin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frolic.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Proving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exact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moment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detour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becomes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frolic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can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highly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subjective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contentious.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06370" y="5706095"/>
            <a:ext cx="5933706" cy="1281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nature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job,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industry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norms,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specific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circumstances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each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case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add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layers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complexity.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What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might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considered</a:t>
            </a:r>
          </a:p>
          <a:p>
            <a:pPr marL="0" marR="0">
              <a:lnSpc>
                <a:spcPts val="1843"/>
              </a:lnSpc>
              <a:spcBef>
                <a:spcPts val="806"/>
              </a:spcBef>
              <a:spcAft>
                <a:spcPts val="0"/>
              </a:spcAft>
            </a:pP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frolic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one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context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could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seen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  <a:r>
              <a:rPr dirty="0" sz="1650" spc="-6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reasonable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detour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</a:p>
          <a:p>
            <a:pPr marL="0" marR="0">
              <a:lnSpc>
                <a:spcPts val="1843"/>
              </a:lnSpc>
              <a:spcBef>
                <a:spcPts val="856"/>
              </a:spcBef>
              <a:spcAft>
                <a:spcPts val="0"/>
              </a:spcAft>
            </a:pP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another,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requiring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careful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consideration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all</a:t>
            </a:r>
            <a:r>
              <a:rPr dirty="0" sz="1650" spc="-34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relevant</a:t>
            </a:r>
            <a:r>
              <a:rPr dirty="0" sz="16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650" spc="-33">
                <a:solidFill>
                  <a:srgbClr val="e5e0df"/>
                </a:solidFill>
                <a:latin typeface="ESDNVG+ArialMT"/>
                <a:cs typeface="ESDNVG+ArialMT"/>
              </a:rPr>
              <a:t>factors.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790" y="974888"/>
            <a:ext cx="11330117" cy="1374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Hong</a:t>
            </a:r>
            <a:r>
              <a:rPr dirty="0" sz="4450" spc="-13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Kong</a:t>
            </a:r>
            <a:r>
              <a:rPr dirty="0" sz="4450" spc="-13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Applications:</a:t>
            </a:r>
            <a:r>
              <a:rPr dirty="0" sz="4450" spc="-135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Employer</a:t>
            </a: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4450" spc="-137" b="1">
                <a:solidFill>
                  <a:srgbClr val="ffffff"/>
                </a:solidFill>
                <a:latin typeface="HFUCVI+Arial-BoldMT"/>
                <a:cs typeface="HFUCVI+Arial-BoldMT"/>
              </a:rPr>
              <a:t>Liability</a:t>
            </a:r>
          </a:p>
          <a:p>
            <a:pPr marL="0" marR="0">
              <a:lnSpc>
                <a:spcPts val="4971"/>
              </a:lnSpc>
              <a:spcBef>
                <a:spcPts val="528"/>
              </a:spcBef>
              <a:spcAft>
                <a:spcPts val="0"/>
              </a:spcAft>
            </a:pPr>
            <a:r>
              <a:rPr dirty="0" sz="4450" spc="-136" b="1">
                <a:solidFill>
                  <a:srgbClr val="ffffff"/>
                </a:solidFill>
                <a:latin typeface="HFUCVI+Arial-BoldMT"/>
                <a:cs typeface="HFUCVI+Arial-BoldMT"/>
              </a:rPr>
              <a:t>Limitations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790" y="2929955"/>
            <a:ext cx="2372866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Legal</a:t>
            </a:r>
            <a:r>
              <a:rPr dirty="0" sz="2200" spc="-69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Framework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2927" y="2929955"/>
            <a:ext cx="1497296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7" b="1">
                <a:solidFill>
                  <a:srgbClr val="ffffff"/>
                </a:solidFill>
                <a:latin typeface="HFUCVI+Arial-BoldMT"/>
                <a:cs typeface="HFUCVI+Arial-BoldMT"/>
              </a:rPr>
              <a:t>Key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7" b="1">
                <a:solidFill>
                  <a:srgbClr val="ffffff"/>
                </a:solidFill>
                <a:latin typeface="HFUCVI+Arial-BoldMT"/>
                <a:cs typeface="HFUCVI+Arial-BoldMT"/>
              </a:rPr>
              <a:t>Cases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2067" y="2929955"/>
            <a:ext cx="2698241" cy="3502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Liability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 </a:t>
            </a:r>
            <a:r>
              <a:rPr dirty="0" sz="2200" spc="-68" b="1">
                <a:solidFill>
                  <a:srgbClr val="ffffff"/>
                </a:solidFill>
                <a:latin typeface="HFUCVI+Arial-BoldMT"/>
                <a:cs typeface="HFUCVI+Arial-BoldMT"/>
              </a:rPr>
              <a:t>Limitations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3789" y="3573126"/>
            <a:ext cx="4126451" cy="2820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Kong's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approach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closely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follows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English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common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law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principles.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consider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factors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such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nature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assigned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duties,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degree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connection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between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wrongful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and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when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determining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32927" y="3573126"/>
            <a:ext cx="3997485" cy="1010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An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Insurance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(HK)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Ltd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v</a:t>
            </a:r>
            <a:r>
              <a:rPr dirty="0" sz="1750" spc="-73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Ritz-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Carlton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Ltd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[2002],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Kong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Court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Final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Appeal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emphasised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72067" y="3573126"/>
            <a:ext cx="3978718" cy="3181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Kong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courts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have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shown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willingness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limit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cases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where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actions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clearly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fall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outside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However,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maintain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>
                <a:solidFill>
                  <a:srgbClr val="e5e0df"/>
                </a:solidFill>
                <a:latin typeface="ESDNVG+ArialMT"/>
                <a:cs typeface="ESDNVG+ArialMT"/>
              </a:rPr>
              <a:t>a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broad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interpretation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scope,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particularly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cases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involving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customer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interactions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use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company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property.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2927" y="4658976"/>
            <a:ext cx="4045775" cy="20961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importance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examining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whether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employee's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act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was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so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closely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connected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with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their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employment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that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it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would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be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fair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to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hold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employer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liable.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This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case</a:t>
            </a:r>
          </a:p>
          <a:p>
            <a:pPr marL="0" marR="0">
              <a:lnSpc>
                <a:spcPts val="1955"/>
              </a:lnSpc>
              <a:spcBef>
                <a:spcPts val="89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refined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the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scope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of</a:t>
            </a:r>
            <a:r>
              <a:rPr dirty="0" sz="1750" spc="-38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vicarious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liability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in</a:t>
            </a:r>
          </a:p>
          <a:p>
            <a:pPr marL="0" marR="0">
              <a:lnSpc>
                <a:spcPts val="1955"/>
              </a:lnSpc>
              <a:spcBef>
                <a:spcPts val="844"/>
              </a:spcBef>
              <a:spcAft>
                <a:spcPts val="0"/>
              </a:spcAft>
            </a:pPr>
            <a:r>
              <a:rPr dirty="0" sz="1750" spc="-36">
                <a:solidFill>
                  <a:srgbClr val="e5e0df"/>
                </a:solidFill>
                <a:latin typeface="ESDNVG+ArialMT"/>
                <a:cs typeface="ESDNVG+ArialMT"/>
              </a:rPr>
              <a:t>Hong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 </a:t>
            </a:r>
            <a:r>
              <a:rPr dirty="0" sz="1750" spc="-37">
                <a:solidFill>
                  <a:srgbClr val="e5e0df"/>
                </a:solidFill>
                <a:latin typeface="ESDNVG+ArialMT"/>
                <a:cs typeface="ESDNVG+ArialMT"/>
              </a:rPr>
              <a:t>Kong.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2024-11-28T15:06:06-06:00</dcterms:modified>
</cp:coreProperties>
</file>