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73" r:id="rId3"/>
    <p:sldId id="274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4630400" cy="8229600"/>
  <p:notesSz cx="14630400" cy="8229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6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93FC9-F268-4A1C-A093-60711150124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3D47C9-D9FC-4420-A744-6B89A243D619}">
      <dgm:prSet/>
      <dgm:spPr/>
      <dgm:t>
        <a:bodyPr/>
        <a:lstStyle/>
        <a:p>
          <a:r>
            <a:rPr lang="en-US" b="1" dirty="0"/>
            <a:t>Tutor</a:t>
          </a:r>
          <a:r>
            <a:rPr lang="en-US" dirty="0"/>
            <a:t>: </a:t>
          </a:r>
          <a:r>
            <a:rPr lang="en-GB" b="1" dirty="0"/>
            <a:t>Okwudili</a:t>
          </a:r>
          <a:r>
            <a:rPr lang="en-GB" dirty="0"/>
            <a:t> O. ONWURAH, </a:t>
          </a:r>
          <a:r>
            <a:rPr lang="en-GB" b="1" dirty="0"/>
            <a:t>LL.B.</a:t>
          </a:r>
          <a:r>
            <a:rPr lang="en-GB" dirty="0"/>
            <a:t> (Nigeria); </a:t>
          </a:r>
          <a:r>
            <a:rPr lang="en-GB" b="1" dirty="0"/>
            <a:t>BL</a:t>
          </a:r>
          <a:r>
            <a:rPr lang="en-GB" dirty="0"/>
            <a:t> (Abuja, Nigeria); </a:t>
          </a:r>
          <a:r>
            <a:rPr lang="en-GB" b="1" dirty="0"/>
            <a:t>LLM</a:t>
          </a:r>
          <a:r>
            <a:rPr lang="en-GB" dirty="0"/>
            <a:t> (Exeter, UK); </a:t>
          </a:r>
          <a:r>
            <a:rPr lang="en-GB" b="1" dirty="0"/>
            <a:t>LLM</a:t>
          </a:r>
          <a:r>
            <a:rPr lang="en-GB" dirty="0"/>
            <a:t> (Qingdao, PRC); </a:t>
          </a:r>
          <a:r>
            <a:rPr lang="en-GB" b="1" dirty="0"/>
            <a:t>LLM</a:t>
          </a:r>
          <a:r>
            <a:rPr lang="en-GB" dirty="0"/>
            <a:t> (Shanghai, PRC)</a:t>
          </a:r>
          <a:endParaRPr lang="en-US" dirty="0"/>
        </a:p>
      </dgm:t>
    </dgm:pt>
    <dgm:pt modelId="{3B4A0499-6413-43FF-A386-E2721FA19865}" type="parTrans" cxnId="{47B26742-AC34-473E-B2EF-084F9289332E}">
      <dgm:prSet/>
      <dgm:spPr/>
      <dgm:t>
        <a:bodyPr/>
        <a:lstStyle/>
        <a:p>
          <a:endParaRPr lang="en-US"/>
        </a:p>
      </dgm:t>
    </dgm:pt>
    <dgm:pt modelId="{87FB430B-75F2-4A98-9D03-92AAA2951C1F}" type="sibTrans" cxnId="{47B26742-AC34-473E-B2EF-084F9289332E}">
      <dgm:prSet/>
      <dgm:spPr/>
      <dgm:t>
        <a:bodyPr/>
        <a:lstStyle/>
        <a:p>
          <a:endParaRPr lang="en-US"/>
        </a:p>
      </dgm:t>
    </dgm:pt>
    <dgm:pt modelId="{A8BF8E76-CC70-4FFE-9E84-56635DBB574B}">
      <dgm:prSet/>
      <dgm:spPr/>
      <dgm:t>
        <a:bodyPr/>
        <a:lstStyle/>
        <a:p>
          <a:r>
            <a:rPr lang="en-US" dirty="0"/>
            <a:t>PhD in Law (Hong Kong)</a:t>
          </a:r>
          <a:br>
            <a:rPr lang="en-US" dirty="0"/>
          </a:br>
          <a:endParaRPr lang="en-US" dirty="0"/>
        </a:p>
      </dgm:t>
    </dgm:pt>
    <dgm:pt modelId="{FA5D942D-74A5-4061-9030-9816228997EF}" type="parTrans" cxnId="{AEEDF93A-6EFC-4794-9EA7-792AD6378CFA}">
      <dgm:prSet/>
      <dgm:spPr/>
      <dgm:t>
        <a:bodyPr/>
        <a:lstStyle/>
        <a:p>
          <a:endParaRPr lang="en-US"/>
        </a:p>
      </dgm:t>
    </dgm:pt>
    <dgm:pt modelId="{ECE27122-8DDC-4AB2-BC2B-CAA2EE80DAB4}" type="sibTrans" cxnId="{AEEDF93A-6EFC-4794-9EA7-792AD6378CFA}">
      <dgm:prSet/>
      <dgm:spPr/>
      <dgm:t>
        <a:bodyPr/>
        <a:lstStyle/>
        <a:p>
          <a:endParaRPr lang="en-US"/>
        </a:p>
      </dgm:t>
    </dgm:pt>
    <dgm:pt modelId="{3306BD63-0E89-49A9-9A19-0567680F4C23}">
      <dgm:prSet/>
      <dgm:spPr/>
      <dgm:t>
        <a:bodyPr/>
        <a:lstStyle/>
        <a:p>
          <a:r>
            <a:rPr lang="en-US" b="1" dirty="0">
              <a:solidFill>
                <a:srgbClr val="7030A0"/>
              </a:solidFill>
            </a:rPr>
            <a:t>Dr Okwudili O. Onwurah</a:t>
          </a:r>
        </a:p>
      </dgm:t>
    </dgm:pt>
    <dgm:pt modelId="{30624F51-6043-4586-B1CC-9CEDC9A4D448}" type="parTrans" cxnId="{D6BD83F6-285A-4EAF-A9E3-677B7328315D}">
      <dgm:prSet/>
      <dgm:spPr/>
      <dgm:t>
        <a:bodyPr/>
        <a:lstStyle/>
        <a:p>
          <a:endParaRPr lang="en-US"/>
        </a:p>
      </dgm:t>
    </dgm:pt>
    <dgm:pt modelId="{B8E6C81C-F96B-4037-B0AE-E195845F76E8}" type="sibTrans" cxnId="{D6BD83F6-285A-4EAF-A9E3-677B7328315D}">
      <dgm:prSet/>
      <dgm:spPr/>
      <dgm:t>
        <a:bodyPr/>
        <a:lstStyle/>
        <a:p>
          <a:endParaRPr lang="en-US"/>
        </a:p>
      </dgm:t>
    </dgm:pt>
    <dgm:pt modelId="{1C3346F7-2909-4802-A99B-C614BF60D0AA}" type="pres">
      <dgm:prSet presAssocID="{0D793FC9-F268-4A1C-A093-607111501244}" presName="Name0" presStyleCnt="0">
        <dgm:presLayoutVars>
          <dgm:dir/>
          <dgm:animLvl val="lvl"/>
          <dgm:resizeHandles val="exact"/>
        </dgm:presLayoutVars>
      </dgm:prSet>
      <dgm:spPr/>
    </dgm:pt>
    <dgm:pt modelId="{C5F0A950-62FA-4F84-A3CA-A98BE82F54E2}" type="pres">
      <dgm:prSet presAssocID="{3306BD63-0E89-49A9-9A19-0567680F4C23}" presName="boxAndChildren" presStyleCnt="0"/>
      <dgm:spPr/>
    </dgm:pt>
    <dgm:pt modelId="{9767B373-F5D2-4C16-8232-AD3EB3BA2865}" type="pres">
      <dgm:prSet presAssocID="{3306BD63-0E89-49A9-9A19-0567680F4C23}" presName="parentTextBox" presStyleLbl="node1" presStyleIdx="0" presStyleCnt="2" custScaleY="30958" custLinFactNeighborX="17539" custLinFactNeighborY="-1064"/>
      <dgm:spPr/>
    </dgm:pt>
    <dgm:pt modelId="{F5F75FCB-6600-4BC3-91BE-B7A919D87789}" type="pres">
      <dgm:prSet presAssocID="{87FB430B-75F2-4A98-9D03-92AAA2951C1F}" presName="sp" presStyleCnt="0"/>
      <dgm:spPr/>
    </dgm:pt>
    <dgm:pt modelId="{5F2D1CFE-F0BA-4745-B54D-24C092E006B0}" type="pres">
      <dgm:prSet presAssocID="{4B3D47C9-D9FC-4420-A744-6B89A243D619}" presName="arrowAndChildren" presStyleCnt="0"/>
      <dgm:spPr/>
    </dgm:pt>
    <dgm:pt modelId="{1267F2E7-7445-44C5-85A1-474EA1B37E02}" type="pres">
      <dgm:prSet presAssocID="{4B3D47C9-D9FC-4420-A744-6B89A243D619}" presName="parentTextArrow" presStyleLbl="node1" presStyleIdx="0" presStyleCnt="2"/>
      <dgm:spPr/>
    </dgm:pt>
    <dgm:pt modelId="{50E560F1-A1B3-4C64-B8C9-000AEB7FD047}" type="pres">
      <dgm:prSet presAssocID="{4B3D47C9-D9FC-4420-A744-6B89A243D619}" presName="arrow" presStyleLbl="node1" presStyleIdx="1" presStyleCnt="2"/>
      <dgm:spPr/>
    </dgm:pt>
    <dgm:pt modelId="{36B24DEE-2EFE-405E-9811-D9B994214603}" type="pres">
      <dgm:prSet presAssocID="{4B3D47C9-D9FC-4420-A744-6B89A243D619}" presName="descendantArrow" presStyleCnt="0"/>
      <dgm:spPr/>
    </dgm:pt>
    <dgm:pt modelId="{776488E1-41F0-4B79-AF8B-E69517EDFD16}" type="pres">
      <dgm:prSet presAssocID="{A8BF8E76-CC70-4FFE-9E84-56635DBB574B}" presName="childTextArrow" presStyleLbl="fgAccFollowNode1" presStyleIdx="0" presStyleCnt="1" custScaleY="133803">
        <dgm:presLayoutVars>
          <dgm:bulletEnabled val="1"/>
        </dgm:presLayoutVars>
      </dgm:prSet>
      <dgm:spPr/>
    </dgm:pt>
  </dgm:ptLst>
  <dgm:cxnLst>
    <dgm:cxn modelId="{2CA50D17-3428-4E21-A0E9-2142B609A549}" type="presOf" srcId="{A8BF8E76-CC70-4FFE-9E84-56635DBB574B}" destId="{776488E1-41F0-4B79-AF8B-E69517EDFD16}" srcOrd="0" destOrd="0" presId="urn:microsoft.com/office/officeart/2005/8/layout/process4"/>
    <dgm:cxn modelId="{AEEDF93A-6EFC-4794-9EA7-792AD6378CFA}" srcId="{4B3D47C9-D9FC-4420-A744-6B89A243D619}" destId="{A8BF8E76-CC70-4FFE-9E84-56635DBB574B}" srcOrd="0" destOrd="0" parTransId="{FA5D942D-74A5-4061-9030-9816228997EF}" sibTransId="{ECE27122-8DDC-4AB2-BC2B-CAA2EE80DAB4}"/>
    <dgm:cxn modelId="{47B26742-AC34-473E-B2EF-084F9289332E}" srcId="{0D793FC9-F268-4A1C-A093-607111501244}" destId="{4B3D47C9-D9FC-4420-A744-6B89A243D619}" srcOrd="0" destOrd="0" parTransId="{3B4A0499-6413-43FF-A386-E2721FA19865}" sibTransId="{87FB430B-75F2-4A98-9D03-92AAA2951C1F}"/>
    <dgm:cxn modelId="{B199074C-A959-42AE-950B-CC10A8601A0B}" type="presOf" srcId="{0D793FC9-F268-4A1C-A093-607111501244}" destId="{1C3346F7-2909-4802-A99B-C614BF60D0AA}" srcOrd="0" destOrd="0" presId="urn:microsoft.com/office/officeart/2005/8/layout/process4"/>
    <dgm:cxn modelId="{257CA2B2-EA2D-4959-955D-DFCE9E7E358F}" type="presOf" srcId="{4B3D47C9-D9FC-4420-A744-6B89A243D619}" destId="{50E560F1-A1B3-4C64-B8C9-000AEB7FD047}" srcOrd="1" destOrd="0" presId="urn:microsoft.com/office/officeart/2005/8/layout/process4"/>
    <dgm:cxn modelId="{30CD7EBF-67CD-46FF-BC97-F2DED6ACCACB}" type="presOf" srcId="{3306BD63-0E89-49A9-9A19-0567680F4C23}" destId="{9767B373-F5D2-4C16-8232-AD3EB3BA2865}" srcOrd="0" destOrd="0" presId="urn:microsoft.com/office/officeart/2005/8/layout/process4"/>
    <dgm:cxn modelId="{FBA06BCD-9128-4C68-905E-EFF4446AEF5D}" type="presOf" srcId="{4B3D47C9-D9FC-4420-A744-6B89A243D619}" destId="{1267F2E7-7445-44C5-85A1-474EA1B37E02}" srcOrd="0" destOrd="0" presId="urn:microsoft.com/office/officeart/2005/8/layout/process4"/>
    <dgm:cxn modelId="{D6BD83F6-285A-4EAF-A9E3-677B7328315D}" srcId="{0D793FC9-F268-4A1C-A093-607111501244}" destId="{3306BD63-0E89-49A9-9A19-0567680F4C23}" srcOrd="1" destOrd="0" parTransId="{30624F51-6043-4586-B1CC-9CEDC9A4D448}" sibTransId="{B8E6C81C-F96B-4037-B0AE-E195845F76E8}"/>
    <dgm:cxn modelId="{E0C8B17A-7F02-4F63-810D-DF96617E6B2D}" type="presParOf" srcId="{1C3346F7-2909-4802-A99B-C614BF60D0AA}" destId="{C5F0A950-62FA-4F84-A3CA-A98BE82F54E2}" srcOrd="0" destOrd="0" presId="urn:microsoft.com/office/officeart/2005/8/layout/process4"/>
    <dgm:cxn modelId="{7141D6E0-9349-45F8-9636-CB6596552D4E}" type="presParOf" srcId="{C5F0A950-62FA-4F84-A3CA-A98BE82F54E2}" destId="{9767B373-F5D2-4C16-8232-AD3EB3BA2865}" srcOrd="0" destOrd="0" presId="urn:microsoft.com/office/officeart/2005/8/layout/process4"/>
    <dgm:cxn modelId="{0C2E3242-DD21-46C5-AA08-077C0A82A4E8}" type="presParOf" srcId="{1C3346F7-2909-4802-A99B-C614BF60D0AA}" destId="{F5F75FCB-6600-4BC3-91BE-B7A919D87789}" srcOrd="1" destOrd="0" presId="urn:microsoft.com/office/officeart/2005/8/layout/process4"/>
    <dgm:cxn modelId="{F99384A6-756B-4F34-BBEF-133B8347CFF4}" type="presParOf" srcId="{1C3346F7-2909-4802-A99B-C614BF60D0AA}" destId="{5F2D1CFE-F0BA-4745-B54D-24C092E006B0}" srcOrd="2" destOrd="0" presId="urn:microsoft.com/office/officeart/2005/8/layout/process4"/>
    <dgm:cxn modelId="{2026DBF1-B70E-4B5A-9191-54EE5B1A3FB7}" type="presParOf" srcId="{5F2D1CFE-F0BA-4745-B54D-24C092E006B0}" destId="{1267F2E7-7445-44C5-85A1-474EA1B37E02}" srcOrd="0" destOrd="0" presId="urn:microsoft.com/office/officeart/2005/8/layout/process4"/>
    <dgm:cxn modelId="{17BCA71F-A8C9-4F60-8970-4FE7522DAEAD}" type="presParOf" srcId="{5F2D1CFE-F0BA-4745-B54D-24C092E006B0}" destId="{50E560F1-A1B3-4C64-B8C9-000AEB7FD047}" srcOrd="1" destOrd="0" presId="urn:microsoft.com/office/officeart/2005/8/layout/process4"/>
    <dgm:cxn modelId="{D5099044-8757-44E1-B016-8040BDFB48D5}" type="presParOf" srcId="{5F2D1CFE-F0BA-4745-B54D-24C092E006B0}" destId="{36B24DEE-2EFE-405E-9811-D9B994214603}" srcOrd="2" destOrd="0" presId="urn:microsoft.com/office/officeart/2005/8/layout/process4"/>
    <dgm:cxn modelId="{29D1FAEC-771F-471D-A5D5-BE21DDF348A8}" type="presParOf" srcId="{36B24DEE-2EFE-405E-9811-D9B994214603}" destId="{776488E1-41F0-4B79-AF8B-E69517EDFD1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F0261D-2D55-44FE-9210-5FD47F397E4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5A3F13B-47ED-43DF-B9E5-A98CF9EEB27D}">
      <dgm:prSet/>
      <dgm:spPr/>
      <dgm:t>
        <a:bodyPr/>
        <a:lstStyle/>
        <a:p>
          <a:r>
            <a:rPr lang="en-GB"/>
            <a:t>The purpose of the online lesson is to encourage you to </a:t>
          </a:r>
          <a:r>
            <a:rPr lang="en-GB" b="1" u="sng"/>
            <a:t>participate actively </a:t>
          </a:r>
          <a:r>
            <a:rPr lang="en-GB"/>
            <a:t>in achieving your needs and simplifying your legal education. </a:t>
          </a:r>
          <a:r>
            <a:rPr lang="en-GB" i="1"/>
            <a:t>I want you to be the best!</a:t>
          </a:r>
          <a:endParaRPr lang="en-US"/>
        </a:p>
      </dgm:t>
    </dgm:pt>
    <dgm:pt modelId="{8FF08942-7391-4348-92FC-09578CC6DC39}" type="parTrans" cxnId="{A4AAC06D-AE2B-44A7-99FC-70B2928B7046}">
      <dgm:prSet/>
      <dgm:spPr/>
      <dgm:t>
        <a:bodyPr/>
        <a:lstStyle/>
        <a:p>
          <a:endParaRPr lang="en-US"/>
        </a:p>
      </dgm:t>
    </dgm:pt>
    <dgm:pt modelId="{B9FAA6FA-A55E-4E23-A733-53F6A54EFCF4}" type="sibTrans" cxnId="{A4AAC06D-AE2B-44A7-99FC-70B2928B7046}">
      <dgm:prSet/>
      <dgm:spPr/>
      <dgm:t>
        <a:bodyPr/>
        <a:lstStyle/>
        <a:p>
          <a:endParaRPr lang="en-US"/>
        </a:p>
      </dgm:t>
    </dgm:pt>
    <dgm:pt modelId="{6FD09409-AFB0-4F9A-BE0C-46F959774E90}">
      <dgm:prSet/>
      <dgm:spPr/>
      <dgm:t>
        <a:bodyPr/>
        <a:lstStyle/>
        <a:p>
          <a:r>
            <a:rPr lang="en-GB"/>
            <a:t>Will make the learning process more </a:t>
          </a:r>
          <a:r>
            <a:rPr lang="en-GB" b="1"/>
            <a:t>interactive discussions </a:t>
          </a:r>
          <a:r>
            <a:rPr lang="en-GB"/>
            <a:t>and feel free to ask any question or you can speak.</a:t>
          </a:r>
          <a:endParaRPr lang="en-US"/>
        </a:p>
      </dgm:t>
    </dgm:pt>
    <dgm:pt modelId="{F4A3C124-7376-407A-98EF-6D4F389FE0CE}" type="parTrans" cxnId="{22442EA2-D5D7-4ADC-AAEE-129243005349}">
      <dgm:prSet/>
      <dgm:spPr/>
      <dgm:t>
        <a:bodyPr/>
        <a:lstStyle/>
        <a:p>
          <a:endParaRPr lang="en-US"/>
        </a:p>
      </dgm:t>
    </dgm:pt>
    <dgm:pt modelId="{9DEAA4C5-B7C1-4FBF-89D2-F56254B6FB52}" type="sibTrans" cxnId="{22442EA2-D5D7-4ADC-AAEE-129243005349}">
      <dgm:prSet/>
      <dgm:spPr/>
      <dgm:t>
        <a:bodyPr/>
        <a:lstStyle/>
        <a:p>
          <a:endParaRPr lang="en-US"/>
        </a:p>
      </dgm:t>
    </dgm:pt>
    <dgm:pt modelId="{CB7AF24D-FB4F-4210-B8BF-267FB2A35091}">
      <dgm:prSet/>
      <dgm:spPr/>
      <dgm:t>
        <a:bodyPr/>
        <a:lstStyle/>
        <a:p>
          <a:r>
            <a:rPr lang="en-GB"/>
            <a:t>You have the right to choose whether to turn on your video or not.</a:t>
          </a:r>
          <a:endParaRPr lang="en-US"/>
        </a:p>
      </dgm:t>
    </dgm:pt>
    <dgm:pt modelId="{B1763A64-2655-437C-9198-40DD3D811301}" type="parTrans" cxnId="{A0BF5599-8C3F-4AE4-A729-018BAEE1C9C8}">
      <dgm:prSet/>
      <dgm:spPr/>
      <dgm:t>
        <a:bodyPr/>
        <a:lstStyle/>
        <a:p>
          <a:endParaRPr lang="en-US"/>
        </a:p>
      </dgm:t>
    </dgm:pt>
    <dgm:pt modelId="{C95D5CE8-A1A2-42A0-BD09-63E4399FD823}" type="sibTrans" cxnId="{A0BF5599-8C3F-4AE4-A729-018BAEE1C9C8}">
      <dgm:prSet/>
      <dgm:spPr/>
      <dgm:t>
        <a:bodyPr/>
        <a:lstStyle/>
        <a:p>
          <a:endParaRPr lang="en-US"/>
        </a:p>
      </dgm:t>
    </dgm:pt>
    <dgm:pt modelId="{C2C6110B-A200-4E00-A022-5CE342809BA6}">
      <dgm:prSet/>
      <dgm:spPr/>
      <dgm:t>
        <a:bodyPr/>
        <a:lstStyle/>
        <a:p>
          <a:r>
            <a:rPr lang="en-GB" b="1"/>
            <a:t>Participation</a:t>
          </a:r>
          <a:r>
            <a:rPr lang="en-GB"/>
            <a:t> prepares you for your exam and learning needs with ease.</a:t>
          </a:r>
          <a:endParaRPr lang="en-US"/>
        </a:p>
      </dgm:t>
    </dgm:pt>
    <dgm:pt modelId="{3CFD4D89-FD3D-4B44-B6F8-8CB4428C6F4D}" type="parTrans" cxnId="{76A397A0-B404-48B6-B4AB-184C79E9F608}">
      <dgm:prSet/>
      <dgm:spPr/>
      <dgm:t>
        <a:bodyPr/>
        <a:lstStyle/>
        <a:p>
          <a:endParaRPr lang="en-US"/>
        </a:p>
      </dgm:t>
    </dgm:pt>
    <dgm:pt modelId="{2413B61A-22B3-46C2-9D88-48F5EDA50F9B}" type="sibTrans" cxnId="{76A397A0-B404-48B6-B4AB-184C79E9F608}">
      <dgm:prSet/>
      <dgm:spPr/>
      <dgm:t>
        <a:bodyPr/>
        <a:lstStyle/>
        <a:p>
          <a:endParaRPr lang="en-US"/>
        </a:p>
      </dgm:t>
    </dgm:pt>
    <dgm:pt modelId="{E504DEF7-6C57-4261-9F15-D8D96ECE0325}" type="pres">
      <dgm:prSet presAssocID="{6CF0261D-2D55-44FE-9210-5FD47F397E45}" presName="root" presStyleCnt="0">
        <dgm:presLayoutVars>
          <dgm:dir/>
          <dgm:resizeHandles val="exact"/>
        </dgm:presLayoutVars>
      </dgm:prSet>
      <dgm:spPr/>
    </dgm:pt>
    <dgm:pt modelId="{764A1FB1-3F1C-4A74-B3AC-F3C71D3CBDD0}" type="pres">
      <dgm:prSet presAssocID="{35A3F13B-47ED-43DF-B9E5-A98CF9EEB27D}" presName="compNode" presStyleCnt="0"/>
      <dgm:spPr/>
    </dgm:pt>
    <dgm:pt modelId="{A308C6F5-232C-4278-837A-436FEC36C9EF}" type="pres">
      <dgm:prSet presAssocID="{35A3F13B-47ED-43DF-B9E5-A98CF9EEB27D}" presName="bgRect" presStyleLbl="bgShp" presStyleIdx="0" presStyleCnt="4"/>
      <dgm:spPr/>
    </dgm:pt>
    <dgm:pt modelId="{475D098F-80C1-4FDB-AA15-93FD6C92AD89}" type="pres">
      <dgm:prSet presAssocID="{35A3F13B-47ED-43DF-B9E5-A98CF9EEB27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6BB4887-9DD3-4E2B-81C1-34165235F025}" type="pres">
      <dgm:prSet presAssocID="{35A3F13B-47ED-43DF-B9E5-A98CF9EEB27D}" presName="spaceRect" presStyleCnt="0"/>
      <dgm:spPr/>
    </dgm:pt>
    <dgm:pt modelId="{52DED1E9-87B8-4E95-AEA1-5809C60BC887}" type="pres">
      <dgm:prSet presAssocID="{35A3F13B-47ED-43DF-B9E5-A98CF9EEB27D}" presName="parTx" presStyleLbl="revTx" presStyleIdx="0" presStyleCnt="4">
        <dgm:presLayoutVars>
          <dgm:chMax val="0"/>
          <dgm:chPref val="0"/>
        </dgm:presLayoutVars>
      </dgm:prSet>
      <dgm:spPr/>
    </dgm:pt>
    <dgm:pt modelId="{DA85CD30-2433-4F21-8546-1126D955669C}" type="pres">
      <dgm:prSet presAssocID="{B9FAA6FA-A55E-4E23-A733-53F6A54EFCF4}" presName="sibTrans" presStyleCnt="0"/>
      <dgm:spPr/>
    </dgm:pt>
    <dgm:pt modelId="{3632C0B6-4511-4935-8CD7-7FA822AA0493}" type="pres">
      <dgm:prSet presAssocID="{6FD09409-AFB0-4F9A-BE0C-46F959774E90}" presName="compNode" presStyleCnt="0"/>
      <dgm:spPr/>
    </dgm:pt>
    <dgm:pt modelId="{ED158944-AB7D-40B3-A81C-A0C0BF438834}" type="pres">
      <dgm:prSet presAssocID="{6FD09409-AFB0-4F9A-BE0C-46F959774E90}" presName="bgRect" presStyleLbl="bgShp" presStyleIdx="1" presStyleCnt="4"/>
      <dgm:spPr/>
    </dgm:pt>
    <dgm:pt modelId="{3EE44FAA-E8AA-4C6C-B66C-DA96929CA60A}" type="pres">
      <dgm:prSet presAssocID="{6FD09409-AFB0-4F9A-BE0C-46F959774E9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4261869-2890-4EA4-884D-F08E7CFF4AAF}" type="pres">
      <dgm:prSet presAssocID="{6FD09409-AFB0-4F9A-BE0C-46F959774E90}" presName="spaceRect" presStyleCnt="0"/>
      <dgm:spPr/>
    </dgm:pt>
    <dgm:pt modelId="{4F42BC31-629C-4823-8F02-EDD1C0D900B0}" type="pres">
      <dgm:prSet presAssocID="{6FD09409-AFB0-4F9A-BE0C-46F959774E90}" presName="parTx" presStyleLbl="revTx" presStyleIdx="1" presStyleCnt="4">
        <dgm:presLayoutVars>
          <dgm:chMax val="0"/>
          <dgm:chPref val="0"/>
        </dgm:presLayoutVars>
      </dgm:prSet>
      <dgm:spPr/>
    </dgm:pt>
    <dgm:pt modelId="{8484C96D-DC15-4445-B12B-7C6DEE7214C4}" type="pres">
      <dgm:prSet presAssocID="{9DEAA4C5-B7C1-4FBF-89D2-F56254B6FB52}" presName="sibTrans" presStyleCnt="0"/>
      <dgm:spPr/>
    </dgm:pt>
    <dgm:pt modelId="{922FCC07-F04B-4471-9600-B0D5DFDCF049}" type="pres">
      <dgm:prSet presAssocID="{CB7AF24D-FB4F-4210-B8BF-267FB2A35091}" presName="compNode" presStyleCnt="0"/>
      <dgm:spPr/>
    </dgm:pt>
    <dgm:pt modelId="{3913E2D7-983E-4C8F-8EBF-4F896A926757}" type="pres">
      <dgm:prSet presAssocID="{CB7AF24D-FB4F-4210-B8BF-267FB2A35091}" presName="bgRect" presStyleLbl="bgShp" presStyleIdx="2" presStyleCnt="4"/>
      <dgm:spPr/>
    </dgm:pt>
    <dgm:pt modelId="{C51882E3-379A-4170-BC65-3F23427DDFA9}" type="pres">
      <dgm:prSet presAssocID="{CB7AF24D-FB4F-4210-B8BF-267FB2A3509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D12A3B45-769B-4B04-A530-34BC76A50615}" type="pres">
      <dgm:prSet presAssocID="{CB7AF24D-FB4F-4210-B8BF-267FB2A35091}" presName="spaceRect" presStyleCnt="0"/>
      <dgm:spPr/>
    </dgm:pt>
    <dgm:pt modelId="{889792C3-E0D7-4022-946F-703B16949394}" type="pres">
      <dgm:prSet presAssocID="{CB7AF24D-FB4F-4210-B8BF-267FB2A35091}" presName="parTx" presStyleLbl="revTx" presStyleIdx="2" presStyleCnt="4">
        <dgm:presLayoutVars>
          <dgm:chMax val="0"/>
          <dgm:chPref val="0"/>
        </dgm:presLayoutVars>
      </dgm:prSet>
      <dgm:spPr/>
    </dgm:pt>
    <dgm:pt modelId="{0205E4A8-55FF-4D52-ADAC-DCD719659583}" type="pres">
      <dgm:prSet presAssocID="{C95D5CE8-A1A2-42A0-BD09-63E4399FD823}" presName="sibTrans" presStyleCnt="0"/>
      <dgm:spPr/>
    </dgm:pt>
    <dgm:pt modelId="{0225E4A0-7028-4852-84FF-CE17E40DED34}" type="pres">
      <dgm:prSet presAssocID="{C2C6110B-A200-4E00-A022-5CE342809BA6}" presName="compNode" presStyleCnt="0"/>
      <dgm:spPr/>
    </dgm:pt>
    <dgm:pt modelId="{E31DD10D-F3A1-4F3A-9025-3BCF391ABEB1}" type="pres">
      <dgm:prSet presAssocID="{C2C6110B-A200-4E00-A022-5CE342809BA6}" presName="bgRect" presStyleLbl="bgShp" presStyleIdx="3" presStyleCnt="4"/>
      <dgm:spPr/>
    </dgm:pt>
    <dgm:pt modelId="{FD17031B-F77F-432A-950B-E8AC148C4689}" type="pres">
      <dgm:prSet presAssocID="{C2C6110B-A200-4E00-A022-5CE342809BA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C3D9D82-18C5-458F-85D8-7DAE8D68090A}" type="pres">
      <dgm:prSet presAssocID="{C2C6110B-A200-4E00-A022-5CE342809BA6}" presName="spaceRect" presStyleCnt="0"/>
      <dgm:spPr/>
    </dgm:pt>
    <dgm:pt modelId="{46C2C13D-87F9-4266-BFB4-774D94FAAEB0}" type="pres">
      <dgm:prSet presAssocID="{C2C6110B-A200-4E00-A022-5CE342809BA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7B6A028-3E0C-4E46-A0B9-6031C2080DA7}" type="presOf" srcId="{6CF0261D-2D55-44FE-9210-5FD47F397E45}" destId="{E504DEF7-6C57-4261-9F15-D8D96ECE0325}" srcOrd="0" destOrd="0" presId="urn:microsoft.com/office/officeart/2018/2/layout/IconVerticalSolidList"/>
    <dgm:cxn modelId="{A4AAC06D-AE2B-44A7-99FC-70B2928B7046}" srcId="{6CF0261D-2D55-44FE-9210-5FD47F397E45}" destId="{35A3F13B-47ED-43DF-B9E5-A98CF9EEB27D}" srcOrd="0" destOrd="0" parTransId="{8FF08942-7391-4348-92FC-09578CC6DC39}" sibTransId="{B9FAA6FA-A55E-4E23-A733-53F6A54EFCF4}"/>
    <dgm:cxn modelId="{508BA88F-9CAB-4F76-993C-196BD736AFAF}" type="presOf" srcId="{CB7AF24D-FB4F-4210-B8BF-267FB2A35091}" destId="{889792C3-E0D7-4022-946F-703B16949394}" srcOrd="0" destOrd="0" presId="urn:microsoft.com/office/officeart/2018/2/layout/IconVerticalSolidList"/>
    <dgm:cxn modelId="{A0BF5599-8C3F-4AE4-A729-018BAEE1C9C8}" srcId="{6CF0261D-2D55-44FE-9210-5FD47F397E45}" destId="{CB7AF24D-FB4F-4210-B8BF-267FB2A35091}" srcOrd="2" destOrd="0" parTransId="{B1763A64-2655-437C-9198-40DD3D811301}" sibTransId="{C95D5CE8-A1A2-42A0-BD09-63E4399FD823}"/>
    <dgm:cxn modelId="{04E4CC9D-A77F-43A5-A1B5-1D8B1909E41C}" type="presOf" srcId="{35A3F13B-47ED-43DF-B9E5-A98CF9EEB27D}" destId="{52DED1E9-87B8-4E95-AEA1-5809C60BC887}" srcOrd="0" destOrd="0" presId="urn:microsoft.com/office/officeart/2018/2/layout/IconVerticalSolidList"/>
    <dgm:cxn modelId="{76A397A0-B404-48B6-B4AB-184C79E9F608}" srcId="{6CF0261D-2D55-44FE-9210-5FD47F397E45}" destId="{C2C6110B-A200-4E00-A022-5CE342809BA6}" srcOrd="3" destOrd="0" parTransId="{3CFD4D89-FD3D-4B44-B6F8-8CB4428C6F4D}" sibTransId="{2413B61A-22B3-46C2-9D88-48F5EDA50F9B}"/>
    <dgm:cxn modelId="{22442EA2-D5D7-4ADC-AAEE-129243005349}" srcId="{6CF0261D-2D55-44FE-9210-5FD47F397E45}" destId="{6FD09409-AFB0-4F9A-BE0C-46F959774E90}" srcOrd="1" destOrd="0" parTransId="{F4A3C124-7376-407A-98EF-6D4F389FE0CE}" sibTransId="{9DEAA4C5-B7C1-4FBF-89D2-F56254B6FB52}"/>
    <dgm:cxn modelId="{6C1243C5-4A38-497B-8FC6-D7BF8C8639AE}" type="presOf" srcId="{6FD09409-AFB0-4F9A-BE0C-46F959774E90}" destId="{4F42BC31-629C-4823-8F02-EDD1C0D900B0}" srcOrd="0" destOrd="0" presId="urn:microsoft.com/office/officeart/2018/2/layout/IconVerticalSolidList"/>
    <dgm:cxn modelId="{6F03DCC7-3234-4914-A431-4BE9B2149311}" type="presOf" srcId="{C2C6110B-A200-4E00-A022-5CE342809BA6}" destId="{46C2C13D-87F9-4266-BFB4-774D94FAAEB0}" srcOrd="0" destOrd="0" presId="urn:microsoft.com/office/officeart/2018/2/layout/IconVerticalSolidList"/>
    <dgm:cxn modelId="{1BA8783B-997C-427E-81AD-6946FF905D38}" type="presParOf" srcId="{E504DEF7-6C57-4261-9F15-D8D96ECE0325}" destId="{764A1FB1-3F1C-4A74-B3AC-F3C71D3CBDD0}" srcOrd="0" destOrd="0" presId="urn:microsoft.com/office/officeart/2018/2/layout/IconVerticalSolidList"/>
    <dgm:cxn modelId="{C238800A-1A71-4643-AC9B-A1FC66B45C43}" type="presParOf" srcId="{764A1FB1-3F1C-4A74-B3AC-F3C71D3CBDD0}" destId="{A308C6F5-232C-4278-837A-436FEC36C9EF}" srcOrd="0" destOrd="0" presId="urn:microsoft.com/office/officeart/2018/2/layout/IconVerticalSolidList"/>
    <dgm:cxn modelId="{97D7457C-2C17-4A23-B25A-6E5A26388512}" type="presParOf" srcId="{764A1FB1-3F1C-4A74-B3AC-F3C71D3CBDD0}" destId="{475D098F-80C1-4FDB-AA15-93FD6C92AD89}" srcOrd="1" destOrd="0" presId="urn:microsoft.com/office/officeart/2018/2/layout/IconVerticalSolidList"/>
    <dgm:cxn modelId="{CBE59FD2-3F82-4FA0-8EB2-95C036AB1A8B}" type="presParOf" srcId="{764A1FB1-3F1C-4A74-B3AC-F3C71D3CBDD0}" destId="{16BB4887-9DD3-4E2B-81C1-34165235F025}" srcOrd="2" destOrd="0" presId="urn:microsoft.com/office/officeart/2018/2/layout/IconVerticalSolidList"/>
    <dgm:cxn modelId="{00696320-A1E7-4930-87B5-2C864B617FAE}" type="presParOf" srcId="{764A1FB1-3F1C-4A74-B3AC-F3C71D3CBDD0}" destId="{52DED1E9-87B8-4E95-AEA1-5809C60BC887}" srcOrd="3" destOrd="0" presId="urn:microsoft.com/office/officeart/2018/2/layout/IconVerticalSolidList"/>
    <dgm:cxn modelId="{8779DD45-473A-4AA8-99C0-21C56025DE7D}" type="presParOf" srcId="{E504DEF7-6C57-4261-9F15-D8D96ECE0325}" destId="{DA85CD30-2433-4F21-8546-1126D955669C}" srcOrd="1" destOrd="0" presId="urn:microsoft.com/office/officeart/2018/2/layout/IconVerticalSolidList"/>
    <dgm:cxn modelId="{D6281534-0251-41E3-AC50-6194A9D06548}" type="presParOf" srcId="{E504DEF7-6C57-4261-9F15-D8D96ECE0325}" destId="{3632C0B6-4511-4935-8CD7-7FA822AA0493}" srcOrd="2" destOrd="0" presId="urn:microsoft.com/office/officeart/2018/2/layout/IconVerticalSolidList"/>
    <dgm:cxn modelId="{6152A8E5-A70C-48AC-9D83-EF618BCE6856}" type="presParOf" srcId="{3632C0B6-4511-4935-8CD7-7FA822AA0493}" destId="{ED158944-AB7D-40B3-A81C-A0C0BF438834}" srcOrd="0" destOrd="0" presId="urn:microsoft.com/office/officeart/2018/2/layout/IconVerticalSolidList"/>
    <dgm:cxn modelId="{818B0962-7799-40DA-B7B4-4F32E1F99200}" type="presParOf" srcId="{3632C0B6-4511-4935-8CD7-7FA822AA0493}" destId="{3EE44FAA-E8AA-4C6C-B66C-DA96929CA60A}" srcOrd="1" destOrd="0" presId="urn:microsoft.com/office/officeart/2018/2/layout/IconVerticalSolidList"/>
    <dgm:cxn modelId="{A56C8879-2E20-4325-8277-5F97B2A0C72A}" type="presParOf" srcId="{3632C0B6-4511-4935-8CD7-7FA822AA0493}" destId="{44261869-2890-4EA4-884D-F08E7CFF4AAF}" srcOrd="2" destOrd="0" presId="urn:microsoft.com/office/officeart/2018/2/layout/IconVerticalSolidList"/>
    <dgm:cxn modelId="{997D2635-B9B6-473B-96D1-B6181E87B955}" type="presParOf" srcId="{3632C0B6-4511-4935-8CD7-7FA822AA0493}" destId="{4F42BC31-629C-4823-8F02-EDD1C0D900B0}" srcOrd="3" destOrd="0" presId="urn:microsoft.com/office/officeart/2018/2/layout/IconVerticalSolidList"/>
    <dgm:cxn modelId="{1019355F-C2A2-4F5B-B099-8669CBF3174F}" type="presParOf" srcId="{E504DEF7-6C57-4261-9F15-D8D96ECE0325}" destId="{8484C96D-DC15-4445-B12B-7C6DEE7214C4}" srcOrd="3" destOrd="0" presId="urn:microsoft.com/office/officeart/2018/2/layout/IconVerticalSolidList"/>
    <dgm:cxn modelId="{B7A16E4F-3625-4C02-823E-69051749CA00}" type="presParOf" srcId="{E504DEF7-6C57-4261-9F15-D8D96ECE0325}" destId="{922FCC07-F04B-4471-9600-B0D5DFDCF049}" srcOrd="4" destOrd="0" presId="urn:microsoft.com/office/officeart/2018/2/layout/IconVerticalSolidList"/>
    <dgm:cxn modelId="{C0B2BB2E-F68C-4A86-9399-683B049E9CD8}" type="presParOf" srcId="{922FCC07-F04B-4471-9600-B0D5DFDCF049}" destId="{3913E2D7-983E-4C8F-8EBF-4F896A926757}" srcOrd="0" destOrd="0" presId="urn:microsoft.com/office/officeart/2018/2/layout/IconVerticalSolidList"/>
    <dgm:cxn modelId="{CEDE4D41-947E-48D8-8F87-4347DA63F14A}" type="presParOf" srcId="{922FCC07-F04B-4471-9600-B0D5DFDCF049}" destId="{C51882E3-379A-4170-BC65-3F23427DDFA9}" srcOrd="1" destOrd="0" presId="urn:microsoft.com/office/officeart/2018/2/layout/IconVerticalSolidList"/>
    <dgm:cxn modelId="{FF02B940-EA10-41F1-8D96-A936EFEBCC7A}" type="presParOf" srcId="{922FCC07-F04B-4471-9600-B0D5DFDCF049}" destId="{D12A3B45-769B-4B04-A530-34BC76A50615}" srcOrd="2" destOrd="0" presId="urn:microsoft.com/office/officeart/2018/2/layout/IconVerticalSolidList"/>
    <dgm:cxn modelId="{1184F7B1-C14D-4D1F-98CE-D003841599DA}" type="presParOf" srcId="{922FCC07-F04B-4471-9600-B0D5DFDCF049}" destId="{889792C3-E0D7-4022-946F-703B16949394}" srcOrd="3" destOrd="0" presId="urn:microsoft.com/office/officeart/2018/2/layout/IconVerticalSolidList"/>
    <dgm:cxn modelId="{3F1602AA-AE51-46E9-9DC9-47EB9A1B089B}" type="presParOf" srcId="{E504DEF7-6C57-4261-9F15-D8D96ECE0325}" destId="{0205E4A8-55FF-4D52-ADAC-DCD719659583}" srcOrd="5" destOrd="0" presId="urn:microsoft.com/office/officeart/2018/2/layout/IconVerticalSolidList"/>
    <dgm:cxn modelId="{20031BD5-9ED0-42DB-9848-91C2E95DCB74}" type="presParOf" srcId="{E504DEF7-6C57-4261-9F15-D8D96ECE0325}" destId="{0225E4A0-7028-4852-84FF-CE17E40DED34}" srcOrd="6" destOrd="0" presId="urn:microsoft.com/office/officeart/2018/2/layout/IconVerticalSolidList"/>
    <dgm:cxn modelId="{DB5555F7-2B95-4E63-AE55-8E4289C8555F}" type="presParOf" srcId="{0225E4A0-7028-4852-84FF-CE17E40DED34}" destId="{E31DD10D-F3A1-4F3A-9025-3BCF391ABEB1}" srcOrd="0" destOrd="0" presId="urn:microsoft.com/office/officeart/2018/2/layout/IconVerticalSolidList"/>
    <dgm:cxn modelId="{95931166-23DB-48BB-9BB2-86C22D81280D}" type="presParOf" srcId="{0225E4A0-7028-4852-84FF-CE17E40DED34}" destId="{FD17031B-F77F-432A-950B-E8AC148C4689}" srcOrd="1" destOrd="0" presId="urn:microsoft.com/office/officeart/2018/2/layout/IconVerticalSolidList"/>
    <dgm:cxn modelId="{D4AB398E-4CAC-442F-B5AC-1919369FCB01}" type="presParOf" srcId="{0225E4A0-7028-4852-84FF-CE17E40DED34}" destId="{6C3D9D82-18C5-458F-85D8-7DAE8D68090A}" srcOrd="2" destOrd="0" presId="urn:microsoft.com/office/officeart/2018/2/layout/IconVerticalSolidList"/>
    <dgm:cxn modelId="{973D27F5-9277-4E1D-A318-454B50CA804F}" type="presParOf" srcId="{0225E4A0-7028-4852-84FF-CE17E40DED34}" destId="{46C2C13D-87F9-4266-BFB4-774D94FAAE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7B373-F5D2-4C16-8232-AD3EB3BA2865}">
      <dsp:nvSpPr>
        <dsp:cNvPr id="0" name=""/>
        <dsp:cNvSpPr/>
      </dsp:nvSpPr>
      <dsp:spPr>
        <a:xfrm>
          <a:off x="0" y="3378250"/>
          <a:ext cx="11521435" cy="690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7030A0"/>
              </a:solidFill>
            </a:rPr>
            <a:t>Dr Okwudili O. Onwurah</a:t>
          </a:r>
        </a:p>
      </dsp:txBody>
      <dsp:txXfrm>
        <a:off x="0" y="3378250"/>
        <a:ext cx="11521435" cy="690946"/>
      </dsp:txXfrm>
    </dsp:sp>
    <dsp:sp modelId="{50E560F1-A1B3-4C64-B8C9-000AEB7FD047}">
      <dsp:nvSpPr>
        <dsp:cNvPr id="0" name=""/>
        <dsp:cNvSpPr/>
      </dsp:nvSpPr>
      <dsp:spPr>
        <a:xfrm rot="10800000">
          <a:off x="0" y="2840"/>
          <a:ext cx="11521435" cy="343263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Tutor</a:t>
          </a:r>
          <a:r>
            <a:rPr lang="en-US" sz="2500" kern="1200" dirty="0"/>
            <a:t>: </a:t>
          </a:r>
          <a:r>
            <a:rPr lang="en-GB" sz="2500" b="1" kern="1200" dirty="0"/>
            <a:t>Okwudili</a:t>
          </a:r>
          <a:r>
            <a:rPr lang="en-GB" sz="2500" kern="1200" dirty="0"/>
            <a:t> O. ONWURAH, </a:t>
          </a:r>
          <a:r>
            <a:rPr lang="en-GB" sz="2500" b="1" kern="1200" dirty="0"/>
            <a:t>LL.B.</a:t>
          </a:r>
          <a:r>
            <a:rPr lang="en-GB" sz="2500" kern="1200" dirty="0"/>
            <a:t> (Nigeria); </a:t>
          </a:r>
          <a:r>
            <a:rPr lang="en-GB" sz="2500" b="1" kern="1200" dirty="0"/>
            <a:t>BL</a:t>
          </a:r>
          <a:r>
            <a:rPr lang="en-GB" sz="2500" kern="1200" dirty="0"/>
            <a:t> (Abuja, Nigeria); </a:t>
          </a:r>
          <a:r>
            <a:rPr lang="en-GB" sz="2500" b="1" kern="1200" dirty="0"/>
            <a:t>LLM</a:t>
          </a:r>
          <a:r>
            <a:rPr lang="en-GB" sz="2500" kern="1200" dirty="0"/>
            <a:t> (Exeter, UK); </a:t>
          </a:r>
          <a:r>
            <a:rPr lang="en-GB" sz="2500" b="1" kern="1200" dirty="0"/>
            <a:t>LLM</a:t>
          </a:r>
          <a:r>
            <a:rPr lang="en-GB" sz="2500" kern="1200" dirty="0"/>
            <a:t> (Qingdao, PRC); </a:t>
          </a:r>
          <a:r>
            <a:rPr lang="en-GB" sz="2500" b="1" kern="1200" dirty="0"/>
            <a:t>LLM</a:t>
          </a:r>
          <a:r>
            <a:rPr lang="en-GB" sz="2500" kern="1200" dirty="0"/>
            <a:t> (Shanghai, PRC)</a:t>
          </a:r>
          <a:endParaRPr lang="en-US" sz="2500" kern="1200" dirty="0"/>
        </a:p>
      </dsp:txBody>
      <dsp:txXfrm rot="-10800000">
        <a:off x="0" y="2840"/>
        <a:ext cx="11521435" cy="1204855"/>
      </dsp:txXfrm>
    </dsp:sp>
    <dsp:sp modelId="{776488E1-41F0-4B79-AF8B-E69517EDFD16}">
      <dsp:nvSpPr>
        <dsp:cNvPr id="0" name=""/>
        <dsp:cNvSpPr/>
      </dsp:nvSpPr>
      <dsp:spPr>
        <a:xfrm>
          <a:off x="0" y="1034225"/>
          <a:ext cx="11521435" cy="13732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60960" rIns="341376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PhD in Law (Hong Kong)</a:t>
          </a:r>
          <a:br>
            <a:rPr lang="en-US" sz="4800" kern="1200" dirty="0"/>
          </a:br>
          <a:endParaRPr lang="en-US" sz="4800" kern="1200" dirty="0"/>
        </a:p>
      </dsp:txBody>
      <dsp:txXfrm>
        <a:off x="0" y="1034225"/>
        <a:ext cx="11521435" cy="1373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8C6F5-232C-4278-837A-436FEC36C9EF}">
      <dsp:nvSpPr>
        <dsp:cNvPr id="0" name=""/>
        <dsp:cNvSpPr/>
      </dsp:nvSpPr>
      <dsp:spPr>
        <a:xfrm>
          <a:off x="0" y="2614"/>
          <a:ext cx="7097051" cy="13248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D098F-80C1-4FDB-AA15-93FD6C92AD89}">
      <dsp:nvSpPr>
        <dsp:cNvPr id="0" name=""/>
        <dsp:cNvSpPr/>
      </dsp:nvSpPr>
      <dsp:spPr>
        <a:xfrm>
          <a:off x="400774" y="300711"/>
          <a:ext cx="728681" cy="728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ED1E9-87B8-4E95-AEA1-5809C60BC887}">
      <dsp:nvSpPr>
        <dsp:cNvPr id="0" name=""/>
        <dsp:cNvSpPr/>
      </dsp:nvSpPr>
      <dsp:spPr>
        <a:xfrm>
          <a:off x="1530231" y="2614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The purpose of the online lesson is to encourage you to </a:t>
          </a:r>
          <a:r>
            <a:rPr lang="en-GB" sz="2000" b="1" u="sng" kern="1200"/>
            <a:t>participate actively </a:t>
          </a:r>
          <a:r>
            <a:rPr lang="en-GB" sz="2000" kern="1200"/>
            <a:t>in achieving your needs and simplifying your legal education. </a:t>
          </a:r>
          <a:r>
            <a:rPr lang="en-GB" sz="2000" i="1" kern="1200"/>
            <a:t>I want you to be the best!</a:t>
          </a:r>
          <a:endParaRPr lang="en-US" sz="2000" kern="1200"/>
        </a:p>
      </dsp:txBody>
      <dsp:txXfrm>
        <a:off x="1530231" y="2614"/>
        <a:ext cx="5566819" cy="1324875"/>
      </dsp:txXfrm>
    </dsp:sp>
    <dsp:sp modelId="{ED158944-AB7D-40B3-A81C-A0C0BF438834}">
      <dsp:nvSpPr>
        <dsp:cNvPr id="0" name=""/>
        <dsp:cNvSpPr/>
      </dsp:nvSpPr>
      <dsp:spPr>
        <a:xfrm>
          <a:off x="0" y="1658708"/>
          <a:ext cx="7097051" cy="13248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44FAA-E8AA-4C6C-B66C-DA96929CA60A}">
      <dsp:nvSpPr>
        <dsp:cNvPr id="0" name=""/>
        <dsp:cNvSpPr/>
      </dsp:nvSpPr>
      <dsp:spPr>
        <a:xfrm>
          <a:off x="400774" y="1956805"/>
          <a:ext cx="728681" cy="728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2BC31-629C-4823-8F02-EDD1C0D900B0}">
      <dsp:nvSpPr>
        <dsp:cNvPr id="0" name=""/>
        <dsp:cNvSpPr/>
      </dsp:nvSpPr>
      <dsp:spPr>
        <a:xfrm>
          <a:off x="1530231" y="1658708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Will make the learning process more </a:t>
          </a:r>
          <a:r>
            <a:rPr lang="en-GB" sz="2000" b="1" kern="1200"/>
            <a:t>interactive discussions </a:t>
          </a:r>
          <a:r>
            <a:rPr lang="en-GB" sz="2000" kern="1200"/>
            <a:t>and feel free to ask any question or you can speak.</a:t>
          </a:r>
          <a:endParaRPr lang="en-US" sz="2000" kern="1200"/>
        </a:p>
      </dsp:txBody>
      <dsp:txXfrm>
        <a:off x="1530231" y="1658708"/>
        <a:ext cx="5566819" cy="1324875"/>
      </dsp:txXfrm>
    </dsp:sp>
    <dsp:sp modelId="{3913E2D7-983E-4C8F-8EBF-4F896A926757}">
      <dsp:nvSpPr>
        <dsp:cNvPr id="0" name=""/>
        <dsp:cNvSpPr/>
      </dsp:nvSpPr>
      <dsp:spPr>
        <a:xfrm>
          <a:off x="0" y="3314803"/>
          <a:ext cx="7097051" cy="13248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882E3-379A-4170-BC65-3F23427DDFA9}">
      <dsp:nvSpPr>
        <dsp:cNvPr id="0" name=""/>
        <dsp:cNvSpPr/>
      </dsp:nvSpPr>
      <dsp:spPr>
        <a:xfrm>
          <a:off x="400774" y="3612900"/>
          <a:ext cx="728681" cy="7286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792C3-E0D7-4022-946F-703B16949394}">
      <dsp:nvSpPr>
        <dsp:cNvPr id="0" name=""/>
        <dsp:cNvSpPr/>
      </dsp:nvSpPr>
      <dsp:spPr>
        <a:xfrm>
          <a:off x="1530231" y="3314803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You have the right to choose whether to turn on your video or not.</a:t>
          </a:r>
          <a:endParaRPr lang="en-US" sz="2000" kern="1200"/>
        </a:p>
      </dsp:txBody>
      <dsp:txXfrm>
        <a:off x="1530231" y="3314803"/>
        <a:ext cx="5566819" cy="1324875"/>
      </dsp:txXfrm>
    </dsp:sp>
    <dsp:sp modelId="{E31DD10D-F3A1-4F3A-9025-3BCF391ABEB1}">
      <dsp:nvSpPr>
        <dsp:cNvPr id="0" name=""/>
        <dsp:cNvSpPr/>
      </dsp:nvSpPr>
      <dsp:spPr>
        <a:xfrm>
          <a:off x="0" y="4970898"/>
          <a:ext cx="7097051" cy="13248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7031B-F77F-432A-950B-E8AC148C4689}">
      <dsp:nvSpPr>
        <dsp:cNvPr id="0" name=""/>
        <dsp:cNvSpPr/>
      </dsp:nvSpPr>
      <dsp:spPr>
        <a:xfrm>
          <a:off x="400774" y="5268995"/>
          <a:ext cx="728681" cy="7286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2C13D-87F9-4266-BFB4-774D94FAAEB0}">
      <dsp:nvSpPr>
        <dsp:cNvPr id="0" name=""/>
        <dsp:cNvSpPr/>
      </dsp:nvSpPr>
      <dsp:spPr>
        <a:xfrm>
          <a:off x="1530231" y="4970898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Participation</a:t>
          </a:r>
          <a:r>
            <a:rPr lang="en-GB" sz="2000" kern="1200"/>
            <a:t> prepares you for your exam and learning needs with ease.</a:t>
          </a:r>
          <a:endParaRPr lang="en-US" sz="2000" kern="1200"/>
        </a:p>
      </dsp:txBody>
      <dsp:txXfrm>
        <a:off x="1530231" y="4970898"/>
        <a:ext cx="5566819" cy="1324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F994AE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DFD5DE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4480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4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4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845F-89B8-426F-A7CE-6A86FFB65293}" type="datetime1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78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82A3-7B3F-4483-A81F-57EDB15FADA7}" type="datetime1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231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7C24-A1E2-44ED-9AEC-F82965804F42}" type="datetime1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37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574" y="1666241"/>
            <a:ext cx="4462146" cy="1645920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2" y="1178558"/>
            <a:ext cx="6563359" cy="5872482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2574" y="3637278"/>
            <a:ext cx="4462146" cy="2926085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3C6A2-508E-417D-A65E-19866EEC2945}" type="datetime1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75403" y="3495040"/>
            <a:ext cx="42173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859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79" y="2260598"/>
            <a:ext cx="7490179" cy="1645920"/>
          </a:xfrm>
        </p:spPr>
        <p:txBody>
          <a:bodyPr anchor="b">
            <a:normAutofit/>
          </a:bodyPr>
          <a:lstStyle>
            <a:lvl1pPr algn="ctr">
              <a:defRPr sz="33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3798" y="1249680"/>
            <a:ext cx="3676016" cy="573024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79" y="3906518"/>
            <a:ext cx="7490179" cy="2194560"/>
          </a:xfrm>
        </p:spPr>
        <p:txBody>
          <a:bodyPr anchor="t">
            <a:normAutofit/>
          </a:bodyPr>
          <a:lstStyle>
            <a:lvl1pPr marL="0" indent="0" algn="ctr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9343-932B-4B39-A4F9-65D2F9EF04ED}" type="datetime1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25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5778498"/>
            <a:ext cx="11531599" cy="680086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9713" y="1249679"/>
            <a:ext cx="12127166" cy="40030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1" y="6458584"/>
            <a:ext cx="11531599" cy="592454"/>
          </a:xfrm>
        </p:spPr>
        <p:txBody>
          <a:bodyPr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2C49-F232-426B-B556-924B488CDCCE}" type="datetime1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0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642" y="1178558"/>
            <a:ext cx="11511278" cy="3545842"/>
          </a:xfrm>
        </p:spPr>
        <p:txBody>
          <a:bodyPr anchor="ctr">
            <a:normAutofit/>
          </a:bodyPr>
          <a:lstStyle>
            <a:lvl1pPr algn="ctr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4642" y="5212080"/>
            <a:ext cx="11511278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E8D3-47D7-439F-872A-DAE17BE88DAE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845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8448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09775" y="4023360"/>
            <a:ext cx="10607042" cy="70104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400"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212080"/>
            <a:ext cx="11531599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3EF8-A388-498C-931A-5E8B45B9C73A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20320" y="339344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058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2" y="3970297"/>
            <a:ext cx="11531602" cy="1762560"/>
          </a:xfrm>
        </p:spPr>
        <p:txBody>
          <a:bodyPr anchor="b">
            <a:normAutofit/>
          </a:bodyPr>
          <a:lstStyle>
            <a:lvl1pPr algn="l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732857"/>
            <a:ext cx="11531602" cy="103248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7731-A5D6-45B7-B50F-70BD8A77E514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77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6924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67174"/>
            <a:ext cx="11531602" cy="106436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435600"/>
            <a:ext cx="11531602" cy="161544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9500-D394-4EB6-967B-A58FB2FFB147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20320" y="311911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25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F994AE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DFD5DE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1178558"/>
            <a:ext cx="11531599" cy="26924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56201"/>
            <a:ext cx="11531602" cy="100949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3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5364480"/>
            <a:ext cx="11531604" cy="168656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2B87-7EB5-46C8-B88C-50EC63B7CB21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721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CF2D-FED3-4993-BF2A-C99417DAEFCE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279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99228" y="1178558"/>
            <a:ext cx="2269074" cy="58724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4478" y="1178558"/>
            <a:ext cx="8919630" cy="587248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0F08-7EB3-4601-83E3-1FACD753EA83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36668" y="1188720"/>
            <a:ext cx="0" cy="585216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04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F994AE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F994AE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28346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0321" y="0"/>
            <a:ext cx="14677392" cy="8227457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0878" y="2245358"/>
            <a:ext cx="8178803" cy="1818640"/>
          </a:xfrm>
        </p:spPr>
        <p:txBody>
          <a:bodyPr anchor="b">
            <a:noAutofit/>
          </a:bodyPr>
          <a:lstStyle>
            <a:lvl1pPr algn="ctr">
              <a:defRPr sz="648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0878" y="4389117"/>
            <a:ext cx="8178803" cy="1584962"/>
          </a:xfrm>
        </p:spPr>
        <p:txBody>
          <a:bodyPr anchor="t">
            <a:normAutofit/>
          </a:bodyPr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79879" y="6045196"/>
            <a:ext cx="1076960" cy="335280"/>
          </a:xfrm>
        </p:spPr>
        <p:txBody>
          <a:bodyPr/>
          <a:lstStyle/>
          <a:p>
            <a:fld id="{A8476EFB-4B01-4EA6-B0D4-FFE443BA1777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0877" y="6045196"/>
            <a:ext cx="6257562" cy="3352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8281" y="6045196"/>
            <a:ext cx="661400" cy="335280"/>
          </a:xfrm>
        </p:spPr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30879" y="4226557"/>
            <a:ext cx="81788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95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769E-EAD6-49BB-84EA-F56167DA96CD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0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083" y="2103127"/>
            <a:ext cx="9790426" cy="2187017"/>
          </a:xfrm>
        </p:spPr>
        <p:txBody>
          <a:bodyPr anchor="b">
            <a:normAutofit/>
          </a:bodyPr>
          <a:lstStyle>
            <a:lvl1pPr algn="ctr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8080" y="4615262"/>
            <a:ext cx="9790428" cy="1145456"/>
          </a:xfrm>
        </p:spPr>
        <p:txBody>
          <a:bodyPr anchor="t">
            <a:normAutofit/>
          </a:bodyPr>
          <a:lstStyle>
            <a:lvl1pPr marL="0" indent="0" algn="ctr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5BFE-7690-4479-971C-751CB5A923E1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415268" y="4452702"/>
            <a:ext cx="979605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81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8138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7613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B6D8-2810-4DDF-A91B-36D9056DA71B}" type="datetime1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3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847" y="537210"/>
            <a:ext cx="12720116" cy="18171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F994AE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28890" y="2557983"/>
            <a:ext cx="6148705" cy="45916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DFD5DE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039850" y="7628506"/>
            <a:ext cx="257175" cy="23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883" y="0"/>
            <a:ext cx="14675954" cy="8227457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3" y="1178559"/>
            <a:ext cx="11521435" cy="15646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3068319"/>
            <a:ext cx="11521435" cy="3982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13001" y="7162800"/>
            <a:ext cx="192024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037161-A336-493F-97B8-2768EBE8F593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4481" y="7162800"/>
            <a:ext cx="876708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24682" y="7162800"/>
            <a:ext cx="651236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1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hdr="0" ftr="0"/>
  <p:txStyles>
    <p:titleStyle>
      <a:lvl1pPr algn="ctr" defTabSz="548640" rtl="0" eaLnBrk="1" latinLnBrk="0" hangingPunct="1">
        <a:spcBef>
          <a:spcPct val="0"/>
        </a:spcBef>
        <a:buNone/>
        <a:defRPr sz="528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8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1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Mobile device with apps">
            <a:extLst>
              <a:ext uri="{FF2B5EF4-FFF2-40B4-BE49-F238E27FC236}">
                <a16:creationId xmlns:a16="http://schemas.microsoft.com/office/drawing/2014/main" id="{EE0A3CAA-54A6-4EA8-7BFB-8E9CAB85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/>
        </p:blipFill>
        <p:spPr>
          <a:xfrm>
            <a:off x="24" y="12"/>
            <a:ext cx="14630376" cy="8229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41" y="246334"/>
            <a:ext cx="13558470" cy="297850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4320" b="1" dirty="0">
                <a:solidFill>
                  <a:srgbClr val="FFFF00"/>
                </a:solidFill>
                <a:highlight>
                  <a:srgbClr val="0000FF"/>
                </a:highlight>
              </a:rPr>
              <a:t>The Role of Local Authorities in Managing Nuisance Complaints</a:t>
            </a:r>
            <a:endParaRPr lang="en-US" sz="4320" i="1" dirty="0">
              <a:solidFill>
                <a:srgbClr val="FFFFFF"/>
              </a:solidFill>
              <a:highlight>
                <a:srgbClr val="0000FF"/>
              </a:highlight>
            </a:endParaRP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765F6E54-4B8A-9B5B-A50E-1C57F93021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54481" y="3313568"/>
          <a:ext cx="11521435" cy="4095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88C53-6E1D-012E-E078-352071CD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3001" y="7162800"/>
            <a:ext cx="1920240" cy="335280"/>
          </a:xfrm>
        </p:spPr>
        <p:txBody>
          <a:bodyPr>
            <a:normAutofit/>
          </a:bodyPr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ClrTx/>
              <a:buSzTx/>
              <a:buFontTx/>
              <a:buNone/>
              <a:tabLst/>
              <a:defRPr/>
            </a:pPr>
            <a:fld id="{71A57A1F-FA3A-4FA6-ACC6-767CFD90623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C44C3-4D37-CCD5-D0AB-2CB4444B3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24682" y="7162800"/>
            <a:ext cx="651236" cy="335280"/>
          </a:xfrm>
        </p:spPr>
        <p:txBody>
          <a:bodyPr>
            <a:normAutofit/>
          </a:bodyPr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ClrTx/>
              <a:buSzTx/>
              <a:buFontTx/>
              <a:buNone/>
              <a:tabLst/>
              <a:defRPr/>
            </a:pPr>
            <a:fld id="{103DA290-49AB-4A6C-90E9-3D87C6460C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8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7958" y="632840"/>
            <a:ext cx="6207125" cy="70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50" spc="105" dirty="0"/>
              <a:t>Complaint</a:t>
            </a:r>
            <a:r>
              <a:rPr sz="4450" spc="-10" dirty="0"/>
              <a:t> </a:t>
            </a:r>
            <a:r>
              <a:rPr sz="4450" spc="80" dirty="0"/>
              <a:t>Handling</a:t>
            </a:r>
            <a:r>
              <a:rPr sz="4450" spc="-45" dirty="0"/>
              <a:t> </a:t>
            </a:r>
            <a:r>
              <a:rPr sz="4450" spc="-10" dirty="0"/>
              <a:t>ProceSS</a:t>
            </a:r>
            <a:endParaRPr sz="4450"/>
          </a:p>
        </p:txBody>
      </p:sp>
      <p:grpSp>
        <p:nvGrpSpPr>
          <p:cNvPr id="4" name="object 4"/>
          <p:cNvGrpSpPr/>
          <p:nvPr/>
        </p:nvGrpSpPr>
        <p:grpSpPr>
          <a:xfrm>
            <a:off x="6365747" y="1726692"/>
            <a:ext cx="1272540" cy="5826760"/>
            <a:chOff x="6365747" y="1726692"/>
            <a:chExt cx="1272540" cy="5826760"/>
          </a:xfrm>
        </p:grpSpPr>
        <p:sp>
          <p:nvSpPr>
            <p:cNvPr id="5" name="object 5"/>
            <p:cNvSpPr/>
            <p:nvPr/>
          </p:nvSpPr>
          <p:spPr>
            <a:xfrm>
              <a:off x="6605016" y="1726704"/>
              <a:ext cx="1033780" cy="5826760"/>
            </a:xfrm>
            <a:custGeom>
              <a:avLst/>
              <a:gdLst/>
              <a:ahLst/>
              <a:cxnLst/>
              <a:rect l="l" t="t" r="r" b="b"/>
              <a:pathLst>
                <a:path w="1033779" h="5826759">
                  <a:moveTo>
                    <a:pt x="30480" y="6845"/>
                  </a:moveTo>
                  <a:lnTo>
                    <a:pt x="23622" y="0"/>
                  </a:lnTo>
                  <a:lnTo>
                    <a:pt x="6858" y="0"/>
                  </a:lnTo>
                  <a:lnTo>
                    <a:pt x="0" y="6845"/>
                  </a:lnTo>
                  <a:lnTo>
                    <a:pt x="0" y="15227"/>
                  </a:lnTo>
                  <a:lnTo>
                    <a:pt x="0" y="5819419"/>
                  </a:lnTo>
                  <a:lnTo>
                    <a:pt x="6858" y="5826239"/>
                  </a:lnTo>
                  <a:lnTo>
                    <a:pt x="23622" y="5826239"/>
                  </a:lnTo>
                  <a:lnTo>
                    <a:pt x="30480" y="5819419"/>
                  </a:lnTo>
                  <a:lnTo>
                    <a:pt x="30480" y="6845"/>
                  </a:lnTo>
                  <a:close/>
                </a:path>
                <a:path w="1033779" h="5826759">
                  <a:moveTo>
                    <a:pt x="1033272" y="502145"/>
                  </a:moveTo>
                  <a:lnTo>
                    <a:pt x="1026414" y="495287"/>
                  </a:lnTo>
                  <a:lnTo>
                    <a:pt x="246126" y="495287"/>
                  </a:lnTo>
                  <a:lnTo>
                    <a:pt x="239268" y="502145"/>
                  </a:lnTo>
                  <a:lnTo>
                    <a:pt x="239268" y="510527"/>
                  </a:lnTo>
                  <a:lnTo>
                    <a:pt x="239268" y="518909"/>
                  </a:lnTo>
                  <a:lnTo>
                    <a:pt x="246126" y="525767"/>
                  </a:lnTo>
                  <a:lnTo>
                    <a:pt x="1026414" y="525767"/>
                  </a:lnTo>
                  <a:lnTo>
                    <a:pt x="1033272" y="518909"/>
                  </a:lnTo>
                  <a:lnTo>
                    <a:pt x="1033272" y="502145"/>
                  </a:lnTo>
                  <a:close/>
                </a:path>
              </a:pathLst>
            </a:custGeom>
            <a:solidFill>
              <a:srgbClr val="565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65747" y="1981200"/>
              <a:ext cx="509270" cy="510540"/>
            </a:xfrm>
            <a:custGeom>
              <a:avLst/>
              <a:gdLst/>
              <a:ahLst/>
              <a:cxnLst/>
              <a:rect l="l" t="t" r="r" b="b"/>
              <a:pathLst>
                <a:path w="509270" h="510539">
                  <a:moveTo>
                    <a:pt x="475106" y="0"/>
                  </a:moveTo>
                  <a:lnTo>
                    <a:pt x="33909" y="0"/>
                  </a:lnTo>
                  <a:lnTo>
                    <a:pt x="20734" y="2672"/>
                  </a:lnTo>
                  <a:lnTo>
                    <a:pt x="9953" y="9953"/>
                  </a:lnTo>
                  <a:lnTo>
                    <a:pt x="2672" y="20734"/>
                  </a:lnTo>
                  <a:lnTo>
                    <a:pt x="0" y="33909"/>
                  </a:lnTo>
                  <a:lnTo>
                    <a:pt x="0" y="476630"/>
                  </a:lnTo>
                  <a:lnTo>
                    <a:pt x="2672" y="489805"/>
                  </a:lnTo>
                  <a:lnTo>
                    <a:pt x="9953" y="500586"/>
                  </a:lnTo>
                  <a:lnTo>
                    <a:pt x="20734" y="507867"/>
                  </a:lnTo>
                  <a:lnTo>
                    <a:pt x="33909" y="510539"/>
                  </a:lnTo>
                  <a:lnTo>
                    <a:pt x="475106" y="510539"/>
                  </a:lnTo>
                  <a:lnTo>
                    <a:pt x="488281" y="507867"/>
                  </a:lnTo>
                  <a:lnTo>
                    <a:pt x="499062" y="500586"/>
                  </a:lnTo>
                  <a:lnTo>
                    <a:pt x="506343" y="489805"/>
                  </a:lnTo>
                  <a:lnTo>
                    <a:pt x="509016" y="476630"/>
                  </a:lnTo>
                  <a:lnTo>
                    <a:pt x="509016" y="33909"/>
                  </a:lnTo>
                  <a:lnTo>
                    <a:pt x="506343" y="20734"/>
                  </a:lnTo>
                  <a:lnTo>
                    <a:pt x="499062" y="9953"/>
                  </a:lnTo>
                  <a:lnTo>
                    <a:pt x="488281" y="2672"/>
                  </a:lnTo>
                  <a:lnTo>
                    <a:pt x="475106" y="0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554216" y="1974849"/>
            <a:ext cx="13716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spc="-39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1</a:t>
            </a:r>
            <a:endParaRPr sz="2650">
              <a:latin typeface="Liberation Sans Narrow"/>
              <a:cs typeface="Liberation Sans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55966" y="1928622"/>
            <a:ext cx="5846445" cy="1217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Receipt</a:t>
            </a:r>
            <a:r>
              <a:rPr sz="2200" spc="13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spc="6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and</a:t>
            </a:r>
            <a:r>
              <a:rPr sz="2200" spc="13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spc="3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Logging</a:t>
            </a:r>
            <a:endParaRPr sz="2200">
              <a:latin typeface="Liberation Sans Narrow"/>
              <a:cs typeface="Liberation Sans Narrow"/>
            </a:endParaRPr>
          </a:p>
          <a:p>
            <a:pPr marL="12700" marR="5080">
              <a:lnSpc>
                <a:spcPct val="138300"/>
              </a:lnSpc>
              <a:spcBef>
                <a:spcPts val="940"/>
              </a:spcBef>
            </a:pPr>
            <a:r>
              <a:rPr sz="1750" b="1" spc="-45" dirty="0">
                <a:solidFill>
                  <a:srgbClr val="DFD5DE"/>
                </a:solidFill>
                <a:latin typeface="Trebuchet MS"/>
                <a:cs typeface="Trebuchet MS"/>
              </a:rPr>
              <a:t>Complaints</a:t>
            </a:r>
            <a:r>
              <a:rPr sz="1750" b="1" spc="-16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0" dirty="0">
                <a:solidFill>
                  <a:srgbClr val="DFD5DE"/>
                </a:solidFill>
                <a:latin typeface="Trebuchet MS"/>
                <a:cs typeface="Trebuchet MS"/>
              </a:rPr>
              <a:t>are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80" dirty="0">
                <a:solidFill>
                  <a:srgbClr val="DFD5DE"/>
                </a:solidFill>
                <a:latin typeface="Trebuchet MS"/>
                <a:cs typeface="Trebuchet MS"/>
              </a:rPr>
              <a:t>received</a:t>
            </a:r>
            <a:r>
              <a:rPr sz="1750" b="1" spc="-1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25" dirty="0">
                <a:solidFill>
                  <a:srgbClr val="DFD5DE"/>
                </a:solidFill>
                <a:latin typeface="Trebuchet MS"/>
                <a:cs typeface="Trebuchet MS"/>
              </a:rPr>
              <a:t>and</a:t>
            </a:r>
            <a:r>
              <a:rPr sz="1750" b="1" spc="-15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logged</a:t>
            </a:r>
            <a:r>
              <a:rPr sz="17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0" dirty="0">
                <a:solidFill>
                  <a:srgbClr val="DFD5DE"/>
                </a:solidFill>
                <a:latin typeface="Trebuchet MS"/>
                <a:cs typeface="Trebuchet MS"/>
              </a:rPr>
              <a:t>in</a:t>
            </a:r>
            <a:r>
              <a:rPr sz="1750" b="1" spc="-15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dirty="0">
                <a:solidFill>
                  <a:srgbClr val="DFD5DE"/>
                </a:solidFill>
                <a:latin typeface="Trebuchet MS"/>
                <a:cs typeface="Trebuchet MS"/>
              </a:rPr>
              <a:t>a</a:t>
            </a:r>
            <a:r>
              <a:rPr sz="17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centralised</a:t>
            </a:r>
            <a:r>
              <a:rPr sz="1750" b="1" spc="-15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25" dirty="0">
                <a:solidFill>
                  <a:srgbClr val="DFD5DE"/>
                </a:solidFill>
                <a:latin typeface="Trebuchet MS"/>
                <a:cs typeface="Trebuchet MS"/>
              </a:rPr>
              <a:t>system. </a:t>
            </a:r>
            <a:r>
              <a:rPr sz="1750" b="1" spc="-50" dirty="0">
                <a:solidFill>
                  <a:srgbClr val="DFD5DE"/>
                </a:solidFill>
                <a:latin typeface="Trebuchet MS"/>
                <a:cs typeface="Trebuchet MS"/>
              </a:rPr>
              <a:t>Initial</a:t>
            </a:r>
            <a:r>
              <a:rPr sz="1750" b="1" spc="-14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20" dirty="0">
                <a:solidFill>
                  <a:srgbClr val="DFD5DE"/>
                </a:solidFill>
                <a:latin typeface="Trebuchet MS"/>
                <a:cs typeface="Trebuchet MS"/>
              </a:rPr>
              <a:t>assessment</a:t>
            </a:r>
            <a:r>
              <a:rPr sz="1750" b="1" spc="-1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0" dirty="0">
                <a:solidFill>
                  <a:srgbClr val="DFD5DE"/>
                </a:solidFill>
                <a:latin typeface="Trebuchet MS"/>
                <a:cs typeface="Trebuchet MS"/>
              </a:rPr>
              <a:t>determines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urgency.</a:t>
            </a:r>
            <a:endParaRPr sz="175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365747" y="3878579"/>
            <a:ext cx="1272540" cy="509270"/>
            <a:chOff x="6365747" y="3878579"/>
            <a:chExt cx="1272540" cy="509270"/>
          </a:xfrm>
        </p:grpSpPr>
        <p:sp>
          <p:nvSpPr>
            <p:cNvPr id="10" name="object 10"/>
            <p:cNvSpPr/>
            <p:nvPr/>
          </p:nvSpPr>
          <p:spPr>
            <a:xfrm>
              <a:off x="6844283" y="4117847"/>
              <a:ext cx="794385" cy="30480"/>
            </a:xfrm>
            <a:custGeom>
              <a:avLst/>
              <a:gdLst/>
              <a:ahLst/>
              <a:cxnLst/>
              <a:rect l="l" t="t" r="r" b="b"/>
              <a:pathLst>
                <a:path w="794384" h="30479">
                  <a:moveTo>
                    <a:pt x="787146" y="0"/>
                  </a:moveTo>
                  <a:lnTo>
                    <a:pt x="6858" y="0"/>
                  </a:lnTo>
                  <a:lnTo>
                    <a:pt x="0" y="6857"/>
                  </a:lnTo>
                  <a:lnTo>
                    <a:pt x="0" y="15239"/>
                  </a:lnTo>
                  <a:lnTo>
                    <a:pt x="0" y="23622"/>
                  </a:lnTo>
                  <a:lnTo>
                    <a:pt x="6858" y="30479"/>
                  </a:lnTo>
                  <a:lnTo>
                    <a:pt x="787146" y="30479"/>
                  </a:lnTo>
                  <a:lnTo>
                    <a:pt x="794004" y="23622"/>
                  </a:lnTo>
                  <a:lnTo>
                    <a:pt x="794004" y="6857"/>
                  </a:lnTo>
                  <a:lnTo>
                    <a:pt x="787146" y="0"/>
                  </a:lnTo>
                  <a:close/>
                </a:path>
              </a:pathLst>
            </a:custGeom>
            <a:solidFill>
              <a:srgbClr val="565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65747" y="3878579"/>
              <a:ext cx="509270" cy="509270"/>
            </a:xfrm>
            <a:custGeom>
              <a:avLst/>
              <a:gdLst/>
              <a:ahLst/>
              <a:cxnLst/>
              <a:rect l="l" t="t" r="r" b="b"/>
              <a:pathLst>
                <a:path w="509270" h="509270">
                  <a:moveTo>
                    <a:pt x="475106" y="0"/>
                  </a:moveTo>
                  <a:lnTo>
                    <a:pt x="33909" y="0"/>
                  </a:lnTo>
                  <a:lnTo>
                    <a:pt x="20734" y="2672"/>
                  </a:lnTo>
                  <a:lnTo>
                    <a:pt x="9953" y="9953"/>
                  </a:lnTo>
                  <a:lnTo>
                    <a:pt x="2672" y="20734"/>
                  </a:lnTo>
                  <a:lnTo>
                    <a:pt x="0" y="33909"/>
                  </a:lnTo>
                  <a:lnTo>
                    <a:pt x="0" y="475107"/>
                  </a:lnTo>
                  <a:lnTo>
                    <a:pt x="2672" y="488281"/>
                  </a:lnTo>
                  <a:lnTo>
                    <a:pt x="9953" y="499062"/>
                  </a:lnTo>
                  <a:lnTo>
                    <a:pt x="20734" y="506343"/>
                  </a:lnTo>
                  <a:lnTo>
                    <a:pt x="33909" y="509016"/>
                  </a:lnTo>
                  <a:lnTo>
                    <a:pt x="475106" y="509016"/>
                  </a:lnTo>
                  <a:lnTo>
                    <a:pt x="488281" y="506343"/>
                  </a:lnTo>
                  <a:lnTo>
                    <a:pt x="499062" y="499062"/>
                  </a:lnTo>
                  <a:lnTo>
                    <a:pt x="506343" y="488281"/>
                  </a:lnTo>
                  <a:lnTo>
                    <a:pt x="509016" y="475107"/>
                  </a:lnTo>
                  <a:lnTo>
                    <a:pt x="509016" y="33909"/>
                  </a:lnTo>
                  <a:lnTo>
                    <a:pt x="506343" y="20734"/>
                  </a:lnTo>
                  <a:lnTo>
                    <a:pt x="499062" y="9953"/>
                  </a:lnTo>
                  <a:lnTo>
                    <a:pt x="488281" y="2672"/>
                  </a:lnTo>
                  <a:lnTo>
                    <a:pt x="475106" y="0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526530" y="3871976"/>
            <a:ext cx="192405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spc="4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2</a:t>
            </a:r>
            <a:endParaRPr sz="2650">
              <a:latin typeface="Liberation Sans Narrow"/>
              <a:cs typeface="Liberation Sans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55966" y="3825621"/>
            <a:ext cx="5819140" cy="1586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4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InveStigation</a:t>
            </a:r>
            <a:endParaRPr sz="2200">
              <a:latin typeface="Liberation Sans Narrow"/>
              <a:cs typeface="Liberation Sans Narrow"/>
            </a:endParaRPr>
          </a:p>
          <a:p>
            <a:pPr marL="12700" marR="5080">
              <a:lnSpc>
                <a:spcPct val="138300"/>
              </a:lnSpc>
              <a:spcBef>
                <a:spcPts val="940"/>
              </a:spcBef>
            </a:pPr>
            <a:r>
              <a:rPr sz="1750" b="1" spc="-70" dirty="0">
                <a:solidFill>
                  <a:srgbClr val="DFD5DE"/>
                </a:solidFill>
                <a:latin typeface="Trebuchet MS"/>
                <a:cs typeface="Trebuchet MS"/>
              </a:rPr>
              <a:t>Officers</a:t>
            </a:r>
            <a:r>
              <a:rPr sz="1750" b="1" spc="-1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5" dirty="0">
                <a:solidFill>
                  <a:srgbClr val="DFD5DE"/>
                </a:solidFill>
                <a:latin typeface="Trebuchet MS"/>
                <a:cs typeface="Trebuchet MS"/>
              </a:rPr>
              <a:t>conduct</a:t>
            </a:r>
            <a:r>
              <a:rPr sz="1750" b="1" spc="-1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45" dirty="0">
                <a:solidFill>
                  <a:srgbClr val="DFD5DE"/>
                </a:solidFill>
                <a:latin typeface="Trebuchet MS"/>
                <a:cs typeface="Trebuchet MS"/>
              </a:rPr>
              <a:t>site</a:t>
            </a:r>
            <a:r>
              <a:rPr sz="1750" b="1" spc="-13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70" dirty="0">
                <a:solidFill>
                  <a:srgbClr val="DFD5DE"/>
                </a:solidFill>
                <a:latin typeface="Trebuchet MS"/>
                <a:cs typeface="Trebuchet MS"/>
              </a:rPr>
              <a:t>visits,</a:t>
            </a:r>
            <a:r>
              <a:rPr sz="1750" b="1" spc="-13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gather</a:t>
            </a:r>
            <a:r>
              <a:rPr sz="1750" b="1" spc="-114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95" dirty="0">
                <a:solidFill>
                  <a:srgbClr val="DFD5DE"/>
                </a:solidFill>
                <a:latin typeface="Trebuchet MS"/>
                <a:cs typeface="Trebuchet MS"/>
              </a:rPr>
              <a:t>evidence,</a:t>
            </a:r>
            <a:r>
              <a:rPr sz="1750" b="1" spc="-114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25" dirty="0">
                <a:solidFill>
                  <a:srgbClr val="DFD5DE"/>
                </a:solidFill>
                <a:latin typeface="Trebuchet MS"/>
                <a:cs typeface="Trebuchet MS"/>
              </a:rPr>
              <a:t>and</a:t>
            </a:r>
            <a:r>
              <a:rPr sz="1750" b="1" spc="-13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consult </a:t>
            </a:r>
            <a:r>
              <a:rPr sz="1750" b="1" spc="-70" dirty="0">
                <a:solidFill>
                  <a:srgbClr val="DFD5DE"/>
                </a:solidFill>
                <a:latin typeface="Trebuchet MS"/>
                <a:cs typeface="Trebuchet MS"/>
              </a:rPr>
              <a:t>relevant</a:t>
            </a:r>
            <a:r>
              <a:rPr sz="1750" b="1" spc="-13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75" dirty="0">
                <a:solidFill>
                  <a:srgbClr val="DFD5DE"/>
                </a:solidFill>
                <a:latin typeface="Trebuchet MS"/>
                <a:cs typeface="Trebuchet MS"/>
              </a:rPr>
              <a:t>parties.</a:t>
            </a:r>
            <a:r>
              <a:rPr sz="1750" b="1" spc="-15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20" dirty="0">
                <a:solidFill>
                  <a:srgbClr val="DFD5DE"/>
                </a:solidFill>
                <a:latin typeface="Trebuchet MS"/>
                <a:cs typeface="Trebuchet MS"/>
              </a:rPr>
              <a:t>May</a:t>
            </a:r>
            <a:r>
              <a:rPr sz="1750" b="1" spc="-11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0" dirty="0">
                <a:solidFill>
                  <a:srgbClr val="DFD5DE"/>
                </a:solidFill>
                <a:latin typeface="Trebuchet MS"/>
                <a:cs typeface="Trebuchet MS"/>
              </a:rPr>
              <a:t>involve</a:t>
            </a:r>
            <a:r>
              <a:rPr sz="1750" b="1" spc="-16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35" dirty="0">
                <a:solidFill>
                  <a:srgbClr val="DFD5DE"/>
                </a:solidFill>
                <a:latin typeface="Trebuchet MS"/>
                <a:cs typeface="Trebuchet MS"/>
              </a:rPr>
              <a:t>noise</a:t>
            </a:r>
            <a:r>
              <a:rPr sz="1750" b="1" spc="-15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0" dirty="0">
                <a:solidFill>
                  <a:srgbClr val="DFD5DE"/>
                </a:solidFill>
                <a:latin typeface="Trebuchet MS"/>
                <a:cs typeface="Trebuchet MS"/>
              </a:rPr>
              <a:t>monitoring</a:t>
            </a:r>
            <a:r>
              <a:rPr sz="1750" b="1" spc="-14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45" dirty="0">
                <a:solidFill>
                  <a:srgbClr val="DFD5DE"/>
                </a:solidFill>
                <a:latin typeface="Trebuchet MS"/>
                <a:cs typeface="Trebuchet MS"/>
              </a:rPr>
              <a:t>or</a:t>
            </a:r>
            <a:r>
              <a:rPr sz="17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air</a:t>
            </a:r>
            <a:r>
              <a:rPr sz="17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quality tests.</a:t>
            </a:r>
            <a:endParaRPr sz="175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365747" y="6137147"/>
            <a:ext cx="1272540" cy="510540"/>
            <a:chOff x="6365747" y="6137147"/>
            <a:chExt cx="1272540" cy="510540"/>
          </a:xfrm>
        </p:grpSpPr>
        <p:sp>
          <p:nvSpPr>
            <p:cNvPr id="15" name="object 15"/>
            <p:cNvSpPr/>
            <p:nvPr/>
          </p:nvSpPr>
          <p:spPr>
            <a:xfrm>
              <a:off x="6844283" y="6377939"/>
              <a:ext cx="794385" cy="30480"/>
            </a:xfrm>
            <a:custGeom>
              <a:avLst/>
              <a:gdLst/>
              <a:ahLst/>
              <a:cxnLst/>
              <a:rect l="l" t="t" r="r" b="b"/>
              <a:pathLst>
                <a:path w="794384" h="30479">
                  <a:moveTo>
                    <a:pt x="787146" y="0"/>
                  </a:moveTo>
                  <a:lnTo>
                    <a:pt x="6858" y="0"/>
                  </a:lnTo>
                  <a:lnTo>
                    <a:pt x="0" y="6858"/>
                  </a:lnTo>
                  <a:lnTo>
                    <a:pt x="0" y="15240"/>
                  </a:lnTo>
                  <a:lnTo>
                    <a:pt x="0" y="23622"/>
                  </a:lnTo>
                  <a:lnTo>
                    <a:pt x="6858" y="30480"/>
                  </a:lnTo>
                  <a:lnTo>
                    <a:pt x="787146" y="30480"/>
                  </a:lnTo>
                  <a:lnTo>
                    <a:pt x="794004" y="23622"/>
                  </a:lnTo>
                  <a:lnTo>
                    <a:pt x="794004" y="6858"/>
                  </a:lnTo>
                  <a:lnTo>
                    <a:pt x="787146" y="0"/>
                  </a:lnTo>
                  <a:close/>
                </a:path>
              </a:pathLst>
            </a:custGeom>
            <a:solidFill>
              <a:srgbClr val="565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65747" y="6137147"/>
              <a:ext cx="509270" cy="510540"/>
            </a:xfrm>
            <a:custGeom>
              <a:avLst/>
              <a:gdLst/>
              <a:ahLst/>
              <a:cxnLst/>
              <a:rect l="l" t="t" r="r" b="b"/>
              <a:pathLst>
                <a:path w="509270" h="510540">
                  <a:moveTo>
                    <a:pt x="475106" y="0"/>
                  </a:moveTo>
                  <a:lnTo>
                    <a:pt x="33909" y="0"/>
                  </a:lnTo>
                  <a:lnTo>
                    <a:pt x="20734" y="2672"/>
                  </a:lnTo>
                  <a:lnTo>
                    <a:pt x="9953" y="9953"/>
                  </a:lnTo>
                  <a:lnTo>
                    <a:pt x="2672" y="20734"/>
                  </a:lnTo>
                  <a:lnTo>
                    <a:pt x="0" y="33908"/>
                  </a:lnTo>
                  <a:lnTo>
                    <a:pt x="0" y="476630"/>
                  </a:lnTo>
                  <a:lnTo>
                    <a:pt x="2672" y="489805"/>
                  </a:lnTo>
                  <a:lnTo>
                    <a:pt x="9953" y="500586"/>
                  </a:lnTo>
                  <a:lnTo>
                    <a:pt x="20734" y="507867"/>
                  </a:lnTo>
                  <a:lnTo>
                    <a:pt x="33909" y="510539"/>
                  </a:lnTo>
                  <a:lnTo>
                    <a:pt x="475106" y="510539"/>
                  </a:lnTo>
                  <a:lnTo>
                    <a:pt x="488281" y="507867"/>
                  </a:lnTo>
                  <a:lnTo>
                    <a:pt x="499062" y="500586"/>
                  </a:lnTo>
                  <a:lnTo>
                    <a:pt x="506343" y="489805"/>
                  </a:lnTo>
                  <a:lnTo>
                    <a:pt x="509016" y="476630"/>
                  </a:lnTo>
                  <a:lnTo>
                    <a:pt x="509016" y="33908"/>
                  </a:lnTo>
                  <a:lnTo>
                    <a:pt x="506343" y="20734"/>
                  </a:lnTo>
                  <a:lnTo>
                    <a:pt x="499062" y="9953"/>
                  </a:lnTo>
                  <a:lnTo>
                    <a:pt x="488281" y="2672"/>
                  </a:lnTo>
                  <a:lnTo>
                    <a:pt x="475106" y="0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526530" y="6131814"/>
            <a:ext cx="192405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spc="4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3</a:t>
            </a:r>
            <a:endParaRPr sz="2650">
              <a:latin typeface="Liberation Sans Narrow"/>
              <a:cs typeface="Liberation Sans Narrow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855966" y="6085459"/>
            <a:ext cx="5806440" cy="1217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6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Action</a:t>
            </a:r>
            <a:r>
              <a:rPr sz="2200" spc="-3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spc="6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and</a:t>
            </a:r>
            <a:r>
              <a:rPr sz="2200" spc="1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spc="-1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ReSolution</a:t>
            </a:r>
            <a:endParaRPr sz="2200">
              <a:latin typeface="Liberation Sans Narrow"/>
              <a:cs typeface="Liberation Sans Narrow"/>
            </a:endParaRPr>
          </a:p>
          <a:p>
            <a:pPr marL="12700" marR="5080">
              <a:lnSpc>
                <a:spcPct val="138300"/>
              </a:lnSpc>
              <a:spcBef>
                <a:spcPts val="940"/>
              </a:spcBef>
            </a:pPr>
            <a:r>
              <a:rPr sz="1750" b="1" spc="-65" dirty="0">
                <a:solidFill>
                  <a:srgbClr val="DFD5DE"/>
                </a:solidFill>
                <a:latin typeface="Trebuchet MS"/>
                <a:cs typeface="Trebuchet MS"/>
              </a:rPr>
              <a:t>Appropriate</a:t>
            </a:r>
            <a:r>
              <a:rPr sz="1750" b="1" spc="-15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40" dirty="0">
                <a:solidFill>
                  <a:srgbClr val="DFD5DE"/>
                </a:solidFill>
                <a:latin typeface="Trebuchet MS"/>
                <a:cs typeface="Trebuchet MS"/>
              </a:rPr>
              <a:t>measures</a:t>
            </a:r>
            <a:r>
              <a:rPr sz="1750" b="1" spc="-1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0" dirty="0">
                <a:solidFill>
                  <a:srgbClr val="DFD5DE"/>
                </a:solidFill>
                <a:latin typeface="Trebuchet MS"/>
                <a:cs typeface="Trebuchet MS"/>
              </a:rPr>
              <a:t>are</a:t>
            </a:r>
            <a:r>
              <a:rPr sz="1750" b="1" spc="-13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95" dirty="0">
                <a:solidFill>
                  <a:srgbClr val="DFD5DE"/>
                </a:solidFill>
                <a:latin typeface="Trebuchet MS"/>
                <a:cs typeface="Trebuchet MS"/>
              </a:rPr>
              <a:t>taken,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from</a:t>
            </a:r>
            <a:r>
              <a:rPr sz="1750" b="1" spc="-12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informal</a:t>
            </a:r>
            <a:r>
              <a:rPr sz="1750" b="1" spc="-14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40" dirty="0">
                <a:solidFill>
                  <a:srgbClr val="DFD5DE"/>
                </a:solidFill>
                <a:latin typeface="Trebuchet MS"/>
                <a:cs typeface="Trebuchet MS"/>
              </a:rPr>
              <a:t>warnings</a:t>
            </a:r>
            <a:r>
              <a:rPr sz="1750" b="1" spc="-1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25" dirty="0">
                <a:solidFill>
                  <a:srgbClr val="DFD5DE"/>
                </a:solidFill>
                <a:latin typeface="Trebuchet MS"/>
                <a:cs typeface="Trebuchet MS"/>
              </a:rPr>
              <a:t>to </a:t>
            </a:r>
            <a:r>
              <a:rPr sz="1750" b="1" spc="-50" dirty="0">
                <a:solidFill>
                  <a:srgbClr val="DFD5DE"/>
                </a:solidFill>
                <a:latin typeface="Trebuchet MS"/>
                <a:cs typeface="Trebuchet MS"/>
              </a:rPr>
              <a:t>formal</a:t>
            </a:r>
            <a:r>
              <a:rPr sz="1750" b="1" spc="-114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80" dirty="0">
                <a:solidFill>
                  <a:srgbClr val="DFD5DE"/>
                </a:solidFill>
                <a:latin typeface="Trebuchet MS"/>
                <a:cs typeface="Trebuchet MS"/>
              </a:rPr>
              <a:t>notices.</a:t>
            </a:r>
            <a:r>
              <a:rPr sz="17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5" dirty="0">
                <a:solidFill>
                  <a:srgbClr val="DFD5DE"/>
                </a:solidFill>
                <a:latin typeface="Trebuchet MS"/>
                <a:cs typeface="Trebuchet MS"/>
              </a:rPr>
              <a:t>Follow-</a:t>
            </a:r>
            <a:r>
              <a:rPr sz="1750" b="1" spc="-40" dirty="0">
                <a:solidFill>
                  <a:srgbClr val="DFD5DE"/>
                </a:solidFill>
                <a:latin typeface="Trebuchet MS"/>
                <a:cs typeface="Trebuchet MS"/>
              </a:rPr>
              <a:t>up</a:t>
            </a:r>
            <a:r>
              <a:rPr sz="17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45" dirty="0">
                <a:solidFill>
                  <a:srgbClr val="DFD5DE"/>
                </a:solidFill>
                <a:latin typeface="Trebuchet MS"/>
                <a:cs typeface="Trebuchet MS"/>
              </a:rPr>
              <a:t>ensures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compliance.</a:t>
            </a:r>
            <a:endParaRPr sz="1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26807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8022" y="3232150"/>
            <a:ext cx="54889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5" dirty="0"/>
              <a:t>Enforcement</a:t>
            </a:r>
            <a:r>
              <a:rPr spc="5" dirty="0"/>
              <a:t> </a:t>
            </a:r>
            <a:r>
              <a:rPr spc="50" dirty="0"/>
              <a:t>MechaniSmS</a:t>
            </a:r>
          </a:p>
        </p:txBody>
      </p:sp>
      <p:sp>
        <p:nvSpPr>
          <p:cNvPr id="4" name="object 4"/>
          <p:cNvSpPr/>
          <p:nvPr/>
        </p:nvSpPr>
        <p:spPr>
          <a:xfrm>
            <a:off x="751331" y="4265676"/>
            <a:ext cx="6457315" cy="1579245"/>
          </a:xfrm>
          <a:custGeom>
            <a:avLst/>
            <a:gdLst/>
            <a:ahLst/>
            <a:cxnLst/>
            <a:rect l="l" t="t" r="r" b="b"/>
            <a:pathLst>
              <a:path w="6457315" h="1579245">
                <a:moveTo>
                  <a:pt x="6425057" y="0"/>
                </a:moveTo>
                <a:lnTo>
                  <a:pt x="32156" y="0"/>
                </a:lnTo>
                <a:lnTo>
                  <a:pt x="19641" y="2520"/>
                </a:lnTo>
                <a:lnTo>
                  <a:pt x="9420" y="9398"/>
                </a:lnTo>
                <a:lnTo>
                  <a:pt x="2527" y="19609"/>
                </a:lnTo>
                <a:lnTo>
                  <a:pt x="0" y="32131"/>
                </a:lnTo>
                <a:lnTo>
                  <a:pt x="0" y="1546733"/>
                </a:lnTo>
                <a:lnTo>
                  <a:pt x="2527" y="1559254"/>
                </a:lnTo>
                <a:lnTo>
                  <a:pt x="9420" y="1569465"/>
                </a:lnTo>
                <a:lnTo>
                  <a:pt x="19641" y="1576343"/>
                </a:lnTo>
                <a:lnTo>
                  <a:pt x="32156" y="1578864"/>
                </a:lnTo>
                <a:lnTo>
                  <a:pt x="6425057" y="1578864"/>
                </a:lnTo>
                <a:lnTo>
                  <a:pt x="6437578" y="1576343"/>
                </a:lnTo>
                <a:lnTo>
                  <a:pt x="6447790" y="1569465"/>
                </a:lnTo>
                <a:lnTo>
                  <a:pt x="6454667" y="1559254"/>
                </a:lnTo>
                <a:lnTo>
                  <a:pt x="6457188" y="1546733"/>
                </a:lnTo>
                <a:lnTo>
                  <a:pt x="6457188" y="32131"/>
                </a:lnTo>
                <a:lnTo>
                  <a:pt x="6454667" y="19609"/>
                </a:lnTo>
                <a:lnTo>
                  <a:pt x="6447790" y="9398"/>
                </a:lnTo>
                <a:lnTo>
                  <a:pt x="6437578" y="2520"/>
                </a:lnTo>
                <a:lnTo>
                  <a:pt x="6425057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2601" y="4449013"/>
            <a:ext cx="5939790" cy="1151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5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Abatement</a:t>
            </a:r>
            <a:r>
              <a:rPr sz="2100" spc="-2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100" spc="-1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NoticeS</a:t>
            </a:r>
            <a:endParaRPr sz="2100">
              <a:latin typeface="Liberation Sans Narrow"/>
              <a:cs typeface="Liberation Sans Narrow"/>
            </a:endParaRPr>
          </a:p>
          <a:p>
            <a:pPr marL="12700" marR="5080">
              <a:lnSpc>
                <a:spcPct val="136400"/>
              </a:lnSpc>
              <a:spcBef>
                <a:spcPts val="935"/>
              </a:spcBef>
            </a:pPr>
            <a:r>
              <a:rPr sz="1650" b="1" spc="-70" dirty="0">
                <a:solidFill>
                  <a:srgbClr val="DFD5DE"/>
                </a:solidFill>
                <a:latin typeface="Trebuchet MS"/>
                <a:cs typeface="Trebuchet MS"/>
              </a:rPr>
              <a:t>Formal</a:t>
            </a:r>
            <a:r>
              <a:rPr sz="16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40" dirty="0">
                <a:solidFill>
                  <a:srgbClr val="DFD5DE"/>
                </a:solidFill>
                <a:latin typeface="Trebuchet MS"/>
                <a:cs typeface="Trebuchet MS"/>
              </a:rPr>
              <a:t>orders</a:t>
            </a:r>
            <a:r>
              <a:rPr sz="1650" b="1" spc="-14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55" dirty="0">
                <a:solidFill>
                  <a:srgbClr val="DFD5DE"/>
                </a:solidFill>
                <a:latin typeface="Trebuchet MS"/>
                <a:cs typeface="Trebuchet MS"/>
              </a:rPr>
              <a:t>requiring</a:t>
            </a:r>
            <a:r>
              <a:rPr sz="1650" b="1" spc="-1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40" dirty="0">
                <a:solidFill>
                  <a:srgbClr val="DFD5DE"/>
                </a:solidFill>
                <a:latin typeface="Trebuchet MS"/>
                <a:cs typeface="Trebuchet MS"/>
              </a:rPr>
              <a:t>cessation</a:t>
            </a:r>
            <a:r>
              <a:rPr sz="16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35" dirty="0">
                <a:solidFill>
                  <a:srgbClr val="DFD5DE"/>
                </a:solidFill>
                <a:latin typeface="Trebuchet MS"/>
                <a:cs typeface="Trebuchet MS"/>
              </a:rPr>
              <a:t>or</a:t>
            </a:r>
            <a:r>
              <a:rPr sz="16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55" dirty="0">
                <a:solidFill>
                  <a:srgbClr val="DFD5DE"/>
                </a:solidFill>
                <a:latin typeface="Trebuchet MS"/>
                <a:cs typeface="Trebuchet MS"/>
              </a:rPr>
              <a:t>limitation</a:t>
            </a:r>
            <a:r>
              <a:rPr sz="1650" b="1" spc="-12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30" dirty="0">
                <a:solidFill>
                  <a:srgbClr val="DFD5DE"/>
                </a:solidFill>
                <a:latin typeface="Trebuchet MS"/>
                <a:cs typeface="Trebuchet MS"/>
              </a:rPr>
              <a:t>of</a:t>
            </a:r>
            <a:r>
              <a:rPr sz="1650" b="1" spc="-12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75" dirty="0">
                <a:solidFill>
                  <a:srgbClr val="DFD5DE"/>
                </a:solidFill>
                <a:latin typeface="Trebuchet MS"/>
                <a:cs typeface="Trebuchet MS"/>
              </a:rPr>
              <a:t>nuisance.</a:t>
            </a:r>
            <a:r>
              <a:rPr sz="16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20" dirty="0">
                <a:solidFill>
                  <a:srgbClr val="DFD5DE"/>
                </a:solidFill>
                <a:latin typeface="Trebuchet MS"/>
                <a:cs typeface="Trebuchet MS"/>
              </a:rPr>
              <a:t>Non- </a:t>
            </a:r>
            <a:r>
              <a:rPr sz="1650" b="1" spc="-55" dirty="0">
                <a:solidFill>
                  <a:srgbClr val="DFD5DE"/>
                </a:solidFill>
                <a:latin typeface="Trebuchet MS"/>
                <a:cs typeface="Trebuchet MS"/>
              </a:rPr>
              <a:t>compliance</a:t>
            </a:r>
            <a:r>
              <a:rPr sz="1650" b="1" spc="-16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50" dirty="0">
                <a:solidFill>
                  <a:srgbClr val="DFD5DE"/>
                </a:solidFill>
                <a:latin typeface="Trebuchet MS"/>
                <a:cs typeface="Trebuchet MS"/>
              </a:rPr>
              <a:t>can</a:t>
            </a:r>
            <a:r>
              <a:rPr sz="1650" b="1" spc="-13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35" dirty="0">
                <a:solidFill>
                  <a:srgbClr val="DFD5DE"/>
                </a:solidFill>
                <a:latin typeface="Trebuchet MS"/>
                <a:cs typeface="Trebuchet MS"/>
              </a:rPr>
              <a:t>lead</a:t>
            </a:r>
            <a:r>
              <a:rPr sz="1650" b="1" spc="-13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30" dirty="0">
                <a:solidFill>
                  <a:srgbClr val="DFD5DE"/>
                </a:solidFill>
                <a:latin typeface="Trebuchet MS"/>
                <a:cs typeface="Trebuchet MS"/>
              </a:rPr>
              <a:t>to</a:t>
            </a:r>
            <a:r>
              <a:rPr sz="16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DFD5DE"/>
                </a:solidFill>
                <a:latin typeface="Trebuchet MS"/>
                <a:cs typeface="Trebuchet MS"/>
              </a:rPr>
              <a:t>prosecution.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21880" y="4265676"/>
            <a:ext cx="6459220" cy="1579245"/>
          </a:xfrm>
          <a:custGeom>
            <a:avLst/>
            <a:gdLst/>
            <a:ahLst/>
            <a:cxnLst/>
            <a:rect l="l" t="t" r="r" b="b"/>
            <a:pathLst>
              <a:path w="6459219" h="1579245">
                <a:moveTo>
                  <a:pt x="6426581" y="0"/>
                </a:moveTo>
                <a:lnTo>
                  <a:pt x="32130" y="0"/>
                </a:lnTo>
                <a:lnTo>
                  <a:pt x="19609" y="2520"/>
                </a:lnTo>
                <a:lnTo>
                  <a:pt x="9397" y="9398"/>
                </a:lnTo>
                <a:lnTo>
                  <a:pt x="2520" y="19609"/>
                </a:lnTo>
                <a:lnTo>
                  <a:pt x="0" y="32131"/>
                </a:lnTo>
                <a:lnTo>
                  <a:pt x="0" y="1546733"/>
                </a:lnTo>
                <a:lnTo>
                  <a:pt x="2520" y="1559254"/>
                </a:lnTo>
                <a:lnTo>
                  <a:pt x="9398" y="1569465"/>
                </a:lnTo>
                <a:lnTo>
                  <a:pt x="19609" y="1576343"/>
                </a:lnTo>
                <a:lnTo>
                  <a:pt x="32130" y="1578864"/>
                </a:lnTo>
                <a:lnTo>
                  <a:pt x="6426581" y="1578864"/>
                </a:lnTo>
                <a:lnTo>
                  <a:pt x="6439102" y="1576343"/>
                </a:lnTo>
                <a:lnTo>
                  <a:pt x="6449314" y="1569465"/>
                </a:lnTo>
                <a:lnTo>
                  <a:pt x="6456191" y="1559254"/>
                </a:lnTo>
                <a:lnTo>
                  <a:pt x="6458712" y="1546733"/>
                </a:lnTo>
                <a:lnTo>
                  <a:pt x="6458712" y="32131"/>
                </a:lnTo>
                <a:lnTo>
                  <a:pt x="6456191" y="19609"/>
                </a:lnTo>
                <a:lnTo>
                  <a:pt x="6449314" y="9398"/>
                </a:lnTo>
                <a:lnTo>
                  <a:pt x="6439102" y="2520"/>
                </a:lnTo>
                <a:lnTo>
                  <a:pt x="6426581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24953" y="4449013"/>
            <a:ext cx="5845175" cy="1151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Fixed</a:t>
            </a:r>
            <a:r>
              <a:rPr sz="2100" spc="12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10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Penalty</a:t>
            </a:r>
            <a:r>
              <a:rPr sz="2100" spc="114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100" spc="-1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NoticeS</a:t>
            </a:r>
            <a:endParaRPr sz="2100">
              <a:latin typeface="Liberation Sans Narrow"/>
              <a:cs typeface="Liberation Sans Narrow"/>
            </a:endParaRPr>
          </a:p>
          <a:p>
            <a:pPr marL="12700" marR="5080">
              <a:lnSpc>
                <a:spcPct val="136400"/>
              </a:lnSpc>
              <a:spcBef>
                <a:spcPts val="935"/>
              </a:spcBef>
            </a:pPr>
            <a:r>
              <a:rPr sz="1650" b="1" spc="-40" dirty="0">
                <a:solidFill>
                  <a:srgbClr val="DFD5DE"/>
                </a:solidFill>
                <a:latin typeface="Trebuchet MS"/>
                <a:cs typeface="Trebuchet MS"/>
              </a:rPr>
              <a:t>On-</a:t>
            </a:r>
            <a:r>
              <a:rPr sz="1650" b="1" spc="-50" dirty="0">
                <a:solidFill>
                  <a:srgbClr val="DFD5DE"/>
                </a:solidFill>
                <a:latin typeface="Trebuchet MS"/>
                <a:cs typeface="Trebuchet MS"/>
              </a:rPr>
              <a:t>the-</a:t>
            </a:r>
            <a:r>
              <a:rPr sz="1650" b="1" spc="-10" dirty="0">
                <a:solidFill>
                  <a:srgbClr val="DFD5DE"/>
                </a:solidFill>
                <a:latin typeface="Trebuchet MS"/>
                <a:cs typeface="Trebuchet MS"/>
              </a:rPr>
              <a:t>spot</a:t>
            </a:r>
            <a:r>
              <a:rPr sz="16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45" dirty="0">
                <a:solidFill>
                  <a:srgbClr val="DFD5DE"/>
                </a:solidFill>
                <a:latin typeface="Trebuchet MS"/>
                <a:cs typeface="Trebuchet MS"/>
              </a:rPr>
              <a:t>fines</a:t>
            </a:r>
            <a:r>
              <a:rPr sz="1650" b="1" spc="-114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55" dirty="0">
                <a:solidFill>
                  <a:srgbClr val="DFD5DE"/>
                </a:solidFill>
                <a:latin typeface="Trebuchet MS"/>
                <a:cs typeface="Trebuchet MS"/>
              </a:rPr>
              <a:t>for</a:t>
            </a:r>
            <a:r>
              <a:rPr sz="16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70" dirty="0">
                <a:solidFill>
                  <a:srgbClr val="DFD5DE"/>
                </a:solidFill>
                <a:latin typeface="Trebuchet MS"/>
                <a:cs typeface="Trebuchet MS"/>
              </a:rPr>
              <a:t>certain</a:t>
            </a:r>
            <a:r>
              <a:rPr sz="1650" b="1" spc="-114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65" dirty="0">
                <a:solidFill>
                  <a:srgbClr val="DFD5DE"/>
                </a:solidFill>
                <a:latin typeface="Trebuchet MS"/>
                <a:cs typeface="Trebuchet MS"/>
              </a:rPr>
              <a:t>nuisances.</a:t>
            </a:r>
            <a:r>
              <a:rPr sz="1650" b="1" spc="-13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85" dirty="0">
                <a:solidFill>
                  <a:srgbClr val="DFD5DE"/>
                </a:solidFill>
                <a:latin typeface="Trebuchet MS"/>
                <a:cs typeface="Trebuchet MS"/>
              </a:rPr>
              <a:t>Effective</a:t>
            </a:r>
            <a:r>
              <a:rPr sz="1650" b="1" spc="-10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55" dirty="0">
                <a:solidFill>
                  <a:srgbClr val="DFD5DE"/>
                </a:solidFill>
                <a:latin typeface="Trebuchet MS"/>
                <a:cs typeface="Trebuchet MS"/>
              </a:rPr>
              <a:t>for</a:t>
            </a:r>
            <a:r>
              <a:rPr sz="16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25" dirty="0">
                <a:solidFill>
                  <a:srgbClr val="DFD5DE"/>
                </a:solidFill>
                <a:latin typeface="Trebuchet MS"/>
                <a:cs typeface="Trebuchet MS"/>
              </a:rPr>
              <a:t>immediate </a:t>
            </a:r>
            <a:r>
              <a:rPr sz="1650" b="1" spc="-10" dirty="0">
                <a:solidFill>
                  <a:srgbClr val="DFD5DE"/>
                </a:solidFill>
                <a:latin typeface="Trebuchet MS"/>
                <a:cs typeface="Trebuchet MS"/>
              </a:rPr>
              <a:t>deterrence.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1331" y="6059423"/>
            <a:ext cx="6457315" cy="1579245"/>
          </a:xfrm>
          <a:custGeom>
            <a:avLst/>
            <a:gdLst/>
            <a:ahLst/>
            <a:cxnLst/>
            <a:rect l="l" t="t" r="r" b="b"/>
            <a:pathLst>
              <a:path w="6457315" h="1579245">
                <a:moveTo>
                  <a:pt x="6425057" y="0"/>
                </a:moveTo>
                <a:lnTo>
                  <a:pt x="32156" y="0"/>
                </a:lnTo>
                <a:lnTo>
                  <a:pt x="19641" y="2520"/>
                </a:lnTo>
                <a:lnTo>
                  <a:pt x="9420" y="9398"/>
                </a:lnTo>
                <a:lnTo>
                  <a:pt x="2527" y="19609"/>
                </a:lnTo>
                <a:lnTo>
                  <a:pt x="0" y="32131"/>
                </a:lnTo>
                <a:lnTo>
                  <a:pt x="0" y="1546707"/>
                </a:lnTo>
                <a:lnTo>
                  <a:pt x="2527" y="1559222"/>
                </a:lnTo>
                <a:lnTo>
                  <a:pt x="9420" y="1569443"/>
                </a:lnTo>
                <a:lnTo>
                  <a:pt x="19641" y="1576336"/>
                </a:lnTo>
                <a:lnTo>
                  <a:pt x="32156" y="1578864"/>
                </a:lnTo>
                <a:lnTo>
                  <a:pt x="6425057" y="1578864"/>
                </a:lnTo>
                <a:lnTo>
                  <a:pt x="6437578" y="1576336"/>
                </a:lnTo>
                <a:lnTo>
                  <a:pt x="6447790" y="1569443"/>
                </a:lnTo>
                <a:lnTo>
                  <a:pt x="6454667" y="1559222"/>
                </a:lnTo>
                <a:lnTo>
                  <a:pt x="6457188" y="1546707"/>
                </a:lnTo>
                <a:lnTo>
                  <a:pt x="6457188" y="32131"/>
                </a:lnTo>
                <a:lnTo>
                  <a:pt x="6454667" y="19609"/>
                </a:lnTo>
                <a:lnTo>
                  <a:pt x="6447790" y="9398"/>
                </a:lnTo>
                <a:lnTo>
                  <a:pt x="6437578" y="2520"/>
                </a:lnTo>
                <a:lnTo>
                  <a:pt x="6425057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52601" y="6243320"/>
            <a:ext cx="5455285" cy="1150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ProSecution</a:t>
            </a:r>
            <a:endParaRPr sz="210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1650" b="1" spc="-45" dirty="0">
                <a:solidFill>
                  <a:srgbClr val="DFD5DE"/>
                </a:solidFill>
                <a:latin typeface="Trebuchet MS"/>
                <a:cs typeface="Trebuchet MS"/>
              </a:rPr>
              <a:t>Legal</a:t>
            </a:r>
            <a:r>
              <a:rPr sz="1650" b="1" spc="-12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55" dirty="0">
                <a:solidFill>
                  <a:srgbClr val="DFD5DE"/>
                </a:solidFill>
                <a:latin typeface="Trebuchet MS"/>
                <a:cs typeface="Trebuchet MS"/>
              </a:rPr>
              <a:t>action</a:t>
            </a:r>
            <a:r>
              <a:rPr sz="1650" b="1" spc="-14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50" dirty="0">
                <a:solidFill>
                  <a:srgbClr val="DFD5DE"/>
                </a:solidFill>
                <a:latin typeface="Trebuchet MS"/>
                <a:cs typeface="Trebuchet MS"/>
              </a:rPr>
              <a:t>for</a:t>
            </a:r>
            <a:r>
              <a:rPr sz="1650" b="1" spc="-1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35" dirty="0">
                <a:solidFill>
                  <a:srgbClr val="DFD5DE"/>
                </a:solidFill>
                <a:latin typeface="Trebuchet MS"/>
                <a:cs typeface="Trebuchet MS"/>
              </a:rPr>
              <a:t>serious</a:t>
            </a:r>
            <a:r>
              <a:rPr sz="1650" b="1" spc="-14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30" dirty="0">
                <a:solidFill>
                  <a:srgbClr val="DFD5DE"/>
                </a:solidFill>
                <a:latin typeface="Trebuchet MS"/>
                <a:cs typeface="Trebuchet MS"/>
              </a:rPr>
              <a:t>or</a:t>
            </a:r>
            <a:r>
              <a:rPr sz="1650" b="1" spc="-1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45" dirty="0">
                <a:solidFill>
                  <a:srgbClr val="DFD5DE"/>
                </a:solidFill>
                <a:latin typeface="Trebuchet MS"/>
                <a:cs typeface="Trebuchet MS"/>
              </a:rPr>
              <a:t>persistent</a:t>
            </a:r>
            <a:r>
              <a:rPr sz="1650" b="1" spc="-13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80" dirty="0">
                <a:solidFill>
                  <a:srgbClr val="DFD5DE"/>
                </a:solidFill>
                <a:latin typeface="Trebuchet MS"/>
                <a:cs typeface="Trebuchet MS"/>
              </a:rPr>
              <a:t>offences.</a:t>
            </a:r>
            <a:r>
              <a:rPr sz="1650" b="1" spc="-13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55" dirty="0">
                <a:solidFill>
                  <a:srgbClr val="DFD5DE"/>
                </a:solidFill>
                <a:latin typeface="Trebuchet MS"/>
                <a:cs typeface="Trebuchet MS"/>
              </a:rPr>
              <a:t>Can</a:t>
            </a:r>
            <a:r>
              <a:rPr sz="1650" b="1" spc="-14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50" dirty="0">
                <a:solidFill>
                  <a:srgbClr val="DFD5DE"/>
                </a:solidFill>
                <a:latin typeface="Trebuchet MS"/>
                <a:cs typeface="Trebuchet MS"/>
              </a:rPr>
              <a:t>result</a:t>
            </a:r>
            <a:r>
              <a:rPr sz="16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25" dirty="0">
                <a:solidFill>
                  <a:srgbClr val="DFD5DE"/>
                </a:solidFill>
                <a:latin typeface="Trebuchet MS"/>
                <a:cs typeface="Trebuchet MS"/>
              </a:rPr>
              <a:t>in</a:t>
            </a:r>
            <a:endParaRPr sz="1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50" b="1" spc="-45" dirty="0">
                <a:solidFill>
                  <a:srgbClr val="DFD5DE"/>
                </a:solidFill>
                <a:latin typeface="Trebuchet MS"/>
                <a:cs typeface="Trebuchet MS"/>
              </a:rPr>
              <a:t>significant</a:t>
            </a:r>
            <a:r>
              <a:rPr sz="1650" b="1" spc="-16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45" dirty="0">
                <a:solidFill>
                  <a:srgbClr val="DFD5DE"/>
                </a:solidFill>
                <a:latin typeface="Trebuchet MS"/>
                <a:cs typeface="Trebuchet MS"/>
              </a:rPr>
              <a:t>fines</a:t>
            </a:r>
            <a:r>
              <a:rPr sz="1650" b="1" spc="-15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35" dirty="0">
                <a:solidFill>
                  <a:srgbClr val="DFD5DE"/>
                </a:solidFill>
                <a:latin typeface="Trebuchet MS"/>
                <a:cs typeface="Trebuchet MS"/>
              </a:rPr>
              <a:t>or</a:t>
            </a:r>
            <a:r>
              <a:rPr sz="1650" b="1" spc="-15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DFD5DE"/>
                </a:solidFill>
                <a:latin typeface="Trebuchet MS"/>
                <a:cs typeface="Trebuchet MS"/>
              </a:rPr>
              <a:t>injunctions.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21880" y="6059423"/>
            <a:ext cx="6459220" cy="1579245"/>
          </a:xfrm>
          <a:custGeom>
            <a:avLst/>
            <a:gdLst/>
            <a:ahLst/>
            <a:cxnLst/>
            <a:rect l="l" t="t" r="r" b="b"/>
            <a:pathLst>
              <a:path w="6459219" h="1579245">
                <a:moveTo>
                  <a:pt x="6426581" y="0"/>
                </a:moveTo>
                <a:lnTo>
                  <a:pt x="32130" y="0"/>
                </a:lnTo>
                <a:lnTo>
                  <a:pt x="19609" y="2520"/>
                </a:lnTo>
                <a:lnTo>
                  <a:pt x="9397" y="9398"/>
                </a:lnTo>
                <a:lnTo>
                  <a:pt x="2520" y="19609"/>
                </a:lnTo>
                <a:lnTo>
                  <a:pt x="0" y="32131"/>
                </a:lnTo>
                <a:lnTo>
                  <a:pt x="0" y="1546707"/>
                </a:lnTo>
                <a:lnTo>
                  <a:pt x="2520" y="1559222"/>
                </a:lnTo>
                <a:lnTo>
                  <a:pt x="9398" y="1569443"/>
                </a:lnTo>
                <a:lnTo>
                  <a:pt x="19609" y="1576336"/>
                </a:lnTo>
                <a:lnTo>
                  <a:pt x="32130" y="1578864"/>
                </a:lnTo>
                <a:lnTo>
                  <a:pt x="6426581" y="1578864"/>
                </a:lnTo>
                <a:lnTo>
                  <a:pt x="6439102" y="1576336"/>
                </a:lnTo>
                <a:lnTo>
                  <a:pt x="6449314" y="1569443"/>
                </a:lnTo>
                <a:lnTo>
                  <a:pt x="6456191" y="1559222"/>
                </a:lnTo>
                <a:lnTo>
                  <a:pt x="6458712" y="1546707"/>
                </a:lnTo>
                <a:lnTo>
                  <a:pt x="6458712" y="32131"/>
                </a:lnTo>
                <a:lnTo>
                  <a:pt x="6456191" y="19609"/>
                </a:lnTo>
                <a:lnTo>
                  <a:pt x="6449314" y="9398"/>
                </a:lnTo>
                <a:lnTo>
                  <a:pt x="6439102" y="2520"/>
                </a:lnTo>
                <a:lnTo>
                  <a:pt x="6426581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24953" y="6243320"/>
            <a:ext cx="5549900" cy="1150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5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Community</a:t>
            </a:r>
            <a:r>
              <a:rPr sz="2100" spc="-1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100" spc="6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Protection</a:t>
            </a:r>
            <a:r>
              <a:rPr sz="2100" spc="-2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100" spc="-1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NoticeS</a:t>
            </a:r>
            <a:endParaRPr sz="210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1650" b="1" spc="-30" dirty="0">
                <a:solidFill>
                  <a:srgbClr val="DFD5DE"/>
                </a:solidFill>
                <a:latin typeface="Trebuchet MS"/>
                <a:cs typeface="Trebuchet MS"/>
              </a:rPr>
              <a:t>Address</a:t>
            </a:r>
            <a:r>
              <a:rPr sz="1650" b="1" spc="-16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20" dirty="0">
                <a:solidFill>
                  <a:srgbClr val="DFD5DE"/>
                </a:solidFill>
                <a:latin typeface="Trebuchet MS"/>
                <a:cs typeface="Trebuchet MS"/>
              </a:rPr>
              <a:t>ongoing</a:t>
            </a:r>
            <a:r>
              <a:rPr sz="1650" b="1" spc="-16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DFD5DE"/>
                </a:solidFill>
                <a:latin typeface="Trebuchet MS"/>
                <a:cs typeface="Trebuchet MS"/>
              </a:rPr>
              <a:t>issues</a:t>
            </a:r>
            <a:r>
              <a:rPr sz="1650" b="1" spc="-13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60" dirty="0">
                <a:solidFill>
                  <a:srgbClr val="DFD5DE"/>
                </a:solidFill>
                <a:latin typeface="Trebuchet MS"/>
                <a:cs typeface="Trebuchet MS"/>
              </a:rPr>
              <a:t>affecting</a:t>
            </a:r>
            <a:r>
              <a:rPr sz="1650" b="1" spc="-13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50" dirty="0">
                <a:solidFill>
                  <a:srgbClr val="DFD5DE"/>
                </a:solidFill>
                <a:latin typeface="Trebuchet MS"/>
                <a:cs typeface="Trebuchet MS"/>
              </a:rPr>
              <a:t>community's</a:t>
            </a:r>
            <a:r>
              <a:rPr sz="1650" b="1" spc="-1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50" dirty="0">
                <a:solidFill>
                  <a:srgbClr val="DFD5DE"/>
                </a:solidFill>
                <a:latin typeface="Trebuchet MS"/>
                <a:cs typeface="Trebuchet MS"/>
              </a:rPr>
              <a:t>quality</a:t>
            </a:r>
            <a:r>
              <a:rPr sz="16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25" dirty="0">
                <a:solidFill>
                  <a:srgbClr val="DFD5DE"/>
                </a:solidFill>
                <a:latin typeface="Trebuchet MS"/>
                <a:cs typeface="Trebuchet MS"/>
              </a:rPr>
              <a:t>of</a:t>
            </a:r>
            <a:r>
              <a:rPr sz="1650" b="1" spc="-1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30" dirty="0">
                <a:solidFill>
                  <a:srgbClr val="DFD5DE"/>
                </a:solidFill>
                <a:latin typeface="Trebuchet MS"/>
                <a:cs typeface="Trebuchet MS"/>
              </a:rPr>
              <a:t>life.</a:t>
            </a:r>
            <a:endParaRPr sz="1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50" b="1" spc="-80" dirty="0">
                <a:solidFill>
                  <a:srgbClr val="DFD5DE"/>
                </a:solidFill>
                <a:latin typeface="Trebuchet MS"/>
                <a:cs typeface="Trebuchet MS"/>
              </a:rPr>
              <a:t>Flexible</a:t>
            </a:r>
            <a:r>
              <a:rPr sz="1650" b="1" spc="-13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30" dirty="0">
                <a:solidFill>
                  <a:srgbClr val="DFD5DE"/>
                </a:solidFill>
                <a:latin typeface="Trebuchet MS"/>
                <a:cs typeface="Trebuchet MS"/>
              </a:rPr>
              <a:t>tool</a:t>
            </a:r>
            <a:r>
              <a:rPr sz="1650" b="1" spc="-13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55" dirty="0">
                <a:solidFill>
                  <a:srgbClr val="DFD5DE"/>
                </a:solidFill>
                <a:latin typeface="Trebuchet MS"/>
                <a:cs typeface="Trebuchet MS"/>
              </a:rPr>
              <a:t>for</a:t>
            </a:r>
            <a:r>
              <a:rPr sz="1650" b="1" spc="-14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40" dirty="0">
                <a:solidFill>
                  <a:srgbClr val="DFD5DE"/>
                </a:solidFill>
                <a:latin typeface="Trebuchet MS"/>
                <a:cs typeface="Trebuchet MS"/>
              </a:rPr>
              <a:t>various</a:t>
            </a:r>
            <a:r>
              <a:rPr sz="1650" b="1" spc="-15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DFD5DE"/>
                </a:solidFill>
                <a:latin typeface="Trebuchet MS"/>
                <a:cs typeface="Trebuchet MS"/>
              </a:rPr>
              <a:t>nuisances.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737" rIns="0" bIns="0" rtlCol="0">
            <a:spAutoFit/>
          </a:bodyPr>
          <a:lstStyle/>
          <a:p>
            <a:pPr marL="5407660" marR="5080">
              <a:lnSpc>
                <a:spcPts val="4400"/>
              </a:lnSpc>
              <a:spcBef>
                <a:spcPts val="5"/>
              </a:spcBef>
            </a:pPr>
            <a:r>
              <a:rPr sz="3500" spc="95" dirty="0"/>
              <a:t>Community</a:t>
            </a:r>
            <a:r>
              <a:rPr sz="3500" spc="-45" dirty="0"/>
              <a:t> </a:t>
            </a:r>
            <a:r>
              <a:rPr sz="3500" spc="120" dirty="0"/>
              <a:t>Involvement</a:t>
            </a:r>
            <a:r>
              <a:rPr sz="3500" spc="-70" dirty="0"/>
              <a:t> </a:t>
            </a:r>
            <a:r>
              <a:rPr sz="3500" spc="155" dirty="0"/>
              <a:t>in</a:t>
            </a:r>
            <a:r>
              <a:rPr sz="3500" spc="-30" dirty="0"/>
              <a:t> </a:t>
            </a:r>
            <a:r>
              <a:rPr sz="3500" spc="-10" dirty="0"/>
              <a:t>NuiSance </a:t>
            </a:r>
            <a:r>
              <a:rPr sz="3500" spc="110" dirty="0"/>
              <a:t>Management</a:t>
            </a:r>
            <a:endParaRPr sz="35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4288" y="2028444"/>
            <a:ext cx="449580" cy="4495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02858" y="2633217"/>
            <a:ext cx="7393940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1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Reporting</a:t>
            </a:r>
            <a:endParaRPr sz="175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1400" b="1" spc="-25" dirty="0">
                <a:solidFill>
                  <a:srgbClr val="DFD5DE"/>
                </a:solidFill>
                <a:latin typeface="Trebuchet MS"/>
                <a:cs typeface="Trebuchet MS"/>
              </a:rPr>
              <a:t>Residents</a:t>
            </a:r>
            <a:r>
              <a:rPr sz="1400" b="1" spc="-10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DFD5DE"/>
                </a:solidFill>
                <a:latin typeface="Trebuchet MS"/>
                <a:cs typeface="Trebuchet MS"/>
              </a:rPr>
              <a:t>play</a:t>
            </a:r>
            <a:r>
              <a:rPr sz="1400" b="1" spc="-1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400" b="1" spc="-55" dirty="0">
                <a:solidFill>
                  <a:srgbClr val="DFD5DE"/>
                </a:solidFill>
                <a:latin typeface="Trebuchet MS"/>
                <a:cs typeface="Trebuchet MS"/>
              </a:rPr>
              <a:t>crucial</a:t>
            </a:r>
            <a:r>
              <a:rPr sz="1400" b="1" spc="-114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400" b="1" spc="-40" dirty="0">
                <a:solidFill>
                  <a:srgbClr val="DFD5DE"/>
                </a:solidFill>
                <a:latin typeface="Trebuchet MS"/>
                <a:cs typeface="Trebuchet MS"/>
              </a:rPr>
              <a:t>role</a:t>
            </a:r>
            <a:r>
              <a:rPr sz="1400" b="1" spc="-114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400" b="1" spc="-40" dirty="0">
                <a:solidFill>
                  <a:srgbClr val="DFD5DE"/>
                </a:solidFill>
                <a:latin typeface="Trebuchet MS"/>
                <a:cs typeface="Trebuchet MS"/>
              </a:rPr>
              <a:t>in</a:t>
            </a:r>
            <a:r>
              <a:rPr sz="1400" b="1" spc="-9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400" b="1" spc="-40" dirty="0">
                <a:solidFill>
                  <a:srgbClr val="DFD5DE"/>
                </a:solidFill>
                <a:latin typeface="Trebuchet MS"/>
                <a:cs typeface="Trebuchet MS"/>
              </a:rPr>
              <a:t>identifying</a:t>
            </a:r>
            <a:r>
              <a:rPr sz="1400" b="1" spc="-114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DFD5DE"/>
                </a:solidFill>
                <a:latin typeface="Trebuchet MS"/>
                <a:cs typeface="Trebuchet MS"/>
              </a:rPr>
              <a:t>and</a:t>
            </a:r>
            <a:r>
              <a:rPr sz="140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400" b="1" spc="-40" dirty="0">
                <a:solidFill>
                  <a:srgbClr val="DFD5DE"/>
                </a:solidFill>
                <a:latin typeface="Trebuchet MS"/>
                <a:cs typeface="Trebuchet MS"/>
              </a:rPr>
              <a:t>reporting</a:t>
            </a:r>
            <a:r>
              <a:rPr sz="1400" b="1" spc="-114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400" b="1" spc="-50" dirty="0">
                <a:solidFill>
                  <a:srgbClr val="DFD5DE"/>
                </a:solidFill>
                <a:latin typeface="Trebuchet MS"/>
                <a:cs typeface="Trebuchet MS"/>
              </a:rPr>
              <a:t>nuisances.</a:t>
            </a:r>
            <a:r>
              <a:rPr sz="140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DFD5DE"/>
                </a:solidFill>
                <a:latin typeface="Trebuchet MS"/>
                <a:cs typeface="Trebuchet MS"/>
              </a:rPr>
              <a:t>Online</a:t>
            </a:r>
            <a:r>
              <a:rPr sz="140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DFD5DE"/>
                </a:solidFill>
                <a:latin typeface="Trebuchet MS"/>
                <a:cs typeface="Trebuchet MS"/>
              </a:rPr>
              <a:t>portals</a:t>
            </a:r>
            <a:r>
              <a:rPr sz="1400" b="1" spc="-12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DFD5DE"/>
                </a:solidFill>
                <a:latin typeface="Trebuchet MS"/>
                <a:cs typeface="Trebuchet MS"/>
              </a:rPr>
              <a:t>facilitate</a:t>
            </a:r>
            <a:r>
              <a:rPr sz="140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DFD5DE"/>
                </a:solidFill>
                <a:latin typeface="Trebuchet MS"/>
                <a:cs typeface="Trebuchet MS"/>
              </a:rPr>
              <a:t>easy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400" b="1" spc="-10" dirty="0">
                <a:solidFill>
                  <a:srgbClr val="DFD5DE"/>
                </a:solidFill>
                <a:latin typeface="Trebuchet MS"/>
                <a:cs typeface="Trebuchet MS"/>
              </a:rPr>
              <a:t>reporting.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4288" y="4158996"/>
            <a:ext cx="449580" cy="44805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102858" y="4763261"/>
            <a:ext cx="748538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5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Mediation</a:t>
            </a:r>
            <a:endParaRPr sz="175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1400" b="1" spc="-50" dirty="0">
                <a:solidFill>
                  <a:srgbClr val="DFD5DE"/>
                </a:solidFill>
                <a:latin typeface="Trebuchet MS"/>
                <a:cs typeface="Trebuchet MS"/>
              </a:rPr>
              <a:t>Community-</a:t>
            </a:r>
            <a:r>
              <a:rPr sz="1400" b="1" spc="-30" dirty="0">
                <a:solidFill>
                  <a:srgbClr val="DFD5DE"/>
                </a:solidFill>
                <a:latin typeface="Trebuchet MS"/>
                <a:cs typeface="Trebuchet MS"/>
              </a:rPr>
              <a:t>led</a:t>
            </a:r>
            <a:r>
              <a:rPr sz="1400" b="1" spc="-1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400" b="1" spc="-40" dirty="0">
                <a:solidFill>
                  <a:srgbClr val="DFD5DE"/>
                </a:solidFill>
                <a:latin typeface="Trebuchet MS"/>
                <a:cs typeface="Trebuchet MS"/>
              </a:rPr>
              <a:t>mediation</a:t>
            </a:r>
            <a:r>
              <a:rPr sz="1400" b="1" spc="-10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400" b="1" spc="-40" dirty="0">
                <a:solidFill>
                  <a:srgbClr val="DFD5DE"/>
                </a:solidFill>
                <a:latin typeface="Trebuchet MS"/>
                <a:cs typeface="Trebuchet MS"/>
              </a:rPr>
              <a:t>can</a:t>
            </a:r>
            <a:r>
              <a:rPr sz="1400" b="1" spc="-10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DFD5DE"/>
                </a:solidFill>
                <a:latin typeface="Trebuchet MS"/>
                <a:cs typeface="Trebuchet MS"/>
              </a:rPr>
              <a:t>resolve</a:t>
            </a:r>
            <a:r>
              <a:rPr sz="1400" b="1" spc="-114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DFD5DE"/>
                </a:solidFill>
                <a:latin typeface="Trebuchet MS"/>
                <a:cs typeface="Trebuchet MS"/>
              </a:rPr>
              <a:t>neighbour</a:t>
            </a:r>
            <a:r>
              <a:rPr sz="1400" b="1" spc="-14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400" b="1" spc="-40" dirty="0">
                <a:solidFill>
                  <a:srgbClr val="DFD5DE"/>
                </a:solidFill>
                <a:latin typeface="Trebuchet MS"/>
                <a:cs typeface="Trebuchet MS"/>
              </a:rPr>
              <a:t>disputes.</a:t>
            </a:r>
            <a:r>
              <a:rPr sz="1400" b="1" spc="-11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DFD5DE"/>
                </a:solidFill>
                <a:latin typeface="Trebuchet MS"/>
                <a:cs typeface="Trebuchet MS"/>
              </a:rPr>
              <a:t>Reduces</a:t>
            </a:r>
            <a:r>
              <a:rPr sz="1400" b="1" spc="-10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DFD5DE"/>
                </a:solidFill>
                <a:latin typeface="Trebuchet MS"/>
                <a:cs typeface="Trebuchet MS"/>
              </a:rPr>
              <a:t>burden</a:t>
            </a:r>
            <a:r>
              <a:rPr sz="1400" b="1" spc="-12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DFD5DE"/>
                </a:solidFill>
                <a:latin typeface="Trebuchet MS"/>
                <a:cs typeface="Trebuchet MS"/>
              </a:rPr>
              <a:t>on</a:t>
            </a:r>
            <a:r>
              <a:rPr sz="1400" b="1" spc="-10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DFD5DE"/>
                </a:solidFill>
                <a:latin typeface="Trebuchet MS"/>
                <a:cs typeface="Trebuchet MS"/>
              </a:rPr>
              <a:t>local</a:t>
            </a:r>
            <a:r>
              <a:rPr sz="1400" b="1" spc="-114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DFD5DE"/>
                </a:solidFill>
                <a:latin typeface="Trebuchet MS"/>
                <a:cs typeface="Trebuchet MS"/>
              </a:rPr>
              <a:t>authorities.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14288" y="6001511"/>
            <a:ext cx="449580" cy="44805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102858" y="6605778"/>
            <a:ext cx="7628255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Evidence</a:t>
            </a:r>
            <a:r>
              <a:rPr sz="1750" spc="16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1750" spc="-1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Gathering</a:t>
            </a:r>
            <a:endParaRPr sz="1750">
              <a:latin typeface="Liberation Sans Narrow"/>
              <a:cs typeface="Liberation Sans Narrow"/>
            </a:endParaRPr>
          </a:p>
          <a:p>
            <a:pPr marL="12700" marR="5080">
              <a:lnSpc>
                <a:spcPct val="136400"/>
              </a:lnSpc>
              <a:spcBef>
                <a:spcPts val="770"/>
              </a:spcBef>
            </a:pPr>
            <a:r>
              <a:rPr sz="1400" b="1" spc="-25" dirty="0">
                <a:solidFill>
                  <a:srgbClr val="DFD5DE"/>
                </a:solidFill>
                <a:latin typeface="Trebuchet MS"/>
                <a:cs typeface="Trebuchet MS"/>
              </a:rPr>
              <a:t>Residents</a:t>
            </a:r>
            <a:r>
              <a:rPr sz="1400" b="1" spc="-10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400" b="1" spc="-40" dirty="0">
                <a:solidFill>
                  <a:srgbClr val="DFD5DE"/>
                </a:solidFill>
                <a:latin typeface="Trebuchet MS"/>
                <a:cs typeface="Trebuchet MS"/>
              </a:rPr>
              <a:t>can</a:t>
            </a:r>
            <a:r>
              <a:rPr sz="1400" b="1" spc="-114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400" b="1" spc="-40" dirty="0">
                <a:solidFill>
                  <a:srgbClr val="DFD5DE"/>
                </a:solidFill>
                <a:latin typeface="Trebuchet MS"/>
                <a:cs typeface="Trebuchet MS"/>
              </a:rPr>
              <a:t>provide</a:t>
            </a:r>
            <a:r>
              <a:rPr sz="1400" b="1" spc="-12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DFD5DE"/>
                </a:solidFill>
                <a:latin typeface="Trebuchet MS"/>
                <a:cs typeface="Trebuchet MS"/>
              </a:rPr>
              <a:t>valuable</a:t>
            </a:r>
            <a:r>
              <a:rPr sz="1400" b="1" spc="-12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400" b="1" spc="-55" dirty="0">
                <a:solidFill>
                  <a:srgbClr val="DFD5DE"/>
                </a:solidFill>
                <a:latin typeface="Trebuchet MS"/>
                <a:cs typeface="Trebuchet MS"/>
              </a:rPr>
              <a:t>evidence</a:t>
            </a:r>
            <a:r>
              <a:rPr sz="1400" b="1" spc="-11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DFD5DE"/>
                </a:solidFill>
                <a:latin typeface="Trebuchet MS"/>
                <a:cs typeface="Trebuchet MS"/>
              </a:rPr>
              <a:t>through</a:t>
            </a:r>
            <a:r>
              <a:rPr sz="1400" b="1" spc="-1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DFD5DE"/>
                </a:solidFill>
                <a:latin typeface="Trebuchet MS"/>
                <a:cs typeface="Trebuchet MS"/>
              </a:rPr>
              <a:t>noise</a:t>
            </a:r>
            <a:r>
              <a:rPr sz="1400" b="1" spc="-11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DFD5DE"/>
                </a:solidFill>
                <a:latin typeface="Trebuchet MS"/>
                <a:cs typeface="Trebuchet MS"/>
              </a:rPr>
              <a:t>diaries</a:t>
            </a:r>
            <a:r>
              <a:rPr sz="1400" b="1" spc="-12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DFD5DE"/>
                </a:solidFill>
                <a:latin typeface="Trebuchet MS"/>
                <a:cs typeface="Trebuchet MS"/>
              </a:rPr>
              <a:t>or</a:t>
            </a:r>
            <a:r>
              <a:rPr sz="1400" b="1" spc="-11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DFD5DE"/>
                </a:solidFill>
                <a:latin typeface="Trebuchet MS"/>
                <a:cs typeface="Trebuchet MS"/>
              </a:rPr>
              <a:t>photographic</a:t>
            </a:r>
            <a:r>
              <a:rPr sz="1400" b="1" spc="-14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400" b="1" spc="-60" dirty="0">
                <a:solidFill>
                  <a:srgbClr val="DFD5DE"/>
                </a:solidFill>
                <a:latin typeface="Trebuchet MS"/>
                <a:cs typeface="Trebuchet MS"/>
              </a:rPr>
              <a:t>records.</a:t>
            </a:r>
            <a:r>
              <a:rPr sz="1400" b="1" spc="-114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DFD5DE"/>
                </a:solidFill>
                <a:latin typeface="Trebuchet MS"/>
                <a:cs typeface="Trebuchet MS"/>
              </a:rPr>
              <a:t>Supports </a:t>
            </a:r>
            <a:r>
              <a:rPr sz="1400" b="1" spc="-40" dirty="0">
                <a:solidFill>
                  <a:srgbClr val="DFD5DE"/>
                </a:solidFill>
                <a:latin typeface="Trebuchet MS"/>
                <a:cs typeface="Trebuchet MS"/>
              </a:rPr>
              <a:t>official</a:t>
            </a:r>
            <a:r>
              <a:rPr sz="140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DFD5DE"/>
                </a:solidFill>
                <a:latin typeface="Trebuchet MS"/>
                <a:cs typeface="Trebuchet MS"/>
              </a:rPr>
              <a:t>investigations.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4" y="2314448"/>
            <a:ext cx="8391525" cy="70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50" dirty="0"/>
              <a:t>ChallengeS</a:t>
            </a:r>
            <a:r>
              <a:rPr sz="4450" spc="35" dirty="0"/>
              <a:t> </a:t>
            </a:r>
            <a:r>
              <a:rPr sz="4450" dirty="0"/>
              <a:t>Faced</a:t>
            </a:r>
            <a:r>
              <a:rPr sz="4450" spc="35" dirty="0"/>
              <a:t> </a:t>
            </a:r>
            <a:r>
              <a:rPr sz="4450" spc="185" dirty="0"/>
              <a:t>by</a:t>
            </a:r>
            <a:r>
              <a:rPr sz="4450" spc="20" dirty="0"/>
              <a:t> </a:t>
            </a:r>
            <a:r>
              <a:rPr sz="4450" spc="90" dirty="0"/>
              <a:t>Local</a:t>
            </a:r>
            <a:r>
              <a:rPr sz="4450" spc="35" dirty="0"/>
              <a:t> </a:t>
            </a:r>
            <a:r>
              <a:rPr sz="4450" spc="90" dirty="0"/>
              <a:t>AuthoritieS</a:t>
            </a:r>
            <a:endParaRPr sz="445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304" y="3610102"/>
            <a:ext cx="3822700" cy="1677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994AE"/>
                </a:solidFill>
                <a:latin typeface="Liberation Sans Narrow"/>
                <a:cs typeface="Liberation Sans Narrow"/>
              </a:rPr>
              <a:t>ReSource</a:t>
            </a:r>
            <a:r>
              <a:rPr sz="2200" spc="25" dirty="0">
                <a:solidFill>
                  <a:srgbClr val="F994AE"/>
                </a:solidFill>
                <a:latin typeface="Liberation Sans Narrow"/>
                <a:cs typeface="Liberation Sans Narrow"/>
              </a:rPr>
              <a:t> </a:t>
            </a:r>
            <a:r>
              <a:rPr sz="2200" spc="-10" dirty="0">
                <a:solidFill>
                  <a:srgbClr val="F994AE"/>
                </a:solidFill>
                <a:latin typeface="Liberation Sans Narrow"/>
                <a:cs typeface="Liberation Sans Narrow"/>
              </a:rPr>
              <a:t>ConStraintS</a:t>
            </a:r>
            <a:endParaRPr sz="2200">
              <a:latin typeface="Liberation Sans Narrow"/>
              <a:cs typeface="Liberation Sans Narrow"/>
            </a:endParaRPr>
          </a:p>
          <a:p>
            <a:pPr marL="12700" marR="5080">
              <a:lnSpc>
                <a:spcPct val="138300"/>
              </a:lnSpc>
              <a:spcBef>
                <a:spcPts val="1655"/>
              </a:spcBef>
            </a:pPr>
            <a:r>
              <a:rPr sz="1750" b="1" spc="-70" dirty="0">
                <a:solidFill>
                  <a:srgbClr val="DFD5DE"/>
                </a:solidFill>
                <a:latin typeface="Trebuchet MS"/>
                <a:cs typeface="Trebuchet MS"/>
              </a:rPr>
              <a:t>Limited</a:t>
            </a:r>
            <a:r>
              <a:rPr sz="1750" b="1" spc="-15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30" dirty="0">
                <a:solidFill>
                  <a:srgbClr val="DFD5DE"/>
                </a:solidFill>
                <a:latin typeface="Trebuchet MS"/>
                <a:cs typeface="Trebuchet MS"/>
              </a:rPr>
              <a:t>budgets</a:t>
            </a:r>
            <a:r>
              <a:rPr sz="17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25" dirty="0">
                <a:solidFill>
                  <a:srgbClr val="DFD5DE"/>
                </a:solidFill>
                <a:latin typeface="Trebuchet MS"/>
                <a:cs typeface="Trebuchet MS"/>
              </a:rPr>
              <a:t>and</a:t>
            </a:r>
            <a:r>
              <a:rPr sz="1750" b="1" spc="-15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40" dirty="0">
                <a:solidFill>
                  <a:srgbClr val="DFD5DE"/>
                </a:solidFill>
                <a:latin typeface="Trebuchet MS"/>
                <a:cs typeface="Trebuchet MS"/>
              </a:rPr>
              <a:t>staff</a:t>
            </a:r>
            <a:r>
              <a:rPr sz="17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affect </a:t>
            </a:r>
            <a:r>
              <a:rPr sz="1750" b="1" spc="-35" dirty="0">
                <a:solidFill>
                  <a:srgbClr val="DFD5DE"/>
                </a:solidFill>
                <a:latin typeface="Trebuchet MS"/>
                <a:cs typeface="Trebuchet MS"/>
              </a:rPr>
              <a:t>response</a:t>
            </a:r>
            <a:r>
              <a:rPr sz="17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85" dirty="0">
                <a:solidFill>
                  <a:srgbClr val="DFD5DE"/>
                </a:solidFill>
                <a:latin typeface="Trebuchet MS"/>
                <a:cs typeface="Trebuchet MS"/>
              </a:rPr>
              <a:t>times.</a:t>
            </a:r>
            <a:r>
              <a:rPr sz="1750" b="1" spc="-10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Prioritisation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20" dirty="0">
                <a:solidFill>
                  <a:srgbClr val="DFD5DE"/>
                </a:solidFill>
                <a:latin typeface="Trebuchet MS"/>
                <a:cs typeface="Trebuchet MS"/>
              </a:rPr>
              <a:t>becomes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crucial.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20665" y="3610102"/>
            <a:ext cx="3968750" cy="1677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994AE"/>
                </a:solidFill>
                <a:latin typeface="Liberation Sans Narrow"/>
                <a:cs typeface="Liberation Sans Narrow"/>
              </a:rPr>
              <a:t>Legal</a:t>
            </a:r>
            <a:r>
              <a:rPr sz="2200" spc="114" dirty="0">
                <a:solidFill>
                  <a:srgbClr val="F994AE"/>
                </a:solidFill>
                <a:latin typeface="Liberation Sans Narrow"/>
                <a:cs typeface="Liberation Sans Narrow"/>
              </a:rPr>
              <a:t> </a:t>
            </a:r>
            <a:r>
              <a:rPr sz="2200" spc="-10" dirty="0">
                <a:solidFill>
                  <a:srgbClr val="F994AE"/>
                </a:solidFill>
                <a:latin typeface="Liberation Sans Narrow"/>
                <a:cs typeface="Liberation Sans Narrow"/>
              </a:rPr>
              <a:t>ComplexitieS</a:t>
            </a:r>
            <a:endParaRPr sz="2200">
              <a:latin typeface="Liberation Sans Narrow"/>
              <a:cs typeface="Liberation Sans Narrow"/>
            </a:endParaRPr>
          </a:p>
          <a:p>
            <a:pPr marL="12700" marR="5080">
              <a:lnSpc>
                <a:spcPct val="138300"/>
              </a:lnSpc>
              <a:spcBef>
                <a:spcPts val="1655"/>
              </a:spcBef>
            </a:pP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Evolving</a:t>
            </a:r>
            <a:r>
              <a:rPr sz="1750" b="1" spc="-14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35" dirty="0">
                <a:solidFill>
                  <a:srgbClr val="DFD5DE"/>
                </a:solidFill>
                <a:latin typeface="Trebuchet MS"/>
                <a:cs typeface="Trebuchet MS"/>
              </a:rPr>
              <a:t>case</a:t>
            </a:r>
            <a:r>
              <a:rPr sz="1750" b="1" spc="-15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0" dirty="0">
                <a:solidFill>
                  <a:srgbClr val="DFD5DE"/>
                </a:solidFill>
                <a:latin typeface="Trebuchet MS"/>
                <a:cs typeface="Trebuchet MS"/>
              </a:rPr>
              <a:t>law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25" dirty="0">
                <a:solidFill>
                  <a:srgbClr val="DFD5DE"/>
                </a:solidFill>
                <a:latin typeface="Trebuchet MS"/>
                <a:cs typeface="Trebuchet MS"/>
              </a:rPr>
              <a:t>and</a:t>
            </a:r>
            <a:r>
              <a:rPr sz="1750" b="1" spc="-15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40" dirty="0">
                <a:solidFill>
                  <a:srgbClr val="DFD5DE"/>
                </a:solidFill>
                <a:latin typeface="Trebuchet MS"/>
                <a:cs typeface="Trebuchet MS"/>
              </a:rPr>
              <a:t>legislation</a:t>
            </a:r>
            <a:r>
              <a:rPr sz="17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0" dirty="0">
                <a:solidFill>
                  <a:srgbClr val="DFD5DE"/>
                </a:solidFill>
                <a:latin typeface="Trebuchet MS"/>
                <a:cs typeface="Trebuchet MS"/>
              </a:rPr>
              <a:t>require </a:t>
            </a:r>
            <a:r>
              <a:rPr sz="1750" b="1" spc="-45" dirty="0">
                <a:solidFill>
                  <a:srgbClr val="DFD5DE"/>
                </a:solidFill>
                <a:latin typeface="Trebuchet MS"/>
                <a:cs typeface="Trebuchet MS"/>
              </a:rPr>
              <a:t>constant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5" dirty="0">
                <a:solidFill>
                  <a:srgbClr val="DFD5DE"/>
                </a:solidFill>
                <a:latin typeface="Trebuchet MS"/>
                <a:cs typeface="Trebuchet MS"/>
              </a:rPr>
              <a:t>adaptation.</a:t>
            </a:r>
            <a:r>
              <a:rPr sz="1750" b="1" spc="-9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40" dirty="0">
                <a:solidFill>
                  <a:srgbClr val="DFD5DE"/>
                </a:solidFill>
                <a:latin typeface="Trebuchet MS"/>
                <a:cs typeface="Trebuchet MS"/>
              </a:rPr>
              <a:t>Balancing</a:t>
            </a:r>
            <a:r>
              <a:rPr sz="1750" b="1" spc="-13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rights </a:t>
            </a:r>
            <a:r>
              <a:rPr sz="1750" b="1" spc="-25" dirty="0">
                <a:solidFill>
                  <a:srgbClr val="DFD5DE"/>
                </a:solidFill>
                <a:latin typeface="Trebuchet MS"/>
                <a:cs typeface="Trebuchet MS"/>
              </a:rPr>
              <a:t>and</a:t>
            </a:r>
            <a:r>
              <a:rPr sz="1750" b="1" spc="-1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45" dirty="0">
                <a:solidFill>
                  <a:srgbClr val="DFD5DE"/>
                </a:solidFill>
                <a:latin typeface="Trebuchet MS"/>
                <a:cs typeface="Trebuchet MS"/>
              </a:rPr>
              <a:t>responsibilities</a:t>
            </a:r>
            <a:r>
              <a:rPr sz="1750" b="1" spc="-15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dirty="0">
                <a:solidFill>
                  <a:srgbClr val="DFD5DE"/>
                </a:solidFill>
                <a:latin typeface="Trebuchet MS"/>
                <a:cs typeface="Trebuchet MS"/>
              </a:rPr>
              <a:t>is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challenging.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60406" y="3610102"/>
            <a:ext cx="3792854" cy="1677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55" dirty="0">
                <a:solidFill>
                  <a:srgbClr val="F994AE"/>
                </a:solidFill>
                <a:latin typeface="Liberation Sans Narrow"/>
                <a:cs typeface="Liberation Sans Narrow"/>
              </a:rPr>
              <a:t>Public</a:t>
            </a:r>
            <a:r>
              <a:rPr sz="2200" spc="-15" dirty="0">
                <a:solidFill>
                  <a:srgbClr val="F994AE"/>
                </a:solidFill>
                <a:latin typeface="Liberation Sans Narrow"/>
                <a:cs typeface="Liberation Sans Narrow"/>
              </a:rPr>
              <a:t> </a:t>
            </a:r>
            <a:r>
              <a:rPr sz="2200" spc="-10" dirty="0">
                <a:solidFill>
                  <a:srgbClr val="F994AE"/>
                </a:solidFill>
                <a:latin typeface="Liberation Sans Narrow"/>
                <a:cs typeface="Liberation Sans Narrow"/>
              </a:rPr>
              <a:t>ExpectationS</a:t>
            </a:r>
            <a:endParaRPr sz="2200">
              <a:latin typeface="Liberation Sans Narrow"/>
              <a:cs typeface="Liberation Sans Narrow"/>
            </a:endParaRPr>
          </a:p>
          <a:p>
            <a:pPr marL="12700" marR="5080">
              <a:lnSpc>
                <a:spcPct val="138300"/>
              </a:lnSpc>
              <a:spcBef>
                <a:spcPts val="1655"/>
              </a:spcBef>
            </a:pPr>
            <a:r>
              <a:rPr sz="1750" b="1" spc="-40" dirty="0">
                <a:solidFill>
                  <a:srgbClr val="DFD5DE"/>
                </a:solidFill>
                <a:latin typeface="Trebuchet MS"/>
                <a:cs typeface="Trebuchet MS"/>
              </a:rPr>
              <a:t>Residents</a:t>
            </a:r>
            <a:r>
              <a:rPr sz="17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5" dirty="0">
                <a:solidFill>
                  <a:srgbClr val="DFD5DE"/>
                </a:solidFill>
                <a:latin typeface="Trebuchet MS"/>
                <a:cs typeface="Trebuchet MS"/>
              </a:rPr>
              <a:t>often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85" dirty="0">
                <a:solidFill>
                  <a:srgbClr val="DFD5DE"/>
                </a:solidFill>
                <a:latin typeface="Trebuchet MS"/>
                <a:cs typeface="Trebuchet MS"/>
              </a:rPr>
              <a:t>expect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immediate </a:t>
            </a:r>
            <a:r>
              <a:rPr sz="1750" b="1" spc="-60" dirty="0">
                <a:solidFill>
                  <a:srgbClr val="DFD5DE"/>
                </a:solidFill>
                <a:latin typeface="Trebuchet MS"/>
                <a:cs typeface="Trebuchet MS"/>
              </a:rPr>
              <a:t>resolutions.</a:t>
            </a:r>
            <a:r>
              <a:rPr sz="17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20" dirty="0">
                <a:solidFill>
                  <a:srgbClr val="DFD5DE"/>
                </a:solidFill>
                <a:latin typeface="Trebuchet MS"/>
                <a:cs typeface="Trebuchet MS"/>
              </a:rPr>
              <a:t>Managing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expectations </a:t>
            </a:r>
            <a:r>
              <a:rPr sz="1750" b="1" spc="-75" dirty="0">
                <a:solidFill>
                  <a:srgbClr val="DFD5DE"/>
                </a:solidFill>
                <a:latin typeface="Trebuchet MS"/>
                <a:cs typeface="Trebuchet MS"/>
              </a:rPr>
              <a:t>while</a:t>
            </a:r>
            <a:r>
              <a:rPr sz="1750" b="1" spc="-15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45" dirty="0">
                <a:solidFill>
                  <a:srgbClr val="DFD5DE"/>
                </a:solidFill>
                <a:latin typeface="Trebuchet MS"/>
                <a:cs typeface="Trebuchet MS"/>
              </a:rPr>
              <a:t>following</a:t>
            </a:r>
            <a:r>
              <a:rPr sz="1750" b="1" spc="-15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0" dirty="0">
                <a:solidFill>
                  <a:srgbClr val="DFD5DE"/>
                </a:solidFill>
                <a:latin typeface="Trebuchet MS"/>
                <a:cs typeface="Trebuchet MS"/>
              </a:rPr>
              <a:t>due</a:t>
            </a:r>
            <a:r>
              <a:rPr sz="1750" b="1" spc="-15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35" dirty="0">
                <a:solidFill>
                  <a:srgbClr val="DFD5DE"/>
                </a:solidFill>
                <a:latin typeface="Trebuchet MS"/>
                <a:cs typeface="Trebuchet MS"/>
              </a:rPr>
              <a:t>process</a:t>
            </a:r>
            <a:r>
              <a:rPr sz="17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dirty="0">
                <a:solidFill>
                  <a:srgbClr val="DFD5DE"/>
                </a:solidFill>
                <a:latin typeface="Trebuchet MS"/>
                <a:cs typeface="Trebuchet MS"/>
              </a:rPr>
              <a:t>is</a:t>
            </a:r>
            <a:r>
              <a:rPr sz="1750" b="1" spc="-16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70" dirty="0">
                <a:solidFill>
                  <a:srgbClr val="DFD5DE"/>
                </a:solidFill>
                <a:latin typeface="Trebuchet MS"/>
                <a:cs typeface="Trebuchet MS"/>
              </a:rPr>
              <a:t>difficult.</a:t>
            </a:r>
            <a:endParaRPr sz="1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9968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z="4450" spc="125" dirty="0"/>
              <a:t>Technological</a:t>
            </a:r>
            <a:r>
              <a:rPr sz="4450" dirty="0"/>
              <a:t> </a:t>
            </a:r>
            <a:r>
              <a:rPr sz="4450" spc="50" dirty="0"/>
              <a:t>SolutionS</a:t>
            </a:r>
            <a:r>
              <a:rPr sz="4450" spc="5" dirty="0"/>
              <a:t> </a:t>
            </a:r>
            <a:r>
              <a:rPr sz="4450" spc="195" dirty="0"/>
              <a:t>in</a:t>
            </a:r>
            <a:r>
              <a:rPr sz="4450" spc="-35" dirty="0"/>
              <a:t> </a:t>
            </a:r>
            <a:r>
              <a:rPr sz="4450" spc="105" dirty="0"/>
              <a:t>Complaint</a:t>
            </a:r>
            <a:r>
              <a:rPr sz="4450" spc="5" dirty="0"/>
              <a:t> </a:t>
            </a:r>
            <a:r>
              <a:rPr sz="4450" spc="145" dirty="0"/>
              <a:t>Management</a:t>
            </a:r>
            <a:endParaRPr sz="44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004" y="2491739"/>
            <a:ext cx="4120896" cy="25466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1304" y="5297246"/>
            <a:ext cx="3778250" cy="1586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9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Mobile</a:t>
            </a:r>
            <a:r>
              <a:rPr sz="2200" spc="-1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spc="4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Reporting</a:t>
            </a:r>
            <a:r>
              <a:rPr sz="2200" spc="3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spc="-2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AppS</a:t>
            </a:r>
            <a:endParaRPr sz="2200">
              <a:latin typeface="Liberation Sans Narrow"/>
              <a:cs typeface="Liberation Sans Narrow"/>
            </a:endParaRPr>
          </a:p>
          <a:p>
            <a:pPr marL="12700" marR="5080">
              <a:lnSpc>
                <a:spcPct val="138300"/>
              </a:lnSpc>
              <a:spcBef>
                <a:spcPts val="944"/>
              </a:spcBef>
            </a:pPr>
            <a:r>
              <a:rPr sz="1750" b="1" spc="-65" dirty="0">
                <a:solidFill>
                  <a:srgbClr val="DFD5DE"/>
                </a:solidFill>
                <a:latin typeface="Trebuchet MS"/>
                <a:cs typeface="Trebuchet MS"/>
              </a:rPr>
              <a:t>Allow</a:t>
            </a:r>
            <a:r>
              <a:rPr sz="17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0" dirty="0">
                <a:solidFill>
                  <a:srgbClr val="DFD5DE"/>
                </a:solidFill>
                <a:latin typeface="Trebuchet MS"/>
                <a:cs typeface="Trebuchet MS"/>
              </a:rPr>
              <a:t>real-</a:t>
            </a:r>
            <a:r>
              <a:rPr sz="1750" b="1" spc="-70" dirty="0">
                <a:solidFill>
                  <a:srgbClr val="DFD5DE"/>
                </a:solidFill>
                <a:latin typeface="Trebuchet MS"/>
                <a:cs typeface="Trebuchet MS"/>
              </a:rPr>
              <a:t>time</a:t>
            </a:r>
            <a:r>
              <a:rPr sz="1750" b="1" spc="-11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0" dirty="0">
                <a:solidFill>
                  <a:srgbClr val="DFD5DE"/>
                </a:solidFill>
                <a:latin typeface="Trebuchet MS"/>
                <a:cs typeface="Trebuchet MS"/>
              </a:rPr>
              <a:t>reporting</a:t>
            </a:r>
            <a:r>
              <a:rPr sz="1750" b="1" spc="-114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85" dirty="0">
                <a:solidFill>
                  <a:srgbClr val="DFD5DE"/>
                </a:solidFill>
                <a:latin typeface="Trebuchet MS"/>
                <a:cs typeface="Trebuchet MS"/>
              </a:rPr>
              <a:t>with</a:t>
            </a:r>
            <a:r>
              <a:rPr sz="1750" b="1" spc="-114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25" dirty="0">
                <a:solidFill>
                  <a:srgbClr val="DFD5DE"/>
                </a:solidFill>
                <a:latin typeface="Trebuchet MS"/>
                <a:cs typeface="Trebuchet MS"/>
              </a:rPr>
              <a:t>GPS </a:t>
            </a:r>
            <a:r>
              <a:rPr sz="1750" b="1" spc="-75" dirty="0">
                <a:solidFill>
                  <a:srgbClr val="DFD5DE"/>
                </a:solidFill>
                <a:latin typeface="Trebuchet MS"/>
                <a:cs typeface="Trebuchet MS"/>
              </a:rPr>
              <a:t>location.</a:t>
            </a:r>
            <a:r>
              <a:rPr sz="1750" b="1" spc="-10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Streamline</a:t>
            </a:r>
            <a:r>
              <a:rPr sz="1750" b="1" spc="-12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complaint</a:t>
            </a:r>
            <a:r>
              <a:rPr sz="1750" b="1" spc="-13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logging </a:t>
            </a:r>
            <a:r>
              <a:rPr sz="1750" b="1" spc="-25" dirty="0">
                <a:solidFill>
                  <a:srgbClr val="DFD5DE"/>
                </a:solidFill>
                <a:latin typeface="Trebuchet MS"/>
                <a:cs typeface="Trebuchet MS"/>
              </a:rPr>
              <a:t>and</a:t>
            </a:r>
            <a:r>
              <a:rPr sz="1750" b="1" spc="-15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0" dirty="0">
                <a:solidFill>
                  <a:srgbClr val="DFD5DE"/>
                </a:solidFill>
                <a:latin typeface="Trebuchet MS"/>
                <a:cs typeface="Trebuchet MS"/>
              </a:rPr>
              <a:t>initial</a:t>
            </a:r>
            <a:r>
              <a:rPr sz="1750" b="1" spc="-15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assessment.</a:t>
            </a:r>
            <a:endParaRPr sz="175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4752" y="2491739"/>
            <a:ext cx="4120896" cy="254660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42305" y="5297804"/>
            <a:ext cx="3776979" cy="1586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Smart</a:t>
            </a:r>
            <a:r>
              <a:rPr sz="2200" spc="6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spc="-2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NoiSe</a:t>
            </a:r>
            <a:r>
              <a:rPr sz="2200" spc="7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spc="8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Monitoring</a:t>
            </a:r>
            <a:endParaRPr sz="2200">
              <a:latin typeface="Liberation Sans Narrow"/>
              <a:cs typeface="Liberation Sans Narrow"/>
            </a:endParaRPr>
          </a:p>
          <a:p>
            <a:pPr marL="12700" marR="5080">
              <a:lnSpc>
                <a:spcPct val="138300"/>
              </a:lnSpc>
              <a:spcBef>
                <a:spcPts val="940"/>
              </a:spcBef>
            </a:pPr>
            <a:r>
              <a:rPr sz="1750" b="1" spc="-60" dirty="0">
                <a:solidFill>
                  <a:srgbClr val="DFD5DE"/>
                </a:solidFill>
                <a:latin typeface="Trebuchet MS"/>
                <a:cs typeface="Trebuchet MS"/>
              </a:rPr>
              <a:t>Automated</a:t>
            </a:r>
            <a:r>
              <a:rPr sz="1750" b="1" spc="-11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25" dirty="0">
                <a:solidFill>
                  <a:srgbClr val="DFD5DE"/>
                </a:solidFill>
                <a:latin typeface="Trebuchet MS"/>
                <a:cs typeface="Trebuchet MS"/>
              </a:rPr>
              <a:t>systems</a:t>
            </a:r>
            <a:r>
              <a:rPr sz="1750" b="1" spc="-12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provide</a:t>
            </a:r>
            <a:r>
              <a:rPr sz="1750" b="1" spc="-10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objective </a:t>
            </a:r>
            <a:r>
              <a:rPr sz="1750" b="1" spc="-30" dirty="0">
                <a:solidFill>
                  <a:srgbClr val="DFD5DE"/>
                </a:solidFill>
                <a:latin typeface="Trebuchet MS"/>
                <a:cs typeface="Trebuchet MS"/>
              </a:rPr>
              <a:t>data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30" dirty="0">
                <a:solidFill>
                  <a:srgbClr val="DFD5DE"/>
                </a:solidFill>
                <a:latin typeface="Trebuchet MS"/>
                <a:cs typeface="Trebuchet MS"/>
              </a:rPr>
              <a:t>on</a:t>
            </a:r>
            <a:r>
              <a:rPr sz="1750" b="1" spc="-14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35" dirty="0">
                <a:solidFill>
                  <a:srgbClr val="DFD5DE"/>
                </a:solidFill>
                <a:latin typeface="Trebuchet MS"/>
                <a:cs typeface="Trebuchet MS"/>
              </a:rPr>
              <a:t>noise</a:t>
            </a:r>
            <a:r>
              <a:rPr sz="1750" b="1" spc="-15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75" dirty="0">
                <a:solidFill>
                  <a:srgbClr val="DFD5DE"/>
                </a:solidFill>
                <a:latin typeface="Trebuchet MS"/>
                <a:cs typeface="Trebuchet MS"/>
              </a:rPr>
              <a:t>levels.</a:t>
            </a:r>
            <a:r>
              <a:rPr sz="1750" b="1" spc="-15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30" dirty="0">
                <a:solidFill>
                  <a:srgbClr val="DFD5DE"/>
                </a:solidFill>
                <a:latin typeface="Trebuchet MS"/>
                <a:cs typeface="Trebuchet MS"/>
              </a:rPr>
              <a:t>Helps</a:t>
            </a:r>
            <a:r>
              <a:rPr sz="1750" b="1" spc="-15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0" dirty="0">
                <a:solidFill>
                  <a:srgbClr val="DFD5DE"/>
                </a:solidFill>
                <a:latin typeface="Trebuchet MS"/>
                <a:cs typeface="Trebuchet MS"/>
              </a:rPr>
              <a:t>in</a:t>
            </a:r>
            <a:r>
              <a:rPr sz="1750" b="1" spc="-15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45" dirty="0">
                <a:solidFill>
                  <a:srgbClr val="DFD5DE"/>
                </a:solidFill>
                <a:latin typeface="Trebuchet MS"/>
                <a:cs typeface="Trebuchet MS"/>
              </a:rPr>
              <a:t>evidence </a:t>
            </a:r>
            <a:r>
              <a:rPr sz="1750" b="1" spc="-50" dirty="0">
                <a:solidFill>
                  <a:srgbClr val="DFD5DE"/>
                </a:solidFill>
                <a:latin typeface="Trebuchet MS"/>
                <a:cs typeface="Trebuchet MS"/>
              </a:rPr>
              <a:t>gathering</a:t>
            </a:r>
            <a:r>
              <a:rPr sz="1750" b="1" spc="-114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25" dirty="0">
                <a:solidFill>
                  <a:srgbClr val="DFD5DE"/>
                </a:solidFill>
                <a:latin typeface="Trebuchet MS"/>
                <a:cs typeface="Trebuchet MS"/>
              </a:rPr>
              <a:t>and</a:t>
            </a:r>
            <a:r>
              <a:rPr sz="1750" b="1" spc="-9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75" dirty="0">
                <a:solidFill>
                  <a:srgbClr val="DFD5DE"/>
                </a:solidFill>
                <a:latin typeface="Trebuchet MS"/>
                <a:cs typeface="Trebuchet MS"/>
              </a:rPr>
              <a:t>intervention</a:t>
            </a:r>
            <a:r>
              <a:rPr sz="1750" b="1" spc="-114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timing.</a:t>
            </a:r>
            <a:endParaRPr sz="17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15500" y="2491739"/>
            <a:ext cx="4120896" cy="254660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704069" y="5297246"/>
            <a:ext cx="3968115" cy="1586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Data</a:t>
            </a:r>
            <a:r>
              <a:rPr sz="2200" spc="-4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spc="-1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AnalyticS</a:t>
            </a:r>
            <a:endParaRPr sz="2200">
              <a:latin typeface="Liberation Sans Narrow"/>
              <a:cs typeface="Liberation Sans Narrow"/>
            </a:endParaRPr>
          </a:p>
          <a:p>
            <a:pPr marL="12700" marR="5080">
              <a:lnSpc>
                <a:spcPct val="138300"/>
              </a:lnSpc>
              <a:spcBef>
                <a:spcPts val="944"/>
              </a:spcBef>
            </a:pPr>
            <a:r>
              <a:rPr sz="1750" b="1" spc="-65" dirty="0">
                <a:solidFill>
                  <a:srgbClr val="DFD5DE"/>
                </a:solidFill>
                <a:latin typeface="Trebuchet MS"/>
                <a:cs typeface="Trebuchet MS"/>
              </a:rPr>
              <a:t>Advanced</a:t>
            </a:r>
            <a:r>
              <a:rPr sz="17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software</a:t>
            </a:r>
            <a:r>
              <a:rPr sz="1750" b="1" spc="-10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0" dirty="0">
                <a:solidFill>
                  <a:srgbClr val="DFD5DE"/>
                </a:solidFill>
                <a:latin typeface="Trebuchet MS"/>
                <a:cs typeface="Trebuchet MS"/>
              </a:rPr>
              <a:t>identifies</a:t>
            </a:r>
            <a:r>
              <a:rPr sz="1750" b="1" spc="-114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patterns</a:t>
            </a:r>
            <a:r>
              <a:rPr sz="1750" b="1" spc="-114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25" dirty="0">
                <a:solidFill>
                  <a:srgbClr val="DFD5DE"/>
                </a:solidFill>
                <a:latin typeface="Trebuchet MS"/>
                <a:cs typeface="Trebuchet MS"/>
              </a:rPr>
              <a:t>in </a:t>
            </a:r>
            <a:r>
              <a:rPr sz="1750" b="1" spc="-65" dirty="0">
                <a:solidFill>
                  <a:srgbClr val="DFD5DE"/>
                </a:solidFill>
                <a:latin typeface="Trebuchet MS"/>
                <a:cs typeface="Trebuchet MS"/>
              </a:rPr>
              <a:t>complaints.</a:t>
            </a:r>
            <a:r>
              <a:rPr sz="1750" b="1" spc="-13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40" dirty="0">
                <a:solidFill>
                  <a:srgbClr val="DFD5DE"/>
                </a:solidFill>
                <a:latin typeface="Trebuchet MS"/>
                <a:cs typeface="Trebuchet MS"/>
              </a:rPr>
              <a:t>Enables</a:t>
            </a:r>
            <a:r>
              <a:rPr sz="1750" b="1" spc="-114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5" dirty="0">
                <a:solidFill>
                  <a:srgbClr val="DFD5DE"/>
                </a:solidFill>
                <a:latin typeface="Trebuchet MS"/>
                <a:cs typeface="Trebuchet MS"/>
              </a:rPr>
              <a:t>proactive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resource </a:t>
            </a:r>
            <a:r>
              <a:rPr sz="1750" b="1" spc="-50" dirty="0">
                <a:solidFill>
                  <a:srgbClr val="DFD5DE"/>
                </a:solidFill>
                <a:latin typeface="Trebuchet MS"/>
                <a:cs typeface="Trebuchet MS"/>
              </a:rPr>
              <a:t>allocation</a:t>
            </a:r>
            <a:r>
              <a:rPr sz="1750" b="1" spc="-12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25" dirty="0">
                <a:solidFill>
                  <a:srgbClr val="DFD5DE"/>
                </a:solidFill>
                <a:latin typeface="Trebuchet MS"/>
                <a:cs typeface="Trebuchet MS"/>
              </a:rPr>
              <a:t>and</a:t>
            </a:r>
            <a:r>
              <a:rPr sz="1750" b="1" spc="-114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targeted</a:t>
            </a:r>
            <a:r>
              <a:rPr sz="1750" b="1" spc="-10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interventions.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49" rIns="0" bIns="0" rtlCol="0">
            <a:spAutoFit/>
          </a:bodyPr>
          <a:lstStyle/>
          <a:p>
            <a:pPr marL="5532755" marR="5080">
              <a:lnSpc>
                <a:spcPct val="105200"/>
              </a:lnSpc>
              <a:spcBef>
                <a:spcPts val="100"/>
              </a:spcBef>
            </a:pPr>
            <a:r>
              <a:rPr spc="65" dirty="0"/>
              <a:t>Future</a:t>
            </a:r>
            <a:r>
              <a:rPr spc="-55" dirty="0"/>
              <a:t> </a:t>
            </a:r>
            <a:r>
              <a:rPr spc="-20" dirty="0"/>
              <a:t>TrendS</a:t>
            </a:r>
            <a:r>
              <a:rPr spc="-50" dirty="0"/>
              <a:t> </a:t>
            </a:r>
            <a:r>
              <a:rPr spc="180" dirty="0"/>
              <a:t>in</a:t>
            </a:r>
            <a:r>
              <a:rPr spc="-60" dirty="0"/>
              <a:t> </a:t>
            </a:r>
            <a:r>
              <a:rPr spc="85" dirty="0"/>
              <a:t>Local</a:t>
            </a:r>
            <a:r>
              <a:rPr spc="-55" dirty="0"/>
              <a:t> </a:t>
            </a:r>
            <a:r>
              <a:rPr spc="125" dirty="0"/>
              <a:t>Authority </a:t>
            </a:r>
            <a:r>
              <a:rPr spc="-10" dirty="0"/>
              <a:t>RoleS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0779" y="2363723"/>
            <a:ext cx="1077468" cy="517093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AI-</a:t>
            </a:r>
            <a:r>
              <a:rPr dirty="0"/>
              <a:t>Driven</a:t>
            </a:r>
            <a:r>
              <a:rPr spc="280" dirty="0"/>
              <a:t> </a:t>
            </a:r>
            <a:r>
              <a:rPr dirty="0"/>
              <a:t>Complaint</a:t>
            </a:r>
            <a:r>
              <a:rPr spc="265" dirty="0"/>
              <a:t> </a:t>
            </a:r>
            <a:r>
              <a:rPr spc="-10" dirty="0"/>
              <a:t>Triage</a:t>
            </a:r>
          </a:p>
          <a:p>
            <a:pPr marL="12700" marR="542925">
              <a:lnSpc>
                <a:spcPct val="136400"/>
              </a:lnSpc>
              <a:spcBef>
                <a:spcPts val="880"/>
              </a:spcBef>
            </a:pPr>
            <a:r>
              <a:rPr sz="1650" b="1" spc="-50" dirty="0">
                <a:latin typeface="Trebuchet MS"/>
                <a:cs typeface="Trebuchet MS"/>
              </a:rPr>
              <a:t>Machine</a:t>
            </a:r>
            <a:r>
              <a:rPr sz="1650" b="1" spc="-150" dirty="0">
                <a:latin typeface="Trebuchet MS"/>
                <a:cs typeface="Trebuchet MS"/>
              </a:rPr>
              <a:t> </a:t>
            </a:r>
            <a:r>
              <a:rPr sz="1650" b="1" spc="-45" dirty="0">
                <a:latin typeface="Trebuchet MS"/>
                <a:cs typeface="Trebuchet MS"/>
              </a:rPr>
              <a:t>learning</a:t>
            </a:r>
            <a:r>
              <a:rPr sz="1650" b="1" spc="-140" dirty="0">
                <a:latin typeface="Trebuchet MS"/>
                <a:cs typeface="Trebuchet MS"/>
              </a:rPr>
              <a:t> </a:t>
            </a:r>
            <a:r>
              <a:rPr sz="1650" b="1" spc="-55" dirty="0">
                <a:latin typeface="Trebuchet MS"/>
                <a:cs typeface="Trebuchet MS"/>
              </a:rPr>
              <a:t>will</a:t>
            </a:r>
            <a:r>
              <a:rPr sz="1650" b="1" spc="-120" dirty="0">
                <a:latin typeface="Trebuchet MS"/>
                <a:cs typeface="Trebuchet MS"/>
              </a:rPr>
              <a:t> </a:t>
            </a:r>
            <a:r>
              <a:rPr sz="1650" b="1" spc="-50" dirty="0">
                <a:latin typeface="Trebuchet MS"/>
                <a:cs typeface="Trebuchet MS"/>
              </a:rPr>
              <a:t>automate</a:t>
            </a:r>
            <a:r>
              <a:rPr sz="1650" b="1" spc="-110" dirty="0">
                <a:latin typeface="Trebuchet MS"/>
                <a:cs typeface="Trebuchet MS"/>
              </a:rPr>
              <a:t> </a:t>
            </a:r>
            <a:r>
              <a:rPr sz="1650" b="1" spc="-55" dirty="0">
                <a:latin typeface="Trebuchet MS"/>
                <a:cs typeface="Trebuchet MS"/>
              </a:rPr>
              <a:t>initial</a:t>
            </a:r>
            <a:r>
              <a:rPr sz="1650" b="1" spc="-135" dirty="0">
                <a:latin typeface="Trebuchet MS"/>
                <a:cs typeface="Trebuchet MS"/>
              </a:rPr>
              <a:t> </a:t>
            </a:r>
            <a:r>
              <a:rPr sz="1650" b="1" spc="-50" dirty="0">
                <a:latin typeface="Trebuchet MS"/>
                <a:cs typeface="Trebuchet MS"/>
              </a:rPr>
              <a:t>complaint</a:t>
            </a:r>
            <a:r>
              <a:rPr sz="1650" b="1" spc="-125" dirty="0">
                <a:latin typeface="Trebuchet MS"/>
                <a:cs typeface="Trebuchet MS"/>
              </a:rPr>
              <a:t> </a:t>
            </a:r>
            <a:r>
              <a:rPr sz="1650" b="1" spc="-20" dirty="0">
                <a:latin typeface="Trebuchet MS"/>
                <a:cs typeface="Trebuchet MS"/>
              </a:rPr>
              <a:t>assessment. </a:t>
            </a:r>
            <a:r>
              <a:rPr sz="1650" b="1" spc="-45" dirty="0">
                <a:latin typeface="Trebuchet MS"/>
                <a:cs typeface="Trebuchet MS"/>
              </a:rPr>
              <a:t>Ensures</a:t>
            </a:r>
            <a:r>
              <a:rPr sz="1650" b="1" spc="-135" dirty="0">
                <a:latin typeface="Trebuchet MS"/>
                <a:cs typeface="Trebuchet MS"/>
              </a:rPr>
              <a:t> </a:t>
            </a:r>
            <a:r>
              <a:rPr sz="1650" b="1" spc="-80" dirty="0">
                <a:latin typeface="Trebuchet MS"/>
                <a:cs typeface="Trebuchet MS"/>
              </a:rPr>
              <a:t>faster,</a:t>
            </a:r>
            <a:r>
              <a:rPr sz="1650" b="1" spc="-105" dirty="0">
                <a:latin typeface="Trebuchet MS"/>
                <a:cs typeface="Trebuchet MS"/>
              </a:rPr>
              <a:t> </a:t>
            </a:r>
            <a:r>
              <a:rPr sz="1650" b="1" spc="-55" dirty="0">
                <a:latin typeface="Trebuchet MS"/>
                <a:cs typeface="Trebuchet MS"/>
              </a:rPr>
              <a:t>more</a:t>
            </a:r>
            <a:r>
              <a:rPr sz="1650" b="1" spc="-135" dirty="0">
                <a:latin typeface="Trebuchet MS"/>
                <a:cs typeface="Trebuchet MS"/>
              </a:rPr>
              <a:t> </a:t>
            </a:r>
            <a:r>
              <a:rPr sz="1650" b="1" spc="-45" dirty="0">
                <a:latin typeface="Trebuchet MS"/>
                <a:cs typeface="Trebuchet MS"/>
              </a:rPr>
              <a:t>consistent</a:t>
            </a:r>
            <a:r>
              <a:rPr sz="1650" b="1" spc="-140" dirty="0">
                <a:latin typeface="Trebuchet MS"/>
                <a:cs typeface="Trebuchet MS"/>
              </a:rPr>
              <a:t> </a:t>
            </a:r>
            <a:r>
              <a:rPr sz="1650" b="1" spc="-10" dirty="0">
                <a:latin typeface="Trebuchet MS"/>
                <a:cs typeface="Trebuchet MS"/>
              </a:rPr>
              <a:t>prioritisation.</a:t>
            </a:r>
            <a:endParaRPr sz="16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40"/>
              </a:spcBef>
            </a:pPr>
            <a:endParaRPr sz="1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pc="60" dirty="0"/>
              <a:t>Integrated</a:t>
            </a:r>
            <a:r>
              <a:rPr spc="25" dirty="0"/>
              <a:t> </a:t>
            </a:r>
            <a:r>
              <a:rPr spc="45" dirty="0"/>
              <a:t>Environmental</a:t>
            </a:r>
            <a:r>
              <a:rPr spc="25" dirty="0"/>
              <a:t> </a:t>
            </a:r>
            <a:r>
              <a:rPr spc="70" dirty="0"/>
              <a:t>Monitoring</a:t>
            </a:r>
          </a:p>
          <a:p>
            <a:pPr marL="12700" marR="477520">
              <a:lnSpc>
                <a:spcPct val="136400"/>
              </a:lnSpc>
              <a:spcBef>
                <a:spcPts val="880"/>
              </a:spcBef>
            </a:pPr>
            <a:r>
              <a:rPr sz="1650" b="1" spc="-70" dirty="0">
                <a:latin typeface="Trebuchet MS"/>
                <a:cs typeface="Trebuchet MS"/>
              </a:rPr>
              <a:t>Citywide</a:t>
            </a:r>
            <a:r>
              <a:rPr sz="1650" b="1" spc="-145" dirty="0">
                <a:latin typeface="Trebuchet MS"/>
                <a:cs typeface="Trebuchet MS"/>
              </a:rPr>
              <a:t> </a:t>
            </a:r>
            <a:r>
              <a:rPr sz="1650" b="1" spc="-25" dirty="0">
                <a:latin typeface="Trebuchet MS"/>
                <a:cs typeface="Trebuchet MS"/>
              </a:rPr>
              <a:t>sensor</a:t>
            </a:r>
            <a:r>
              <a:rPr sz="1650" b="1" spc="-135" dirty="0">
                <a:latin typeface="Trebuchet MS"/>
                <a:cs typeface="Trebuchet MS"/>
              </a:rPr>
              <a:t> </a:t>
            </a:r>
            <a:r>
              <a:rPr sz="1650" b="1" spc="-55" dirty="0">
                <a:latin typeface="Trebuchet MS"/>
                <a:cs typeface="Trebuchet MS"/>
              </a:rPr>
              <a:t>networks</a:t>
            </a:r>
            <a:r>
              <a:rPr sz="1650" b="1" spc="-140" dirty="0">
                <a:latin typeface="Trebuchet MS"/>
                <a:cs typeface="Trebuchet MS"/>
              </a:rPr>
              <a:t> </a:t>
            </a:r>
            <a:r>
              <a:rPr sz="1650" b="1" spc="-55" dirty="0">
                <a:latin typeface="Trebuchet MS"/>
                <a:cs typeface="Trebuchet MS"/>
              </a:rPr>
              <a:t>will</a:t>
            </a:r>
            <a:r>
              <a:rPr sz="1650" b="1" spc="-125" dirty="0">
                <a:latin typeface="Trebuchet MS"/>
                <a:cs typeface="Trebuchet MS"/>
              </a:rPr>
              <a:t> </a:t>
            </a:r>
            <a:r>
              <a:rPr sz="1650" b="1" spc="-50" dirty="0">
                <a:latin typeface="Trebuchet MS"/>
                <a:cs typeface="Trebuchet MS"/>
              </a:rPr>
              <a:t>provide</a:t>
            </a:r>
            <a:r>
              <a:rPr sz="1650" b="1" spc="-140" dirty="0">
                <a:latin typeface="Trebuchet MS"/>
                <a:cs typeface="Trebuchet MS"/>
              </a:rPr>
              <a:t> </a:t>
            </a:r>
            <a:r>
              <a:rPr sz="1650" b="1" spc="-45" dirty="0">
                <a:latin typeface="Trebuchet MS"/>
                <a:cs typeface="Trebuchet MS"/>
              </a:rPr>
              <a:t>real-</a:t>
            </a:r>
            <a:r>
              <a:rPr sz="1650" b="1" spc="-65" dirty="0">
                <a:latin typeface="Trebuchet MS"/>
                <a:cs typeface="Trebuchet MS"/>
              </a:rPr>
              <a:t>time</a:t>
            </a:r>
            <a:r>
              <a:rPr sz="1650" b="1" spc="-125" dirty="0">
                <a:latin typeface="Trebuchet MS"/>
                <a:cs typeface="Trebuchet MS"/>
              </a:rPr>
              <a:t> </a:t>
            </a:r>
            <a:r>
              <a:rPr sz="1650" b="1" spc="-70" dirty="0">
                <a:latin typeface="Trebuchet MS"/>
                <a:cs typeface="Trebuchet MS"/>
              </a:rPr>
              <a:t>data.</a:t>
            </a:r>
            <a:r>
              <a:rPr sz="1650" b="1" spc="-110" dirty="0">
                <a:latin typeface="Trebuchet MS"/>
                <a:cs typeface="Trebuchet MS"/>
              </a:rPr>
              <a:t> </a:t>
            </a:r>
            <a:r>
              <a:rPr sz="1650" b="1" spc="-10" dirty="0">
                <a:latin typeface="Trebuchet MS"/>
                <a:cs typeface="Trebuchet MS"/>
              </a:rPr>
              <a:t>Enables </a:t>
            </a:r>
            <a:r>
              <a:rPr sz="1650" b="1" spc="-60" dirty="0">
                <a:latin typeface="Trebuchet MS"/>
                <a:cs typeface="Trebuchet MS"/>
              </a:rPr>
              <a:t>proactive</a:t>
            </a:r>
            <a:r>
              <a:rPr sz="1650" b="1" spc="-114" dirty="0">
                <a:latin typeface="Trebuchet MS"/>
                <a:cs typeface="Trebuchet MS"/>
              </a:rPr>
              <a:t> </a:t>
            </a:r>
            <a:r>
              <a:rPr sz="1650" b="1" spc="-50" dirty="0">
                <a:latin typeface="Trebuchet MS"/>
                <a:cs typeface="Trebuchet MS"/>
              </a:rPr>
              <a:t>nuisance</a:t>
            </a:r>
            <a:r>
              <a:rPr sz="1650" b="1" spc="-130" dirty="0">
                <a:latin typeface="Trebuchet MS"/>
                <a:cs typeface="Trebuchet MS"/>
              </a:rPr>
              <a:t> </a:t>
            </a:r>
            <a:r>
              <a:rPr sz="1650" b="1" spc="-10" dirty="0">
                <a:latin typeface="Trebuchet MS"/>
                <a:cs typeface="Trebuchet MS"/>
              </a:rPr>
              <a:t>management.</a:t>
            </a:r>
            <a:endParaRPr sz="16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endParaRPr sz="1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pc="45" dirty="0"/>
              <a:t>Community-Centric</a:t>
            </a:r>
            <a:r>
              <a:rPr spc="40" dirty="0"/>
              <a:t> </a:t>
            </a:r>
            <a:r>
              <a:rPr spc="-10" dirty="0"/>
              <a:t>ApproacheS</a:t>
            </a:r>
          </a:p>
          <a:p>
            <a:pPr marL="12700" marR="5080">
              <a:lnSpc>
                <a:spcPct val="136500"/>
              </a:lnSpc>
              <a:spcBef>
                <a:spcPts val="875"/>
              </a:spcBef>
            </a:pPr>
            <a:r>
              <a:rPr sz="1650" b="1" spc="-75" dirty="0">
                <a:latin typeface="Trebuchet MS"/>
                <a:cs typeface="Trebuchet MS"/>
              </a:rPr>
              <a:t>Greater</a:t>
            </a:r>
            <a:r>
              <a:rPr sz="1650" b="1" spc="-100" dirty="0">
                <a:latin typeface="Trebuchet MS"/>
                <a:cs typeface="Trebuchet MS"/>
              </a:rPr>
              <a:t> </a:t>
            </a:r>
            <a:r>
              <a:rPr sz="1650" b="1" spc="-30" dirty="0">
                <a:latin typeface="Trebuchet MS"/>
                <a:cs typeface="Trebuchet MS"/>
              </a:rPr>
              <a:t>emphasis</a:t>
            </a:r>
            <a:r>
              <a:rPr sz="1650" b="1" spc="-114" dirty="0">
                <a:latin typeface="Trebuchet MS"/>
                <a:cs typeface="Trebuchet MS"/>
              </a:rPr>
              <a:t> </a:t>
            </a:r>
            <a:r>
              <a:rPr sz="1650" b="1" spc="-20" dirty="0">
                <a:latin typeface="Trebuchet MS"/>
                <a:cs typeface="Trebuchet MS"/>
              </a:rPr>
              <a:t>on</a:t>
            </a:r>
            <a:r>
              <a:rPr sz="1650" b="1" spc="-125" dirty="0">
                <a:latin typeface="Trebuchet MS"/>
                <a:cs typeface="Trebuchet MS"/>
              </a:rPr>
              <a:t> </a:t>
            </a:r>
            <a:r>
              <a:rPr sz="1650" b="1" spc="-50" dirty="0">
                <a:latin typeface="Trebuchet MS"/>
                <a:cs typeface="Trebuchet MS"/>
              </a:rPr>
              <a:t>collaborative</a:t>
            </a:r>
            <a:r>
              <a:rPr sz="1650" b="1" spc="-130" dirty="0">
                <a:latin typeface="Trebuchet MS"/>
                <a:cs typeface="Trebuchet MS"/>
              </a:rPr>
              <a:t> </a:t>
            </a:r>
            <a:r>
              <a:rPr sz="1650" b="1" spc="-40" dirty="0">
                <a:latin typeface="Trebuchet MS"/>
                <a:cs typeface="Trebuchet MS"/>
              </a:rPr>
              <a:t>problem-</a:t>
            </a:r>
            <a:r>
              <a:rPr sz="1650" b="1" spc="-25" dirty="0">
                <a:latin typeface="Trebuchet MS"/>
                <a:cs typeface="Trebuchet MS"/>
              </a:rPr>
              <a:t>solving</a:t>
            </a:r>
            <a:r>
              <a:rPr sz="1650" b="1" spc="-145" dirty="0">
                <a:latin typeface="Trebuchet MS"/>
                <a:cs typeface="Trebuchet MS"/>
              </a:rPr>
              <a:t> </a:t>
            </a:r>
            <a:r>
              <a:rPr sz="1650" b="1" spc="-70" dirty="0">
                <a:latin typeface="Trebuchet MS"/>
                <a:cs typeface="Trebuchet MS"/>
              </a:rPr>
              <a:t>with</a:t>
            </a:r>
            <a:r>
              <a:rPr sz="1650" b="1" spc="-114" dirty="0">
                <a:latin typeface="Trebuchet MS"/>
                <a:cs typeface="Trebuchet MS"/>
              </a:rPr>
              <a:t> </a:t>
            </a:r>
            <a:r>
              <a:rPr sz="1650" b="1" spc="-35" dirty="0">
                <a:latin typeface="Trebuchet MS"/>
                <a:cs typeface="Trebuchet MS"/>
              </a:rPr>
              <a:t>residents. </a:t>
            </a:r>
            <a:r>
              <a:rPr sz="1650" b="1" spc="-55" dirty="0">
                <a:latin typeface="Trebuchet MS"/>
                <a:cs typeface="Trebuchet MS"/>
              </a:rPr>
              <a:t>Fosters</a:t>
            </a:r>
            <a:r>
              <a:rPr sz="1650" b="1" spc="-135" dirty="0">
                <a:latin typeface="Trebuchet MS"/>
                <a:cs typeface="Trebuchet MS"/>
              </a:rPr>
              <a:t> </a:t>
            </a:r>
            <a:r>
              <a:rPr sz="1650" b="1" spc="-65" dirty="0">
                <a:latin typeface="Trebuchet MS"/>
                <a:cs typeface="Trebuchet MS"/>
              </a:rPr>
              <a:t>community</a:t>
            </a:r>
            <a:r>
              <a:rPr sz="1650" b="1" spc="-125" dirty="0">
                <a:latin typeface="Trebuchet MS"/>
                <a:cs typeface="Trebuchet MS"/>
              </a:rPr>
              <a:t> </a:t>
            </a:r>
            <a:r>
              <a:rPr sz="1650" b="1" spc="-60" dirty="0">
                <a:latin typeface="Trebuchet MS"/>
                <a:cs typeface="Trebuchet MS"/>
              </a:rPr>
              <a:t>resilience</a:t>
            </a:r>
            <a:r>
              <a:rPr sz="1650" b="1" spc="-135" dirty="0">
                <a:latin typeface="Trebuchet MS"/>
                <a:cs typeface="Trebuchet MS"/>
              </a:rPr>
              <a:t> </a:t>
            </a:r>
            <a:r>
              <a:rPr sz="1650" b="1" spc="-20" dirty="0">
                <a:latin typeface="Trebuchet MS"/>
                <a:cs typeface="Trebuchet MS"/>
              </a:rPr>
              <a:t>and</a:t>
            </a:r>
            <a:r>
              <a:rPr sz="1650" b="1" spc="-125" dirty="0">
                <a:latin typeface="Trebuchet MS"/>
                <a:cs typeface="Trebuchet MS"/>
              </a:rPr>
              <a:t> </a:t>
            </a:r>
            <a:r>
              <a:rPr sz="1650" b="1" spc="-55" dirty="0">
                <a:latin typeface="Trebuchet MS"/>
                <a:cs typeface="Trebuchet MS"/>
              </a:rPr>
              <a:t>reduces</a:t>
            </a:r>
            <a:r>
              <a:rPr sz="1650" b="1" spc="-114" dirty="0">
                <a:latin typeface="Trebuchet MS"/>
                <a:cs typeface="Trebuchet MS"/>
              </a:rPr>
              <a:t> </a:t>
            </a:r>
            <a:r>
              <a:rPr sz="1650" b="1" spc="-50" dirty="0">
                <a:latin typeface="Trebuchet MS"/>
                <a:cs typeface="Trebuchet MS"/>
              </a:rPr>
              <a:t>complaint</a:t>
            </a:r>
            <a:r>
              <a:rPr sz="1650" b="1" spc="-135" dirty="0">
                <a:latin typeface="Trebuchet MS"/>
                <a:cs typeface="Trebuchet MS"/>
              </a:rPr>
              <a:t> </a:t>
            </a:r>
            <a:r>
              <a:rPr sz="1650" b="1" spc="-10" dirty="0">
                <a:latin typeface="Trebuchet MS"/>
                <a:cs typeface="Trebuchet MS"/>
              </a:rPr>
              <a:t>volumes.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847" y="852881"/>
            <a:ext cx="7421245" cy="1292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100"/>
              </a:lnSpc>
            </a:pPr>
            <a:r>
              <a:rPr sz="4050" spc="-35" dirty="0"/>
              <a:t>BeSt</a:t>
            </a:r>
            <a:r>
              <a:rPr sz="4050" spc="-95" dirty="0"/>
              <a:t> </a:t>
            </a:r>
            <a:r>
              <a:rPr sz="4050" spc="85" dirty="0"/>
              <a:t>PracticeS</a:t>
            </a:r>
            <a:r>
              <a:rPr sz="4050" spc="-105" dirty="0"/>
              <a:t> </a:t>
            </a:r>
            <a:r>
              <a:rPr sz="4050" spc="190" dirty="0"/>
              <a:t>for</a:t>
            </a:r>
            <a:r>
              <a:rPr sz="4050" spc="-95" dirty="0"/>
              <a:t> </a:t>
            </a:r>
            <a:r>
              <a:rPr sz="4050" spc="90" dirty="0"/>
              <a:t>Effective</a:t>
            </a:r>
            <a:r>
              <a:rPr sz="4050" spc="-114" dirty="0"/>
              <a:t> </a:t>
            </a:r>
            <a:r>
              <a:rPr sz="4050" spc="-10" dirty="0"/>
              <a:t>NuiSance </a:t>
            </a:r>
            <a:r>
              <a:rPr sz="4050" spc="130" dirty="0"/>
              <a:t>Management</a:t>
            </a:r>
            <a:endParaRPr sz="4050"/>
          </a:p>
        </p:txBody>
      </p:sp>
      <p:sp>
        <p:nvSpPr>
          <p:cNvPr id="4" name="object 4"/>
          <p:cNvSpPr/>
          <p:nvPr/>
        </p:nvSpPr>
        <p:spPr>
          <a:xfrm>
            <a:off x="720851" y="2721864"/>
            <a:ext cx="463550" cy="463550"/>
          </a:xfrm>
          <a:custGeom>
            <a:avLst/>
            <a:gdLst/>
            <a:ahLst/>
            <a:cxnLst/>
            <a:rect l="l" t="t" r="r" b="b"/>
            <a:pathLst>
              <a:path w="463550" h="463550">
                <a:moveTo>
                  <a:pt x="432409" y="0"/>
                </a:moveTo>
                <a:lnTo>
                  <a:pt x="30886" y="0"/>
                </a:lnTo>
                <a:lnTo>
                  <a:pt x="18864" y="2428"/>
                </a:lnTo>
                <a:lnTo>
                  <a:pt x="9047" y="9048"/>
                </a:lnTo>
                <a:lnTo>
                  <a:pt x="2427" y="18859"/>
                </a:lnTo>
                <a:lnTo>
                  <a:pt x="0" y="30861"/>
                </a:lnTo>
                <a:lnTo>
                  <a:pt x="0" y="432435"/>
                </a:lnTo>
                <a:lnTo>
                  <a:pt x="2427" y="444436"/>
                </a:lnTo>
                <a:lnTo>
                  <a:pt x="9047" y="454247"/>
                </a:lnTo>
                <a:lnTo>
                  <a:pt x="18864" y="460867"/>
                </a:lnTo>
                <a:lnTo>
                  <a:pt x="30886" y="463296"/>
                </a:lnTo>
                <a:lnTo>
                  <a:pt x="432409" y="463296"/>
                </a:lnTo>
                <a:lnTo>
                  <a:pt x="444431" y="460867"/>
                </a:lnTo>
                <a:lnTo>
                  <a:pt x="454248" y="454247"/>
                </a:lnTo>
                <a:lnTo>
                  <a:pt x="460868" y="444436"/>
                </a:lnTo>
                <a:lnTo>
                  <a:pt x="463295" y="432435"/>
                </a:lnTo>
                <a:lnTo>
                  <a:pt x="463295" y="30861"/>
                </a:lnTo>
                <a:lnTo>
                  <a:pt x="460868" y="18859"/>
                </a:lnTo>
                <a:lnTo>
                  <a:pt x="454248" y="9048"/>
                </a:lnTo>
                <a:lnTo>
                  <a:pt x="444431" y="2428"/>
                </a:lnTo>
                <a:lnTo>
                  <a:pt x="432409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0117" y="2710434"/>
            <a:ext cx="1263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6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1</a:t>
            </a:r>
            <a:endParaRPr sz="2400">
              <a:latin typeface="Liberation Sans Narrow"/>
              <a:cs typeface="Liberation Sans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6933" y="2692654"/>
            <a:ext cx="3086100" cy="208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Clear</a:t>
            </a:r>
            <a:r>
              <a:rPr sz="2000" spc="2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000" spc="5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Communication</a:t>
            </a:r>
            <a:endParaRPr sz="200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ChannelS</a:t>
            </a:r>
            <a:endParaRPr sz="2000">
              <a:latin typeface="Liberation Sans Narrow"/>
              <a:cs typeface="Liberation Sans Narrow"/>
            </a:endParaRPr>
          </a:p>
          <a:p>
            <a:pPr marL="12700" marR="5080">
              <a:lnSpc>
                <a:spcPct val="135400"/>
              </a:lnSpc>
              <a:spcBef>
                <a:spcPts val="935"/>
              </a:spcBef>
            </a:pPr>
            <a:r>
              <a:rPr sz="1600" b="1" spc="-40" dirty="0">
                <a:solidFill>
                  <a:srgbClr val="DFD5DE"/>
                </a:solidFill>
                <a:latin typeface="Trebuchet MS"/>
                <a:cs typeface="Trebuchet MS"/>
              </a:rPr>
              <a:t>Establish</a:t>
            </a:r>
            <a:r>
              <a:rPr sz="1600" b="1" spc="-6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00" b="1" spc="-80" dirty="0">
                <a:solidFill>
                  <a:srgbClr val="DFD5DE"/>
                </a:solidFill>
                <a:latin typeface="Trebuchet MS"/>
                <a:cs typeface="Trebuchet MS"/>
              </a:rPr>
              <a:t>multiple,</a:t>
            </a:r>
            <a:r>
              <a:rPr sz="1600" b="1" spc="-5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DFD5DE"/>
                </a:solidFill>
                <a:latin typeface="Trebuchet MS"/>
                <a:cs typeface="Trebuchet MS"/>
              </a:rPr>
              <a:t>accessible </a:t>
            </a:r>
            <a:r>
              <a:rPr sz="1600" b="1" spc="-55" dirty="0">
                <a:solidFill>
                  <a:srgbClr val="DFD5DE"/>
                </a:solidFill>
                <a:latin typeface="Trebuchet MS"/>
                <a:cs typeface="Trebuchet MS"/>
              </a:rPr>
              <a:t>reporting </a:t>
            </a:r>
            <a:r>
              <a:rPr sz="1600" b="1" spc="-65" dirty="0">
                <a:solidFill>
                  <a:srgbClr val="DFD5DE"/>
                </a:solidFill>
                <a:latin typeface="Trebuchet MS"/>
                <a:cs typeface="Trebuchet MS"/>
              </a:rPr>
              <a:t>methods.</a:t>
            </a:r>
            <a:r>
              <a:rPr sz="1600" b="1" spc="-7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00" b="1" spc="-65" dirty="0">
                <a:solidFill>
                  <a:srgbClr val="DFD5DE"/>
                </a:solidFill>
                <a:latin typeface="Trebuchet MS"/>
                <a:cs typeface="Trebuchet MS"/>
              </a:rPr>
              <a:t>Ensure</a:t>
            </a:r>
            <a:r>
              <a:rPr sz="1600" b="1" spc="-8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00" b="1" spc="-45" dirty="0">
                <a:solidFill>
                  <a:srgbClr val="DFD5DE"/>
                </a:solidFill>
                <a:latin typeface="Trebuchet MS"/>
                <a:cs typeface="Trebuchet MS"/>
              </a:rPr>
              <a:t>regular </a:t>
            </a:r>
            <a:r>
              <a:rPr sz="1600" b="1" spc="-35" dirty="0">
                <a:solidFill>
                  <a:srgbClr val="DFD5DE"/>
                </a:solidFill>
                <a:latin typeface="Trebuchet MS"/>
                <a:cs typeface="Trebuchet MS"/>
              </a:rPr>
              <a:t>updates</a:t>
            </a:r>
            <a:r>
              <a:rPr sz="1600" b="1" spc="-9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DFD5DE"/>
                </a:solidFill>
                <a:latin typeface="Trebuchet MS"/>
                <a:cs typeface="Trebuchet MS"/>
              </a:rPr>
              <a:t>to</a:t>
            </a:r>
            <a:r>
              <a:rPr sz="160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00" b="1" spc="-45" dirty="0">
                <a:solidFill>
                  <a:srgbClr val="DFD5DE"/>
                </a:solidFill>
                <a:latin typeface="Trebuchet MS"/>
                <a:cs typeface="Trebuchet MS"/>
              </a:rPr>
              <a:t>complainants</a:t>
            </a:r>
            <a:r>
              <a:rPr sz="1600" b="1" spc="-8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DFD5DE"/>
                </a:solidFill>
                <a:latin typeface="Trebuchet MS"/>
                <a:cs typeface="Trebuchet MS"/>
              </a:rPr>
              <a:t>on</a:t>
            </a:r>
            <a:r>
              <a:rPr sz="160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00" b="1" spc="-20" dirty="0">
                <a:solidFill>
                  <a:srgbClr val="DFD5DE"/>
                </a:solidFill>
                <a:latin typeface="Trebuchet MS"/>
                <a:cs typeface="Trebuchet MS"/>
              </a:rPr>
              <a:t>case </a:t>
            </a:r>
            <a:r>
              <a:rPr sz="1600" b="1" spc="-10" dirty="0">
                <a:solidFill>
                  <a:srgbClr val="DFD5DE"/>
                </a:solidFill>
                <a:latin typeface="Trebuchet MS"/>
                <a:cs typeface="Trebuchet MS"/>
              </a:rPr>
              <a:t>progress.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75632" y="2721864"/>
            <a:ext cx="462280" cy="463550"/>
          </a:xfrm>
          <a:custGeom>
            <a:avLst/>
            <a:gdLst/>
            <a:ahLst/>
            <a:cxnLst/>
            <a:rect l="l" t="t" r="r" b="b"/>
            <a:pathLst>
              <a:path w="462279" h="463550">
                <a:moveTo>
                  <a:pt x="431038" y="0"/>
                </a:moveTo>
                <a:lnTo>
                  <a:pt x="30733" y="0"/>
                </a:lnTo>
                <a:lnTo>
                  <a:pt x="18805" y="2426"/>
                </a:lnTo>
                <a:lnTo>
                  <a:pt x="9032" y="9032"/>
                </a:lnTo>
                <a:lnTo>
                  <a:pt x="2426" y="18805"/>
                </a:lnTo>
                <a:lnTo>
                  <a:pt x="0" y="30734"/>
                </a:lnTo>
                <a:lnTo>
                  <a:pt x="0" y="432562"/>
                </a:lnTo>
                <a:lnTo>
                  <a:pt x="2426" y="444490"/>
                </a:lnTo>
                <a:lnTo>
                  <a:pt x="9032" y="454263"/>
                </a:lnTo>
                <a:lnTo>
                  <a:pt x="18805" y="460869"/>
                </a:lnTo>
                <a:lnTo>
                  <a:pt x="30733" y="463296"/>
                </a:lnTo>
                <a:lnTo>
                  <a:pt x="431038" y="463296"/>
                </a:lnTo>
                <a:lnTo>
                  <a:pt x="442966" y="460869"/>
                </a:lnTo>
                <a:lnTo>
                  <a:pt x="452739" y="454263"/>
                </a:lnTo>
                <a:lnTo>
                  <a:pt x="459345" y="444490"/>
                </a:lnTo>
                <a:lnTo>
                  <a:pt x="461771" y="432562"/>
                </a:lnTo>
                <a:lnTo>
                  <a:pt x="461771" y="30734"/>
                </a:lnTo>
                <a:lnTo>
                  <a:pt x="459345" y="18805"/>
                </a:lnTo>
                <a:lnTo>
                  <a:pt x="452739" y="9032"/>
                </a:lnTo>
                <a:lnTo>
                  <a:pt x="442966" y="2426"/>
                </a:lnTo>
                <a:lnTo>
                  <a:pt x="431038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19650" y="2710434"/>
            <a:ext cx="176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2</a:t>
            </a:r>
            <a:endParaRPr sz="2400">
              <a:latin typeface="Liberation Sans Narrow"/>
              <a:cs typeface="Liberation Sans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1714" y="2692654"/>
            <a:ext cx="2982595" cy="1767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ContinuouS</a:t>
            </a:r>
            <a:r>
              <a:rPr sz="2000" spc="14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000" spc="-1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Training</a:t>
            </a:r>
            <a:endParaRPr sz="2000">
              <a:latin typeface="Liberation Sans Narrow"/>
              <a:cs typeface="Liberation Sans Narrow"/>
            </a:endParaRPr>
          </a:p>
          <a:p>
            <a:pPr marL="12700" marR="5080">
              <a:lnSpc>
                <a:spcPct val="135400"/>
              </a:lnSpc>
              <a:spcBef>
                <a:spcPts val="910"/>
              </a:spcBef>
            </a:pPr>
            <a:r>
              <a:rPr sz="1600" b="1" spc="-55" dirty="0">
                <a:solidFill>
                  <a:srgbClr val="DFD5DE"/>
                </a:solidFill>
                <a:latin typeface="Trebuchet MS"/>
                <a:cs typeface="Trebuchet MS"/>
              </a:rPr>
              <a:t>Keep</a:t>
            </a:r>
            <a:r>
              <a:rPr sz="1600" b="1" spc="-9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00" b="1" spc="-35" dirty="0">
                <a:solidFill>
                  <a:srgbClr val="DFD5DE"/>
                </a:solidFill>
                <a:latin typeface="Trebuchet MS"/>
                <a:cs typeface="Trebuchet MS"/>
              </a:rPr>
              <a:t>staff</a:t>
            </a:r>
            <a:r>
              <a:rPr sz="1600" b="1" spc="-114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00" b="1" spc="-45" dirty="0">
                <a:solidFill>
                  <a:srgbClr val="DFD5DE"/>
                </a:solidFill>
                <a:latin typeface="Trebuchet MS"/>
                <a:cs typeface="Trebuchet MS"/>
              </a:rPr>
              <a:t>updated</a:t>
            </a:r>
            <a:r>
              <a:rPr sz="1600" b="1" spc="-8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DFD5DE"/>
                </a:solidFill>
                <a:latin typeface="Trebuchet MS"/>
                <a:cs typeface="Trebuchet MS"/>
              </a:rPr>
              <a:t>on</a:t>
            </a:r>
            <a:r>
              <a:rPr sz="1600" b="1" spc="-114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00" b="1" spc="-20" dirty="0">
                <a:solidFill>
                  <a:srgbClr val="DFD5DE"/>
                </a:solidFill>
                <a:latin typeface="Trebuchet MS"/>
                <a:cs typeface="Trebuchet MS"/>
              </a:rPr>
              <a:t>legal </a:t>
            </a:r>
            <a:r>
              <a:rPr sz="1600" b="1" spc="-50" dirty="0">
                <a:solidFill>
                  <a:srgbClr val="DFD5DE"/>
                </a:solidFill>
                <a:latin typeface="Trebuchet MS"/>
                <a:cs typeface="Trebuchet MS"/>
              </a:rPr>
              <a:t>developments</a:t>
            </a:r>
            <a:r>
              <a:rPr sz="1600" b="1" spc="-5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DFD5DE"/>
                </a:solidFill>
                <a:latin typeface="Trebuchet MS"/>
                <a:cs typeface="Trebuchet MS"/>
              </a:rPr>
              <a:t>and</a:t>
            </a:r>
            <a:r>
              <a:rPr sz="1600" b="1" spc="-9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DFD5DE"/>
                </a:solidFill>
                <a:latin typeface="Trebuchet MS"/>
                <a:cs typeface="Trebuchet MS"/>
              </a:rPr>
              <a:t>new </a:t>
            </a:r>
            <a:r>
              <a:rPr sz="1600" b="1" spc="-60" dirty="0">
                <a:solidFill>
                  <a:srgbClr val="DFD5DE"/>
                </a:solidFill>
                <a:latin typeface="Trebuchet MS"/>
                <a:cs typeface="Trebuchet MS"/>
              </a:rPr>
              <a:t>technologies.</a:t>
            </a:r>
            <a:r>
              <a:rPr sz="1600" b="1" spc="-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00" b="1" spc="-60" dirty="0">
                <a:solidFill>
                  <a:srgbClr val="DFD5DE"/>
                </a:solidFill>
                <a:latin typeface="Trebuchet MS"/>
                <a:cs typeface="Trebuchet MS"/>
              </a:rPr>
              <a:t>Enhances</a:t>
            </a:r>
            <a:r>
              <a:rPr sz="1600" b="1" spc="-6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00" b="1" spc="-30" dirty="0">
                <a:solidFill>
                  <a:srgbClr val="DFD5DE"/>
                </a:solidFill>
                <a:latin typeface="Trebuchet MS"/>
                <a:cs typeface="Trebuchet MS"/>
              </a:rPr>
              <a:t>decision- </a:t>
            </a:r>
            <a:r>
              <a:rPr sz="1600" b="1" spc="-40" dirty="0">
                <a:solidFill>
                  <a:srgbClr val="DFD5DE"/>
                </a:solidFill>
                <a:latin typeface="Trebuchet MS"/>
                <a:cs typeface="Trebuchet MS"/>
              </a:rPr>
              <a:t>making</a:t>
            </a:r>
            <a:r>
              <a:rPr sz="1600" b="1" spc="-10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DFD5DE"/>
                </a:solidFill>
                <a:latin typeface="Trebuchet MS"/>
                <a:cs typeface="Trebuchet MS"/>
              </a:rPr>
              <a:t>and</a:t>
            </a:r>
            <a:r>
              <a:rPr sz="1600" b="1" spc="-10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00" b="1" spc="-70" dirty="0">
                <a:solidFill>
                  <a:srgbClr val="DFD5DE"/>
                </a:solidFill>
                <a:latin typeface="Trebuchet MS"/>
                <a:cs typeface="Trebuchet MS"/>
              </a:rPr>
              <a:t>service</a:t>
            </a:r>
            <a:r>
              <a:rPr sz="1600" b="1" spc="-8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DFD5DE"/>
                </a:solidFill>
                <a:latin typeface="Trebuchet MS"/>
                <a:cs typeface="Trebuchet MS"/>
              </a:rPr>
              <a:t>delivery.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0851" y="5242559"/>
            <a:ext cx="463550" cy="463550"/>
          </a:xfrm>
          <a:custGeom>
            <a:avLst/>
            <a:gdLst/>
            <a:ahLst/>
            <a:cxnLst/>
            <a:rect l="l" t="t" r="r" b="b"/>
            <a:pathLst>
              <a:path w="463550" h="463550">
                <a:moveTo>
                  <a:pt x="432409" y="0"/>
                </a:moveTo>
                <a:lnTo>
                  <a:pt x="30886" y="0"/>
                </a:lnTo>
                <a:lnTo>
                  <a:pt x="18864" y="2428"/>
                </a:lnTo>
                <a:lnTo>
                  <a:pt x="9047" y="9048"/>
                </a:lnTo>
                <a:lnTo>
                  <a:pt x="2427" y="18859"/>
                </a:lnTo>
                <a:lnTo>
                  <a:pt x="0" y="30860"/>
                </a:lnTo>
                <a:lnTo>
                  <a:pt x="0" y="432434"/>
                </a:lnTo>
                <a:lnTo>
                  <a:pt x="2427" y="444436"/>
                </a:lnTo>
                <a:lnTo>
                  <a:pt x="9047" y="454247"/>
                </a:lnTo>
                <a:lnTo>
                  <a:pt x="18864" y="460867"/>
                </a:lnTo>
                <a:lnTo>
                  <a:pt x="30886" y="463295"/>
                </a:lnTo>
                <a:lnTo>
                  <a:pt x="432409" y="463295"/>
                </a:lnTo>
                <a:lnTo>
                  <a:pt x="444431" y="460867"/>
                </a:lnTo>
                <a:lnTo>
                  <a:pt x="454248" y="454247"/>
                </a:lnTo>
                <a:lnTo>
                  <a:pt x="460868" y="444436"/>
                </a:lnTo>
                <a:lnTo>
                  <a:pt x="463295" y="432434"/>
                </a:lnTo>
                <a:lnTo>
                  <a:pt x="463295" y="30860"/>
                </a:lnTo>
                <a:lnTo>
                  <a:pt x="460868" y="18859"/>
                </a:lnTo>
                <a:lnTo>
                  <a:pt x="454248" y="9048"/>
                </a:lnTo>
                <a:lnTo>
                  <a:pt x="444431" y="2428"/>
                </a:lnTo>
                <a:lnTo>
                  <a:pt x="432409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64819" y="5232272"/>
            <a:ext cx="176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3</a:t>
            </a:r>
            <a:endParaRPr sz="2400">
              <a:latin typeface="Liberation Sans Narrow"/>
              <a:cs typeface="Liberation Sans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76933" y="5214620"/>
            <a:ext cx="2909570" cy="2096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Preventative</a:t>
            </a:r>
            <a:r>
              <a:rPr sz="200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000" spc="-1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MeaSureS</a:t>
            </a:r>
            <a:endParaRPr sz="2000">
              <a:latin typeface="Liberation Sans Narrow"/>
              <a:cs typeface="Liberation Sans Narrow"/>
            </a:endParaRPr>
          </a:p>
          <a:p>
            <a:pPr marL="12700" marR="5080">
              <a:lnSpc>
                <a:spcPct val="135300"/>
              </a:lnSpc>
              <a:spcBef>
                <a:spcPts val="915"/>
              </a:spcBef>
            </a:pPr>
            <a:r>
              <a:rPr sz="1600" b="1" spc="-60" dirty="0">
                <a:solidFill>
                  <a:srgbClr val="DFD5DE"/>
                </a:solidFill>
                <a:latin typeface="Trebuchet MS"/>
                <a:cs typeface="Trebuchet MS"/>
              </a:rPr>
              <a:t>Implement</a:t>
            </a:r>
            <a:r>
              <a:rPr sz="1600" b="1" spc="-5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DFD5DE"/>
                </a:solidFill>
                <a:latin typeface="Trebuchet MS"/>
                <a:cs typeface="Trebuchet MS"/>
              </a:rPr>
              <a:t>education </a:t>
            </a:r>
            <a:r>
              <a:rPr sz="1600" b="1" spc="-40" dirty="0">
                <a:solidFill>
                  <a:srgbClr val="DFD5DE"/>
                </a:solidFill>
                <a:latin typeface="Trebuchet MS"/>
                <a:cs typeface="Trebuchet MS"/>
              </a:rPr>
              <a:t>programmes</a:t>
            </a:r>
            <a:r>
              <a:rPr sz="1600" b="1" spc="-6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DFD5DE"/>
                </a:solidFill>
                <a:latin typeface="Trebuchet MS"/>
                <a:cs typeface="Trebuchet MS"/>
              </a:rPr>
              <a:t>and</a:t>
            </a:r>
            <a:r>
              <a:rPr sz="1600" b="1" spc="-11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00" b="1" spc="-20" dirty="0">
                <a:solidFill>
                  <a:srgbClr val="DFD5DE"/>
                </a:solidFill>
                <a:latin typeface="Trebuchet MS"/>
                <a:cs typeface="Trebuchet MS"/>
              </a:rPr>
              <a:t>early </a:t>
            </a:r>
            <a:r>
              <a:rPr sz="1600" b="1" spc="-70" dirty="0">
                <a:solidFill>
                  <a:srgbClr val="DFD5DE"/>
                </a:solidFill>
                <a:latin typeface="Trebuchet MS"/>
                <a:cs typeface="Trebuchet MS"/>
              </a:rPr>
              <a:t>intervention</a:t>
            </a:r>
            <a:r>
              <a:rPr sz="1600" b="1" spc="-3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00" b="1" spc="-60" dirty="0">
                <a:solidFill>
                  <a:srgbClr val="DFD5DE"/>
                </a:solidFill>
                <a:latin typeface="Trebuchet MS"/>
                <a:cs typeface="Trebuchet MS"/>
              </a:rPr>
              <a:t>strategies.</a:t>
            </a:r>
            <a:r>
              <a:rPr sz="1600" b="1" spc="-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00" b="1" spc="-40" dirty="0">
                <a:solidFill>
                  <a:srgbClr val="DFD5DE"/>
                </a:solidFill>
                <a:latin typeface="Trebuchet MS"/>
                <a:cs typeface="Trebuchet MS"/>
              </a:rPr>
              <a:t>Reduces </a:t>
            </a:r>
            <a:r>
              <a:rPr sz="1600" b="1" spc="-75" dirty="0">
                <a:solidFill>
                  <a:srgbClr val="DFD5DE"/>
                </a:solidFill>
                <a:latin typeface="Trebuchet MS"/>
                <a:cs typeface="Trebuchet MS"/>
              </a:rPr>
              <a:t>incidence </a:t>
            </a:r>
            <a:r>
              <a:rPr sz="1600" b="1" spc="-25" dirty="0">
                <a:solidFill>
                  <a:srgbClr val="DFD5DE"/>
                </a:solidFill>
                <a:latin typeface="Trebuchet MS"/>
                <a:cs typeface="Trebuchet MS"/>
              </a:rPr>
              <a:t>of</a:t>
            </a:r>
            <a:r>
              <a:rPr sz="1600" b="1" spc="-10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00" b="1" spc="-50" dirty="0">
                <a:solidFill>
                  <a:srgbClr val="DFD5DE"/>
                </a:solidFill>
                <a:latin typeface="Trebuchet MS"/>
                <a:cs typeface="Trebuchet MS"/>
              </a:rPr>
              <a:t>nuisances</a:t>
            </a:r>
            <a:r>
              <a:rPr sz="1600" b="1" spc="-7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DFD5DE"/>
                </a:solidFill>
                <a:latin typeface="Trebuchet MS"/>
                <a:cs typeface="Trebuchet MS"/>
              </a:rPr>
              <a:t>before </a:t>
            </a:r>
            <a:r>
              <a:rPr sz="1600" b="1" spc="-70" dirty="0">
                <a:solidFill>
                  <a:srgbClr val="DFD5DE"/>
                </a:solidFill>
                <a:latin typeface="Trebuchet MS"/>
                <a:cs typeface="Trebuchet MS"/>
              </a:rPr>
              <a:t>they</a:t>
            </a:r>
            <a:r>
              <a:rPr sz="1600" b="1" spc="-10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DFD5DE"/>
                </a:solidFill>
                <a:latin typeface="Trebuchet MS"/>
                <a:cs typeface="Trebuchet MS"/>
              </a:rPr>
              <a:t>escalate.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75632" y="5242559"/>
            <a:ext cx="462280" cy="463550"/>
          </a:xfrm>
          <a:custGeom>
            <a:avLst/>
            <a:gdLst/>
            <a:ahLst/>
            <a:cxnLst/>
            <a:rect l="l" t="t" r="r" b="b"/>
            <a:pathLst>
              <a:path w="462279" h="463550">
                <a:moveTo>
                  <a:pt x="431038" y="0"/>
                </a:moveTo>
                <a:lnTo>
                  <a:pt x="30733" y="0"/>
                </a:lnTo>
                <a:lnTo>
                  <a:pt x="18805" y="2426"/>
                </a:lnTo>
                <a:lnTo>
                  <a:pt x="9032" y="9032"/>
                </a:lnTo>
                <a:lnTo>
                  <a:pt x="2426" y="18805"/>
                </a:lnTo>
                <a:lnTo>
                  <a:pt x="0" y="30733"/>
                </a:lnTo>
                <a:lnTo>
                  <a:pt x="0" y="432562"/>
                </a:lnTo>
                <a:lnTo>
                  <a:pt x="2426" y="444490"/>
                </a:lnTo>
                <a:lnTo>
                  <a:pt x="9032" y="454263"/>
                </a:lnTo>
                <a:lnTo>
                  <a:pt x="18805" y="460869"/>
                </a:lnTo>
                <a:lnTo>
                  <a:pt x="30733" y="463295"/>
                </a:lnTo>
                <a:lnTo>
                  <a:pt x="431038" y="463295"/>
                </a:lnTo>
                <a:lnTo>
                  <a:pt x="442966" y="460869"/>
                </a:lnTo>
                <a:lnTo>
                  <a:pt x="452739" y="454263"/>
                </a:lnTo>
                <a:lnTo>
                  <a:pt x="459345" y="444490"/>
                </a:lnTo>
                <a:lnTo>
                  <a:pt x="461771" y="432562"/>
                </a:lnTo>
                <a:lnTo>
                  <a:pt x="461771" y="30733"/>
                </a:lnTo>
                <a:lnTo>
                  <a:pt x="459345" y="18805"/>
                </a:lnTo>
                <a:lnTo>
                  <a:pt x="452739" y="9032"/>
                </a:lnTo>
                <a:lnTo>
                  <a:pt x="442966" y="2426"/>
                </a:lnTo>
                <a:lnTo>
                  <a:pt x="431038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19650" y="5232272"/>
            <a:ext cx="176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4</a:t>
            </a:r>
            <a:endParaRPr sz="2400">
              <a:latin typeface="Liberation Sans Narrow"/>
              <a:cs typeface="Liberation Sans Narrow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16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331714" y="5214620"/>
            <a:ext cx="2954020" cy="2096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6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Inter-</a:t>
            </a:r>
            <a:r>
              <a:rPr sz="200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Agency</a:t>
            </a:r>
            <a:r>
              <a:rPr sz="2000" spc="24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000" spc="4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Collaboration</a:t>
            </a:r>
            <a:endParaRPr sz="2000">
              <a:latin typeface="Liberation Sans Narrow"/>
              <a:cs typeface="Liberation Sans Narrow"/>
            </a:endParaRPr>
          </a:p>
          <a:p>
            <a:pPr marL="12700" marR="5080">
              <a:lnSpc>
                <a:spcPct val="135300"/>
              </a:lnSpc>
              <a:spcBef>
                <a:spcPts val="915"/>
              </a:spcBef>
            </a:pPr>
            <a:r>
              <a:rPr sz="1600" b="1" spc="-70" dirty="0">
                <a:solidFill>
                  <a:srgbClr val="DFD5DE"/>
                </a:solidFill>
                <a:latin typeface="Trebuchet MS"/>
                <a:cs typeface="Trebuchet MS"/>
              </a:rPr>
              <a:t>Foster</a:t>
            </a:r>
            <a:r>
              <a:rPr sz="1600" b="1" spc="-8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00" b="1" spc="-30" dirty="0">
                <a:solidFill>
                  <a:srgbClr val="DFD5DE"/>
                </a:solidFill>
                <a:latin typeface="Trebuchet MS"/>
                <a:cs typeface="Trebuchet MS"/>
              </a:rPr>
              <a:t>strong</a:t>
            </a:r>
            <a:r>
              <a:rPr sz="1600" b="1" spc="-8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00" b="1" spc="-45" dirty="0">
                <a:solidFill>
                  <a:srgbClr val="DFD5DE"/>
                </a:solidFill>
                <a:latin typeface="Trebuchet MS"/>
                <a:cs typeface="Trebuchet MS"/>
              </a:rPr>
              <a:t>relationships</a:t>
            </a:r>
            <a:r>
              <a:rPr sz="1600" b="1" spc="-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00" b="1" spc="-20" dirty="0">
                <a:solidFill>
                  <a:srgbClr val="DFD5DE"/>
                </a:solidFill>
                <a:latin typeface="Trebuchet MS"/>
                <a:cs typeface="Trebuchet MS"/>
              </a:rPr>
              <a:t>with </a:t>
            </a:r>
            <a:r>
              <a:rPr sz="1600" b="1" spc="-85" dirty="0">
                <a:solidFill>
                  <a:srgbClr val="DFD5DE"/>
                </a:solidFill>
                <a:latin typeface="Trebuchet MS"/>
                <a:cs typeface="Trebuchet MS"/>
              </a:rPr>
              <a:t>police,</a:t>
            </a:r>
            <a:r>
              <a:rPr sz="1600" b="1" spc="-7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00" b="1" spc="-60" dirty="0">
                <a:solidFill>
                  <a:srgbClr val="DFD5DE"/>
                </a:solidFill>
                <a:latin typeface="Trebuchet MS"/>
                <a:cs typeface="Trebuchet MS"/>
              </a:rPr>
              <a:t>health</a:t>
            </a:r>
            <a:r>
              <a:rPr sz="1600" b="1" spc="-75" dirty="0">
                <a:solidFill>
                  <a:srgbClr val="DFD5DE"/>
                </a:solidFill>
                <a:latin typeface="Trebuchet MS"/>
                <a:cs typeface="Trebuchet MS"/>
              </a:rPr>
              <a:t> services, </a:t>
            </a:r>
            <a:r>
              <a:rPr sz="1600" b="1" spc="-25" dirty="0">
                <a:solidFill>
                  <a:srgbClr val="DFD5DE"/>
                </a:solidFill>
                <a:latin typeface="Trebuchet MS"/>
                <a:cs typeface="Trebuchet MS"/>
              </a:rPr>
              <a:t>and </a:t>
            </a:r>
            <a:r>
              <a:rPr sz="1600" b="1" spc="-60" dirty="0">
                <a:solidFill>
                  <a:srgbClr val="DFD5DE"/>
                </a:solidFill>
                <a:latin typeface="Trebuchet MS"/>
                <a:cs typeface="Trebuchet MS"/>
              </a:rPr>
              <a:t>environmental</a:t>
            </a:r>
            <a:r>
              <a:rPr sz="1600" b="1" spc="-4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00" b="1" spc="-70" dirty="0">
                <a:solidFill>
                  <a:srgbClr val="DFD5DE"/>
                </a:solidFill>
                <a:latin typeface="Trebuchet MS"/>
                <a:cs typeface="Trebuchet MS"/>
              </a:rPr>
              <a:t>agencies.</a:t>
            </a:r>
            <a:r>
              <a:rPr sz="1600" b="1" spc="-5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00" b="1" spc="-30" dirty="0">
                <a:solidFill>
                  <a:srgbClr val="DFD5DE"/>
                </a:solidFill>
                <a:latin typeface="Trebuchet MS"/>
                <a:cs typeface="Trebuchet MS"/>
              </a:rPr>
              <a:t>Enables </a:t>
            </a:r>
            <a:r>
              <a:rPr sz="1600" b="1" spc="-60" dirty="0">
                <a:solidFill>
                  <a:srgbClr val="DFD5DE"/>
                </a:solidFill>
                <a:latin typeface="Trebuchet MS"/>
                <a:cs typeface="Trebuchet MS"/>
              </a:rPr>
              <a:t>comprehensive</a:t>
            </a:r>
            <a:r>
              <a:rPr sz="1600" b="1" spc="-4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00" b="1" spc="-50" dirty="0">
                <a:solidFill>
                  <a:srgbClr val="DFD5DE"/>
                </a:solidFill>
                <a:latin typeface="Trebuchet MS"/>
                <a:cs typeface="Trebuchet MS"/>
              </a:rPr>
              <a:t>approach</a:t>
            </a:r>
            <a:r>
              <a:rPr sz="1600" b="1" spc="-5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DFD5DE"/>
                </a:solidFill>
                <a:latin typeface="Trebuchet MS"/>
                <a:cs typeface="Trebuchet MS"/>
              </a:rPr>
              <a:t>to </a:t>
            </a:r>
            <a:r>
              <a:rPr sz="1600" b="1" spc="-65" dirty="0">
                <a:solidFill>
                  <a:srgbClr val="DFD5DE"/>
                </a:solidFill>
                <a:latin typeface="Trebuchet MS"/>
                <a:cs typeface="Trebuchet MS"/>
              </a:rPr>
              <a:t>complex</a:t>
            </a:r>
            <a:r>
              <a:rPr sz="1600" b="1" spc="-7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DFD5DE"/>
                </a:solidFill>
                <a:latin typeface="Trebuchet MS"/>
                <a:cs typeface="Trebuchet MS"/>
              </a:rPr>
              <a:t>cases.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1304" y="863853"/>
            <a:ext cx="7079615" cy="141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600"/>
              </a:lnSpc>
            </a:pPr>
            <a:r>
              <a:rPr sz="4450" dirty="0"/>
              <a:t>ConcluSion:</a:t>
            </a:r>
            <a:r>
              <a:rPr sz="4450" spc="60" dirty="0"/>
              <a:t> </a:t>
            </a:r>
            <a:r>
              <a:rPr sz="4450" spc="-20" dirty="0"/>
              <a:t>The</a:t>
            </a:r>
            <a:r>
              <a:rPr sz="4450" spc="5" dirty="0"/>
              <a:t> </a:t>
            </a:r>
            <a:r>
              <a:rPr sz="4450" spc="70" dirty="0"/>
              <a:t>Evolving</a:t>
            </a:r>
            <a:r>
              <a:rPr sz="4450" spc="15" dirty="0"/>
              <a:t> </a:t>
            </a:r>
            <a:r>
              <a:rPr sz="4450" dirty="0"/>
              <a:t>Role</a:t>
            </a:r>
            <a:r>
              <a:rPr sz="4450" spc="15" dirty="0"/>
              <a:t> </a:t>
            </a:r>
            <a:r>
              <a:rPr sz="4450" spc="155" dirty="0"/>
              <a:t>of </a:t>
            </a:r>
            <a:r>
              <a:rPr sz="4450" spc="85" dirty="0"/>
              <a:t>Local</a:t>
            </a:r>
            <a:r>
              <a:rPr sz="4450" spc="-40" dirty="0"/>
              <a:t> </a:t>
            </a:r>
            <a:r>
              <a:rPr sz="4450" spc="90" dirty="0"/>
              <a:t>AuthoritieS</a:t>
            </a:r>
            <a:endParaRPr sz="4450"/>
          </a:p>
        </p:txBody>
      </p:sp>
      <p:sp>
        <p:nvSpPr>
          <p:cNvPr id="4" name="object 4"/>
          <p:cNvSpPr/>
          <p:nvPr/>
        </p:nvSpPr>
        <p:spPr>
          <a:xfrm>
            <a:off x="794004" y="2665476"/>
            <a:ext cx="3665220" cy="2758440"/>
          </a:xfrm>
          <a:custGeom>
            <a:avLst/>
            <a:gdLst/>
            <a:ahLst/>
            <a:cxnLst/>
            <a:rect l="l" t="t" r="r" b="b"/>
            <a:pathLst>
              <a:path w="3665220" h="2758440">
                <a:moveTo>
                  <a:pt x="3631184" y="0"/>
                </a:moveTo>
                <a:lnTo>
                  <a:pt x="34010" y="0"/>
                </a:lnTo>
                <a:lnTo>
                  <a:pt x="20772" y="2674"/>
                </a:lnTo>
                <a:lnTo>
                  <a:pt x="9961" y="9969"/>
                </a:lnTo>
                <a:lnTo>
                  <a:pt x="2672" y="20788"/>
                </a:lnTo>
                <a:lnTo>
                  <a:pt x="0" y="34036"/>
                </a:lnTo>
                <a:lnTo>
                  <a:pt x="0" y="2724404"/>
                </a:lnTo>
                <a:lnTo>
                  <a:pt x="2672" y="2737651"/>
                </a:lnTo>
                <a:lnTo>
                  <a:pt x="9961" y="2748470"/>
                </a:lnTo>
                <a:lnTo>
                  <a:pt x="20772" y="2755765"/>
                </a:lnTo>
                <a:lnTo>
                  <a:pt x="34010" y="2758440"/>
                </a:lnTo>
                <a:lnTo>
                  <a:pt x="3631184" y="2758440"/>
                </a:lnTo>
                <a:lnTo>
                  <a:pt x="3644431" y="2755765"/>
                </a:lnTo>
                <a:lnTo>
                  <a:pt x="3655250" y="2748470"/>
                </a:lnTo>
                <a:lnTo>
                  <a:pt x="3662545" y="2737651"/>
                </a:lnTo>
                <a:lnTo>
                  <a:pt x="3665220" y="2724404"/>
                </a:lnTo>
                <a:lnTo>
                  <a:pt x="3665220" y="34036"/>
                </a:lnTo>
                <a:lnTo>
                  <a:pt x="3662545" y="20788"/>
                </a:lnTo>
                <a:lnTo>
                  <a:pt x="3655250" y="9969"/>
                </a:lnTo>
                <a:lnTo>
                  <a:pt x="3644431" y="2674"/>
                </a:lnTo>
                <a:lnTo>
                  <a:pt x="3631184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08075" y="2868548"/>
            <a:ext cx="3086100" cy="2322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5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Balancing</a:t>
            </a:r>
            <a:r>
              <a:rPr sz="2200" spc="3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spc="-2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Act</a:t>
            </a:r>
            <a:endParaRPr sz="2200">
              <a:latin typeface="Liberation Sans Narrow"/>
              <a:cs typeface="Liberation Sans Narrow"/>
            </a:endParaRPr>
          </a:p>
          <a:p>
            <a:pPr marL="12700" marR="5080">
              <a:lnSpc>
                <a:spcPct val="138300"/>
              </a:lnSpc>
              <a:spcBef>
                <a:spcPts val="940"/>
              </a:spcBef>
            </a:pP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Local</a:t>
            </a:r>
            <a:r>
              <a:rPr sz="1750" b="1" spc="-13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0" dirty="0">
                <a:solidFill>
                  <a:srgbClr val="DFD5DE"/>
                </a:solidFill>
                <a:latin typeface="Trebuchet MS"/>
                <a:cs typeface="Trebuchet MS"/>
              </a:rPr>
              <a:t>authorities</a:t>
            </a:r>
            <a:r>
              <a:rPr sz="17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35" dirty="0">
                <a:solidFill>
                  <a:srgbClr val="DFD5DE"/>
                </a:solidFill>
                <a:latin typeface="Trebuchet MS"/>
                <a:cs typeface="Trebuchet MS"/>
              </a:rPr>
              <a:t>must</a:t>
            </a:r>
            <a:r>
              <a:rPr sz="1750" b="1" spc="-1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35" dirty="0">
                <a:solidFill>
                  <a:srgbClr val="DFD5DE"/>
                </a:solidFill>
                <a:latin typeface="Trebuchet MS"/>
                <a:cs typeface="Trebuchet MS"/>
              </a:rPr>
              <a:t>navigate </a:t>
            </a:r>
            <a:r>
              <a:rPr sz="1750" b="1" spc="-65" dirty="0">
                <a:solidFill>
                  <a:srgbClr val="DFD5DE"/>
                </a:solidFill>
                <a:latin typeface="Trebuchet MS"/>
                <a:cs typeface="Trebuchet MS"/>
              </a:rPr>
              <a:t>complex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30" dirty="0">
                <a:solidFill>
                  <a:srgbClr val="DFD5DE"/>
                </a:solidFill>
                <a:latin typeface="Trebuchet MS"/>
                <a:cs typeface="Trebuchet MS"/>
              </a:rPr>
              <a:t>legal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30" dirty="0">
                <a:solidFill>
                  <a:srgbClr val="DFD5DE"/>
                </a:solidFill>
                <a:latin typeface="Trebuchet MS"/>
                <a:cs typeface="Trebuchet MS"/>
              </a:rPr>
              <a:t>landscapes</a:t>
            </a:r>
            <a:r>
              <a:rPr sz="1750" b="1" spc="-12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25" dirty="0">
                <a:solidFill>
                  <a:srgbClr val="DFD5DE"/>
                </a:solidFill>
                <a:latin typeface="Trebuchet MS"/>
                <a:cs typeface="Trebuchet MS"/>
              </a:rPr>
              <a:t>and </a:t>
            </a:r>
            <a:r>
              <a:rPr sz="1750" b="1" spc="-70" dirty="0">
                <a:solidFill>
                  <a:srgbClr val="DFD5DE"/>
                </a:solidFill>
                <a:latin typeface="Trebuchet MS"/>
                <a:cs typeface="Trebuchet MS"/>
              </a:rPr>
              <a:t>community</a:t>
            </a:r>
            <a:r>
              <a:rPr sz="1750" b="1" spc="-10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expectations.</a:t>
            </a:r>
            <a:endParaRPr sz="1750">
              <a:latin typeface="Trebuchet MS"/>
              <a:cs typeface="Trebuchet MS"/>
            </a:endParaRPr>
          </a:p>
          <a:p>
            <a:pPr marL="12700" marR="104775">
              <a:lnSpc>
                <a:spcPts val="2900"/>
              </a:lnSpc>
              <a:spcBef>
                <a:spcPts val="95"/>
              </a:spcBef>
            </a:pPr>
            <a:r>
              <a:rPr sz="1750" b="1" spc="-85" dirty="0">
                <a:solidFill>
                  <a:srgbClr val="DFD5DE"/>
                </a:solidFill>
                <a:latin typeface="Trebuchet MS"/>
                <a:cs typeface="Trebuchet MS"/>
              </a:rPr>
              <a:t>Flexibility</a:t>
            </a:r>
            <a:r>
              <a:rPr sz="1750" b="1" spc="-13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25" dirty="0">
                <a:solidFill>
                  <a:srgbClr val="DFD5DE"/>
                </a:solidFill>
                <a:latin typeface="Trebuchet MS"/>
                <a:cs typeface="Trebuchet MS"/>
              </a:rPr>
              <a:t>and</a:t>
            </a:r>
            <a:r>
              <a:rPr sz="1750" b="1" spc="-9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0" dirty="0">
                <a:solidFill>
                  <a:srgbClr val="DFD5DE"/>
                </a:solidFill>
                <a:latin typeface="Trebuchet MS"/>
                <a:cs typeface="Trebuchet MS"/>
              </a:rPr>
              <a:t>adaptability</a:t>
            </a:r>
            <a:r>
              <a:rPr sz="1750" b="1" spc="-10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25" dirty="0">
                <a:solidFill>
                  <a:srgbClr val="DFD5DE"/>
                </a:solidFill>
                <a:latin typeface="Trebuchet MS"/>
                <a:cs typeface="Trebuchet MS"/>
              </a:rPr>
              <a:t>are </a:t>
            </a:r>
            <a:r>
              <a:rPr sz="1750" b="1" spc="-20" dirty="0">
                <a:solidFill>
                  <a:srgbClr val="DFD5DE"/>
                </a:solidFill>
                <a:latin typeface="Trebuchet MS"/>
                <a:cs typeface="Trebuchet MS"/>
              </a:rPr>
              <a:t>key.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84776" y="2665476"/>
            <a:ext cx="3665220" cy="2758440"/>
          </a:xfrm>
          <a:custGeom>
            <a:avLst/>
            <a:gdLst/>
            <a:ahLst/>
            <a:cxnLst/>
            <a:rect l="l" t="t" r="r" b="b"/>
            <a:pathLst>
              <a:path w="3665220" h="2758440">
                <a:moveTo>
                  <a:pt x="3631183" y="0"/>
                </a:moveTo>
                <a:lnTo>
                  <a:pt x="34036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2724404"/>
                </a:lnTo>
                <a:lnTo>
                  <a:pt x="2674" y="2737651"/>
                </a:lnTo>
                <a:lnTo>
                  <a:pt x="9969" y="2748470"/>
                </a:lnTo>
                <a:lnTo>
                  <a:pt x="20788" y="2755765"/>
                </a:lnTo>
                <a:lnTo>
                  <a:pt x="34036" y="2758440"/>
                </a:lnTo>
                <a:lnTo>
                  <a:pt x="3631183" y="2758440"/>
                </a:lnTo>
                <a:lnTo>
                  <a:pt x="3644431" y="2755765"/>
                </a:lnTo>
                <a:lnTo>
                  <a:pt x="3655250" y="2748470"/>
                </a:lnTo>
                <a:lnTo>
                  <a:pt x="3662545" y="2737651"/>
                </a:lnTo>
                <a:lnTo>
                  <a:pt x="3665220" y="2724404"/>
                </a:lnTo>
                <a:lnTo>
                  <a:pt x="3665220" y="34036"/>
                </a:lnTo>
                <a:lnTo>
                  <a:pt x="3662545" y="20788"/>
                </a:lnTo>
                <a:lnTo>
                  <a:pt x="3655250" y="9969"/>
                </a:lnTo>
                <a:lnTo>
                  <a:pt x="3644431" y="2674"/>
                </a:lnTo>
                <a:lnTo>
                  <a:pt x="3631183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00040" y="2868548"/>
            <a:ext cx="3075305" cy="2322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6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Technological</a:t>
            </a:r>
            <a:r>
              <a:rPr sz="2200" spc="3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spc="6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Integration</a:t>
            </a:r>
            <a:endParaRPr sz="2200">
              <a:latin typeface="Liberation Sans Narrow"/>
              <a:cs typeface="Liberation Sans Narrow"/>
            </a:endParaRPr>
          </a:p>
          <a:p>
            <a:pPr marL="12700" marR="5080">
              <a:lnSpc>
                <a:spcPct val="138200"/>
              </a:lnSpc>
              <a:spcBef>
                <a:spcPts val="940"/>
              </a:spcBef>
            </a:pPr>
            <a:r>
              <a:rPr sz="1750" b="1" spc="-60" dirty="0">
                <a:solidFill>
                  <a:srgbClr val="DFD5DE"/>
                </a:solidFill>
                <a:latin typeface="Trebuchet MS"/>
                <a:cs typeface="Trebuchet MS"/>
              </a:rPr>
              <a:t>Embracing</a:t>
            </a:r>
            <a:r>
              <a:rPr sz="1750" b="1" spc="-114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5" dirty="0">
                <a:solidFill>
                  <a:srgbClr val="DFD5DE"/>
                </a:solidFill>
                <a:latin typeface="Trebuchet MS"/>
                <a:cs typeface="Trebuchet MS"/>
              </a:rPr>
              <a:t>innovative</a:t>
            </a:r>
            <a:r>
              <a:rPr sz="1750" b="1" spc="-10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20" dirty="0">
                <a:solidFill>
                  <a:srgbClr val="DFD5DE"/>
                </a:solidFill>
                <a:latin typeface="Trebuchet MS"/>
                <a:cs typeface="Trebuchet MS"/>
              </a:rPr>
              <a:t>solutions </a:t>
            </a:r>
            <a:r>
              <a:rPr sz="1750" b="1" spc="-65" dirty="0">
                <a:solidFill>
                  <a:srgbClr val="DFD5DE"/>
                </a:solidFill>
                <a:latin typeface="Trebuchet MS"/>
                <a:cs typeface="Trebuchet MS"/>
              </a:rPr>
              <a:t>will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70" dirty="0">
                <a:solidFill>
                  <a:srgbClr val="DFD5DE"/>
                </a:solidFill>
                <a:latin typeface="Trebuchet MS"/>
                <a:cs typeface="Trebuchet MS"/>
              </a:rPr>
              <a:t>enhance</a:t>
            </a:r>
            <a:r>
              <a:rPr sz="1750" b="1" spc="-14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85" dirty="0">
                <a:solidFill>
                  <a:srgbClr val="DFD5DE"/>
                </a:solidFill>
                <a:latin typeface="Trebuchet MS"/>
                <a:cs typeface="Trebuchet MS"/>
              </a:rPr>
              <a:t>efficiency</a:t>
            </a:r>
            <a:r>
              <a:rPr sz="17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25" dirty="0">
                <a:solidFill>
                  <a:srgbClr val="DFD5DE"/>
                </a:solidFill>
                <a:latin typeface="Trebuchet MS"/>
                <a:cs typeface="Trebuchet MS"/>
              </a:rPr>
              <a:t>and </a:t>
            </a:r>
            <a:r>
              <a:rPr sz="1750" b="1" spc="-80" dirty="0">
                <a:solidFill>
                  <a:srgbClr val="DFD5DE"/>
                </a:solidFill>
                <a:latin typeface="Trebuchet MS"/>
                <a:cs typeface="Trebuchet MS"/>
              </a:rPr>
              <a:t>effectiveness.</a:t>
            </a:r>
            <a:r>
              <a:rPr sz="1750" b="1" spc="-30" dirty="0">
                <a:solidFill>
                  <a:srgbClr val="DFD5DE"/>
                </a:solidFill>
                <a:latin typeface="Trebuchet MS"/>
                <a:cs typeface="Trebuchet MS"/>
              </a:rPr>
              <a:t> Data-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driven </a:t>
            </a:r>
            <a:r>
              <a:rPr sz="1750" b="1" spc="-45" dirty="0">
                <a:solidFill>
                  <a:srgbClr val="DFD5DE"/>
                </a:solidFill>
                <a:latin typeface="Trebuchet MS"/>
                <a:cs typeface="Trebuchet MS"/>
              </a:rPr>
              <a:t>approaches</a:t>
            </a:r>
            <a:r>
              <a:rPr sz="17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5" dirty="0">
                <a:solidFill>
                  <a:srgbClr val="DFD5DE"/>
                </a:solidFill>
                <a:latin typeface="Trebuchet MS"/>
                <a:cs typeface="Trebuchet MS"/>
              </a:rPr>
              <a:t>will</a:t>
            </a:r>
            <a:r>
              <a:rPr sz="1750" b="1" spc="-14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25" dirty="0">
                <a:solidFill>
                  <a:srgbClr val="DFD5DE"/>
                </a:solidFill>
                <a:latin typeface="Trebuchet MS"/>
                <a:cs typeface="Trebuchet MS"/>
              </a:rPr>
              <a:t>shape</a:t>
            </a:r>
            <a:r>
              <a:rPr sz="1750" b="1" spc="-1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future strategies.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4004" y="5650991"/>
            <a:ext cx="7556500" cy="1670685"/>
          </a:xfrm>
          <a:custGeom>
            <a:avLst/>
            <a:gdLst/>
            <a:ahLst/>
            <a:cxnLst/>
            <a:rect l="l" t="t" r="r" b="b"/>
            <a:pathLst>
              <a:path w="7556500" h="1670684">
                <a:moveTo>
                  <a:pt x="7521956" y="0"/>
                </a:moveTo>
                <a:lnTo>
                  <a:pt x="34036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5"/>
                </a:lnTo>
                <a:lnTo>
                  <a:pt x="0" y="1636267"/>
                </a:lnTo>
                <a:lnTo>
                  <a:pt x="2674" y="1649515"/>
                </a:lnTo>
                <a:lnTo>
                  <a:pt x="9969" y="1660334"/>
                </a:lnTo>
                <a:lnTo>
                  <a:pt x="20788" y="1667629"/>
                </a:lnTo>
                <a:lnTo>
                  <a:pt x="34036" y="1670303"/>
                </a:lnTo>
                <a:lnTo>
                  <a:pt x="7521956" y="1670303"/>
                </a:lnTo>
                <a:lnTo>
                  <a:pt x="7535203" y="1667629"/>
                </a:lnTo>
                <a:lnTo>
                  <a:pt x="7546022" y="1660334"/>
                </a:lnTo>
                <a:lnTo>
                  <a:pt x="7553317" y="1649515"/>
                </a:lnTo>
                <a:lnTo>
                  <a:pt x="7555992" y="1636267"/>
                </a:lnTo>
                <a:lnTo>
                  <a:pt x="7555992" y="34035"/>
                </a:lnTo>
                <a:lnTo>
                  <a:pt x="7553317" y="20788"/>
                </a:lnTo>
                <a:lnTo>
                  <a:pt x="7546022" y="9969"/>
                </a:lnTo>
                <a:lnTo>
                  <a:pt x="7535203" y="2674"/>
                </a:lnTo>
                <a:lnTo>
                  <a:pt x="7521956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08075" y="5854141"/>
            <a:ext cx="6526530" cy="1217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6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Community</a:t>
            </a:r>
            <a:r>
              <a:rPr sz="2200" spc="-2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spc="-1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PartnerShipS</a:t>
            </a:r>
            <a:endParaRPr sz="2200">
              <a:latin typeface="Liberation Sans Narrow"/>
              <a:cs typeface="Liberation Sans Narrow"/>
            </a:endParaRPr>
          </a:p>
          <a:p>
            <a:pPr marL="12700" marR="5080">
              <a:lnSpc>
                <a:spcPct val="138300"/>
              </a:lnSpc>
              <a:spcBef>
                <a:spcPts val="944"/>
              </a:spcBef>
            </a:pP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Strengthening</a:t>
            </a:r>
            <a:r>
              <a:rPr sz="1750" b="1" spc="-15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45" dirty="0">
                <a:solidFill>
                  <a:srgbClr val="DFD5DE"/>
                </a:solidFill>
                <a:latin typeface="Trebuchet MS"/>
                <a:cs typeface="Trebuchet MS"/>
              </a:rPr>
              <a:t>ties</a:t>
            </a:r>
            <a:r>
              <a:rPr sz="1750" b="1" spc="-11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85" dirty="0">
                <a:solidFill>
                  <a:srgbClr val="DFD5DE"/>
                </a:solidFill>
                <a:latin typeface="Trebuchet MS"/>
                <a:cs typeface="Trebuchet MS"/>
              </a:rPr>
              <a:t>with</a:t>
            </a:r>
            <a:r>
              <a:rPr sz="1750" b="1" spc="-114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0" dirty="0">
                <a:solidFill>
                  <a:srgbClr val="DFD5DE"/>
                </a:solidFill>
                <a:latin typeface="Trebuchet MS"/>
                <a:cs typeface="Trebuchet MS"/>
              </a:rPr>
              <a:t>residents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25" dirty="0">
                <a:solidFill>
                  <a:srgbClr val="DFD5DE"/>
                </a:solidFill>
                <a:latin typeface="Trebuchet MS"/>
                <a:cs typeface="Trebuchet MS"/>
              </a:rPr>
              <a:t>and</a:t>
            </a:r>
            <a:r>
              <a:rPr sz="1750" b="1" spc="-12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40" dirty="0">
                <a:solidFill>
                  <a:srgbClr val="DFD5DE"/>
                </a:solidFill>
                <a:latin typeface="Trebuchet MS"/>
                <a:cs typeface="Trebuchet MS"/>
              </a:rPr>
              <a:t>local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35" dirty="0">
                <a:solidFill>
                  <a:srgbClr val="DFD5DE"/>
                </a:solidFill>
                <a:latin typeface="Trebuchet MS"/>
                <a:cs typeface="Trebuchet MS"/>
              </a:rPr>
              <a:t>organisations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dirty="0">
                <a:solidFill>
                  <a:srgbClr val="DFD5DE"/>
                </a:solidFill>
                <a:latin typeface="Trebuchet MS"/>
                <a:cs typeface="Trebuchet MS"/>
              </a:rPr>
              <a:t>is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crucial. Collaborative</a:t>
            </a:r>
            <a:r>
              <a:rPr sz="1750" b="1" spc="-11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45" dirty="0">
                <a:solidFill>
                  <a:srgbClr val="DFD5DE"/>
                </a:solidFill>
                <a:latin typeface="Trebuchet MS"/>
                <a:cs typeface="Trebuchet MS"/>
              </a:rPr>
              <a:t>approaches</a:t>
            </a:r>
            <a:r>
              <a:rPr sz="1750" b="1" spc="-12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35" dirty="0">
                <a:solidFill>
                  <a:srgbClr val="DFD5DE"/>
                </a:solidFill>
                <a:latin typeface="Trebuchet MS"/>
                <a:cs typeface="Trebuchet MS"/>
              </a:rPr>
              <a:t>lead</a:t>
            </a:r>
            <a:r>
              <a:rPr sz="1750" b="1" spc="-11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35" dirty="0">
                <a:solidFill>
                  <a:srgbClr val="DFD5DE"/>
                </a:solidFill>
                <a:latin typeface="Trebuchet MS"/>
                <a:cs typeface="Trebuchet MS"/>
              </a:rPr>
              <a:t>to</a:t>
            </a:r>
            <a:r>
              <a:rPr sz="1750" b="1" spc="-10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35" dirty="0">
                <a:solidFill>
                  <a:srgbClr val="DFD5DE"/>
                </a:solidFill>
                <a:latin typeface="Trebuchet MS"/>
                <a:cs typeface="Trebuchet MS"/>
              </a:rPr>
              <a:t>sustainable</a:t>
            </a:r>
            <a:r>
              <a:rPr sz="1750" b="1" spc="-15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solutions.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719" y="1266092"/>
            <a:ext cx="3039491" cy="5753494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262626"/>
                </a:solidFill>
              </a:rPr>
              <a:t>Minor House Keeping</a:t>
            </a:r>
            <a:endParaRPr lang="en-US" b="1">
              <a:solidFill>
                <a:srgbClr val="262626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8447D-E6CF-1594-1236-653465C2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47876" y="7655260"/>
            <a:ext cx="1920240" cy="335280"/>
          </a:xfrm>
        </p:spPr>
        <p:txBody>
          <a:bodyPr>
            <a:normAutofit/>
          </a:bodyPr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ClrTx/>
              <a:buSzTx/>
              <a:buFontTx/>
              <a:buNone/>
              <a:tabLst/>
              <a:defRPr/>
            </a:pPr>
            <a:fld id="{EC7C53EF-5AB0-492B-BEA7-FFFE93B42AF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2FED1-171F-D8EC-361B-EF8B2945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59557" y="7655260"/>
            <a:ext cx="651236" cy="335280"/>
          </a:xfrm>
        </p:spPr>
        <p:txBody>
          <a:bodyPr>
            <a:normAutofit/>
          </a:bodyPr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ClrTx/>
              <a:buSzTx/>
              <a:buFontTx/>
              <a:buNone/>
              <a:tabLst/>
              <a:defRPr/>
            </a:pPr>
            <a:fld id="{103DA290-49AB-4A6C-90E9-3D87C6460C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942BDF6-7AA6-6C1B-1A1C-35882F91A5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64087" y="965605"/>
          <a:ext cx="7097051" cy="6298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695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1304" y="1546097"/>
            <a:ext cx="7328534" cy="920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7709"/>
              </a:lnSpc>
            </a:pPr>
            <a:r>
              <a:rPr lang="en-GB" sz="6150" spc="-10" dirty="0"/>
              <a:t>Introduction</a:t>
            </a:r>
            <a:endParaRPr sz="6150" dirty="0"/>
          </a:p>
        </p:txBody>
      </p:sp>
      <p:sp>
        <p:nvSpPr>
          <p:cNvPr id="4" name="object 4"/>
          <p:cNvSpPr txBox="1"/>
          <p:nvPr/>
        </p:nvSpPr>
        <p:spPr>
          <a:xfrm>
            <a:off x="781304" y="4821732"/>
            <a:ext cx="7393305" cy="1132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300"/>
              </a:lnSpc>
              <a:spcBef>
                <a:spcPts val="100"/>
              </a:spcBef>
            </a:pP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Local</a:t>
            </a:r>
            <a:r>
              <a:rPr sz="1750" b="1" spc="-1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0" dirty="0">
                <a:solidFill>
                  <a:srgbClr val="DFD5DE"/>
                </a:solidFill>
                <a:latin typeface="Trebuchet MS"/>
                <a:cs typeface="Trebuchet MS"/>
              </a:rPr>
              <a:t>authorities</a:t>
            </a:r>
            <a:r>
              <a:rPr sz="17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40" dirty="0">
                <a:solidFill>
                  <a:srgbClr val="DFD5DE"/>
                </a:solidFill>
                <a:latin typeface="Trebuchet MS"/>
                <a:cs typeface="Trebuchet MS"/>
              </a:rPr>
              <a:t>play</a:t>
            </a:r>
            <a:r>
              <a:rPr sz="17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dirty="0">
                <a:solidFill>
                  <a:srgbClr val="DFD5DE"/>
                </a:solidFill>
                <a:latin typeface="Trebuchet MS"/>
                <a:cs typeface="Trebuchet MS"/>
              </a:rPr>
              <a:t>a</a:t>
            </a:r>
            <a:r>
              <a:rPr sz="1750" b="1" spc="-12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70" dirty="0">
                <a:solidFill>
                  <a:srgbClr val="DFD5DE"/>
                </a:solidFill>
                <a:latin typeface="Trebuchet MS"/>
                <a:cs typeface="Trebuchet MS"/>
              </a:rPr>
              <a:t>crucial</a:t>
            </a:r>
            <a:r>
              <a:rPr sz="1750" b="1" spc="-15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role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0" dirty="0">
                <a:solidFill>
                  <a:srgbClr val="DFD5DE"/>
                </a:solidFill>
                <a:latin typeface="Trebuchet MS"/>
                <a:cs typeface="Trebuchet MS"/>
              </a:rPr>
              <a:t>in</a:t>
            </a:r>
            <a:r>
              <a:rPr sz="1750" b="1" spc="-1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25" dirty="0">
                <a:solidFill>
                  <a:srgbClr val="DFD5DE"/>
                </a:solidFill>
                <a:latin typeface="Trebuchet MS"/>
                <a:cs typeface="Trebuchet MS"/>
              </a:rPr>
              <a:t>addressing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nuisance</a:t>
            </a:r>
            <a:r>
              <a:rPr sz="1750" b="1" spc="-17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5" dirty="0">
                <a:solidFill>
                  <a:srgbClr val="DFD5DE"/>
                </a:solidFill>
                <a:latin typeface="Trebuchet MS"/>
                <a:cs typeface="Trebuchet MS"/>
              </a:rPr>
              <a:t>complaints.</a:t>
            </a:r>
            <a:r>
              <a:rPr sz="1750" b="1" spc="-1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20" dirty="0">
                <a:solidFill>
                  <a:srgbClr val="DFD5DE"/>
                </a:solidFill>
                <a:latin typeface="Trebuchet MS"/>
                <a:cs typeface="Trebuchet MS"/>
              </a:rPr>
              <a:t>They </a:t>
            </a:r>
            <a:r>
              <a:rPr sz="1750" b="1" spc="-45" dirty="0">
                <a:solidFill>
                  <a:srgbClr val="DFD5DE"/>
                </a:solidFill>
                <a:latin typeface="Trebuchet MS"/>
                <a:cs typeface="Trebuchet MS"/>
              </a:rPr>
              <a:t>balance</a:t>
            </a:r>
            <a:r>
              <a:rPr sz="1750" b="1" spc="-1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70" dirty="0">
                <a:solidFill>
                  <a:srgbClr val="DFD5DE"/>
                </a:solidFill>
                <a:latin typeface="Trebuchet MS"/>
                <a:cs typeface="Trebuchet MS"/>
              </a:rPr>
              <a:t>community</a:t>
            </a:r>
            <a:r>
              <a:rPr sz="17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40" dirty="0">
                <a:solidFill>
                  <a:srgbClr val="DFD5DE"/>
                </a:solidFill>
                <a:latin typeface="Trebuchet MS"/>
                <a:cs typeface="Trebuchet MS"/>
              </a:rPr>
              <a:t>needs</a:t>
            </a:r>
            <a:r>
              <a:rPr sz="1750" b="1" spc="-10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85" dirty="0">
                <a:solidFill>
                  <a:srgbClr val="DFD5DE"/>
                </a:solidFill>
                <a:latin typeface="Trebuchet MS"/>
                <a:cs typeface="Trebuchet MS"/>
              </a:rPr>
              <a:t>with</a:t>
            </a:r>
            <a:r>
              <a:rPr sz="1750" b="1" spc="-11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30" dirty="0">
                <a:solidFill>
                  <a:srgbClr val="DFD5DE"/>
                </a:solidFill>
                <a:latin typeface="Trebuchet MS"/>
                <a:cs typeface="Trebuchet MS"/>
              </a:rPr>
              <a:t>legal</a:t>
            </a:r>
            <a:r>
              <a:rPr sz="1750" b="1" spc="-12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0" dirty="0">
                <a:solidFill>
                  <a:srgbClr val="DFD5DE"/>
                </a:solidFill>
                <a:latin typeface="Trebuchet MS"/>
                <a:cs typeface="Trebuchet MS"/>
              </a:rPr>
              <a:t>responsibilities.</a:t>
            </a:r>
            <a:r>
              <a:rPr sz="1750" b="1" spc="-15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5" dirty="0">
                <a:solidFill>
                  <a:srgbClr val="DFD5DE"/>
                </a:solidFill>
                <a:latin typeface="Trebuchet MS"/>
                <a:cs typeface="Trebuchet MS"/>
              </a:rPr>
              <a:t>This</a:t>
            </a:r>
            <a:r>
              <a:rPr sz="1750" b="1" spc="-114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presentation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explores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80" dirty="0">
                <a:solidFill>
                  <a:srgbClr val="DFD5DE"/>
                </a:solidFill>
                <a:latin typeface="Trebuchet MS"/>
                <a:cs typeface="Trebuchet MS"/>
              </a:rPr>
              <a:t>their</a:t>
            </a:r>
            <a:r>
              <a:rPr sz="1750" b="1" spc="-114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70" dirty="0">
                <a:solidFill>
                  <a:srgbClr val="DFD5DE"/>
                </a:solidFill>
                <a:latin typeface="Trebuchet MS"/>
                <a:cs typeface="Trebuchet MS"/>
              </a:rPr>
              <a:t>multifaceted</a:t>
            </a:r>
            <a:r>
              <a:rPr sz="1750" b="1" spc="-13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role</a:t>
            </a:r>
            <a:r>
              <a:rPr sz="1750" b="1" spc="-12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0" dirty="0">
                <a:solidFill>
                  <a:srgbClr val="DFD5DE"/>
                </a:solidFill>
                <a:latin typeface="Trebuchet MS"/>
                <a:cs typeface="Trebuchet MS"/>
              </a:rPr>
              <a:t>in</a:t>
            </a:r>
            <a:r>
              <a:rPr sz="1750" b="1" spc="-12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30" dirty="0">
                <a:solidFill>
                  <a:srgbClr val="DFD5DE"/>
                </a:solidFill>
                <a:latin typeface="Trebuchet MS"/>
                <a:cs typeface="Trebuchet MS"/>
              </a:rPr>
              <a:t>managing</a:t>
            </a:r>
            <a:r>
              <a:rPr sz="1750" b="1" spc="-15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45" dirty="0">
                <a:solidFill>
                  <a:srgbClr val="DFD5DE"/>
                </a:solidFill>
                <a:latin typeface="Trebuchet MS"/>
                <a:cs typeface="Trebuchet MS"/>
              </a:rPr>
              <a:t>various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nuisances.</a:t>
            </a:r>
            <a:endParaRPr sz="175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304" y="3947922"/>
            <a:ext cx="9200896" cy="70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50" spc="80" dirty="0">
                <a:solidFill>
                  <a:srgbClr val="F994AE"/>
                </a:solidFill>
                <a:latin typeface="Liberation Sans Narrow"/>
                <a:cs typeface="Liberation Sans Narrow"/>
              </a:rPr>
              <a:t>Defining</a:t>
            </a:r>
            <a:r>
              <a:rPr sz="4450" spc="35" dirty="0">
                <a:solidFill>
                  <a:srgbClr val="F994AE"/>
                </a:solidFill>
                <a:latin typeface="Liberation Sans Narrow"/>
                <a:cs typeface="Liberation Sans Narrow"/>
              </a:rPr>
              <a:t> </a:t>
            </a:r>
            <a:r>
              <a:rPr sz="4450" dirty="0">
                <a:solidFill>
                  <a:srgbClr val="F994AE"/>
                </a:solidFill>
                <a:latin typeface="Liberation Sans Narrow"/>
                <a:cs typeface="Liberation Sans Narrow"/>
              </a:rPr>
              <a:t>NuiSance</a:t>
            </a:r>
            <a:r>
              <a:rPr sz="4450" spc="30" dirty="0">
                <a:solidFill>
                  <a:srgbClr val="F994AE"/>
                </a:solidFill>
                <a:latin typeface="Liberation Sans Narrow"/>
                <a:cs typeface="Liberation Sans Narrow"/>
              </a:rPr>
              <a:t> </a:t>
            </a:r>
            <a:r>
              <a:rPr sz="4450" spc="45" dirty="0">
                <a:solidFill>
                  <a:srgbClr val="F994AE"/>
                </a:solidFill>
                <a:latin typeface="Liberation Sans Narrow"/>
                <a:cs typeface="Liberation Sans Narrow"/>
              </a:rPr>
              <a:t>ComplaintS</a:t>
            </a:r>
            <a:endParaRPr sz="4450" dirty="0">
              <a:latin typeface="Liberation Sans Narrow"/>
              <a:cs typeface="Liberation Sans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4094" y="5243576"/>
            <a:ext cx="4196080" cy="2033270"/>
          </a:xfrm>
          <a:custGeom>
            <a:avLst/>
            <a:gdLst/>
            <a:ahLst/>
            <a:cxnLst/>
            <a:rect l="l" t="t" r="r" b="b"/>
            <a:pathLst>
              <a:path w="4196080" h="2033270">
                <a:moveTo>
                  <a:pt x="4161536" y="0"/>
                </a:moveTo>
                <a:lnTo>
                  <a:pt x="34036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5"/>
                </a:lnTo>
                <a:lnTo>
                  <a:pt x="0" y="1998979"/>
                </a:lnTo>
                <a:lnTo>
                  <a:pt x="2674" y="2012227"/>
                </a:lnTo>
                <a:lnTo>
                  <a:pt x="9969" y="2023046"/>
                </a:lnTo>
                <a:lnTo>
                  <a:pt x="20788" y="2030341"/>
                </a:lnTo>
                <a:lnTo>
                  <a:pt x="34036" y="2033015"/>
                </a:lnTo>
                <a:lnTo>
                  <a:pt x="4161536" y="2033015"/>
                </a:lnTo>
                <a:lnTo>
                  <a:pt x="4174783" y="2030341"/>
                </a:lnTo>
                <a:lnTo>
                  <a:pt x="4185602" y="2023046"/>
                </a:lnTo>
                <a:lnTo>
                  <a:pt x="4192897" y="2012227"/>
                </a:lnTo>
                <a:lnTo>
                  <a:pt x="4195572" y="1998979"/>
                </a:lnTo>
                <a:lnTo>
                  <a:pt x="4195572" y="34035"/>
                </a:lnTo>
                <a:lnTo>
                  <a:pt x="4192897" y="20788"/>
                </a:lnTo>
                <a:lnTo>
                  <a:pt x="4185602" y="9969"/>
                </a:lnTo>
                <a:lnTo>
                  <a:pt x="4174783" y="2674"/>
                </a:lnTo>
                <a:lnTo>
                  <a:pt x="4161536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08075" y="5243576"/>
            <a:ext cx="3302635" cy="1586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Legal</a:t>
            </a:r>
            <a:r>
              <a:rPr sz="2200" spc="114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spc="4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Definition</a:t>
            </a:r>
            <a:endParaRPr sz="2200" dirty="0">
              <a:latin typeface="Liberation Sans Narrow"/>
              <a:cs typeface="Liberation Sans Narrow"/>
            </a:endParaRPr>
          </a:p>
          <a:p>
            <a:pPr marL="12700" marR="5080">
              <a:lnSpc>
                <a:spcPct val="138300"/>
              </a:lnSpc>
              <a:spcBef>
                <a:spcPts val="940"/>
              </a:spcBef>
            </a:pPr>
            <a:r>
              <a:rPr sz="1750" b="1" spc="-50" dirty="0">
                <a:solidFill>
                  <a:srgbClr val="DFD5DE"/>
                </a:solidFill>
                <a:latin typeface="Trebuchet MS"/>
                <a:cs typeface="Trebuchet MS"/>
              </a:rPr>
              <a:t>Nuisance</a:t>
            </a:r>
            <a:r>
              <a:rPr sz="1750" b="1" spc="-17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0" dirty="0">
                <a:solidFill>
                  <a:srgbClr val="DFD5DE"/>
                </a:solidFill>
                <a:latin typeface="Trebuchet MS"/>
                <a:cs typeface="Trebuchet MS"/>
              </a:rPr>
              <a:t>in</a:t>
            </a:r>
            <a:r>
              <a:rPr sz="1750" b="1" spc="-16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0" dirty="0">
                <a:solidFill>
                  <a:srgbClr val="DFD5DE"/>
                </a:solidFill>
                <a:latin typeface="Trebuchet MS"/>
                <a:cs typeface="Trebuchet MS"/>
              </a:rPr>
              <a:t>UK</a:t>
            </a:r>
            <a:r>
              <a:rPr sz="1750" b="1" spc="-13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5" dirty="0">
                <a:solidFill>
                  <a:srgbClr val="DFD5DE"/>
                </a:solidFill>
                <a:latin typeface="Trebuchet MS"/>
                <a:cs typeface="Trebuchet MS"/>
              </a:rPr>
              <a:t>law:</a:t>
            </a:r>
            <a:r>
              <a:rPr sz="1750" b="1" spc="-1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35" dirty="0">
                <a:solidFill>
                  <a:srgbClr val="DFD5DE"/>
                </a:solidFill>
                <a:latin typeface="Trebuchet MS"/>
                <a:cs typeface="Trebuchet MS"/>
              </a:rPr>
              <a:t>unreasonable </a:t>
            </a:r>
            <a:r>
              <a:rPr sz="1750" b="1" spc="-85" dirty="0">
                <a:solidFill>
                  <a:srgbClr val="DFD5DE"/>
                </a:solidFill>
                <a:latin typeface="Trebuchet MS"/>
                <a:cs typeface="Trebuchet MS"/>
              </a:rPr>
              <a:t>interference</a:t>
            </a:r>
            <a:r>
              <a:rPr sz="1750" b="1" spc="-15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85" dirty="0">
                <a:solidFill>
                  <a:srgbClr val="DFD5DE"/>
                </a:solidFill>
                <a:latin typeface="Trebuchet MS"/>
                <a:cs typeface="Trebuchet MS"/>
              </a:rPr>
              <a:t>with</a:t>
            </a:r>
            <a:r>
              <a:rPr sz="17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70" dirty="0">
                <a:solidFill>
                  <a:srgbClr val="DFD5DE"/>
                </a:solidFill>
                <a:latin typeface="Trebuchet MS"/>
                <a:cs typeface="Trebuchet MS"/>
              </a:rPr>
              <a:t>the</a:t>
            </a:r>
            <a:r>
              <a:rPr sz="1750" b="1" spc="-13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30" dirty="0">
                <a:solidFill>
                  <a:srgbClr val="DFD5DE"/>
                </a:solidFill>
                <a:latin typeface="Trebuchet MS"/>
                <a:cs typeface="Trebuchet MS"/>
              </a:rPr>
              <a:t>use</a:t>
            </a:r>
            <a:r>
              <a:rPr sz="1750" b="1" spc="-16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25" dirty="0">
                <a:solidFill>
                  <a:srgbClr val="DFD5DE"/>
                </a:solidFill>
                <a:latin typeface="Trebuchet MS"/>
                <a:cs typeface="Trebuchet MS"/>
              </a:rPr>
              <a:t>and </a:t>
            </a:r>
            <a:r>
              <a:rPr sz="1750" b="1" spc="-85" dirty="0">
                <a:solidFill>
                  <a:srgbClr val="DFD5DE"/>
                </a:solidFill>
                <a:latin typeface="Trebuchet MS"/>
                <a:cs typeface="Trebuchet MS"/>
              </a:rPr>
              <a:t>enjoyment</a:t>
            </a:r>
            <a:r>
              <a:rPr sz="1750" b="1" spc="-14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35" dirty="0">
                <a:solidFill>
                  <a:srgbClr val="DFD5DE"/>
                </a:solidFill>
                <a:latin typeface="Trebuchet MS"/>
                <a:cs typeface="Trebuchet MS"/>
              </a:rPr>
              <a:t>of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land.</a:t>
            </a:r>
            <a:endParaRPr sz="175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16652" y="5039867"/>
            <a:ext cx="4197350" cy="2033270"/>
          </a:xfrm>
          <a:custGeom>
            <a:avLst/>
            <a:gdLst/>
            <a:ahLst/>
            <a:cxnLst/>
            <a:rect l="l" t="t" r="r" b="b"/>
            <a:pathLst>
              <a:path w="4197350" h="2033270">
                <a:moveTo>
                  <a:pt x="4163059" y="0"/>
                </a:moveTo>
                <a:lnTo>
                  <a:pt x="34036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5"/>
                </a:lnTo>
                <a:lnTo>
                  <a:pt x="0" y="1998979"/>
                </a:lnTo>
                <a:lnTo>
                  <a:pt x="2674" y="2012227"/>
                </a:lnTo>
                <a:lnTo>
                  <a:pt x="9969" y="2023046"/>
                </a:lnTo>
                <a:lnTo>
                  <a:pt x="20788" y="2030341"/>
                </a:lnTo>
                <a:lnTo>
                  <a:pt x="34036" y="2033015"/>
                </a:lnTo>
                <a:lnTo>
                  <a:pt x="4163059" y="2033015"/>
                </a:lnTo>
                <a:lnTo>
                  <a:pt x="4176307" y="2030341"/>
                </a:lnTo>
                <a:lnTo>
                  <a:pt x="4187126" y="2023046"/>
                </a:lnTo>
                <a:lnTo>
                  <a:pt x="4194421" y="2012227"/>
                </a:lnTo>
                <a:lnTo>
                  <a:pt x="4197096" y="1998979"/>
                </a:lnTo>
                <a:lnTo>
                  <a:pt x="4197096" y="34035"/>
                </a:lnTo>
                <a:lnTo>
                  <a:pt x="4194421" y="20788"/>
                </a:lnTo>
                <a:lnTo>
                  <a:pt x="4187126" y="9969"/>
                </a:lnTo>
                <a:lnTo>
                  <a:pt x="4176307" y="2674"/>
                </a:lnTo>
                <a:lnTo>
                  <a:pt x="4163059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31663" y="5243576"/>
            <a:ext cx="3568700" cy="1586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TypeS</a:t>
            </a:r>
            <a:endParaRPr sz="2200">
              <a:latin typeface="Liberation Sans Narrow"/>
              <a:cs typeface="Liberation Sans Narrow"/>
            </a:endParaRPr>
          </a:p>
          <a:p>
            <a:pPr marL="12700" marR="5080">
              <a:lnSpc>
                <a:spcPct val="138300"/>
              </a:lnSpc>
              <a:spcBef>
                <a:spcPts val="940"/>
              </a:spcBef>
            </a:pP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Common</a:t>
            </a:r>
            <a:r>
              <a:rPr sz="1750" b="1" spc="-10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45" dirty="0">
                <a:solidFill>
                  <a:srgbClr val="DFD5DE"/>
                </a:solidFill>
                <a:latin typeface="Trebuchet MS"/>
                <a:cs typeface="Trebuchet MS"/>
              </a:rPr>
              <a:t>nuisances</a:t>
            </a:r>
            <a:r>
              <a:rPr sz="1750" b="1" spc="-15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5" dirty="0">
                <a:solidFill>
                  <a:srgbClr val="DFD5DE"/>
                </a:solidFill>
                <a:latin typeface="Trebuchet MS"/>
                <a:cs typeface="Trebuchet MS"/>
              </a:rPr>
              <a:t>include</a:t>
            </a:r>
            <a:r>
              <a:rPr sz="1750" b="1" spc="-1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noise, </a:t>
            </a:r>
            <a:r>
              <a:rPr sz="1750" b="1" spc="-70" dirty="0">
                <a:solidFill>
                  <a:srgbClr val="DFD5DE"/>
                </a:solidFill>
                <a:latin typeface="Trebuchet MS"/>
                <a:cs typeface="Trebuchet MS"/>
              </a:rPr>
              <a:t>pollution,</a:t>
            </a:r>
            <a:r>
              <a:rPr sz="1750" b="1" spc="-15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25" dirty="0">
                <a:solidFill>
                  <a:srgbClr val="DFD5DE"/>
                </a:solidFill>
                <a:latin typeface="Trebuchet MS"/>
                <a:cs typeface="Trebuchet MS"/>
              </a:rPr>
              <a:t>and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public</a:t>
            </a:r>
            <a:r>
              <a:rPr sz="1750" b="1" spc="-17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0" dirty="0">
                <a:solidFill>
                  <a:srgbClr val="DFD5DE"/>
                </a:solidFill>
                <a:latin typeface="Trebuchet MS"/>
                <a:cs typeface="Trebuchet MS"/>
              </a:rPr>
              <a:t>health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hazards. </a:t>
            </a:r>
            <a:r>
              <a:rPr sz="1750" b="1" spc="-75" dirty="0">
                <a:solidFill>
                  <a:srgbClr val="DFD5DE"/>
                </a:solidFill>
                <a:latin typeface="Trebuchet MS"/>
                <a:cs typeface="Trebuchet MS"/>
              </a:rPr>
              <a:t>Each</a:t>
            </a:r>
            <a:r>
              <a:rPr sz="1750" b="1" spc="-12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5" dirty="0">
                <a:solidFill>
                  <a:srgbClr val="DFD5DE"/>
                </a:solidFill>
                <a:latin typeface="Trebuchet MS"/>
                <a:cs typeface="Trebuchet MS"/>
              </a:rPr>
              <a:t>requires</a:t>
            </a:r>
            <a:r>
              <a:rPr sz="1750" b="1" spc="-11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5" dirty="0">
                <a:solidFill>
                  <a:srgbClr val="DFD5DE"/>
                </a:solidFill>
                <a:latin typeface="Trebuchet MS"/>
                <a:cs typeface="Trebuchet MS"/>
              </a:rPr>
              <a:t>specific</a:t>
            </a:r>
            <a:r>
              <a:rPr sz="1750" b="1" spc="-15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20" dirty="0">
                <a:solidFill>
                  <a:srgbClr val="DFD5DE"/>
                </a:solidFill>
                <a:latin typeface="Trebuchet MS"/>
                <a:cs typeface="Trebuchet MS"/>
              </a:rPr>
              <a:t>management.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640823" y="5039867"/>
            <a:ext cx="4196080" cy="2033270"/>
          </a:xfrm>
          <a:custGeom>
            <a:avLst/>
            <a:gdLst/>
            <a:ahLst/>
            <a:cxnLst/>
            <a:rect l="l" t="t" r="r" b="b"/>
            <a:pathLst>
              <a:path w="4196080" h="2033270">
                <a:moveTo>
                  <a:pt x="4161535" y="0"/>
                </a:moveTo>
                <a:lnTo>
                  <a:pt x="34035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5"/>
                </a:lnTo>
                <a:lnTo>
                  <a:pt x="0" y="1998979"/>
                </a:lnTo>
                <a:lnTo>
                  <a:pt x="2674" y="2012227"/>
                </a:lnTo>
                <a:lnTo>
                  <a:pt x="9969" y="2023046"/>
                </a:lnTo>
                <a:lnTo>
                  <a:pt x="20788" y="2030341"/>
                </a:lnTo>
                <a:lnTo>
                  <a:pt x="34035" y="2033015"/>
                </a:lnTo>
                <a:lnTo>
                  <a:pt x="4161535" y="2033015"/>
                </a:lnTo>
                <a:lnTo>
                  <a:pt x="4174783" y="2030341"/>
                </a:lnTo>
                <a:lnTo>
                  <a:pt x="4185602" y="2023046"/>
                </a:lnTo>
                <a:lnTo>
                  <a:pt x="4192897" y="2012227"/>
                </a:lnTo>
                <a:lnTo>
                  <a:pt x="4195572" y="1998979"/>
                </a:lnTo>
                <a:lnTo>
                  <a:pt x="4195572" y="34035"/>
                </a:lnTo>
                <a:lnTo>
                  <a:pt x="4192897" y="20788"/>
                </a:lnTo>
                <a:lnTo>
                  <a:pt x="4185602" y="9969"/>
                </a:lnTo>
                <a:lnTo>
                  <a:pt x="4174783" y="2674"/>
                </a:lnTo>
                <a:lnTo>
                  <a:pt x="4161535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855200" y="5243576"/>
            <a:ext cx="3705225" cy="1586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7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Impact</a:t>
            </a:r>
            <a:endParaRPr sz="2200">
              <a:latin typeface="Liberation Sans Narrow"/>
              <a:cs typeface="Liberation Sans Narrow"/>
            </a:endParaRPr>
          </a:p>
          <a:p>
            <a:pPr marL="12700" marR="5080">
              <a:lnSpc>
                <a:spcPct val="138300"/>
              </a:lnSpc>
              <a:spcBef>
                <a:spcPts val="940"/>
              </a:spcBef>
            </a:pPr>
            <a:r>
              <a:rPr sz="1750" b="1" spc="-40" dirty="0">
                <a:solidFill>
                  <a:srgbClr val="DFD5DE"/>
                </a:solidFill>
                <a:latin typeface="Trebuchet MS"/>
                <a:cs typeface="Trebuchet MS"/>
              </a:rPr>
              <a:t>Nuisances</a:t>
            </a:r>
            <a:r>
              <a:rPr sz="1750" b="1" spc="-16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75" dirty="0">
                <a:solidFill>
                  <a:srgbClr val="DFD5DE"/>
                </a:solidFill>
                <a:latin typeface="Trebuchet MS"/>
                <a:cs typeface="Trebuchet MS"/>
              </a:rPr>
              <a:t>affect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0" dirty="0">
                <a:solidFill>
                  <a:srgbClr val="DFD5DE"/>
                </a:solidFill>
                <a:latin typeface="Trebuchet MS"/>
                <a:cs typeface="Trebuchet MS"/>
              </a:rPr>
              <a:t>quality</a:t>
            </a:r>
            <a:r>
              <a:rPr sz="17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30" dirty="0">
                <a:solidFill>
                  <a:srgbClr val="DFD5DE"/>
                </a:solidFill>
                <a:latin typeface="Trebuchet MS"/>
                <a:cs typeface="Trebuchet MS"/>
              </a:rPr>
              <a:t>of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20" dirty="0">
                <a:solidFill>
                  <a:srgbClr val="DFD5DE"/>
                </a:solidFill>
                <a:latin typeface="Trebuchet MS"/>
                <a:cs typeface="Trebuchet MS"/>
              </a:rPr>
              <a:t>life, </a:t>
            </a:r>
            <a:r>
              <a:rPr sz="1750" b="1" spc="-65" dirty="0">
                <a:solidFill>
                  <a:srgbClr val="DFD5DE"/>
                </a:solidFill>
                <a:latin typeface="Trebuchet MS"/>
                <a:cs typeface="Trebuchet MS"/>
              </a:rPr>
              <a:t>property</a:t>
            </a:r>
            <a:r>
              <a:rPr sz="1750" b="1" spc="-11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75" dirty="0">
                <a:solidFill>
                  <a:srgbClr val="DFD5DE"/>
                </a:solidFill>
                <a:latin typeface="Trebuchet MS"/>
                <a:cs typeface="Trebuchet MS"/>
              </a:rPr>
              <a:t>values,</a:t>
            </a:r>
            <a:r>
              <a:rPr sz="17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25" dirty="0">
                <a:solidFill>
                  <a:srgbClr val="DFD5DE"/>
                </a:solidFill>
                <a:latin typeface="Trebuchet MS"/>
                <a:cs typeface="Trebuchet MS"/>
              </a:rPr>
              <a:t>and</a:t>
            </a:r>
            <a:r>
              <a:rPr sz="1750" b="1" spc="-13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70" dirty="0">
                <a:solidFill>
                  <a:srgbClr val="DFD5DE"/>
                </a:solidFill>
                <a:latin typeface="Trebuchet MS"/>
                <a:cs typeface="Trebuchet MS"/>
              </a:rPr>
              <a:t>community</a:t>
            </a:r>
            <a:r>
              <a:rPr sz="1750" b="1" spc="-13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well- </a:t>
            </a:r>
            <a:r>
              <a:rPr sz="1750" b="1" spc="-75" dirty="0">
                <a:solidFill>
                  <a:srgbClr val="DFD5DE"/>
                </a:solidFill>
                <a:latin typeface="Trebuchet MS"/>
                <a:cs typeface="Trebuchet MS"/>
              </a:rPr>
              <a:t>being.</a:t>
            </a:r>
            <a:r>
              <a:rPr sz="1750" b="1" spc="-15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0" dirty="0">
                <a:solidFill>
                  <a:srgbClr val="DFD5DE"/>
                </a:solidFill>
                <a:latin typeface="Trebuchet MS"/>
                <a:cs typeface="Trebuchet MS"/>
              </a:rPr>
              <a:t>Prompt</a:t>
            </a:r>
            <a:r>
              <a:rPr sz="1750" b="1" spc="-15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0" dirty="0">
                <a:solidFill>
                  <a:srgbClr val="DFD5DE"/>
                </a:solidFill>
                <a:latin typeface="Trebuchet MS"/>
                <a:cs typeface="Trebuchet MS"/>
              </a:rPr>
              <a:t>action</a:t>
            </a:r>
            <a:r>
              <a:rPr sz="1750" b="1" spc="-1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dirty="0">
                <a:solidFill>
                  <a:srgbClr val="DFD5DE"/>
                </a:solidFill>
                <a:latin typeface="Trebuchet MS"/>
                <a:cs typeface="Trebuchet MS"/>
              </a:rPr>
              <a:t>is</a:t>
            </a:r>
            <a:r>
              <a:rPr sz="1750" b="1" spc="-14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crucial.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18785" marR="5080">
              <a:lnSpc>
                <a:spcPts val="5200"/>
              </a:lnSpc>
            </a:pPr>
            <a:r>
              <a:rPr sz="4150" spc="50" dirty="0"/>
              <a:t>Legal</a:t>
            </a:r>
            <a:r>
              <a:rPr sz="4150" spc="-40" dirty="0"/>
              <a:t> </a:t>
            </a:r>
            <a:r>
              <a:rPr sz="4150" spc="45" dirty="0"/>
              <a:t>FrameWork</a:t>
            </a:r>
            <a:r>
              <a:rPr sz="4150" spc="-5" dirty="0"/>
              <a:t> </a:t>
            </a:r>
            <a:r>
              <a:rPr sz="4150" spc="185" dirty="0"/>
              <a:t>for</a:t>
            </a:r>
            <a:r>
              <a:rPr sz="4150" spc="-35" dirty="0"/>
              <a:t> </a:t>
            </a:r>
            <a:r>
              <a:rPr sz="4150" spc="75" dirty="0"/>
              <a:t>Local </a:t>
            </a:r>
            <a:r>
              <a:rPr sz="4150" spc="80" dirty="0"/>
              <a:t>AuthoritieS</a:t>
            </a:r>
            <a:endParaRPr sz="4150"/>
          </a:p>
        </p:txBody>
      </p:sp>
      <p:grpSp>
        <p:nvGrpSpPr>
          <p:cNvPr id="4" name="object 4"/>
          <p:cNvGrpSpPr/>
          <p:nvPr/>
        </p:nvGrpSpPr>
        <p:grpSpPr>
          <a:xfrm>
            <a:off x="6304788" y="2218944"/>
            <a:ext cx="1193800" cy="5428615"/>
            <a:chOff x="6304788" y="2218944"/>
            <a:chExt cx="1193800" cy="5428615"/>
          </a:xfrm>
        </p:grpSpPr>
        <p:sp>
          <p:nvSpPr>
            <p:cNvPr id="5" name="object 5"/>
            <p:cNvSpPr/>
            <p:nvPr/>
          </p:nvSpPr>
          <p:spPr>
            <a:xfrm>
              <a:off x="6531864" y="2218943"/>
              <a:ext cx="966469" cy="5428615"/>
            </a:xfrm>
            <a:custGeom>
              <a:avLst/>
              <a:gdLst/>
              <a:ahLst/>
              <a:cxnLst/>
              <a:rect l="l" t="t" r="r" b="b"/>
              <a:pathLst>
                <a:path w="966470" h="5428615">
                  <a:moveTo>
                    <a:pt x="22860" y="5080"/>
                  </a:moveTo>
                  <a:lnTo>
                    <a:pt x="17780" y="0"/>
                  </a:lnTo>
                  <a:lnTo>
                    <a:pt x="5080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5423370"/>
                  </a:lnTo>
                  <a:lnTo>
                    <a:pt x="5080" y="5428488"/>
                  </a:lnTo>
                  <a:lnTo>
                    <a:pt x="17780" y="5428488"/>
                  </a:lnTo>
                  <a:lnTo>
                    <a:pt x="22860" y="5423370"/>
                  </a:lnTo>
                  <a:lnTo>
                    <a:pt x="22860" y="5080"/>
                  </a:lnTo>
                  <a:close/>
                </a:path>
                <a:path w="966470" h="5428615">
                  <a:moveTo>
                    <a:pt x="966216" y="469900"/>
                  </a:moveTo>
                  <a:lnTo>
                    <a:pt x="961136" y="464820"/>
                  </a:lnTo>
                  <a:lnTo>
                    <a:pt x="230632" y="464820"/>
                  </a:lnTo>
                  <a:lnTo>
                    <a:pt x="225552" y="469900"/>
                  </a:lnTo>
                  <a:lnTo>
                    <a:pt x="225552" y="476250"/>
                  </a:lnTo>
                  <a:lnTo>
                    <a:pt x="225552" y="482600"/>
                  </a:lnTo>
                  <a:lnTo>
                    <a:pt x="230632" y="487680"/>
                  </a:lnTo>
                  <a:lnTo>
                    <a:pt x="961136" y="487680"/>
                  </a:lnTo>
                  <a:lnTo>
                    <a:pt x="966216" y="482600"/>
                  </a:lnTo>
                  <a:lnTo>
                    <a:pt x="966216" y="469900"/>
                  </a:lnTo>
                  <a:close/>
                </a:path>
              </a:pathLst>
            </a:custGeom>
            <a:solidFill>
              <a:srgbClr val="565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04788" y="2456688"/>
              <a:ext cx="475615" cy="475615"/>
            </a:xfrm>
            <a:custGeom>
              <a:avLst/>
              <a:gdLst/>
              <a:ahLst/>
              <a:cxnLst/>
              <a:rect l="l" t="t" r="r" b="b"/>
              <a:pathLst>
                <a:path w="475615" h="475614">
                  <a:moveTo>
                    <a:pt x="443738" y="0"/>
                  </a:moveTo>
                  <a:lnTo>
                    <a:pt x="31750" y="0"/>
                  </a:lnTo>
                  <a:lnTo>
                    <a:pt x="19395" y="2496"/>
                  </a:lnTo>
                  <a:lnTo>
                    <a:pt x="9302" y="9302"/>
                  </a:lnTo>
                  <a:lnTo>
                    <a:pt x="2496" y="19395"/>
                  </a:lnTo>
                  <a:lnTo>
                    <a:pt x="0" y="31750"/>
                  </a:lnTo>
                  <a:lnTo>
                    <a:pt x="0" y="443738"/>
                  </a:lnTo>
                  <a:lnTo>
                    <a:pt x="2496" y="456092"/>
                  </a:lnTo>
                  <a:lnTo>
                    <a:pt x="9302" y="466185"/>
                  </a:lnTo>
                  <a:lnTo>
                    <a:pt x="19395" y="472991"/>
                  </a:lnTo>
                  <a:lnTo>
                    <a:pt x="31750" y="475488"/>
                  </a:lnTo>
                  <a:lnTo>
                    <a:pt x="443738" y="475488"/>
                  </a:lnTo>
                  <a:lnTo>
                    <a:pt x="456092" y="472991"/>
                  </a:lnTo>
                  <a:lnTo>
                    <a:pt x="466185" y="466185"/>
                  </a:lnTo>
                  <a:lnTo>
                    <a:pt x="472991" y="456092"/>
                  </a:lnTo>
                  <a:lnTo>
                    <a:pt x="475488" y="443738"/>
                  </a:lnTo>
                  <a:lnTo>
                    <a:pt x="475488" y="31750"/>
                  </a:lnTo>
                  <a:lnTo>
                    <a:pt x="472991" y="19395"/>
                  </a:lnTo>
                  <a:lnTo>
                    <a:pt x="466185" y="9302"/>
                  </a:lnTo>
                  <a:lnTo>
                    <a:pt x="456092" y="2496"/>
                  </a:lnTo>
                  <a:lnTo>
                    <a:pt x="443738" y="0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481698" y="2450973"/>
            <a:ext cx="12827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36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1</a:t>
            </a:r>
            <a:endParaRPr sz="2450">
              <a:latin typeface="Liberation Sans Narrow"/>
              <a:cs typeface="Liberation Sans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93532" y="2406523"/>
            <a:ext cx="6120130" cy="1137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5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Environmental</a:t>
            </a:r>
            <a:r>
              <a:rPr sz="2050" spc="4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050" spc="6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Protection</a:t>
            </a:r>
            <a:r>
              <a:rPr sz="2050" spc="2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05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Act</a:t>
            </a:r>
            <a:r>
              <a:rPr sz="2050" spc="2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050" spc="-2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1990</a:t>
            </a:r>
            <a:endParaRPr sz="205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sz="1650" b="1" spc="-55" dirty="0">
                <a:solidFill>
                  <a:srgbClr val="DFD5DE"/>
                </a:solidFill>
                <a:latin typeface="Trebuchet MS"/>
                <a:cs typeface="Trebuchet MS"/>
              </a:rPr>
              <a:t>Empowers</a:t>
            </a:r>
            <a:r>
              <a:rPr sz="1650" b="1" spc="-11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40" dirty="0">
                <a:solidFill>
                  <a:srgbClr val="DFD5DE"/>
                </a:solidFill>
                <a:latin typeface="Trebuchet MS"/>
                <a:cs typeface="Trebuchet MS"/>
              </a:rPr>
              <a:t>local</a:t>
            </a:r>
            <a:r>
              <a:rPr sz="16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50" dirty="0">
                <a:solidFill>
                  <a:srgbClr val="DFD5DE"/>
                </a:solidFill>
                <a:latin typeface="Trebuchet MS"/>
                <a:cs typeface="Trebuchet MS"/>
              </a:rPr>
              <a:t>authorities</a:t>
            </a:r>
            <a:r>
              <a:rPr sz="1650" b="1" spc="-12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30" dirty="0">
                <a:solidFill>
                  <a:srgbClr val="DFD5DE"/>
                </a:solidFill>
                <a:latin typeface="Trebuchet MS"/>
                <a:cs typeface="Trebuchet MS"/>
              </a:rPr>
              <a:t>to</a:t>
            </a:r>
            <a:r>
              <a:rPr sz="1650" b="1" spc="-10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20" dirty="0">
                <a:solidFill>
                  <a:srgbClr val="DFD5DE"/>
                </a:solidFill>
                <a:latin typeface="Trebuchet MS"/>
                <a:cs typeface="Trebuchet MS"/>
              </a:rPr>
              <a:t>address</a:t>
            </a:r>
            <a:r>
              <a:rPr sz="1650" b="1" spc="-13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50" dirty="0">
                <a:solidFill>
                  <a:srgbClr val="DFD5DE"/>
                </a:solidFill>
                <a:latin typeface="Trebuchet MS"/>
                <a:cs typeface="Trebuchet MS"/>
              </a:rPr>
              <a:t>statutory</a:t>
            </a:r>
            <a:r>
              <a:rPr sz="1650" b="1" spc="-10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65" dirty="0">
                <a:solidFill>
                  <a:srgbClr val="DFD5DE"/>
                </a:solidFill>
                <a:latin typeface="Trebuchet MS"/>
                <a:cs typeface="Trebuchet MS"/>
              </a:rPr>
              <a:t>nuisances.</a:t>
            </a:r>
            <a:r>
              <a:rPr sz="1650" b="1" spc="-10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DFD5DE"/>
                </a:solidFill>
                <a:latin typeface="Trebuchet MS"/>
                <a:cs typeface="Trebuchet MS"/>
              </a:rPr>
              <a:t>Covers</a:t>
            </a:r>
            <a:endParaRPr sz="1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50" b="1" spc="-70" dirty="0">
                <a:solidFill>
                  <a:srgbClr val="DFD5DE"/>
                </a:solidFill>
                <a:latin typeface="Trebuchet MS"/>
                <a:cs typeface="Trebuchet MS"/>
              </a:rPr>
              <a:t>noise,</a:t>
            </a:r>
            <a:r>
              <a:rPr sz="1650" b="1" spc="-14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65" dirty="0">
                <a:solidFill>
                  <a:srgbClr val="DFD5DE"/>
                </a:solidFill>
                <a:latin typeface="Trebuchet MS"/>
                <a:cs typeface="Trebuchet MS"/>
              </a:rPr>
              <a:t>smoke,</a:t>
            </a:r>
            <a:r>
              <a:rPr sz="16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80" dirty="0">
                <a:solidFill>
                  <a:srgbClr val="DFD5DE"/>
                </a:solidFill>
                <a:latin typeface="Trebuchet MS"/>
                <a:cs typeface="Trebuchet MS"/>
              </a:rPr>
              <a:t>fumes,</a:t>
            </a:r>
            <a:r>
              <a:rPr sz="1650" b="1" spc="-114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25" dirty="0">
                <a:solidFill>
                  <a:srgbClr val="DFD5DE"/>
                </a:solidFill>
                <a:latin typeface="Trebuchet MS"/>
                <a:cs typeface="Trebuchet MS"/>
              </a:rPr>
              <a:t>and</a:t>
            </a:r>
            <a:r>
              <a:rPr sz="1650" b="1" spc="-13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20" dirty="0">
                <a:solidFill>
                  <a:srgbClr val="DFD5DE"/>
                </a:solidFill>
                <a:latin typeface="Trebuchet MS"/>
                <a:cs typeface="Trebuchet MS"/>
              </a:rPr>
              <a:t>more.</a:t>
            </a:r>
            <a:endParaRPr sz="165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304788" y="4224528"/>
            <a:ext cx="1193800" cy="475615"/>
            <a:chOff x="6304788" y="4224528"/>
            <a:chExt cx="1193800" cy="475615"/>
          </a:xfrm>
        </p:grpSpPr>
        <p:sp>
          <p:nvSpPr>
            <p:cNvPr id="10" name="object 10"/>
            <p:cNvSpPr/>
            <p:nvPr/>
          </p:nvSpPr>
          <p:spPr>
            <a:xfrm>
              <a:off x="6757416" y="4450080"/>
              <a:ext cx="741045" cy="22860"/>
            </a:xfrm>
            <a:custGeom>
              <a:avLst/>
              <a:gdLst/>
              <a:ahLst/>
              <a:cxnLst/>
              <a:rect l="l" t="t" r="r" b="b"/>
              <a:pathLst>
                <a:path w="741045" h="22860">
                  <a:moveTo>
                    <a:pt x="735583" y="0"/>
                  </a:moveTo>
                  <a:lnTo>
                    <a:pt x="5079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5079" y="22860"/>
                  </a:lnTo>
                  <a:lnTo>
                    <a:pt x="735583" y="22860"/>
                  </a:lnTo>
                  <a:lnTo>
                    <a:pt x="740663" y="17780"/>
                  </a:lnTo>
                  <a:lnTo>
                    <a:pt x="740663" y="5080"/>
                  </a:lnTo>
                  <a:lnTo>
                    <a:pt x="735583" y="0"/>
                  </a:lnTo>
                  <a:close/>
                </a:path>
              </a:pathLst>
            </a:custGeom>
            <a:solidFill>
              <a:srgbClr val="565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04788" y="4224528"/>
              <a:ext cx="475615" cy="475615"/>
            </a:xfrm>
            <a:custGeom>
              <a:avLst/>
              <a:gdLst/>
              <a:ahLst/>
              <a:cxnLst/>
              <a:rect l="l" t="t" r="r" b="b"/>
              <a:pathLst>
                <a:path w="475615" h="475614">
                  <a:moveTo>
                    <a:pt x="443738" y="0"/>
                  </a:moveTo>
                  <a:lnTo>
                    <a:pt x="31750" y="0"/>
                  </a:lnTo>
                  <a:lnTo>
                    <a:pt x="19395" y="2496"/>
                  </a:lnTo>
                  <a:lnTo>
                    <a:pt x="9302" y="9302"/>
                  </a:lnTo>
                  <a:lnTo>
                    <a:pt x="2496" y="19395"/>
                  </a:lnTo>
                  <a:lnTo>
                    <a:pt x="0" y="31750"/>
                  </a:lnTo>
                  <a:lnTo>
                    <a:pt x="0" y="443738"/>
                  </a:lnTo>
                  <a:lnTo>
                    <a:pt x="2496" y="456092"/>
                  </a:lnTo>
                  <a:lnTo>
                    <a:pt x="9302" y="466185"/>
                  </a:lnTo>
                  <a:lnTo>
                    <a:pt x="19395" y="472991"/>
                  </a:lnTo>
                  <a:lnTo>
                    <a:pt x="31750" y="475488"/>
                  </a:lnTo>
                  <a:lnTo>
                    <a:pt x="443738" y="475488"/>
                  </a:lnTo>
                  <a:lnTo>
                    <a:pt x="456092" y="472991"/>
                  </a:lnTo>
                  <a:lnTo>
                    <a:pt x="466185" y="466185"/>
                  </a:lnTo>
                  <a:lnTo>
                    <a:pt x="472991" y="456092"/>
                  </a:lnTo>
                  <a:lnTo>
                    <a:pt x="475488" y="443738"/>
                  </a:lnTo>
                  <a:lnTo>
                    <a:pt x="475488" y="31750"/>
                  </a:lnTo>
                  <a:lnTo>
                    <a:pt x="472991" y="19395"/>
                  </a:lnTo>
                  <a:lnTo>
                    <a:pt x="466185" y="9302"/>
                  </a:lnTo>
                  <a:lnTo>
                    <a:pt x="456092" y="2496"/>
                  </a:lnTo>
                  <a:lnTo>
                    <a:pt x="443738" y="0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454902" y="4218254"/>
            <a:ext cx="179705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50" spc="3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2</a:t>
            </a:r>
            <a:endParaRPr sz="2450">
              <a:latin typeface="Liberation Sans Narrow"/>
              <a:cs typeface="Liberation Sans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93532" y="4173982"/>
            <a:ext cx="6115685" cy="1137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3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NoiSe</a:t>
            </a:r>
            <a:r>
              <a:rPr sz="2050" spc="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05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Act</a:t>
            </a:r>
            <a:r>
              <a:rPr sz="2050" spc="2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050" spc="-2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1996</a:t>
            </a:r>
            <a:endParaRPr sz="2050">
              <a:latin typeface="Liberation Sans Narrow"/>
              <a:cs typeface="Liberation Sans Narrow"/>
            </a:endParaRPr>
          </a:p>
          <a:p>
            <a:pPr marL="12700" marR="5080">
              <a:lnSpc>
                <a:spcPct val="136500"/>
              </a:lnSpc>
              <a:spcBef>
                <a:spcPts val="890"/>
              </a:spcBef>
            </a:pPr>
            <a:r>
              <a:rPr sz="1650" b="1" spc="-40" dirty="0">
                <a:solidFill>
                  <a:srgbClr val="DFD5DE"/>
                </a:solidFill>
                <a:latin typeface="Trebuchet MS"/>
                <a:cs typeface="Trebuchet MS"/>
              </a:rPr>
              <a:t>Provides</a:t>
            </a:r>
            <a:r>
              <a:rPr sz="16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45" dirty="0">
                <a:solidFill>
                  <a:srgbClr val="DFD5DE"/>
                </a:solidFill>
                <a:latin typeface="Trebuchet MS"/>
                <a:cs typeface="Trebuchet MS"/>
              </a:rPr>
              <a:t>powers</a:t>
            </a:r>
            <a:r>
              <a:rPr sz="16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30" dirty="0">
                <a:solidFill>
                  <a:srgbClr val="DFD5DE"/>
                </a:solidFill>
                <a:latin typeface="Trebuchet MS"/>
                <a:cs typeface="Trebuchet MS"/>
              </a:rPr>
              <a:t>to</a:t>
            </a:r>
            <a:r>
              <a:rPr sz="1650" b="1" spc="-12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35" dirty="0">
                <a:solidFill>
                  <a:srgbClr val="DFD5DE"/>
                </a:solidFill>
                <a:latin typeface="Trebuchet MS"/>
                <a:cs typeface="Trebuchet MS"/>
              </a:rPr>
              <a:t>deal</a:t>
            </a:r>
            <a:r>
              <a:rPr sz="1650" b="1" spc="-11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70" dirty="0">
                <a:solidFill>
                  <a:srgbClr val="DFD5DE"/>
                </a:solidFill>
                <a:latin typeface="Trebuchet MS"/>
                <a:cs typeface="Trebuchet MS"/>
              </a:rPr>
              <a:t>with</a:t>
            </a:r>
            <a:r>
              <a:rPr sz="16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35" dirty="0">
                <a:solidFill>
                  <a:srgbClr val="DFD5DE"/>
                </a:solidFill>
                <a:latin typeface="Trebuchet MS"/>
                <a:cs typeface="Trebuchet MS"/>
              </a:rPr>
              <a:t>night-</a:t>
            </a:r>
            <a:r>
              <a:rPr sz="1650" b="1" spc="-65" dirty="0">
                <a:solidFill>
                  <a:srgbClr val="DFD5DE"/>
                </a:solidFill>
                <a:latin typeface="Trebuchet MS"/>
                <a:cs typeface="Trebuchet MS"/>
              </a:rPr>
              <a:t>time</a:t>
            </a:r>
            <a:r>
              <a:rPr sz="1650" b="1" spc="-114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30" dirty="0">
                <a:solidFill>
                  <a:srgbClr val="DFD5DE"/>
                </a:solidFill>
                <a:latin typeface="Trebuchet MS"/>
                <a:cs typeface="Trebuchet MS"/>
              </a:rPr>
              <a:t>noise</a:t>
            </a:r>
            <a:r>
              <a:rPr sz="1650" b="1" spc="-14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75" dirty="0">
                <a:solidFill>
                  <a:srgbClr val="DFD5DE"/>
                </a:solidFill>
                <a:latin typeface="Trebuchet MS"/>
                <a:cs typeface="Trebuchet MS"/>
              </a:rPr>
              <a:t>nuisance.</a:t>
            </a:r>
            <a:r>
              <a:rPr sz="1650" b="1" spc="-114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45" dirty="0">
                <a:solidFill>
                  <a:srgbClr val="DFD5DE"/>
                </a:solidFill>
                <a:latin typeface="Trebuchet MS"/>
                <a:cs typeface="Trebuchet MS"/>
              </a:rPr>
              <a:t>Allows</a:t>
            </a:r>
            <a:r>
              <a:rPr sz="1650" b="1" spc="-1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25" dirty="0">
                <a:solidFill>
                  <a:srgbClr val="DFD5DE"/>
                </a:solidFill>
                <a:latin typeface="Trebuchet MS"/>
                <a:cs typeface="Trebuchet MS"/>
              </a:rPr>
              <a:t>for </a:t>
            </a:r>
            <a:r>
              <a:rPr sz="1650" b="1" spc="-70" dirty="0">
                <a:solidFill>
                  <a:srgbClr val="DFD5DE"/>
                </a:solidFill>
                <a:latin typeface="Trebuchet MS"/>
                <a:cs typeface="Trebuchet MS"/>
              </a:rPr>
              <a:t>fixed</a:t>
            </a:r>
            <a:r>
              <a:rPr sz="1650" b="1" spc="-13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50" dirty="0">
                <a:solidFill>
                  <a:srgbClr val="DFD5DE"/>
                </a:solidFill>
                <a:latin typeface="Trebuchet MS"/>
                <a:cs typeface="Trebuchet MS"/>
              </a:rPr>
              <a:t>penalty</a:t>
            </a:r>
            <a:r>
              <a:rPr sz="1650" b="1" spc="-10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DFD5DE"/>
                </a:solidFill>
                <a:latin typeface="Trebuchet MS"/>
                <a:cs typeface="Trebuchet MS"/>
              </a:rPr>
              <a:t>notices.</a:t>
            </a:r>
            <a:endParaRPr sz="165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304788" y="5992367"/>
            <a:ext cx="1193800" cy="475615"/>
            <a:chOff x="6304788" y="5992367"/>
            <a:chExt cx="1193800" cy="475615"/>
          </a:xfrm>
        </p:grpSpPr>
        <p:sp>
          <p:nvSpPr>
            <p:cNvPr id="15" name="object 15"/>
            <p:cNvSpPr/>
            <p:nvPr/>
          </p:nvSpPr>
          <p:spPr>
            <a:xfrm>
              <a:off x="6757416" y="6217919"/>
              <a:ext cx="741045" cy="22860"/>
            </a:xfrm>
            <a:custGeom>
              <a:avLst/>
              <a:gdLst/>
              <a:ahLst/>
              <a:cxnLst/>
              <a:rect l="l" t="t" r="r" b="b"/>
              <a:pathLst>
                <a:path w="741045" h="22860">
                  <a:moveTo>
                    <a:pt x="735583" y="0"/>
                  </a:moveTo>
                  <a:lnTo>
                    <a:pt x="5079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079" y="22859"/>
                  </a:lnTo>
                  <a:lnTo>
                    <a:pt x="735583" y="22859"/>
                  </a:lnTo>
                  <a:lnTo>
                    <a:pt x="740663" y="17779"/>
                  </a:lnTo>
                  <a:lnTo>
                    <a:pt x="740663" y="5079"/>
                  </a:lnTo>
                  <a:lnTo>
                    <a:pt x="735583" y="0"/>
                  </a:lnTo>
                  <a:close/>
                </a:path>
              </a:pathLst>
            </a:custGeom>
            <a:solidFill>
              <a:srgbClr val="565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04788" y="5992367"/>
              <a:ext cx="475615" cy="475615"/>
            </a:xfrm>
            <a:custGeom>
              <a:avLst/>
              <a:gdLst/>
              <a:ahLst/>
              <a:cxnLst/>
              <a:rect l="l" t="t" r="r" b="b"/>
              <a:pathLst>
                <a:path w="475615" h="475614">
                  <a:moveTo>
                    <a:pt x="443738" y="0"/>
                  </a:moveTo>
                  <a:lnTo>
                    <a:pt x="31750" y="0"/>
                  </a:lnTo>
                  <a:lnTo>
                    <a:pt x="19395" y="2496"/>
                  </a:lnTo>
                  <a:lnTo>
                    <a:pt x="9302" y="9302"/>
                  </a:lnTo>
                  <a:lnTo>
                    <a:pt x="2496" y="19395"/>
                  </a:lnTo>
                  <a:lnTo>
                    <a:pt x="0" y="31749"/>
                  </a:lnTo>
                  <a:lnTo>
                    <a:pt x="0" y="443737"/>
                  </a:lnTo>
                  <a:lnTo>
                    <a:pt x="2496" y="456092"/>
                  </a:lnTo>
                  <a:lnTo>
                    <a:pt x="9302" y="466185"/>
                  </a:lnTo>
                  <a:lnTo>
                    <a:pt x="19395" y="472991"/>
                  </a:lnTo>
                  <a:lnTo>
                    <a:pt x="31750" y="475487"/>
                  </a:lnTo>
                  <a:lnTo>
                    <a:pt x="443738" y="475487"/>
                  </a:lnTo>
                  <a:lnTo>
                    <a:pt x="456092" y="472991"/>
                  </a:lnTo>
                  <a:lnTo>
                    <a:pt x="466185" y="466185"/>
                  </a:lnTo>
                  <a:lnTo>
                    <a:pt x="472991" y="456092"/>
                  </a:lnTo>
                  <a:lnTo>
                    <a:pt x="475488" y="443737"/>
                  </a:lnTo>
                  <a:lnTo>
                    <a:pt x="475488" y="31749"/>
                  </a:lnTo>
                  <a:lnTo>
                    <a:pt x="472991" y="19395"/>
                  </a:lnTo>
                  <a:lnTo>
                    <a:pt x="466185" y="9302"/>
                  </a:lnTo>
                  <a:lnTo>
                    <a:pt x="456092" y="2496"/>
                  </a:lnTo>
                  <a:lnTo>
                    <a:pt x="443738" y="0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454902" y="5985713"/>
            <a:ext cx="179705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50" spc="3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3</a:t>
            </a:r>
            <a:endParaRPr sz="2450">
              <a:latin typeface="Liberation Sans Narrow"/>
              <a:cs typeface="Liberation Sans Narrow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5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693532" y="5941567"/>
            <a:ext cx="5715635" cy="148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Anti-Social</a:t>
            </a:r>
            <a:r>
              <a:rPr sz="2050" spc="17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05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Behaviour,</a:t>
            </a:r>
            <a:r>
              <a:rPr sz="2050" spc="15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05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Crime</a:t>
            </a:r>
            <a:r>
              <a:rPr sz="2050" spc="15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050" spc="5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and</a:t>
            </a:r>
            <a:r>
              <a:rPr sz="2050" spc="15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050" spc="5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Policing</a:t>
            </a:r>
            <a:r>
              <a:rPr sz="2050" spc="15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05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Act</a:t>
            </a:r>
            <a:r>
              <a:rPr sz="2050" spc="18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050" spc="-2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2014</a:t>
            </a:r>
            <a:endParaRPr sz="2050">
              <a:latin typeface="Liberation Sans Narrow"/>
              <a:cs typeface="Liberation Sans Narrow"/>
            </a:endParaRPr>
          </a:p>
          <a:p>
            <a:pPr marL="12700" marR="5080">
              <a:lnSpc>
                <a:spcPct val="136400"/>
              </a:lnSpc>
              <a:spcBef>
                <a:spcPts val="890"/>
              </a:spcBef>
            </a:pPr>
            <a:r>
              <a:rPr sz="1650" b="1" spc="-50" dirty="0">
                <a:solidFill>
                  <a:srgbClr val="DFD5DE"/>
                </a:solidFill>
                <a:latin typeface="Trebuchet MS"/>
                <a:cs typeface="Trebuchet MS"/>
              </a:rPr>
              <a:t>Introduces</a:t>
            </a:r>
            <a:r>
              <a:rPr sz="16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65" dirty="0">
                <a:solidFill>
                  <a:srgbClr val="DFD5DE"/>
                </a:solidFill>
                <a:latin typeface="Trebuchet MS"/>
                <a:cs typeface="Trebuchet MS"/>
              </a:rPr>
              <a:t>Community</a:t>
            </a:r>
            <a:r>
              <a:rPr sz="1650" b="1" spc="-114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60" dirty="0">
                <a:solidFill>
                  <a:srgbClr val="DFD5DE"/>
                </a:solidFill>
                <a:latin typeface="Trebuchet MS"/>
                <a:cs typeface="Trebuchet MS"/>
              </a:rPr>
              <a:t>Protection</a:t>
            </a:r>
            <a:r>
              <a:rPr sz="1650" b="1" spc="-10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50" dirty="0">
                <a:solidFill>
                  <a:srgbClr val="DFD5DE"/>
                </a:solidFill>
                <a:latin typeface="Trebuchet MS"/>
                <a:cs typeface="Trebuchet MS"/>
              </a:rPr>
              <a:t>Notices</a:t>
            </a:r>
            <a:r>
              <a:rPr sz="1650" b="1" spc="-10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50" dirty="0">
                <a:solidFill>
                  <a:srgbClr val="DFD5DE"/>
                </a:solidFill>
                <a:latin typeface="Trebuchet MS"/>
                <a:cs typeface="Trebuchet MS"/>
              </a:rPr>
              <a:t>for</a:t>
            </a:r>
            <a:r>
              <a:rPr sz="1650" b="1" spc="-10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DFD5DE"/>
                </a:solidFill>
                <a:latin typeface="Trebuchet MS"/>
                <a:cs typeface="Trebuchet MS"/>
              </a:rPr>
              <a:t>persistent </a:t>
            </a:r>
            <a:r>
              <a:rPr sz="1650" b="1" spc="-60" dirty="0">
                <a:solidFill>
                  <a:srgbClr val="DFD5DE"/>
                </a:solidFill>
                <a:latin typeface="Trebuchet MS"/>
                <a:cs typeface="Trebuchet MS"/>
              </a:rPr>
              <a:t>environmental</a:t>
            </a:r>
            <a:r>
              <a:rPr sz="16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45" dirty="0">
                <a:solidFill>
                  <a:srgbClr val="DFD5DE"/>
                </a:solidFill>
                <a:latin typeface="Trebuchet MS"/>
                <a:cs typeface="Trebuchet MS"/>
              </a:rPr>
              <a:t>anti-</a:t>
            </a:r>
            <a:r>
              <a:rPr sz="1650" b="1" spc="-30" dirty="0">
                <a:solidFill>
                  <a:srgbClr val="DFD5DE"/>
                </a:solidFill>
                <a:latin typeface="Trebuchet MS"/>
                <a:cs typeface="Trebuchet MS"/>
              </a:rPr>
              <a:t>social</a:t>
            </a:r>
            <a:r>
              <a:rPr sz="1650" b="1" spc="-75" dirty="0">
                <a:solidFill>
                  <a:srgbClr val="DFD5DE"/>
                </a:solidFill>
                <a:latin typeface="Trebuchet MS"/>
                <a:cs typeface="Trebuchet MS"/>
              </a:rPr>
              <a:t> behaviour.</a:t>
            </a:r>
            <a:r>
              <a:rPr sz="1650" b="1" spc="-10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55" dirty="0">
                <a:solidFill>
                  <a:srgbClr val="DFD5DE"/>
                </a:solidFill>
                <a:latin typeface="Trebuchet MS"/>
                <a:cs typeface="Trebuchet MS"/>
              </a:rPr>
              <a:t>Enhances</a:t>
            </a:r>
            <a:r>
              <a:rPr sz="1650" b="1" spc="-9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35" dirty="0">
                <a:solidFill>
                  <a:srgbClr val="DFD5DE"/>
                </a:solidFill>
                <a:latin typeface="Trebuchet MS"/>
                <a:cs typeface="Trebuchet MS"/>
              </a:rPr>
              <a:t>local</a:t>
            </a:r>
            <a:r>
              <a:rPr sz="1650" b="1" spc="-9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650" b="1" spc="-30" dirty="0">
                <a:solidFill>
                  <a:srgbClr val="DFD5DE"/>
                </a:solidFill>
                <a:latin typeface="Trebuchet MS"/>
                <a:cs typeface="Trebuchet MS"/>
              </a:rPr>
              <a:t>authority </a:t>
            </a:r>
            <a:r>
              <a:rPr sz="1650" b="1" spc="-10" dirty="0">
                <a:solidFill>
                  <a:srgbClr val="DFD5DE"/>
                </a:solidFill>
                <a:latin typeface="Trebuchet MS"/>
                <a:cs typeface="Trebuchet MS"/>
              </a:rPr>
              <a:t>powers.</a:t>
            </a:r>
            <a:endParaRPr sz="1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4" y="2495804"/>
            <a:ext cx="6627495" cy="70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50" spc="-70" dirty="0"/>
              <a:t>TypeS</a:t>
            </a:r>
            <a:r>
              <a:rPr sz="4450" spc="-55" dirty="0"/>
              <a:t> </a:t>
            </a:r>
            <a:r>
              <a:rPr sz="4450" spc="180" dirty="0"/>
              <a:t>of</a:t>
            </a:r>
            <a:r>
              <a:rPr sz="4450" spc="-45" dirty="0"/>
              <a:t> </a:t>
            </a:r>
            <a:r>
              <a:rPr sz="4450" dirty="0"/>
              <a:t>NuiSance</a:t>
            </a:r>
            <a:r>
              <a:rPr sz="4450" spc="-40" dirty="0"/>
              <a:t> </a:t>
            </a:r>
            <a:r>
              <a:rPr sz="4450" spc="45" dirty="0"/>
              <a:t>ComplaintS</a:t>
            </a:r>
            <a:endParaRPr sz="445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304" y="3791458"/>
            <a:ext cx="3869690" cy="1677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F994AE"/>
                </a:solidFill>
                <a:latin typeface="Liberation Sans Narrow"/>
                <a:cs typeface="Liberation Sans Narrow"/>
              </a:rPr>
              <a:t>NoiSe</a:t>
            </a:r>
            <a:endParaRPr sz="2200">
              <a:latin typeface="Liberation Sans Narrow"/>
              <a:cs typeface="Liberation Sans Narrow"/>
            </a:endParaRPr>
          </a:p>
          <a:p>
            <a:pPr marL="12700" marR="5080">
              <a:lnSpc>
                <a:spcPct val="138400"/>
              </a:lnSpc>
              <a:spcBef>
                <a:spcPts val="1650"/>
              </a:spcBef>
            </a:pPr>
            <a:r>
              <a:rPr sz="1750" b="1" spc="-45" dirty="0">
                <a:solidFill>
                  <a:srgbClr val="DFD5DE"/>
                </a:solidFill>
                <a:latin typeface="Trebuchet MS"/>
                <a:cs typeface="Trebuchet MS"/>
              </a:rPr>
              <a:t>Includes</a:t>
            </a:r>
            <a:r>
              <a:rPr sz="1750" b="1" spc="-15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0" dirty="0">
                <a:solidFill>
                  <a:srgbClr val="DFD5DE"/>
                </a:solidFill>
                <a:latin typeface="Trebuchet MS"/>
                <a:cs typeface="Trebuchet MS"/>
              </a:rPr>
              <a:t>persistent</a:t>
            </a:r>
            <a:r>
              <a:rPr sz="1750" b="1" spc="-15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30" dirty="0">
                <a:solidFill>
                  <a:srgbClr val="DFD5DE"/>
                </a:solidFill>
                <a:latin typeface="Trebuchet MS"/>
                <a:cs typeface="Trebuchet MS"/>
              </a:rPr>
              <a:t>loud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music, </a:t>
            </a:r>
            <a:r>
              <a:rPr sz="1750" b="1" spc="-50" dirty="0">
                <a:solidFill>
                  <a:srgbClr val="DFD5DE"/>
                </a:solidFill>
                <a:latin typeface="Trebuchet MS"/>
                <a:cs typeface="Trebuchet MS"/>
              </a:rPr>
              <a:t>industrial</a:t>
            </a:r>
            <a:r>
              <a:rPr sz="1750" b="1" spc="-13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75" dirty="0">
                <a:solidFill>
                  <a:srgbClr val="DFD5DE"/>
                </a:solidFill>
                <a:latin typeface="Trebuchet MS"/>
                <a:cs typeface="Trebuchet MS"/>
              </a:rPr>
              <a:t>noise,</a:t>
            </a:r>
            <a:r>
              <a:rPr sz="1750" b="1" spc="-12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25" dirty="0">
                <a:solidFill>
                  <a:srgbClr val="DFD5DE"/>
                </a:solidFill>
                <a:latin typeface="Trebuchet MS"/>
                <a:cs typeface="Trebuchet MS"/>
              </a:rPr>
              <a:t>and</a:t>
            </a:r>
            <a:r>
              <a:rPr sz="1750" b="1" spc="-11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5" dirty="0">
                <a:solidFill>
                  <a:srgbClr val="DFD5DE"/>
                </a:solidFill>
                <a:latin typeface="Trebuchet MS"/>
                <a:cs typeface="Trebuchet MS"/>
              </a:rPr>
              <a:t>construction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70" dirty="0">
                <a:solidFill>
                  <a:srgbClr val="DFD5DE"/>
                </a:solidFill>
                <a:latin typeface="Trebuchet MS"/>
                <a:cs typeface="Trebuchet MS"/>
              </a:rPr>
              <a:t>work. </a:t>
            </a:r>
            <a:r>
              <a:rPr sz="1750" b="1" spc="-75" dirty="0">
                <a:solidFill>
                  <a:srgbClr val="DFD5DE"/>
                </a:solidFill>
                <a:latin typeface="Trebuchet MS"/>
                <a:cs typeface="Trebuchet MS"/>
              </a:rPr>
              <a:t>Often</a:t>
            </a:r>
            <a:r>
              <a:rPr sz="1750" b="1" spc="-10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0" dirty="0">
                <a:solidFill>
                  <a:srgbClr val="DFD5DE"/>
                </a:solidFill>
                <a:latin typeface="Trebuchet MS"/>
                <a:cs typeface="Trebuchet MS"/>
              </a:rPr>
              <a:t>time-</a:t>
            </a:r>
            <a:r>
              <a:rPr sz="1750" b="1" spc="-50" dirty="0">
                <a:solidFill>
                  <a:srgbClr val="DFD5DE"/>
                </a:solidFill>
                <a:latin typeface="Trebuchet MS"/>
                <a:cs typeface="Trebuchet MS"/>
              </a:rPr>
              <a:t>sensitive</a:t>
            </a:r>
            <a:r>
              <a:rPr sz="1750" b="1" spc="-12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complaints.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20665" y="3791458"/>
            <a:ext cx="3590290" cy="1677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50" dirty="0">
                <a:solidFill>
                  <a:srgbClr val="F994AE"/>
                </a:solidFill>
                <a:latin typeface="Liberation Sans Narrow"/>
                <a:cs typeface="Liberation Sans Narrow"/>
              </a:rPr>
              <a:t>Pollution</a:t>
            </a:r>
            <a:endParaRPr sz="2200">
              <a:latin typeface="Liberation Sans Narrow"/>
              <a:cs typeface="Liberation Sans Narrow"/>
            </a:endParaRPr>
          </a:p>
          <a:p>
            <a:pPr marL="12700" marR="5080" algn="just">
              <a:lnSpc>
                <a:spcPct val="138400"/>
              </a:lnSpc>
              <a:spcBef>
                <a:spcPts val="1650"/>
              </a:spcBef>
            </a:pPr>
            <a:r>
              <a:rPr sz="1750" b="1" spc="-75" dirty="0">
                <a:solidFill>
                  <a:srgbClr val="DFD5DE"/>
                </a:solidFill>
                <a:latin typeface="Trebuchet MS"/>
                <a:cs typeface="Trebuchet MS"/>
              </a:rPr>
              <a:t>Covers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55" dirty="0">
                <a:solidFill>
                  <a:srgbClr val="DFD5DE"/>
                </a:solidFill>
                <a:latin typeface="Trebuchet MS"/>
                <a:cs typeface="Trebuchet MS"/>
              </a:rPr>
              <a:t>air,</a:t>
            </a:r>
            <a:r>
              <a:rPr sz="1750" b="1" spc="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30" dirty="0">
                <a:solidFill>
                  <a:srgbClr val="DFD5DE"/>
                </a:solidFill>
                <a:latin typeface="Trebuchet MS"/>
                <a:cs typeface="Trebuchet MS"/>
              </a:rPr>
              <a:t>water,</a:t>
            </a:r>
            <a:r>
              <a:rPr sz="1750" b="1" spc="2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and</a:t>
            </a:r>
            <a:r>
              <a:rPr sz="1750" b="1" spc="-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land</a:t>
            </a:r>
            <a:r>
              <a:rPr sz="1750" b="1" spc="-4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pollution. </a:t>
            </a:r>
            <a:r>
              <a:rPr sz="1750" b="1" spc="-45" dirty="0">
                <a:solidFill>
                  <a:srgbClr val="DFD5DE"/>
                </a:solidFill>
                <a:latin typeface="Trebuchet MS"/>
                <a:cs typeface="Trebuchet MS"/>
              </a:rPr>
              <a:t>May</a:t>
            </a:r>
            <a:r>
              <a:rPr sz="1750" b="1" spc="-1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80" dirty="0">
                <a:solidFill>
                  <a:srgbClr val="DFD5DE"/>
                </a:solidFill>
                <a:latin typeface="Trebuchet MS"/>
                <a:cs typeface="Trebuchet MS"/>
              </a:rPr>
              <a:t>involve</a:t>
            </a:r>
            <a:r>
              <a:rPr sz="1750" b="1" spc="-4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80" dirty="0">
                <a:solidFill>
                  <a:srgbClr val="DFD5DE"/>
                </a:solidFill>
                <a:latin typeface="Trebuchet MS"/>
                <a:cs typeface="Trebuchet MS"/>
              </a:rPr>
              <a:t>complex</a:t>
            </a:r>
            <a:r>
              <a:rPr sz="1750" b="1" spc="-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environmental assessments.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60406" y="3791458"/>
            <a:ext cx="3706495" cy="1677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55" dirty="0">
                <a:solidFill>
                  <a:srgbClr val="F994AE"/>
                </a:solidFill>
                <a:latin typeface="Liberation Sans Narrow"/>
                <a:cs typeface="Liberation Sans Narrow"/>
              </a:rPr>
              <a:t>Public</a:t>
            </a:r>
            <a:r>
              <a:rPr sz="2200" spc="-15" dirty="0">
                <a:solidFill>
                  <a:srgbClr val="F994AE"/>
                </a:solidFill>
                <a:latin typeface="Liberation Sans Narrow"/>
                <a:cs typeface="Liberation Sans Narrow"/>
              </a:rPr>
              <a:t> </a:t>
            </a:r>
            <a:r>
              <a:rPr sz="2200" spc="-10" dirty="0">
                <a:solidFill>
                  <a:srgbClr val="F994AE"/>
                </a:solidFill>
                <a:latin typeface="Liberation Sans Narrow"/>
                <a:cs typeface="Liberation Sans Narrow"/>
              </a:rPr>
              <a:t>Health</a:t>
            </a:r>
            <a:endParaRPr sz="2200">
              <a:latin typeface="Liberation Sans Narrow"/>
              <a:cs typeface="Liberation Sans Narrow"/>
            </a:endParaRPr>
          </a:p>
          <a:p>
            <a:pPr marL="12700" marR="5080">
              <a:lnSpc>
                <a:spcPct val="138400"/>
              </a:lnSpc>
              <a:spcBef>
                <a:spcPts val="1650"/>
              </a:spcBef>
            </a:pPr>
            <a:r>
              <a:rPr sz="1750" b="1" spc="-35" dirty="0">
                <a:solidFill>
                  <a:srgbClr val="DFD5DE"/>
                </a:solidFill>
                <a:latin typeface="Trebuchet MS"/>
                <a:cs typeface="Trebuchet MS"/>
              </a:rPr>
              <a:t>Encompasses</a:t>
            </a:r>
            <a:r>
              <a:rPr sz="1750" b="1" spc="-12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35" dirty="0">
                <a:solidFill>
                  <a:srgbClr val="DFD5DE"/>
                </a:solidFill>
                <a:latin typeface="Trebuchet MS"/>
                <a:cs typeface="Trebuchet MS"/>
              </a:rPr>
              <a:t>pest</a:t>
            </a:r>
            <a:r>
              <a:rPr sz="1750" b="1" spc="-114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5" dirty="0">
                <a:solidFill>
                  <a:srgbClr val="DFD5DE"/>
                </a:solidFill>
                <a:latin typeface="Trebuchet MS"/>
                <a:cs typeface="Trebuchet MS"/>
              </a:rPr>
              <a:t>infestations,</a:t>
            </a:r>
            <a:r>
              <a:rPr sz="1750" b="1" spc="-10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waste </a:t>
            </a:r>
            <a:r>
              <a:rPr sz="1750" b="1" spc="-80" dirty="0">
                <a:solidFill>
                  <a:srgbClr val="DFD5DE"/>
                </a:solidFill>
                <a:latin typeface="Trebuchet MS"/>
                <a:cs typeface="Trebuchet MS"/>
              </a:rPr>
              <a:t>accumulation,</a:t>
            </a:r>
            <a:r>
              <a:rPr sz="1750" b="1" spc="-12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25" dirty="0">
                <a:solidFill>
                  <a:srgbClr val="DFD5DE"/>
                </a:solidFill>
                <a:latin typeface="Trebuchet MS"/>
                <a:cs typeface="Trebuchet MS"/>
              </a:rPr>
              <a:t>and</a:t>
            </a:r>
            <a:r>
              <a:rPr sz="1750" b="1" spc="-11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unsanitary </a:t>
            </a:r>
            <a:r>
              <a:rPr sz="1750" b="1" spc="-65" dirty="0">
                <a:solidFill>
                  <a:srgbClr val="DFD5DE"/>
                </a:solidFill>
                <a:latin typeface="Trebuchet MS"/>
                <a:cs typeface="Trebuchet MS"/>
              </a:rPr>
              <a:t>conditions.</a:t>
            </a:r>
            <a:r>
              <a:rPr sz="1750" b="1" spc="-13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Requires</a:t>
            </a:r>
            <a:r>
              <a:rPr sz="17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0" dirty="0">
                <a:solidFill>
                  <a:srgbClr val="DFD5DE"/>
                </a:solidFill>
                <a:latin typeface="Trebuchet MS"/>
                <a:cs typeface="Trebuchet MS"/>
              </a:rPr>
              <a:t>swift</a:t>
            </a:r>
            <a:r>
              <a:rPr sz="1750" b="1" spc="-1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action.</a:t>
            </a:r>
            <a:endParaRPr sz="1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28346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1304" y="3511042"/>
            <a:ext cx="6522720" cy="70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50" spc="-195" dirty="0"/>
              <a:t>CaSe</a:t>
            </a:r>
            <a:r>
              <a:rPr sz="4450" spc="-60" dirty="0"/>
              <a:t> </a:t>
            </a:r>
            <a:r>
              <a:rPr sz="4450" spc="55" dirty="0"/>
              <a:t>Study:</a:t>
            </a:r>
            <a:r>
              <a:rPr sz="4450" spc="-114" dirty="0"/>
              <a:t> </a:t>
            </a:r>
            <a:r>
              <a:rPr sz="4450" spc="-50" dirty="0"/>
              <a:t>NoiSe</a:t>
            </a:r>
            <a:r>
              <a:rPr sz="4450" spc="-75" dirty="0"/>
              <a:t> </a:t>
            </a:r>
            <a:r>
              <a:rPr sz="4450" spc="45" dirty="0"/>
              <a:t>ComplaintS</a:t>
            </a:r>
            <a:endParaRPr sz="4450"/>
          </a:p>
        </p:txBody>
      </p:sp>
      <p:sp>
        <p:nvSpPr>
          <p:cNvPr id="4" name="object 4"/>
          <p:cNvSpPr/>
          <p:nvPr/>
        </p:nvSpPr>
        <p:spPr>
          <a:xfrm>
            <a:off x="794004" y="4858511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40" h="510539">
                <a:moveTo>
                  <a:pt x="476504" y="0"/>
                </a:moveTo>
                <a:lnTo>
                  <a:pt x="34036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476504"/>
                </a:lnTo>
                <a:lnTo>
                  <a:pt x="2674" y="489751"/>
                </a:lnTo>
                <a:lnTo>
                  <a:pt x="9969" y="500570"/>
                </a:lnTo>
                <a:lnTo>
                  <a:pt x="20788" y="507865"/>
                </a:lnTo>
                <a:lnTo>
                  <a:pt x="34036" y="510539"/>
                </a:lnTo>
                <a:lnTo>
                  <a:pt x="476504" y="510539"/>
                </a:lnTo>
                <a:lnTo>
                  <a:pt x="489751" y="507865"/>
                </a:lnTo>
                <a:lnTo>
                  <a:pt x="500570" y="500570"/>
                </a:lnTo>
                <a:lnTo>
                  <a:pt x="507865" y="489751"/>
                </a:lnTo>
                <a:lnTo>
                  <a:pt x="510539" y="476504"/>
                </a:lnTo>
                <a:lnTo>
                  <a:pt x="510539" y="34036"/>
                </a:lnTo>
                <a:lnTo>
                  <a:pt x="507865" y="20788"/>
                </a:lnTo>
                <a:lnTo>
                  <a:pt x="500570" y="9969"/>
                </a:lnTo>
                <a:lnTo>
                  <a:pt x="489751" y="2674"/>
                </a:lnTo>
                <a:lnTo>
                  <a:pt x="476504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82472" y="4853178"/>
            <a:ext cx="13716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spc="-39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1</a:t>
            </a:r>
            <a:endParaRPr sz="2650">
              <a:latin typeface="Liberation Sans Narrow"/>
              <a:cs typeface="Liberation Sans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18285" y="4814722"/>
            <a:ext cx="3364229" cy="2682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95"/>
              </a:spcBef>
            </a:pPr>
            <a:r>
              <a:rPr sz="2200" spc="5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Landmark</a:t>
            </a:r>
            <a:r>
              <a:rPr sz="2200" spc="1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spc="-7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CaSe:</a:t>
            </a:r>
            <a:r>
              <a:rPr sz="2200" spc="1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Barr</a:t>
            </a:r>
            <a:r>
              <a:rPr sz="2200" spc="-1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&amp;</a:t>
            </a:r>
            <a:r>
              <a:rPr sz="2200" spc="-1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spc="-13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OrS</a:t>
            </a:r>
            <a:r>
              <a:rPr sz="220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spc="5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v </a:t>
            </a:r>
            <a:r>
              <a:rPr sz="220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Biffa</a:t>
            </a:r>
            <a:r>
              <a:rPr sz="2200" spc="4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spc="-1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WaSte</a:t>
            </a:r>
            <a:r>
              <a:rPr sz="2200" spc="6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ServiceS</a:t>
            </a:r>
            <a:r>
              <a:rPr sz="2200" spc="9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Ltd</a:t>
            </a:r>
            <a:r>
              <a:rPr sz="2200" spc="5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spc="-1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[2012] </a:t>
            </a:r>
            <a:r>
              <a:rPr sz="2200" spc="-24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EWCA</a:t>
            </a:r>
            <a:r>
              <a:rPr sz="2200" spc="-3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Civ</a:t>
            </a:r>
            <a:r>
              <a:rPr sz="2200" spc="-7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spc="-2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312</a:t>
            </a:r>
            <a:endParaRPr sz="2200">
              <a:latin typeface="Liberation Sans Narrow"/>
              <a:cs typeface="Liberation Sans Narrow"/>
            </a:endParaRPr>
          </a:p>
          <a:p>
            <a:pPr marL="12700" marR="47625">
              <a:lnSpc>
                <a:spcPct val="138300"/>
              </a:lnSpc>
              <a:spcBef>
                <a:spcPts val="915"/>
              </a:spcBef>
            </a:pPr>
            <a:r>
              <a:rPr sz="1750" b="1" spc="-75" dirty="0">
                <a:solidFill>
                  <a:srgbClr val="DFD5DE"/>
                </a:solidFill>
                <a:latin typeface="Trebuchet MS"/>
                <a:cs typeface="Trebuchet MS"/>
              </a:rPr>
              <a:t>Court</a:t>
            </a:r>
            <a:r>
              <a:rPr sz="1750" b="1" spc="-14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30" dirty="0">
                <a:solidFill>
                  <a:srgbClr val="DFD5DE"/>
                </a:solidFill>
                <a:latin typeface="Trebuchet MS"/>
                <a:cs typeface="Trebuchet MS"/>
              </a:rPr>
              <a:t>of</a:t>
            </a:r>
            <a:r>
              <a:rPr sz="1750" b="1" spc="-1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Appeal</a:t>
            </a:r>
            <a:r>
              <a:rPr sz="1750" b="1" spc="-16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0" dirty="0">
                <a:solidFill>
                  <a:srgbClr val="DFD5DE"/>
                </a:solidFill>
                <a:latin typeface="Trebuchet MS"/>
                <a:cs typeface="Trebuchet MS"/>
              </a:rPr>
              <a:t>ruled</a:t>
            </a:r>
            <a:r>
              <a:rPr sz="1750" b="1" spc="-16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30" dirty="0">
                <a:solidFill>
                  <a:srgbClr val="DFD5DE"/>
                </a:solidFill>
                <a:latin typeface="Trebuchet MS"/>
                <a:cs typeface="Trebuchet MS"/>
              </a:rPr>
              <a:t>on</a:t>
            </a:r>
            <a:r>
              <a:rPr sz="17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35" dirty="0">
                <a:solidFill>
                  <a:srgbClr val="DFD5DE"/>
                </a:solidFill>
                <a:latin typeface="Trebuchet MS"/>
                <a:cs typeface="Trebuchet MS"/>
              </a:rPr>
              <a:t>nuisance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from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0" dirty="0">
                <a:solidFill>
                  <a:srgbClr val="DFD5DE"/>
                </a:solidFill>
                <a:latin typeface="Trebuchet MS"/>
                <a:cs typeface="Trebuchet MS"/>
              </a:rPr>
              <a:t>waste</a:t>
            </a:r>
            <a:r>
              <a:rPr sz="1750" b="1" spc="-13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0" dirty="0">
                <a:solidFill>
                  <a:srgbClr val="DFD5DE"/>
                </a:solidFill>
                <a:latin typeface="Trebuchet MS"/>
                <a:cs typeface="Trebuchet MS"/>
              </a:rPr>
              <a:t>management</a:t>
            </a:r>
            <a:r>
              <a:rPr sz="1750" b="1" spc="-13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20" dirty="0">
                <a:solidFill>
                  <a:srgbClr val="DFD5DE"/>
                </a:solidFill>
                <a:latin typeface="Trebuchet MS"/>
                <a:cs typeface="Trebuchet MS"/>
              </a:rPr>
              <a:t>site.</a:t>
            </a:r>
            <a:endParaRPr sz="1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750" b="1" spc="-40" dirty="0">
                <a:solidFill>
                  <a:srgbClr val="DFD5DE"/>
                </a:solidFill>
                <a:latin typeface="Trebuchet MS"/>
                <a:cs typeface="Trebuchet MS"/>
              </a:rPr>
              <a:t>Established</a:t>
            </a:r>
            <a:r>
              <a:rPr sz="1750" b="1" spc="-1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45" dirty="0">
                <a:solidFill>
                  <a:srgbClr val="DFD5DE"/>
                </a:solidFill>
                <a:latin typeface="Trebuchet MS"/>
                <a:cs typeface="Trebuchet MS"/>
              </a:rPr>
              <a:t>balance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between</a:t>
            </a:r>
            <a:endParaRPr sz="1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750" b="1" spc="-50" dirty="0">
                <a:solidFill>
                  <a:srgbClr val="DFD5DE"/>
                </a:solidFill>
                <a:latin typeface="Trebuchet MS"/>
                <a:cs typeface="Trebuchet MS"/>
              </a:rPr>
              <a:t>public</a:t>
            </a:r>
            <a:r>
              <a:rPr sz="1750" b="1" spc="-17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75" dirty="0">
                <a:solidFill>
                  <a:srgbClr val="DFD5DE"/>
                </a:solidFill>
                <a:latin typeface="Trebuchet MS"/>
                <a:cs typeface="Trebuchet MS"/>
              </a:rPr>
              <a:t>utility</a:t>
            </a:r>
            <a:r>
              <a:rPr sz="1750" b="1" spc="-15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25" dirty="0">
                <a:solidFill>
                  <a:srgbClr val="DFD5DE"/>
                </a:solidFill>
                <a:latin typeface="Trebuchet MS"/>
                <a:cs typeface="Trebuchet MS"/>
              </a:rPr>
              <a:t>and</a:t>
            </a:r>
            <a:r>
              <a:rPr sz="1750" b="1" spc="-14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5" dirty="0">
                <a:solidFill>
                  <a:srgbClr val="DFD5DE"/>
                </a:solidFill>
                <a:latin typeface="Trebuchet MS"/>
                <a:cs typeface="Trebuchet MS"/>
              </a:rPr>
              <a:t>private</a:t>
            </a:r>
            <a:r>
              <a:rPr sz="1750" b="1" spc="-13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rights.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16652" y="4858511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39" h="510539">
                <a:moveTo>
                  <a:pt x="476503" y="0"/>
                </a:moveTo>
                <a:lnTo>
                  <a:pt x="34036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476504"/>
                </a:lnTo>
                <a:lnTo>
                  <a:pt x="2674" y="489751"/>
                </a:lnTo>
                <a:lnTo>
                  <a:pt x="9969" y="500570"/>
                </a:lnTo>
                <a:lnTo>
                  <a:pt x="20788" y="507865"/>
                </a:lnTo>
                <a:lnTo>
                  <a:pt x="34036" y="510539"/>
                </a:lnTo>
                <a:lnTo>
                  <a:pt x="476503" y="510539"/>
                </a:lnTo>
                <a:lnTo>
                  <a:pt x="489751" y="507865"/>
                </a:lnTo>
                <a:lnTo>
                  <a:pt x="500570" y="500570"/>
                </a:lnTo>
                <a:lnTo>
                  <a:pt x="507865" y="489751"/>
                </a:lnTo>
                <a:lnTo>
                  <a:pt x="510539" y="476504"/>
                </a:lnTo>
                <a:lnTo>
                  <a:pt x="510539" y="34036"/>
                </a:lnTo>
                <a:lnTo>
                  <a:pt x="507865" y="20788"/>
                </a:lnTo>
                <a:lnTo>
                  <a:pt x="500570" y="9969"/>
                </a:lnTo>
                <a:lnTo>
                  <a:pt x="489751" y="2674"/>
                </a:lnTo>
                <a:lnTo>
                  <a:pt x="476503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78322" y="4853178"/>
            <a:ext cx="192405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spc="4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2</a:t>
            </a:r>
            <a:endParaRPr sz="2650">
              <a:latin typeface="Liberation Sans Narrow"/>
              <a:cs typeface="Liberation Sans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41821" y="4835144"/>
            <a:ext cx="3472815" cy="1953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Key</a:t>
            </a:r>
            <a:r>
              <a:rPr sz="2200" spc="-7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spc="-1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FindingS</a:t>
            </a:r>
            <a:endParaRPr sz="2200">
              <a:latin typeface="Liberation Sans Narrow"/>
              <a:cs typeface="Liberation Sans Narrow"/>
            </a:endParaRPr>
          </a:p>
          <a:p>
            <a:pPr marL="12700" marR="5080">
              <a:lnSpc>
                <a:spcPct val="138100"/>
              </a:lnSpc>
              <a:spcBef>
                <a:spcPts val="945"/>
              </a:spcBef>
            </a:pP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Statutory</a:t>
            </a:r>
            <a:r>
              <a:rPr sz="1750" b="1" spc="-10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5" dirty="0">
                <a:solidFill>
                  <a:srgbClr val="DFD5DE"/>
                </a:solidFill>
                <a:latin typeface="Trebuchet MS"/>
                <a:cs typeface="Trebuchet MS"/>
              </a:rPr>
              <a:t>authority</a:t>
            </a:r>
            <a:r>
              <a:rPr sz="1750" b="1" spc="-13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35" dirty="0">
                <a:solidFill>
                  <a:srgbClr val="DFD5DE"/>
                </a:solidFill>
                <a:latin typeface="Trebuchet MS"/>
                <a:cs typeface="Trebuchet MS"/>
              </a:rPr>
              <a:t>doesn't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30" dirty="0">
                <a:solidFill>
                  <a:srgbClr val="DFD5DE"/>
                </a:solidFill>
                <a:latin typeface="Trebuchet MS"/>
                <a:cs typeface="Trebuchet MS"/>
              </a:rPr>
              <a:t>provide </a:t>
            </a:r>
            <a:r>
              <a:rPr sz="1750" b="1" spc="-50" dirty="0">
                <a:solidFill>
                  <a:srgbClr val="DFD5DE"/>
                </a:solidFill>
                <a:latin typeface="Trebuchet MS"/>
                <a:cs typeface="Trebuchet MS"/>
              </a:rPr>
              <a:t>blanket</a:t>
            </a:r>
            <a:r>
              <a:rPr sz="1750" b="1" spc="-1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95" dirty="0">
                <a:solidFill>
                  <a:srgbClr val="DFD5DE"/>
                </a:solidFill>
                <a:latin typeface="Trebuchet MS"/>
                <a:cs typeface="Trebuchet MS"/>
              </a:rPr>
              <a:t>immunity.</a:t>
            </a:r>
            <a:r>
              <a:rPr sz="1750" b="1" spc="-1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0" dirty="0">
                <a:solidFill>
                  <a:srgbClr val="DFD5DE"/>
                </a:solidFill>
                <a:latin typeface="Trebuchet MS"/>
                <a:cs typeface="Trebuchet MS"/>
              </a:rPr>
              <a:t>Local</a:t>
            </a:r>
            <a:r>
              <a:rPr sz="17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40" dirty="0">
                <a:solidFill>
                  <a:srgbClr val="DFD5DE"/>
                </a:solidFill>
                <a:latin typeface="Trebuchet MS"/>
                <a:cs typeface="Trebuchet MS"/>
              </a:rPr>
              <a:t>authorities </a:t>
            </a:r>
            <a:r>
              <a:rPr sz="1750" b="1" spc="-35" dirty="0">
                <a:solidFill>
                  <a:srgbClr val="DFD5DE"/>
                </a:solidFill>
                <a:latin typeface="Trebuchet MS"/>
                <a:cs typeface="Trebuchet MS"/>
              </a:rPr>
              <a:t>must</a:t>
            </a:r>
            <a:r>
              <a:rPr sz="1750" b="1" spc="-15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0" dirty="0">
                <a:solidFill>
                  <a:srgbClr val="DFD5DE"/>
                </a:solidFill>
                <a:latin typeface="Trebuchet MS"/>
                <a:cs typeface="Trebuchet MS"/>
              </a:rPr>
              <a:t>consider</a:t>
            </a:r>
            <a:r>
              <a:rPr sz="1750" b="1" spc="-14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40" dirty="0">
                <a:solidFill>
                  <a:srgbClr val="DFD5DE"/>
                </a:solidFill>
                <a:latin typeface="Trebuchet MS"/>
                <a:cs typeface="Trebuchet MS"/>
              </a:rPr>
              <a:t>both</a:t>
            </a:r>
            <a:r>
              <a:rPr sz="1750" b="1" spc="-13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public</a:t>
            </a:r>
            <a:r>
              <a:rPr sz="1750" b="1" spc="-17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benefit </a:t>
            </a:r>
            <a:r>
              <a:rPr sz="1750" b="1" spc="-25" dirty="0">
                <a:solidFill>
                  <a:srgbClr val="DFD5DE"/>
                </a:solidFill>
                <a:latin typeface="Trebuchet MS"/>
                <a:cs typeface="Trebuchet MS"/>
              </a:rPr>
              <a:t>and</a:t>
            </a:r>
            <a:r>
              <a:rPr sz="1750" b="1" spc="-1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individual</a:t>
            </a:r>
            <a:r>
              <a:rPr sz="1750" b="1" spc="-1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impact.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640823" y="4858511"/>
            <a:ext cx="509270" cy="510540"/>
          </a:xfrm>
          <a:custGeom>
            <a:avLst/>
            <a:gdLst/>
            <a:ahLst/>
            <a:cxnLst/>
            <a:rect l="l" t="t" r="r" b="b"/>
            <a:pathLst>
              <a:path w="509270" h="510539">
                <a:moveTo>
                  <a:pt x="475106" y="0"/>
                </a:moveTo>
                <a:lnTo>
                  <a:pt x="33908" y="0"/>
                </a:lnTo>
                <a:lnTo>
                  <a:pt x="20734" y="2672"/>
                </a:lnTo>
                <a:lnTo>
                  <a:pt x="9953" y="9953"/>
                </a:lnTo>
                <a:lnTo>
                  <a:pt x="2672" y="20734"/>
                </a:lnTo>
                <a:lnTo>
                  <a:pt x="0" y="33909"/>
                </a:lnTo>
                <a:lnTo>
                  <a:pt x="0" y="476631"/>
                </a:lnTo>
                <a:lnTo>
                  <a:pt x="2672" y="489805"/>
                </a:lnTo>
                <a:lnTo>
                  <a:pt x="9953" y="500586"/>
                </a:lnTo>
                <a:lnTo>
                  <a:pt x="20734" y="507867"/>
                </a:lnTo>
                <a:lnTo>
                  <a:pt x="33908" y="510539"/>
                </a:lnTo>
                <a:lnTo>
                  <a:pt x="475106" y="510539"/>
                </a:lnTo>
                <a:lnTo>
                  <a:pt x="488281" y="507867"/>
                </a:lnTo>
                <a:lnTo>
                  <a:pt x="499062" y="500586"/>
                </a:lnTo>
                <a:lnTo>
                  <a:pt x="506343" y="489805"/>
                </a:lnTo>
                <a:lnTo>
                  <a:pt x="509016" y="476631"/>
                </a:lnTo>
                <a:lnTo>
                  <a:pt x="509016" y="33909"/>
                </a:lnTo>
                <a:lnTo>
                  <a:pt x="506343" y="20734"/>
                </a:lnTo>
                <a:lnTo>
                  <a:pt x="499062" y="9953"/>
                </a:lnTo>
                <a:lnTo>
                  <a:pt x="488281" y="2672"/>
                </a:lnTo>
                <a:lnTo>
                  <a:pt x="475106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801859" y="4853178"/>
            <a:ext cx="192405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spc="4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3</a:t>
            </a:r>
            <a:endParaRPr sz="2650">
              <a:latin typeface="Liberation Sans Narrow"/>
              <a:cs typeface="Liberation Sans Narrow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7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365485" y="4835144"/>
            <a:ext cx="3197860" cy="1953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8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Impact</a:t>
            </a:r>
            <a:r>
              <a:rPr sz="2200" spc="6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spc="7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on</a:t>
            </a:r>
            <a:r>
              <a:rPr sz="2200" spc="6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Local</a:t>
            </a:r>
            <a:r>
              <a:rPr sz="2200" spc="5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spc="3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AuthoritieS</a:t>
            </a:r>
            <a:endParaRPr sz="2200">
              <a:latin typeface="Liberation Sans Narrow"/>
              <a:cs typeface="Liberation Sans Narrow"/>
            </a:endParaRPr>
          </a:p>
          <a:p>
            <a:pPr marL="12700" marR="5080">
              <a:lnSpc>
                <a:spcPct val="138100"/>
              </a:lnSpc>
              <a:spcBef>
                <a:spcPts val="945"/>
              </a:spcBef>
            </a:pPr>
            <a:r>
              <a:rPr sz="1750" b="1" spc="-40" dirty="0">
                <a:solidFill>
                  <a:srgbClr val="DFD5DE"/>
                </a:solidFill>
                <a:latin typeface="Trebuchet MS"/>
                <a:cs typeface="Trebuchet MS"/>
              </a:rPr>
              <a:t>Emphasised</a:t>
            </a:r>
            <a:r>
              <a:rPr sz="1750" b="1" spc="-15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0" dirty="0">
                <a:solidFill>
                  <a:srgbClr val="DFD5DE"/>
                </a:solidFill>
                <a:latin typeface="Trebuchet MS"/>
                <a:cs typeface="Trebuchet MS"/>
              </a:rPr>
              <a:t>need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for</a:t>
            </a:r>
            <a:r>
              <a:rPr sz="1750" b="1" spc="-12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rigorous </a:t>
            </a:r>
            <a:r>
              <a:rPr sz="1750" b="1" spc="-20" dirty="0">
                <a:solidFill>
                  <a:srgbClr val="DFD5DE"/>
                </a:solidFill>
                <a:latin typeface="Trebuchet MS"/>
                <a:cs typeface="Trebuchet MS"/>
              </a:rPr>
              <a:t>assessment</a:t>
            </a:r>
            <a:r>
              <a:rPr sz="1750" b="1" spc="-16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35" dirty="0">
                <a:solidFill>
                  <a:srgbClr val="DFD5DE"/>
                </a:solidFill>
                <a:latin typeface="Trebuchet MS"/>
                <a:cs typeface="Trebuchet MS"/>
              </a:rPr>
              <a:t>of</a:t>
            </a:r>
            <a:r>
              <a:rPr sz="1750" b="1" spc="-1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35" dirty="0">
                <a:solidFill>
                  <a:srgbClr val="DFD5DE"/>
                </a:solidFill>
                <a:latin typeface="Trebuchet MS"/>
                <a:cs typeface="Trebuchet MS"/>
              </a:rPr>
              <a:t>noise</a:t>
            </a:r>
            <a:r>
              <a:rPr sz="1750" b="1" spc="-16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40" dirty="0">
                <a:solidFill>
                  <a:srgbClr val="DFD5DE"/>
                </a:solidFill>
                <a:latin typeface="Trebuchet MS"/>
                <a:cs typeface="Trebuchet MS"/>
              </a:rPr>
              <a:t>complaints. </a:t>
            </a:r>
            <a:r>
              <a:rPr sz="1750" b="1" spc="-60" dirty="0">
                <a:solidFill>
                  <a:srgbClr val="DFD5DE"/>
                </a:solidFill>
                <a:latin typeface="Trebuchet MS"/>
                <a:cs typeface="Trebuchet MS"/>
              </a:rPr>
              <a:t>Encouraged</a:t>
            </a:r>
            <a:r>
              <a:rPr sz="1750" b="1" spc="-9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5" dirty="0">
                <a:solidFill>
                  <a:srgbClr val="DFD5DE"/>
                </a:solidFill>
                <a:latin typeface="Trebuchet MS"/>
                <a:cs typeface="Trebuchet MS"/>
              </a:rPr>
              <a:t>proactive</a:t>
            </a:r>
            <a:r>
              <a:rPr sz="1750" b="1" spc="-11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40" dirty="0">
                <a:solidFill>
                  <a:srgbClr val="DFD5DE"/>
                </a:solidFill>
                <a:latin typeface="Trebuchet MS"/>
                <a:cs typeface="Trebuchet MS"/>
              </a:rPr>
              <a:t>mitigation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measures.</a:t>
            </a:r>
            <a:endParaRPr sz="1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0719" y="570687"/>
            <a:ext cx="71672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0" dirty="0"/>
              <a:t>CaSe</a:t>
            </a:r>
            <a:r>
              <a:rPr sz="4400" spc="-25" dirty="0"/>
              <a:t> </a:t>
            </a:r>
            <a:r>
              <a:rPr sz="4400" spc="55" dirty="0"/>
              <a:t>Study:</a:t>
            </a:r>
            <a:r>
              <a:rPr sz="4400" spc="-25" dirty="0"/>
              <a:t> </a:t>
            </a:r>
            <a:r>
              <a:rPr sz="4400" spc="120" dirty="0"/>
              <a:t>Pollution</a:t>
            </a:r>
            <a:r>
              <a:rPr sz="4400" spc="5" dirty="0"/>
              <a:t> </a:t>
            </a:r>
            <a:r>
              <a:rPr sz="4400" spc="40" dirty="0"/>
              <a:t>ComplaintS</a:t>
            </a:r>
            <a:endParaRPr sz="4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72784" y="1658111"/>
            <a:ext cx="1123188" cy="59527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721600" y="1837714"/>
            <a:ext cx="6033135" cy="5366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95"/>
              </a:spcBef>
            </a:pPr>
            <a:r>
              <a:rPr sz="2200" spc="-26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R</a:t>
            </a:r>
            <a:r>
              <a:rPr sz="2200" spc="-1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spc="5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(on</a:t>
            </a:r>
            <a:r>
              <a:rPr sz="2200" spc="-3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spc="9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the</a:t>
            </a:r>
            <a:r>
              <a:rPr sz="220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spc="9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application</a:t>
            </a:r>
            <a:r>
              <a:rPr sz="2200" spc="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spc="9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of</a:t>
            </a:r>
            <a:r>
              <a:rPr sz="2200" spc="-3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spc="5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Notting</a:t>
            </a:r>
            <a:r>
              <a:rPr sz="2200" spc="1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Hill</a:t>
            </a:r>
            <a:r>
              <a:rPr sz="2200" spc="-1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spc="-4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GeneSiS)</a:t>
            </a:r>
            <a:r>
              <a:rPr sz="2200" spc="2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spc="5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v </a:t>
            </a:r>
            <a:r>
              <a:rPr sz="220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CamberWell</a:t>
            </a:r>
            <a:r>
              <a:rPr sz="2200" spc="114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Green</a:t>
            </a:r>
            <a:r>
              <a:rPr sz="2200" spc="9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spc="4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MagiStrateS'</a:t>
            </a:r>
            <a:r>
              <a:rPr sz="2200" spc="12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Court</a:t>
            </a:r>
            <a:r>
              <a:rPr sz="2200" spc="7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[2019]</a:t>
            </a:r>
            <a:r>
              <a:rPr sz="2200" spc="9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spc="-254" dirty="0">
                <a:solidFill>
                  <a:srgbClr val="DFD5DE"/>
                </a:solidFill>
                <a:latin typeface="Liberation Sans Narrow"/>
                <a:cs typeface="Liberation Sans Narrow"/>
              </a:rPr>
              <a:t>EWHC</a:t>
            </a:r>
            <a:r>
              <a:rPr sz="2200" spc="8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spc="-2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1423 </a:t>
            </a:r>
            <a:r>
              <a:rPr sz="2200" spc="-1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(Admin)</a:t>
            </a:r>
            <a:endParaRPr sz="2200">
              <a:latin typeface="Liberation Sans Narrow"/>
              <a:cs typeface="Liberation Sans Narrow"/>
            </a:endParaRPr>
          </a:p>
          <a:p>
            <a:pPr marL="12700" marR="330200">
              <a:lnSpc>
                <a:spcPct val="133100"/>
              </a:lnSpc>
              <a:spcBef>
                <a:spcPts val="869"/>
              </a:spcBef>
            </a:pPr>
            <a:r>
              <a:rPr sz="1750" b="1" spc="-40" dirty="0">
                <a:solidFill>
                  <a:srgbClr val="DFD5DE"/>
                </a:solidFill>
                <a:latin typeface="Trebuchet MS"/>
                <a:cs typeface="Trebuchet MS"/>
              </a:rPr>
              <a:t>High</a:t>
            </a:r>
            <a:r>
              <a:rPr sz="17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75" dirty="0">
                <a:solidFill>
                  <a:srgbClr val="DFD5DE"/>
                </a:solidFill>
                <a:latin typeface="Trebuchet MS"/>
                <a:cs typeface="Trebuchet MS"/>
              </a:rPr>
              <a:t>Court</a:t>
            </a:r>
            <a:r>
              <a:rPr sz="17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35" dirty="0">
                <a:solidFill>
                  <a:srgbClr val="DFD5DE"/>
                </a:solidFill>
                <a:latin typeface="Trebuchet MS"/>
                <a:cs typeface="Trebuchet MS"/>
              </a:rPr>
              <a:t>case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0" dirty="0">
                <a:solidFill>
                  <a:srgbClr val="DFD5DE"/>
                </a:solidFill>
                <a:latin typeface="Trebuchet MS"/>
                <a:cs typeface="Trebuchet MS"/>
              </a:rPr>
              <a:t>involving</a:t>
            </a:r>
            <a:r>
              <a:rPr sz="1750" b="1" spc="-14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40" dirty="0">
                <a:solidFill>
                  <a:srgbClr val="DFD5DE"/>
                </a:solidFill>
                <a:latin typeface="Trebuchet MS"/>
                <a:cs typeface="Trebuchet MS"/>
              </a:rPr>
              <a:t>local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authority's</a:t>
            </a:r>
            <a:r>
              <a:rPr sz="1750" b="1" spc="-114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0" dirty="0">
                <a:solidFill>
                  <a:srgbClr val="DFD5DE"/>
                </a:solidFill>
                <a:latin typeface="Trebuchet MS"/>
                <a:cs typeface="Trebuchet MS"/>
              </a:rPr>
              <a:t>powers</a:t>
            </a:r>
            <a:r>
              <a:rPr sz="1750" b="1" spc="-12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35" dirty="0">
                <a:solidFill>
                  <a:srgbClr val="DFD5DE"/>
                </a:solidFill>
                <a:latin typeface="Trebuchet MS"/>
                <a:cs typeface="Trebuchet MS"/>
              </a:rPr>
              <a:t>to</a:t>
            </a:r>
            <a:r>
              <a:rPr sz="1750" b="1" spc="-11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serve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abatement</a:t>
            </a:r>
            <a:r>
              <a:rPr sz="1750" b="1" spc="-13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notices</a:t>
            </a:r>
            <a:r>
              <a:rPr sz="1750" b="1" spc="-12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for</a:t>
            </a:r>
            <a:r>
              <a:rPr sz="17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air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pollution.</a:t>
            </a:r>
            <a:endParaRPr sz="1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825"/>
              </a:spcBef>
            </a:pPr>
            <a:endParaRPr sz="1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Court</a:t>
            </a:r>
            <a:r>
              <a:rPr sz="2200" spc="12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 </a:t>
            </a:r>
            <a:r>
              <a:rPr sz="2200" spc="-10" dirty="0">
                <a:solidFill>
                  <a:srgbClr val="DFD5DE"/>
                </a:solidFill>
                <a:latin typeface="Liberation Sans Narrow"/>
                <a:cs typeface="Liberation Sans Narrow"/>
              </a:rPr>
              <a:t>DeciSion</a:t>
            </a:r>
            <a:endParaRPr sz="2200">
              <a:latin typeface="Liberation Sans Narrow"/>
              <a:cs typeface="Liberation Sans Narrow"/>
            </a:endParaRPr>
          </a:p>
          <a:p>
            <a:pPr marL="12700" marR="401955">
              <a:lnSpc>
                <a:spcPct val="133100"/>
              </a:lnSpc>
              <a:spcBef>
                <a:spcPts val="940"/>
              </a:spcBef>
            </a:pPr>
            <a:r>
              <a:rPr sz="1750" b="1" spc="-50" dirty="0">
                <a:solidFill>
                  <a:srgbClr val="DFD5DE"/>
                </a:solidFill>
                <a:latin typeface="Trebuchet MS"/>
                <a:cs typeface="Trebuchet MS"/>
              </a:rPr>
              <a:t>Upheld</a:t>
            </a:r>
            <a:r>
              <a:rPr sz="17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40" dirty="0">
                <a:solidFill>
                  <a:srgbClr val="DFD5DE"/>
                </a:solidFill>
                <a:latin typeface="Trebuchet MS"/>
                <a:cs typeface="Trebuchet MS"/>
              </a:rPr>
              <a:t>local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authority's</a:t>
            </a:r>
            <a:r>
              <a:rPr sz="1750" b="1" spc="-12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right</a:t>
            </a:r>
            <a:r>
              <a:rPr sz="17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35" dirty="0">
                <a:solidFill>
                  <a:srgbClr val="DFD5DE"/>
                </a:solidFill>
                <a:latin typeface="Trebuchet MS"/>
                <a:cs typeface="Trebuchet MS"/>
              </a:rPr>
              <a:t>to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serve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95" dirty="0">
                <a:solidFill>
                  <a:srgbClr val="DFD5DE"/>
                </a:solidFill>
                <a:latin typeface="Trebuchet MS"/>
                <a:cs typeface="Trebuchet MS"/>
              </a:rPr>
              <a:t>notice.</a:t>
            </a:r>
            <a:r>
              <a:rPr sz="1750" b="1" spc="-114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Emphasised </a:t>
            </a:r>
            <a:r>
              <a:rPr sz="1750" b="1" spc="-60" dirty="0">
                <a:solidFill>
                  <a:srgbClr val="DFD5DE"/>
                </a:solidFill>
                <a:latin typeface="Trebuchet MS"/>
                <a:cs typeface="Trebuchet MS"/>
              </a:rPr>
              <a:t>importance</a:t>
            </a:r>
            <a:r>
              <a:rPr sz="1750" b="1" spc="-12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30" dirty="0">
                <a:solidFill>
                  <a:srgbClr val="DFD5DE"/>
                </a:solidFill>
                <a:latin typeface="Trebuchet MS"/>
                <a:cs typeface="Trebuchet MS"/>
              </a:rPr>
              <a:t>of</a:t>
            </a:r>
            <a:r>
              <a:rPr sz="1750" b="1" spc="-12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70" dirty="0">
                <a:solidFill>
                  <a:srgbClr val="DFD5DE"/>
                </a:solidFill>
                <a:latin typeface="Trebuchet MS"/>
                <a:cs typeface="Trebuchet MS"/>
              </a:rPr>
              <a:t>evidence-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based</a:t>
            </a:r>
            <a:r>
              <a:rPr sz="1750" b="1" spc="-114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action.</a:t>
            </a:r>
            <a:endParaRPr sz="1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25"/>
              </a:spcBef>
            </a:pPr>
            <a:endParaRPr sz="1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200" spc="55" dirty="0">
                <a:solidFill>
                  <a:srgbClr val="DFD5DE"/>
                </a:solidFill>
                <a:latin typeface="Liberation Sans Narrow"/>
                <a:cs typeface="Liberation Sans Narrow"/>
              </a:rPr>
              <a:t>ImplicationS</a:t>
            </a:r>
            <a:endParaRPr sz="2200">
              <a:latin typeface="Liberation Sans Narrow"/>
              <a:cs typeface="Liberation Sans Narrow"/>
            </a:endParaRPr>
          </a:p>
          <a:p>
            <a:pPr marL="12700" marR="363855">
              <a:lnSpc>
                <a:spcPct val="133100"/>
              </a:lnSpc>
              <a:spcBef>
                <a:spcPts val="940"/>
              </a:spcBef>
            </a:pP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Strengthened</a:t>
            </a:r>
            <a:r>
              <a:rPr sz="1750" b="1" spc="-10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40" dirty="0">
                <a:solidFill>
                  <a:srgbClr val="DFD5DE"/>
                </a:solidFill>
                <a:latin typeface="Trebuchet MS"/>
                <a:cs typeface="Trebuchet MS"/>
              </a:rPr>
              <a:t>local</a:t>
            </a:r>
            <a:r>
              <a:rPr sz="1750" b="1" spc="-114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authorities'</a:t>
            </a:r>
            <a:r>
              <a:rPr sz="1750" b="1" spc="-11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40" dirty="0">
                <a:solidFill>
                  <a:srgbClr val="DFD5DE"/>
                </a:solidFill>
                <a:latin typeface="Trebuchet MS"/>
                <a:cs typeface="Trebuchet MS"/>
              </a:rPr>
              <a:t>position</a:t>
            </a:r>
            <a:r>
              <a:rPr sz="1750" b="1" spc="-12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60" dirty="0">
                <a:solidFill>
                  <a:srgbClr val="DFD5DE"/>
                </a:solidFill>
                <a:latin typeface="Trebuchet MS"/>
                <a:cs typeface="Trebuchet MS"/>
              </a:rPr>
              <a:t>in</a:t>
            </a:r>
            <a:r>
              <a:rPr sz="1750" b="1" spc="-12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DFD5DE"/>
                </a:solidFill>
                <a:latin typeface="Trebuchet MS"/>
                <a:cs typeface="Trebuchet MS"/>
              </a:rPr>
              <a:t>addressing </a:t>
            </a:r>
            <a:r>
              <a:rPr sz="1750" b="1" spc="-70" dirty="0">
                <a:solidFill>
                  <a:srgbClr val="DFD5DE"/>
                </a:solidFill>
                <a:latin typeface="Trebuchet MS"/>
                <a:cs typeface="Trebuchet MS"/>
              </a:rPr>
              <a:t>pollution.</a:t>
            </a:r>
            <a:r>
              <a:rPr sz="1750" b="1" spc="-14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45" dirty="0">
                <a:solidFill>
                  <a:srgbClr val="DFD5DE"/>
                </a:solidFill>
                <a:latin typeface="Trebuchet MS"/>
                <a:cs typeface="Trebuchet MS"/>
              </a:rPr>
              <a:t>Highlighted</a:t>
            </a:r>
            <a:r>
              <a:rPr sz="1750" b="1" spc="-14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need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55" dirty="0">
                <a:solidFill>
                  <a:srgbClr val="DFD5DE"/>
                </a:solidFill>
                <a:latin typeface="Trebuchet MS"/>
                <a:cs typeface="Trebuchet MS"/>
              </a:rPr>
              <a:t>for</a:t>
            </a:r>
            <a:r>
              <a:rPr sz="1750" b="1" spc="-11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35" dirty="0">
                <a:solidFill>
                  <a:srgbClr val="DFD5DE"/>
                </a:solidFill>
                <a:latin typeface="Trebuchet MS"/>
                <a:cs typeface="Trebuchet MS"/>
              </a:rPr>
              <a:t>robust</a:t>
            </a:r>
            <a:r>
              <a:rPr sz="1750" b="1" spc="-130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70" dirty="0">
                <a:solidFill>
                  <a:srgbClr val="DFD5DE"/>
                </a:solidFill>
                <a:latin typeface="Trebuchet MS"/>
                <a:cs typeface="Trebuchet MS"/>
              </a:rPr>
              <a:t>evidence</a:t>
            </a:r>
            <a:r>
              <a:rPr sz="1750" b="1" spc="-125" dirty="0">
                <a:solidFill>
                  <a:srgbClr val="DFD5DE"/>
                </a:solidFill>
                <a:latin typeface="Trebuchet MS"/>
                <a:cs typeface="Trebuchet MS"/>
              </a:rPr>
              <a:t> </a:t>
            </a:r>
            <a:r>
              <a:rPr sz="1750" b="1" spc="-35" dirty="0">
                <a:solidFill>
                  <a:srgbClr val="DFD5DE"/>
                </a:solidFill>
                <a:latin typeface="Trebuchet MS"/>
                <a:cs typeface="Trebuchet MS"/>
              </a:rPr>
              <a:t>gathering.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1066" rIns="0" bIns="0" rtlCol="0">
            <a:spAutoFit/>
          </a:bodyPr>
          <a:lstStyle/>
          <a:p>
            <a:pPr marL="5572760" marR="5080">
              <a:lnSpc>
                <a:spcPts val="5600"/>
              </a:lnSpc>
            </a:pPr>
            <a:r>
              <a:rPr sz="4450" spc="-195" dirty="0"/>
              <a:t>CaSe</a:t>
            </a:r>
            <a:r>
              <a:rPr sz="4450" spc="-50" dirty="0"/>
              <a:t> </a:t>
            </a:r>
            <a:r>
              <a:rPr sz="4450" spc="55" dirty="0"/>
              <a:t>Study:</a:t>
            </a:r>
            <a:r>
              <a:rPr sz="4450" spc="-40" dirty="0"/>
              <a:t> </a:t>
            </a:r>
            <a:r>
              <a:rPr sz="4450" spc="114" dirty="0"/>
              <a:t>Public</a:t>
            </a:r>
            <a:r>
              <a:rPr sz="4450" spc="-10" dirty="0"/>
              <a:t> </a:t>
            </a:r>
            <a:r>
              <a:rPr sz="4450" spc="60" dirty="0"/>
              <a:t>Health </a:t>
            </a:r>
            <a:r>
              <a:rPr sz="4450" spc="45" dirty="0"/>
              <a:t>ComplaintS</a:t>
            </a:r>
            <a:endParaRPr sz="445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9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268027" y="2737104"/>
          <a:ext cx="7539355" cy="4505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5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4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9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810"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610"/>
                        </a:spcBef>
                      </a:pPr>
                      <a:r>
                        <a:rPr sz="1750" b="1" spc="-2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Case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204470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1610"/>
                        </a:spcBef>
                      </a:pPr>
                      <a:r>
                        <a:rPr sz="1750" b="1" spc="-1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Outcome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20447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736600">
                        <a:lnSpc>
                          <a:spcPct val="138300"/>
                        </a:lnSpc>
                        <a:spcBef>
                          <a:spcPts val="810"/>
                        </a:spcBef>
                      </a:pPr>
                      <a:r>
                        <a:rPr sz="1750" b="1" spc="-45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Impact</a:t>
                      </a:r>
                      <a:r>
                        <a:rPr sz="1750" b="1" spc="-17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b="1" spc="-3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750" b="1" spc="-15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b="1" spc="-5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Local </a:t>
                      </a:r>
                      <a:r>
                        <a:rPr sz="1750" b="1" spc="-1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Authorities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102870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8630">
                <a:tc>
                  <a:txBody>
                    <a:bodyPr/>
                    <a:lstStyle/>
                    <a:p>
                      <a:pPr marL="226695" marR="220979">
                        <a:lnSpc>
                          <a:spcPct val="138300"/>
                        </a:lnSpc>
                        <a:spcBef>
                          <a:spcPts val="755"/>
                        </a:spcBef>
                      </a:pPr>
                      <a:r>
                        <a:rPr sz="1750" b="1" spc="-8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Coventry</a:t>
                      </a:r>
                      <a:r>
                        <a:rPr sz="1750" b="1" spc="-125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b="1" spc="-85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City</a:t>
                      </a:r>
                      <a:r>
                        <a:rPr sz="1750" b="1" spc="-12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b="1" spc="-6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Council </a:t>
                      </a:r>
                      <a:r>
                        <a:rPr sz="1750" b="1" spc="-45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1750" b="1" spc="-185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b="1" spc="-8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Lawrence</a:t>
                      </a:r>
                      <a:r>
                        <a:rPr sz="1750" b="1" spc="-17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b="1" spc="-1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[2018]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  <a:p>
                      <a:pPr marL="22669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750" b="1" spc="-105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EWHC</a:t>
                      </a:r>
                      <a:r>
                        <a:rPr sz="1750" b="1" spc="-14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b="1" spc="-145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2184</a:t>
                      </a:r>
                      <a:r>
                        <a:rPr sz="1750" b="1" spc="-165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b="1" spc="-1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(Admin)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95885" marB="0">
                    <a:lnL w="5715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732790">
                        <a:lnSpc>
                          <a:spcPct val="138300"/>
                        </a:lnSpc>
                        <a:spcBef>
                          <a:spcPts val="755"/>
                        </a:spcBef>
                      </a:pPr>
                      <a:r>
                        <a:rPr sz="1750" b="1" spc="-55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Council's</a:t>
                      </a:r>
                      <a:r>
                        <a:rPr sz="1750" b="1" spc="-125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b="1" spc="-6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notice </a:t>
                      </a:r>
                      <a:r>
                        <a:rPr sz="1750" b="1" spc="-1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upheld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95885" marB="0"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372745">
                        <a:lnSpc>
                          <a:spcPct val="138300"/>
                        </a:lnSpc>
                        <a:spcBef>
                          <a:spcPts val="755"/>
                        </a:spcBef>
                      </a:pPr>
                      <a:r>
                        <a:rPr sz="1750" b="1" spc="-55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Validated</a:t>
                      </a:r>
                      <a:r>
                        <a:rPr sz="1750" b="1" spc="-105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b="1" spc="-6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proactive </a:t>
                      </a:r>
                      <a:r>
                        <a:rPr sz="1750" b="1" spc="-5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approach</a:t>
                      </a:r>
                      <a:r>
                        <a:rPr sz="1750" b="1" spc="-13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b="1" spc="-35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750" b="1" spc="-125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b="1" spc="-1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public </a:t>
                      </a:r>
                      <a:r>
                        <a:rPr sz="1750" b="1" spc="-6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health</a:t>
                      </a:r>
                      <a:r>
                        <a:rPr sz="1750" b="1" spc="-15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b="1" spc="-1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nuisances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95885" marB="0"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6885"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1750" b="1" spc="-6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Key</a:t>
                      </a:r>
                      <a:r>
                        <a:rPr sz="1750" b="1" spc="-165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b="1" spc="-1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Findings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198120" marB="0">
                    <a:lnL w="57150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240029">
                        <a:lnSpc>
                          <a:spcPct val="138300"/>
                        </a:lnSpc>
                        <a:spcBef>
                          <a:spcPts val="755"/>
                        </a:spcBef>
                      </a:pPr>
                      <a:r>
                        <a:rPr sz="1750" b="1" spc="-3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Broad</a:t>
                      </a:r>
                      <a:r>
                        <a:rPr sz="1750" b="1" spc="-145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b="1" spc="-65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interpretation </a:t>
                      </a:r>
                      <a:r>
                        <a:rPr sz="1750" b="1" spc="-3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750" b="1" spc="-13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b="1" spc="-7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'prejudicial</a:t>
                      </a:r>
                      <a:r>
                        <a:rPr sz="1750" b="1" spc="-16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b="1" spc="-25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to </a:t>
                      </a:r>
                      <a:r>
                        <a:rPr sz="1750" b="1" spc="-1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health'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95885" marB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349250">
                        <a:lnSpc>
                          <a:spcPct val="138100"/>
                        </a:lnSpc>
                        <a:spcBef>
                          <a:spcPts val="760"/>
                        </a:spcBef>
                      </a:pPr>
                      <a:r>
                        <a:rPr sz="1750" b="1" spc="-6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Expanded</a:t>
                      </a:r>
                      <a:r>
                        <a:rPr sz="1750" b="1" spc="-114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b="1" spc="-35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scope</a:t>
                      </a:r>
                      <a:r>
                        <a:rPr sz="1750" b="1" spc="-135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b="1" spc="-3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for </a:t>
                      </a:r>
                      <a:r>
                        <a:rPr sz="1750" b="1" spc="-75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intervention</a:t>
                      </a:r>
                      <a:r>
                        <a:rPr sz="1750" b="1" spc="-10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b="1" spc="-25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sz="1750" b="1" spc="-55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potential</a:t>
                      </a:r>
                      <a:r>
                        <a:rPr sz="1750" b="1" spc="-12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b="1" spc="-10" dirty="0">
                          <a:solidFill>
                            <a:srgbClr val="DFD5DE"/>
                          </a:solidFill>
                          <a:latin typeface="Trebuchet MS"/>
                          <a:cs typeface="Trebuchet MS"/>
                        </a:rPr>
                        <a:t>health hazards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96520" marB="0">
                    <a:lnR w="5715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1098</Words>
  <Application>Microsoft Office PowerPoint</Application>
  <PresentationFormat>Custom</PresentationFormat>
  <Paragraphs>164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Liberation Sans Narrow</vt:lpstr>
      <vt:lpstr>Arial</vt:lpstr>
      <vt:lpstr>Garamond</vt:lpstr>
      <vt:lpstr>Noto Sans</vt:lpstr>
      <vt:lpstr>Trebuchet MS</vt:lpstr>
      <vt:lpstr>Office Theme</vt:lpstr>
      <vt:lpstr>Organic</vt:lpstr>
      <vt:lpstr>The Role of Local Authorities in Managing Nuisance Complaints</vt:lpstr>
      <vt:lpstr>Minor House Keeping</vt:lpstr>
      <vt:lpstr>Introduction</vt:lpstr>
      <vt:lpstr>PowerPoint Presentation</vt:lpstr>
      <vt:lpstr>Legal FrameWork for Local AuthoritieS</vt:lpstr>
      <vt:lpstr>TypeS of NuiSance ComplaintS</vt:lpstr>
      <vt:lpstr>CaSe Study: NoiSe ComplaintS</vt:lpstr>
      <vt:lpstr>CaSe Study: Pollution ComplaintS</vt:lpstr>
      <vt:lpstr>CaSe Study: Public Health ComplaintS</vt:lpstr>
      <vt:lpstr>Complaint Handling ProceSS</vt:lpstr>
      <vt:lpstr>Enforcement MechaniSmS</vt:lpstr>
      <vt:lpstr>Community Involvement in NuiSance Management</vt:lpstr>
      <vt:lpstr>ChallengeS Faced by Local AuthoritieS</vt:lpstr>
      <vt:lpstr>Technological SolutionS in Complaint Management</vt:lpstr>
      <vt:lpstr>Future TrendS in Local Authority RoleS</vt:lpstr>
      <vt:lpstr>BeSt PracticeS for Effective NuiSance Management</vt:lpstr>
      <vt:lpstr>ConcluSion: The Evolving Role of Local AuthoritieS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Okwudili Onyenwee Onwurah</cp:lastModifiedBy>
  <cp:revision>2</cp:revision>
  <dcterms:created xsi:type="dcterms:W3CDTF">2024-11-22T17:03:57Z</dcterms:created>
  <dcterms:modified xsi:type="dcterms:W3CDTF">2024-11-25T18:11:36Z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2024-11-22T00:00:00Z</vt:filetime>
  </property>
  <property fmtid="{D5CDD505-2E9C-101B-9397-08002B2CF9AE}" pid="3" name="Producer">
    <vt:lpwstr>3-Heights(TM) PDF Security Shell 4.8.25.2 (http://www.pdf-tools.com)</vt:lpwstr>
  </property>
</Properties>
</file>