
<file path=[Content_Types].xml><?xml version="1.0" encoding="utf-8"?>
<Types xmlns="http://schemas.openxmlformats.org/package/2006/content-types">
  <Default Extension="jpeg" ContentType="image/jpeg"/>
  <Default Extension="jpg" ContentType="image/jp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6" r:id="rId2"/>
  </p:sldMasterIdLst>
  <p:sldIdLst>
    <p:sldId id="273" r:id="rId3"/>
    <p:sldId id="274" r:id="rId4"/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  <p:sldId id="270" r:id="rId19"/>
  </p:sldIdLst>
  <p:sldSz cx="14630400" cy="8229600"/>
  <p:notesSz cx="14630400" cy="8229600"/>
  <p:defaultTextStyle>
    <a:defPPr>
      <a:defRPr kern="0"/>
    </a:def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8" d="100"/>
          <a:sy n="88" d="100"/>
        </p:scale>
        <p:origin x="762" y="102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heme" Target="theme/theme1.xml"/></Relationships>
</file>

<file path=ppt/diagrams/_rels/data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svg"/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2" Type="http://schemas.openxmlformats.org/officeDocument/2006/relationships/image" Target="../media/image10.svg"/><Relationship Id="rId1" Type="http://schemas.openxmlformats.org/officeDocument/2006/relationships/image" Target="../media/image9.png"/><Relationship Id="rId6" Type="http://schemas.openxmlformats.org/officeDocument/2006/relationships/image" Target="../media/image14.svg"/><Relationship Id="rId5" Type="http://schemas.openxmlformats.org/officeDocument/2006/relationships/image" Target="../media/image13.png"/><Relationship Id="rId4" Type="http://schemas.openxmlformats.org/officeDocument/2006/relationships/image" Target="../media/image12.svg"/></Relationships>
</file>

<file path=ppt/diagrams/_rels/drawing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svg"/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2" Type="http://schemas.openxmlformats.org/officeDocument/2006/relationships/image" Target="../media/image10.svg"/><Relationship Id="rId1" Type="http://schemas.openxmlformats.org/officeDocument/2006/relationships/image" Target="../media/image9.png"/><Relationship Id="rId6" Type="http://schemas.openxmlformats.org/officeDocument/2006/relationships/image" Target="../media/image14.svg"/><Relationship Id="rId5" Type="http://schemas.openxmlformats.org/officeDocument/2006/relationships/image" Target="../media/image13.png"/><Relationship Id="rId4" Type="http://schemas.openxmlformats.org/officeDocument/2006/relationships/image" Target="../media/image12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18/5/colors/Iconchunking_neutralicontext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bg1"/>
    </dgm:fillClrLst>
    <dgm:linClrLst meth="repeat">
      <a:schemeClr val="lt1">
        <a:alpha val="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bg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D793FC9-F268-4A1C-A093-607111501244}" type="doc">
      <dgm:prSet loTypeId="urn:microsoft.com/office/officeart/2005/8/layout/process4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4B3D47C9-D9FC-4420-A744-6B89A243D619}">
      <dgm:prSet/>
      <dgm:spPr/>
      <dgm:t>
        <a:bodyPr/>
        <a:lstStyle/>
        <a:p>
          <a:r>
            <a:rPr lang="en-US" b="1" dirty="0"/>
            <a:t>Tutor</a:t>
          </a:r>
          <a:r>
            <a:rPr lang="en-US" dirty="0"/>
            <a:t>: </a:t>
          </a:r>
          <a:r>
            <a:rPr lang="en-GB" b="1" dirty="0"/>
            <a:t>Okwudili</a:t>
          </a:r>
          <a:r>
            <a:rPr lang="en-GB" dirty="0"/>
            <a:t> O. ONWURAH, </a:t>
          </a:r>
          <a:r>
            <a:rPr lang="en-GB" b="1" dirty="0"/>
            <a:t>LL.B.</a:t>
          </a:r>
          <a:r>
            <a:rPr lang="en-GB" dirty="0"/>
            <a:t> (Nigeria); </a:t>
          </a:r>
          <a:r>
            <a:rPr lang="en-GB" b="1" dirty="0"/>
            <a:t>BL</a:t>
          </a:r>
          <a:r>
            <a:rPr lang="en-GB" dirty="0"/>
            <a:t> (Abuja, Nigeria); </a:t>
          </a:r>
          <a:r>
            <a:rPr lang="en-GB" b="1" dirty="0"/>
            <a:t>LLM</a:t>
          </a:r>
          <a:r>
            <a:rPr lang="en-GB" dirty="0"/>
            <a:t> (Exeter, UK); </a:t>
          </a:r>
          <a:r>
            <a:rPr lang="en-GB" b="1" dirty="0"/>
            <a:t>LLM</a:t>
          </a:r>
          <a:r>
            <a:rPr lang="en-GB" dirty="0"/>
            <a:t> (Qingdao, PRC); </a:t>
          </a:r>
          <a:r>
            <a:rPr lang="en-GB" b="1" dirty="0"/>
            <a:t>LLM</a:t>
          </a:r>
          <a:r>
            <a:rPr lang="en-GB" dirty="0"/>
            <a:t> (Shanghai, PRC)</a:t>
          </a:r>
          <a:endParaRPr lang="en-US" dirty="0"/>
        </a:p>
      </dgm:t>
    </dgm:pt>
    <dgm:pt modelId="{3B4A0499-6413-43FF-A386-E2721FA19865}" type="parTrans" cxnId="{47B26742-AC34-473E-B2EF-084F9289332E}">
      <dgm:prSet/>
      <dgm:spPr/>
      <dgm:t>
        <a:bodyPr/>
        <a:lstStyle/>
        <a:p>
          <a:endParaRPr lang="en-US"/>
        </a:p>
      </dgm:t>
    </dgm:pt>
    <dgm:pt modelId="{87FB430B-75F2-4A98-9D03-92AAA2951C1F}" type="sibTrans" cxnId="{47B26742-AC34-473E-B2EF-084F9289332E}">
      <dgm:prSet/>
      <dgm:spPr/>
      <dgm:t>
        <a:bodyPr/>
        <a:lstStyle/>
        <a:p>
          <a:endParaRPr lang="en-US"/>
        </a:p>
      </dgm:t>
    </dgm:pt>
    <dgm:pt modelId="{A8BF8E76-CC70-4FFE-9E84-56635DBB574B}">
      <dgm:prSet/>
      <dgm:spPr/>
      <dgm:t>
        <a:bodyPr/>
        <a:lstStyle/>
        <a:p>
          <a:r>
            <a:rPr lang="en-US" dirty="0"/>
            <a:t>PhD in Law (Hong Kong)</a:t>
          </a:r>
          <a:br>
            <a:rPr lang="en-US" dirty="0"/>
          </a:br>
          <a:endParaRPr lang="en-US" dirty="0"/>
        </a:p>
      </dgm:t>
    </dgm:pt>
    <dgm:pt modelId="{FA5D942D-74A5-4061-9030-9816228997EF}" type="parTrans" cxnId="{AEEDF93A-6EFC-4794-9EA7-792AD6378CFA}">
      <dgm:prSet/>
      <dgm:spPr/>
      <dgm:t>
        <a:bodyPr/>
        <a:lstStyle/>
        <a:p>
          <a:endParaRPr lang="en-US"/>
        </a:p>
      </dgm:t>
    </dgm:pt>
    <dgm:pt modelId="{ECE27122-8DDC-4AB2-BC2B-CAA2EE80DAB4}" type="sibTrans" cxnId="{AEEDF93A-6EFC-4794-9EA7-792AD6378CFA}">
      <dgm:prSet/>
      <dgm:spPr/>
      <dgm:t>
        <a:bodyPr/>
        <a:lstStyle/>
        <a:p>
          <a:endParaRPr lang="en-US"/>
        </a:p>
      </dgm:t>
    </dgm:pt>
    <dgm:pt modelId="{3306BD63-0E89-49A9-9A19-0567680F4C23}">
      <dgm:prSet/>
      <dgm:spPr/>
      <dgm:t>
        <a:bodyPr/>
        <a:lstStyle/>
        <a:p>
          <a:r>
            <a:rPr lang="en-US" b="1" dirty="0">
              <a:solidFill>
                <a:srgbClr val="7030A0"/>
              </a:solidFill>
            </a:rPr>
            <a:t>Dr Okwudili O. Onwurah</a:t>
          </a:r>
        </a:p>
      </dgm:t>
    </dgm:pt>
    <dgm:pt modelId="{30624F51-6043-4586-B1CC-9CEDC9A4D448}" type="parTrans" cxnId="{D6BD83F6-285A-4EAF-A9E3-677B7328315D}">
      <dgm:prSet/>
      <dgm:spPr/>
      <dgm:t>
        <a:bodyPr/>
        <a:lstStyle/>
        <a:p>
          <a:endParaRPr lang="en-US"/>
        </a:p>
      </dgm:t>
    </dgm:pt>
    <dgm:pt modelId="{B8E6C81C-F96B-4037-B0AE-E195845F76E8}" type="sibTrans" cxnId="{D6BD83F6-285A-4EAF-A9E3-677B7328315D}">
      <dgm:prSet/>
      <dgm:spPr/>
      <dgm:t>
        <a:bodyPr/>
        <a:lstStyle/>
        <a:p>
          <a:endParaRPr lang="en-US"/>
        </a:p>
      </dgm:t>
    </dgm:pt>
    <dgm:pt modelId="{1C3346F7-2909-4802-A99B-C614BF60D0AA}" type="pres">
      <dgm:prSet presAssocID="{0D793FC9-F268-4A1C-A093-607111501244}" presName="Name0" presStyleCnt="0">
        <dgm:presLayoutVars>
          <dgm:dir/>
          <dgm:animLvl val="lvl"/>
          <dgm:resizeHandles val="exact"/>
        </dgm:presLayoutVars>
      </dgm:prSet>
      <dgm:spPr/>
    </dgm:pt>
    <dgm:pt modelId="{C5F0A950-62FA-4F84-A3CA-A98BE82F54E2}" type="pres">
      <dgm:prSet presAssocID="{3306BD63-0E89-49A9-9A19-0567680F4C23}" presName="boxAndChildren" presStyleCnt="0"/>
      <dgm:spPr/>
    </dgm:pt>
    <dgm:pt modelId="{9767B373-F5D2-4C16-8232-AD3EB3BA2865}" type="pres">
      <dgm:prSet presAssocID="{3306BD63-0E89-49A9-9A19-0567680F4C23}" presName="parentTextBox" presStyleLbl="node1" presStyleIdx="0" presStyleCnt="2" custScaleY="30958" custLinFactNeighborX="17539" custLinFactNeighborY="-1064"/>
      <dgm:spPr/>
    </dgm:pt>
    <dgm:pt modelId="{F5F75FCB-6600-4BC3-91BE-B7A919D87789}" type="pres">
      <dgm:prSet presAssocID="{87FB430B-75F2-4A98-9D03-92AAA2951C1F}" presName="sp" presStyleCnt="0"/>
      <dgm:spPr/>
    </dgm:pt>
    <dgm:pt modelId="{5F2D1CFE-F0BA-4745-B54D-24C092E006B0}" type="pres">
      <dgm:prSet presAssocID="{4B3D47C9-D9FC-4420-A744-6B89A243D619}" presName="arrowAndChildren" presStyleCnt="0"/>
      <dgm:spPr/>
    </dgm:pt>
    <dgm:pt modelId="{1267F2E7-7445-44C5-85A1-474EA1B37E02}" type="pres">
      <dgm:prSet presAssocID="{4B3D47C9-D9FC-4420-A744-6B89A243D619}" presName="parentTextArrow" presStyleLbl="node1" presStyleIdx="0" presStyleCnt="2"/>
      <dgm:spPr/>
    </dgm:pt>
    <dgm:pt modelId="{50E560F1-A1B3-4C64-B8C9-000AEB7FD047}" type="pres">
      <dgm:prSet presAssocID="{4B3D47C9-D9FC-4420-A744-6B89A243D619}" presName="arrow" presStyleLbl="node1" presStyleIdx="1" presStyleCnt="2"/>
      <dgm:spPr/>
    </dgm:pt>
    <dgm:pt modelId="{36B24DEE-2EFE-405E-9811-D9B994214603}" type="pres">
      <dgm:prSet presAssocID="{4B3D47C9-D9FC-4420-A744-6B89A243D619}" presName="descendantArrow" presStyleCnt="0"/>
      <dgm:spPr/>
    </dgm:pt>
    <dgm:pt modelId="{776488E1-41F0-4B79-AF8B-E69517EDFD16}" type="pres">
      <dgm:prSet presAssocID="{A8BF8E76-CC70-4FFE-9E84-56635DBB574B}" presName="childTextArrow" presStyleLbl="fgAccFollowNode1" presStyleIdx="0" presStyleCnt="1" custScaleY="133803">
        <dgm:presLayoutVars>
          <dgm:bulletEnabled val="1"/>
        </dgm:presLayoutVars>
      </dgm:prSet>
      <dgm:spPr/>
    </dgm:pt>
  </dgm:ptLst>
  <dgm:cxnLst>
    <dgm:cxn modelId="{2CA50D17-3428-4E21-A0E9-2142B609A549}" type="presOf" srcId="{A8BF8E76-CC70-4FFE-9E84-56635DBB574B}" destId="{776488E1-41F0-4B79-AF8B-E69517EDFD16}" srcOrd="0" destOrd="0" presId="urn:microsoft.com/office/officeart/2005/8/layout/process4"/>
    <dgm:cxn modelId="{AEEDF93A-6EFC-4794-9EA7-792AD6378CFA}" srcId="{4B3D47C9-D9FC-4420-A744-6B89A243D619}" destId="{A8BF8E76-CC70-4FFE-9E84-56635DBB574B}" srcOrd="0" destOrd="0" parTransId="{FA5D942D-74A5-4061-9030-9816228997EF}" sibTransId="{ECE27122-8DDC-4AB2-BC2B-CAA2EE80DAB4}"/>
    <dgm:cxn modelId="{47B26742-AC34-473E-B2EF-084F9289332E}" srcId="{0D793FC9-F268-4A1C-A093-607111501244}" destId="{4B3D47C9-D9FC-4420-A744-6B89A243D619}" srcOrd="0" destOrd="0" parTransId="{3B4A0499-6413-43FF-A386-E2721FA19865}" sibTransId="{87FB430B-75F2-4A98-9D03-92AAA2951C1F}"/>
    <dgm:cxn modelId="{B199074C-A959-42AE-950B-CC10A8601A0B}" type="presOf" srcId="{0D793FC9-F268-4A1C-A093-607111501244}" destId="{1C3346F7-2909-4802-A99B-C614BF60D0AA}" srcOrd="0" destOrd="0" presId="urn:microsoft.com/office/officeart/2005/8/layout/process4"/>
    <dgm:cxn modelId="{257CA2B2-EA2D-4959-955D-DFCE9E7E358F}" type="presOf" srcId="{4B3D47C9-D9FC-4420-A744-6B89A243D619}" destId="{50E560F1-A1B3-4C64-B8C9-000AEB7FD047}" srcOrd="1" destOrd="0" presId="urn:microsoft.com/office/officeart/2005/8/layout/process4"/>
    <dgm:cxn modelId="{30CD7EBF-67CD-46FF-BC97-F2DED6ACCACB}" type="presOf" srcId="{3306BD63-0E89-49A9-9A19-0567680F4C23}" destId="{9767B373-F5D2-4C16-8232-AD3EB3BA2865}" srcOrd="0" destOrd="0" presId="urn:microsoft.com/office/officeart/2005/8/layout/process4"/>
    <dgm:cxn modelId="{FBA06BCD-9128-4C68-905E-EFF4446AEF5D}" type="presOf" srcId="{4B3D47C9-D9FC-4420-A744-6B89A243D619}" destId="{1267F2E7-7445-44C5-85A1-474EA1B37E02}" srcOrd="0" destOrd="0" presId="urn:microsoft.com/office/officeart/2005/8/layout/process4"/>
    <dgm:cxn modelId="{D6BD83F6-285A-4EAF-A9E3-677B7328315D}" srcId="{0D793FC9-F268-4A1C-A093-607111501244}" destId="{3306BD63-0E89-49A9-9A19-0567680F4C23}" srcOrd="1" destOrd="0" parTransId="{30624F51-6043-4586-B1CC-9CEDC9A4D448}" sibTransId="{B8E6C81C-F96B-4037-B0AE-E195845F76E8}"/>
    <dgm:cxn modelId="{E0C8B17A-7F02-4F63-810D-DF96617E6B2D}" type="presParOf" srcId="{1C3346F7-2909-4802-A99B-C614BF60D0AA}" destId="{C5F0A950-62FA-4F84-A3CA-A98BE82F54E2}" srcOrd="0" destOrd="0" presId="urn:microsoft.com/office/officeart/2005/8/layout/process4"/>
    <dgm:cxn modelId="{7141D6E0-9349-45F8-9636-CB6596552D4E}" type="presParOf" srcId="{C5F0A950-62FA-4F84-A3CA-A98BE82F54E2}" destId="{9767B373-F5D2-4C16-8232-AD3EB3BA2865}" srcOrd="0" destOrd="0" presId="urn:microsoft.com/office/officeart/2005/8/layout/process4"/>
    <dgm:cxn modelId="{0C2E3242-DD21-46C5-AA08-077C0A82A4E8}" type="presParOf" srcId="{1C3346F7-2909-4802-A99B-C614BF60D0AA}" destId="{F5F75FCB-6600-4BC3-91BE-B7A919D87789}" srcOrd="1" destOrd="0" presId="urn:microsoft.com/office/officeart/2005/8/layout/process4"/>
    <dgm:cxn modelId="{F99384A6-756B-4F34-BBEF-133B8347CFF4}" type="presParOf" srcId="{1C3346F7-2909-4802-A99B-C614BF60D0AA}" destId="{5F2D1CFE-F0BA-4745-B54D-24C092E006B0}" srcOrd="2" destOrd="0" presId="urn:microsoft.com/office/officeart/2005/8/layout/process4"/>
    <dgm:cxn modelId="{2026DBF1-B70E-4B5A-9191-54EE5B1A3FB7}" type="presParOf" srcId="{5F2D1CFE-F0BA-4745-B54D-24C092E006B0}" destId="{1267F2E7-7445-44C5-85A1-474EA1B37E02}" srcOrd="0" destOrd="0" presId="urn:microsoft.com/office/officeart/2005/8/layout/process4"/>
    <dgm:cxn modelId="{17BCA71F-A8C9-4F60-8970-4FE7522DAEAD}" type="presParOf" srcId="{5F2D1CFE-F0BA-4745-B54D-24C092E006B0}" destId="{50E560F1-A1B3-4C64-B8C9-000AEB7FD047}" srcOrd="1" destOrd="0" presId="urn:microsoft.com/office/officeart/2005/8/layout/process4"/>
    <dgm:cxn modelId="{D5099044-8757-44E1-B016-8040BDFB48D5}" type="presParOf" srcId="{5F2D1CFE-F0BA-4745-B54D-24C092E006B0}" destId="{36B24DEE-2EFE-405E-9811-D9B994214603}" srcOrd="2" destOrd="0" presId="urn:microsoft.com/office/officeart/2005/8/layout/process4"/>
    <dgm:cxn modelId="{29D1FAEC-771F-471D-A5D5-BE21DDF348A8}" type="presParOf" srcId="{36B24DEE-2EFE-405E-9811-D9B994214603}" destId="{776488E1-41F0-4B79-AF8B-E69517EDFD16}" srcOrd="0" destOrd="0" presId="urn:microsoft.com/office/officeart/2005/8/layout/process4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6CF0261D-2D55-44FE-9210-5FD47F397E45}" type="doc">
      <dgm:prSet loTypeId="urn:microsoft.com/office/officeart/2018/2/layout/IconVerticalSolidList" loCatId="icon" qsTypeId="urn:microsoft.com/office/officeart/2005/8/quickstyle/simple1" qsCatId="simple" csTypeId="urn:microsoft.com/office/officeart/2018/5/colors/Iconchunking_neutralicontext_colorful1" csCatId="colorful" phldr="1"/>
      <dgm:spPr/>
      <dgm:t>
        <a:bodyPr/>
        <a:lstStyle/>
        <a:p>
          <a:endParaRPr lang="en-US"/>
        </a:p>
      </dgm:t>
    </dgm:pt>
    <dgm:pt modelId="{35A3F13B-47ED-43DF-B9E5-A98CF9EEB27D}">
      <dgm:prSet/>
      <dgm:spPr/>
      <dgm:t>
        <a:bodyPr/>
        <a:lstStyle/>
        <a:p>
          <a:r>
            <a:rPr lang="en-GB"/>
            <a:t>The purpose of the online lesson is to encourage you to </a:t>
          </a:r>
          <a:r>
            <a:rPr lang="en-GB" b="1" u="sng"/>
            <a:t>participate actively </a:t>
          </a:r>
          <a:r>
            <a:rPr lang="en-GB"/>
            <a:t>in achieving your needs and simplifying your legal education. </a:t>
          </a:r>
          <a:r>
            <a:rPr lang="en-GB" i="1"/>
            <a:t>I want you to be the best!</a:t>
          </a:r>
          <a:endParaRPr lang="en-US"/>
        </a:p>
      </dgm:t>
    </dgm:pt>
    <dgm:pt modelId="{8FF08942-7391-4348-92FC-09578CC6DC39}" type="parTrans" cxnId="{A4AAC06D-AE2B-44A7-99FC-70B2928B7046}">
      <dgm:prSet/>
      <dgm:spPr/>
      <dgm:t>
        <a:bodyPr/>
        <a:lstStyle/>
        <a:p>
          <a:endParaRPr lang="en-US"/>
        </a:p>
      </dgm:t>
    </dgm:pt>
    <dgm:pt modelId="{B9FAA6FA-A55E-4E23-A733-53F6A54EFCF4}" type="sibTrans" cxnId="{A4AAC06D-AE2B-44A7-99FC-70B2928B7046}">
      <dgm:prSet/>
      <dgm:spPr/>
      <dgm:t>
        <a:bodyPr/>
        <a:lstStyle/>
        <a:p>
          <a:endParaRPr lang="en-US"/>
        </a:p>
      </dgm:t>
    </dgm:pt>
    <dgm:pt modelId="{6FD09409-AFB0-4F9A-BE0C-46F959774E90}">
      <dgm:prSet/>
      <dgm:spPr/>
      <dgm:t>
        <a:bodyPr/>
        <a:lstStyle/>
        <a:p>
          <a:r>
            <a:rPr lang="en-GB"/>
            <a:t>Will make the learning process more </a:t>
          </a:r>
          <a:r>
            <a:rPr lang="en-GB" b="1"/>
            <a:t>interactive discussions </a:t>
          </a:r>
          <a:r>
            <a:rPr lang="en-GB"/>
            <a:t>and feel free to ask any question or you can speak.</a:t>
          </a:r>
          <a:endParaRPr lang="en-US"/>
        </a:p>
      </dgm:t>
    </dgm:pt>
    <dgm:pt modelId="{F4A3C124-7376-407A-98EF-6D4F389FE0CE}" type="parTrans" cxnId="{22442EA2-D5D7-4ADC-AAEE-129243005349}">
      <dgm:prSet/>
      <dgm:spPr/>
      <dgm:t>
        <a:bodyPr/>
        <a:lstStyle/>
        <a:p>
          <a:endParaRPr lang="en-US"/>
        </a:p>
      </dgm:t>
    </dgm:pt>
    <dgm:pt modelId="{9DEAA4C5-B7C1-4FBF-89D2-F56254B6FB52}" type="sibTrans" cxnId="{22442EA2-D5D7-4ADC-AAEE-129243005349}">
      <dgm:prSet/>
      <dgm:spPr/>
      <dgm:t>
        <a:bodyPr/>
        <a:lstStyle/>
        <a:p>
          <a:endParaRPr lang="en-US"/>
        </a:p>
      </dgm:t>
    </dgm:pt>
    <dgm:pt modelId="{CB7AF24D-FB4F-4210-B8BF-267FB2A35091}">
      <dgm:prSet/>
      <dgm:spPr/>
      <dgm:t>
        <a:bodyPr/>
        <a:lstStyle/>
        <a:p>
          <a:r>
            <a:rPr lang="en-GB"/>
            <a:t>You have the right to choose whether to turn on your video or not.</a:t>
          </a:r>
          <a:endParaRPr lang="en-US"/>
        </a:p>
      </dgm:t>
    </dgm:pt>
    <dgm:pt modelId="{B1763A64-2655-437C-9198-40DD3D811301}" type="parTrans" cxnId="{A0BF5599-8C3F-4AE4-A729-018BAEE1C9C8}">
      <dgm:prSet/>
      <dgm:spPr/>
      <dgm:t>
        <a:bodyPr/>
        <a:lstStyle/>
        <a:p>
          <a:endParaRPr lang="en-US"/>
        </a:p>
      </dgm:t>
    </dgm:pt>
    <dgm:pt modelId="{C95D5CE8-A1A2-42A0-BD09-63E4399FD823}" type="sibTrans" cxnId="{A0BF5599-8C3F-4AE4-A729-018BAEE1C9C8}">
      <dgm:prSet/>
      <dgm:spPr/>
      <dgm:t>
        <a:bodyPr/>
        <a:lstStyle/>
        <a:p>
          <a:endParaRPr lang="en-US"/>
        </a:p>
      </dgm:t>
    </dgm:pt>
    <dgm:pt modelId="{C2C6110B-A200-4E00-A022-5CE342809BA6}">
      <dgm:prSet/>
      <dgm:spPr/>
      <dgm:t>
        <a:bodyPr/>
        <a:lstStyle/>
        <a:p>
          <a:r>
            <a:rPr lang="en-GB" b="1"/>
            <a:t>Participation</a:t>
          </a:r>
          <a:r>
            <a:rPr lang="en-GB"/>
            <a:t> prepares you for your exam and learning needs with ease.</a:t>
          </a:r>
          <a:endParaRPr lang="en-US"/>
        </a:p>
      </dgm:t>
    </dgm:pt>
    <dgm:pt modelId="{3CFD4D89-FD3D-4B44-B6F8-8CB4428C6F4D}" type="parTrans" cxnId="{76A397A0-B404-48B6-B4AB-184C79E9F608}">
      <dgm:prSet/>
      <dgm:spPr/>
      <dgm:t>
        <a:bodyPr/>
        <a:lstStyle/>
        <a:p>
          <a:endParaRPr lang="en-US"/>
        </a:p>
      </dgm:t>
    </dgm:pt>
    <dgm:pt modelId="{2413B61A-22B3-46C2-9D88-48F5EDA50F9B}" type="sibTrans" cxnId="{76A397A0-B404-48B6-B4AB-184C79E9F608}">
      <dgm:prSet/>
      <dgm:spPr/>
      <dgm:t>
        <a:bodyPr/>
        <a:lstStyle/>
        <a:p>
          <a:endParaRPr lang="en-US"/>
        </a:p>
      </dgm:t>
    </dgm:pt>
    <dgm:pt modelId="{E504DEF7-6C57-4261-9F15-D8D96ECE0325}" type="pres">
      <dgm:prSet presAssocID="{6CF0261D-2D55-44FE-9210-5FD47F397E45}" presName="root" presStyleCnt="0">
        <dgm:presLayoutVars>
          <dgm:dir/>
          <dgm:resizeHandles val="exact"/>
        </dgm:presLayoutVars>
      </dgm:prSet>
      <dgm:spPr/>
    </dgm:pt>
    <dgm:pt modelId="{764A1FB1-3F1C-4A74-B3AC-F3C71D3CBDD0}" type="pres">
      <dgm:prSet presAssocID="{35A3F13B-47ED-43DF-B9E5-A98CF9EEB27D}" presName="compNode" presStyleCnt="0"/>
      <dgm:spPr/>
    </dgm:pt>
    <dgm:pt modelId="{A308C6F5-232C-4278-837A-436FEC36C9EF}" type="pres">
      <dgm:prSet presAssocID="{35A3F13B-47ED-43DF-B9E5-A98CF9EEB27D}" presName="bgRect" presStyleLbl="bgShp" presStyleIdx="0" presStyleCnt="4"/>
      <dgm:spPr/>
    </dgm:pt>
    <dgm:pt modelId="{475D098F-80C1-4FDB-AA15-93FD6C92AD89}" type="pres">
      <dgm:prSet presAssocID="{35A3F13B-47ED-43DF-B9E5-A98CF9EEB27D}" presName="iconRect" presStyleLbl="node1" presStyleIdx="0" presStyleCnt="4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lassroom"/>
        </a:ext>
      </dgm:extLst>
    </dgm:pt>
    <dgm:pt modelId="{16BB4887-9DD3-4E2B-81C1-34165235F025}" type="pres">
      <dgm:prSet presAssocID="{35A3F13B-47ED-43DF-B9E5-A98CF9EEB27D}" presName="spaceRect" presStyleCnt="0"/>
      <dgm:spPr/>
    </dgm:pt>
    <dgm:pt modelId="{52DED1E9-87B8-4E95-AEA1-5809C60BC887}" type="pres">
      <dgm:prSet presAssocID="{35A3F13B-47ED-43DF-B9E5-A98CF9EEB27D}" presName="parTx" presStyleLbl="revTx" presStyleIdx="0" presStyleCnt="4">
        <dgm:presLayoutVars>
          <dgm:chMax val="0"/>
          <dgm:chPref val="0"/>
        </dgm:presLayoutVars>
      </dgm:prSet>
      <dgm:spPr/>
    </dgm:pt>
    <dgm:pt modelId="{DA85CD30-2433-4F21-8546-1126D955669C}" type="pres">
      <dgm:prSet presAssocID="{B9FAA6FA-A55E-4E23-A733-53F6A54EFCF4}" presName="sibTrans" presStyleCnt="0"/>
      <dgm:spPr/>
    </dgm:pt>
    <dgm:pt modelId="{3632C0B6-4511-4935-8CD7-7FA822AA0493}" type="pres">
      <dgm:prSet presAssocID="{6FD09409-AFB0-4F9A-BE0C-46F959774E90}" presName="compNode" presStyleCnt="0"/>
      <dgm:spPr/>
    </dgm:pt>
    <dgm:pt modelId="{ED158944-AB7D-40B3-A81C-A0C0BF438834}" type="pres">
      <dgm:prSet presAssocID="{6FD09409-AFB0-4F9A-BE0C-46F959774E90}" presName="bgRect" presStyleLbl="bgShp" presStyleIdx="1" presStyleCnt="4"/>
      <dgm:spPr/>
    </dgm:pt>
    <dgm:pt modelId="{3EE44FAA-E8AA-4C6C-B66C-DA96929CA60A}" type="pres">
      <dgm:prSet presAssocID="{6FD09409-AFB0-4F9A-BE0C-46F959774E90}" presName="iconRect" presStyleLbl="node1" presStyleIdx="1" presStyleCnt="4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Questions"/>
        </a:ext>
      </dgm:extLst>
    </dgm:pt>
    <dgm:pt modelId="{44261869-2890-4EA4-884D-F08E7CFF4AAF}" type="pres">
      <dgm:prSet presAssocID="{6FD09409-AFB0-4F9A-BE0C-46F959774E90}" presName="spaceRect" presStyleCnt="0"/>
      <dgm:spPr/>
    </dgm:pt>
    <dgm:pt modelId="{4F42BC31-629C-4823-8F02-EDD1C0D900B0}" type="pres">
      <dgm:prSet presAssocID="{6FD09409-AFB0-4F9A-BE0C-46F959774E90}" presName="parTx" presStyleLbl="revTx" presStyleIdx="1" presStyleCnt="4">
        <dgm:presLayoutVars>
          <dgm:chMax val="0"/>
          <dgm:chPref val="0"/>
        </dgm:presLayoutVars>
      </dgm:prSet>
      <dgm:spPr/>
    </dgm:pt>
    <dgm:pt modelId="{8484C96D-DC15-4445-B12B-7C6DEE7214C4}" type="pres">
      <dgm:prSet presAssocID="{9DEAA4C5-B7C1-4FBF-89D2-F56254B6FB52}" presName="sibTrans" presStyleCnt="0"/>
      <dgm:spPr/>
    </dgm:pt>
    <dgm:pt modelId="{922FCC07-F04B-4471-9600-B0D5DFDCF049}" type="pres">
      <dgm:prSet presAssocID="{CB7AF24D-FB4F-4210-B8BF-267FB2A35091}" presName="compNode" presStyleCnt="0"/>
      <dgm:spPr/>
    </dgm:pt>
    <dgm:pt modelId="{3913E2D7-983E-4C8F-8EBF-4F896A926757}" type="pres">
      <dgm:prSet presAssocID="{CB7AF24D-FB4F-4210-B8BF-267FB2A35091}" presName="bgRect" presStyleLbl="bgShp" presStyleIdx="2" presStyleCnt="4"/>
      <dgm:spPr/>
    </dgm:pt>
    <dgm:pt modelId="{C51882E3-379A-4170-BC65-3F23427DDFA9}" type="pres">
      <dgm:prSet presAssocID="{CB7AF24D-FB4F-4210-B8BF-267FB2A35091}" presName="iconRect" presStyleLbl="node1" presStyleIdx="2" presStyleCnt="4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Play"/>
        </a:ext>
      </dgm:extLst>
    </dgm:pt>
    <dgm:pt modelId="{D12A3B45-769B-4B04-A530-34BC76A50615}" type="pres">
      <dgm:prSet presAssocID="{CB7AF24D-FB4F-4210-B8BF-267FB2A35091}" presName="spaceRect" presStyleCnt="0"/>
      <dgm:spPr/>
    </dgm:pt>
    <dgm:pt modelId="{889792C3-E0D7-4022-946F-703B16949394}" type="pres">
      <dgm:prSet presAssocID="{CB7AF24D-FB4F-4210-B8BF-267FB2A35091}" presName="parTx" presStyleLbl="revTx" presStyleIdx="2" presStyleCnt="4">
        <dgm:presLayoutVars>
          <dgm:chMax val="0"/>
          <dgm:chPref val="0"/>
        </dgm:presLayoutVars>
      </dgm:prSet>
      <dgm:spPr/>
    </dgm:pt>
    <dgm:pt modelId="{0205E4A8-55FF-4D52-ADAC-DCD719659583}" type="pres">
      <dgm:prSet presAssocID="{C95D5CE8-A1A2-42A0-BD09-63E4399FD823}" presName="sibTrans" presStyleCnt="0"/>
      <dgm:spPr/>
    </dgm:pt>
    <dgm:pt modelId="{0225E4A0-7028-4852-84FF-CE17E40DED34}" type="pres">
      <dgm:prSet presAssocID="{C2C6110B-A200-4E00-A022-5CE342809BA6}" presName="compNode" presStyleCnt="0"/>
      <dgm:spPr/>
    </dgm:pt>
    <dgm:pt modelId="{E31DD10D-F3A1-4F3A-9025-3BCF391ABEB1}" type="pres">
      <dgm:prSet presAssocID="{C2C6110B-A200-4E00-A022-5CE342809BA6}" presName="bgRect" presStyleLbl="bgShp" presStyleIdx="3" presStyleCnt="4"/>
      <dgm:spPr/>
    </dgm:pt>
    <dgm:pt modelId="{FD17031B-F77F-432A-950B-E8AC148C4689}" type="pres">
      <dgm:prSet presAssocID="{C2C6110B-A200-4E00-A022-5CE342809BA6}" presName="iconRect" presStyleLbl="node1" presStyleIdx="3" presStyleCnt="4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Diploma Roll"/>
        </a:ext>
      </dgm:extLst>
    </dgm:pt>
    <dgm:pt modelId="{6C3D9D82-18C5-458F-85D8-7DAE8D68090A}" type="pres">
      <dgm:prSet presAssocID="{C2C6110B-A200-4E00-A022-5CE342809BA6}" presName="spaceRect" presStyleCnt="0"/>
      <dgm:spPr/>
    </dgm:pt>
    <dgm:pt modelId="{46C2C13D-87F9-4266-BFB4-774D94FAAEB0}" type="pres">
      <dgm:prSet presAssocID="{C2C6110B-A200-4E00-A022-5CE342809BA6}" presName="parTx" presStyleLbl="revTx" presStyleIdx="3" presStyleCnt="4">
        <dgm:presLayoutVars>
          <dgm:chMax val="0"/>
          <dgm:chPref val="0"/>
        </dgm:presLayoutVars>
      </dgm:prSet>
      <dgm:spPr/>
    </dgm:pt>
  </dgm:ptLst>
  <dgm:cxnLst>
    <dgm:cxn modelId="{37B6A028-3E0C-4E46-A0B9-6031C2080DA7}" type="presOf" srcId="{6CF0261D-2D55-44FE-9210-5FD47F397E45}" destId="{E504DEF7-6C57-4261-9F15-D8D96ECE0325}" srcOrd="0" destOrd="0" presId="urn:microsoft.com/office/officeart/2018/2/layout/IconVerticalSolidList"/>
    <dgm:cxn modelId="{A4AAC06D-AE2B-44A7-99FC-70B2928B7046}" srcId="{6CF0261D-2D55-44FE-9210-5FD47F397E45}" destId="{35A3F13B-47ED-43DF-B9E5-A98CF9EEB27D}" srcOrd="0" destOrd="0" parTransId="{8FF08942-7391-4348-92FC-09578CC6DC39}" sibTransId="{B9FAA6FA-A55E-4E23-A733-53F6A54EFCF4}"/>
    <dgm:cxn modelId="{508BA88F-9CAB-4F76-993C-196BD736AFAF}" type="presOf" srcId="{CB7AF24D-FB4F-4210-B8BF-267FB2A35091}" destId="{889792C3-E0D7-4022-946F-703B16949394}" srcOrd="0" destOrd="0" presId="urn:microsoft.com/office/officeart/2018/2/layout/IconVerticalSolidList"/>
    <dgm:cxn modelId="{A0BF5599-8C3F-4AE4-A729-018BAEE1C9C8}" srcId="{6CF0261D-2D55-44FE-9210-5FD47F397E45}" destId="{CB7AF24D-FB4F-4210-B8BF-267FB2A35091}" srcOrd="2" destOrd="0" parTransId="{B1763A64-2655-437C-9198-40DD3D811301}" sibTransId="{C95D5CE8-A1A2-42A0-BD09-63E4399FD823}"/>
    <dgm:cxn modelId="{04E4CC9D-A77F-43A5-A1B5-1D8B1909E41C}" type="presOf" srcId="{35A3F13B-47ED-43DF-B9E5-A98CF9EEB27D}" destId="{52DED1E9-87B8-4E95-AEA1-5809C60BC887}" srcOrd="0" destOrd="0" presId="urn:microsoft.com/office/officeart/2018/2/layout/IconVerticalSolidList"/>
    <dgm:cxn modelId="{76A397A0-B404-48B6-B4AB-184C79E9F608}" srcId="{6CF0261D-2D55-44FE-9210-5FD47F397E45}" destId="{C2C6110B-A200-4E00-A022-5CE342809BA6}" srcOrd="3" destOrd="0" parTransId="{3CFD4D89-FD3D-4B44-B6F8-8CB4428C6F4D}" sibTransId="{2413B61A-22B3-46C2-9D88-48F5EDA50F9B}"/>
    <dgm:cxn modelId="{22442EA2-D5D7-4ADC-AAEE-129243005349}" srcId="{6CF0261D-2D55-44FE-9210-5FD47F397E45}" destId="{6FD09409-AFB0-4F9A-BE0C-46F959774E90}" srcOrd="1" destOrd="0" parTransId="{F4A3C124-7376-407A-98EF-6D4F389FE0CE}" sibTransId="{9DEAA4C5-B7C1-4FBF-89D2-F56254B6FB52}"/>
    <dgm:cxn modelId="{6C1243C5-4A38-497B-8FC6-D7BF8C8639AE}" type="presOf" srcId="{6FD09409-AFB0-4F9A-BE0C-46F959774E90}" destId="{4F42BC31-629C-4823-8F02-EDD1C0D900B0}" srcOrd="0" destOrd="0" presId="urn:microsoft.com/office/officeart/2018/2/layout/IconVerticalSolidList"/>
    <dgm:cxn modelId="{6F03DCC7-3234-4914-A431-4BE9B2149311}" type="presOf" srcId="{C2C6110B-A200-4E00-A022-5CE342809BA6}" destId="{46C2C13D-87F9-4266-BFB4-774D94FAAEB0}" srcOrd="0" destOrd="0" presId="urn:microsoft.com/office/officeart/2018/2/layout/IconVerticalSolidList"/>
    <dgm:cxn modelId="{1BA8783B-997C-427E-81AD-6946FF905D38}" type="presParOf" srcId="{E504DEF7-6C57-4261-9F15-D8D96ECE0325}" destId="{764A1FB1-3F1C-4A74-B3AC-F3C71D3CBDD0}" srcOrd="0" destOrd="0" presId="urn:microsoft.com/office/officeart/2018/2/layout/IconVerticalSolidList"/>
    <dgm:cxn modelId="{C238800A-1A71-4643-AC9B-A1FC66B45C43}" type="presParOf" srcId="{764A1FB1-3F1C-4A74-B3AC-F3C71D3CBDD0}" destId="{A308C6F5-232C-4278-837A-436FEC36C9EF}" srcOrd="0" destOrd="0" presId="urn:microsoft.com/office/officeart/2018/2/layout/IconVerticalSolidList"/>
    <dgm:cxn modelId="{97D7457C-2C17-4A23-B25A-6E5A26388512}" type="presParOf" srcId="{764A1FB1-3F1C-4A74-B3AC-F3C71D3CBDD0}" destId="{475D098F-80C1-4FDB-AA15-93FD6C92AD89}" srcOrd="1" destOrd="0" presId="urn:microsoft.com/office/officeart/2018/2/layout/IconVerticalSolidList"/>
    <dgm:cxn modelId="{CBE59FD2-3F82-4FA0-8EB2-95C036AB1A8B}" type="presParOf" srcId="{764A1FB1-3F1C-4A74-B3AC-F3C71D3CBDD0}" destId="{16BB4887-9DD3-4E2B-81C1-34165235F025}" srcOrd="2" destOrd="0" presId="urn:microsoft.com/office/officeart/2018/2/layout/IconVerticalSolidList"/>
    <dgm:cxn modelId="{00696320-A1E7-4930-87B5-2C864B617FAE}" type="presParOf" srcId="{764A1FB1-3F1C-4A74-B3AC-F3C71D3CBDD0}" destId="{52DED1E9-87B8-4E95-AEA1-5809C60BC887}" srcOrd="3" destOrd="0" presId="urn:microsoft.com/office/officeart/2018/2/layout/IconVerticalSolidList"/>
    <dgm:cxn modelId="{8779DD45-473A-4AA8-99C0-21C56025DE7D}" type="presParOf" srcId="{E504DEF7-6C57-4261-9F15-D8D96ECE0325}" destId="{DA85CD30-2433-4F21-8546-1126D955669C}" srcOrd="1" destOrd="0" presId="urn:microsoft.com/office/officeart/2018/2/layout/IconVerticalSolidList"/>
    <dgm:cxn modelId="{D6281534-0251-41E3-AC50-6194A9D06548}" type="presParOf" srcId="{E504DEF7-6C57-4261-9F15-D8D96ECE0325}" destId="{3632C0B6-4511-4935-8CD7-7FA822AA0493}" srcOrd="2" destOrd="0" presId="urn:microsoft.com/office/officeart/2018/2/layout/IconVerticalSolidList"/>
    <dgm:cxn modelId="{6152A8E5-A70C-48AC-9D83-EF618BCE6856}" type="presParOf" srcId="{3632C0B6-4511-4935-8CD7-7FA822AA0493}" destId="{ED158944-AB7D-40B3-A81C-A0C0BF438834}" srcOrd="0" destOrd="0" presId="urn:microsoft.com/office/officeart/2018/2/layout/IconVerticalSolidList"/>
    <dgm:cxn modelId="{818B0962-7799-40DA-B7B4-4F32E1F99200}" type="presParOf" srcId="{3632C0B6-4511-4935-8CD7-7FA822AA0493}" destId="{3EE44FAA-E8AA-4C6C-B66C-DA96929CA60A}" srcOrd="1" destOrd="0" presId="urn:microsoft.com/office/officeart/2018/2/layout/IconVerticalSolidList"/>
    <dgm:cxn modelId="{A56C8879-2E20-4325-8277-5F97B2A0C72A}" type="presParOf" srcId="{3632C0B6-4511-4935-8CD7-7FA822AA0493}" destId="{44261869-2890-4EA4-884D-F08E7CFF4AAF}" srcOrd="2" destOrd="0" presId="urn:microsoft.com/office/officeart/2018/2/layout/IconVerticalSolidList"/>
    <dgm:cxn modelId="{997D2635-B9B6-473B-96D1-B6181E87B955}" type="presParOf" srcId="{3632C0B6-4511-4935-8CD7-7FA822AA0493}" destId="{4F42BC31-629C-4823-8F02-EDD1C0D900B0}" srcOrd="3" destOrd="0" presId="urn:microsoft.com/office/officeart/2018/2/layout/IconVerticalSolidList"/>
    <dgm:cxn modelId="{1019355F-C2A2-4F5B-B099-8669CBF3174F}" type="presParOf" srcId="{E504DEF7-6C57-4261-9F15-D8D96ECE0325}" destId="{8484C96D-DC15-4445-B12B-7C6DEE7214C4}" srcOrd="3" destOrd="0" presId="urn:microsoft.com/office/officeart/2018/2/layout/IconVerticalSolidList"/>
    <dgm:cxn modelId="{B7A16E4F-3625-4C02-823E-69051749CA00}" type="presParOf" srcId="{E504DEF7-6C57-4261-9F15-D8D96ECE0325}" destId="{922FCC07-F04B-4471-9600-B0D5DFDCF049}" srcOrd="4" destOrd="0" presId="urn:microsoft.com/office/officeart/2018/2/layout/IconVerticalSolidList"/>
    <dgm:cxn modelId="{C0B2BB2E-F68C-4A86-9399-683B049E9CD8}" type="presParOf" srcId="{922FCC07-F04B-4471-9600-B0D5DFDCF049}" destId="{3913E2D7-983E-4C8F-8EBF-4F896A926757}" srcOrd="0" destOrd="0" presId="urn:microsoft.com/office/officeart/2018/2/layout/IconVerticalSolidList"/>
    <dgm:cxn modelId="{CEDE4D41-947E-48D8-8F87-4347DA63F14A}" type="presParOf" srcId="{922FCC07-F04B-4471-9600-B0D5DFDCF049}" destId="{C51882E3-379A-4170-BC65-3F23427DDFA9}" srcOrd="1" destOrd="0" presId="urn:microsoft.com/office/officeart/2018/2/layout/IconVerticalSolidList"/>
    <dgm:cxn modelId="{FF02B940-EA10-41F1-8D96-A936EFEBCC7A}" type="presParOf" srcId="{922FCC07-F04B-4471-9600-B0D5DFDCF049}" destId="{D12A3B45-769B-4B04-A530-34BC76A50615}" srcOrd="2" destOrd="0" presId="urn:microsoft.com/office/officeart/2018/2/layout/IconVerticalSolidList"/>
    <dgm:cxn modelId="{1184F7B1-C14D-4D1F-98CE-D003841599DA}" type="presParOf" srcId="{922FCC07-F04B-4471-9600-B0D5DFDCF049}" destId="{889792C3-E0D7-4022-946F-703B16949394}" srcOrd="3" destOrd="0" presId="urn:microsoft.com/office/officeart/2018/2/layout/IconVerticalSolidList"/>
    <dgm:cxn modelId="{3F1602AA-AE51-46E9-9DC9-47EB9A1B089B}" type="presParOf" srcId="{E504DEF7-6C57-4261-9F15-D8D96ECE0325}" destId="{0205E4A8-55FF-4D52-ADAC-DCD719659583}" srcOrd="5" destOrd="0" presId="urn:microsoft.com/office/officeart/2018/2/layout/IconVerticalSolidList"/>
    <dgm:cxn modelId="{20031BD5-9ED0-42DB-9848-91C2E95DCB74}" type="presParOf" srcId="{E504DEF7-6C57-4261-9F15-D8D96ECE0325}" destId="{0225E4A0-7028-4852-84FF-CE17E40DED34}" srcOrd="6" destOrd="0" presId="urn:microsoft.com/office/officeart/2018/2/layout/IconVerticalSolidList"/>
    <dgm:cxn modelId="{DB5555F7-2B95-4E63-AE55-8E4289C8555F}" type="presParOf" srcId="{0225E4A0-7028-4852-84FF-CE17E40DED34}" destId="{E31DD10D-F3A1-4F3A-9025-3BCF391ABEB1}" srcOrd="0" destOrd="0" presId="urn:microsoft.com/office/officeart/2018/2/layout/IconVerticalSolidList"/>
    <dgm:cxn modelId="{95931166-23DB-48BB-9BB2-86C22D81280D}" type="presParOf" srcId="{0225E4A0-7028-4852-84FF-CE17E40DED34}" destId="{FD17031B-F77F-432A-950B-E8AC148C4689}" srcOrd="1" destOrd="0" presId="urn:microsoft.com/office/officeart/2018/2/layout/IconVerticalSolidList"/>
    <dgm:cxn modelId="{D4AB398E-4CAC-442F-B5AC-1919369FCB01}" type="presParOf" srcId="{0225E4A0-7028-4852-84FF-CE17E40DED34}" destId="{6C3D9D82-18C5-458F-85D8-7DAE8D68090A}" srcOrd="2" destOrd="0" presId="urn:microsoft.com/office/officeart/2018/2/layout/IconVerticalSolidList"/>
    <dgm:cxn modelId="{973D27F5-9277-4E1D-A318-454B50CA804F}" type="presParOf" srcId="{0225E4A0-7028-4852-84FF-CE17E40DED34}" destId="{46C2C13D-87F9-4266-BFB4-774D94FAAEB0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767B373-F5D2-4C16-8232-AD3EB3BA2865}">
      <dsp:nvSpPr>
        <dsp:cNvPr id="0" name=""/>
        <dsp:cNvSpPr/>
      </dsp:nvSpPr>
      <dsp:spPr>
        <a:xfrm>
          <a:off x="0" y="3378250"/>
          <a:ext cx="11521435" cy="69094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0" tIns="177800" rIns="177800" bIns="17780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b="1" kern="1200" dirty="0">
              <a:solidFill>
                <a:srgbClr val="7030A0"/>
              </a:solidFill>
            </a:rPr>
            <a:t>Dr Okwudili O. Onwurah</a:t>
          </a:r>
        </a:p>
      </dsp:txBody>
      <dsp:txXfrm>
        <a:off x="0" y="3378250"/>
        <a:ext cx="11521435" cy="690946"/>
      </dsp:txXfrm>
    </dsp:sp>
    <dsp:sp modelId="{50E560F1-A1B3-4C64-B8C9-000AEB7FD047}">
      <dsp:nvSpPr>
        <dsp:cNvPr id="0" name=""/>
        <dsp:cNvSpPr/>
      </dsp:nvSpPr>
      <dsp:spPr>
        <a:xfrm rot="10800000">
          <a:off x="0" y="2840"/>
          <a:ext cx="11521435" cy="3432635"/>
        </a:xfrm>
        <a:prstGeom prst="upArrowCallou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0" tIns="177800" rIns="177800" bIns="17780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b="1" kern="1200" dirty="0"/>
            <a:t>Tutor</a:t>
          </a:r>
          <a:r>
            <a:rPr lang="en-US" sz="2500" kern="1200" dirty="0"/>
            <a:t>: </a:t>
          </a:r>
          <a:r>
            <a:rPr lang="en-GB" sz="2500" b="1" kern="1200" dirty="0"/>
            <a:t>Okwudili</a:t>
          </a:r>
          <a:r>
            <a:rPr lang="en-GB" sz="2500" kern="1200" dirty="0"/>
            <a:t> O. ONWURAH, </a:t>
          </a:r>
          <a:r>
            <a:rPr lang="en-GB" sz="2500" b="1" kern="1200" dirty="0"/>
            <a:t>LL.B.</a:t>
          </a:r>
          <a:r>
            <a:rPr lang="en-GB" sz="2500" kern="1200" dirty="0"/>
            <a:t> (Nigeria); </a:t>
          </a:r>
          <a:r>
            <a:rPr lang="en-GB" sz="2500" b="1" kern="1200" dirty="0"/>
            <a:t>BL</a:t>
          </a:r>
          <a:r>
            <a:rPr lang="en-GB" sz="2500" kern="1200" dirty="0"/>
            <a:t> (Abuja, Nigeria); </a:t>
          </a:r>
          <a:r>
            <a:rPr lang="en-GB" sz="2500" b="1" kern="1200" dirty="0"/>
            <a:t>LLM</a:t>
          </a:r>
          <a:r>
            <a:rPr lang="en-GB" sz="2500" kern="1200" dirty="0"/>
            <a:t> (Exeter, UK); </a:t>
          </a:r>
          <a:r>
            <a:rPr lang="en-GB" sz="2500" b="1" kern="1200" dirty="0"/>
            <a:t>LLM</a:t>
          </a:r>
          <a:r>
            <a:rPr lang="en-GB" sz="2500" kern="1200" dirty="0"/>
            <a:t> (Qingdao, PRC); </a:t>
          </a:r>
          <a:r>
            <a:rPr lang="en-GB" sz="2500" b="1" kern="1200" dirty="0"/>
            <a:t>LLM</a:t>
          </a:r>
          <a:r>
            <a:rPr lang="en-GB" sz="2500" kern="1200" dirty="0"/>
            <a:t> (Shanghai, PRC)</a:t>
          </a:r>
          <a:endParaRPr lang="en-US" sz="2500" kern="1200" dirty="0"/>
        </a:p>
      </dsp:txBody>
      <dsp:txXfrm rot="-10800000">
        <a:off x="0" y="2840"/>
        <a:ext cx="11521435" cy="1204855"/>
      </dsp:txXfrm>
    </dsp:sp>
    <dsp:sp modelId="{776488E1-41F0-4B79-AF8B-E69517EDFD16}">
      <dsp:nvSpPr>
        <dsp:cNvPr id="0" name=""/>
        <dsp:cNvSpPr/>
      </dsp:nvSpPr>
      <dsp:spPr>
        <a:xfrm>
          <a:off x="0" y="1034225"/>
          <a:ext cx="11521435" cy="1373297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1376" tIns="60960" rIns="341376" bIns="60960" numCol="1" spcCol="1270" anchor="ctr" anchorCtr="0">
          <a:noAutofit/>
        </a:bodyPr>
        <a:lstStyle/>
        <a:p>
          <a:pPr marL="0" lvl="0" indent="0" algn="ctr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800" kern="1200" dirty="0"/>
            <a:t>PhD in Law (Hong Kong)</a:t>
          </a:r>
          <a:br>
            <a:rPr lang="en-US" sz="4800" kern="1200" dirty="0"/>
          </a:br>
          <a:endParaRPr lang="en-US" sz="4800" kern="1200" dirty="0"/>
        </a:p>
      </dsp:txBody>
      <dsp:txXfrm>
        <a:off x="0" y="1034225"/>
        <a:ext cx="11521435" cy="1373297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308C6F5-232C-4278-837A-436FEC36C9EF}">
      <dsp:nvSpPr>
        <dsp:cNvPr id="0" name=""/>
        <dsp:cNvSpPr/>
      </dsp:nvSpPr>
      <dsp:spPr>
        <a:xfrm>
          <a:off x="0" y="2614"/>
          <a:ext cx="7097051" cy="1324875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75D098F-80C1-4FDB-AA15-93FD6C92AD89}">
      <dsp:nvSpPr>
        <dsp:cNvPr id="0" name=""/>
        <dsp:cNvSpPr/>
      </dsp:nvSpPr>
      <dsp:spPr>
        <a:xfrm>
          <a:off x="400774" y="300711"/>
          <a:ext cx="728681" cy="728681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587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2DED1E9-87B8-4E95-AEA1-5809C60BC887}">
      <dsp:nvSpPr>
        <dsp:cNvPr id="0" name=""/>
        <dsp:cNvSpPr/>
      </dsp:nvSpPr>
      <dsp:spPr>
        <a:xfrm>
          <a:off x="1530231" y="2614"/>
          <a:ext cx="5566819" cy="132487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0216" tIns="140216" rIns="140216" bIns="140216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000" kern="1200"/>
            <a:t>The purpose of the online lesson is to encourage you to </a:t>
          </a:r>
          <a:r>
            <a:rPr lang="en-GB" sz="2000" b="1" u="sng" kern="1200"/>
            <a:t>participate actively </a:t>
          </a:r>
          <a:r>
            <a:rPr lang="en-GB" sz="2000" kern="1200"/>
            <a:t>in achieving your needs and simplifying your legal education. </a:t>
          </a:r>
          <a:r>
            <a:rPr lang="en-GB" sz="2000" i="1" kern="1200"/>
            <a:t>I want you to be the best!</a:t>
          </a:r>
          <a:endParaRPr lang="en-US" sz="2000" kern="1200"/>
        </a:p>
      </dsp:txBody>
      <dsp:txXfrm>
        <a:off x="1530231" y="2614"/>
        <a:ext cx="5566819" cy="1324875"/>
      </dsp:txXfrm>
    </dsp:sp>
    <dsp:sp modelId="{ED158944-AB7D-40B3-A81C-A0C0BF438834}">
      <dsp:nvSpPr>
        <dsp:cNvPr id="0" name=""/>
        <dsp:cNvSpPr/>
      </dsp:nvSpPr>
      <dsp:spPr>
        <a:xfrm>
          <a:off x="0" y="1658708"/>
          <a:ext cx="7097051" cy="1324875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EE44FAA-E8AA-4C6C-B66C-DA96929CA60A}">
      <dsp:nvSpPr>
        <dsp:cNvPr id="0" name=""/>
        <dsp:cNvSpPr/>
      </dsp:nvSpPr>
      <dsp:spPr>
        <a:xfrm>
          <a:off x="400774" y="1956805"/>
          <a:ext cx="728681" cy="728681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587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F42BC31-629C-4823-8F02-EDD1C0D900B0}">
      <dsp:nvSpPr>
        <dsp:cNvPr id="0" name=""/>
        <dsp:cNvSpPr/>
      </dsp:nvSpPr>
      <dsp:spPr>
        <a:xfrm>
          <a:off x="1530231" y="1658708"/>
          <a:ext cx="5566819" cy="132487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0216" tIns="140216" rIns="140216" bIns="140216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000" kern="1200"/>
            <a:t>Will make the learning process more </a:t>
          </a:r>
          <a:r>
            <a:rPr lang="en-GB" sz="2000" b="1" kern="1200"/>
            <a:t>interactive discussions </a:t>
          </a:r>
          <a:r>
            <a:rPr lang="en-GB" sz="2000" kern="1200"/>
            <a:t>and feel free to ask any question or you can speak.</a:t>
          </a:r>
          <a:endParaRPr lang="en-US" sz="2000" kern="1200"/>
        </a:p>
      </dsp:txBody>
      <dsp:txXfrm>
        <a:off x="1530231" y="1658708"/>
        <a:ext cx="5566819" cy="1324875"/>
      </dsp:txXfrm>
    </dsp:sp>
    <dsp:sp modelId="{3913E2D7-983E-4C8F-8EBF-4F896A926757}">
      <dsp:nvSpPr>
        <dsp:cNvPr id="0" name=""/>
        <dsp:cNvSpPr/>
      </dsp:nvSpPr>
      <dsp:spPr>
        <a:xfrm>
          <a:off x="0" y="3314803"/>
          <a:ext cx="7097051" cy="1324875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51882E3-379A-4170-BC65-3F23427DDFA9}">
      <dsp:nvSpPr>
        <dsp:cNvPr id="0" name=""/>
        <dsp:cNvSpPr/>
      </dsp:nvSpPr>
      <dsp:spPr>
        <a:xfrm>
          <a:off x="400774" y="3612900"/>
          <a:ext cx="728681" cy="728681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587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89792C3-E0D7-4022-946F-703B16949394}">
      <dsp:nvSpPr>
        <dsp:cNvPr id="0" name=""/>
        <dsp:cNvSpPr/>
      </dsp:nvSpPr>
      <dsp:spPr>
        <a:xfrm>
          <a:off x="1530231" y="3314803"/>
          <a:ext cx="5566819" cy="132487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0216" tIns="140216" rIns="140216" bIns="140216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000" kern="1200"/>
            <a:t>You have the right to choose whether to turn on your video or not.</a:t>
          </a:r>
          <a:endParaRPr lang="en-US" sz="2000" kern="1200"/>
        </a:p>
      </dsp:txBody>
      <dsp:txXfrm>
        <a:off x="1530231" y="3314803"/>
        <a:ext cx="5566819" cy="1324875"/>
      </dsp:txXfrm>
    </dsp:sp>
    <dsp:sp modelId="{E31DD10D-F3A1-4F3A-9025-3BCF391ABEB1}">
      <dsp:nvSpPr>
        <dsp:cNvPr id="0" name=""/>
        <dsp:cNvSpPr/>
      </dsp:nvSpPr>
      <dsp:spPr>
        <a:xfrm>
          <a:off x="0" y="4970898"/>
          <a:ext cx="7097051" cy="1324875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D17031B-F77F-432A-950B-E8AC148C4689}">
      <dsp:nvSpPr>
        <dsp:cNvPr id="0" name=""/>
        <dsp:cNvSpPr/>
      </dsp:nvSpPr>
      <dsp:spPr>
        <a:xfrm>
          <a:off x="400774" y="5268995"/>
          <a:ext cx="728681" cy="728681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 w="1587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6C2C13D-87F9-4266-BFB4-774D94FAAEB0}">
      <dsp:nvSpPr>
        <dsp:cNvPr id="0" name=""/>
        <dsp:cNvSpPr/>
      </dsp:nvSpPr>
      <dsp:spPr>
        <a:xfrm>
          <a:off x="1530231" y="4970898"/>
          <a:ext cx="5566819" cy="132487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0216" tIns="140216" rIns="140216" bIns="140216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000" b="1" kern="1200"/>
            <a:t>Participation</a:t>
          </a:r>
          <a:r>
            <a:rPr lang="en-GB" sz="2000" kern="1200"/>
            <a:t> prepares you for your exam and learning needs with ease.</a:t>
          </a:r>
          <a:endParaRPr lang="en-US" sz="2000" kern="1200"/>
        </a:p>
      </dsp:txBody>
      <dsp:txXfrm>
        <a:off x="1530231" y="4970898"/>
        <a:ext cx="5566819" cy="132487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1097280" y="2551176"/>
            <a:ext cx="12435840" cy="172821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30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2194560" y="4608576"/>
            <a:ext cx="10241280" cy="20574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11/26/2024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chemeClr val="tx1"/>
                </a:solidFill>
                <a:latin typeface="Noto Sans"/>
                <a:cs typeface="Noto Sans"/>
              </a:defRPr>
            </a:lvl1pPr>
          </a:lstStyle>
          <a:p>
            <a:pPr marL="38100">
              <a:lnSpc>
                <a:spcPct val="100000"/>
              </a:lnSpc>
              <a:spcBef>
                <a:spcPts val="180"/>
              </a:spcBef>
            </a:pPr>
            <a:fld id="{81D60167-4931-47E6-BA6A-407CBD079E47}" type="slidenum">
              <a:rPr spc="-25" dirty="0"/>
              <a:t>‹#›</a:t>
            </a:fld>
            <a:endParaRPr spc="-25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54480" y="3190240"/>
            <a:ext cx="5661965" cy="691514"/>
          </a:xfrm>
        </p:spPr>
        <p:txBody>
          <a:bodyPr anchor="b">
            <a:noAutofit/>
          </a:bodyPr>
          <a:lstStyle>
            <a:lvl1pPr marL="0" indent="0">
              <a:spcBef>
                <a:spcPts val="806"/>
              </a:spcBef>
              <a:spcAft>
                <a:spcPts val="720"/>
              </a:spcAft>
              <a:buNone/>
              <a:defRPr sz="3360" b="0">
                <a:solidFill>
                  <a:schemeClr val="accent1"/>
                </a:solidFill>
              </a:defRPr>
            </a:lvl1pPr>
            <a:lvl2pPr marL="548640" indent="0">
              <a:buNone/>
              <a:defRPr sz="2400" b="1"/>
            </a:lvl2pPr>
            <a:lvl3pPr marL="1097280" indent="0">
              <a:buNone/>
              <a:defRPr sz="2160" b="1"/>
            </a:lvl3pPr>
            <a:lvl4pPr marL="1645920" indent="0">
              <a:buNone/>
              <a:defRPr sz="1920" b="1"/>
            </a:lvl4pPr>
            <a:lvl5pPr marL="2194560" indent="0">
              <a:buNone/>
              <a:defRPr sz="1920" b="1"/>
            </a:lvl5pPr>
            <a:lvl6pPr marL="2743200" indent="0">
              <a:buNone/>
              <a:defRPr sz="1920" b="1"/>
            </a:lvl6pPr>
            <a:lvl7pPr marL="3291840" indent="0">
              <a:buNone/>
              <a:defRPr sz="1920" b="1"/>
            </a:lvl7pPr>
            <a:lvl8pPr marL="3840480" indent="0">
              <a:buNone/>
              <a:defRPr sz="1920" b="1"/>
            </a:lvl8pPr>
            <a:lvl9pPr marL="4389120" indent="0">
              <a:buNone/>
              <a:defRPr sz="192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54480" y="3891915"/>
            <a:ext cx="5661965" cy="3159126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416804" y="3190240"/>
            <a:ext cx="5661965" cy="691514"/>
          </a:xfrm>
        </p:spPr>
        <p:txBody>
          <a:bodyPr anchor="b">
            <a:noAutofit/>
          </a:bodyPr>
          <a:lstStyle>
            <a:lvl1pPr marL="0" indent="0">
              <a:spcBef>
                <a:spcPts val="806"/>
              </a:spcBef>
              <a:spcAft>
                <a:spcPts val="720"/>
              </a:spcAft>
              <a:buNone/>
              <a:defRPr sz="3360" b="0">
                <a:solidFill>
                  <a:schemeClr val="accent1"/>
                </a:solidFill>
              </a:defRPr>
            </a:lvl1pPr>
            <a:lvl2pPr marL="548640" indent="0">
              <a:buNone/>
              <a:defRPr sz="2400" b="1"/>
            </a:lvl2pPr>
            <a:lvl3pPr marL="1097280" indent="0">
              <a:buNone/>
              <a:defRPr sz="2160" b="1"/>
            </a:lvl3pPr>
            <a:lvl4pPr marL="1645920" indent="0">
              <a:buNone/>
              <a:defRPr sz="1920" b="1"/>
            </a:lvl4pPr>
            <a:lvl5pPr marL="2194560" indent="0">
              <a:buNone/>
              <a:defRPr sz="1920" b="1"/>
            </a:lvl5pPr>
            <a:lvl6pPr marL="2743200" indent="0">
              <a:buNone/>
              <a:defRPr sz="1920" b="1"/>
            </a:lvl6pPr>
            <a:lvl7pPr marL="3291840" indent="0">
              <a:buNone/>
              <a:defRPr sz="1920" b="1"/>
            </a:lvl7pPr>
            <a:lvl8pPr marL="3840480" indent="0">
              <a:buNone/>
              <a:defRPr sz="1920" b="1"/>
            </a:lvl8pPr>
            <a:lvl9pPr marL="4389120" indent="0">
              <a:buNone/>
              <a:defRPr sz="192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416804" y="3891915"/>
            <a:ext cx="5661965" cy="3159126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44845F-89B8-426F-A7CE-6A86FFB65293}" type="datetime1">
              <a:rPr lang="en-US" smtClean="0"/>
              <a:t>11/26/2024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3DA290-49AB-4A6C-90E9-3D87C6460C9F}" type="slidenum">
              <a:rPr lang="en-US" smtClean="0"/>
              <a:t>‹#›</a:t>
            </a:fld>
            <a:endParaRPr lang="en-US"/>
          </a:p>
        </p:txBody>
      </p:sp>
      <p:cxnSp>
        <p:nvCxnSpPr>
          <p:cNvPr id="18" name="Straight Connector 17"/>
          <p:cNvCxnSpPr/>
          <p:nvPr/>
        </p:nvCxnSpPr>
        <p:spPr>
          <a:xfrm>
            <a:off x="1675403" y="2905759"/>
            <a:ext cx="1128875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701261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1B82A3-7B3F-4483-A81F-57EDB15FADA7}" type="datetime1">
              <a:rPr lang="en-US" smtClean="0"/>
              <a:t>11/26/2024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3DA290-49AB-4A6C-90E9-3D87C6460C9F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675403" y="2905759"/>
            <a:ext cx="1128875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5318799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217C24-A1E2-44ED-9AEC-F82965804F42}" type="datetime1">
              <a:rPr lang="en-US" smtClean="0"/>
              <a:t>11/26/2024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3DA290-49AB-4A6C-90E9-3D87C6460C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023259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52574" y="1666241"/>
            <a:ext cx="4462146" cy="1645920"/>
          </a:xfrm>
        </p:spPr>
        <p:txBody>
          <a:bodyPr anchor="b">
            <a:normAutofit/>
          </a:bodyPr>
          <a:lstStyle>
            <a:lvl1pPr algn="ctr">
              <a:defRPr sz="288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502402" y="1178558"/>
            <a:ext cx="6563359" cy="5872482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52574" y="3637278"/>
            <a:ext cx="4462146" cy="2926085"/>
          </a:xfrm>
        </p:spPr>
        <p:txBody>
          <a:bodyPr anchor="t">
            <a:normAutofit/>
          </a:bodyPr>
          <a:lstStyle>
            <a:lvl1pPr marL="0" indent="0" algn="ctr">
              <a:buNone/>
              <a:defRPr sz="1920"/>
            </a:lvl1pPr>
            <a:lvl2pPr marL="548640" indent="0">
              <a:buNone/>
              <a:defRPr sz="1440"/>
            </a:lvl2pPr>
            <a:lvl3pPr marL="1097280" indent="0">
              <a:buNone/>
              <a:defRPr sz="1200"/>
            </a:lvl3pPr>
            <a:lvl4pPr marL="1645920" indent="0">
              <a:buNone/>
              <a:defRPr sz="1080"/>
            </a:lvl4pPr>
            <a:lvl5pPr marL="2194560" indent="0">
              <a:buNone/>
              <a:defRPr sz="1080"/>
            </a:lvl5pPr>
            <a:lvl6pPr marL="2743200" indent="0">
              <a:buNone/>
              <a:defRPr sz="1080"/>
            </a:lvl6pPr>
            <a:lvl7pPr marL="3291840" indent="0">
              <a:buNone/>
              <a:defRPr sz="1080"/>
            </a:lvl7pPr>
            <a:lvl8pPr marL="3840480" indent="0">
              <a:buNone/>
              <a:defRPr sz="1080"/>
            </a:lvl8pPr>
            <a:lvl9pPr marL="4389120" indent="0">
              <a:buNone/>
              <a:defRPr sz="108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E3C6A2-508E-417D-A65E-19866EEC2945}" type="datetime1">
              <a:rPr lang="en-US" smtClean="0"/>
              <a:t>11/26/2024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3DA290-49AB-4A6C-90E9-3D87C6460C9F}" type="slidenum">
              <a:rPr lang="en-US" smtClean="0"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1675403" y="3495040"/>
            <a:ext cx="42173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1190124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54479" y="2260598"/>
            <a:ext cx="7490179" cy="1645920"/>
          </a:xfrm>
        </p:spPr>
        <p:txBody>
          <a:bodyPr anchor="b">
            <a:normAutofit/>
          </a:bodyPr>
          <a:lstStyle>
            <a:lvl1pPr algn="ctr">
              <a:defRPr sz="336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713798" y="1249680"/>
            <a:ext cx="3676016" cy="573024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920"/>
            </a:lvl1pPr>
            <a:lvl2pPr marL="548640" indent="0">
              <a:buNone/>
              <a:defRPr sz="1920"/>
            </a:lvl2pPr>
            <a:lvl3pPr marL="1097280" indent="0">
              <a:buNone/>
              <a:defRPr sz="1920"/>
            </a:lvl3pPr>
            <a:lvl4pPr marL="1645920" indent="0">
              <a:buNone/>
              <a:defRPr sz="1920"/>
            </a:lvl4pPr>
            <a:lvl5pPr marL="2194560" indent="0">
              <a:buNone/>
              <a:defRPr sz="1920"/>
            </a:lvl5pPr>
            <a:lvl6pPr marL="2743200" indent="0">
              <a:buNone/>
              <a:defRPr sz="1920"/>
            </a:lvl6pPr>
            <a:lvl7pPr marL="3291840" indent="0">
              <a:buNone/>
              <a:defRPr sz="1920"/>
            </a:lvl7pPr>
            <a:lvl8pPr marL="3840480" indent="0">
              <a:buNone/>
              <a:defRPr sz="1920"/>
            </a:lvl8pPr>
            <a:lvl9pPr marL="4389120" indent="0">
              <a:buNone/>
              <a:defRPr sz="192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54479" y="3906518"/>
            <a:ext cx="7490179" cy="2194560"/>
          </a:xfrm>
        </p:spPr>
        <p:txBody>
          <a:bodyPr anchor="t">
            <a:normAutofit/>
          </a:bodyPr>
          <a:lstStyle>
            <a:lvl1pPr marL="0" indent="0" algn="ctr">
              <a:buNone/>
              <a:defRPr sz="2160"/>
            </a:lvl1pPr>
            <a:lvl2pPr marL="548640" indent="0">
              <a:buNone/>
              <a:defRPr sz="1440"/>
            </a:lvl2pPr>
            <a:lvl3pPr marL="1097280" indent="0">
              <a:buNone/>
              <a:defRPr sz="1200"/>
            </a:lvl3pPr>
            <a:lvl4pPr marL="1645920" indent="0">
              <a:buNone/>
              <a:defRPr sz="1080"/>
            </a:lvl4pPr>
            <a:lvl5pPr marL="2194560" indent="0">
              <a:buNone/>
              <a:defRPr sz="1080"/>
            </a:lvl5pPr>
            <a:lvl6pPr marL="2743200" indent="0">
              <a:buNone/>
              <a:defRPr sz="1080"/>
            </a:lvl6pPr>
            <a:lvl7pPr marL="3291840" indent="0">
              <a:buNone/>
              <a:defRPr sz="1080"/>
            </a:lvl7pPr>
            <a:lvl8pPr marL="3840480" indent="0">
              <a:buNone/>
              <a:defRPr sz="1080"/>
            </a:lvl8pPr>
            <a:lvl9pPr marL="4389120" indent="0">
              <a:buNone/>
              <a:defRPr sz="108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0B9343-932B-4B39-A4F9-65D2F9EF04ED}" type="datetime1">
              <a:rPr lang="en-US" smtClean="0"/>
              <a:t>11/26/2024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3DA290-49AB-4A6C-90E9-3D87C6460C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309430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54481" y="5778498"/>
            <a:ext cx="11531599" cy="680086"/>
          </a:xfrm>
        </p:spPr>
        <p:txBody>
          <a:bodyPr anchor="b">
            <a:normAutofit/>
          </a:bodyPr>
          <a:lstStyle>
            <a:lvl1pPr algn="ctr">
              <a:defRPr sz="288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249713" y="1249679"/>
            <a:ext cx="12127166" cy="4003043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920"/>
            </a:lvl1pPr>
            <a:lvl2pPr marL="548640" indent="0">
              <a:buNone/>
              <a:defRPr sz="1920"/>
            </a:lvl2pPr>
            <a:lvl3pPr marL="1097280" indent="0">
              <a:buNone/>
              <a:defRPr sz="1920"/>
            </a:lvl3pPr>
            <a:lvl4pPr marL="1645920" indent="0">
              <a:buNone/>
              <a:defRPr sz="1920"/>
            </a:lvl4pPr>
            <a:lvl5pPr marL="2194560" indent="0">
              <a:buNone/>
              <a:defRPr sz="1920"/>
            </a:lvl5pPr>
            <a:lvl6pPr marL="2743200" indent="0">
              <a:buNone/>
              <a:defRPr sz="1920"/>
            </a:lvl6pPr>
            <a:lvl7pPr marL="3291840" indent="0">
              <a:buNone/>
              <a:defRPr sz="1920"/>
            </a:lvl7pPr>
            <a:lvl8pPr marL="3840480" indent="0">
              <a:buNone/>
              <a:defRPr sz="1920"/>
            </a:lvl8pPr>
            <a:lvl9pPr marL="4389120" indent="0">
              <a:buNone/>
              <a:defRPr sz="192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54481" y="6458584"/>
            <a:ext cx="11531599" cy="592454"/>
          </a:xfrm>
        </p:spPr>
        <p:txBody>
          <a:bodyPr>
            <a:normAutofit/>
          </a:bodyPr>
          <a:lstStyle>
            <a:lvl1pPr marL="0" indent="0" algn="ctr">
              <a:buNone/>
              <a:defRPr sz="1680"/>
            </a:lvl1pPr>
            <a:lvl2pPr marL="548640" indent="0">
              <a:buNone/>
              <a:defRPr sz="1440"/>
            </a:lvl2pPr>
            <a:lvl3pPr marL="1097280" indent="0">
              <a:buNone/>
              <a:defRPr sz="1200"/>
            </a:lvl3pPr>
            <a:lvl4pPr marL="1645920" indent="0">
              <a:buNone/>
              <a:defRPr sz="1080"/>
            </a:lvl4pPr>
            <a:lvl5pPr marL="2194560" indent="0">
              <a:buNone/>
              <a:defRPr sz="1080"/>
            </a:lvl5pPr>
            <a:lvl6pPr marL="2743200" indent="0">
              <a:buNone/>
              <a:defRPr sz="1080"/>
            </a:lvl6pPr>
            <a:lvl7pPr marL="3291840" indent="0">
              <a:buNone/>
              <a:defRPr sz="1080"/>
            </a:lvl7pPr>
            <a:lvl8pPr marL="3840480" indent="0">
              <a:buNone/>
              <a:defRPr sz="1080"/>
            </a:lvl8pPr>
            <a:lvl9pPr marL="4389120" indent="0">
              <a:buNone/>
              <a:defRPr sz="108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0E2C49-F232-426B-B556-924B488CDCCE}" type="datetime1">
              <a:rPr lang="en-US" smtClean="0"/>
              <a:t>11/26/2024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3DA290-49AB-4A6C-90E9-3D87C6460C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824568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64642" y="1178558"/>
            <a:ext cx="11511278" cy="3545842"/>
          </a:xfrm>
        </p:spPr>
        <p:txBody>
          <a:bodyPr anchor="ctr">
            <a:normAutofit/>
          </a:bodyPr>
          <a:lstStyle>
            <a:lvl1pPr algn="ctr">
              <a:defRPr sz="384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64642" y="5212080"/>
            <a:ext cx="11511278" cy="183896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548640" indent="0">
              <a:buNone/>
              <a:defRPr sz="2160">
                <a:solidFill>
                  <a:schemeClr val="tx1">
                    <a:tint val="75000"/>
                  </a:schemeClr>
                </a:solidFill>
              </a:defRPr>
            </a:lvl2pPr>
            <a:lvl3pPr marL="1097280" indent="0">
              <a:buNone/>
              <a:defRPr sz="1920">
                <a:solidFill>
                  <a:schemeClr val="tx1">
                    <a:tint val="75000"/>
                  </a:schemeClr>
                </a:solidFill>
              </a:defRPr>
            </a:lvl3pPr>
            <a:lvl4pPr marL="164592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4pPr>
            <a:lvl5pPr marL="219456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5pPr>
            <a:lvl6pPr marL="274320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6pPr>
            <a:lvl7pPr marL="329184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7pPr>
            <a:lvl8pPr marL="384048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8pPr>
            <a:lvl9pPr marL="438912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44E8D3-47D7-439F-872A-DAE17BE88DAE}" type="datetime1">
              <a:rPr lang="en-US" smtClean="0"/>
              <a:t>11/26/2024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3DA290-49AB-4A6C-90E9-3D87C6460C9F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675403" y="4968239"/>
            <a:ext cx="1128875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497470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35455" y="1178558"/>
            <a:ext cx="11155678" cy="2844802"/>
          </a:xfrm>
        </p:spPr>
        <p:txBody>
          <a:bodyPr anchor="ctr">
            <a:normAutofit/>
          </a:bodyPr>
          <a:lstStyle>
            <a:lvl1pPr algn="ctr">
              <a:defRPr sz="384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009775" y="4023360"/>
            <a:ext cx="10607042" cy="70104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400"/>
            </a:lvl1pPr>
            <a:lvl2pPr marL="548640" indent="0">
              <a:buFontTx/>
              <a:buNone/>
              <a:defRPr/>
            </a:lvl2pPr>
            <a:lvl3pPr marL="1097280" indent="0">
              <a:buFontTx/>
              <a:buNone/>
              <a:defRPr/>
            </a:lvl3pPr>
            <a:lvl4pPr marL="1645920" indent="0">
              <a:buFontTx/>
              <a:buNone/>
              <a:defRPr/>
            </a:lvl4pPr>
            <a:lvl5pPr marL="219456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54481" y="5212080"/>
            <a:ext cx="11531599" cy="183896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548640" indent="0">
              <a:buNone/>
              <a:defRPr sz="2160">
                <a:solidFill>
                  <a:schemeClr val="tx1">
                    <a:tint val="75000"/>
                  </a:schemeClr>
                </a:solidFill>
              </a:defRPr>
            </a:lvl2pPr>
            <a:lvl3pPr marL="1097280" indent="0">
              <a:buNone/>
              <a:defRPr sz="1920">
                <a:solidFill>
                  <a:schemeClr val="tx1">
                    <a:tint val="75000"/>
                  </a:schemeClr>
                </a:solidFill>
              </a:defRPr>
            </a:lvl3pPr>
            <a:lvl4pPr marL="164592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4pPr>
            <a:lvl5pPr marL="219456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5pPr>
            <a:lvl6pPr marL="274320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6pPr>
            <a:lvl7pPr marL="329184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7pPr>
            <a:lvl8pPr marL="384048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8pPr>
            <a:lvl9pPr marL="438912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9F3EF8-A388-498C-931A-5E8B45B9C73A}" type="datetime1">
              <a:rPr lang="en-US" smtClean="0"/>
              <a:t>11/26/2024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3DA290-49AB-4A6C-90E9-3D87C6460C9F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1034416" y="1055953"/>
            <a:ext cx="731520" cy="701731"/>
          </a:xfrm>
          <a:prstGeom prst="rect">
            <a:avLst/>
          </a:prstGeom>
        </p:spPr>
        <p:txBody>
          <a:bodyPr vert="horz" lIns="109728" tIns="54864" rIns="109728" bIns="54864" rtlCol="0" anchor="ctr">
            <a:noAutofit/>
          </a:bodyPr>
          <a:lstStyle/>
          <a:p>
            <a:pPr lvl="0"/>
            <a:r>
              <a:rPr lang="en-US" sz="96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2720320" y="3393444"/>
            <a:ext cx="731520" cy="701731"/>
          </a:xfrm>
          <a:prstGeom prst="rect">
            <a:avLst/>
          </a:prstGeom>
        </p:spPr>
        <p:txBody>
          <a:bodyPr vert="horz" lIns="109728" tIns="54864" rIns="109728" bIns="54864" rtlCol="0" anchor="ctr">
            <a:noAutofit/>
          </a:bodyPr>
          <a:lstStyle/>
          <a:p>
            <a:pPr lvl="0" algn="r"/>
            <a:r>
              <a:rPr lang="en-US" sz="96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675403" y="4968239"/>
            <a:ext cx="1128875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0353606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54482" y="3970297"/>
            <a:ext cx="11531602" cy="1762560"/>
          </a:xfrm>
        </p:spPr>
        <p:txBody>
          <a:bodyPr anchor="b">
            <a:normAutofit/>
          </a:bodyPr>
          <a:lstStyle>
            <a:lvl1pPr algn="l">
              <a:defRPr sz="384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54481" y="5732857"/>
            <a:ext cx="11531602" cy="1032480"/>
          </a:xfrm>
        </p:spPr>
        <p:txBody>
          <a:bodyPr anchor="t">
            <a:normAutofit/>
          </a:bodyPr>
          <a:lstStyle>
            <a:lvl1pPr marL="0" indent="0" algn="l">
              <a:buNone/>
              <a:defRPr sz="2400">
                <a:solidFill>
                  <a:schemeClr val="tx1"/>
                </a:solidFill>
              </a:defRPr>
            </a:lvl1pPr>
            <a:lvl2pPr marL="548640" indent="0">
              <a:buNone/>
              <a:defRPr sz="2160">
                <a:solidFill>
                  <a:schemeClr val="tx1">
                    <a:tint val="75000"/>
                  </a:schemeClr>
                </a:solidFill>
              </a:defRPr>
            </a:lvl2pPr>
            <a:lvl3pPr marL="1097280" indent="0">
              <a:buNone/>
              <a:defRPr sz="1920">
                <a:solidFill>
                  <a:schemeClr val="tx1">
                    <a:tint val="75000"/>
                  </a:schemeClr>
                </a:solidFill>
              </a:defRPr>
            </a:lvl3pPr>
            <a:lvl4pPr marL="164592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4pPr>
            <a:lvl5pPr marL="219456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5pPr>
            <a:lvl6pPr marL="274320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6pPr>
            <a:lvl7pPr marL="329184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7pPr>
            <a:lvl8pPr marL="384048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8pPr>
            <a:lvl9pPr marL="438912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A47731-A5D6-45B7-B50F-70BD8A77E514}" type="datetime1">
              <a:rPr lang="en-US" smtClean="0"/>
              <a:t>11/26/2024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3DA290-49AB-4A6C-90E9-3D87C6460C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177183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35455" y="1178558"/>
            <a:ext cx="11155678" cy="2692402"/>
          </a:xfrm>
        </p:spPr>
        <p:txBody>
          <a:bodyPr anchor="ctr">
            <a:normAutofit/>
          </a:bodyPr>
          <a:lstStyle>
            <a:lvl1pPr algn="ctr">
              <a:defRPr sz="384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554481" y="4367174"/>
            <a:ext cx="11531602" cy="1064362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80">
                <a:solidFill>
                  <a:schemeClr val="tx1"/>
                </a:solidFill>
              </a:defRPr>
            </a:lvl1pPr>
            <a:lvl2pPr marL="548640" indent="0">
              <a:buNone/>
              <a:defRPr sz="2160">
                <a:solidFill>
                  <a:schemeClr val="tx1">
                    <a:tint val="75000"/>
                  </a:schemeClr>
                </a:solidFill>
              </a:defRPr>
            </a:lvl2pPr>
            <a:lvl3pPr marL="1097280" indent="0">
              <a:buNone/>
              <a:defRPr sz="1920">
                <a:solidFill>
                  <a:schemeClr val="tx1">
                    <a:tint val="75000"/>
                  </a:schemeClr>
                </a:solidFill>
              </a:defRPr>
            </a:lvl3pPr>
            <a:lvl4pPr marL="164592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4pPr>
            <a:lvl5pPr marL="219456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5pPr>
            <a:lvl6pPr marL="274320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6pPr>
            <a:lvl7pPr marL="329184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7pPr>
            <a:lvl8pPr marL="384048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8pPr>
            <a:lvl9pPr marL="438912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54481" y="5435600"/>
            <a:ext cx="11531602" cy="1615440"/>
          </a:xfrm>
        </p:spPr>
        <p:txBody>
          <a:bodyPr anchor="t">
            <a:normAutofit/>
          </a:bodyPr>
          <a:lstStyle>
            <a:lvl1pPr marL="0" indent="0" algn="l">
              <a:buNone/>
              <a:defRPr sz="2160">
                <a:solidFill>
                  <a:schemeClr val="tx1"/>
                </a:solidFill>
              </a:defRPr>
            </a:lvl1pPr>
            <a:lvl2pPr marL="548640" indent="0">
              <a:buNone/>
              <a:defRPr sz="2160">
                <a:solidFill>
                  <a:schemeClr val="tx1">
                    <a:tint val="75000"/>
                  </a:schemeClr>
                </a:solidFill>
              </a:defRPr>
            </a:lvl2pPr>
            <a:lvl3pPr marL="1097280" indent="0">
              <a:buNone/>
              <a:defRPr sz="1920">
                <a:solidFill>
                  <a:schemeClr val="tx1">
                    <a:tint val="75000"/>
                  </a:schemeClr>
                </a:solidFill>
              </a:defRPr>
            </a:lvl3pPr>
            <a:lvl4pPr marL="164592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4pPr>
            <a:lvl5pPr marL="219456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5pPr>
            <a:lvl6pPr marL="274320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6pPr>
            <a:lvl7pPr marL="329184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7pPr>
            <a:lvl8pPr marL="384048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8pPr>
            <a:lvl9pPr marL="438912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3F9500-D394-4EB6-967B-A58FB2FFB147}" type="datetime1">
              <a:rPr lang="en-US" smtClean="0"/>
              <a:t>11/26/2024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3DA290-49AB-4A6C-90E9-3D87C6460C9F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1034416" y="1055953"/>
            <a:ext cx="731520" cy="701731"/>
          </a:xfrm>
          <a:prstGeom prst="rect">
            <a:avLst/>
          </a:prstGeom>
        </p:spPr>
        <p:txBody>
          <a:bodyPr vert="horz" lIns="109728" tIns="54864" rIns="109728" bIns="54864" rtlCol="0" anchor="ctr">
            <a:noAutofit/>
          </a:bodyPr>
          <a:lstStyle/>
          <a:p>
            <a:pPr lvl="0"/>
            <a:r>
              <a:rPr lang="en-US" sz="96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2720320" y="3119113"/>
            <a:ext cx="731520" cy="701731"/>
          </a:xfrm>
          <a:prstGeom prst="rect">
            <a:avLst/>
          </a:prstGeom>
        </p:spPr>
        <p:txBody>
          <a:bodyPr vert="horz" lIns="109728" tIns="54864" rIns="109728" bIns="54864" rtlCol="0" anchor="ctr">
            <a:noAutofit/>
          </a:bodyPr>
          <a:lstStyle/>
          <a:p>
            <a:pPr lvl="0" algn="r"/>
            <a:r>
              <a:rPr lang="en-US" sz="96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675403" y="4114800"/>
            <a:ext cx="1128875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622774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30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11/26/2024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chemeClr val="tx1"/>
                </a:solidFill>
                <a:latin typeface="Noto Sans"/>
                <a:cs typeface="Noto Sans"/>
              </a:defRPr>
            </a:lvl1pPr>
          </a:lstStyle>
          <a:p>
            <a:pPr marL="38100">
              <a:lnSpc>
                <a:spcPct val="100000"/>
              </a:lnSpc>
              <a:spcBef>
                <a:spcPts val="180"/>
              </a:spcBef>
            </a:pPr>
            <a:fld id="{81D60167-4931-47E6-BA6A-407CBD079E47}" type="slidenum">
              <a:rPr spc="-25" dirty="0"/>
              <a:t>‹#›</a:t>
            </a:fld>
            <a:endParaRPr spc="-25" dirty="0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54481" y="1178558"/>
            <a:ext cx="11531599" cy="2692402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554481" y="4356201"/>
            <a:ext cx="11531602" cy="100949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3360">
                <a:solidFill>
                  <a:schemeClr val="tx1"/>
                </a:solidFill>
              </a:defRPr>
            </a:lvl1pPr>
            <a:lvl2pPr marL="548640" indent="0">
              <a:buNone/>
              <a:defRPr sz="2160">
                <a:solidFill>
                  <a:schemeClr val="tx1">
                    <a:tint val="75000"/>
                  </a:schemeClr>
                </a:solidFill>
              </a:defRPr>
            </a:lvl2pPr>
            <a:lvl3pPr marL="1097280" indent="0">
              <a:buNone/>
              <a:defRPr sz="1920">
                <a:solidFill>
                  <a:schemeClr val="tx1">
                    <a:tint val="75000"/>
                  </a:schemeClr>
                </a:solidFill>
              </a:defRPr>
            </a:lvl3pPr>
            <a:lvl4pPr marL="164592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4pPr>
            <a:lvl5pPr marL="219456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5pPr>
            <a:lvl6pPr marL="274320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6pPr>
            <a:lvl7pPr marL="329184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7pPr>
            <a:lvl8pPr marL="384048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8pPr>
            <a:lvl9pPr marL="438912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54480" y="5364480"/>
            <a:ext cx="11531604" cy="1686560"/>
          </a:xfrm>
        </p:spPr>
        <p:txBody>
          <a:bodyPr anchor="t">
            <a:normAutofit/>
          </a:bodyPr>
          <a:lstStyle>
            <a:lvl1pPr marL="0" indent="0" algn="l">
              <a:buNone/>
              <a:defRPr sz="2160">
                <a:solidFill>
                  <a:schemeClr val="tx1"/>
                </a:solidFill>
              </a:defRPr>
            </a:lvl1pPr>
            <a:lvl2pPr marL="548640" indent="0">
              <a:buNone/>
              <a:defRPr sz="2160">
                <a:solidFill>
                  <a:schemeClr val="tx1">
                    <a:tint val="75000"/>
                  </a:schemeClr>
                </a:solidFill>
              </a:defRPr>
            </a:lvl2pPr>
            <a:lvl3pPr marL="1097280" indent="0">
              <a:buNone/>
              <a:defRPr sz="1920">
                <a:solidFill>
                  <a:schemeClr val="tx1">
                    <a:tint val="75000"/>
                  </a:schemeClr>
                </a:solidFill>
              </a:defRPr>
            </a:lvl3pPr>
            <a:lvl4pPr marL="164592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4pPr>
            <a:lvl5pPr marL="219456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5pPr>
            <a:lvl6pPr marL="274320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6pPr>
            <a:lvl7pPr marL="329184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7pPr>
            <a:lvl8pPr marL="384048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8pPr>
            <a:lvl9pPr marL="438912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E92B87-7EB5-46C8-B88C-50EC63B7CB21}" type="datetime1">
              <a:rPr lang="en-US" smtClean="0"/>
              <a:t>11/26/2024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3DA290-49AB-4A6C-90E9-3D87C6460C9F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675403" y="4114800"/>
            <a:ext cx="1128875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8293610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96CF2D-FED3-4993-BF2A-C99417DAEFCE}" type="datetime1">
              <a:rPr lang="en-US" smtClean="0"/>
              <a:t>11/26/2024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3DA290-49AB-4A6C-90E9-3D87C6460C9F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675403" y="2905759"/>
            <a:ext cx="1128875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4404998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799228" y="1178558"/>
            <a:ext cx="2269074" cy="5872482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554478" y="1178558"/>
            <a:ext cx="8919630" cy="5872481"/>
          </a:xfrm>
        </p:spPr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6F0F08-7EB3-4601-83E3-1FACD753EA83}" type="datetime1">
              <a:rPr lang="en-US" smtClean="0"/>
              <a:t>11/26/2024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3DA290-49AB-4A6C-90E9-3D87C6460C9F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0636668" y="1188720"/>
            <a:ext cx="0" cy="585216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802606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30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731520" y="1892808"/>
            <a:ext cx="6364224" cy="543153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7534656" y="1892808"/>
            <a:ext cx="6364224" cy="543153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11/26/2024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chemeClr val="tx1"/>
                </a:solidFill>
                <a:latin typeface="Noto Sans"/>
                <a:cs typeface="Noto Sans"/>
              </a:defRPr>
            </a:lvl1pPr>
          </a:lstStyle>
          <a:p>
            <a:pPr marL="38100">
              <a:lnSpc>
                <a:spcPct val="100000"/>
              </a:lnSpc>
              <a:spcBef>
                <a:spcPts val="180"/>
              </a:spcBef>
            </a:pPr>
            <a:fld id="{81D60167-4931-47E6-BA6A-407CBD079E47}" type="slidenum">
              <a:rPr spc="-25" dirty="0"/>
              <a:t>‹#›</a:t>
            </a:fld>
            <a:endParaRPr spc="-25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30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11/26/2024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chemeClr val="tx1"/>
                </a:solidFill>
                <a:latin typeface="Noto Sans"/>
                <a:cs typeface="Noto Sans"/>
              </a:defRPr>
            </a:lvl1pPr>
          </a:lstStyle>
          <a:p>
            <a:pPr marL="38100">
              <a:lnSpc>
                <a:spcPct val="100000"/>
              </a:lnSpc>
              <a:spcBef>
                <a:spcPts val="180"/>
              </a:spcBef>
            </a:pPr>
            <a:fld id="{81D60167-4931-47E6-BA6A-407CBD079E47}" type="slidenum">
              <a:rPr spc="-25" dirty="0"/>
              <a:t>‹#›</a:t>
            </a:fld>
            <a:endParaRPr spc="-25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0" y="0"/>
            <a:ext cx="14630400" cy="8229600"/>
          </a:xfrm>
          <a:custGeom>
            <a:avLst/>
            <a:gdLst/>
            <a:ahLst/>
            <a:cxnLst/>
            <a:rect l="l" t="t" r="r" b="b"/>
            <a:pathLst>
              <a:path w="14630400" h="8229600">
                <a:moveTo>
                  <a:pt x="14630400" y="0"/>
                </a:moveTo>
                <a:lnTo>
                  <a:pt x="0" y="0"/>
                </a:lnTo>
                <a:lnTo>
                  <a:pt x="0" y="8229600"/>
                </a:lnTo>
                <a:lnTo>
                  <a:pt x="14630400" y="8229600"/>
                </a:lnTo>
                <a:lnTo>
                  <a:pt x="14630400" y="0"/>
                </a:lnTo>
                <a:close/>
              </a:path>
            </a:pathLst>
          </a:custGeom>
          <a:solidFill>
            <a:srgbClr val="242121">
              <a:alpha val="94900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7" name="bg object 17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9144000" y="0"/>
            <a:ext cx="5486400" cy="8229598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11/26/2024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chemeClr val="tx1"/>
                </a:solidFill>
                <a:latin typeface="Noto Sans"/>
                <a:cs typeface="Noto Sans"/>
              </a:defRPr>
            </a:lvl1pPr>
          </a:lstStyle>
          <a:p>
            <a:pPr marL="38100">
              <a:lnSpc>
                <a:spcPct val="100000"/>
              </a:lnSpc>
              <a:spcBef>
                <a:spcPts val="180"/>
              </a:spcBef>
            </a:pPr>
            <a:fld id="{81D60167-4931-47E6-BA6A-407CBD079E47}" type="slidenum">
              <a:rPr spc="-25" dirty="0"/>
              <a:t>‹#›</a:t>
            </a:fld>
            <a:endParaRPr spc="-25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20321" y="0"/>
            <a:ext cx="14677392" cy="8227457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230878" y="2245358"/>
            <a:ext cx="8178803" cy="1818640"/>
          </a:xfrm>
        </p:spPr>
        <p:txBody>
          <a:bodyPr anchor="b">
            <a:noAutofit/>
          </a:bodyPr>
          <a:lstStyle>
            <a:lvl1pPr algn="ctr">
              <a:defRPr sz="6480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230878" y="4389117"/>
            <a:ext cx="8178803" cy="1584962"/>
          </a:xfrm>
        </p:spPr>
        <p:txBody>
          <a:bodyPr anchor="t">
            <a:normAutofit/>
          </a:bodyPr>
          <a:lstStyle>
            <a:lvl1pPr marL="0" indent="0" algn="ctr">
              <a:buNone/>
              <a:defRPr sz="2520">
                <a:solidFill>
                  <a:schemeClr val="tx1"/>
                </a:solidFill>
              </a:defRPr>
            </a:lvl1pPr>
            <a:lvl2pPr marL="5486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972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6459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1945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2918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8404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3891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9579879" y="6045196"/>
            <a:ext cx="1076960" cy="335280"/>
          </a:xfrm>
        </p:spPr>
        <p:txBody>
          <a:bodyPr/>
          <a:lstStyle/>
          <a:p>
            <a:fld id="{A8476EFB-4B01-4EA6-B0D4-FFE443BA1777}" type="datetime1">
              <a:rPr lang="en-US" smtClean="0"/>
              <a:t>11/26/2024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230877" y="6045196"/>
            <a:ext cx="6257562" cy="335280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748281" y="6045196"/>
            <a:ext cx="661400" cy="335280"/>
          </a:xfrm>
        </p:spPr>
        <p:txBody>
          <a:bodyPr/>
          <a:lstStyle/>
          <a:p>
            <a:fld id="{103DA290-49AB-4A6C-90E9-3D87C6460C9F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3230879" y="4226557"/>
            <a:ext cx="8178802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394024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675403" y="2905759"/>
            <a:ext cx="1128875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20769E-EAD6-49BB-84EA-F56167DA96CD}" type="datetime1">
              <a:rPr lang="en-US" smtClean="0"/>
              <a:t>11/26/2024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3DA290-49AB-4A6C-90E9-3D87C6460C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334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18083" y="2103127"/>
            <a:ext cx="9790426" cy="2187017"/>
          </a:xfrm>
        </p:spPr>
        <p:txBody>
          <a:bodyPr anchor="b">
            <a:normAutofit/>
          </a:bodyPr>
          <a:lstStyle>
            <a:lvl1pPr algn="ctr">
              <a:defRPr sz="528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418080" y="4615262"/>
            <a:ext cx="9790428" cy="1145456"/>
          </a:xfrm>
        </p:spPr>
        <p:txBody>
          <a:bodyPr anchor="t">
            <a:normAutofit/>
          </a:bodyPr>
          <a:lstStyle>
            <a:lvl1pPr marL="0" indent="0" algn="ctr">
              <a:buNone/>
              <a:defRPr sz="2880">
                <a:solidFill>
                  <a:schemeClr val="tx1"/>
                </a:solidFill>
              </a:defRPr>
            </a:lvl1pPr>
            <a:lvl2pPr marL="548640" indent="0">
              <a:buNone/>
              <a:defRPr sz="2160">
                <a:solidFill>
                  <a:schemeClr val="tx1">
                    <a:tint val="75000"/>
                  </a:schemeClr>
                </a:solidFill>
              </a:defRPr>
            </a:lvl2pPr>
            <a:lvl3pPr marL="1097280" indent="0">
              <a:buNone/>
              <a:defRPr sz="1920">
                <a:solidFill>
                  <a:schemeClr val="tx1">
                    <a:tint val="75000"/>
                  </a:schemeClr>
                </a:solidFill>
              </a:defRPr>
            </a:lvl3pPr>
            <a:lvl4pPr marL="164592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4pPr>
            <a:lvl5pPr marL="219456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5pPr>
            <a:lvl6pPr marL="274320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6pPr>
            <a:lvl7pPr marL="329184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7pPr>
            <a:lvl8pPr marL="384048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8pPr>
            <a:lvl9pPr marL="438912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AD5BFE-7690-4479-971C-751CB5A923E1}" type="datetime1">
              <a:rPr lang="en-US" smtClean="0"/>
              <a:t>11/26/2024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3DA290-49AB-4A6C-90E9-3D87C6460C9F}" type="slidenum">
              <a:rPr lang="en-US" smtClean="0"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2415268" y="4452702"/>
            <a:ext cx="9796056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202176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675403" y="2905759"/>
            <a:ext cx="1128875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58138" y="3072384"/>
            <a:ext cx="5661965" cy="3972154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417613" y="3072384"/>
            <a:ext cx="5661965" cy="3972154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F7B6D8-2810-4DDF-A91B-36D9056DA71B}" type="datetime1">
              <a:rPr lang="en-US" smtClean="0"/>
              <a:t>11/26/2024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3DA290-49AB-4A6C-90E9-3D87C6460C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82036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3.xml"/><Relationship Id="rId13" Type="http://schemas.openxmlformats.org/officeDocument/2006/relationships/slideLayout" Target="../slideLayouts/slideLayout18.xml"/><Relationship Id="rId18" Type="http://schemas.openxmlformats.org/officeDocument/2006/relationships/theme" Target="../theme/theme2.xml"/><Relationship Id="rId3" Type="http://schemas.openxmlformats.org/officeDocument/2006/relationships/slideLayout" Target="../slideLayouts/slideLayout8.xml"/><Relationship Id="rId7" Type="http://schemas.openxmlformats.org/officeDocument/2006/relationships/slideLayout" Target="../slideLayouts/slideLayout12.xml"/><Relationship Id="rId12" Type="http://schemas.openxmlformats.org/officeDocument/2006/relationships/slideLayout" Target="../slideLayouts/slideLayout17.xml"/><Relationship Id="rId17" Type="http://schemas.openxmlformats.org/officeDocument/2006/relationships/slideLayout" Target="../slideLayouts/slideLayout22.xml"/><Relationship Id="rId2" Type="http://schemas.openxmlformats.org/officeDocument/2006/relationships/slideLayout" Target="../slideLayouts/slideLayout7.xml"/><Relationship Id="rId16" Type="http://schemas.openxmlformats.org/officeDocument/2006/relationships/slideLayout" Target="../slideLayouts/slideLayout21.xml"/><Relationship Id="rId20" Type="http://schemas.openxmlformats.org/officeDocument/2006/relationships/image" Target="../media/image5.png"/><Relationship Id="rId1" Type="http://schemas.openxmlformats.org/officeDocument/2006/relationships/slideLayout" Target="../slideLayouts/slideLayout6.xml"/><Relationship Id="rId6" Type="http://schemas.openxmlformats.org/officeDocument/2006/relationships/slideLayout" Target="../slideLayouts/slideLayout11.xml"/><Relationship Id="rId11" Type="http://schemas.openxmlformats.org/officeDocument/2006/relationships/slideLayout" Target="../slideLayouts/slideLayout16.xml"/><Relationship Id="rId5" Type="http://schemas.openxmlformats.org/officeDocument/2006/relationships/slideLayout" Target="../slideLayouts/slideLayout10.xml"/><Relationship Id="rId15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15.xml"/><Relationship Id="rId19" Type="http://schemas.openxmlformats.org/officeDocument/2006/relationships/image" Target="../media/image4.png"/><Relationship Id="rId4" Type="http://schemas.openxmlformats.org/officeDocument/2006/relationships/slideLayout" Target="../slideLayouts/slideLayout9.xml"/><Relationship Id="rId9" Type="http://schemas.openxmlformats.org/officeDocument/2006/relationships/slideLayout" Target="../slideLayouts/slideLayout14.xml"/><Relationship Id="rId14" Type="http://schemas.openxmlformats.org/officeDocument/2006/relationships/slideLayout" Target="../slideLayouts/slideLayout1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0" y="0"/>
            <a:ext cx="14630400" cy="8229600"/>
          </a:xfrm>
          <a:custGeom>
            <a:avLst/>
            <a:gdLst/>
            <a:ahLst/>
            <a:cxnLst/>
            <a:rect l="l" t="t" r="r" b="b"/>
            <a:pathLst>
              <a:path w="14630400" h="8229600">
                <a:moveTo>
                  <a:pt x="14630400" y="0"/>
                </a:moveTo>
                <a:lnTo>
                  <a:pt x="0" y="0"/>
                </a:lnTo>
                <a:lnTo>
                  <a:pt x="0" y="8229600"/>
                </a:lnTo>
                <a:lnTo>
                  <a:pt x="14630400" y="8229600"/>
                </a:lnTo>
                <a:lnTo>
                  <a:pt x="14630400" y="0"/>
                </a:lnTo>
                <a:close/>
              </a:path>
            </a:pathLst>
          </a:custGeom>
          <a:solidFill>
            <a:srgbClr val="242121">
              <a:alpha val="94900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660603" y="425932"/>
            <a:ext cx="13309193" cy="184724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30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731520" y="1892808"/>
            <a:ext cx="13167360" cy="543153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974336" y="7653528"/>
            <a:ext cx="4681728" cy="4114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731520" y="7653528"/>
            <a:ext cx="3364992" cy="4114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11/26/2024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14039850" y="7628506"/>
            <a:ext cx="257175" cy="23304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200" b="0" i="0">
                <a:solidFill>
                  <a:schemeClr val="tx1"/>
                </a:solidFill>
                <a:latin typeface="Noto Sans"/>
                <a:cs typeface="Noto Sans"/>
              </a:defRPr>
            </a:lvl1pPr>
          </a:lstStyle>
          <a:p>
            <a:pPr marL="38100">
              <a:lnSpc>
                <a:spcPct val="100000"/>
              </a:lnSpc>
              <a:spcBef>
                <a:spcPts val="180"/>
              </a:spcBef>
            </a:pPr>
            <a:fld id="{81D60167-4931-47E6-BA6A-407CBD079E47}" type="slidenum">
              <a:rPr spc="-25" dirty="0"/>
              <a:t>‹#›</a:t>
            </a:fld>
            <a:endParaRPr spc="-25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8883" y="0"/>
            <a:ext cx="14675954" cy="8227457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554483" y="1178559"/>
            <a:ext cx="11521435" cy="1564640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54481" y="3068319"/>
            <a:ext cx="11521435" cy="3982723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413001" y="7162800"/>
            <a:ext cx="1920240" cy="33528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73037161-A336-493F-97B8-2768EBE8F593}" type="datetime1">
              <a:rPr lang="en-US" smtClean="0"/>
              <a:t>11/26/2024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54481" y="7162800"/>
            <a:ext cx="8767080" cy="33528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2424682" y="7162800"/>
            <a:ext cx="651236" cy="33528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103DA290-49AB-4A6C-90E9-3D87C6460C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04830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  <p:sldLayoutId id="2147483668" r:id="rId2"/>
    <p:sldLayoutId id="2147483669" r:id="rId3"/>
    <p:sldLayoutId id="2147483670" r:id="rId4"/>
    <p:sldLayoutId id="2147483671" r:id="rId5"/>
    <p:sldLayoutId id="2147483672" r:id="rId6"/>
    <p:sldLayoutId id="2147483673" r:id="rId7"/>
    <p:sldLayoutId id="2147483674" r:id="rId8"/>
    <p:sldLayoutId id="2147483675" r:id="rId9"/>
    <p:sldLayoutId id="2147483676" r:id="rId10"/>
    <p:sldLayoutId id="2147483677" r:id="rId11"/>
    <p:sldLayoutId id="2147483678" r:id="rId12"/>
    <p:sldLayoutId id="2147483679" r:id="rId13"/>
    <p:sldLayoutId id="2147483680" r:id="rId14"/>
    <p:sldLayoutId id="2147483681" r:id="rId15"/>
    <p:sldLayoutId id="2147483682" r:id="rId16"/>
    <p:sldLayoutId id="2147483683" r:id="rId17"/>
  </p:sldLayoutIdLst>
  <p:hf hdr="0" ftr="0"/>
  <p:txStyles>
    <p:titleStyle>
      <a:lvl1pPr algn="ctr" defTabSz="548640" rtl="0" eaLnBrk="1" latinLnBrk="0" hangingPunct="1">
        <a:spcBef>
          <a:spcPct val="0"/>
        </a:spcBef>
        <a:buNone/>
        <a:defRPr sz="528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548640" rtl="0" eaLnBrk="1" latinLnBrk="0" hangingPunct="1">
        <a:spcBef>
          <a:spcPct val="20000"/>
        </a:spcBef>
        <a:spcAft>
          <a:spcPts val="720"/>
        </a:spcAft>
        <a:buClr>
          <a:schemeClr val="accent1"/>
        </a:buClr>
        <a:buSzPct val="115000"/>
        <a:buFont typeface="Arial"/>
        <a:buChar char="•"/>
        <a:defRPr sz="288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891540" indent="-342900" algn="l" defTabSz="548640" rtl="0" eaLnBrk="1" latinLnBrk="0" hangingPunct="1">
        <a:spcBef>
          <a:spcPct val="20000"/>
        </a:spcBef>
        <a:spcAft>
          <a:spcPts val="72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440180" indent="-342900" algn="l" defTabSz="548640" rtl="0" eaLnBrk="1" latinLnBrk="0" hangingPunct="1">
        <a:spcBef>
          <a:spcPct val="20000"/>
        </a:spcBef>
        <a:spcAft>
          <a:spcPts val="720"/>
        </a:spcAft>
        <a:buClr>
          <a:schemeClr val="accent1"/>
        </a:buClr>
        <a:buSzPct val="115000"/>
        <a:buFont typeface="Arial"/>
        <a:buChar char="•"/>
        <a:defRPr sz="216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851660" indent="-205740" algn="l" defTabSz="548640" rtl="0" eaLnBrk="1" latinLnBrk="0" hangingPunct="1">
        <a:spcBef>
          <a:spcPct val="20000"/>
        </a:spcBef>
        <a:spcAft>
          <a:spcPts val="720"/>
        </a:spcAft>
        <a:buClr>
          <a:schemeClr val="accent1"/>
        </a:buClr>
        <a:buSzPct val="115000"/>
        <a:buFont typeface="Arial"/>
        <a:buChar char="•"/>
        <a:defRPr sz="192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400300" indent="-205740" algn="l" defTabSz="548640" rtl="0" eaLnBrk="1" latinLnBrk="0" hangingPunct="1">
        <a:spcBef>
          <a:spcPct val="20000"/>
        </a:spcBef>
        <a:spcAft>
          <a:spcPts val="720"/>
        </a:spcAft>
        <a:buClr>
          <a:schemeClr val="accent1"/>
        </a:buClr>
        <a:buSzPct val="115000"/>
        <a:buFont typeface="Arial"/>
        <a:buChar char="•"/>
        <a:defRPr sz="168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3017520" indent="-274320" algn="l" defTabSz="548640" rtl="0" eaLnBrk="1" latinLnBrk="0" hangingPunct="1">
        <a:spcBef>
          <a:spcPct val="20000"/>
        </a:spcBef>
        <a:spcAft>
          <a:spcPts val="720"/>
        </a:spcAft>
        <a:buClr>
          <a:schemeClr val="accent1"/>
        </a:buClr>
        <a:buSzPct val="115000"/>
        <a:buFont typeface="Arial"/>
        <a:buChar char="•"/>
        <a:defRPr sz="168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3566160" indent="-274320" algn="l" defTabSz="548640" rtl="0" eaLnBrk="1" latinLnBrk="0" hangingPunct="1">
        <a:spcBef>
          <a:spcPct val="20000"/>
        </a:spcBef>
        <a:spcAft>
          <a:spcPts val="720"/>
        </a:spcAft>
        <a:buClr>
          <a:schemeClr val="accent1"/>
        </a:buClr>
        <a:buSzPct val="115000"/>
        <a:buFont typeface="Arial"/>
        <a:buChar char="•"/>
        <a:defRPr sz="168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4114800" indent="-274320" algn="l" defTabSz="548640" rtl="0" eaLnBrk="1" latinLnBrk="0" hangingPunct="1">
        <a:spcBef>
          <a:spcPct val="20000"/>
        </a:spcBef>
        <a:spcAft>
          <a:spcPts val="720"/>
        </a:spcAft>
        <a:buClr>
          <a:schemeClr val="accent1"/>
        </a:buClr>
        <a:buSzPct val="115000"/>
        <a:buFont typeface="Arial"/>
        <a:buChar char="•"/>
        <a:defRPr sz="168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4663440" indent="-274320" algn="l" defTabSz="548640" rtl="0" eaLnBrk="1" latinLnBrk="0" hangingPunct="1">
        <a:spcBef>
          <a:spcPct val="20000"/>
        </a:spcBef>
        <a:spcAft>
          <a:spcPts val="720"/>
        </a:spcAft>
        <a:buClr>
          <a:schemeClr val="accent1"/>
        </a:buClr>
        <a:buSzPct val="115000"/>
        <a:buFont typeface="Arial"/>
        <a:buChar char="•"/>
        <a:defRPr sz="168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48640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algn="l" defTabSz="548640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2pPr>
      <a:lvl3pPr marL="1097280" algn="l" defTabSz="548640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3pPr>
      <a:lvl4pPr marL="1645920" algn="l" defTabSz="548640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4pPr>
      <a:lvl5pPr marL="2194560" algn="l" defTabSz="548640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5pPr>
      <a:lvl6pPr marL="2743200" algn="l" defTabSz="548640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6pPr>
      <a:lvl7pPr marL="3291840" algn="l" defTabSz="548640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7pPr>
      <a:lvl8pPr marL="3840480" algn="l" defTabSz="548640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8pPr>
      <a:lvl9pPr marL="4389120" algn="l" defTabSz="548640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4.png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g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23" descr="Mobile device with apps">
            <a:extLst>
              <a:ext uri="{FF2B5EF4-FFF2-40B4-BE49-F238E27FC236}">
                <a16:creationId xmlns:a16="http://schemas.microsoft.com/office/drawing/2014/main" id="{EE0A3CAA-54A6-4EA8-7BFB-8E9CAB853E18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35000"/>
          </a:blip>
          <a:srcRect/>
          <a:stretch/>
        </p:blipFill>
        <p:spPr>
          <a:xfrm>
            <a:off x="24" y="12"/>
            <a:ext cx="14630376" cy="822958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441" y="246334"/>
            <a:ext cx="13558470" cy="2978508"/>
          </a:xfrm>
        </p:spPr>
        <p:txBody>
          <a:bodyPr>
            <a:noAutofit/>
          </a:bodyPr>
          <a:lstStyle/>
          <a:p>
            <a:pPr>
              <a:lnSpc>
                <a:spcPct val="90000"/>
              </a:lnSpc>
            </a:pPr>
            <a:r>
              <a:rPr lang="en-GB" sz="4320" b="1" dirty="0">
                <a:solidFill>
                  <a:srgbClr val="FFFF00"/>
                </a:solidFill>
                <a:highlight>
                  <a:srgbClr val="0000FF"/>
                </a:highlight>
              </a:rPr>
              <a:t>Discrimination in the Workplace: </a:t>
            </a:r>
            <a:br>
              <a:rPr lang="en-GB" sz="4320" b="1" dirty="0">
                <a:solidFill>
                  <a:srgbClr val="FFFF00"/>
                </a:solidFill>
                <a:highlight>
                  <a:srgbClr val="0000FF"/>
                </a:highlight>
              </a:rPr>
            </a:br>
            <a:r>
              <a:rPr lang="en-GB" sz="4320" b="1" dirty="0">
                <a:solidFill>
                  <a:srgbClr val="FFFF00"/>
                </a:solidFill>
                <a:highlight>
                  <a:srgbClr val="0000FF"/>
                </a:highlight>
              </a:rPr>
              <a:t>Legal Protections and Employer Responsibilities</a:t>
            </a:r>
          </a:p>
        </p:txBody>
      </p:sp>
      <p:graphicFrame>
        <p:nvGraphicFramePr>
          <p:cNvPr id="26" name="Content Placeholder 2">
            <a:extLst>
              <a:ext uri="{FF2B5EF4-FFF2-40B4-BE49-F238E27FC236}">
                <a16:creationId xmlns:a16="http://schemas.microsoft.com/office/drawing/2014/main" id="{765F6E54-4B8A-9B5B-A50E-1C57F930213F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1554481" y="3313568"/>
          <a:ext cx="11521435" cy="409578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A288C53-6E1D-012E-E078-352071CD406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0413001" y="7162800"/>
            <a:ext cx="1920240" cy="335280"/>
          </a:xfrm>
        </p:spPr>
        <p:txBody>
          <a:bodyPr>
            <a:normAutofit/>
          </a:bodyPr>
          <a:lstStyle/>
          <a:p>
            <a:pPr marL="0" marR="0" lvl="0" indent="0" algn="r" defTabSz="109728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720"/>
              </a:spcAft>
              <a:buClrTx/>
              <a:buSzTx/>
              <a:buFontTx/>
              <a:buNone/>
              <a:tabLst/>
              <a:defRPr/>
            </a:pPr>
            <a:fld id="{71A57A1F-FA3A-4FA6-ACC6-767CFD906232}" type="datetime1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aramond" panose="02020404030301010803"/>
                <a:ea typeface="+mn-ea"/>
                <a:cs typeface="+mn-cs"/>
              </a:rPr>
              <a:pPr marL="0" marR="0" lvl="0" indent="0" algn="r" defTabSz="109728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720"/>
                </a:spcAft>
                <a:buClrTx/>
                <a:buSzTx/>
                <a:buFontTx/>
                <a:buNone/>
                <a:tabLst/>
                <a:defRPr/>
              </a:pPr>
              <a:t>11/26/2024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aramond" panose="02020404030301010803"/>
              <a:ea typeface="+mn-ea"/>
              <a:cs typeface="+mn-cs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28C44C3-4D37-CCD5-D0AB-2CB4444B3E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2424682" y="7162800"/>
            <a:ext cx="651236" cy="335280"/>
          </a:xfrm>
        </p:spPr>
        <p:txBody>
          <a:bodyPr>
            <a:normAutofit/>
          </a:bodyPr>
          <a:lstStyle/>
          <a:p>
            <a:pPr marL="0" marR="0" lvl="0" indent="0" algn="r" defTabSz="109728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720"/>
              </a:spcAft>
              <a:buClrTx/>
              <a:buSzTx/>
              <a:buFontTx/>
              <a:buNone/>
              <a:tabLst/>
              <a:defRPr/>
            </a:pPr>
            <a:fld id="{103DA290-49AB-4A6C-90E9-3D87C6460C9F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aramond" panose="02020404030301010803"/>
                <a:ea typeface="+mn-ea"/>
                <a:cs typeface="+mn-cs"/>
              </a:rPr>
              <a:pPr marL="0" marR="0" lvl="0" indent="0" algn="r" defTabSz="109728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72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aramond" panose="02020404030301010803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38879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5486399" cy="8229598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2351" rIns="0" bIns="0" rtlCol="0">
            <a:spAutoFit/>
          </a:bodyPr>
          <a:lstStyle/>
          <a:p>
            <a:pPr marL="5657215" marR="5080">
              <a:lnSpc>
                <a:spcPct val="107600"/>
              </a:lnSpc>
              <a:spcBef>
                <a:spcPts val="95"/>
              </a:spcBef>
            </a:pPr>
            <a:r>
              <a:rPr sz="4350" spc="-340" dirty="0"/>
              <a:t>Case</a:t>
            </a:r>
            <a:r>
              <a:rPr sz="4350" spc="-484" dirty="0"/>
              <a:t> </a:t>
            </a:r>
            <a:r>
              <a:rPr sz="4350" spc="-385" dirty="0"/>
              <a:t>Law:</a:t>
            </a:r>
            <a:r>
              <a:rPr sz="4350" spc="-484" dirty="0"/>
              <a:t> </a:t>
            </a:r>
            <a:r>
              <a:rPr sz="4350" spc="-295" dirty="0"/>
              <a:t>Mohan</a:t>
            </a:r>
            <a:r>
              <a:rPr sz="4350" spc="-480" dirty="0"/>
              <a:t> </a:t>
            </a:r>
            <a:r>
              <a:rPr sz="4350" spc="-225" dirty="0"/>
              <a:t>v</a:t>
            </a:r>
            <a:r>
              <a:rPr sz="4350" spc="-450" dirty="0"/>
              <a:t> </a:t>
            </a:r>
            <a:r>
              <a:rPr sz="4350" spc="-204" dirty="0"/>
              <a:t>Cathay </a:t>
            </a:r>
            <a:r>
              <a:rPr sz="4350" spc="-265" dirty="0"/>
              <a:t>Pacific</a:t>
            </a:r>
            <a:r>
              <a:rPr sz="4350" spc="-475" dirty="0"/>
              <a:t> </a:t>
            </a:r>
            <a:r>
              <a:rPr sz="4350" spc="-295" dirty="0"/>
              <a:t>Airways</a:t>
            </a:r>
            <a:r>
              <a:rPr sz="4350" spc="-475" dirty="0"/>
              <a:t> </a:t>
            </a:r>
            <a:r>
              <a:rPr sz="4350" spc="-25" dirty="0"/>
              <a:t>Ltd</a:t>
            </a:r>
            <a:endParaRPr sz="4350"/>
          </a:p>
        </p:txBody>
      </p:sp>
      <p:grpSp>
        <p:nvGrpSpPr>
          <p:cNvPr id="4" name="object 4"/>
          <p:cNvGrpSpPr/>
          <p:nvPr/>
        </p:nvGrpSpPr>
        <p:grpSpPr>
          <a:xfrm>
            <a:off x="6313932" y="2670048"/>
            <a:ext cx="542925" cy="541020"/>
            <a:chOff x="6313932" y="2670048"/>
            <a:chExt cx="542925" cy="541020"/>
          </a:xfrm>
        </p:grpSpPr>
        <p:sp>
          <p:nvSpPr>
            <p:cNvPr id="5" name="object 5"/>
            <p:cNvSpPr/>
            <p:nvPr/>
          </p:nvSpPr>
          <p:spPr>
            <a:xfrm>
              <a:off x="6317742" y="2673858"/>
              <a:ext cx="535305" cy="533400"/>
            </a:xfrm>
            <a:custGeom>
              <a:avLst/>
              <a:gdLst/>
              <a:ahLst/>
              <a:cxnLst/>
              <a:rect l="l" t="t" r="r" b="b"/>
              <a:pathLst>
                <a:path w="535304" h="533400">
                  <a:moveTo>
                    <a:pt x="435356" y="0"/>
                  </a:moveTo>
                  <a:lnTo>
                    <a:pt x="99568" y="0"/>
                  </a:lnTo>
                  <a:lnTo>
                    <a:pt x="60811" y="7824"/>
                  </a:lnTo>
                  <a:lnTo>
                    <a:pt x="29162" y="29162"/>
                  </a:lnTo>
                  <a:lnTo>
                    <a:pt x="7824" y="60811"/>
                  </a:lnTo>
                  <a:lnTo>
                    <a:pt x="0" y="99567"/>
                  </a:lnTo>
                  <a:lnTo>
                    <a:pt x="0" y="433831"/>
                  </a:lnTo>
                  <a:lnTo>
                    <a:pt x="7824" y="472588"/>
                  </a:lnTo>
                  <a:lnTo>
                    <a:pt x="29162" y="504237"/>
                  </a:lnTo>
                  <a:lnTo>
                    <a:pt x="60811" y="525575"/>
                  </a:lnTo>
                  <a:lnTo>
                    <a:pt x="99568" y="533400"/>
                  </a:lnTo>
                  <a:lnTo>
                    <a:pt x="435356" y="533400"/>
                  </a:lnTo>
                  <a:lnTo>
                    <a:pt x="474112" y="525575"/>
                  </a:lnTo>
                  <a:lnTo>
                    <a:pt x="505761" y="504237"/>
                  </a:lnTo>
                  <a:lnTo>
                    <a:pt x="527099" y="472588"/>
                  </a:lnTo>
                  <a:lnTo>
                    <a:pt x="534924" y="433831"/>
                  </a:lnTo>
                  <a:lnTo>
                    <a:pt x="534924" y="99567"/>
                  </a:lnTo>
                  <a:lnTo>
                    <a:pt x="527099" y="60811"/>
                  </a:lnTo>
                  <a:lnTo>
                    <a:pt x="505761" y="29162"/>
                  </a:lnTo>
                  <a:lnTo>
                    <a:pt x="474112" y="7824"/>
                  </a:lnTo>
                  <a:lnTo>
                    <a:pt x="435356" y="0"/>
                  </a:lnTo>
                  <a:close/>
                </a:path>
              </a:pathLst>
            </a:custGeom>
            <a:solidFill>
              <a:srgbClr val="7D023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6317742" y="2673858"/>
              <a:ext cx="535305" cy="533400"/>
            </a:xfrm>
            <a:custGeom>
              <a:avLst/>
              <a:gdLst/>
              <a:ahLst/>
              <a:cxnLst/>
              <a:rect l="l" t="t" r="r" b="b"/>
              <a:pathLst>
                <a:path w="535304" h="533400">
                  <a:moveTo>
                    <a:pt x="0" y="99567"/>
                  </a:moveTo>
                  <a:lnTo>
                    <a:pt x="7824" y="60811"/>
                  </a:lnTo>
                  <a:lnTo>
                    <a:pt x="29162" y="29162"/>
                  </a:lnTo>
                  <a:lnTo>
                    <a:pt x="60811" y="7824"/>
                  </a:lnTo>
                  <a:lnTo>
                    <a:pt x="99568" y="0"/>
                  </a:lnTo>
                  <a:lnTo>
                    <a:pt x="435356" y="0"/>
                  </a:lnTo>
                  <a:lnTo>
                    <a:pt x="474112" y="7824"/>
                  </a:lnTo>
                  <a:lnTo>
                    <a:pt x="505761" y="29162"/>
                  </a:lnTo>
                  <a:lnTo>
                    <a:pt x="527099" y="60811"/>
                  </a:lnTo>
                  <a:lnTo>
                    <a:pt x="534924" y="99567"/>
                  </a:lnTo>
                  <a:lnTo>
                    <a:pt x="534924" y="433831"/>
                  </a:lnTo>
                  <a:lnTo>
                    <a:pt x="527099" y="472588"/>
                  </a:lnTo>
                  <a:lnTo>
                    <a:pt x="505761" y="504237"/>
                  </a:lnTo>
                  <a:lnTo>
                    <a:pt x="474112" y="525575"/>
                  </a:lnTo>
                  <a:lnTo>
                    <a:pt x="435356" y="533400"/>
                  </a:lnTo>
                  <a:lnTo>
                    <a:pt x="99568" y="533400"/>
                  </a:lnTo>
                  <a:lnTo>
                    <a:pt x="60811" y="525575"/>
                  </a:lnTo>
                  <a:lnTo>
                    <a:pt x="29162" y="504237"/>
                  </a:lnTo>
                  <a:lnTo>
                    <a:pt x="7824" y="472588"/>
                  </a:lnTo>
                  <a:lnTo>
                    <a:pt x="0" y="433831"/>
                  </a:lnTo>
                  <a:lnTo>
                    <a:pt x="0" y="99567"/>
                  </a:lnTo>
                  <a:close/>
                </a:path>
              </a:pathLst>
            </a:custGeom>
            <a:ln w="7619">
              <a:solidFill>
                <a:srgbClr val="961B5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" name="object 7"/>
          <p:cNvSpPr txBox="1"/>
          <p:nvPr/>
        </p:nvSpPr>
        <p:spPr>
          <a:xfrm>
            <a:off x="6514845" y="2665222"/>
            <a:ext cx="149225" cy="42227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600" b="1" spc="-545" dirty="0">
                <a:solidFill>
                  <a:srgbClr val="E4DFDF"/>
                </a:solidFill>
                <a:latin typeface="Arial"/>
                <a:cs typeface="Arial"/>
              </a:rPr>
              <a:t>1</a:t>
            </a:r>
            <a:endParaRPr sz="2600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7076693" y="2639060"/>
            <a:ext cx="2417445" cy="2005964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150" b="1" spc="-60" dirty="0">
                <a:solidFill>
                  <a:srgbClr val="E4DFDF"/>
                </a:solidFill>
                <a:latin typeface="Arial"/>
                <a:cs typeface="Arial"/>
              </a:rPr>
              <a:t>Background</a:t>
            </a:r>
            <a:endParaRPr sz="2150">
              <a:latin typeface="Arial"/>
              <a:cs typeface="Arial"/>
            </a:endParaRPr>
          </a:p>
          <a:p>
            <a:pPr marL="12700" marR="5080">
              <a:lnSpc>
                <a:spcPct val="135900"/>
              </a:lnSpc>
              <a:spcBef>
                <a:spcPts val="950"/>
              </a:spcBef>
            </a:pPr>
            <a:r>
              <a:rPr sz="1850" spc="-30" dirty="0">
                <a:solidFill>
                  <a:srgbClr val="E4DFDF"/>
                </a:solidFill>
                <a:latin typeface="Arial"/>
                <a:cs typeface="Arial"/>
              </a:rPr>
              <a:t>Mohan,</a:t>
            </a:r>
            <a:r>
              <a:rPr sz="1850" spc="-100" dirty="0">
                <a:solidFill>
                  <a:srgbClr val="E4DFDF"/>
                </a:solidFill>
                <a:latin typeface="Arial"/>
                <a:cs typeface="Arial"/>
              </a:rPr>
              <a:t> </a:t>
            </a:r>
            <a:r>
              <a:rPr sz="1850" dirty="0">
                <a:solidFill>
                  <a:srgbClr val="E4DFDF"/>
                </a:solidFill>
                <a:latin typeface="Arial"/>
                <a:cs typeface="Arial"/>
              </a:rPr>
              <a:t>an</a:t>
            </a:r>
            <a:r>
              <a:rPr sz="1850" spc="-80" dirty="0">
                <a:solidFill>
                  <a:srgbClr val="E4DFDF"/>
                </a:solidFill>
                <a:latin typeface="Arial"/>
                <a:cs typeface="Arial"/>
              </a:rPr>
              <a:t> </a:t>
            </a:r>
            <a:r>
              <a:rPr sz="1850" dirty="0">
                <a:solidFill>
                  <a:srgbClr val="E4DFDF"/>
                </a:solidFill>
                <a:latin typeface="Arial"/>
                <a:cs typeface="Arial"/>
              </a:rPr>
              <a:t>Indian</a:t>
            </a:r>
            <a:r>
              <a:rPr sz="1850" spc="-100" dirty="0">
                <a:solidFill>
                  <a:srgbClr val="E4DFDF"/>
                </a:solidFill>
                <a:latin typeface="Arial"/>
                <a:cs typeface="Arial"/>
              </a:rPr>
              <a:t> </a:t>
            </a:r>
            <a:r>
              <a:rPr sz="1850" spc="-10" dirty="0">
                <a:solidFill>
                  <a:srgbClr val="E4DFDF"/>
                </a:solidFill>
                <a:latin typeface="Arial"/>
                <a:cs typeface="Arial"/>
              </a:rPr>
              <a:t>cabin </a:t>
            </a:r>
            <a:r>
              <a:rPr sz="1850" dirty="0">
                <a:solidFill>
                  <a:srgbClr val="E4DFDF"/>
                </a:solidFill>
                <a:latin typeface="Arial"/>
                <a:cs typeface="Arial"/>
              </a:rPr>
              <a:t>crew</a:t>
            </a:r>
            <a:r>
              <a:rPr sz="1850" spc="-55" dirty="0">
                <a:solidFill>
                  <a:srgbClr val="E4DFDF"/>
                </a:solidFill>
                <a:latin typeface="Arial"/>
                <a:cs typeface="Arial"/>
              </a:rPr>
              <a:t> </a:t>
            </a:r>
            <a:r>
              <a:rPr sz="1850" dirty="0">
                <a:solidFill>
                  <a:srgbClr val="E4DFDF"/>
                </a:solidFill>
                <a:latin typeface="Arial"/>
                <a:cs typeface="Arial"/>
              </a:rPr>
              <a:t>member,</a:t>
            </a:r>
            <a:r>
              <a:rPr sz="1850" spc="-75" dirty="0">
                <a:solidFill>
                  <a:srgbClr val="E4DFDF"/>
                </a:solidFill>
                <a:latin typeface="Arial"/>
                <a:cs typeface="Arial"/>
              </a:rPr>
              <a:t> </a:t>
            </a:r>
            <a:r>
              <a:rPr sz="1850" spc="-10" dirty="0">
                <a:solidFill>
                  <a:srgbClr val="E4DFDF"/>
                </a:solidFill>
                <a:latin typeface="Arial"/>
                <a:cs typeface="Arial"/>
              </a:rPr>
              <a:t>alleged </a:t>
            </a:r>
            <a:r>
              <a:rPr sz="1850" dirty="0">
                <a:solidFill>
                  <a:srgbClr val="E4DFDF"/>
                </a:solidFill>
                <a:latin typeface="Arial"/>
                <a:cs typeface="Arial"/>
              </a:rPr>
              <a:t>racial</a:t>
            </a:r>
            <a:r>
              <a:rPr sz="1850" spc="210" dirty="0">
                <a:solidFill>
                  <a:srgbClr val="E4DFDF"/>
                </a:solidFill>
                <a:latin typeface="Arial"/>
                <a:cs typeface="Arial"/>
              </a:rPr>
              <a:t> </a:t>
            </a:r>
            <a:r>
              <a:rPr sz="1850" dirty="0">
                <a:solidFill>
                  <a:srgbClr val="E4DFDF"/>
                </a:solidFill>
                <a:latin typeface="Arial"/>
                <a:cs typeface="Arial"/>
              </a:rPr>
              <a:t>discrimination</a:t>
            </a:r>
            <a:r>
              <a:rPr sz="1850" spc="200" dirty="0">
                <a:solidFill>
                  <a:srgbClr val="E4DFDF"/>
                </a:solidFill>
                <a:latin typeface="Arial"/>
                <a:cs typeface="Arial"/>
              </a:rPr>
              <a:t> </a:t>
            </a:r>
            <a:r>
              <a:rPr sz="1850" spc="-25" dirty="0">
                <a:solidFill>
                  <a:srgbClr val="E4DFDF"/>
                </a:solidFill>
                <a:latin typeface="Arial"/>
                <a:cs typeface="Arial"/>
              </a:rPr>
              <a:t>in </a:t>
            </a:r>
            <a:r>
              <a:rPr sz="1850" dirty="0">
                <a:solidFill>
                  <a:srgbClr val="E4DFDF"/>
                </a:solidFill>
                <a:latin typeface="Arial"/>
                <a:cs typeface="Arial"/>
              </a:rPr>
              <a:t>promotion</a:t>
            </a:r>
            <a:r>
              <a:rPr sz="1850" spc="330" dirty="0">
                <a:solidFill>
                  <a:srgbClr val="E4DFDF"/>
                </a:solidFill>
                <a:latin typeface="Arial"/>
                <a:cs typeface="Arial"/>
              </a:rPr>
              <a:t> </a:t>
            </a:r>
            <a:r>
              <a:rPr sz="1850" spc="-10" dirty="0">
                <a:solidFill>
                  <a:srgbClr val="E4DFDF"/>
                </a:solidFill>
                <a:latin typeface="Arial"/>
                <a:cs typeface="Arial"/>
              </a:rPr>
              <a:t>practices.</a:t>
            </a:r>
            <a:endParaRPr sz="1850">
              <a:latin typeface="Arial"/>
              <a:cs typeface="Arial"/>
            </a:endParaRPr>
          </a:p>
        </p:txBody>
      </p:sp>
      <p:grpSp>
        <p:nvGrpSpPr>
          <p:cNvPr id="9" name="object 9"/>
          <p:cNvGrpSpPr/>
          <p:nvPr/>
        </p:nvGrpSpPr>
        <p:grpSpPr>
          <a:xfrm>
            <a:off x="10174223" y="2670048"/>
            <a:ext cx="541020" cy="541020"/>
            <a:chOff x="10174223" y="2670048"/>
            <a:chExt cx="541020" cy="541020"/>
          </a:xfrm>
        </p:grpSpPr>
        <p:sp>
          <p:nvSpPr>
            <p:cNvPr id="10" name="object 10"/>
            <p:cNvSpPr/>
            <p:nvPr/>
          </p:nvSpPr>
          <p:spPr>
            <a:xfrm>
              <a:off x="10178033" y="2673858"/>
              <a:ext cx="533400" cy="533400"/>
            </a:xfrm>
            <a:custGeom>
              <a:avLst/>
              <a:gdLst/>
              <a:ahLst/>
              <a:cxnLst/>
              <a:rect l="l" t="t" r="r" b="b"/>
              <a:pathLst>
                <a:path w="533400" h="533400">
                  <a:moveTo>
                    <a:pt x="433832" y="0"/>
                  </a:moveTo>
                  <a:lnTo>
                    <a:pt x="99568" y="0"/>
                  </a:lnTo>
                  <a:lnTo>
                    <a:pt x="60811" y="7824"/>
                  </a:lnTo>
                  <a:lnTo>
                    <a:pt x="29162" y="29162"/>
                  </a:lnTo>
                  <a:lnTo>
                    <a:pt x="7824" y="60811"/>
                  </a:lnTo>
                  <a:lnTo>
                    <a:pt x="0" y="99567"/>
                  </a:lnTo>
                  <a:lnTo>
                    <a:pt x="0" y="433831"/>
                  </a:lnTo>
                  <a:lnTo>
                    <a:pt x="7824" y="472588"/>
                  </a:lnTo>
                  <a:lnTo>
                    <a:pt x="29162" y="504237"/>
                  </a:lnTo>
                  <a:lnTo>
                    <a:pt x="60811" y="525575"/>
                  </a:lnTo>
                  <a:lnTo>
                    <a:pt x="99568" y="533400"/>
                  </a:lnTo>
                  <a:lnTo>
                    <a:pt x="433832" y="533400"/>
                  </a:lnTo>
                  <a:lnTo>
                    <a:pt x="472588" y="525575"/>
                  </a:lnTo>
                  <a:lnTo>
                    <a:pt x="504237" y="504237"/>
                  </a:lnTo>
                  <a:lnTo>
                    <a:pt x="525575" y="472588"/>
                  </a:lnTo>
                  <a:lnTo>
                    <a:pt x="533400" y="433831"/>
                  </a:lnTo>
                  <a:lnTo>
                    <a:pt x="533400" y="99567"/>
                  </a:lnTo>
                  <a:lnTo>
                    <a:pt x="525575" y="60811"/>
                  </a:lnTo>
                  <a:lnTo>
                    <a:pt x="504237" y="29162"/>
                  </a:lnTo>
                  <a:lnTo>
                    <a:pt x="472588" y="7824"/>
                  </a:lnTo>
                  <a:lnTo>
                    <a:pt x="433832" y="0"/>
                  </a:lnTo>
                  <a:close/>
                </a:path>
              </a:pathLst>
            </a:custGeom>
            <a:solidFill>
              <a:srgbClr val="7D023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10178033" y="2673858"/>
              <a:ext cx="533400" cy="533400"/>
            </a:xfrm>
            <a:custGeom>
              <a:avLst/>
              <a:gdLst/>
              <a:ahLst/>
              <a:cxnLst/>
              <a:rect l="l" t="t" r="r" b="b"/>
              <a:pathLst>
                <a:path w="533400" h="533400">
                  <a:moveTo>
                    <a:pt x="0" y="99567"/>
                  </a:moveTo>
                  <a:lnTo>
                    <a:pt x="7824" y="60811"/>
                  </a:lnTo>
                  <a:lnTo>
                    <a:pt x="29162" y="29162"/>
                  </a:lnTo>
                  <a:lnTo>
                    <a:pt x="60811" y="7824"/>
                  </a:lnTo>
                  <a:lnTo>
                    <a:pt x="99568" y="0"/>
                  </a:lnTo>
                  <a:lnTo>
                    <a:pt x="433832" y="0"/>
                  </a:lnTo>
                  <a:lnTo>
                    <a:pt x="472588" y="7824"/>
                  </a:lnTo>
                  <a:lnTo>
                    <a:pt x="504237" y="29162"/>
                  </a:lnTo>
                  <a:lnTo>
                    <a:pt x="525575" y="60811"/>
                  </a:lnTo>
                  <a:lnTo>
                    <a:pt x="533400" y="99567"/>
                  </a:lnTo>
                  <a:lnTo>
                    <a:pt x="533400" y="433831"/>
                  </a:lnTo>
                  <a:lnTo>
                    <a:pt x="525575" y="472588"/>
                  </a:lnTo>
                  <a:lnTo>
                    <a:pt x="504237" y="504237"/>
                  </a:lnTo>
                  <a:lnTo>
                    <a:pt x="472588" y="525575"/>
                  </a:lnTo>
                  <a:lnTo>
                    <a:pt x="433832" y="533400"/>
                  </a:lnTo>
                  <a:lnTo>
                    <a:pt x="99568" y="533400"/>
                  </a:lnTo>
                  <a:lnTo>
                    <a:pt x="60811" y="525575"/>
                  </a:lnTo>
                  <a:lnTo>
                    <a:pt x="29162" y="504237"/>
                  </a:lnTo>
                  <a:lnTo>
                    <a:pt x="7824" y="472588"/>
                  </a:lnTo>
                  <a:lnTo>
                    <a:pt x="0" y="433831"/>
                  </a:lnTo>
                  <a:lnTo>
                    <a:pt x="0" y="99567"/>
                  </a:lnTo>
                  <a:close/>
                </a:path>
              </a:pathLst>
            </a:custGeom>
            <a:ln w="7620">
              <a:solidFill>
                <a:srgbClr val="961B5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2" name="object 12"/>
          <p:cNvSpPr txBox="1"/>
          <p:nvPr/>
        </p:nvSpPr>
        <p:spPr>
          <a:xfrm>
            <a:off x="10335514" y="2665222"/>
            <a:ext cx="227965" cy="42227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600" b="1" spc="80" dirty="0">
                <a:solidFill>
                  <a:srgbClr val="E4DFDF"/>
                </a:solidFill>
                <a:latin typeface="Arial"/>
                <a:cs typeface="Arial"/>
              </a:rPr>
              <a:t>2</a:t>
            </a:r>
            <a:endParaRPr sz="2600">
              <a:latin typeface="Arial"/>
              <a:cs typeface="Arial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10936985" y="2639060"/>
            <a:ext cx="2830830" cy="2005964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150" b="1" spc="-10" dirty="0">
                <a:solidFill>
                  <a:srgbClr val="E4DFDF"/>
                </a:solidFill>
                <a:latin typeface="Arial"/>
                <a:cs typeface="Arial"/>
              </a:rPr>
              <a:t>Claim</a:t>
            </a:r>
            <a:endParaRPr sz="2150">
              <a:latin typeface="Arial"/>
              <a:cs typeface="Arial"/>
            </a:endParaRPr>
          </a:p>
          <a:p>
            <a:pPr marL="12700" marR="5080">
              <a:lnSpc>
                <a:spcPct val="135900"/>
              </a:lnSpc>
              <a:spcBef>
                <a:spcPts val="950"/>
              </a:spcBef>
            </a:pPr>
            <a:r>
              <a:rPr sz="1850" dirty="0">
                <a:solidFill>
                  <a:srgbClr val="E4DFDF"/>
                </a:solidFill>
                <a:latin typeface="Arial"/>
                <a:cs typeface="Arial"/>
              </a:rPr>
              <a:t>Cathay</a:t>
            </a:r>
            <a:r>
              <a:rPr sz="1850" spc="-70" dirty="0">
                <a:solidFill>
                  <a:srgbClr val="E4DFDF"/>
                </a:solidFill>
                <a:latin typeface="Arial"/>
                <a:cs typeface="Arial"/>
              </a:rPr>
              <a:t> </a:t>
            </a:r>
            <a:r>
              <a:rPr sz="1850" dirty="0">
                <a:solidFill>
                  <a:srgbClr val="E4DFDF"/>
                </a:solidFill>
                <a:latin typeface="Arial"/>
                <a:cs typeface="Arial"/>
              </a:rPr>
              <a:t>Pacific's</a:t>
            </a:r>
            <a:r>
              <a:rPr sz="1850" spc="-60" dirty="0">
                <a:solidFill>
                  <a:srgbClr val="E4DFDF"/>
                </a:solidFill>
                <a:latin typeface="Arial"/>
                <a:cs typeface="Arial"/>
              </a:rPr>
              <a:t> </a:t>
            </a:r>
            <a:r>
              <a:rPr sz="1850" spc="-10" dirty="0">
                <a:solidFill>
                  <a:srgbClr val="E4DFDF"/>
                </a:solidFill>
                <a:latin typeface="Arial"/>
                <a:cs typeface="Arial"/>
              </a:rPr>
              <a:t>language </a:t>
            </a:r>
            <a:r>
              <a:rPr sz="1850" dirty="0">
                <a:solidFill>
                  <a:srgbClr val="E4DFDF"/>
                </a:solidFill>
                <a:latin typeface="Arial"/>
                <a:cs typeface="Arial"/>
              </a:rPr>
              <a:t>requirements</a:t>
            </a:r>
            <a:r>
              <a:rPr sz="1850" spc="265" dirty="0">
                <a:solidFill>
                  <a:srgbClr val="E4DFDF"/>
                </a:solidFill>
                <a:latin typeface="Arial"/>
                <a:cs typeface="Arial"/>
              </a:rPr>
              <a:t> </a:t>
            </a:r>
            <a:r>
              <a:rPr sz="1850" spc="40" dirty="0">
                <a:solidFill>
                  <a:srgbClr val="E4DFDF"/>
                </a:solidFill>
                <a:latin typeface="Arial"/>
                <a:cs typeface="Arial"/>
              </a:rPr>
              <a:t>indirectly </a:t>
            </a:r>
            <a:r>
              <a:rPr sz="1850" dirty="0">
                <a:solidFill>
                  <a:srgbClr val="E4DFDF"/>
                </a:solidFill>
                <a:latin typeface="Arial"/>
                <a:cs typeface="Arial"/>
              </a:rPr>
              <a:t>discriminated</a:t>
            </a:r>
            <a:r>
              <a:rPr sz="1850" spc="150" dirty="0">
                <a:solidFill>
                  <a:srgbClr val="E4DFDF"/>
                </a:solidFill>
                <a:latin typeface="Arial"/>
                <a:cs typeface="Arial"/>
              </a:rPr>
              <a:t> </a:t>
            </a:r>
            <a:r>
              <a:rPr sz="1850" dirty="0">
                <a:solidFill>
                  <a:srgbClr val="E4DFDF"/>
                </a:solidFill>
                <a:latin typeface="Arial"/>
                <a:cs typeface="Arial"/>
              </a:rPr>
              <a:t>against</a:t>
            </a:r>
            <a:r>
              <a:rPr sz="1850" spc="114" dirty="0">
                <a:solidFill>
                  <a:srgbClr val="E4DFDF"/>
                </a:solidFill>
                <a:latin typeface="Arial"/>
                <a:cs typeface="Arial"/>
              </a:rPr>
              <a:t> </a:t>
            </a:r>
            <a:r>
              <a:rPr sz="1850" spc="-20" dirty="0">
                <a:solidFill>
                  <a:srgbClr val="E4DFDF"/>
                </a:solidFill>
                <a:latin typeface="Arial"/>
                <a:cs typeface="Arial"/>
              </a:rPr>
              <a:t>non- </a:t>
            </a:r>
            <a:r>
              <a:rPr sz="1850" spc="-35" dirty="0">
                <a:solidFill>
                  <a:srgbClr val="E4DFDF"/>
                </a:solidFill>
                <a:latin typeface="Arial"/>
                <a:cs typeface="Arial"/>
              </a:rPr>
              <a:t>Chinese</a:t>
            </a:r>
            <a:r>
              <a:rPr sz="1850" spc="-60" dirty="0">
                <a:solidFill>
                  <a:srgbClr val="E4DFDF"/>
                </a:solidFill>
                <a:latin typeface="Arial"/>
                <a:cs typeface="Arial"/>
              </a:rPr>
              <a:t> </a:t>
            </a:r>
            <a:r>
              <a:rPr sz="1850" spc="-10" dirty="0">
                <a:solidFill>
                  <a:srgbClr val="E4DFDF"/>
                </a:solidFill>
                <a:latin typeface="Arial"/>
                <a:cs typeface="Arial"/>
              </a:rPr>
              <a:t>staff.</a:t>
            </a:r>
            <a:endParaRPr sz="1850">
              <a:latin typeface="Arial"/>
              <a:cs typeface="Arial"/>
            </a:endParaRPr>
          </a:p>
        </p:txBody>
      </p:sp>
      <p:grpSp>
        <p:nvGrpSpPr>
          <p:cNvPr id="14" name="object 14"/>
          <p:cNvGrpSpPr/>
          <p:nvPr/>
        </p:nvGrpSpPr>
        <p:grpSpPr>
          <a:xfrm>
            <a:off x="6313932" y="5184647"/>
            <a:ext cx="542925" cy="541020"/>
            <a:chOff x="6313932" y="5184647"/>
            <a:chExt cx="542925" cy="541020"/>
          </a:xfrm>
        </p:grpSpPr>
        <p:sp>
          <p:nvSpPr>
            <p:cNvPr id="15" name="object 15"/>
            <p:cNvSpPr/>
            <p:nvPr/>
          </p:nvSpPr>
          <p:spPr>
            <a:xfrm>
              <a:off x="6317742" y="5188457"/>
              <a:ext cx="535305" cy="533400"/>
            </a:xfrm>
            <a:custGeom>
              <a:avLst/>
              <a:gdLst/>
              <a:ahLst/>
              <a:cxnLst/>
              <a:rect l="l" t="t" r="r" b="b"/>
              <a:pathLst>
                <a:path w="535304" h="533400">
                  <a:moveTo>
                    <a:pt x="435356" y="0"/>
                  </a:moveTo>
                  <a:lnTo>
                    <a:pt x="99568" y="0"/>
                  </a:lnTo>
                  <a:lnTo>
                    <a:pt x="60811" y="7824"/>
                  </a:lnTo>
                  <a:lnTo>
                    <a:pt x="29162" y="29162"/>
                  </a:lnTo>
                  <a:lnTo>
                    <a:pt x="7824" y="60811"/>
                  </a:lnTo>
                  <a:lnTo>
                    <a:pt x="0" y="99568"/>
                  </a:lnTo>
                  <a:lnTo>
                    <a:pt x="0" y="433832"/>
                  </a:lnTo>
                  <a:lnTo>
                    <a:pt x="7824" y="472588"/>
                  </a:lnTo>
                  <a:lnTo>
                    <a:pt x="29162" y="504237"/>
                  </a:lnTo>
                  <a:lnTo>
                    <a:pt x="60811" y="525575"/>
                  </a:lnTo>
                  <a:lnTo>
                    <a:pt x="99568" y="533400"/>
                  </a:lnTo>
                  <a:lnTo>
                    <a:pt x="435356" y="533400"/>
                  </a:lnTo>
                  <a:lnTo>
                    <a:pt x="474112" y="525575"/>
                  </a:lnTo>
                  <a:lnTo>
                    <a:pt x="505761" y="504237"/>
                  </a:lnTo>
                  <a:lnTo>
                    <a:pt x="527099" y="472588"/>
                  </a:lnTo>
                  <a:lnTo>
                    <a:pt x="534924" y="433832"/>
                  </a:lnTo>
                  <a:lnTo>
                    <a:pt x="534924" y="99568"/>
                  </a:lnTo>
                  <a:lnTo>
                    <a:pt x="527099" y="60811"/>
                  </a:lnTo>
                  <a:lnTo>
                    <a:pt x="505761" y="29162"/>
                  </a:lnTo>
                  <a:lnTo>
                    <a:pt x="474112" y="7824"/>
                  </a:lnTo>
                  <a:lnTo>
                    <a:pt x="435356" y="0"/>
                  </a:lnTo>
                  <a:close/>
                </a:path>
              </a:pathLst>
            </a:custGeom>
            <a:solidFill>
              <a:srgbClr val="7D023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6317742" y="5188457"/>
              <a:ext cx="535305" cy="533400"/>
            </a:xfrm>
            <a:custGeom>
              <a:avLst/>
              <a:gdLst/>
              <a:ahLst/>
              <a:cxnLst/>
              <a:rect l="l" t="t" r="r" b="b"/>
              <a:pathLst>
                <a:path w="535304" h="533400">
                  <a:moveTo>
                    <a:pt x="0" y="99568"/>
                  </a:moveTo>
                  <a:lnTo>
                    <a:pt x="7824" y="60811"/>
                  </a:lnTo>
                  <a:lnTo>
                    <a:pt x="29162" y="29162"/>
                  </a:lnTo>
                  <a:lnTo>
                    <a:pt x="60811" y="7824"/>
                  </a:lnTo>
                  <a:lnTo>
                    <a:pt x="99568" y="0"/>
                  </a:lnTo>
                  <a:lnTo>
                    <a:pt x="435356" y="0"/>
                  </a:lnTo>
                  <a:lnTo>
                    <a:pt x="474112" y="7824"/>
                  </a:lnTo>
                  <a:lnTo>
                    <a:pt x="505761" y="29162"/>
                  </a:lnTo>
                  <a:lnTo>
                    <a:pt x="527099" y="60811"/>
                  </a:lnTo>
                  <a:lnTo>
                    <a:pt x="534924" y="99568"/>
                  </a:lnTo>
                  <a:lnTo>
                    <a:pt x="534924" y="433832"/>
                  </a:lnTo>
                  <a:lnTo>
                    <a:pt x="527099" y="472588"/>
                  </a:lnTo>
                  <a:lnTo>
                    <a:pt x="505761" y="504237"/>
                  </a:lnTo>
                  <a:lnTo>
                    <a:pt x="474112" y="525575"/>
                  </a:lnTo>
                  <a:lnTo>
                    <a:pt x="435356" y="533400"/>
                  </a:lnTo>
                  <a:lnTo>
                    <a:pt x="99568" y="533400"/>
                  </a:lnTo>
                  <a:lnTo>
                    <a:pt x="60811" y="525575"/>
                  </a:lnTo>
                  <a:lnTo>
                    <a:pt x="29162" y="504237"/>
                  </a:lnTo>
                  <a:lnTo>
                    <a:pt x="7824" y="472588"/>
                  </a:lnTo>
                  <a:lnTo>
                    <a:pt x="0" y="433832"/>
                  </a:lnTo>
                  <a:lnTo>
                    <a:pt x="0" y="99568"/>
                  </a:lnTo>
                  <a:close/>
                </a:path>
              </a:pathLst>
            </a:custGeom>
            <a:ln w="7619">
              <a:solidFill>
                <a:srgbClr val="961B5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7" name="object 17"/>
          <p:cNvSpPr txBox="1"/>
          <p:nvPr/>
        </p:nvSpPr>
        <p:spPr>
          <a:xfrm>
            <a:off x="6476746" y="5180838"/>
            <a:ext cx="224790" cy="4222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600" b="1" spc="65" dirty="0">
                <a:solidFill>
                  <a:srgbClr val="E4DFDF"/>
                </a:solidFill>
                <a:latin typeface="Arial"/>
                <a:cs typeface="Arial"/>
              </a:rPr>
              <a:t>3</a:t>
            </a:r>
            <a:endParaRPr sz="2600">
              <a:latin typeface="Arial"/>
              <a:cs typeface="Arial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7076693" y="5154548"/>
            <a:ext cx="2350770" cy="2005964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150" b="1" spc="-10" dirty="0">
                <a:solidFill>
                  <a:srgbClr val="E4DFDF"/>
                </a:solidFill>
                <a:latin typeface="Arial"/>
                <a:cs typeface="Arial"/>
              </a:rPr>
              <a:t>Ruling</a:t>
            </a:r>
            <a:endParaRPr sz="2150">
              <a:latin typeface="Arial"/>
              <a:cs typeface="Arial"/>
            </a:endParaRPr>
          </a:p>
          <a:p>
            <a:pPr marL="12700" marR="5080">
              <a:lnSpc>
                <a:spcPct val="135900"/>
              </a:lnSpc>
              <a:spcBef>
                <a:spcPts val="950"/>
              </a:spcBef>
            </a:pPr>
            <a:r>
              <a:rPr sz="1850" spc="-20" dirty="0">
                <a:solidFill>
                  <a:srgbClr val="E4DFDF"/>
                </a:solidFill>
                <a:latin typeface="Arial"/>
                <a:cs typeface="Arial"/>
              </a:rPr>
              <a:t>The</a:t>
            </a:r>
            <a:r>
              <a:rPr sz="1850" spc="-40" dirty="0">
                <a:solidFill>
                  <a:srgbClr val="E4DFDF"/>
                </a:solidFill>
                <a:latin typeface="Arial"/>
                <a:cs typeface="Arial"/>
              </a:rPr>
              <a:t> </a:t>
            </a:r>
            <a:r>
              <a:rPr sz="1850" spc="55" dirty="0">
                <a:solidFill>
                  <a:srgbClr val="E4DFDF"/>
                </a:solidFill>
                <a:latin typeface="Arial"/>
                <a:cs typeface="Arial"/>
              </a:rPr>
              <a:t>court</a:t>
            </a:r>
            <a:r>
              <a:rPr sz="1850" spc="-25" dirty="0">
                <a:solidFill>
                  <a:srgbClr val="E4DFDF"/>
                </a:solidFill>
                <a:latin typeface="Arial"/>
                <a:cs typeface="Arial"/>
              </a:rPr>
              <a:t> </a:t>
            </a:r>
            <a:r>
              <a:rPr sz="1850" dirty="0">
                <a:solidFill>
                  <a:srgbClr val="E4DFDF"/>
                </a:solidFill>
                <a:latin typeface="Arial"/>
                <a:cs typeface="Arial"/>
              </a:rPr>
              <a:t>found</a:t>
            </a:r>
            <a:r>
              <a:rPr sz="1850" spc="-50" dirty="0">
                <a:solidFill>
                  <a:srgbClr val="E4DFDF"/>
                </a:solidFill>
                <a:latin typeface="Arial"/>
                <a:cs typeface="Arial"/>
              </a:rPr>
              <a:t> </a:t>
            </a:r>
            <a:r>
              <a:rPr sz="1850" spc="25" dirty="0">
                <a:solidFill>
                  <a:srgbClr val="E4DFDF"/>
                </a:solidFill>
                <a:latin typeface="Arial"/>
                <a:cs typeface="Arial"/>
              </a:rPr>
              <a:t>the </a:t>
            </a:r>
            <a:r>
              <a:rPr sz="1850" dirty="0">
                <a:solidFill>
                  <a:srgbClr val="E4DFDF"/>
                </a:solidFill>
                <a:latin typeface="Arial"/>
                <a:cs typeface="Arial"/>
              </a:rPr>
              <a:t>language</a:t>
            </a:r>
            <a:r>
              <a:rPr sz="1850" spc="-125" dirty="0">
                <a:solidFill>
                  <a:srgbClr val="E4DFDF"/>
                </a:solidFill>
                <a:latin typeface="Arial"/>
                <a:cs typeface="Arial"/>
              </a:rPr>
              <a:t> </a:t>
            </a:r>
            <a:r>
              <a:rPr sz="1850" spc="-10" dirty="0">
                <a:solidFill>
                  <a:srgbClr val="E4DFDF"/>
                </a:solidFill>
                <a:latin typeface="Arial"/>
                <a:cs typeface="Arial"/>
              </a:rPr>
              <a:t>requirement </a:t>
            </a:r>
            <a:r>
              <a:rPr sz="1850" dirty="0">
                <a:solidFill>
                  <a:srgbClr val="E4DFDF"/>
                </a:solidFill>
                <a:latin typeface="Arial"/>
                <a:cs typeface="Arial"/>
              </a:rPr>
              <a:t>justified</a:t>
            </a:r>
            <a:r>
              <a:rPr sz="1850" spc="120" dirty="0">
                <a:solidFill>
                  <a:srgbClr val="E4DFDF"/>
                </a:solidFill>
                <a:latin typeface="Arial"/>
                <a:cs typeface="Arial"/>
              </a:rPr>
              <a:t> </a:t>
            </a:r>
            <a:r>
              <a:rPr sz="1850" spc="70" dirty="0">
                <a:solidFill>
                  <a:srgbClr val="E4DFDF"/>
                </a:solidFill>
                <a:latin typeface="Arial"/>
                <a:cs typeface="Arial"/>
              </a:rPr>
              <a:t>for</a:t>
            </a:r>
            <a:r>
              <a:rPr sz="1850" spc="105" dirty="0">
                <a:solidFill>
                  <a:srgbClr val="E4DFDF"/>
                </a:solidFill>
                <a:latin typeface="Arial"/>
                <a:cs typeface="Arial"/>
              </a:rPr>
              <a:t> </a:t>
            </a:r>
            <a:r>
              <a:rPr sz="1850" spc="-10" dirty="0">
                <a:solidFill>
                  <a:srgbClr val="E4DFDF"/>
                </a:solidFill>
                <a:latin typeface="Arial"/>
                <a:cs typeface="Arial"/>
              </a:rPr>
              <a:t>business needs.</a:t>
            </a:r>
            <a:endParaRPr sz="1850">
              <a:latin typeface="Arial"/>
              <a:cs typeface="Arial"/>
            </a:endParaRPr>
          </a:p>
        </p:txBody>
      </p:sp>
      <p:grpSp>
        <p:nvGrpSpPr>
          <p:cNvPr id="19" name="object 19"/>
          <p:cNvGrpSpPr/>
          <p:nvPr/>
        </p:nvGrpSpPr>
        <p:grpSpPr>
          <a:xfrm>
            <a:off x="10174223" y="5184647"/>
            <a:ext cx="541020" cy="541020"/>
            <a:chOff x="10174223" y="5184647"/>
            <a:chExt cx="541020" cy="541020"/>
          </a:xfrm>
        </p:grpSpPr>
        <p:sp>
          <p:nvSpPr>
            <p:cNvPr id="20" name="object 20"/>
            <p:cNvSpPr/>
            <p:nvPr/>
          </p:nvSpPr>
          <p:spPr>
            <a:xfrm>
              <a:off x="10178033" y="5188457"/>
              <a:ext cx="533400" cy="533400"/>
            </a:xfrm>
            <a:custGeom>
              <a:avLst/>
              <a:gdLst/>
              <a:ahLst/>
              <a:cxnLst/>
              <a:rect l="l" t="t" r="r" b="b"/>
              <a:pathLst>
                <a:path w="533400" h="533400">
                  <a:moveTo>
                    <a:pt x="433832" y="0"/>
                  </a:moveTo>
                  <a:lnTo>
                    <a:pt x="99568" y="0"/>
                  </a:lnTo>
                  <a:lnTo>
                    <a:pt x="60811" y="7824"/>
                  </a:lnTo>
                  <a:lnTo>
                    <a:pt x="29162" y="29162"/>
                  </a:lnTo>
                  <a:lnTo>
                    <a:pt x="7824" y="60811"/>
                  </a:lnTo>
                  <a:lnTo>
                    <a:pt x="0" y="99568"/>
                  </a:lnTo>
                  <a:lnTo>
                    <a:pt x="0" y="433832"/>
                  </a:lnTo>
                  <a:lnTo>
                    <a:pt x="7824" y="472588"/>
                  </a:lnTo>
                  <a:lnTo>
                    <a:pt x="29162" y="504237"/>
                  </a:lnTo>
                  <a:lnTo>
                    <a:pt x="60811" y="525575"/>
                  </a:lnTo>
                  <a:lnTo>
                    <a:pt x="99568" y="533400"/>
                  </a:lnTo>
                  <a:lnTo>
                    <a:pt x="433832" y="533400"/>
                  </a:lnTo>
                  <a:lnTo>
                    <a:pt x="472588" y="525575"/>
                  </a:lnTo>
                  <a:lnTo>
                    <a:pt x="504237" y="504237"/>
                  </a:lnTo>
                  <a:lnTo>
                    <a:pt x="525575" y="472588"/>
                  </a:lnTo>
                  <a:lnTo>
                    <a:pt x="533400" y="433832"/>
                  </a:lnTo>
                  <a:lnTo>
                    <a:pt x="533400" y="99568"/>
                  </a:lnTo>
                  <a:lnTo>
                    <a:pt x="525575" y="60811"/>
                  </a:lnTo>
                  <a:lnTo>
                    <a:pt x="504237" y="29162"/>
                  </a:lnTo>
                  <a:lnTo>
                    <a:pt x="472588" y="7824"/>
                  </a:lnTo>
                  <a:lnTo>
                    <a:pt x="433832" y="0"/>
                  </a:lnTo>
                  <a:close/>
                </a:path>
              </a:pathLst>
            </a:custGeom>
            <a:solidFill>
              <a:srgbClr val="7D023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10178033" y="5188457"/>
              <a:ext cx="533400" cy="533400"/>
            </a:xfrm>
            <a:custGeom>
              <a:avLst/>
              <a:gdLst/>
              <a:ahLst/>
              <a:cxnLst/>
              <a:rect l="l" t="t" r="r" b="b"/>
              <a:pathLst>
                <a:path w="533400" h="533400">
                  <a:moveTo>
                    <a:pt x="0" y="99568"/>
                  </a:moveTo>
                  <a:lnTo>
                    <a:pt x="7824" y="60811"/>
                  </a:lnTo>
                  <a:lnTo>
                    <a:pt x="29162" y="29162"/>
                  </a:lnTo>
                  <a:lnTo>
                    <a:pt x="60811" y="7824"/>
                  </a:lnTo>
                  <a:lnTo>
                    <a:pt x="99568" y="0"/>
                  </a:lnTo>
                  <a:lnTo>
                    <a:pt x="433832" y="0"/>
                  </a:lnTo>
                  <a:lnTo>
                    <a:pt x="472588" y="7824"/>
                  </a:lnTo>
                  <a:lnTo>
                    <a:pt x="504237" y="29162"/>
                  </a:lnTo>
                  <a:lnTo>
                    <a:pt x="525575" y="60811"/>
                  </a:lnTo>
                  <a:lnTo>
                    <a:pt x="533400" y="99568"/>
                  </a:lnTo>
                  <a:lnTo>
                    <a:pt x="533400" y="433832"/>
                  </a:lnTo>
                  <a:lnTo>
                    <a:pt x="525575" y="472588"/>
                  </a:lnTo>
                  <a:lnTo>
                    <a:pt x="504237" y="504237"/>
                  </a:lnTo>
                  <a:lnTo>
                    <a:pt x="472588" y="525575"/>
                  </a:lnTo>
                  <a:lnTo>
                    <a:pt x="433832" y="533400"/>
                  </a:lnTo>
                  <a:lnTo>
                    <a:pt x="99568" y="533400"/>
                  </a:lnTo>
                  <a:lnTo>
                    <a:pt x="60811" y="525575"/>
                  </a:lnTo>
                  <a:lnTo>
                    <a:pt x="29162" y="504237"/>
                  </a:lnTo>
                  <a:lnTo>
                    <a:pt x="7824" y="472588"/>
                  </a:lnTo>
                  <a:lnTo>
                    <a:pt x="0" y="433832"/>
                  </a:lnTo>
                  <a:lnTo>
                    <a:pt x="0" y="99568"/>
                  </a:lnTo>
                  <a:close/>
                </a:path>
              </a:pathLst>
            </a:custGeom>
            <a:ln w="7620">
              <a:solidFill>
                <a:srgbClr val="961B5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2" name="object 22"/>
          <p:cNvSpPr txBox="1"/>
          <p:nvPr/>
        </p:nvSpPr>
        <p:spPr>
          <a:xfrm>
            <a:off x="10333101" y="5180838"/>
            <a:ext cx="231140" cy="4222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600" b="1" spc="105" dirty="0">
                <a:solidFill>
                  <a:srgbClr val="E4DFDF"/>
                </a:solidFill>
                <a:latin typeface="Arial"/>
                <a:cs typeface="Arial"/>
              </a:rPr>
              <a:t>4</a:t>
            </a:r>
            <a:endParaRPr sz="2600">
              <a:latin typeface="Arial"/>
              <a:cs typeface="Arial"/>
            </a:endParaRPr>
          </a:p>
        </p:txBody>
      </p:sp>
      <p:sp>
        <p:nvSpPr>
          <p:cNvPr id="24" name="object 24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2286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80"/>
              </a:spcBef>
            </a:pPr>
            <a:r>
              <a:rPr spc="-25" dirty="0"/>
              <a:t>10</a:t>
            </a:r>
          </a:p>
        </p:txBody>
      </p:sp>
      <p:sp>
        <p:nvSpPr>
          <p:cNvPr id="23" name="object 23"/>
          <p:cNvSpPr txBox="1"/>
          <p:nvPr/>
        </p:nvSpPr>
        <p:spPr>
          <a:xfrm>
            <a:off x="10936985" y="5154548"/>
            <a:ext cx="2732405" cy="23876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150" b="1" spc="-10" dirty="0">
                <a:solidFill>
                  <a:srgbClr val="E4DFDF"/>
                </a:solidFill>
                <a:latin typeface="Arial"/>
                <a:cs typeface="Arial"/>
              </a:rPr>
              <a:t>Impact</a:t>
            </a:r>
            <a:endParaRPr sz="2150">
              <a:latin typeface="Arial"/>
              <a:cs typeface="Arial"/>
            </a:endParaRPr>
          </a:p>
          <a:p>
            <a:pPr marL="12700" marR="5080">
              <a:lnSpc>
                <a:spcPct val="135700"/>
              </a:lnSpc>
              <a:spcBef>
                <a:spcPts val="955"/>
              </a:spcBef>
            </a:pPr>
            <a:r>
              <a:rPr sz="1850" dirty="0">
                <a:solidFill>
                  <a:srgbClr val="E4DFDF"/>
                </a:solidFill>
                <a:latin typeface="Arial"/>
                <a:cs typeface="Arial"/>
              </a:rPr>
              <a:t>Highlighted</a:t>
            </a:r>
            <a:r>
              <a:rPr sz="1850" spc="265" dirty="0">
                <a:solidFill>
                  <a:srgbClr val="E4DFDF"/>
                </a:solidFill>
                <a:latin typeface="Arial"/>
                <a:cs typeface="Arial"/>
              </a:rPr>
              <a:t> </a:t>
            </a:r>
            <a:r>
              <a:rPr sz="1850" spc="25" dirty="0">
                <a:solidFill>
                  <a:srgbClr val="E4DFDF"/>
                </a:solidFill>
                <a:latin typeface="Arial"/>
                <a:cs typeface="Arial"/>
              </a:rPr>
              <a:t>the </a:t>
            </a:r>
            <a:r>
              <a:rPr sz="1850" dirty="0">
                <a:solidFill>
                  <a:srgbClr val="E4DFDF"/>
                </a:solidFill>
                <a:latin typeface="Arial"/>
                <a:cs typeface="Arial"/>
              </a:rPr>
              <a:t>importance</a:t>
            </a:r>
            <a:r>
              <a:rPr sz="1850" spc="105" dirty="0">
                <a:solidFill>
                  <a:srgbClr val="E4DFDF"/>
                </a:solidFill>
                <a:latin typeface="Arial"/>
                <a:cs typeface="Arial"/>
              </a:rPr>
              <a:t> </a:t>
            </a:r>
            <a:r>
              <a:rPr sz="1850" spc="50" dirty="0">
                <a:solidFill>
                  <a:srgbClr val="E4DFDF"/>
                </a:solidFill>
                <a:latin typeface="Arial"/>
                <a:cs typeface="Arial"/>
              </a:rPr>
              <a:t>of</a:t>
            </a:r>
            <a:r>
              <a:rPr sz="1850" spc="65" dirty="0">
                <a:solidFill>
                  <a:srgbClr val="E4DFDF"/>
                </a:solidFill>
                <a:latin typeface="Arial"/>
                <a:cs typeface="Arial"/>
              </a:rPr>
              <a:t> </a:t>
            </a:r>
            <a:r>
              <a:rPr sz="1850" spc="-10" dirty="0">
                <a:solidFill>
                  <a:srgbClr val="E4DFDF"/>
                </a:solidFill>
                <a:latin typeface="Arial"/>
                <a:cs typeface="Arial"/>
              </a:rPr>
              <a:t>justifying </a:t>
            </a:r>
            <a:r>
              <a:rPr sz="1850" spc="50" dirty="0">
                <a:solidFill>
                  <a:srgbClr val="E4DFDF"/>
                </a:solidFill>
                <a:latin typeface="Arial"/>
                <a:cs typeface="Arial"/>
              </a:rPr>
              <a:t>potentially</a:t>
            </a:r>
            <a:r>
              <a:rPr sz="1850" spc="-45" dirty="0">
                <a:solidFill>
                  <a:srgbClr val="E4DFDF"/>
                </a:solidFill>
                <a:latin typeface="Arial"/>
                <a:cs typeface="Arial"/>
              </a:rPr>
              <a:t> </a:t>
            </a:r>
            <a:r>
              <a:rPr sz="1850" spc="-10" dirty="0">
                <a:solidFill>
                  <a:srgbClr val="E4DFDF"/>
                </a:solidFill>
                <a:latin typeface="Arial"/>
                <a:cs typeface="Arial"/>
              </a:rPr>
              <a:t>discriminatory </a:t>
            </a:r>
            <a:r>
              <a:rPr sz="1850" dirty="0">
                <a:solidFill>
                  <a:srgbClr val="E4DFDF"/>
                </a:solidFill>
                <a:latin typeface="Arial"/>
                <a:cs typeface="Arial"/>
              </a:rPr>
              <a:t>policies</a:t>
            </a:r>
            <a:r>
              <a:rPr sz="1850" spc="20" dirty="0">
                <a:solidFill>
                  <a:srgbClr val="E4DFDF"/>
                </a:solidFill>
                <a:latin typeface="Arial"/>
                <a:cs typeface="Arial"/>
              </a:rPr>
              <a:t> </a:t>
            </a:r>
            <a:r>
              <a:rPr sz="1850" dirty="0">
                <a:solidFill>
                  <a:srgbClr val="E4DFDF"/>
                </a:solidFill>
                <a:latin typeface="Arial"/>
                <a:cs typeface="Arial"/>
              </a:rPr>
              <a:t>in</a:t>
            </a:r>
            <a:r>
              <a:rPr sz="1850" spc="5" dirty="0">
                <a:solidFill>
                  <a:srgbClr val="E4DFDF"/>
                </a:solidFill>
                <a:latin typeface="Arial"/>
                <a:cs typeface="Arial"/>
              </a:rPr>
              <a:t> </a:t>
            </a:r>
            <a:r>
              <a:rPr sz="1850" spc="-10" dirty="0">
                <a:solidFill>
                  <a:srgbClr val="E4DFDF"/>
                </a:solidFill>
                <a:latin typeface="Arial"/>
                <a:cs typeface="Arial"/>
              </a:rPr>
              <a:t>business contexts.</a:t>
            </a:r>
            <a:endParaRPr sz="185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5486399" cy="8229597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6138164" y="425932"/>
            <a:ext cx="6346190" cy="11684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7100"/>
              </a:lnSpc>
              <a:spcBef>
                <a:spcPts val="100"/>
              </a:spcBef>
            </a:pPr>
            <a:r>
              <a:rPr sz="3500" spc="-265" dirty="0"/>
              <a:t>English</a:t>
            </a:r>
            <a:r>
              <a:rPr sz="3500" spc="-360" dirty="0"/>
              <a:t> </a:t>
            </a:r>
            <a:r>
              <a:rPr sz="3500" spc="-315" dirty="0"/>
              <a:t>Case:</a:t>
            </a:r>
            <a:r>
              <a:rPr sz="3500" spc="-365" dirty="0"/>
              <a:t> </a:t>
            </a:r>
            <a:r>
              <a:rPr sz="3500" spc="-200" dirty="0"/>
              <a:t>British</a:t>
            </a:r>
            <a:r>
              <a:rPr sz="3500" spc="-360" dirty="0"/>
              <a:t> </a:t>
            </a:r>
            <a:r>
              <a:rPr sz="3500" spc="-240" dirty="0"/>
              <a:t>Airways</a:t>
            </a:r>
            <a:r>
              <a:rPr sz="3500" spc="-365" dirty="0"/>
              <a:t> </a:t>
            </a:r>
            <a:r>
              <a:rPr sz="3500" spc="-215" dirty="0"/>
              <a:t>plc</a:t>
            </a:r>
            <a:r>
              <a:rPr sz="3500" spc="-355" dirty="0"/>
              <a:t> </a:t>
            </a:r>
            <a:r>
              <a:rPr sz="3500" spc="-50" dirty="0"/>
              <a:t>v </a:t>
            </a:r>
            <a:r>
              <a:rPr sz="3500" spc="-10" dirty="0"/>
              <a:t>Starmer</a:t>
            </a:r>
            <a:endParaRPr sz="3500"/>
          </a:p>
        </p:txBody>
      </p:sp>
      <p:grpSp>
        <p:nvGrpSpPr>
          <p:cNvPr id="4" name="object 4"/>
          <p:cNvGrpSpPr/>
          <p:nvPr/>
        </p:nvGrpSpPr>
        <p:grpSpPr>
          <a:xfrm>
            <a:off x="6217920" y="1923288"/>
            <a:ext cx="1071880" cy="5783580"/>
            <a:chOff x="6217920" y="1923288"/>
            <a:chExt cx="1071880" cy="5783580"/>
          </a:xfrm>
        </p:grpSpPr>
        <p:sp>
          <p:nvSpPr>
            <p:cNvPr id="5" name="object 5"/>
            <p:cNvSpPr/>
            <p:nvPr/>
          </p:nvSpPr>
          <p:spPr>
            <a:xfrm>
              <a:off x="6423660" y="1923287"/>
              <a:ext cx="866140" cy="5783580"/>
            </a:xfrm>
            <a:custGeom>
              <a:avLst/>
              <a:gdLst/>
              <a:ahLst/>
              <a:cxnLst/>
              <a:rect l="l" t="t" r="r" b="b"/>
              <a:pathLst>
                <a:path w="866140" h="5783580">
                  <a:moveTo>
                    <a:pt x="22860" y="5080"/>
                  </a:moveTo>
                  <a:lnTo>
                    <a:pt x="17780" y="0"/>
                  </a:lnTo>
                  <a:lnTo>
                    <a:pt x="5080" y="0"/>
                  </a:lnTo>
                  <a:lnTo>
                    <a:pt x="0" y="5080"/>
                  </a:lnTo>
                  <a:lnTo>
                    <a:pt x="0" y="11430"/>
                  </a:lnTo>
                  <a:lnTo>
                    <a:pt x="0" y="5778462"/>
                  </a:lnTo>
                  <a:lnTo>
                    <a:pt x="5080" y="5783580"/>
                  </a:lnTo>
                  <a:lnTo>
                    <a:pt x="17780" y="5783580"/>
                  </a:lnTo>
                  <a:lnTo>
                    <a:pt x="22860" y="5778462"/>
                  </a:lnTo>
                  <a:lnTo>
                    <a:pt x="22860" y="5080"/>
                  </a:lnTo>
                  <a:close/>
                </a:path>
                <a:path w="866140" h="5783580">
                  <a:moveTo>
                    <a:pt x="865632" y="421132"/>
                  </a:moveTo>
                  <a:lnTo>
                    <a:pt x="860552" y="416052"/>
                  </a:lnTo>
                  <a:lnTo>
                    <a:pt x="206235" y="416052"/>
                  </a:lnTo>
                  <a:lnTo>
                    <a:pt x="201168" y="421132"/>
                  </a:lnTo>
                  <a:lnTo>
                    <a:pt x="201168" y="427482"/>
                  </a:lnTo>
                  <a:lnTo>
                    <a:pt x="201168" y="433832"/>
                  </a:lnTo>
                  <a:lnTo>
                    <a:pt x="206235" y="438912"/>
                  </a:lnTo>
                  <a:lnTo>
                    <a:pt x="860552" y="438912"/>
                  </a:lnTo>
                  <a:lnTo>
                    <a:pt x="865632" y="433832"/>
                  </a:lnTo>
                  <a:lnTo>
                    <a:pt x="865632" y="421132"/>
                  </a:lnTo>
                  <a:close/>
                </a:path>
              </a:pathLst>
            </a:custGeom>
            <a:solidFill>
              <a:srgbClr val="961B5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6221730" y="2137410"/>
              <a:ext cx="426720" cy="426720"/>
            </a:xfrm>
            <a:custGeom>
              <a:avLst/>
              <a:gdLst/>
              <a:ahLst/>
              <a:cxnLst/>
              <a:rect l="l" t="t" r="r" b="b"/>
              <a:pathLst>
                <a:path w="426720" h="426719">
                  <a:moveTo>
                    <a:pt x="347091" y="0"/>
                  </a:moveTo>
                  <a:lnTo>
                    <a:pt x="79629" y="0"/>
                  </a:lnTo>
                  <a:lnTo>
                    <a:pt x="48648" y="6262"/>
                  </a:lnTo>
                  <a:lnTo>
                    <a:pt x="23336" y="23336"/>
                  </a:lnTo>
                  <a:lnTo>
                    <a:pt x="6262" y="48648"/>
                  </a:lnTo>
                  <a:lnTo>
                    <a:pt x="0" y="79628"/>
                  </a:lnTo>
                  <a:lnTo>
                    <a:pt x="0" y="347090"/>
                  </a:lnTo>
                  <a:lnTo>
                    <a:pt x="6262" y="378071"/>
                  </a:lnTo>
                  <a:lnTo>
                    <a:pt x="23336" y="403383"/>
                  </a:lnTo>
                  <a:lnTo>
                    <a:pt x="48648" y="420457"/>
                  </a:lnTo>
                  <a:lnTo>
                    <a:pt x="79629" y="426719"/>
                  </a:lnTo>
                  <a:lnTo>
                    <a:pt x="347091" y="426719"/>
                  </a:lnTo>
                  <a:lnTo>
                    <a:pt x="378071" y="420457"/>
                  </a:lnTo>
                  <a:lnTo>
                    <a:pt x="403383" y="403383"/>
                  </a:lnTo>
                  <a:lnTo>
                    <a:pt x="420457" y="378071"/>
                  </a:lnTo>
                  <a:lnTo>
                    <a:pt x="426720" y="347090"/>
                  </a:lnTo>
                  <a:lnTo>
                    <a:pt x="426720" y="79628"/>
                  </a:lnTo>
                  <a:lnTo>
                    <a:pt x="420457" y="48648"/>
                  </a:lnTo>
                  <a:lnTo>
                    <a:pt x="403383" y="23336"/>
                  </a:lnTo>
                  <a:lnTo>
                    <a:pt x="378071" y="6262"/>
                  </a:lnTo>
                  <a:lnTo>
                    <a:pt x="347091" y="0"/>
                  </a:lnTo>
                  <a:close/>
                </a:path>
              </a:pathLst>
            </a:custGeom>
            <a:solidFill>
              <a:srgbClr val="7D023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6221730" y="2137410"/>
              <a:ext cx="426720" cy="426720"/>
            </a:xfrm>
            <a:custGeom>
              <a:avLst/>
              <a:gdLst/>
              <a:ahLst/>
              <a:cxnLst/>
              <a:rect l="l" t="t" r="r" b="b"/>
              <a:pathLst>
                <a:path w="426720" h="426719">
                  <a:moveTo>
                    <a:pt x="0" y="79628"/>
                  </a:moveTo>
                  <a:lnTo>
                    <a:pt x="6262" y="48648"/>
                  </a:lnTo>
                  <a:lnTo>
                    <a:pt x="23336" y="23336"/>
                  </a:lnTo>
                  <a:lnTo>
                    <a:pt x="48648" y="6262"/>
                  </a:lnTo>
                  <a:lnTo>
                    <a:pt x="79629" y="0"/>
                  </a:lnTo>
                  <a:lnTo>
                    <a:pt x="347091" y="0"/>
                  </a:lnTo>
                  <a:lnTo>
                    <a:pt x="378071" y="6262"/>
                  </a:lnTo>
                  <a:lnTo>
                    <a:pt x="403383" y="23336"/>
                  </a:lnTo>
                  <a:lnTo>
                    <a:pt x="420457" y="48648"/>
                  </a:lnTo>
                  <a:lnTo>
                    <a:pt x="426720" y="79628"/>
                  </a:lnTo>
                  <a:lnTo>
                    <a:pt x="426720" y="347090"/>
                  </a:lnTo>
                  <a:lnTo>
                    <a:pt x="420457" y="378071"/>
                  </a:lnTo>
                  <a:lnTo>
                    <a:pt x="403383" y="403383"/>
                  </a:lnTo>
                  <a:lnTo>
                    <a:pt x="378071" y="420457"/>
                  </a:lnTo>
                  <a:lnTo>
                    <a:pt x="347091" y="426719"/>
                  </a:lnTo>
                  <a:lnTo>
                    <a:pt x="79629" y="426719"/>
                  </a:lnTo>
                  <a:lnTo>
                    <a:pt x="48648" y="420457"/>
                  </a:lnTo>
                  <a:lnTo>
                    <a:pt x="23336" y="403383"/>
                  </a:lnTo>
                  <a:lnTo>
                    <a:pt x="6262" y="378071"/>
                  </a:lnTo>
                  <a:lnTo>
                    <a:pt x="0" y="347090"/>
                  </a:lnTo>
                  <a:lnTo>
                    <a:pt x="0" y="79628"/>
                  </a:lnTo>
                  <a:close/>
                </a:path>
              </a:pathLst>
            </a:custGeom>
            <a:ln w="7620">
              <a:solidFill>
                <a:srgbClr val="961B5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8" name="object 8"/>
          <p:cNvSpPr txBox="1"/>
          <p:nvPr/>
        </p:nvSpPr>
        <p:spPr>
          <a:xfrm>
            <a:off x="6376796" y="2127580"/>
            <a:ext cx="125095" cy="3460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100" b="1" spc="-434" dirty="0">
                <a:solidFill>
                  <a:srgbClr val="E4DFDF"/>
                </a:solidFill>
                <a:latin typeface="Arial"/>
                <a:cs typeface="Arial"/>
              </a:rPr>
              <a:t>1</a:t>
            </a:r>
            <a:endParaRPr sz="2100">
              <a:latin typeface="Arial"/>
              <a:cs typeface="Aria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7466456" y="2082799"/>
            <a:ext cx="6184900" cy="100139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750" b="1" spc="-35" dirty="0">
                <a:solidFill>
                  <a:srgbClr val="E4DFDF"/>
                </a:solidFill>
                <a:latin typeface="Arial"/>
                <a:cs typeface="Arial"/>
              </a:rPr>
              <a:t>Background</a:t>
            </a:r>
            <a:endParaRPr sz="1750">
              <a:latin typeface="Arial"/>
              <a:cs typeface="Arial"/>
            </a:endParaRPr>
          </a:p>
          <a:p>
            <a:pPr marL="12700" marR="5080">
              <a:lnSpc>
                <a:spcPct val="140700"/>
              </a:lnSpc>
              <a:spcBef>
                <a:spcPts val="680"/>
              </a:spcBef>
            </a:pPr>
            <a:r>
              <a:rPr sz="1450" dirty="0">
                <a:solidFill>
                  <a:srgbClr val="E4DFDF"/>
                </a:solidFill>
                <a:latin typeface="Arial"/>
                <a:cs typeface="Arial"/>
              </a:rPr>
              <a:t>Starmer,</a:t>
            </a:r>
            <a:r>
              <a:rPr sz="1450" spc="15" dirty="0">
                <a:solidFill>
                  <a:srgbClr val="E4DFDF"/>
                </a:solidFill>
                <a:latin typeface="Arial"/>
                <a:cs typeface="Arial"/>
              </a:rPr>
              <a:t> </a:t>
            </a:r>
            <a:r>
              <a:rPr sz="1450" spc="-50" dirty="0">
                <a:solidFill>
                  <a:srgbClr val="E4DFDF"/>
                </a:solidFill>
                <a:latin typeface="Arial"/>
                <a:cs typeface="Arial"/>
              </a:rPr>
              <a:t>a</a:t>
            </a:r>
            <a:r>
              <a:rPr sz="1450" spc="50" dirty="0">
                <a:solidFill>
                  <a:srgbClr val="E4DFDF"/>
                </a:solidFill>
                <a:latin typeface="Arial"/>
                <a:cs typeface="Arial"/>
              </a:rPr>
              <a:t> </a:t>
            </a:r>
            <a:r>
              <a:rPr sz="1450" dirty="0">
                <a:solidFill>
                  <a:srgbClr val="E4DFDF"/>
                </a:solidFill>
                <a:latin typeface="Arial"/>
                <a:cs typeface="Arial"/>
              </a:rPr>
              <a:t>BA</a:t>
            </a:r>
            <a:r>
              <a:rPr sz="1450" spc="35" dirty="0">
                <a:solidFill>
                  <a:srgbClr val="E4DFDF"/>
                </a:solidFill>
                <a:latin typeface="Arial"/>
                <a:cs typeface="Arial"/>
              </a:rPr>
              <a:t> </a:t>
            </a:r>
            <a:r>
              <a:rPr sz="1450" dirty="0">
                <a:solidFill>
                  <a:srgbClr val="E4DFDF"/>
                </a:solidFill>
                <a:latin typeface="Arial"/>
                <a:cs typeface="Arial"/>
              </a:rPr>
              <a:t>pilot,</a:t>
            </a:r>
            <a:r>
              <a:rPr sz="1450" spc="30" dirty="0">
                <a:solidFill>
                  <a:srgbClr val="E4DFDF"/>
                </a:solidFill>
                <a:latin typeface="Arial"/>
                <a:cs typeface="Arial"/>
              </a:rPr>
              <a:t> </a:t>
            </a:r>
            <a:r>
              <a:rPr sz="1450" dirty="0">
                <a:solidFill>
                  <a:srgbClr val="E4DFDF"/>
                </a:solidFill>
                <a:latin typeface="Arial"/>
                <a:cs typeface="Arial"/>
              </a:rPr>
              <a:t>claimed</a:t>
            </a:r>
            <a:r>
              <a:rPr sz="1450" spc="-15" dirty="0">
                <a:solidFill>
                  <a:srgbClr val="E4DFDF"/>
                </a:solidFill>
                <a:latin typeface="Arial"/>
                <a:cs typeface="Arial"/>
              </a:rPr>
              <a:t> </a:t>
            </a:r>
            <a:r>
              <a:rPr sz="1450" dirty="0">
                <a:solidFill>
                  <a:srgbClr val="E4DFDF"/>
                </a:solidFill>
                <a:latin typeface="Arial"/>
                <a:cs typeface="Arial"/>
              </a:rPr>
              <a:t>indirect </a:t>
            </a:r>
            <a:r>
              <a:rPr sz="1450" spc="-25" dirty="0">
                <a:solidFill>
                  <a:srgbClr val="E4DFDF"/>
                </a:solidFill>
                <a:latin typeface="Arial"/>
                <a:cs typeface="Arial"/>
              </a:rPr>
              <a:t>sex</a:t>
            </a:r>
            <a:r>
              <a:rPr sz="1450" spc="20" dirty="0">
                <a:solidFill>
                  <a:srgbClr val="E4DFDF"/>
                </a:solidFill>
                <a:latin typeface="Arial"/>
                <a:cs typeface="Arial"/>
              </a:rPr>
              <a:t> </a:t>
            </a:r>
            <a:r>
              <a:rPr sz="1450" dirty="0">
                <a:solidFill>
                  <a:srgbClr val="E4DFDF"/>
                </a:solidFill>
                <a:latin typeface="Arial"/>
                <a:cs typeface="Arial"/>
              </a:rPr>
              <a:t>discrimination</a:t>
            </a:r>
            <a:r>
              <a:rPr sz="1450" spc="-10" dirty="0">
                <a:solidFill>
                  <a:srgbClr val="E4DFDF"/>
                </a:solidFill>
                <a:latin typeface="Arial"/>
                <a:cs typeface="Arial"/>
              </a:rPr>
              <a:t> </a:t>
            </a:r>
            <a:r>
              <a:rPr sz="1450" dirty="0">
                <a:solidFill>
                  <a:srgbClr val="E4DFDF"/>
                </a:solidFill>
                <a:latin typeface="Arial"/>
                <a:cs typeface="Arial"/>
              </a:rPr>
              <a:t>regarding</a:t>
            </a:r>
            <a:r>
              <a:rPr sz="1450" spc="-5" dirty="0">
                <a:solidFill>
                  <a:srgbClr val="E4DFDF"/>
                </a:solidFill>
                <a:latin typeface="Arial"/>
                <a:cs typeface="Arial"/>
              </a:rPr>
              <a:t> </a:t>
            </a:r>
            <a:r>
              <a:rPr sz="1450" spc="50" dirty="0">
                <a:solidFill>
                  <a:srgbClr val="E4DFDF"/>
                </a:solidFill>
                <a:latin typeface="Arial"/>
                <a:cs typeface="Arial"/>
              </a:rPr>
              <a:t>part-</a:t>
            </a:r>
            <a:r>
              <a:rPr sz="1450" spc="-20" dirty="0">
                <a:solidFill>
                  <a:srgbClr val="E4DFDF"/>
                </a:solidFill>
                <a:latin typeface="Arial"/>
                <a:cs typeface="Arial"/>
              </a:rPr>
              <a:t>time </a:t>
            </a:r>
            <a:r>
              <a:rPr sz="1450" spc="-10" dirty="0">
                <a:solidFill>
                  <a:srgbClr val="E4DFDF"/>
                </a:solidFill>
                <a:latin typeface="Arial"/>
                <a:cs typeface="Arial"/>
              </a:rPr>
              <a:t>work.</a:t>
            </a:r>
            <a:endParaRPr sz="1450">
              <a:latin typeface="Arial"/>
              <a:cs typeface="Arial"/>
            </a:endParaRPr>
          </a:p>
        </p:txBody>
      </p:sp>
      <p:grpSp>
        <p:nvGrpSpPr>
          <p:cNvPr id="10" name="object 10"/>
          <p:cNvGrpSpPr/>
          <p:nvPr/>
        </p:nvGrpSpPr>
        <p:grpSpPr>
          <a:xfrm>
            <a:off x="6217920" y="3703320"/>
            <a:ext cx="1071880" cy="434340"/>
            <a:chOff x="6217920" y="3703320"/>
            <a:chExt cx="1071880" cy="434340"/>
          </a:xfrm>
        </p:grpSpPr>
        <p:sp>
          <p:nvSpPr>
            <p:cNvPr id="11" name="object 11"/>
            <p:cNvSpPr/>
            <p:nvPr/>
          </p:nvSpPr>
          <p:spPr>
            <a:xfrm>
              <a:off x="6624828" y="3907536"/>
              <a:ext cx="664845" cy="22860"/>
            </a:xfrm>
            <a:custGeom>
              <a:avLst/>
              <a:gdLst/>
              <a:ahLst/>
              <a:cxnLst/>
              <a:rect l="l" t="t" r="r" b="b"/>
              <a:pathLst>
                <a:path w="664845" h="22860">
                  <a:moveTo>
                    <a:pt x="659383" y="0"/>
                  </a:moveTo>
                  <a:lnTo>
                    <a:pt x="5079" y="0"/>
                  </a:lnTo>
                  <a:lnTo>
                    <a:pt x="0" y="5079"/>
                  </a:lnTo>
                  <a:lnTo>
                    <a:pt x="0" y="11429"/>
                  </a:lnTo>
                  <a:lnTo>
                    <a:pt x="0" y="17779"/>
                  </a:lnTo>
                  <a:lnTo>
                    <a:pt x="5079" y="22860"/>
                  </a:lnTo>
                  <a:lnTo>
                    <a:pt x="659383" y="22860"/>
                  </a:lnTo>
                  <a:lnTo>
                    <a:pt x="664464" y="17779"/>
                  </a:lnTo>
                  <a:lnTo>
                    <a:pt x="664464" y="5079"/>
                  </a:lnTo>
                  <a:lnTo>
                    <a:pt x="659383" y="0"/>
                  </a:lnTo>
                  <a:close/>
                </a:path>
              </a:pathLst>
            </a:custGeom>
            <a:solidFill>
              <a:srgbClr val="961B5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6221730" y="3707130"/>
              <a:ext cx="426720" cy="426720"/>
            </a:xfrm>
            <a:custGeom>
              <a:avLst/>
              <a:gdLst/>
              <a:ahLst/>
              <a:cxnLst/>
              <a:rect l="l" t="t" r="r" b="b"/>
              <a:pathLst>
                <a:path w="426720" h="426720">
                  <a:moveTo>
                    <a:pt x="347091" y="0"/>
                  </a:moveTo>
                  <a:lnTo>
                    <a:pt x="79629" y="0"/>
                  </a:lnTo>
                  <a:lnTo>
                    <a:pt x="48648" y="6262"/>
                  </a:lnTo>
                  <a:lnTo>
                    <a:pt x="23336" y="23336"/>
                  </a:lnTo>
                  <a:lnTo>
                    <a:pt x="6262" y="48648"/>
                  </a:lnTo>
                  <a:lnTo>
                    <a:pt x="0" y="79629"/>
                  </a:lnTo>
                  <a:lnTo>
                    <a:pt x="0" y="347091"/>
                  </a:lnTo>
                  <a:lnTo>
                    <a:pt x="6262" y="378071"/>
                  </a:lnTo>
                  <a:lnTo>
                    <a:pt x="23336" y="403383"/>
                  </a:lnTo>
                  <a:lnTo>
                    <a:pt x="48648" y="420457"/>
                  </a:lnTo>
                  <a:lnTo>
                    <a:pt x="79629" y="426720"/>
                  </a:lnTo>
                  <a:lnTo>
                    <a:pt x="347091" y="426720"/>
                  </a:lnTo>
                  <a:lnTo>
                    <a:pt x="378071" y="420457"/>
                  </a:lnTo>
                  <a:lnTo>
                    <a:pt x="403383" y="403383"/>
                  </a:lnTo>
                  <a:lnTo>
                    <a:pt x="420457" y="378071"/>
                  </a:lnTo>
                  <a:lnTo>
                    <a:pt x="426720" y="347091"/>
                  </a:lnTo>
                  <a:lnTo>
                    <a:pt x="426720" y="79629"/>
                  </a:lnTo>
                  <a:lnTo>
                    <a:pt x="420457" y="48648"/>
                  </a:lnTo>
                  <a:lnTo>
                    <a:pt x="403383" y="23336"/>
                  </a:lnTo>
                  <a:lnTo>
                    <a:pt x="378071" y="6262"/>
                  </a:lnTo>
                  <a:lnTo>
                    <a:pt x="347091" y="0"/>
                  </a:lnTo>
                  <a:close/>
                </a:path>
              </a:pathLst>
            </a:custGeom>
            <a:solidFill>
              <a:srgbClr val="7D023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6221730" y="3707130"/>
              <a:ext cx="426720" cy="426720"/>
            </a:xfrm>
            <a:custGeom>
              <a:avLst/>
              <a:gdLst/>
              <a:ahLst/>
              <a:cxnLst/>
              <a:rect l="l" t="t" r="r" b="b"/>
              <a:pathLst>
                <a:path w="426720" h="426720">
                  <a:moveTo>
                    <a:pt x="0" y="79629"/>
                  </a:moveTo>
                  <a:lnTo>
                    <a:pt x="6262" y="48648"/>
                  </a:lnTo>
                  <a:lnTo>
                    <a:pt x="23336" y="23336"/>
                  </a:lnTo>
                  <a:lnTo>
                    <a:pt x="48648" y="6262"/>
                  </a:lnTo>
                  <a:lnTo>
                    <a:pt x="79629" y="0"/>
                  </a:lnTo>
                  <a:lnTo>
                    <a:pt x="347091" y="0"/>
                  </a:lnTo>
                  <a:lnTo>
                    <a:pt x="378071" y="6262"/>
                  </a:lnTo>
                  <a:lnTo>
                    <a:pt x="403383" y="23336"/>
                  </a:lnTo>
                  <a:lnTo>
                    <a:pt x="420457" y="48648"/>
                  </a:lnTo>
                  <a:lnTo>
                    <a:pt x="426720" y="79629"/>
                  </a:lnTo>
                  <a:lnTo>
                    <a:pt x="426720" y="347091"/>
                  </a:lnTo>
                  <a:lnTo>
                    <a:pt x="420457" y="378071"/>
                  </a:lnTo>
                  <a:lnTo>
                    <a:pt x="403383" y="403383"/>
                  </a:lnTo>
                  <a:lnTo>
                    <a:pt x="378071" y="420457"/>
                  </a:lnTo>
                  <a:lnTo>
                    <a:pt x="347091" y="426720"/>
                  </a:lnTo>
                  <a:lnTo>
                    <a:pt x="79629" y="426720"/>
                  </a:lnTo>
                  <a:lnTo>
                    <a:pt x="48648" y="420457"/>
                  </a:lnTo>
                  <a:lnTo>
                    <a:pt x="23336" y="403383"/>
                  </a:lnTo>
                  <a:lnTo>
                    <a:pt x="6262" y="378071"/>
                  </a:lnTo>
                  <a:lnTo>
                    <a:pt x="0" y="347091"/>
                  </a:lnTo>
                  <a:lnTo>
                    <a:pt x="0" y="79629"/>
                  </a:lnTo>
                  <a:close/>
                </a:path>
              </a:pathLst>
            </a:custGeom>
            <a:ln w="7620">
              <a:solidFill>
                <a:srgbClr val="961B5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4" name="object 14"/>
          <p:cNvSpPr txBox="1"/>
          <p:nvPr/>
        </p:nvSpPr>
        <p:spPr>
          <a:xfrm>
            <a:off x="6345173" y="3697351"/>
            <a:ext cx="189230" cy="3454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100" b="1" spc="65" dirty="0">
                <a:solidFill>
                  <a:srgbClr val="E4DFDF"/>
                </a:solidFill>
                <a:latin typeface="Arial"/>
                <a:cs typeface="Arial"/>
              </a:rPr>
              <a:t>2</a:t>
            </a:r>
            <a:endParaRPr sz="2100">
              <a:latin typeface="Arial"/>
              <a:cs typeface="Arial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7466456" y="3652266"/>
            <a:ext cx="5779135" cy="10007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750" b="1" spc="-10" dirty="0">
                <a:solidFill>
                  <a:srgbClr val="E4DFDF"/>
                </a:solidFill>
                <a:latin typeface="Arial"/>
                <a:cs typeface="Arial"/>
              </a:rPr>
              <a:t>Issue</a:t>
            </a:r>
            <a:endParaRPr sz="1750">
              <a:latin typeface="Arial"/>
              <a:cs typeface="Arial"/>
            </a:endParaRPr>
          </a:p>
          <a:p>
            <a:pPr marL="12700" marR="5080">
              <a:lnSpc>
                <a:spcPct val="140700"/>
              </a:lnSpc>
              <a:spcBef>
                <a:spcPts val="680"/>
              </a:spcBef>
            </a:pPr>
            <a:r>
              <a:rPr sz="1450" dirty="0">
                <a:solidFill>
                  <a:srgbClr val="E4DFDF"/>
                </a:solidFill>
                <a:latin typeface="Arial"/>
                <a:cs typeface="Arial"/>
              </a:rPr>
              <a:t>BA's</a:t>
            </a:r>
            <a:r>
              <a:rPr sz="1450" spc="65" dirty="0">
                <a:solidFill>
                  <a:srgbClr val="E4DFDF"/>
                </a:solidFill>
                <a:latin typeface="Arial"/>
                <a:cs typeface="Arial"/>
              </a:rPr>
              <a:t> </a:t>
            </a:r>
            <a:r>
              <a:rPr sz="1450" dirty="0">
                <a:solidFill>
                  <a:srgbClr val="E4DFDF"/>
                </a:solidFill>
                <a:latin typeface="Arial"/>
                <a:cs typeface="Arial"/>
              </a:rPr>
              <a:t>policy</a:t>
            </a:r>
            <a:r>
              <a:rPr sz="1450" spc="30" dirty="0">
                <a:solidFill>
                  <a:srgbClr val="E4DFDF"/>
                </a:solidFill>
                <a:latin typeface="Arial"/>
                <a:cs typeface="Arial"/>
              </a:rPr>
              <a:t> </a:t>
            </a:r>
            <a:r>
              <a:rPr sz="1450" dirty="0">
                <a:solidFill>
                  <a:srgbClr val="E4DFDF"/>
                </a:solidFill>
                <a:latin typeface="Arial"/>
                <a:cs typeface="Arial"/>
              </a:rPr>
              <a:t>on</a:t>
            </a:r>
            <a:r>
              <a:rPr sz="1450" spc="40" dirty="0">
                <a:solidFill>
                  <a:srgbClr val="E4DFDF"/>
                </a:solidFill>
                <a:latin typeface="Arial"/>
                <a:cs typeface="Arial"/>
              </a:rPr>
              <a:t> </a:t>
            </a:r>
            <a:r>
              <a:rPr sz="1450" spc="50" dirty="0">
                <a:solidFill>
                  <a:srgbClr val="E4DFDF"/>
                </a:solidFill>
                <a:latin typeface="Arial"/>
                <a:cs typeface="Arial"/>
              </a:rPr>
              <a:t>part-</a:t>
            </a:r>
            <a:r>
              <a:rPr sz="1450" dirty="0">
                <a:solidFill>
                  <a:srgbClr val="E4DFDF"/>
                </a:solidFill>
                <a:latin typeface="Arial"/>
                <a:cs typeface="Arial"/>
              </a:rPr>
              <a:t>time</a:t>
            </a:r>
            <a:r>
              <a:rPr sz="1450" spc="40" dirty="0">
                <a:solidFill>
                  <a:srgbClr val="E4DFDF"/>
                </a:solidFill>
                <a:latin typeface="Arial"/>
                <a:cs typeface="Arial"/>
              </a:rPr>
              <a:t> </a:t>
            </a:r>
            <a:r>
              <a:rPr sz="1450" dirty="0">
                <a:solidFill>
                  <a:srgbClr val="E4DFDF"/>
                </a:solidFill>
                <a:latin typeface="Arial"/>
                <a:cs typeface="Arial"/>
              </a:rPr>
              <a:t>work</a:t>
            </a:r>
            <a:r>
              <a:rPr sz="1450" spc="55" dirty="0">
                <a:solidFill>
                  <a:srgbClr val="E4DFDF"/>
                </a:solidFill>
                <a:latin typeface="Arial"/>
                <a:cs typeface="Arial"/>
              </a:rPr>
              <a:t> </a:t>
            </a:r>
            <a:r>
              <a:rPr sz="1450" dirty="0">
                <a:solidFill>
                  <a:srgbClr val="E4DFDF"/>
                </a:solidFill>
                <a:latin typeface="Arial"/>
                <a:cs typeface="Arial"/>
              </a:rPr>
              <a:t>disproportionately</a:t>
            </a:r>
            <a:r>
              <a:rPr sz="1450" spc="15" dirty="0">
                <a:solidFill>
                  <a:srgbClr val="E4DFDF"/>
                </a:solidFill>
                <a:latin typeface="Arial"/>
                <a:cs typeface="Arial"/>
              </a:rPr>
              <a:t> </a:t>
            </a:r>
            <a:r>
              <a:rPr sz="1450" dirty="0">
                <a:solidFill>
                  <a:srgbClr val="E4DFDF"/>
                </a:solidFill>
                <a:latin typeface="Arial"/>
                <a:cs typeface="Arial"/>
              </a:rPr>
              <a:t>affected</a:t>
            </a:r>
            <a:r>
              <a:rPr sz="1450" spc="40" dirty="0">
                <a:solidFill>
                  <a:srgbClr val="E4DFDF"/>
                </a:solidFill>
                <a:latin typeface="Arial"/>
                <a:cs typeface="Arial"/>
              </a:rPr>
              <a:t> </a:t>
            </a:r>
            <a:r>
              <a:rPr sz="1450" spc="-20" dirty="0">
                <a:solidFill>
                  <a:srgbClr val="E4DFDF"/>
                </a:solidFill>
                <a:latin typeface="Arial"/>
                <a:cs typeface="Arial"/>
              </a:rPr>
              <a:t>women</a:t>
            </a:r>
            <a:r>
              <a:rPr sz="1450" spc="40" dirty="0">
                <a:solidFill>
                  <a:srgbClr val="E4DFDF"/>
                </a:solidFill>
                <a:latin typeface="Arial"/>
                <a:cs typeface="Arial"/>
              </a:rPr>
              <a:t> </a:t>
            </a:r>
            <a:r>
              <a:rPr sz="1450" spc="-20" dirty="0">
                <a:solidFill>
                  <a:srgbClr val="E4DFDF"/>
                </a:solidFill>
                <a:latin typeface="Arial"/>
                <a:cs typeface="Arial"/>
              </a:rPr>
              <a:t>with </a:t>
            </a:r>
            <a:r>
              <a:rPr sz="1450" dirty="0">
                <a:solidFill>
                  <a:srgbClr val="E4DFDF"/>
                </a:solidFill>
                <a:latin typeface="Arial"/>
                <a:cs typeface="Arial"/>
              </a:rPr>
              <a:t>childcare</a:t>
            </a:r>
            <a:r>
              <a:rPr sz="1450" spc="-30" dirty="0">
                <a:solidFill>
                  <a:srgbClr val="E4DFDF"/>
                </a:solidFill>
                <a:latin typeface="Arial"/>
                <a:cs typeface="Arial"/>
              </a:rPr>
              <a:t> </a:t>
            </a:r>
            <a:r>
              <a:rPr sz="1450" spc="-10" dirty="0">
                <a:solidFill>
                  <a:srgbClr val="E4DFDF"/>
                </a:solidFill>
                <a:latin typeface="Arial"/>
                <a:cs typeface="Arial"/>
              </a:rPr>
              <a:t>responsibilities.</a:t>
            </a:r>
            <a:endParaRPr sz="1450">
              <a:latin typeface="Arial"/>
              <a:cs typeface="Arial"/>
            </a:endParaRPr>
          </a:p>
        </p:txBody>
      </p:sp>
      <p:grpSp>
        <p:nvGrpSpPr>
          <p:cNvPr id="16" name="object 16"/>
          <p:cNvGrpSpPr/>
          <p:nvPr/>
        </p:nvGrpSpPr>
        <p:grpSpPr>
          <a:xfrm>
            <a:off x="6217920" y="5271515"/>
            <a:ext cx="1071880" cy="434340"/>
            <a:chOff x="6217920" y="5271515"/>
            <a:chExt cx="1071880" cy="434340"/>
          </a:xfrm>
        </p:grpSpPr>
        <p:sp>
          <p:nvSpPr>
            <p:cNvPr id="17" name="object 17"/>
            <p:cNvSpPr/>
            <p:nvPr/>
          </p:nvSpPr>
          <p:spPr>
            <a:xfrm>
              <a:off x="6624828" y="5477255"/>
              <a:ext cx="664845" cy="22860"/>
            </a:xfrm>
            <a:custGeom>
              <a:avLst/>
              <a:gdLst/>
              <a:ahLst/>
              <a:cxnLst/>
              <a:rect l="l" t="t" r="r" b="b"/>
              <a:pathLst>
                <a:path w="664845" h="22860">
                  <a:moveTo>
                    <a:pt x="659383" y="0"/>
                  </a:moveTo>
                  <a:lnTo>
                    <a:pt x="5079" y="0"/>
                  </a:lnTo>
                  <a:lnTo>
                    <a:pt x="0" y="5080"/>
                  </a:lnTo>
                  <a:lnTo>
                    <a:pt x="0" y="11430"/>
                  </a:lnTo>
                  <a:lnTo>
                    <a:pt x="0" y="17780"/>
                  </a:lnTo>
                  <a:lnTo>
                    <a:pt x="5079" y="22860"/>
                  </a:lnTo>
                  <a:lnTo>
                    <a:pt x="659383" y="22860"/>
                  </a:lnTo>
                  <a:lnTo>
                    <a:pt x="664464" y="17780"/>
                  </a:lnTo>
                  <a:lnTo>
                    <a:pt x="664464" y="5080"/>
                  </a:lnTo>
                  <a:lnTo>
                    <a:pt x="659383" y="0"/>
                  </a:lnTo>
                  <a:close/>
                </a:path>
              </a:pathLst>
            </a:custGeom>
            <a:solidFill>
              <a:srgbClr val="961B5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6221730" y="5275325"/>
              <a:ext cx="426720" cy="426720"/>
            </a:xfrm>
            <a:custGeom>
              <a:avLst/>
              <a:gdLst/>
              <a:ahLst/>
              <a:cxnLst/>
              <a:rect l="l" t="t" r="r" b="b"/>
              <a:pathLst>
                <a:path w="426720" h="426720">
                  <a:moveTo>
                    <a:pt x="347091" y="0"/>
                  </a:moveTo>
                  <a:lnTo>
                    <a:pt x="79629" y="0"/>
                  </a:lnTo>
                  <a:lnTo>
                    <a:pt x="48648" y="6262"/>
                  </a:lnTo>
                  <a:lnTo>
                    <a:pt x="23336" y="23336"/>
                  </a:lnTo>
                  <a:lnTo>
                    <a:pt x="6262" y="48648"/>
                  </a:lnTo>
                  <a:lnTo>
                    <a:pt x="0" y="79629"/>
                  </a:lnTo>
                  <a:lnTo>
                    <a:pt x="0" y="347091"/>
                  </a:lnTo>
                  <a:lnTo>
                    <a:pt x="6262" y="378071"/>
                  </a:lnTo>
                  <a:lnTo>
                    <a:pt x="23336" y="403383"/>
                  </a:lnTo>
                  <a:lnTo>
                    <a:pt x="48648" y="420457"/>
                  </a:lnTo>
                  <a:lnTo>
                    <a:pt x="79629" y="426719"/>
                  </a:lnTo>
                  <a:lnTo>
                    <a:pt x="347091" y="426719"/>
                  </a:lnTo>
                  <a:lnTo>
                    <a:pt x="378071" y="420457"/>
                  </a:lnTo>
                  <a:lnTo>
                    <a:pt x="403383" y="403383"/>
                  </a:lnTo>
                  <a:lnTo>
                    <a:pt x="420457" y="378071"/>
                  </a:lnTo>
                  <a:lnTo>
                    <a:pt x="426720" y="347091"/>
                  </a:lnTo>
                  <a:lnTo>
                    <a:pt x="426720" y="79629"/>
                  </a:lnTo>
                  <a:lnTo>
                    <a:pt x="420457" y="48648"/>
                  </a:lnTo>
                  <a:lnTo>
                    <a:pt x="403383" y="23336"/>
                  </a:lnTo>
                  <a:lnTo>
                    <a:pt x="378071" y="6262"/>
                  </a:lnTo>
                  <a:lnTo>
                    <a:pt x="347091" y="0"/>
                  </a:lnTo>
                  <a:close/>
                </a:path>
              </a:pathLst>
            </a:custGeom>
            <a:solidFill>
              <a:srgbClr val="7D023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6221730" y="5275325"/>
              <a:ext cx="426720" cy="426720"/>
            </a:xfrm>
            <a:custGeom>
              <a:avLst/>
              <a:gdLst/>
              <a:ahLst/>
              <a:cxnLst/>
              <a:rect l="l" t="t" r="r" b="b"/>
              <a:pathLst>
                <a:path w="426720" h="426720">
                  <a:moveTo>
                    <a:pt x="0" y="79629"/>
                  </a:moveTo>
                  <a:lnTo>
                    <a:pt x="6262" y="48648"/>
                  </a:lnTo>
                  <a:lnTo>
                    <a:pt x="23336" y="23336"/>
                  </a:lnTo>
                  <a:lnTo>
                    <a:pt x="48648" y="6262"/>
                  </a:lnTo>
                  <a:lnTo>
                    <a:pt x="79629" y="0"/>
                  </a:lnTo>
                  <a:lnTo>
                    <a:pt x="347091" y="0"/>
                  </a:lnTo>
                  <a:lnTo>
                    <a:pt x="378071" y="6262"/>
                  </a:lnTo>
                  <a:lnTo>
                    <a:pt x="403383" y="23336"/>
                  </a:lnTo>
                  <a:lnTo>
                    <a:pt x="420457" y="48648"/>
                  </a:lnTo>
                  <a:lnTo>
                    <a:pt x="426720" y="79629"/>
                  </a:lnTo>
                  <a:lnTo>
                    <a:pt x="426720" y="347091"/>
                  </a:lnTo>
                  <a:lnTo>
                    <a:pt x="420457" y="378071"/>
                  </a:lnTo>
                  <a:lnTo>
                    <a:pt x="403383" y="403383"/>
                  </a:lnTo>
                  <a:lnTo>
                    <a:pt x="378071" y="420457"/>
                  </a:lnTo>
                  <a:lnTo>
                    <a:pt x="347091" y="426719"/>
                  </a:lnTo>
                  <a:lnTo>
                    <a:pt x="79629" y="426719"/>
                  </a:lnTo>
                  <a:lnTo>
                    <a:pt x="48648" y="420457"/>
                  </a:lnTo>
                  <a:lnTo>
                    <a:pt x="23336" y="403383"/>
                  </a:lnTo>
                  <a:lnTo>
                    <a:pt x="6262" y="378071"/>
                  </a:lnTo>
                  <a:lnTo>
                    <a:pt x="0" y="347091"/>
                  </a:lnTo>
                  <a:lnTo>
                    <a:pt x="0" y="79629"/>
                  </a:lnTo>
                  <a:close/>
                </a:path>
              </a:pathLst>
            </a:custGeom>
            <a:ln w="7620">
              <a:solidFill>
                <a:srgbClr val="961B5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0" name="object 20"/>
          <p:cNvSpPr txBox="1"/>
          <p:nvPr/>
        </p:nvSpPr>
        <p:spPr>
          <a:xfrm>
            <a:off x="6346697" y="5266690"/>
            <a:ext cx="186055" cy="3454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100" b="1" spc="40" dirty="0">
                <a:solidFill>
                  <a:srgbClr val="E4DFDF"/>
                </a:solidFill>
                <a:latin typeface="Arial"/>
                <a:cs typeface="Arial"/>
              </a:rPr>
              <a:t>3</a:t>
            </a:r>
            <a:endParaRPr sz="2100">
              <a:latin typeface="Arial"/>
              <a:cs typeface="Arial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7466456" y="5221351"/>
            <a:ext cx="5014595" cy="6959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750" b="1" spc="-10" dirty="0">
                <a:solidFill>
                  <a:srgbClr val="E4DFDF"/>
                </a:solidFill>
                <a:latin typeface="Arial"/>
                <a:cs typeface="Arial"/>
              </a:rPr>
              <a:t>Ruling</a:t>
            </a:r>
            <a:endParaRPr sz="175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440"/>
              </a:spcBef>
            </a:pPr>
            <a:r>
              <a:rPr sz="1450" spc="-30" dirty="0">
                <a:solidFill>
                  <a:srgbClr val="E4DFDF"/>
                </a:solidFill>
                <a:latin typeface="Arial"/>
                <a:cs typeface="Arial"/>
              </a:rPr>
              <a:t>The</a:t>
            </a:r>
            <a:r>
              <a:rPr sz="1450" spc="-20" dirty="0">
                <a:solidFill>
                  <a:srgbClr val="E4DFDF"/>
                </a:solidFill>
                <a:latin typeface="Arial"/>
                <a:cs typeface="Arial"/>
              </a:rPr>
              <a:t> </a:t>
            </a:r>
            <a:r>
              <a:rPr sz="1450" dirty="0">
                <a:solidFill>
                  <a:srgbClr val="E4DFDF"/>
                </a:solidFill>
                <a:latin typeface="Arial"/>
                <a:cs typeface="Arial"/>
              </a:rPr>
              <a:t>Employment</a:t>
            </a:r>
            <a:r>
              <a:rPr sz="1450" spc="-15" dirty="0">
                <a:solidFill>
                  <a:srgbClr val="E4DFDF"/>
                </a:solidFill>
                <a:latin typeface="Arial"/>
                <a:cs typeface="Arial"/>
              </a:rPr>
              <a:t> </a:t>
            </a:r>
            <a:r>
              <a:rPr sz="1450" spc="-10" dirty="0">
                <a:solidFill>
                  <a:srgbClr val="E4DFDF"/>
                </a:solidFill>
                <a:latin typeface="Arial"/>
                <a:cs typeface="Arial"/>
              </a:rPr>
              <a:t>Appeal</a:t>
            </a:r>
            <a:r>
              <a:rPr sz="1450" spc="5" dirty="0">
                <a:solidFill>
                  <a:srgbClr val="E4DFDF"/>
                </a:solidFill>
                <a:latin typeface="Arial"/>
                <a:cs typeface="Arial"/>
              </a:rPr>
              <a:t> </a:t>
            </a:r>
            <a:r>
              <a:rPr sz="1450" dirty="0">
                <a:solidFill>
                  <a:srgbClr val="E4DFDF"/>
                </a:solidFill>
                <a:latin typeface="Arial"/>
                <a:cs typeface="Arial"/>
              </a:rPr>
              <a:t>Tribunal</a:t>
            </a:r>
            <a:r>
              <a:rPr sz="1450" spc="-35" dirty="0">
                <a:solidFill>
                  <a:srgbClr val="E4DFDF"/>
                </a:solidFill>
                <a:latin typeface="Arial"/>
                <a:cs typeface="Arial"/>
              </a:rPr>
              <a:t> </a:t>
            </a:r>
            <a:r>
              <a:rPr sz="1450" dirty="0">
                <a:solidFill>
                  <a:srgbClr val="E4DFDF"/>
                </a:solidFill>
                <a:latin typeface="Arial"/>
                <a:cs typeface="Arial"/>
              </a:rPr>
              <a:t>found in</a:t>
            </a:r>
            <a:r>
              <a:rPr sz="1450" spc="-15" dirty="0">
                <a:solidFill>
                  <a:srgbClr val="E4DFDF"/>
                </a:solidFill>
                <a:latin typeface="Arial"/>
                <a:cs typeface="Arial"/>
              </a:rPr>
              <a:t> </a:t>
            </a:r>
            <a:r>
              <a:rPr sz="1450" dirty="0">
                <a:solidFill>
                  <a:srgbClr val="E4DFDF"/>
                </a:solidFill>
                <a:latin typeface="Arial"/>
                <a:cs typeface="Arial"/>
              </a:rPr>
              <a:t>favour</a:t>
            </a:r>
            <a:r>
              <a:rPr sz="1450" spc="-20" dirty="0">
                <a:solidFill>
                  <a:srgbClr val="E4DFDF"/>
                </a:solidFill>
                <a:latin typeface="Arial"/>
                <a:cs typeface="Arial"/>
              </a:rPr>
              <a:t> </a:t>
            </a:r>
            <a:r>
              <a:rPr sz="1450" dirty="0">
                <a:solidFill>
                  <a:srgbClr val="E4DFDF"/>
                </a:solidFill>
                <a:latin typeface="Arial"/>
                <a:cs typeface="Arial"/>
              </a:rPr>
              <a:t>of</a:t>
            </a:r>
            <a:r>
              <a:rPr sz="1450" spc="-5" dirty="0">
                <a:solidFill>
                  <a:srgbClr val="E4DFDF"/>
                </a:solidFill>
                <a:latin typeface="Arial"/>
                <a:cs typeface="Arial"/>
              </a:rPr>
              <a:t> </a:t>
            </a:r>
            <a:r>
              <a:rPr sz="1450" spc="-10" dirty="0">
                <a:solidFill>
                  <a:srgbClr val="E4DFDF"/>
                </a:solidFill>
                <a:latin typeface="Arial"/>
                <a:cs typeface="Arial"/>
              </a:rPr>
              <a:t>Starmer.</a:t>
            </a:r>
            <a:endParaRPr sz="1450">
              <a:latin typeface="Arial"/>
              <a:cs typeface="Arial"/>
            </a:endParaRPr>
          </a:p>
        </p:txBody>
      </p:sp>
      <p:grpSp>
        <p:nvGrpSpPr>
          <p:cNvPr id="22" name="object 22"/>
          <p:cNvGrpSpPr/>
          <p:nvPr/>
        </p:nvGrpSpPr>
        <p:grpSpPr>
          <a:xfrm>
            <a:off x="6217920" y="6537959"/>
            <a:ext cx="1071880" cy="434340"/>
            <a:chOff x="6217920" y="6537959"/>
            <a:chExt cx="1071880" cy="434340"/>
          </a:xfrm>
        </p:grpSpPr>
        <p:sp>
          <p:nvSpPr>
            <p:cNvPr id="23" name="object 23"/>
            <p:cNvSpPr/>
            <p:nvPr/>
          </p:nvSpPr>
          <p:spPr>
            <a:xfrm>
              <a:off x="6624828" y="6742175"/>
              <a:ext cx="664845" cy="22860"/>
            </a:xfrm>
            <a:custGeom>
              <a:avLst/>
              <a:gdLst/>
              <a:ahLst/>
              <a:cxnLst/>
              <a:rect l="l" t="t" r="r" b="b"/>
              <a:pathLst>
                <a:path w="664845" h="22859">
                  <a:moveTo>
                    <a:pt x="659383" y="0"/>
                  </a:moveTo>
                  <a:lnTo>
                    <a:pt x="5079" y="0"/>
                  </a:lnTo>
                  <a:lnTo>
                    <a:pt x="0" y="5080"/>
                  </a:lnTo>
                  <a:lnTo>
                    <a:pt x="0" y="11430"/>
                  </a:lnTo>
                  <a:lnTo>
                    <a:pt x="0" y="17780"/>
                  </a:lnTo>
                  <a:lnTo>
                    <a:pt x="5079" y="22860"/>
                  </a:lnTo>
                  <a:lnTo>
                    <a:pt x="659383" y="22860"/>
                  </a:lnTo>
                  <a:lnTo>
                    <a:pt x="664464" y="17780"/>
                  </a:lnTo>
                  <a:lnTo>
                    <a:pt x="664464" y="5080"/>
                  </a:lnTo>
                  <a:lnTo>
                    <a:pt x="659383" y="0"/>
                  </a:lnTo>
                  <a:close/>
                </a:path>
              </a:pathLst>
            </a:custGeom>
            <a:solidFill>
              <a:srgbClr val="961B5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4"/>
            <p:cNvSpPr/>
            <p:nvPr/>
          </p:nvSpPr>
          <p:spPr>
            <a:xfrm>
              <a:off x="6221730" y="6541769"/>
              <a:ext cx="426720" cy="426720"/>
            </a:xfrm>
            <a:custGeom>
              <a:avLst/>
              <a:gdLst/>
              <a:ahLst/>
              <a:cxnLst/>
              <a:rect l="l" t="t" r="r" b="b"/>
              <a:pathLst>
                <a:path w="426720" h="426720">
                  <a:moveTo>
                    <a:pt x="347091" y="0"/>
                  </a:moveTo>
                  <a:lnTo>
                    <a:pt x="79629" y="0"/>
                  </a:lnTo>
                  <a:lnTo>
                    <a:pt x="48648" y="6262"/>
                  </a:lnTo>
                  <a:lnTo>
                    <a:pt x="23336" y="23336"/>
                  </a:lnTo>
                  <a:lnTo>
                    <a:pt x="6262" y="48648"/>
                  </a:lnTo>
                  <a:lnTo>
                    <a:pt x="0" y="79628"/>
                  </a:lnTo>
                  <a:lnTo>
                    <a:pt x="0" y="347090"/>
                  </a:lnTo>
                  <a:lnTo>
                    <a:pt x="6262" y="378071"/>
                  </a:lnTo>
                  <a:lnTo>
                    <a:pt x="23336" y="403383"/>
                  </a:lnTo>
                  <a:lnTo>
                    <a:pt x="48648" y="420457"/>
                  </a:lnTo>
                  <a:lnTo>
                    <a:pt x="79629" y="426719"/>
                  </a:lnTo>
                  <a:lnTo>
                    <a:pt x="347091" y="426719"/>
                  </a:lnTo>
                  <a:lnTo>
                    <a:pt x="378071" y="420457"/>
                  </a:lnTo>
                  <a:lnTo>
                    <a:pt x="403383" y="403383"/>
                  </a:lnTo>
                  <a:lnTo>
                    <a:pt x="420457" y="378071"/>
                  </a:lnTo>
                  <a:lnTo>
                    <a:pt x="426720" y="347090"/>
                  </a:lnTo>
                  <a:lnTo>
                    <a:pt x="426720" y="79628"/>
                  </a:lnTo>
                  <a:lnTo>
                    <a:pt x="420457" y="48648"/>
                  </a:lnTo>
                  <a:lnTo>
                    <a:pt x="403383" y="23336"/>
                  </a:lnTo>
                  <a:lnTo>
                    <a:pt x="378071" y="6262"/>
                  </a:lnTo>
                  <a:lnTo>
                    <a:pt x="347091" y="0"/>
                  </a:lnTo>
                  <a:close/>
                </a:path>
              </a:pathLst>
            </a:custGeom>
            <a:solidFill>
              <a:srgbClr val="7D023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25"/>
            <p:cNvSpPr/>
            <p:nvPr/>
          </p:nvSpPr>
          <p:spPr>
            <a:xfrm>
              <a:off x="6221730" y="6541769"/>
              <a:ext cx="426720" cy="426720"/>
            </a:xfrm>
            <a:custGeom>
              <a:avLst/>
              <a:gdLst/>
              <a:ahLst/>
              <a:cxnLst/>
              <a:rect l="l" t="t" r="r" b="b"/>
              <a:pathLst>
                <a:path w="426720" h="426720">
                  <a:moveTo>
                    <a:pt x="0" y="79628"/>
                  </a:moveTo>
                  <a:lnTo>
                    <a:pt x="6262" y="48648"/>
                  </a:lnTo>
                  <a:lnTo>
                    <a:pt x="23336" y="23336"/>
                  </a:lnTo>
                  <a:lnTo>
                    <a:pt x="48648" y="6262"/>
                  </a:lnTo>
                  <a:lnTo>
                    <a:pt x="79629" y="0"/>
                  </a:lnTo>
                  <a:lnTo>
                    <a:pt x="347091" y="0"/>
                  </a:lnTo>
                  <a:lnTo>
                    <a:pt x="378071" y="6262"/>
                  </a:lnTo>
                  <a:lnTo>
                    <a:pt x="403383" y="23336"/>
                  </a:lnTo>
                  <a:lnTo>
                    <a:pt x="420457" y="48648"/>
                  </a:lnTo>
                  <a:lnTo>
                    <a:pt x="426720" y="79628"/>
                  </a:lnTo>
                  <a:lnTo>
                    <a:pt x="426720" y="347090"/>
                  </a:lnTo>
                  <a:lnTo>
                    <a:pt x="420457" y="378071"/>
                  </a:lnTo>
                  <a:lnTo>
                    <a:pt x="403383" y="403383"/>
                  </a:lnTo>
                  <a:lnTo>
                    <a:pt x="378071" y="420457"/>
                  </a:lnTo>
                  <a:lnTo>
                    <a:pt x="347091" y="426719"/>
                  </a:lnTo>
                  <a:lnTo>
                    <a:pt x="79629" y="426719"/>
                  </a:lnTo>
                  <a:lnTo>
                    <a:pt x="48648" y="420457"/>
                  </a:lnTo>
                  <a:lnTo>
                    <a:pt x="23336" y="403383"/>
                  </a:lnTo>
                  <a:lnTo>
                    <a:pt x="6262" y="378071"/>
                  </a:lnTo>
                  <a:lnTo>
                    <a:pt x="0" y="347090"/>
                  </a:lnTo>
                  <a:lnTo>
                    <a:pt x="0" y="79628"/>
                  </a:lnTo>
                  <a:close/>
                </a:path>
              </a:pathLst>
            </a:custGeom>
            <a:ln w="7620">
              <a:solidFill>
                <a:srgbClr val="961B5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6" name="object 26"/>
          <p:cNvSpPr txBox="1"/>
          <p:nvPr/>
        </p:nvSpPr>
        <p:spPr>
          <a:xfrm>
            <a:off x="6342634" y="6532244"/>
            <a:ext cx="191135" cy="3454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100" b="1" spc="85" dirty="0">
                <a:solidFill>
                  <a:srgbClr val="E4DFDF"/>
                </a:solidFill>
                <a:latin typeface="Arial"/>
                <a:cs typeface="Arial"/>
              </a:rPr>
              <a:t>4</a:t>
            </a:r>
            <a:endParaRPr sz="2100">
              <a:latin typeface="Arial"/>
              <a:cs typeface="Arial"/>
            </a:endParaRPr>
          </a:p>
        </p:txBody>
      </p:sp>
      <p:sp>
        <p:nvSpPr>
          <p:cNvPr id="28" name="object 28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2286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80"/>
              </a:spcBef>
            </a:pPr>
            <a:r>
              <a:rPr spc="-25" dirty="0"/>
              <a:t>11</a:t>
            </a:r>
          </a:p>
        </p:txBody>
      </p:sp>
      <p:sp>
        <p:nvSpPr>
          <p:cNvPr id="27" name="object 27"/>
          <p:cNvSpPr txBox="1"/>
          <p:nvPr/>
        </p:nvSpPr>
        <p:spPr>
          <a:xfrm>
            <a:off x="7466456" y="6487159"/>
            <a:ext cx="6242685" cy="10007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750" b="1" spc="-10" dirty="0">
                <a:solidFill>
                  <a:srgbClr val="E4DFDF"/>
                </a:solidFill>
                <a:latin typeface="Arial"/>
                <a:cs typeface="Arial"/>
              </a:rPr>
              <a:t>Impact</a:t>
            </a:r>
            <a:endParaRPr sz="1750">
              <a:latin typeface="Arial"/>
              <a:cs typeface="Arial"/>
            </a:endParaRPr>
          </a:p>
          <a:p>
            <a:pPr marL="12700" marR="5080">
              <a:lnSpc>
                <a:spcPct val="140700"/>
              </a:lnSpc>
              <a:spcBef>
                <a:spcPts val="680"/>
              </a:spcBef>
            </a:pPr>
            <a:r>
              <a:rPr sz="1450" dirty="0">
                <a:solidFill>
                  <a:srgbClr val="E4DFDF"/>
                </a:solidFill>
                <a:latin typeface="Arial"/>
                <a:cs typeface="Arial"/>
              </a:rPr>
              <a:t>Set</a:t>
            </a:r>
            <a:r>
              <a:rPr sz="1450" spc="-25" dirty="0">
                <a:solidFill>
                  <a:srgbClr val="E4DFDF"/>
                </a:solidFill>
                <a:latin typeface="Arial"/>
                <a:cs typeface="Arial"/>
              </a:rPr>
              <a:t> </a:t>
            </a:r>
            <a:r>
              <a:rPr sz="1450" spc="-50" dirty="0">
                <a:solidFill>
                  <a:srgbClr val="E4DFDF"/>
                </a:solidFill>
                <a:latin typeface="Arial"/>
                <a:cs typeface="Arial"/>
              </a:rPr>
              <a:t>a</a:t>
            </a:r>
            <a:r>
              <a:rPr sz="1450" spc="-5" dirty="0">
                <a:solidFill>
                  <a:srgbClr val="E4DFDF"/>
                </a:solidFill>
                <a:latin typeface="Arial"/>
                <a:cs typeface="Arial"/>
              </a:rPr>
              <a:t> </a:t>
            </a:r>
            <a:r>
              <a:rPr sz="1450" dirty="0">
                <a:solidFill>
                  <a:srgbClr val="E4DFDF"/>
                </a:solidFill>
                <a:latin typeface="Arial"/>
                <a:cs typeface="Arial"/>
              </a:rPr>
              <a:t>precedent</a:t>
            </a:r>
            <a:r>
              <a:rPr sz="1450" spc="-30" dirty="0">
                <a:solidFill>
                  <a:srgbClr val="E4DFDF"/>
                </a:solidFill>
                <a:latin typeface="Arial"/>
                <a:cs typeface="Arial"/>
              </a:rPr>
              <a:t> </a:t>
            </a:r>
            <a:r>
              <a:rPr sz="1450" spc="50" dirty="0">
                <a:solidFill>
                  <a:srgbClr val="E4DFDF"/>
                </a:solidFill>
                <a:latin typeface="Arial"/>
                <a:cs typeface="Arial"/>
              </a:rPr>
              <a:t>for</a:t>
            </a:r>
            <a:r>
              <a:rPr sz="1450" spc="5" dirty="0">
                <a:solidFill>
                  <a:srgbClr val="E4DFDF"/>
                </a:solidFill>
                <a:latin typeface="Arial"/>
                <a:cs typeface="Arial"/>
              </a:rPr>
              <a:t> </a:t>
            </a:r>
            <a:r>
              <a:rPr sz="1450" dirty="0">
                <a:solidFill>
                  <a:srgbClr val="E4DFDF"/>
                </a:solidFill>
                <a:latin typeface="Arial"/>
                <a:cs typeface="Arial"/>
              </a:rPr>
              <a:t>accommodating</a:t>
            </a:r>
            <a:r>
              <a:rPr sz="1450" spc="-65" dirty="0">
                <a:solidFill>
                  <a:srgbClr val="E4DFDF"/>
                </a:solidFill>
                <a:latin typeface="Arial"/>
                <a:cs typeface="Arial"/>
              </a:rPr>
              <a:t> </a:t>
            </a:r>
            <a:r>
              <a:rPr sz="1450" spc="50" dirty="0">
                <a:solidFill>
                  <a:srgbClr val="E4DFDF"/>
                </a:solidFill>
                <a:latin typeface="Arial"/>
                <a:cs typeface="Arial"/>
              </a:rPr>
              <a:t>part-</a:t>
            </a:r>
            <a:r>
              <a:rPr sz="1450" dirty="0">
                <a:solidFill>
                  <a:srgbClr val="E4DFDF"/>
                </a:solidFill>
                <a:latin typeface="Arial"/>
                <a:cs typeface="Arial"/>
              </a:rPr>
              <a:t>time</a:t>
            </a:r>
            <a:r>
              <a:rPr sz="1450" spc="-30" dirty="0">
                <a:solidFill>
                  <a:srgbClr val="E4DFDF"/>
                </a:solidFill>
                <a:latin typeface="Arial"/>
                <a:cs typeface="Arial"/>
              </a:rPr>
              <a:t> </a:t>
            </a:r>
            <a:r>
              <a:rPr sz="1450" dirty="0">
                <a:solidFill>
                  <a:srgbClr val="E4DFDF"/>
                </a:solidFill>
                <a:latin typeface="Arial"/>
                <a:cs typeface="Arial"/>
              </a:rPr>
              <a:t>work</a:t>
            </a:r>
            <a:r>
              <a:rPr sz="1450" spc="-15" dirty="0">
                <a:solidFill>
                  <a:srgbClr val="E4DFDF"/>
                </a:solidFill>
                <a:latin typeface="Arial"/>
                <a:cs typeface="Arial"/>
              </a:rPr>
              <a:t> </a:t>
            </a:r>
            <a:r>
              <a:rPr sz="1450" dirty="0">
                <a:solidFill>
                  <a:srgbClr val="E4DFDF"/>
                </a:solidFill>
                <a:latin typeface="Arial"/>
                <a:cs typeface="Arial"/>
              </a:rPr>
              <a:t>requests</a:t>
            </a:r>
            <a:r>
              <a:rPr sz="1450" spc="-45" dirty="0">
                <a:solidFill>
                  <a:srgbClr val="E4DFDF"/>
                </a:solidFill>
                <a:latin typeface="Arial"/>
                <a:cs typeface="Arial"/>
              </a:rPr>
              <a:t> </a:t>
            </a:r>
            <a:r>
              <a:rPr sz="1450" dirty="0">
                <a:solidFill>
                  <a:srgbClr val="E4DFDF"/>
                </a:solidFill>
                <a:latin typeface="Arial"/>
                <a:cs typeface="Arial"/>
              </a:rPr>
              <a:t>in</a:t>
            </a:r>
            <a:r>
              <a:rPr sz="1450" spc="-20" dirty="0">
                <a:solidFill>
                  <a:srgbClr val="E4DFDF"/>
                </a:solidFill>
                <a:latin typeface="Arial"/>
                <a:cs typeface="Arial"/>
              </a:rPr>
              <a:t> </a:t>
            </a:r>
            <a:r>
              <a:rPr sz="1450" spc="-10" dirty="0">
                <a:solidFill>
                  <a:srgbClr val="E4DFDF"/>
                </a:solidFill>
                <a:latin typeface="Arial"/>
                <a:cs typeface="Arial"/>
              </a:rPr>
              <a:t>traditionally </a:t>
            </a:r>
            <a:r>
              <a:rPr sz="1450" spc="55" dirty="0">
                <a:solidFill>
                  <a:srgbClr val="E4DFDF"/>
                </a:solidFill>
                <a:latin typeface="Arial"/>
                <a:cs typeface="Arial"/>
              </a:rPr>
              <a:t>full-</a:t>
            </a:r>
            <a:r>
              <a:rPr sz="1450" dirty="0">
                <a:solidFill>
                  <a:srgbClr val="E4DFDF"/>
                </a:solidFill>
                <a:latin typeface="Arial"/>
                <a:cs typeface="Arial"/>
              </a:rPr>
              <a:t>time</a:t>
            </a:r>
            <a:r>
              <a:rPr sz="1450" spc="65" dirty="0">
                <a:solidFill>
                  <a:srgbClr val="E4DFDF"/>
                </a:solidFill>
                <a:latin typeface="Arial"/>
                <a:cs typeface="Arial"/>
              </a:rPr>
              <a:t> </a:t>
            </a:r>
            <a:r>
              <a:rPr sz="1450" spc="-10" dirty="0">
                <a:solidFill>
                  <a:srgbClr val="E4DFDF"/>
                </a:solidFill>
                <a:latin typeface="Arial"/>
                <a:cs typeface="Arial"/>
              </a:rPr>
              <a:t>roles.</a:t>
            </a:r>
            <a:endParaRPr sz="145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9144000" y="0"/>
            <a:ext cx="5486400" cy="8229598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747776" y="487564"/>
            <a:ext cx="6497955" cy="132524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>
              <a:lnSpc>
                <a:spcPct val="106500"/>
              </a:lnSpc>
              <a:spcBef>
                <a:spcPts val="105"/>
              </a:spcBef>
            </a:pPr>
            <a:r>
              <a:rPr sz="4000" spc="-315" dirty="0"/>
              <a:t>Common</a:t>
            </a:r>
            <a:r>
              <a:rPr sz="4000" spc="-430" dirty="0"/>
              <a:t> </a:t>
            </a:r>
            <a:r>
              <a:rPr sz="4000" spc="-200" dirty="0"/>
              <a:t>Pitfalls</a:t>
            </a:r>
            <a:r>
              <a:rPr sz="4000" spc="-425" dirty="0"/>
              <a:t> </a:t>
            </a:r>
            <a:r>
              <a:rPr sz="4000" spc="-210" dirty="0"/>
              <a:t>in</a:t>
            </a:r>
            <a:r>
              <a:rPr sz="4000" spc="-409" dirty="0"/>
              <a:t> </a:t>
            </a:r>
            <a:r>
              <a:rPr sz="4000" spc="-200" dirty="0"/>
              <a:t>Preventing </a:t>
            </a:r>
            <a:r>
              <a:rPr sz="4000" spc="-265" dirty="0"/>
              <a:t>Discrimination</a:t>
            </a:r>
            <a:endParaRPr sz="4000"/>
          </a:p>
        </p:txBody>
      </p:sp>
      <p:grpSp>
        <p:nvGrpSpPr>
          <p:cNvPr id="4" name="object 4"/>
          <p:cNvGrpSpPr/>
          <p:nvPr/>
        </p:nvGrpSpPr>
        <p:grpSpPr>
          <a:xfrm>
            <a:off x="757427" y="2197607"/>
            <a:ext cx="3710940" cy="2616835"/>
            <a:chOff x="757427" y="2197607"/>
            <a:chExt cx="3710940" cy="2616835"/>
          </a:xfrm>
        </p:grpSpPr>
        <p:sp>
          <p:nvSpPr>
            <p:cNvPr id="5" name="object 5"/>
            <p:cNvSpPr/>
            <p:nvPr/>
          </p:nvSpPr>
          <p:spPr>
            <a:xfrm>
              <a:off x="761237" y="2201417"/>
              <a:ext cx="3703320" cy="2609215"/>
            </a:xfrm>
            <a:custGeom>
              <a:avLst/>
              <a:gdLst/>
              <a:ahLst/>
              <a:cxnLst/>
              <a:rect l="l" t="t" r="r" b="b"/>
              <a:pathLst>
                <a:path w="3703320" h="2609215">
                  <a:moveTo>
                    <a:pt x="3612134" y="0"/>
                  </a:moveTo>
                  <a:lnTo>
                    <a:pt x="91236" y="0"/>
                  </a:lnTo>
                  <a:lnTo>
                    <a:pt x="55721" y="7175"/>
                  </a:lnTo>
                  <a:lnTo>
                    <a:pt x="26720" y="26733"/>
                  </a:lnTo>
                  <a:lnTo>
                    <a:pt x="7169" y="55721"/>
                  </a:lnTo>
                  <a:lnTo>
                    <a:pt x="0" y="91186"/>
                  </a:lnTo>
                  <a:lnTo>
                    <a:pt x="0" y="2517902"/>
                  </a:lnTo>
                  <a:lnTo>
                    <a:pt x="7169" y="2553366"/>
                  </a:lnTo>
                  <a:lnTo>
                    <a:pt x="26720" y="2582354"/>
                  </a:lnTo>
                  <a:lnTo>
                    <a:pt x="55721" y="2601912"/>
                  </a:lnTo>
                  <a:lnTo>
                    <a:pt x="91236" y="2609088"/>
                  </a:lnTo>
                  <a:lnTo>
                    <a:pt x="3612134" y="2609088"/>
                  </a:lnTo>
                  <a:lnTo>
                    <a:pt x="3647598" y="2601912"/>
                  </a:lnTo>
                  <a:lnTo>
                    <a:pt x="3676586" y="2582354"/>
                  </a:lnTo>
                  <a:lnTo>
                    <a:pt x="3696144" y="2553366"/>
                  </a:lnTo>
                  <a:lnTo>
                    <a:pt x="3703320" y="2517902"/>
                  </a:lnTo>
                  <a:lnTo>
                    <a:pt x="3703320" y="91186"/>
                  </a:lnTo>
                  <a:lnTo>
                    <a:pt x="3696144" y="55721"/>
                  </a:lnTo>
                  <a:lnTo>
                    <a:pt x="3676586" y="26733"/>
                  </a:lnTo>
                  <a:lnTo>
                    <a:pt x="3647598" y="7175"/>
                  </a:lnTo>
                  <a:lnTo>
                    <a:pt x="3612134" y="0"/>
                  </a:lnTo>
                  <a:close/>
                </a:path>
              </a:pathLst>
            </a:custGeom>
            <a:solidFill>
              <a:srgbClr val="7D023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761237" y="2201417"/>
              <a:ext cx="3703320" cy="2609215"/>
            </a:xfrm>
            <a:custGeom>
              <a:avLst/>
              <a:gdLst/>
              <a:ahLst/>
              <a:cxnLst/>
              <a:rect l="l" t="t" r="r" b="b"/>
              <a:pathLst>
                <a:path w="3703320" h="2609215">
                  <a:moveTo>
                    <a:pt x="0" y="91186"/>
                  </a:moveTo>
                  <a:lnTo>
                    <a:pt x="7169" y="55721"/>
                  </a:lnTo>
                  <a:lnTo>
                    <a:pt x="26720" y="26733"/>
                  </a:lnTo>
                  <a:lnTo>
                    <a:pt x="55721" y="7175"/>
                  </a:lnTo>
                  <a:lnTo>
                    <a:pt x="91236" y="0"/>
                  </a:lnTo>
                  <a:lnTo>
                    <a:pt x="3612134" y="0"/>
                  </a:lnTo>
                  <a:lnTo>
                    <a:pt x="3647598" y="7175"/>
                  </a:lnTo>
                  <a:lnTo>
                    <a:pt x="3676586" y="26733"/>
                  </a:lnTo>
                  <a:lnTo>
                    <a:pt x="3696144" y="55721"/>
                  </a:lnTo>
                  <a:lnTo>
                    <a:pt x="3703320" y="91186"/>
                  </a:lnTo>
                  <a:lnTo>
                    <a:pt x="3703320" y="2517902"/>
                  </a:lnTo>
                  <a:lnTo>
                    <a:pt x="3696144" y="2553366"/>
                  </a:lnTo>
                  <a:lnTo>
                    <a:pt x="3676586" y="2582354"/>
                  </a:lnTo>
                  <a:lnTo>
                    <a:pt x="3647598" y="2601912"/>
                  </a:lnTo>
                  <a:lnTo>
                    <a:pt x="3612134" y="2609088"/>
                  </a:lnTo>
                  <a:lnTo>
                    <a:pt x="91236" y="2609088"/>
                  </a:lnTo>
                  <a:lnTo>
                    <a:pt x="55721" y="2601912"/>
                  </a:lnTo>
                  <a:lnTo>
                    <a:pt x="26720" y="2582354"/>
                  </a:lnTo>
                  <a:lnTo>
                    <a:pt x="7169" y="2553366"/>
                  </a:lnTo>
                  <a:lnTo>
                    <a:pt x="0" y="2517902"/>
                  </a:lnTo>
                  <a:lnTo>
                    <a:pt x="0" y="91186"/>
                  </a:lnTo>
                  <a:close/>
                </a:path>
              </a:pathLst>
            </a:custGeom>
            <a:ln w="7620">
              <a:solidFill>
                <a:srgbClr val="961B5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" name="object 7"/>
          <p:cNvSpPr txBox="1"/>
          <p:nvPr/>
        </p:nvSpPr>
        <p:spPr>
          <a:xfrm>
            <a:off x="972413" y="2365676"/>
            <a:ext cx="3171825" cy="2165350"/>
          </a:xfrm>
          <a:prstGeom prst="rect">
            <a:avLst/>
          </a:prstGeom>
        </p:spPr>
        <p:txBody>
          <a:bodyPr vert="horz" wrap="square" lIns="0" tIns="3175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250"/>
              </a:spcBef>
            </a:pPr>
            <a:r>
              <a:rPr sz="2000" b="1" spc="-125" dirty="0">
                <a:solidFill>
                  <a:srgbClr val="E4DFDF"/>
                </a:solidFill>
                <a:latin typeface="Arial"/>
                <a:cs typeface="Arial"/>
              </a:rPr>
              <a:t>Inconsistent</a:t>
            </a:r>
            <a:r>
              <a:rPr sz="2000" b="1" spc="-170" dirty="0">
                <a:solidFill>
                  <a:srgbClr val="E4DFDF"/>
                </a:solidFill>
                <a:latin typeface="Arial"/>
                <a:cs typeface="Arial"/>
              </a:rPr>
              <a:t> </a:t>
            </a:r>
            <a:r>
              <a:rPr sz="2000" b="1" spc="-10" dirty="0">
                <a:solidFill>
                  <a:srgbClr val="E4DFDF"/>
                </a:solidFill>
                <a:latin typeface="Arial"/>
                <a:cs typeface="Arial"/>
              </a:rPr>
              <a:t>Policy</a:t>
            </a:r>
            <a:endParaRPr sz="20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55"/>
              </a:spcBef>
            </a:pPr>
            <a:r>
              <a:rPr sz="2000" b="1" spc="-35" dirty="0">
                <a:solidFill>
                  <a:srgbClr val="E4DFDF"/>
                </a:solidFill>
                <a:latin typeface="Arial"/>
                <a:cs typeface="Arial"/>
              </a:rPr>
              <a:t>Application</a:t>
            </a:r>
            <a:endParaRPr sz="2000">
              <a:latin typeface="Arial"/>
              <a:cs typeface="Arial"/>
            </a:endParaRPr>
          </a:p>
          <a:p>
            <a:pPr marL="12700" marR="5080">
              <a:lnSpc>
                <a:spcPct val="133200"/>
              </a:lnSpc>
              <a:spcBef>
                <a:spcPts val="869"/>
              </a:spcBef>
            </a:pPr>
            <a:r>
              <a:rPr sz="1700" dirty="0">
                <a:solidFill>
                  <a:srgbClr val="E4DFDF"/>
                </a:solidFill>
                <a:latin typeface="Arial"/>
                <a:cs typeface="Arial"/>
              </a:rPr>
              <a:t>Failing</a:t>
            </a:r>
            <a:r>
              <a:rPr sz="1700" spc="-35" dirty="0">
                <a:solidFill>
                  <a:srgbClr val="E4DFDF"/>
                </a:solidFill>
                <a:latin typeface="Arial"/>
                <a:cs typeface="Arial"/>
              </a:rPr>
              <a:t> </a:t>
            </a:r>
            <a:r>
              <a:rPr sz="1700" spc="85" dirty="0">
                <a:solidFill>
                  <a:srgbClr val="E4DFDF"/>
                </a:solidFill>
                <a:latin typeface="Arial"/>
                <a:cs typeface="Arial"/>
              </a:rPr>
              <a:t>to</a:t>
            </a:r>
            <a:r>
              <a:rPr sz="1700" spc="-35" dirty="0">
                <a:solidFill>
                  <a:srgbClr val="E4DFDF"/>
                </a:solidFill>
                <a:latin typeface="Arial"/>
                <a:cs typeface="Arial"/>
              </a:rPr>
              <a:t> </a:t>
            </a:r>
            <a:r>
              <a:rPr sz="1700" dirty="0">
                <a:solidFill>
                  <a:srgbClr val="E4DFDF"/>
                </a:solidFill>
                <a:latin typeface="Arial"/>
                <a:cs typeface="Arial"/>
              </a:rPr>
              <a:t>apply</a:t>
            </a:r>
            <a:r>
              <a:rPr sz="1700" spc="-30" dirty="0">
                <a:solidFill>
                  <a:srgbClr val="E4DFDF"/>
                </a:solidFill>
                <a:latin typeface="Arial"/>
                <a:cs typeface="Arial"/>
              </a:rPr>
              <a:t> </a:t>
            </a:r>
            <a:r>
              <a:rPr sz="1700" spc="45" dirty="0">
                <a:solidFill>
                  <a:srgbClr val="E4DFDF"/>
                </a:solidFill>
                <a:latin typeface="Arial"/>
                <a:cs typeface="Arial"/>
              </a:rPr>
              <a:t>anti- </a:t>
            </a:r>
            <a:r>
              <a:rPr sz="1700" spc="10" dirty="0">
                <a:solidFill>
                  <a:srgbClr val="E4DFDF"/>
                </a:solidFill>
                <a:latin typeface="Arial"/>
                <a:cs typeface="Arial"/>
              </a:rPr>
              <a:t>discrimination</a:t>
            </a:r>
            <a:r>
              <a:rPr sz="1700" spc="45" dirty="0">
                <a:solidFill>
                  <a:srgbClr val="E4DFDF"/>
                </a:solidFill>
                <a:latin typeface="Arial"/>
                <a:cs typeface="Arial"/>
              </a:rPr>
              <a:t> </a:t>
            </a:r>
            <a:r>
              <a:rPr sz="1700" spc="10" dirty="0">
                <a:solidFill>
                  <a:srgbClr val="E4DFDF"/>
                </a:solidFill>
                <a:latin typeface="Arial"/>
                <a:cs typeface="Arial"/>
              </a:rPr>
              <a:t>policies</a:t>
            </a:r>
            <a:r>
              <a:rPr sz="1700" spc="65" dirty="0">
                <a:solidFill>
                  <a:srgbClr val="E4DFDF"/>
                </a:solidFill>
                <a:latin typeface="Arial"/>
                <a:cs typeface="Arial"/>
              </a:rPr>
              <a:t> </a:t>
            </a:r>
            <a:r>
              <a:rPr sz="1700" spc="-10" dirty="0">
                <a:solidFill>
                  <a:srgbClr val="E4DFDF"/>
                </a:solidFill>
                <a:latin typeface="Arial"/>
                <a:cs typeface="Arial"/>
              </a:rPr>
              <a:t>uniformly </a:t>
            </a:r>
            <a:r>
              <a:rPr sz="1700" spc="-20" dirty="0">
                <a:solidFill>
                  <a:srgbClr val="E4DFDF"/>
                </a:solidFill>
                <a:latin typeface="Arial"/>
                <a:cs typeface="Arial"/>
              </a:rPr>
              <a:t>across </a:t>
            </a:r>
            <a:r>
              <a:rPr sz="1700" dirty="0">
                <a:solidFill>
                  <a:srgbClr val="E4DFDF"/>
                </a:solidFill>
                <a:latin typeface="Arial"/>
                <a:cs typeface="Arial"/>
              </a:rPr>
              <a:t>all</a:t>
            </a:r>
            <a:r>
              <a:rPr sz="1700" spc="-25" dirty="0">
                <a:solidFill>
                  <a:srgbClr val="E4DFDF"/>
                </a:solidFill>
                <a:latin typeface="Arial"/>
                <a:cs typeface="Arial"/>
              </a:rPr>
              <a:t> </a:t>
            </a:r>
            <a:r>
              <a:rPr sz="1700" dirty="0">
                <a:solidFill>
                  <a:srgbClr val="E4DFDF"/>
                </a:solidFill>
                <a:latin typeface="Arial"/>
                <a:cs typeface="Arial"/>
              </a:rPr>
              <a:t>levels</a:t>
            </a:r>
            <a:r>
              <a:rPr sz="1700" spc="-15" dirty="0">
                <a:solidFill>
                  <a:srgbClr val="E4DFDF"/>
                </a:solidFill>
                <a:latin typeface="Arial"/>
                <a:cs typeface="Arial"/>
              </a:rPr>
              <a:t> </a:t>
            </a:r>
            <a:r>
              <a:rPr sz="1700" dirty="0">
                <a:solidFill>
                  <a:srgbClr val="E4DFDF"/>
                </a:solidFill>
                <a:latin typeface="Arial"/>
                <a:cs typeface="Arial"/>
              </a:rPr>
              <a:t>of</a:t>
            </a:r>
            <a:r>
              <a:rPr sz="1700" spc="-25" dirty="0">
                <a:solidFill>
                  <a:srgbClr val="E4DFDF"/>
                </a:solidFill>
                <a:latin typeface="Arial"/>
                <a:cs typeface="Arial"/>
              </a:rPr>
              <a:t> the </a:t>
            </a:r>
            <a:r>
              <a:rPr sz="1700" spc="-10" dirty="0">
                <a:solidFill>
                  <a:srgbClr val="E4DFDF"/>
                </a:solidFill>
                <a:latin typeface="Arial"/>
                <a:cs typeface="Arial"/>
              </a:rPr>
              <a:t>organisation.</a:t>
            </a:r>
            <a:endParaRPr sz="1700">
              <a:latin typeface="Arial"/>
              <a:cs typeface="Arial"/>
            </a:endParaRPr>
          </a:p>
        </p:txBody>
      </p:sp>
      <p:grpSp>
        <p:nvGrpSpPr>
          <p:cNvPr id="8" name="object 8"/>
          <p:cNvGrpSpPr/>
          <p:nvPr/>
        </p:nvGrpSpPr>
        <p:grpSpPr>
          <a:xfrm>
            <a:off x="4677155" y="2197607"/>
            <a:ext cx="3710940" cy="2616835"/>
            <a:chOff x="4677155" y="2197607"/>
            <a:chExt cx="3710940" cy="2616835"/>
          </a:xfrm>
        </p:grpSpPr>
        <p:sp>
          <p:nvSpPr>
            <p:cNvPr id="9" name="object 9"/>
            <p:cNvSpPr/>
            <p:nvPr/>
          </p:nvSpPr>
          <p:spPr>
            <a:xfrm>
              <a:off x="4680965" y="2201417"/>
              <a:ext cx="3703320" cy="2609215"/>
            </a:xfrm>
            <a:custGeom>
              <a:avLst/>
              <a:gdLst/>
              <a:ahLst/>
              <a:cxnLst/>
              <a:rect l="l" t="t" r="r" b="b"/>
              <a:pathLst>
                <a:path w="3703320" h="2609215">
                  <a:moveTo>
                    <a:pt x="3612134" y="0"/>
                  </a:moveTo>
                  <a:lnTo>
                    <a:pt x="91186" y="0"/>
                  </a:lnTo>
                  <a:lnTo>
                    <a:pt x="55721" y="7175"/>
                  </a:lnTo>
                  <a:lnTo>
                    <a:pt x="26733" y="26733"/>
                  </a:lnTo>
                  <a:lnTo>
                    <a:pt x="7175" y="55721"/>
                  </a:lnTo>
                  <a:lnTo>
                    <a:pt x="0" y="91186"/>
                  </a:lnTo>
                  <a:lnTo>
                    <a:pt x="0" y="2517902"/>
                  </a:lnTo>
                  <a:lnTo>
                    <a:pt x="7175" y="2553366"/>
                  </a:lnTo>
                  <a:lnTo>
                    <a:pt x="26733" y="2582354"/>
                  </a:lnTo>
                  <a:lnTo>
                    <a:pt x="55721" y="2601912"/>
                  </a:lnTo>
                  <a:lnTo>
                    <a:pt x="91186" y="2609088"/>
                  </a:lnTo>
                  <a:lnTo>
                    <a:pt x="3612134" y="2609088"/>
                  </a:lnTo>
                  <a:lnTo>
                    <a:pt x="3647598" y="2601912"/>
                  </a:lnTo>
                  <a:lnTo>
                    <a:pt x="3676586" y="2582354"/>
                  </a:lnTo>
                  <a:lnTo>
                    <a:pt x="3696144" y="2553366"/>
                  </a:lnTo>
                  <a:lnTo>
                    <a:pt x="3703319" y="2517902"/>
                  </a:lnTo>
                  <a:lnTo>
                    <a:pt x="3703319" y="91186"/>
                  </a:lnTo>
                  <a:lnTo>
                    <a:pt x="3696144" y="55721"/>
                  </a:lnTo>
                  <a:lnTo>
                    <a:pt x="3676586" y="26733"/>
                  </a:lnTo>
                  <a:lnTo>
                    <a:pt x="3647598" y="7175"/>
                  </a:lnTo>
                  <a:lnTo>
                    <a:pt x="3612134" y="0"/>
                  </a:lnTo>
                  <a:close/>
                </a:path>
              </a:pathLst>
            </a:custGeom>
            <a:solidFill>
              <a:srgbClr val="7D023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4680965" y="2201417"/>
              <a:ext cx="3703320" cy="2609215"/>
            </a:xfrm>
            <a:custGeom>
              <a:avLst/>
              <a:gdLst/>
              <a:ahLst/>
              <a:cxnLst/>
              <a:rect l="l" t="t" r="r" b="b"/>
              <a:pathLst>
                <a:path w="3703320" h="2609215">
                  <a:moveTo>
                    <a:pt x="0" y="91186"/>
                  </a:moveTo>
                  <a:lnTo>
                    <a:pt x="7175" y="55721"/>
                  </a:lnTo>
                  <a:lnTo>
                    <a:pt x="26733" y="26733"/>
                  </a:lnTo>
                  <a:lnTo>
                    <a:pt x="55721" y="7175"/>
                  </a:lnTo>
                  <a:lnTo>
                    <a:pt x="91186" y="0"/>
                  </a:lnTo>
                  <a:lnTo>
                    <a:pt x="3612134" y="0"/>
                  </a:lnTo>
                  <a:lnTo>
                    <a:pt x="3647598" y="7175"/>
                  </a:lnTo>
                  <a:lnTo>
                    <a:pt x="3676586" y="26733"/>
                  </a:lnTo>
                  <a:lnTo>
                    <a:pt x="3696144" y="55721"/>
                  </a:lnTo>
                  <a:lnTo>
                    <a:pt x="3703319" y="91186"/>
                  </a:lnTo>
                  <a:lnTo>
                    <a:pt x="3703319" y="2517902"/>
                  </a:lnTo>
                  <a:lnTo>
                    <a:pt x="3696144" y="2553366"/>
                  </a:lnTo>
                  <a:lnTo>
                    <a:pt x="3676586" y="2582354"/>
                  </a:lnTo>
                  <a:lnTo>
                    <a:pt x="3647598" y="2601912"/>
                  </a:lnTo>
                  <a:lnTo>
                    <a:pt x="3612134" y="2609088"/>
                  </a:lnTo>
                  <a:lnTo>
                    <a:pt x="91186" y="2609088"/>
                  </a:lnTo>
                  <a:lnTo>
                    <a:pt x="55721" y="2601912"/>
                  </a:lnTo>
                  <a:lnTo>
                    <a:pt x="26733" y="2582354"/>
                  </a:lnTo>
                  <a:lnTo>
                    <a:pt x="7175" y="2553366"/>
                  </a:lnTo>
                  <a:lnTo>
                    <a:pt x="0" y="2517902"/>
                  </a:lnTo>
                  <a:lnTo>
                    <a:pt x="0" y="91186"/>
                  </a:lnTo>
                  <a:close/>
                </a:path>
              </a:pathLst>
            </a:custGeom>
            <a:ln w="7619">
              <a:solidFill>
                <a:srgbClr val="961B5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1" name="object 11"/>
          <p:cNvSpPr txBox="1"/>
          <p:nvPr/>
        </p:nvSpPr>
        <p:spPr>
          <a:xfrm>
            <a:off x="4893055" y="2390648"/>
            <a:ext cx="2929255" cy="182054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b="1" spc="-114" dirty="0">
                <a:solidFill>
                  <a:srgbClr val="E4DFDF"/>
                </a:solidFill>
                <a:latin typeface="Arial"/>
                <a:cs typeface="Arial"/>
              </a:rPr>
              <a:t>Inadequate</a:t>
            </a:r>
            <a:r>
              <a:rPr sz="2000" b="1" spc="-175" dirty="0">
                <a:solidFill>
                  <a:srgbClr val="E4DFDF"/>
                </a:solidFill>
                <a:latin typeface="Arial"/>
                <a:cs typeface="Arial"/>
              </a:rPr>
              <a:t> </a:t>
            </a:r>
            <a:r>
              <a:rPr sz="2000" b="1" spc="-10" dirty="0">
                <a:solidFill>
                  <a:srgbClr val="E4DFDF"/>
                </a:solidFill>
                <a:latin typeface="Arial"/>
                <a:cs typeface="Arial"/>
              </a:rPr>
              <a:t>Training</a:t>
            </a:r>
            <a:endParaRPr sz="2000">
              <a:latin typeface="Arial"/>
              <a:cs typeface="Arial"/>
            </a:endParaRPr>
          </a:p>
          <a:p>
            <a:pPr marL="12700" marR="5080">
              <a:lnSpc>
                <a:spcPct val="133200"/>
              </a:lnSpc>
              <a:spcBef>
                <a:spcPts val="860"/>
              </a:spcBef>
            </a:pPr>
            <a:r>
              <a:rPr sz="1700" spc="10" dirty="0">
                <a:solidFill>
                  <a:srgbClr val="E4DFDF"/>
                </a:solidFill>
                <a:latin typeface="Arial"/>
                <a:cs typeface="Arial"/>
              </a:rPr>
              <a:t>Providing</a:t>
            </a:r>
            <a:r>
              <a:rPr sz="1700" spc="114" dirty="0">
                <a:solidFill>
                  <a:srgbClr val="E4DFDF"/>
                </a:solidFill>
                <a:latin typeface="Arial"/>
                <a:cs typeface="Arial"/>
              </a:rPr>
              <a:t> </a:t>
            </a:r>
            <a:r>
              <a:rPr sz="1700" spc="10" dirty="0">
                <a:solidFill>
                  <a:srgbClr val="E4DFDF"/>
                </a:solidFill>
                <a:latin typeface="Arial"/>
                <a:cs typeface="Arial"/>
              </a:rPr>
              <a:t>insufficient</a:t>
            </a:r>
            <a:r>
              <a:rPr sz="1700" spc="85" dirty="0">
                <a:solidFill>
                  <a:srgbClr val="E4DFDF"/>
                </a:solidFill>
                <a:latin typeface="Arial"/>
                <a:cs typeface="Arial"/>
              </a:rPr>
              <a:t> </a:t>
            </a:r>
            <a:r>
              <a:rPr sz="1700" spc="-25" dirty="0">
                <a:solidFill>
                  <a:srgbClr val="E4DFDF"/>
                </a:solidFill>
                <a:latin typeface="Arial"/>
                <a:cs typeface="Arial"/>
              </a:rPr>
              <a:t>or </a:t>
            </a:r>
            <a:r>
              <a:rPr sz="1700" dirty="0">
                <a:solidFill>
                  <a:srgbClr val="E4DFDF"/>
                </a:solidFill>
                <a:latin typeface="Arial"/>
                <a:cs typeface="Arial"/>
              </a:rPr>
              <a:t>infrequent</a:t>
            </a:r>
            <a:r>
              <a:rPr sz="1700" spc="290" dirty="0">
                <a:solidFill>
                  <a:srgbClr val="E4DFDF"/>
                </a:solidFill>
                <a:latin typeface="Arial"/>
                <a:cs typeface="Arial"/>
              </a:rPr>
              <a:t> </a:t>
            </a:r>
            <a:r>
              <a:rPr sz="1700" spc="55" dirty="0">
                <a:solidFill>
                  <a:srgbClr val="E4DFDF"/>
                </a:solidFill>
                <a:latin typeface="Arial"/>
                <a:cs typeface="Arial"/>
              </a:rPr>
              <a:t>anti-</a:t>
            </a:r>
            <a:r>
              <a:rPr sz="1700" spc="-10" dirty="0">
                <a:solidFill>
                  <a:srgbClr val="E4DFDF"/>
                </a:solidFill>
                <a:latin typeface="Arial"/>
                <a:cs typeface="Arial"/>
              </a:rPr>
              <a:t>discrimination </a:t>
            </a:r>
            <a:r>
              <a:rPr sz="1700" dirty="0">
                <a:solidFill>
                  <a:srgbClr val="E4DFDF"/>
                </a:solidFill>
                <a:latin typeface="Arial"/>
                <a:cs typeface="Arial"/>
              </a:rPr>
              <a:t>training</a:t>
            </a:r>
            <a:r>
              <a:rPr sz="1700" spc="60" dirty="0">
                <a:solidFill>
                  <a:srgbClr val="E4DFDF"/>
                </a:solidFill>
                <a:latin typeface="Arial"/>
                <a:cs typeface="Arial"/>
              </a:rPr>
              <a:t> </a:t>
            </a:r>
            <a:r>
              <a:rPr sz="1700" spc="75" dirty="0">
                <a:solidFill>
                  <a:srgbClr val="E4DFDF"/>
                </a:solidFill>
                <a:latin typeface="Arial"/>
                <a:cs typeface="Arial"/>
              </a:rPr>
              <a:t>to</a:t>
            </a:r>
            <a:r>
              <a:rPr sz="1700" spc="45" dirty="0">
                <a:solidFill>
                  <a:srgbClr val="E4DFDF"/>
                </a:solidFill>
                <a:latin typeface="Arial"/>
                <a:cs typeface="Arial"/>
              </a:rPr>
              <a:t> </a:t>
            </a:r>
            <a:r>
              <a:rPr sz="1700" spc="-10" dirty="0">
                <a:solidFill>
                  <a:srgbClr val="E4DFDF"/>
                </a:solidFill>
                <a:latin typeface="Arial"/>
                <a:cs typeface="Arial"/>
              </a:rPr>
              <a:t>employees</a:t>
            </a:r>
            <a:r>
              <a:rPr sz="1700" spc="55" dirty="0">
                <a:solidFill>
                  <a:srgbClr val="E4DFDF"/>
                </a:solidFill>
                <a:latin typeface="Arial"/>
                <a:cs typeface="Arial"/>
              </a:rPr>
              <a:t> </a:t>
            </a:r>
            <a:r>
              <a:rPr sz="1700" spc="-25" dirty="0">
                <a:solidFill>
                  <a:srgbClr val="E4DFDF"/>
                </a:solidFill>
                <a:latin typeface="Arial"/>
                <a:cs typeface="Arial"/>
              </a:rPr>
              <a:t>and </a:t>
            </a:r>
            <a:r>
              <a:rPr sz="1700" spc="-10" dirty="0">
                <a:solidFill>
                  <a:srgbClr val="E4DFDF"/>
                </a:solidFill>
                <a:latin typeface="Arial"/>
                <a:cs typeface="Arial"/>
              </a:rPr>
              <a:t>managers.</a:t>
            </a:r>
            <a:endParaRPr sz="1700">
              <a:latin typeface="Arial"/>
              <a:cs typeface="Arial"/>
            </a:endParaRPr>
          </a:p>
        </p:txBody>
      </p:sp>
      <p:grpSp>
        <p:nvGrpSpPr>
          <p:cNvPr id="12" name="object 12"/>
          <p:cNvGrpSpPr/>
          <p:nvPr/>
        </p:nvGrpSpPr>
        <p:grpSpPr>
          <a:xfrm>
            <a:off x="757427" y="5024628"/>
            <a:ext cx="3710940" cy="2616835"/>
            <a:chOff x="757427" y="5024628"/>
            <a:chExt cx="3710940" cy="2616835"/>
          </a:xfrm>
        </p:grpSpPr>
        <p:sp>
          <p:nvSpPr>
            <p:cNvPr id="13" name="object 13"/>
            <p:cNvSpPr/>
            <p:nvPr/>
          </p:nvSpPr>
          <p:spPr>
            <a:xfrm>
              <a:off x="761237" y="5028438"/>
              <a:ext cx="3703320" cy="2609215"/>
            </a:xfrm>
            <a:custGeom>
              <a:avLst/>
              <a:gdLst/>
              <a:ahLst/>
              <a:cxnLst/>
              <a:rect l="l" t="t" r="r" b="b"/>
              <a:pathLst>
                <a:path w="3703320" h="2609215">
                  <a:moveTo>
                    <a:pt x="3612134" y="0"/>
                  </a:moveTo>
                  <a:lnTo>
                    <a:pt x="91236" y="0"/>
                  </a:lnTo>
                  <a:lnTo>
                    <a:pt x="55721" y="7175"/>
                  </a:lnTo>
                  <a:lnTo>
                    <a:pt x="26720" y="26733"/>
                  </a:lnTo>
                  <a:lnTo>
                    <a:pt x="7169" y="55721"/>
                  </a:lnTo>
                  <a:lnTo>
                    <a:pt x="0" y="91186"/>
                  </a:lnTo>
                  <a:lnTo>
                    <a:pt x="0" y="2517851"/>
                  </a:lnTo>
                  <a:lnTo>
                    <a:pt x="7169" y="2553366"/>
                  </a:lnTo>
                  <a:lnTo>
                    <a:pt x="26720" y="2582367"/>
                  </a:lnTo>
                  <a:lnTo>
                    <a:pt x="55721" y="2601918"/>
                  </a:lnTo>
                  <a:lnTo>
                    <a:pt x="91236" y="2609088"/>
                  </a:lnTo>
                  <a:lnTo>
                    <a:pt x="3612134" y="2609088"/>
                  </a:lnTo>
                  <a:lnTo>
                    <a:pt x="3647598" y="2601918"/>
                  </a:lnTo>
                  <a:lnTo>
                    <a:pt x="3676586" y="2582367"/>
                  </a:lnTo>
                  <a:lnTo>
                    <a:pt x="3696144" y="2553366"/>
                  </a:lnTo>
                  <a:lnTo>
                    <a:pt x="3703320" y="2517851"/>
                  </a:lnTo>
                  <a:lnTo>
                    <a:pt x="3703320" y="91186"/>
                  </a:lnTo>
                  <a:lnTo>
                    <a:pt x="3696144" y="55721"/>
                  </a:lnTo>
                  <a:lnTo>
                    <a:pt x="3676586" y="26733"/>
                  </a:lnTo>
                  <a:lnTo>
                    <a:pt x="3647598" y="7175"/>
                  </a:lnTo>
                  <a:lnTo>
                    <a:pt x="3612134" y="0"/>
                  </a:lnTo>
                  <a:close/>
                </a:path>
              </a:pathLst>
            </a:custGeom>
            <a:solidFill>
              <a:srgbClr val="7D023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761237" y="5028438"/>
              <a:ext cx="3703320" cy="2609215"/>
            </a:xfrm>
            <a:custGeom>
              <a:avLst/>
              <a:gdLst/>
              <a:ahLst/>
              <a:cxnLst/>
              <a:rect l="l" t="t" r="r" b="b"/>
              <a:pathLst>
                <a:path w="3703320" h="2609215">
                  <a:moveTo>
                    <a:pt x="0" y="91186"/>
                  </a:moveTo>
                  <a:lnTo>
                    <a:pt x="7169" y="55721"/>
                  </a:lnTo>
                  <a:lnTo>
                    <a:pt x="26720" y="26733"/>
                  </a:lnTo>
                  <a:lnTo>
                    <a:pt x="55721" y="7175"/>
                  </a:lnTo>
                  <a:lnTo>
                    <a:pt x="91236" y="0"/>
                  </a:lnTo>
                  <a:lnTo>
                    <a:pt x="3612134" y="0"/>
                  </a:lnTo>
                  <a:lnTo>
                    <a:pt x="3647598" y="7175"/>
                  </a:lnTo>
                  <a:lnTo>
                    <a:pt x="3676586" y="26733"/>
                  </a:lnTo>
                  <a:lnTo>
                    <a:pt x="3696144" y="55721"/>
                  </a:lnTo>
                  <a:lnTo>
                    <a:pt x="3703320" y="91186"/>
                  </a:lnTo>
                  <a:lnTo>
                    <a:pt x="3703320" y="2517851"/>
                  </a:lnTo>
                  <a:lnTo>
                    <a:pt x="3696144" y="2553366"/>
                  </a:lnTo>
                  <a:lnTo>
                    <a:pt x="3676586" y="2582367"/>
                  </a:lnTo>
                  <a:lnTo>
                    <a:pt x="3647598" y="2601918"/>
                  </a:lnTo>
                  <a:lnTo>
                    <a:pt x="3612134" y="2609088"/>
                  </a:lnTo>
                  <a:lnTo>
                    <a:pt x="91236" y="2609088"/>
                  </a:lnTo>
                  <a:lnTo>
                    <a:pt x="55721" y="2601918"/>
                  </a:lnTo>
                  <a:lnTo>
                    <a:pt x="26720" y="2582367"/>
                  </a:lnTo>
                  <a:lnTo>
                    <a:pt x="7169" y="2553366"/>
                  </a:lnTo>
                  <a:lnTo>
                    <a:pt x="0" y="2517851"/>
                  </a:lnTo>
                  <a:lnTo>
                    <a:pt x="0" y="91186"/>
                  </a:lnTo>
                  <a:close/>
                </a:path>
              </a:pathLst>
            </a:custGeom>
            <a:ln w="7620">
              <a:solidFill>
                <a:srgbClr val="961B5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5" name="object 15"/>
          <p:cNvSpPr txBox="1"/>
          <p:nvPr/>
        </p:nvSpPr>
        <p:spPr>
          <a:xfrm>
            <a:off x="972413" y="5217363"/>
            <a:ext cx="3265804" cy="3314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b="1" spc="-130" dirty="0">
                <a:solidFill>
                  <a:srgbClr val="E4DFDF"/>
                </a:solidFill>
                <a:latin typeface="Arial"/>
                <a:cs typeface="Arial"/>
              </a:rPr>
              <a:t>Ignoring</a:t>
            </a:r>
            <a:r>
              <a:rPr sz="2000" b="1" spc="-200" dirty="0">
                <a:solidFill>
                  <a:srgbClr val="E4DFDF"/>
                </a:solidFill>
                <a:latin typeface="Arial"/>
                <a:cs typeface="Arial"/>
              </a:rPr>
              <a:t> </a:t>
            </a:r>
            <a:r>
              <a:rPr sz="2000" b="1" spc="-105" dirty="0">
                <a:solidFill>
                  <a:srgbClr val="E4DFDF"/>
                </a:solidFill>
                <a:latin typeface="Arial"/>
                <a:cs typeface="Arial"/>
              </a:rPr>
              <a:t>Subtle</a:t>
            </a:r>
            <a:r>
              <a:rPr sz="2000" b="1" spc="-195" dirty="0">
                <a:solidFill>
                  <a:srgbClr val="E4DFDF"/>
                </a:solidFill>
                <a:latin typeface="Arial"/>
                <a:cs typeface="Arial"/>
              </a:rPr>
              <a:t> </a:t>
            </a:r>
            <a:r>
              <a:rPr sz="2000" b="1" spc="-110" dirty="0">
                <a:solidFill>
                  <a:srgbClr val="E4DFDF"/>
                </a:solidFill>
                <a:latin typeface="Arial"/>
                <a:cs typeface="Arial"/>
              </a:rPr>
              <a:t>Discrimination</a:t>
            </a:r>
            <a:endParaRPr sz="2000">
              <a:latin typeface="Arial"/>
              <a:cs typeface="Arial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972413" y="5953861"/>
            <a:ext cx="3248025" cy="1403985"/>
          </a:xfrm>
          <a:prstGeom prst="rect">
            <a:avLst/>
          </a:prstGeom>
        </p:spPr>
        <p:txBody>
          <a:bodyPr vert="horz" wrap="square" lIns="0" tIns="10160" rIns="0" bIns="0" rtlCol="0">
            <a:spAutoFit/>
          </a:bodyPr>
          <a:lstStyle/>
          <a:p>
            <a:pPr marL="12700" marR="5080">
              <a:lnSpc>
                <a:spcPct val="133200"/>
              </a:lnSpc>
              <a:spcBef>
                <a:spcPts val="80"/>
              </a:spcBef>
            </a:pPr>
            <a:r>
              <a:rPr sz="1700" dirty="0">
                <a:solidFill>
                  <a:srgbClr val="E4DFDF"/>
                </a:solidFill>
                <a:latin typeface="Arial"/>
                <a:cs typeface="Arial"/>
              </a:rPr>
              <a:t>Overlooking</a:t>
            </a:r>
            <a:r>
              <a:rPr sz="1700" spc="-35" dirty="0">
                <a:solidFill>
                  <a:srgbClr val="E4DFDF"/>
                </a:solidFill>
                <a:latin typeface="Arial"/>
                <a:cs typeface="Arial"/>
              </a:rPr>
              <a:t> </a:t>
            </a:r>
            <a:r>
              <a:rPr sz="1700" spc="-10" dirty="0">
                <a:solidFill>
                  <a:srgbClr val="E4DFDF"/>
                </a:solidFill>
                <a:latin typeface="Arial"/>
                <a:cs typeface="Arial"/>
              </a:rPr>
              <a:t>less</a:t>
            </a:r>
            <a:r>
              <a:rPr sz="1700" spc="-20" dirty="0">
                <a:solidFill>
                  <a:srgbClr val="E4DFDF"/>
                </a:solidFill>
                <a:latin typeface="Arial"/>
                <a:cs typeface="Arial"/>
              </a:rPr>
              <a:t> </a:t>
            </a:r>
            <a:r>
              <a:rPr sz="1700" dirty="0">
                <a:solidFill>
                  <a:srgbClr val="E4DFDF"/>
                </a:solidFill>
                <a:latin typeface="Arial"/>
                <a:cs typeface="Arial"/>
              </a:rPr>
              <a:t>obvious</a:t>
            </a:r>
            <a:r>
              <a:rPr sz="1700" spc="-40" dirty="0">
                <a:solidFill>
                  <a:srgbClr val="E4DFDF"/>
                </a:solidFill>
                <a:latin typeface="Arial"/>
                <a:cs typeface="Arial"/>
              </a:rPr>
              <a:t> </a:t>
            </a:r>
            <a:r>
              <a:rPr sz="1700" spc="-20" dirty="0">
                <a:solidFill>
                  <a:srgbClr val="E4DFDF"/>
                </a:solidFill>
                <a:latin typeface="Arial"/>
                <a:cs typeface="Arial"/>
              </a:rPr>
              <a:t>forms</a:t>
            </a:r>
            <a:r>
              <a:rPr sz="1700" spc="500" dirty="0">
                <a:solidFill>
                  <a:srgbClr val="E4DFDF"/>
                </a:solidFill>
                <a:latin typeface="Arial"/>
                <a:cs typeface="Arial"/>
              </a:rPr>
              <a:t> </a:t>
            </a:r>
            <a:r>
              <a:rPr sz="1700" dirty="0">
                <a:solidFill>
                  <a:srgbClr val="E4DFDF"/>
                </a:solidFill>
                <a:latin typeface="Arial"/>
                <a:cs typeface="Arial"/>
              </a:rPr>
              <a:t>of</a:t>
            </a:r>
            <a:r>
              <a:rPr sz="1700" spc="45" dirty="0">
                <a:solidFill>
                  <a:srgbClr val="E4DFDF"/>
                </a:solidFill>
                <a:latin typeface="Arial"/>
                <a:cs typeface="Arial"/>
              </a:rPr>
              <a:t> </a:t>
            </a:r>
            <a:r>
              <a:rPr sz="1700" dirty="0">
                <a:solidFill>
                  <a:srgbClr val="E4DFDF"/>
                </a:solidFill>
                <a:latin typeface="Arial"/>
                <a:cs typeface="Arial"/>
              </a:rPr>
              <a:t>discrimination,</a:t>
            </a:r>
            <a:r>
              <a:rPr sz="1700" spc="60" dirty="0">
                <a:solidFill>
                  <a:srgbClr val="E4DFDF"/>
                </a:solidFill>
                <a:latin typeface="Arial"/>
                <a:cs typeface="Arial"/>
              </a:rPr>
              <a:t> </a:t>
            </a:r>
            <a:r>
              <a:rPr sz="1700" spc="-10" dirty="0">
                <a:solidFill>
                  <a:srgbClr val="E4DFDF"/>
                </a:solidFill>
                <a:latin typeface="Arial"/>
                <a:cs typeface="Arial"/>
              </a:rPr>
              <a:t>such</a:t>
            </a:r>
            <a:r>
              <a:rPr sz="1700" spc="55" dirty="0">
                <a:solidFill>
                  <a:srgbClr val="E4DFDF"/>
                </a:solidFill>
                <a:latin typeface="Arial"/>
                <a:cs typeface="Arial"/>
              </a:rPr>
              <a:t> </a:t>
            </a:r>
            <a:r>
              <a:rPr sz="1700" spc="-25" dirty="0">
                <a:solidFill>
                  <a:srgbClr val="E4DFDF"/>
                </a:solidFill>
                <a:latin typeface="Arial"/>
                <a:cs typeface="Arial"/>
              </a:rPr>
              <a:t>as </a:t>
            </a:r>
            <a:r>
              <a:rPr sz="1700" dirty="0">
                <a:solidFill>
                  <a:srgbClr val="E4DFDF"/>
                </a:solidFill>
                <a:latin typeface="Arial"/>
                <a:cs typeface="Arial"/>
              </a:rPr>
              <a:t>microaggressions or</a:t>
            </a:r>
            <a:r>
              <a:rPr sz="1700" spc="-10" dirty="0">
                <a:solidFill>
                  <a:srgbClr val="E4DFDF"/>
                </a:solidFill>
                <a:latin typeface="Arial"/>
                <a:cs typeface="Arial"/>
              </a:rPr>
              <a:t> unconscious bias.</a:t>
            </a:r>
            <a:endParaRPr sz="1700">
              <a:latin typeface="Arial"/>
              <a:cs typeface="Arial"/>
            </a:endParaRPr>
          </a:p>
        </p:txBody>
      </p:sp>
      <p:grpSp>
        <p:nvGrpSpPr>
          <p:cNvPr id="17" name="object 17"/>
          <p:cNvGrpSpPr/>
          <p:nvPr/>
        </p:nvGrpSpPr>
        <p:grpSpPr>
          <a:xfrm>
            <a:off x="4677155" y="5024628"/>
            <a:ext cx="3710940" cy="2616835"/>
            <a:chOff x="4677155" y="5024628"/>
            <a:chExt cx="3710940" cy="2616835"/>
          </a:xfrm>
        </p:grpSpPr>
        <p:sp>
          <p:nvSpPr>
            <p:cNvPr id="18" name="object 18"/>
            <p:cNvSpPr/>
            <p:nvPr/>
          </p:nvSpPr>
          <p:spPr>
            <a:xfrm>
              <a:off x="4680965" y="5028438"/>
              <a:ext cx="3703320" cy="2609215"/>
            </a:xfrm>
            <a:custGeom>
              <a:avLst/>
              <a:gdLst/>
              <a:ahLst/>
              <a:cxnLst/>
              <a:rect l="l" t="t" r="r" b="b"/>
              <a:pathLst>
                <a:path w="3703320" h="2609215">
                  <a:moveTo>
                    <a:pt x="3612134" y="0"/>
                  </a:moveTo>
                  <a:lnTo>
                    <a:pt x="91186" y="0"/>
                  </a:lnTo>
                  <a:lnTo>
                    <a:pt x="55721" y="7175"/>
                  </a:lnTo>
                  <a:lnTo>
                    <a:pt x="26733" y="26733"/>
                  </a:lnTo>
                  <a:lnTo>
                    <a:pt x="7175" y="55721"/>
                  </a:lnTo>
                  <a:lnTo>
                    <a:pt x="0" y="91186"/>
                  </a:lnTo>
                  <a:lnTo>
                    <a:pt x="0" y="2517851"/>
                  </a:lnTo>
                  <a:lnTo>
                    <a:pt x="7175" y="2553366"/>
                  </a:lnTo>
                  <a:lnTo>
                    <a:pt x="26733" y="2582367"/>
                  </a:lnTo>
                  <a:lnTo>
                    <a:pt x="55721" y="2601918"/>
                  </a:lnTo>
                  <a:lnTo>
                    <a:pt x="91186" y="2609088"/>
                  </a:lnTo>
                  <a:lnTo>
                    <a:pt x="3612134" y="2609088"/>
                  </a:lnTo>
                  <a:lnTo>
                    <a:pt x="3647598" y="2601918"/>
                  </a:lnTo>
                  <a:lnTo>
                    <a:pt x="3676586" y="2582367"/>
                  </a:lnTo>
                  <a:lnTo>
                    <a:pt x="3696144" y="2553366"/>
                  </a:lnTo>
                  <a:lnTo>
                    <a:pt x="3703319" y="2517851"/>
                  </a:lnTo>
                  <a:lnTo>
                    <a:pt x="3703319" y="91186"/>
                  </a:lnTo>
                  <a:lnTo>
                    <a:pt x="3696144" y="55721"/>
                  </a:lnTo>
                  <a:lnTo>
                    <a:pt x="3676586" y="26733"/>
                  </a:lnTo>
                  <a:lnTo>
                    <a:pt x="3647598" y="7175"/>
                  </a:lnTo>
                  <a:lnTo>
                    <a:pt x="3612134" y="0"/>
                  </a:lnTo>
                  <a:close/>
                </a:path>
              </a:pathLst>
            </a:custGeom>
            <a:solidFill>
              <a:srgbClr val="7D023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4680965" y="5028438"/>
              <a:ext cx="3703320" cy="2609215"/>
            </a:xfrm>
            <a:custGeom>
              <a:avLst/>
              <a:gdLst/>
              <a:ahLst/>
              <a:cxnLst/>
              <a:rect l="l" t="t" r="r" b="b"/>
              <a:pathLst>
                <a:path w="3703320" h="2609215">
                  <a:moveTo>
                    <a:pt x="0" y="91186"/>
                  </a:moveTo>
                  <a:lnTo>
                    <a:pt x="7175" y="55721"/>
                  </a:lnTo>
                  <a:lnTo>
                    <a:pt x="26733" y="26733"/>
                  </a:lnTo>
                  <a:lnTo>
                    <a:pt x="55721" y="7175"/>
                  </a:lnTo>
                  <a:lnTo>
                    <a:pt x="91186" y="0"/>
                  </a:lnTo>
                  <a:lnTo>
                    <a:pt x="3612134" y="0"/>
                  </a:lnTo>
                  <a:lnTo>
                    <a:pt x="3647598" y="7175"/>
                  </a:lnTo>
                  <a:lnTo>
                    <a:pt x="3676586" y="26733"/>
                  </a:lnTo>
                  <a:lnTo>
                    <a:pt x="3696144" y="55721"/>
                  </a:lnTo>
                  <a:lnTo>
                    <a:pt x="3703319" y="91186"/>
                  </a:lnTo>
                  <a:lnTo>
                    <a:pt x="3703319" y="2517851"/>
                  </a:lnTo>
                  <a:lnTo>
                    <a:pt x="3696144" y="2553366"/>
                  </a:lnTo>
                  <a:lnTo>
                    <a:pt x="3676586" y="2582367"/>
                  </a:lnTo>
                  <a:lnTo>
                    <a:pt x="3647598" y="2601918"/>
                  </a:lnTo>
                  <a:lnTo>
                    <a:pt x="3612134" y="2609088"/>
                  </a:lnTo>
                  <a:lnTo>
                    <a:pt x="91186" y="2609088"/>
                  </a:lnTo>
                  <a:lnTo>
                    <a:pt x="55721" y="2601918"/>
                  </a:lnTo>
                  <a:lnTo>
                    <a:pt x="26733" y="2582367"/>
                  </a:lnTo>
                  <a:lnTo>
                    <a:pt x="7175" y="2553366"/>
                  </a:lnTo>
                  <a:lnTo>
                    <a:pt x="0" y="2517851"/>
                  </a:lnTo>
                  <a:lnTo>
                    <a:pt x="0" y="91186"/>
                  </a:lnTo>
                  <a:close/>
                </a:path>
              </a:pathLst>
            </a:custGeom>
            <a:ln w="7619">
              <a:solidFill>
                <a:srgbClr val="961B5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0" name="object 20"/>
          <p:cNvSpPr txBox="1"/>
          <p:nvPr/>
        </p:nvSpPr>
        <p:spPr>
          <a:xfrm>
            <a:off x="4893055" y="5217363"/>
            <a:ext cx="3234690" cy="147828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b="1" spc="-10" dirty="0">
                <a:solidFill>
                  <a:srgbClr val="E4DFDF"/>
                </a:solidFill>
                <a:latin typeface="Arial"/>
                <a:cs typeface="Arial"/>
              </a:rPr>
              <a:t>Retaliation</a:t>
            </a:r>
            <a:endParaRPr sz="2000">
              <a:latin typeface="Arial"/>
              <a:cs typeface="Arial"/>
            </a:endParaRPr>
          </a:p>
          <a:p>
            <a:pPr marL="12700" marR="5080">
              <a:lnSpc>
                <a:spcPct val="133600"/>
              </a:lnSpc>
              <a:spcBef>
                <a:spcPts val="850"/>
              </a:spcBef>
            </a:pPr>
            <a:r>
              <a:rPr sz="1700" dirty="0">
                <a:solidFill>
                  <a:srgbClr val="E4DFDF"/>
                </a:solidFill>
                <a:latin typeface="Arial"/>
                <a:cs typeface="Arial"/>
              </a:rPr>
              <a:t>Failing</a:t>
            </a:r>
            <a:r>
              <a:rPr sz="1700" spc="-55" dirty="0">
                <a:solidFill>
                  <a:srgbClr val="E4DFDF"/>
                </a:solidFill>
                <a:latin typeface="Arial"/>
                <a:cs typeface="Arial"/>
              </a:rPr>
              <a:t> </a:t>
            </a:r>
            <a:r>
              <a:rPr sz="1700" spc="85" dirty="0">
                <a:solidFill>
                  <a:srgbClr val="E4DFDF"/>
                </a:solidFill>
                <a:latin typeface="Arial"/>
                <a:cs typeface="Arial"/>
              </a:rPr>
              <a:t>to</a:t>
            </a:r>
            <a:r>
              <a:rPr sz="1700" spc="-60" dirty="0">
                <a:solidFill>
                  <a:srgbClr val="E4DFDF"/>
                </a:solidFill>
                <a:latin typeface="Arial"/>
                <a:cs typeface="Arial"/>
              </a:rPr>
              <a:t> </a:t>
            </a:r>
            <a:r>
              <a:rPr sz="1700" spc="55" dirty="0">
                <a:solidFill>
                  <a:srgbClr val="E4DFDF"/>
                </a:solidFill>
                <a:latin typeface="Arial"/>
                <a:cs typeface="Arial"/>
              </a:rPr>
              <a:t>protect</a:t>
            </a:r>
            <a:r>
              <a:rPr sz="1700" spc="-70" dirty="0">
                <a:solidFill>
                  <a:srgbClr val="E4DFDF"/>
                </a:solidFill>
                <a:latin typeface="Arial"/>
                <a:cs typeface="Arial"/>
              </a:rPr>
              <a:t> </a:t>
            </a:r>
            <a:r>
              <a:rPr sz="1700" spc="-10" dirty="0">
                <a:solidFill>
                  <a:srgbClr val="E4DFDF"/>
                </a:solidFill>
                <a:latin typeface="Arial"/>
                <a:cs typeface="Arial"/>
              </a:rPr>
              <a:t>employees</a:t>
            </a:r>
            <a:r>
              <a:rPr sz="1700" spc="-50" dirty="0">
                <a:solidFill>
                  <a:srgbClr val="E4DFDF"/>
                </a:solidFill>
                <a:latin typeface="Arial"/>
                <a:cs typeface="Arial"/>
              </a:rPr>
              <a:t> </a:t>
            </a:r>
            <a:r>
              <a:rPr sz="1700" spc="-25" dirty="0">
                <a:solidFill>
                  <a:srgbClr val="E4DFDF"/>
                </a:solidFill>
                <a:latin typeface="Arial"/>
                <a:cs typeface="Arial"/>
              </a:rPr>
              <a:t>who </a:t>
            </a:r>
            <a:r>
              <a:rPr sz="1700" spc="50" dirty="0">
                <a:solidFill>
                  <a:srgbClr val="E4DFDF"/>
                </a:solidFill>
                <a:latin typeface="Arial"/>
                <a:cs typeface="Arial"/>
              </a:rPr>
              <a:t>report</a:t>
            </a:r>
            <a:r>
              <a:rPr sz="1700" spc="60" dirty="0">
                <a:solidFill>
                  <a:srgbClr val="E4DFDF"/>
                </a:solidFill>
                <a:latin typeface="Arial"/>
                <a:cs typeface="Arial"/>
              </a:rPr>
              <a:t> </a:t>
            </a:r>
            <a:r>
              <a:rPr sz="1700" spc="10" dirty="0">
                <a:solidFill>
                  <a:srgbClr val="E4DFDF"/>
                </a:solidFill>
                <a:latin typeface="Arial"/>
                <a:cs typeface="Arial"/>
              </a:rPr>
              <a:t>discrimination</a:t>
            </a:r>
            <a:r>
              <a:rPr sz="1700" spc="70" dirty="0">
                <a:solidFill>
                  <a:srgbClr val="E4DFDF"/>
                </a:solidFill>
                <a:latin typeface="Arial"/>
                <a:cs typeface="Arial"/>
              </a:rPr>
              <a:t> </a:t>
            </a:r>
            <a:r>
              <a:rPr sz="1700" spc="30" dirty="0">
                <a:solidFill>
                  <a:srgbClr val="E4DFDF"/>
                </a:solidFill>
                <a:latin typeface="Arial"/>
                <a:cs typeface="Arial"/>
              </a:rPr>
              <a:t>from </a:t>
            </a:r>
            <a:r>
              <a:rPr sz="1700" spc="20" dirty="0">
                <a:solidFill>
                  <a:srgbClr val="E4DFDF"/>
                </a:solidFill>
                <a:latin typeface="Arial"/>
                <a:cs typeface="Arial"/>
              </a:rPr>
              <a:t>retaliatory</a:t>
            </a:r>
            <a:r>
              <a:rPr sz="1700" spc="229" dirty="0">
                <a:solidFill>
                  <a:srgbClr val="E4DFDF"/>
                </a:solidFill>
                <a:latin typeface="Arial"/>
                <a:cs typeface="Arial"/>
              </a:rPr>
              <a:t> </a:t>
            </a:r>
            <a:r>
              <a:rPr sz="1700" spc="-10" dirty="0">
                <a:solidFill>
                  <a:srgbClr val="E4DFDF"/>
                </a:solidFill>
                <a:latin typeface="Arial"/>
                <a:cs typeface="Arial"/>
              </a:rPr>
              <a:t>actions.</a:t>
            </a:r>
            <a:endParaRPr sz="1700">
              <a:latin typeface="Arial"/>
              <a:cs typeface="Arial"/>
            </a:endParaRPr>
          </a:p>
        </p:txBody>
      </p:sp>
      <p:sp>
        <p:nvSpPr>
          <p:cNvPr id="21" name="object 21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2286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80"/>
              </a:spcBef>
            </a:pPr>
            <a:r>
              <a:rPr spc="-25" dirty="0"/>
              <a:t>12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5486399" cy="8229598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72618" rIns="0" bIns="0" rtlCol="0">
            <a:spAutoFit/>
          </a:bodyPr>
          <a:lstStyle/>
          <a:p>
            <a:pPr marL="5642610">
              <a:lnSpc>
                <a:spcPct val="100000"/>
              </a:lnSpc>
              <a:spcBef>
                <a:spcPts val="95"/>
              </a:spcBef>
            </a:pPr>
            <a:r>
              <a:rPr spc="-305" dirty="0"/>
              <a:t>Compliance</a:t>
            </a:r>
            <a:r>
              <a:rPr spc="-434" dirty="0"/>
              <a:t> </a:t>
            </a:r>
            <a:r>
              <a:rPr spc="-190" dirty="0"/>
              <a:t>Strategies</a:t>
            </a:r>
          </a:p>
        </p:txBody>
      </p:sp>
      <p:pic>
        <p:nvPicPr>
          <p:cNvPr id="4" name="object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6303264" y="1677923"/>
            <a:ext cx="583691" cy="583691"/>
          </a:xfrm>
          <a:prstGeom prst="rect">
            <a:avLst/>
          </a:prstGeom>
        </p:spPr>
      </p:pic>
      <p:sp>
        <p:nvSpPr>
          <p:cNvPr id="5" name="object 5"/>
          <p:cNvSpPr txBox="1"/>
          <p:nvPr/>
        </p:nvSpPr>
        <p:spPr>
          <a:xfrm>
            <a:off x="6290817" y="2460751"/>
            <a:ext cx="3597910" cy="158051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150" b="1" spc="-130" dirty="0">
                <a:solidFill>
                  <a:srgbClr val="E4DFDF"/>
                </a:solidFill>
                <a:latin typeface="Arial"/>
                <a:cs typeface="Arial"/>
              </a:rPr>
              <a:t>Regular</a:t>
            </a:r>
            <a:r>
              <a:rPr sz="2150" b="1" spc="-195" dirty="0">
                <a:solidFill>
                  <a:srgbClr val="E4DFDF"/>
                </a:solidFill>
                <a:latin typeface="Arial"/>
                <a:cs typeface="Arial"/>
              </a:rPr>
              <a:t> </a:t>
            </a:r>
            <a:r>
              <a:rPr sz="2150" b="1" spc="-10" dirty="0">
                <a:solidFill>
                  <a:srgbClr val="E4DFDF"/>
                </a:solidFill>
                <a:latin typeface="Arial"/>
                <a:cs typeface="Arial"/>
              </a:rPr>
              <a:t>Audits</a:t>
            </a:r>
            <a:endParaRPr sz="2150">
              <a:latin typeface="Arial"/>
              <a:cs typeface="Arial"/>
            </a:endParaRPr>
          </a:p>
          <a:p>
            <a:pPr marL="12700" marR="5080">
              <a:lnSpc>
                <a:spcPct val="135300"/>
              </a:lnSpc>
              <a:spcBef>
                <a:spcPts val="894"/>
              </a:spcBef>
            </a:pPr>
            <a:r>
              <a:rPr sz="1800" dirty="0">
                <a:solidFill>
                  <a:srgbClr val="E4DFDF"/>
                </a:solidFill>
                <a:latin typeface="Arial"/>
                <a:cs typeface="Arial"/>
              </a:rPr>
              <a:t>Conduct</a:t>
            </a:r>
            <a:r>
              <a:rPr sz="1800" spc="-10" dirty="0">
                <a:solidFill>
                  <a:srgbClr val="E4DFDF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E4DFDF"/>
                </a:solidFill>
                <a:latin typeface="Arial"/>
                <a:cs typeface="Arial"/>
              </a:rPr>
              <a:t>periodic</a:t>
            </a:r>
            <a:r>
              <a:rPr sz="1800" spc="-10" dirty="0">
                <a:solidFill>
                  <a:srgbClr val="E4DFDF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E4DFDF"/>
                </a:solidFill>
                <a:latin typeface="Arial"/>
                <a:cs typeface="Arial"/>
              </a:rPr>
              <a:t>reviews</a:t>
            </a:r>
            <a:r>
              <a:rPr sz="1800" spc="-5" dirty="0">
                <a:solidFill>
                  <a:srgbClr val="E4DFDF"/>
                </a:solidFill>
                <a:latin typeface="Arial"/>
                <a:cs typeface="Arial"/>
              </a:rPr>
              <a:t> </a:t>
            </a:r>
            <a:r>
              <a:rPr sz="1800" spc="25" dirty="0">
                <a:solidFill>
                  <a:srgbClr val="E4DFDF"/>
                </a:solidFill>
                <a:latin typeface="Arial"/>
                <a:cs typeface="Arial"/>
              </a:rPr>
              <a:t>of </a:t>
            </a:r>
            <a:r>
              <a:rPr sz="1800" dirty="0">
                <a:solidFill>
                  <a:srgbClr val="E4DFDF"/>
                </a:solidFill>
                <a:latin typeface="Arial"/>
                <a:cs typeface="Arial"/>
              </a:rPr>
              <a:t>workplace</a:t>
            </a:r>
            <a:r>
              <a:rPr sz="1800" spc="-10" dirty="0">
                <a:solidFill>
                  <a:srgbClr val="E4DFDF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E4DFDF"/>
                </a:solidFill>
                <a:latin typeface="Arial"/>
                <a:cs typeface="Arial"/>
              </a:rPr>
              <a:t>practices</a:t>
            </a:r>
            <a:r>
              <a:rPr sz="1800" spc="-5" dirty="0">
                <a:solidFill>
                  <a:srgbClr val="E4DFDF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E4DFDF"/>
                </a:solidFill>
                <a:latin typeface="Arial"/>
                <a:cs typeface="Arial"/>
              </a:rPr>
              <a:t>and policies</a:t>
            </a:r>
            <a:r>
              <a:rPr sz="1800" spc="15" dirty="0">
                <a:solidFill>
                  <a:srgbClr val="E4DFDF"/>
                </a:solidFill>
                <a:latin typeface="Arial"/>
                <a:cs typeface="Arial"/>
              </a:rPr>
              <a:t> </a:t>
            </a:r>
            <a:r>
              <a:rPr sz="1800" spc="65" dirty="0">
                <a:solidFill>
                  <a:srgbClr val="E4DFDF"/>
                </a:solidFill>
                <a:latin typeface="Arial"/>
                <a:cs typeface="Arial"/>
              </a:rPr>
              <a:t>to </a:t>
            </a:r>
            <a:r>
              <a:rPr sz="1800" dirty="0">
                <a:solidFill>
                  <a:srgbClr val="E4DFDF"/>
                </a:solidFill>
                <a:latin typeface="Arial"/>
                <a:cs typeface="Arial"/>
              </a:rPr>
              <a:t>ensure</a:t>
            </a:r>
            <a:r>
              <a:rPr sz="1800" spc="-110" dirty="0">
                <a:solidFill>
                  <a:srgbClr val="E4DFDF"/>
                </a:solidFill>
                <a:latin typeface="Arial"/>
                <a:cs typeface="Arial"/>
              </a:rPr>
              <a:t> </a:t>
            </a:r>
            <a:r>
              <a:rPr sz="1800" spc="-10" dirty="0">
                <a:solidFill>
                  <a:srgbClr val="E4DFDF"/>
                </a:solidFill>
                <a:latin typeface="Arial"/>
                <a:cs typeface="Arial"/>
              </a:rPr>
              <a:t>compliance.</a:t>
            </a:r>
            <a:endParaRPr sz="1800">
              <a:latin typeface="Arial"/>
              <a:cs typeface="Arial"/>
            </a:endParaRPr>
          </a:p>
        </p:txBody>
      </p:sp>
      <p:pic>
        <p:nvPicPr>
          <p:cNvPr id="6" name="object 6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0233659" y="1677923"/>
            <a:ext cx="583692" cy="583691"/>
          </a:xfrm>
          <a:prstGeom prst="rect">
            <a:avLst/>
          </a:prstGeom>
        </p:spPr>
      </p:pic>
      <p:sp>
        <p:nvSpPr>
          <p:cNvPr id="7" name="object 7"/>
          <p:cNvSpPr txBox="1"/>
          <p:nvPr/>
        </p:nvSpPr>
        <p:spPr>
          <a:xfrm>
            <a:off x="10221594" y="2460751"/>
            <a:ext cx="3203575" cy="194945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150" b="1" spc="-160" dirty="0">
                <a:solidFill>
                  <a:srgbClr val="E4DFDF"/>
                </a:solidFill>
                <a:latin typeface="Arial"/>
                <a:cs typeface="Arial"/>
              </a:rPr>
              <a:t>Ongoing</a:t>
            </a:r>
            <a:r>
              <a:rPr sz="2150" b="1" spc="-200" dirty="0">
                <a:solidFill>
                  <a:srgbClr val="E4DFDF"/>
                </a:solidFill>
                <a:latin typeface="Arial"/>
                <a:cs typeface="Arial"/>
              </a:rPr>
              <a:t> </a:t>
            </a:r>
            <a:r>
              <a:rPr sz="2150" b="1" spc="-35" dirty="0">
                <a:solidFill>
                  <a:srgbClr val="E4DFDF"/>
                </a:solidFill>
                <a:latin typeface="Arial"/>
                <a:cs typeface="Arial"/>
              </a:rPr>
              <a:t>Education</a:t>
            </a:r>
            <a:endParaRPr sz="2150">
              <a:latin typeface="Arial"/>
              <a:cs typeface="Arial"/>
            </a:endParaRPr>
          </a:p>
          <a:p>
            <a:pPr marL="12700" marR="5080">
              <a:lnSpc>
                <a:spcPct val="135000"/>
              </a:lnSpc>
              <a:spcBef>
                <a:spcPts val="905"/>
              </a:spcBef>
            </a:pPr>
            <a:r>
              <a:rPr sz="1800" dirty="0">
                <a:solidFill>
                  <a:srgbClr val="E4DFDF"/>
                </a:solidFill>
                <a:latin typeface="Arial"/>
                <a:cs typeface="Arial"/>
              </a:rPr>
              <a:t>Implement</a:t>
            </a:r>
            <a:r>
              <a:rPr sz="1800" spc="100" dirty="0">
                <a:solidFill>
                  <a:srgbClr val="E4DFDF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E4DFDF"/>
                </a:solidFill>
                <a:latin typeface="Arial"/>
                <a:cs typeface="Arial"/>
              </a:rPr>
              <a:t>continuous</a:t>
            </a:r>
            <a:r>
              <a:rPr sz="1800" spc="140" dirty="0">
                <a:solidFill>
                  <a:srgbClr val="E4DFDF"/>
                </a:solidFill>
                <a:latin typeface="Arial"/>
                <a:cs typeface="Arial"/>
              </a:rPr>
              <a:t> </a:t>
            </a:r>
            <a:r>
              <a:rPr sz="1800" spc="-10" dirty="0">
                <a:solidFill>
                  <a:srgbClr val="E4DFDF"/>
                </a:solidFill>
                <a:latin typeface="Arial"/>
                <a:cs typeface="Arial"/>
              </a:rPr>
              <a:t>learning </a:t>
            </a:r>
            <a:r>
              <a:rPr sz="1800" dirty="0">
                <a:solidFill>
                  <a:srgbClr val="E4DFDF"/>
                </a:solidFill>
                <a:latin typeface="Arial"/>
                <a:cs typeface="Arial"/>
              </a:rPr>
              <a:t>programmes</a:t>
            </a:r>
            <a:r>
              <a:rPr sz="1800" spc="-30" dirty="0">
                <a:solidFill>
                  <a:srgbClr val="E4DFDF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E4DFDF"/>
                </a:solidFill>
                <a:latin typeface="Arial"/>
                <a:cs typeface="Arial"/>
              </a:rPr>
              <a:t>on</a:t>
            </a:r>
            <a:r>
              <a:rPr sz="1800" spc="-40" dirty="0">
                <a:solidFill>
                  <a:srgbClr val="E4DFDF"/>
                </a:solidFill>
                <a:latin typeface="Arial"/>
                <a:cs typeface="Arial"/>
              </a:rPr>
              <a:t> </a:t>
            </a:r>
            <a:r>
              <a:rPr sz="1800" spc="40" dirty="0">
                <a:solidFill>
                  <a:srgbClr val="E4DFDF"/>
                </a:solidFill>
                <a:latin typeface="Arial"/>
                <a:cs typeface="Arial"/>
              </a:rPr>
              <a:t>anti- </a:t>
            </a:r>
            <a:r>
              <a:rPr sz="1800" dirty="0">
                <a:solidFill>
                  <a:srgbClr val="E4DFDF"/>
                </a:solidFill>
                <a:latin typeface="Arial"/>
                <a:cs typeface="Arial"/>
              </a:rPr>
              <a:t>discrimination</a:t>
            </a:r>
            <a:r>
              <a:rPr sz="1800" spc="65" dirty="0">
                <a:solidFill>
                  <a:srgbClr val="E4DFDF"/>
                </a:solidFill>
                <a:latin typeface="Arial"/>
                <a:cs typeface="Arial"/>
              </a:rPr>
              <a:t> </a:t>
            </a:r>
            <a:r>
              <a:rPr sz="1800" spc="-10" dirty="0">
                <a:solidFill>
                  <a:srgbClr val="E4DFDF"/>
                </a:solidFill>
                <a:latin typeface="Arial"/>
                <a:cs typeface="Arial"/>
              </a:rPr>
              <a:t>laws</a:t>
            </a:r>
            <a:r>
              <a:rPr sz="1800" spc="40" dirty="0">
                <a:solidFill>
                  <a:srgbClr val="E4DFDF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E4DFDF"/>
                </a:solidFill>
                <a:latin typeface="Arial"/>
                <a:cs typeface="Arial"/>
              </a:rPr>
              <a:t>and</a:t>
            </a:r>
            <a:r>
              <a:rPr sz="1800" spc="30" dirty="0">
                <a:solidFill>
                  <a:srgbClr val="E4DFDF"/>
                </a:solidFill>
                <a:latin typeface="Arial"/>
                <a:cs typeface="Arial"/>
              </a:rPr>
              <a:t> </a:t>
            </a:r>
            <a:r>
              <a:rPr sz="1800" spc="-20" dirty="0">
                <a:solidFill>
                  <a:srgbClr val="E4DFDF"/>
                </a:solidFill>
                <a:latin typeface="Arial"/>
                <a:cs typeface="Arial"/>
              </a:rPr>
              <a:t>best </a:t>
            </a:r>
            <a:r>
              <a:rPr sz="1800" spc="-10" dirty="0">
                <a:solidFill>
                  <a:srgbClr val="E4DFDF"/>
                </a:solidFill>
                <a:latin typeface="Arial"/>
                <a:cs typeface="Arial"/>
              </a:rPr>
              <a:t>practices.</a:t>
            </a:r>
            <a:endParaRPr sz="1800">
              <a:latin typeface="Arial"/>
              <a:cs typeface="Arial"/>
            </a:endParaRPr>
          </a:p>
        </p:txBody>
      </p:sp>
      <p:pic>
        <p:nvPicPr>
          <p:cNvPr id="8" name="object 8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6303264" y="5170932"/>
            <a:ext cx="583691" cy="583692"/>
          </a:xfrm>
          <a:prstGeom prst="rect">
            <a:avLst/>
          </a:prstGeom>
        </p:spPr>
      </p:pic>
      <p:sp>
        <p:nvSpPr>
          <p:cNvPr id="9" name="object 9"/>
          <p:cNvSpPr txBox="1"/>
          <p:nvPr/>
        </p:nvSpPr>
        <p:spPr>
          <a:xfrm>
            <a:off x="6290817" y="5954395"/>
            <a:ext cx="3209925" cy="158051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algn="just">
              <a:lnSpc>
                <a:spcPct val="100000"/>
              </a:lnSpc>
              <a:spcBef>
                <a:spcPts val="95"/>
              </a:spcBef>
            </a:pPr>
            <a:r>
              <a:rPr sz="2150" b="1" spc="-150" dirty="0">
                <a:solidFill>
                  <a:srgbClr val="E4DFDF"/>
                </a:solidFill>
                <a:latin typeface="Arial"/>
                <a:cs typeface="Arial"/>
              </a:rPr>
              <a:t>Feedback</a:t>
            </a:r>
            <a:r>
              <a:rPr sz="2150" b="1" spc="-175" dirty="0">
                <a:solidFill>
                  <a:srgbClr val="E4DFDF"/>
                </a:solidFill>
                <a:latin typeface="Arial"/>
                <a:cs typeface="Arial"/>
              </a:rPr>
              <a:t> </a:t>
            </a:r>
            <a:r>
              <a:rPr sz="2150" b="1" spc="-65" dirty="0">
                <a:solidFill>
                  <a:srgbClr val="E4DFDF"/>
                </a:solidFill>
                <a:latin typeface="Arial"/>
                <a:cs typeface="Arial"/>
              </a:rPr>
              <a:t>Mechanisms</a:t>
            </a:r>
            <a:endParaRPr sz="2150">
              <a:latin typeface="Arial"/>
              <a:cs typeface="Arial"/>
            </a:endParaRPr>
          </a:p>
          <a:p>
            <a:pPr marL="12700" marR="5080" algn="just">
              <a:lnSpc>
                <a:spcPct val="135300"/>
              </a:lnSpc>
              <a:spcBef>
                <a:spcPts val="894"/>
              </a:spcBef>
            </a:pPr>
            <a:r>
              <a:rPr sz="1800" dirty="0">
                <a:solidFill>
                  <a:srgbClr val="E4DFDF"/>
                </a:solidFill>
                <a:latin typeface="Arial"/>
                <a:cs typeface="Arial"/>
              </a:rPr>
              <a:t>Establish</a:t>
            </a:r>
            <a:r>
              <a:rPr sz="1800" spc="-85" dirty="0">
                <a:solidFill>
                  <a:srgbClr val="E4DFDF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E4DFDF"/>
                </a:solidFill>
                <a:latin typeface="Arial"/>
                <a:cs typeface="Arial"/>
              </a:rPr>
              <a:t>anonymous</a:t>
            </a:r>
            <a:r>
              <a:rPr sz="1800" spc="-105" dirty="0">
                <a:solidFill>
                  <a:srgbClr val="E4DFDF"/>
                </a:solidFill>
                <a:latin typeface="Arial"/>
                <a:cs typeface="Arial"/>
              </a:rPr>
              <a:t> </a:t>
            </a:r>
            <a:r>
              <a:rPr sz="1800" spc="35" dirty="0">
                <a:solidFill>
                  <a:srgbClr val="E4DFDF"/>
                </a:solidFill>
                <a:latin typeface="Arial"/>
                <a:cs typeface="Arial"/>
              </a:rPr>
              <a:t>reporting </a:t>
            </a:r>
            <a:r>
              <a:rPr sz="1800" dirty="0">
                <a:solidFill>
                  <a:srgbClr val="E4DFDF"/>
                </a:solidFill>
                <a:latin typeface="Arial"/>
                <a:cs typeface="Arial"/>
              </a:rPr>
              <a:t>systems</a:t>
            </a:r>
            <a:r>
              <a:rPr sz="1800" spc="-50" dirty="0">
                <a:solidFill>
                  <a:srgbClr val="E4DFDF"/>
                </a:solidFill>
                <a:latin typeface="Arial"/>
                <a:cs typeface="Arial"/>
              </a:rPr>
              <a:t> </a:t>
            </a:r>
            <a:r>
              <a:rPr sz="1800" spc="60" dirty="0">
                <a:solidFill>
                  <a:srgbClr val="E4DFDF"/>
                </a:solidFill>
                <a:latin typeface="Arial"/>
                <a:cs typeface="Arial"/>
              </a:rPr>
              <a:t>for</a:t>
            </a:r>
            <a:r>
              <a:rPr sz="1800" spc="-65" dirty="0">
                <a:solidFill>
                  <a:srgbClr val="E4DFDF"/>
                </a:solidFill>
                <a:latin typeface="Arial"/>
                <a:cs typeface="Arial"/>
              </a:rPr>
              <a:t> </a:t>
            </a:r>
            <a:r>
              <a:rPr sz="1800" spc="-10" dirty="0">
                <a:solidFill>
                  <a:srgbClr val="E4DFDF"/>
                </a:solidFill>
                <a:latin typeface="Arial"/>
                <a:cs typeface="Arial"/>
              </a:rPr>
              <a:t>employees</a:t>
            </a:r>
            <a:r>
              <a:rPr sz="1800" spc="-95" dirty="0">
                <a:solidFill>
                  <a:srgbClr val="E4DFDF"/>
                </a:solidFill>
                <a:latin typeface="Arial"/>
                <a:cs typeface="Arial"/>
              </a:rPr>
              <a:t> </a:t>
            </a:r>
            <a:r>
              <a:rPr sz="1800" spc="90" dirty="0">
                <a:solidFill>
                  <a:srgbClr val="E4DFDF"/>
                </a:solidFill>
                <a:latin typeface="Arial"/>
                <a:cs typeface="Arial"/>
              </a:rPr>
              <a:t>to</a:t>
            </a:r>
            <a:r>
              <a:rPr sz="1800" spc="-75" dirty="0">
                <a:solidFill>
                  <a:srgbClr val="E4DFDF"/>
                </a:solidFill>
                <a:latin typeface="Arial"/>
                <a:cs typeface="Arial"/>
              </a:rPr>
              <a:t> </a:t>
            </a:r>
            <a:r>
              <a:rPr sz="1800" spc="-10" dirty="0">
                <a:solidFill>
                  <a:srgbClr val="E4DFDF"/>
                </a:solidFill>
                <a:latin typeface="Arial"/>
                <a:cs typeface="Arial"/>
              </a:rPr>
              <a:t>raise </a:t>
            </a:r>
            <a:r>
              <a:rPr sz="1800" dirty="0">
                <a:solidFill>
                  <a:srgbClr val="E4DFDF"/>
                </a:solidFill>
                <a:latin typeface="Arial"/>
                <a:cs typeface="Arial"/>
              </a:rPr>
              <a:t>concerns</a:t>
            </a:r>
            <a:r>
              <a:rPr sz="1800" spc="-90" dirty="0">
                <a:solidFill>
                  <a:srgbClr val="E4DFDF"/>
                </a:solidFill>
                <a:latin typeface="Arial"/>
                <a:cs typeface="Arial"/>
              </a:rPr>
              <a:t> </a:t>
            </a:r>
            <a:r>
              <a:rPr sz="1800" spc="-10" dirty="0">
                <a:solidFill>
                  <a:srgbClr val="E4DFDF"/>
                </a:solidFill>
                <a:latin typeface="Arial"/>
                <a:cs typeface="Arial"/>
              </a:rPr>
              <a:t>safely.</a:t>
            </a:r>
            <a:endParaRPr sz="1800">
              <a:latin typeface="Arial"/>
              <a:cs typeface="Arial"/>
            </a:endParaRPr>
          </a:p>
        </p:txBody>
      </p:sp>
      <p:pic>
        <p:nvPicPr>
          <p:cNvPr id="10" name="object 10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10233659" y="5170932"/>
            <a:ext cx="583692" cy="583692"/>
          </a:xfrm>
          <a:prstGeom prst="rect">
            <a:avLst/>
          </a:prstGeom>
        </p:spPr>
      </p:pic>
      <p:sp>
        <p:nvSpPr>
          <p:cNvPr id="11" name="object 11"/>
          <p:cNvSpPr txBox="1"/>
          <p:nvPr/>
        </p:nvSpPr>
        <p:spPr>
          <a:xfrm>
            <a:off x="10221594" y="5954395"/>
            <a:ext cx="3472179" cy="158051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150" b="1" spc="-114" dirty="0">
                <a:solidFill>
                  <a:srgbClr val="E4DFDF"/>
                </a:solidFill>
                <a:latin typeface="Arial"/>
                <a:cs typeface="Arial"/>
              </a:rPr>
              <a:t>Promote</a:t>
            </a:r>
            <a:r>
              <a:rPr sz="2150" b="1" spc="-200" dirty="0">
                <a:solidFill>
                  <a:srgbClr val="E4DFDF"/>
                </a:solidFill>
                <a:latin typeface="Arial"/>
                <a:cs typeface="Arial"/>
              </a:rPr>
              <a:t> </a:t>
            </a:r>
            <a:r>
              <a:rPr sz="2150" b="1" spc="-10" dirty="0">
                <a:solidFill>
                  <a:srgbClr val="E4DFDF"/>
                </a:solidFill>
                <a:latin typeface="Arial"/>
                <a:cs typeface="Arial"/>
              </a:rPr>
              <a:t>Diversity</a:t>
            </a:r>
            <a:endParaRPr sz="2150">
              <a:latin typeface="Arial"/>
              <a:cs typeface="Arial"/>
            </a:endParaRPr>
          </a:p>
          <a:p>
            <a:pPr marL="12700" marR="5080">
              <a:lnSpc>
                <a:spcPct val="135300"/>
              </a:lnSpc>
              <a:spcBef>
                <a:spcPts val="894"/>
              </a:spcBef>
            </a:pPr>
            <a:r>
              <a:rPr sz="1800" dirty="0">
                <a:solidFill>
                  <a:srgbClr val="E4DFDF"/>
                </a:solidFill>
                <a:latin typeface="Arial"/>
                <a:cs typeface="Arial"/>
              </a:rPr>
              <a:t>Actively</a:t>
            </a:r>
            <a:r>
              <a:rPr sz="1800" spc="105" dirty="0">
                <a:solidFill>
                  <a:srgbClr val="E4DFDF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E4DFDF"/>
                </a:solidFill>
                <a:latin typeface="Arial"/>
                <a:cs typeface="Arial"/>
              </a:rPr>
              <a:t>foster</a:t>
            </a:r>
            <a:r>
              <a:rPr sz="1800" spc="110" dirty="0">
                <a:solidFill>
                  <a:srgbClr val="E4DFDF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E4DFDF"/>
                </a:solidFill>
                <a:latin typeface="Arial"/>
                <a:cs typeface="Arial"/>
              </a:rPr>
              <a:t>an</a:t>
            </a:r>
            <a:r>
              <a:rPr sz="1800" spc="114" dirty="0">
                <a:solidFill>
                  <a:srgbClr val="E4DFDF"/>
                </a:solidFill>
                <a:latin typeface="Arial"/>
                <a:cs typeface="Arial"/>
              </a:rPr>
              <a:t> </a:t>
            </a:r>
            <a:r>
              <a:rPr sz="1800" spc="-10" dirty="0">
                <a:solidFill>
                  <a:srgbClr val="E4DFDF"/>
                </a:solidFill>
                <a:latin typeface="Arial"/>
                <a:cs typeface="Arial"/>
              </a:rPr>
              <a:t>inclusive </a:t>
            </a:r>
            <a:r>
              <a:rPr sz="1800" dirty="0">
                <a:solidFill>
                  <a:srgbClr val="E4DFDF"/>
                </a:solidFill>
                <a:latin typeface="Arial"/>
                <a:cs typeface="Arial"/>
              </a:rPr>
              <a:t>workplace</a:t>
            </a:r>
            <a:r>
              <a:rPr sz="1800" spc="-20" dirty="0">
                <a:solidFill>
                  <a:srgbClr val="E4DFDF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E4DFDF"/>
                </a:solidFill>
                <a:latin typeface="Arial"/>
                <a:cs typeface="Arial"/>
              </a:rPr>
              <a:t>culture </a:t>
            </a:r>
            <a:r>
              <a:rPr sz="1800" spc="70" dirty="0">
                <a:solidFill>
                  <a:srgbClr val="E4DFDF"/>
                </a:solidFill>
                <a:latin typeface="Arial"/>
                <a:cs typeface="Arial"/>
              </a:rPr>
              <a:t>that</a:t>
            </a:r>
            <a:r>
              <a:rPr sz="1800" dirty="0">
                <a:solidFill>
                  <a:srgbClr val="E4DFDF"/>
                </a:solidFill>
                <a:latin typeface="Arial"/>
                <a:cs typeface="Arial"/>
              </a:rPr>
              <a:t> values</a:t>
            </a:r>
            <a:r>
              <a:rPr sz="1800" spc="25" dirty="0">
                <a:solidFill>
                  <a:srgbClr val="E4DFDF"/>
                </a:solidFill>
                <a:latin typeface="Arial"/>
                <a:cs typeface="Arial"/>
              </a:rPr>
              <a:t> </a:t>
            </a:r>
            <a:r>
              <a:rPr sz="1800" spc="-25" dirty="0">
                <a:solidFill>
                  <a:srgbClr val="E4DFDF"/>
                </a:solidFill>
                <a:latin typeface="Arial"/>
                <a:cs typeface="Arial"/>
              </a:rPr>
              <a:t>and </a:t>
            </a:r>
            <a:r>
              <a:rPr sz="1800" dirty="0">
                <a:solidFill>
                  <a:srgbClr val="E4DFDF"/>
                </a:solidFill>
                <a:latin typeface="Arial"/>
                <a:cs typeface="Arial"/>
              </a:rPr>
              <a:t>celebrates </a:t>
            </a:r>
            <a:r>
              <a:rPr sz="1800" spc="-10" dirty="0">
                <a:solidFill>
                  <a:srgbClr val="E4DFDF"/>
                </a:solidFill>
                <a:latin typeface="Arial"/>
                <a:cs typeface="Arial"/>
              </a:rPr>
              <a:t>diversity.</a:t>
            </a:r>
            <a:endParaRPr sz="1800">
              <a:latin typeface="Arial"/>
              <a:cs typeface="Arial"/>
            </a:endParaRPr>
          </a:p>
        </p:txBody>
      </p:sp>
      <p:sp>
        <p:nvSpPr>
          <p:cNvPr id="12" name="object 12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2286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80"/>
              </a:spcBef>
            </a:pPr>
            <a:r>
              <a:rPr spc="-25" dirty="0"/>
              <a:t>13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660603" y="485902"/>
            <a:ext cx="8601710" cy="5670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550" spc="-250" dirty="0"/>
              <a:t>How</a:t>
            </a:r>
            <a:r>
              <a:rPr sz="3550" spc="-325" dirty="0"/>
              <a:t> </a:t>
            </a:r>
            <a:r>
              <a:rPr sz="3550" spc="-235" dirty="0"/>
              <a:t>Tribunals</a:t>
            </a:r>
            <a:r>
              <a:rPr sz="3550" spc="-340" dirty="0"/>
              <a:t> </a:t>
            </a:r>
            <a:r>
              <a:rPr sz="3550" spc="-265" dirty="0"/>
              <a:t>Address</a:t>
            </a:r>
            <a:r>
              <a:rPr sz="3550" spc="-335" dirty="0"/>
              <a:t> </a:t>
            </a:r>
            <a:r>
              <a:rPr sz="3550" spc="-229" dirty="0"/>
              <a:t>Discrimination</a:t>
            </a:r>
            <a:r>
              <a:rPr sz="3550" spc="-345" dirty="0"/>
              <a:t> </a:t>
            </a:r>
            <a:r>
              <a:rPr sz="3550" spc="-265" dirty="0"/>
              <a:t>Claims</a:t>
            </a:r>
            <a:endParaRPr sz="3550"/>
          </a:p>
        </p:txBody>
      </p:sp>
      <p:grpSp>
        <p:nvGrpSpPr>
          <p:cNvPr id="3" name="object 3"/>
          <p:cNvGrpSpPr/>
          <p:nvPr/>
        </p:nvGrpSpPr>
        <p:grpSpPr>
          <a:xfrm>
            <a:off x="742187" y="1479803"/>
            <a:ext cx="1087120" cy="6221095"/>
            <a:chOff x="742187" y="1479803"/>
            <a:chExt cx="1087120" cy="6221095"/>
          </a:xfrm>
        </p:grpSpPr>
        <p:sp>
          <p:nvSpPr>
            <p:cNvPr id="4" name="object 4"/>
            <p:cNvSpPr/>
            <p:nvPr/>
          </p:nvSpPr>
          <p:spPr>
            <a:xfrm>
              <a:off x="950976" y="1479803"/>
              <a:ext cx="878205" cy="6221095"/>
            </a:xfrm>
            <a:custGeom>
              <a:avLst/>
              <a:gdLst/>
              <a:ahLst/>
              <a:cxnLst/>
              <a:rect l="l" t="t" r="r" b="b"/>
              <a:pathLst>
                <a:path w="878205" h="6221095">
                  <a:moveTo>
                    <a:pt x="22860" y="5080"/>
                  </a:moveTo>
                  <a:lnTo>
                    <a:pt x="17741" y="0"/>
                  </a:lnTo>
                  <a:lnTo>
                    <a:pt x="5118" y="0"/>
                  </a:lnTo>
                  <a:lnTo>
                    <a:pt x="0" y="5080"/>
                  </a:lnTo>
                  <a:lnTo>
                    <a:pt x="0" y="11430"/>
                  </a:lnTo>
                  <a:lnTo>
                    <a:pt x="0" y="6215850"/>
                  </a:lnTo>
                  <a:lnTo>
                    <a:pt x="5118" y="6220968"/>
                  </a:lnTo>
                  <a:lnTo>
                    <a:pt x="17741" y="6220968"/>
                  </a:lnTo>
                  <a:lnTo>
                    <a:pt x="22860" y="6215850"/>
                  </a:lnTo>
                  <a:lnTo>
                    <a:pt x="22860" y="5080"/>
                  </a:lnTo>
                  <a:close/>
                </a:path>
                <a:path w="878205" h="6221095">
                  <a:moveTo>
                    <a:pt x="877824" y="425704"/>
                  </a:moveTo>
                  <a:lnTo>
                    <a:pt x="872744" y="420624"/>
                  </a:lnTo>
                  <a:lnTo>
                    <a:pt x="209334" y="420624"/>
                  </a:lnTo>
                  <a:lnTo>
                    <a:pt x="204216" y="425704"/>
                  </a:lnTo>
                  <a:lnTo>
                    <a:pt x="204216" y="432054"/>
                  </a:lnTo>
                  <a:lnTo>
                    <a:pt x="204216" y="438404"/>
                  </a:lnTo>
                  <a:lnTo>
                    <a:pt x="209334" y="443484"/>
                  </a:lnTo>
                  <a:lnTo>
                    <a:pt x="872744" y="443484"/>
                  </a:lnTo>
                  <a:lnTo>
                    <a:pt x="877824" y="438404"/>
                  </a:lnTo>
                  <a:lnTo>
                    <a:pt x="877824" y="425704"/>
                  </a:lnTo>
                  <a:close/>
                </a:path>
              </a:pathLst>
            </a:custGeom>
            <a:solidFill>
              <a:srgbClr val="961B5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745997" y="1696973"/>
              <a:ext cx="433070" cy="433070"/>
            </a:xfrm>
            <a:custGeom>
              <a:avLst/>
              <a:gdLst/>
              <a:ahLst/>
              <a:cxnLst/>
              <a:rect l="l" t="t" r="r" b="b"/>
              <a:pathLst>
                <a:path w="433069" h="433069">
                  <a:moveTo>
                    <a:pt x="352018" y="0"/>
                  </a:moveTo>
                  <a:lnTo>
                    <a:pt x="80797" y="0"/>
                  </a:lnTo>
                  <a:lnTo>
                    <a:pt x="49345" y="6351"/>
                  </a:lnTo>
                  <a:lnTo>
                    <a:pt x="23663" y="23669"/>
                  </a:lnTo>
                  <a:lnTo>
                    <a:pt x="6348" y="49345"/>
                  </a:lnTo>
                  <a:lnTo>
                    <a:pt x="0" y="80772"/>
                  </a:lnTo>
                  <a:lnTo>
                    <a:pt x="0" y="352043"/>
                  </a:lnTo>
                  <a:lnTo>
                    <a:pt x="6348" y="383470"/>
                  </a:lnTo>
                  <a:lnTo>
                    <a:pt x="23663" y="409146"/>
                  </a:lnTo>
                  <a:lnTo>
                    <a:pt x="49345" y="426464"/>
                  </a:lnTo>
                  <a:lnTo>
                    <a:pt x="80797" y="432815"/>
                  </a:lnTo>
                  <a:lnTo>
                    <a:pt x="352018" y="432815"/>
                  </a:lnTo>
                  <a:lnTo>
                    <a:pt x="383470" y="426464"/>
                  </a:lnTo>
                  <a:lnTo>
                    <a:pt x="409152" y="409146"/>
                  </a:lnTo>
                  <a:lnTo>
                    <a:pt x="426467" y="383470"/>
                  </a:lnTo>
                  <a:lnTo>
                    <a:pt x="432815" y="352043"/>
                  </a:lnTo>
                  <a:lnTo>
                    <a:pt x="432815" y="80772"/>
                  </a:lnTo>
                  <a:lnTo>
                    <a:pt x="426467" y="49345"/>
                  </a:lnTo>
                  <a:lnTo>
                    <a:pt x="409152" y="23669"/>
                  </a:lnTo>
                  <a:lnTo>
                    <a:pt x="383470" y="6351"/>
                  </a:lnTo>
                  <a:lnTo>
                    <a:pt x="352018" y="0"/>
                  </a:lnTo>
                  <a:close/>
                </a:path>
              </a:pathLst>
            </a:custGeom>
            <a:solidFill>
              <a:srgbClr val="7D023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745997" y="1696973"/>
              <a:ext cx="433070" cy="433070"/>
            </a:xfrm>
            <a:custGeom>
              <a:avLst/>
              <a:gdLst/>
              <a:ahLst/>
              <a:cxnLst/>
              <a:rect l="l" t="t" r="r" b="b"/>
              <a:pathLst>
                <a:path w="433069" h="433069">
                  <a:moveTo>
                    <a:pt x="0" y="80772"/>
                  </a:moveTo>
                  <a:lnTo>
                    <a:pt x="6348" y="49345"/>
                  </a:lnTo>
                  <a:lnTo>
                    <a:pt x="23663" y="23669"/>
                  </a:lnTo>
                  <a:lnTo>
                    <a:pt x="49345" y="6351"/>
                  </a:lnTo>
                  <a:lnTo>
                    <a:pt x="80797" y="0"/>
                  </a:lnTo>
                  <a:lnTo>
                    <a:pt x="352018" y="0"/>
                  </a:lnTo>
                  <a:lnTo>
                    <a:pt x="383470" y="6351"/>
                  </a:lnTo>
                  <a:lnTo>
                    <a:pt x="409152" y="23669"/>
                  </a:lnTo>
                  <a:lnTo>
                    <a:pt x="426467" y="49345"/>
                  </a:lnTo>
                  <a:lnTo>
                    <a:pt x="432815" y="80772"/>
                  </a:lnTo>
                  <a:lnTo>
                    <a:pt x="432815" y="352043"/>
                  </a:lnTo>
                  <a:lnTo>
                    <a:pt x="426467" y="383470"/>
                  </a:lnTo>
                  <a:lnTo>
                    <a:pt x="409152" y="409146"/>
                  </a:lnTo>
                  <a:lnTo>
                    <a:pt x="383470" y="426464"/>
                  </a:lnTo>
                  <a:lnTo>
                    <a:pt x="352018" y="432815"/>
                  </a:lnTo>
                  <a:lnTo>
                    <a:pt x="80797" y="432815"/>
                  </a:lnTo>
                  <a:lnTo>
                    <a:pt x="49345" y="426464"/>
                  </a:lnTo>
                  <a:lnTo>
                    <a:pt x="23663" y="409146"/>
                  </a:lnTo>
                  <a:lnTo>
                    <a:pt x="6348" y="383470"/>
                  </a:lnTo>
                  <a:lnTo>
                    <a:pt x="0" y="352043"/>
                  </a:lnTo>
                  <a:lnTo>
                    <a:pt x="0" y="80772"/>
                  </a:lnTo>
                  <a:close/>
                </a:path>
              </a:pathLst>
            </a:custGeom>
            <a:ln w="7620">
              <a:solidFill>
                <a:srgbClr val="961B5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" name="object 7"/>
          <p:cNvSpPr txBox="1"/>
          <p:nvPr/>
        </p:nvSpPr>
        <p:spPr>
          <a:xfrm>
            <a:off x="902004" y="1687829"/>
            <a:ext cx="125095" cy="3454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100" b="1" spc="-434" dirty="0">
                <a:solidFill>
                  <a:srgbClr val="E4DFDF"/>
                </a:solidFill>
                <a:latin typeface="Arial"/>
                <a:cs typeface="Arial"/>
              </a:rPr>
              <a:t>1</a:t>
            </a:r>
            <a:endParaRPr sz="2100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2006854" y="1640839"/>
            <a:ext cx="5963285" cy="70294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750" b="1" spc="-110" dirty="0">
                <a:solidFill>
                  <a:srgbClr val="E4DFDF"/>
                </a:solidFill>
                <a:latin typeface="Arial"/>
                <a:cs typeface="Arial"/>
              </a:rPr>
              <a:t>Claim</a:t>
            </a:r>
            <a:r>
              <a:rPr sz="1750" b="1" spc="-180" dirty="0">
                <a:solidFill>
                  <a:srgbClr val="E4DFDF"/>
                </a:solidFill>
                <a:latin typeface="Arial"/>
                <a:cs typeface="Arial"/>
              </a:rPr>
              <a:t> </a:t>
            </a:r>
            <a:r>
              <a:rPr sz="1750" b="1" spc="-10" dirty="0">
                <a:solidFill>
                  <a:srgbClr val="E4DFDF"/>
                </a:solidFill>
                <a:latin typeface="Arial"/>
                <a:cs typeface="Arial"/>
              </a:rPr>
              <a:t>Filing</a:t>
            </a:r>
            <a:endParaRPr sz="175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430"/>
              </a:spcBef>
            </a:pPr>
            <a:r>
              <a:rPr sz="1500" spc="-20" dirty="0">
                <a:solidFill>
                  <a:srgbClr val="E4DFDF"/>
                </a:solidFill>
                <a:latin typeface="Arial"/>
                <a:cs typeface="Arial"/>
              </a:rPr>
              <a:t>The</a:t>
            </a:r>
            <a:r>
              <a:rPr sz="1500" spc="50" dirty="0">
                <a:solidFill>
                  <a:srgbClr val="E4DFDF"/>
                </a:solidFill>
                <a:latin typeface="Arial"/>
                <a:cs typeface="Arial"/>
              </a:rPr>
              <a:t> </a:t>
            </a:r>
            <a:r>
              <a:rPr sz="1500" dirty="0">
                <a:solidFill>
                  <a:srgbClr val="E4DFDF"/>
                </a:solidFill>
                <a:latin typeface="Arial"/>
                <a:cs typeface="Arial"/>
              </a:rPr>
              <a:t>complainant</a:t>
            </a:r>
            <a:r>
              <a:rPr sz="1500" spc="-10" dirty="0">
                <a:solidFill>
                  <a:srgbClr val="E4DFDF"/>
                </a:solidFill>
                <a:latin typeface="Arial"/>
                <a:cs typeface="Arial"/>
              </a:rPr>
              <a:t> </a:t>
            </a:r>
            <a:r>
              <a:rPr sz="1500" dirty="0">
                <a:solidFill>
                  <a:srgbClr val="E4DFDF"/>
                </a:solidFill>
                <a:latin typeface="Arial"/>
                <a:cs typeface="Arial"/>
              </a:rPr>
              <a:t>submits</a:t>
            </a:r>
            <a:r>
              <a:rPr sz="1500" spc="20" dirty="0">
                <a:solidFill>
                  <a:srgbClr val="E4DFDF"/>
                </a:solidFill>
                <a:latin typeface="Arial"/>
                <a:cs typeface="Arial"/>
              </a:rPr>
              <a:t> </a:t>
            </a:r>
            <a:r>
              <a:rPr sz="1500" spc="-60" dirty="0">
                <a:solidFill>
                  <a:srgbClr val="E4DFDF"/>
                </a:solidFill>
                <a:latin typeface="Arial"/>
                <a:cs typeface="Arial"/>
              </a:rPr>
              <a:t>a</a:t>
            </a:r>
            <a:r>
              <a:rPr sz="1500" spc="35" dirty="0">
                <a:solidFill>
                  <a:srgbClr val="E4DFDF"/>
                </a:solidFill>
                <a:latin typeface="Arial"/>
                <a:cs typeface="Arial"/>
              </a:rPr>
              <a:t> </a:t>
            </a:r>
            <a:r>
              <a:rPr sz="1500" dirty="0">
                <a:solidFill>
                  <a:srgbClr val="E4DFDF"/>
                </a:solidFill>
                <a:latin typeface="Arial"/>
                <a:cs typeface="Arial"/>
              </a:rPr>
              <a:t>formal</a:t>
            </a:r>
            <a:r>
              <a:rPr sz="1500" spc="20" dirty="0">
                <a:solidFill>
                  <a:srgbClr val="E4DFDF"/>
                </a:solidFill>
                <a:latin typeface="Arial"/>
                <a:cs typeface="Arial"/>
              </a:rPr>
              <a:t> </a:t>
            </a:r>
            <a:r>
              <a:rPr sz="1500" dirty="0">
                <a:solidFill>
                  <a:srgbClr val="E4DFDF"/>
                </a:solidFill>
                <a:latin typeface="Arial"/>
                <a:cs typeface="Arial"/>
              </a:rPr>
              <a:t>discrimination</a:t>
            </a:r>
            <a:r>
              <a:rPr sz="1500" spc="-10" dirty="0">
                <a:solidFill>
                  <a:srgbClr val="E4DFDF"/>
                </a:solidFill>
                <a:latin typeface="Arial"/>
                <a:cs typeface="Arial"/>
              </a:rPr>
              <a:t> </a:t>
            </a:r>
            <a:r>
              <a:rPr sz="1500" dirty="0">
                <a:solidFill>
                  <a:srgbClr val="E4DFDF"/>
                </a:solidFill>
                <a:latin typeface="Arial"/>
                <a:cs typeface="Arial"/>
              </a:rPr>
              <a:t>claim</a:t>
            </a:r>
            <a:r>
              <a:rPr sz="1500" spc="5" dirty="0">
                <a:solidFill>
                  <a:srgbClr val="E4DFDF"/>
                </a:solidFill>
                <a:latin typeface="Arial"/>
                <a:cs typeface="Arial"/>
              </a:rPr>
              <a:t> </a:t>
            </a:r>
            <a:r>
              <a:rPr sz="1500" spc="75" dirty="0">
                <a:solidFill>
                  <a:srgbClr val="E4DFDF"/>
                </a:solidFill>
                <a:latin typeface="Arial"/>
                <a:cs typeface="Arial"/>
              </a:rPr>
              <a:t>to</a:t>
            </a:r>
            <a:r>
              <a:rPr sz="1500" spc="30" dirty="0">
                <a:solidFill>
                  <a:srgbClr val="E4DFDF"/>
                </a:solidFill>
                <a:latin typeface="Arial"/>
                <a:cs typeface="Arial"/>
              </a:rPr>
              <a:t> </a:t>
            </a:r>
            <a:r>
              <a:rPr sz="1500" dirty="0">
                <a:solidFill>
                  <a:srgbClr val="E4DFDF"/>
                </a:solidFill>
                <a:latin typeface="Arial"/>
                <a:cs typeface="Arial"/>
              </a:rPr>
              <a:t>the</a:t>
            </a:r>
            <a:r>
              <a:rPr sz="1500" spc="40" dirty="0">
                <a:solidFill>
                  <a:srgbClr val="E4DFDF"/>
                </a:solidFill>
                <a:latin typeface="Arial"/>
                <a:cs typeface="Arial"/>
              </a:rPr>
              <a:t> </a:t>
            </a:r>
            <a:r>
              <a:rPr sz="1500" spc="-10" dirty="0">
                <a:solidFill>
                  <a:srgbClr val="E4DFDF"/>
                </a:solidFill>
                <a:latin typeface="Arial"/>
                <a:cs typeface="Arial"/>
              </a:rPr>
              <a:t>tribunal.</a:t>
            </a:r>
            <a:endParaRPr sz="1500">
              <a:latin typeface="Arial"/>
              <a:cs typeface="Arial"/>
            </a:endParaRPr>
          </a:p>
        </p:txBody>
      </p:sp>
      <p:grpSp>
        <p:nvGrpSpPr>
          <p:cNvPr id="9" name="object 9"/>
          <p:cNvGrpSpPr/>
          <p:nvPr/>
        </p:nvGrpSpPr>
        <p:grpSpPr>
          <a:xfrm>
            <a:off x="742187" y="2974848"/>
            <a:ext cx="1087120" cy="440690"/>
            <a:chOff x="742187" y="2974848"/>
            <a:chExt cx="1087120" cy="440690"/>
          </a:xfrm>
        </p:grpSpPr>
        <p:sp>
          <p:nvSpPr>
            <p:cNvPr id="10" name="object 10"/>
            <p:cNvSpPr/>
            <p:nvPr/>
          </p:nvSpPr>
          <p:spPr>
            <a:xfrm>
              <a:off x="1155191" y="3183636"/>
              <a:ext cx="673735" cy="22860"/>
            </a:xfrm>
            <a:custGeom>
              <a:avLst/>
              <a:gdLst/>
              <a:ahLst/>
              <a:cxnLst/>
              <a:rect l="l" t="t" r="r" b="b"/>
              <a:pathLst>
                <a:path w="673735" h="22860">
                  <a:moveTo>
                    <a:pt x="668528" y="0"/>
                  </a:moveTo>
                  <a:lnTo>
                    <a:pt x="5118" y="0"/>
                  </a:lnTo>
                  <a:lnTo>
                    <a:pt x="0" y="5079"/>
                  </a:lnTo>
                  <a:lnTo>
                    <a:pt x="0" y="11429"/>
                  </a:lnTo>
                  <a:lnTo>
                    <a:pt x="0" y="17779"/>
                  </a:lnTo>
                  <a:lnTo>
                    <a:pt x="5118" y="22860"/>
                  </a:lnTo>
                  <a:lnTo>
                    <a:pt x="668528" y="22860"/>
                  </a:lnTo>
                  <a:lnTo>
                    <a:pt x="673608" y="17779"/>
                  </a:lnTo>
                  <a:lnTo>
                    <a:pt x="673608" y="5079"/>
                  </a:lnTo>
                  <a:lnTo>
                    <a:pt x="668528" y="0"/>
                  </a:lnTo>
                  <a:close/>
                </a:path>
              </a:pathLst>
            </a:custGeom>
            <a:solidFill>
              <a:srgbClr val="961B5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745997" y="2978658"/>
              <a:ext cx="433070" cy="433070"/>
            </a:xfrm>
            <a:custGeom>
              <a:avLst/>
              <a:gdLst/>
              <a:ahLst/>
              <a:cxnLst/>
              <a:rect l="l" t="t" r="r" b="b"/>
              <a:pathLst>
                <a:path w="433069" h="433070">
                  <a:moveTo>
                    <a:pt x="352018" y="0"/>
                  </a:moveTo>
                  <a:lnTo>
                    <a:pt x="80797" y="0"/>
                  </a:lnTo>
                  <a:lnTo>
                    <a:pt x="49345" y="6351"/>
                  </a:lnTo>
                  <a:lnTo>
                    <a:pt x="23663" y="23669"/>
                  </a:lnTo>
                  <a:lnTo>
                    <a:pt x="6348" y="49345"/>
                  </a:lnTo>
                  <a:lnTo>
                    <a:pt x="0" y="80771"/>
                  </a:lnTo>
                  <a:lnTo>
                    <a:pt x="0" y="352043"/>
                  </a:lnTo>
                  <a:lnTo>
                    <a:pt x="6348" y="383470"/>
                  </a:lnTo>
                  <a:lnTo>
                    <a:pt x="23663" y="409146"/>
                  </a:lnTo>
                  <a:lnTo>
                    <a:pt x="49345" y="426464"/>
                  </a:lnTo>
                  <a:lnTo>
                    <a:pt x="80797" y="432815"/>
                  </a:lnTo>
                  <a:lnTo>
                    <a:pt x="352018" y="432815"/>
                  </a:lnTo>
                  <a:lnTo>
                    <a:pt x="383470" y="426464"/>
                  </a:lnTo>
                  <a:lnTo>
                    <a:pt x="409152" y="409146"/>
                  </a:lnTo>
                  <a:lnTo>
                    <a:pt x="426467" y="383470"/>
                  </a:lnTo>
                  <a:lnTo>
                    <a:pt x="432815" y="352043"/>
                  </a:lnTo>
                  <a:lnTo>
                    <a:pt x="432815" y="80771"/>
                  </a:lnTo>
                  <a:lnTo>
                    <a:pt x="426467" y="49345"/>
                  </a:lnTo>
                  <a:lnTo>
                    <a:pt x="409152" y="23669"/>
                  </a:lnTo>
                  <a:lnTo>
                    <a:pt x="383470" y="6351"/>
                  </a:lnTo>
                  <a:lnTo>
                    <a:pt x="352018" y="0"/>
                  </a:lnTo>
                  <a:close/>
                </a:path>
              </a:pathLst>
            </a:custGeom>
            <a:solidFill>
              <a:srgbClr val="7D023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745997" y="2978658"/>
              <a:ext cx="433070" cy="433070"/>
            </a:xfrm>
            <a:custGeom>
              <a:avLst/>
              <a:gdLst/>
              <a:ahLst/>
              <a:cxnLst/>
              <a:rect l="l" t="t" r="r" b="b"/>
              <a:pathLst>
                <a:path w="433069" h="433070">
                  <a:moveTo>
                    <a:pt x="0" y="80771"/>
                  </a:moveTo>
                  <a:lnTo>
                    <a:pt x="6348" y="49345"/>
                  </a:lnTo>
                  <a:lnTo>
                    <a:pt x="23663" y="23669"/>
                  </a:lnTo>
                  <a:lnTo>
                    <a:pt x="49345" y="6351"/>
                  </a:lnTo>
                  <a:lnTo>
                    <a:pt x="80797" y="0"/>
                  </a:lnTo>
                  <a:lnTo>
                    <a:pt x="352018" y="0"/>
                  </a:lnTo>
                  <a:lnTo>
                    <a:pt x="383470" y="6351"/>
                  </a:lnTo>
                  <a:lnTo>
                    <a:pt x="409152" y="23669"/>
                  </a:lnTo>
                  <a:lnTo>
                    <a:pt x="426467" y="49345"/>
                  </a:lnTo>
                  <a:lnTo>
                    <a:pt x="432815" y="80771"/>
                  </a:lnTo>
                  <a:lnTo>
                    <a:pt x="432815" y="352043"/>
                  </a:lnTo>
                  <a:lnTo>
                    <a:pt x="426467" y="383470"/>
                  </a:lnTo>
                  <a:lnTo>
                    <a:pt x="409152" y="409146"/>
                  </a:lnTo>
                  <a:lnTo>
                    <a:pt x="383470" y="426464"/>
                  </a:lnTo>
                  <a:lnTo>
                    <a:pt x="352018" y="432815"/>
                  </a:lnTo>
                  <a:lnTo>
                    <a:pt x="80797" y="432815"/>
                  </a:lnTo>
                  <a:lnTo>
                    <a:pt x="49345" y="426464"/>
                  </a:lnTo>
                  <a:lnTo>
                    <a:pt x="23663" y="409146"/>
                  </a:lnTo>
                  <a:lnTo>
                    <a:pt x="6348" y="383470"/>
                  </a:lnTo>
                  <a:lnTo>
                    <a:pt x="0" y="352043"/>
                  </a:lnTo>
                  <a:lnTo>
                    <a:pt x="0" y="80771"/>
                  </a:lnTo>
                  <a:close/>
                </a:path>
              </a:pathLst>
            </a:custGeom>
            <a:ln w="7620">
              <a:solidFill>
                <a:srgbClr val="961B5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3" name="object 13"/>
          <p:cNvSpPr txBox="1"/>
          <p:nvPr/>
        </p:nvSpPr>
        <p:spPr>
          <a:xfrm>
            <a:off x="870305" y="2970352"/>
            <a:ext cx="189230" cy="3460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100" b="1" spc="65" dirty="0">
                <a:solidFill>
                  <a:srgbClr val="E4DFDF"/>
                </a:solidFill>
                <a:latin typeface="Arial"/>
                <a:cs typeface="Arial"/>
              </a:rPr>
              <a:t>2</a:t>
            </a:r>
            <a:endParaRPr sz="2100">
              <a:latin typeface="Arial"/>
              <a:cs typeface="Arial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2006854" y="2924048"/>
            <a:ext cx="6041390" cy="70294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750" b="1" spc="-25" dirty="0">
                <a:solidFill>
                  <a:srgbClr val="E4DFDF"/>
                </a:solidFill>
                <a:latin typeface="Arial"/>
                <a:cs typeface="Arial"/>
              </a:rPr>
              <a:t>Response</a:t>
            </a:r>
            <a:endParaRPr sz="175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430"/>
              </a:spcBef>
            </a:pPr>
            <a:r>
              <a:rPr sz="1500" spc="-20" dirty="0">
                <a:solidFill>
                  <a:srgbClr val="E4DFDF"/>
                </a:solidFill>
                <a:latin typeface="Arial"/>
                <a:cs typeface="Arial"/>
              </a:rPr>
              <a:t>The</a:t>
            </a:r>
            <a:r>
              <a:rPr sz="1500" spc="15" dirty="0">
                <a:solidFill>
                  <a:srgbClr val="E4DFDF"/>
                </a:solidFill>
                <a:latin typeface="Arial"/>
                <a:cs typeface="Arial"/>
              </a:rPr>
              <a:t> </a:t>
            </a:r>
            <a:r>
              <a:rPr sz="1500" dirty="0">
                <a:solidFill>
                  <a:srgbClr val="E4DFDF"/>
                </a:solidFill>
                <a:latin typeface="Arial"/>
                <a:cs typeface="Arial"/>
              </a:rPr>
              <a:t>employer</a:t>
            </a:r>
            <a:r>
              <a:rPr sz="1500" spc="5" dirty="0">
                <a:solidFill>
                  <a:srgbClr val="E4DFDF"/>
                </a:solidFill>
                <a:latin typeface="Arial"/>
                <a:cs typeface="Arial"/>
              </a:rPr>
              <a:t> </a:t>
            </a:r>
            <a:r>
              <a:rPr sz="1500" spc="-10" dirty="0">
                <a:solidFill>
                  <a:srgbClr val="E4DFDF"/>
                </a:solidFill>
                <a:latin typeface="Arial"/>
                <a:cs typeface="Arial"/>
              </a:rPr>
              <a:t>responds</a:t>
            </a:r>
            <a:r>
              <a:rPr sz="1500" spc="5" dirty="0">
                <a:solidFill>
                  <a:srgbClr val="E4DFDF"/>
                </a:solidFill>
                <a:latin typeface="Arial"/>
                <a:cs typeface="Arial"/>
              </a:rPr>
              <a:t> </a:t>
            </a:r>
            <a:r>
              <a:rPr sz="1500" spc="65" dirty="0">
                <a:solidFill>
                  <a:srgbClr val="E4DFDF"/>
                </a:solidFill>
                <a:latin typeface="Arial"/>
                <a:cs typeface="Arial"/>
              </a:rPr>
              <a:t>to</a:t>
            </a:r>
            <a:r>
              <a:rPr sz="1500" spc="5" dirty="0">
                <a:solidFill>
                  <a:srgbClr val="E4DFDF"/>
                </a:solidFill>
                <a:latin typeface="Arial"/>
                <a:cs typeface="Arial"/>
              </a:rPr>
              <a:t> </a:t>
            </a:r>
            <a:r>
              <a:rPr sz="1500" dirty="0">
                <a:solidFill>
                  <a:srgbClr val="E4DFDF"/>
                </a:solidFill>
                <a:latin typeface="Arial"/>
                <a:cs typeface="Arial"/>
              </a:rPr>
              <a:t>the</a:t>
            </a:r>
            <a:r>
              <a:rPr sz="1500" spc="5" dirty="0">
                <a:solidFill>
                  <a:srgbClr val="E4DFDF"/>
                </a:solidFill>
                <a:latin typeface="Arial"/>
                <a:cs typeface="Arial"/>
              </a:rPr>
              <a:t> </a:t>
            </a:r>
            <a:r>
              <a:rPr sz="1500" dirty="0">
                <a:solidFill>
                  <a:srgbClr val="E4DFDF"/>
                </a:solidFill>
                <a:latin typeface="Arial"/>
                <a:cs typeface="Arial"/>
              </a:rPr>
              <a:t>allegations</a:t>
            </a:r>
            <a:r>
              <a:rPr sz="1500" spc="-10" dirty="0">
                <a:solidFill>
                  <a:srgbClr val="E4DFDF"/>
                </a:solidFill>
                <a:latin typeface="Arial"/>
                <a:cs typeface="Arial"/>
              </a:rPr>
              <a:t> </a:t>
            </a:r>
            <a:r>
              <a:rPr sz="1500" dirty="0">
                <a:solidFill>
                  <a:srgbClr val="E4DFDF"/>
                </a:solidFill>
                <a:latin typeface="Arial"/>
                <a:cs typeface="Arial"/>
              </a:rPr>
              <a:t>within</a:t>
            </a:r>
            <a:r>
              <a:rPr sz="1500" spc="10" dirty="0">
                <a:solidFill>
                  <a:srgbClr val="E4DFDF"/>
                </a:solidFill>
                <a:latin typeface="Arial"/>
                <a:cs typeface="Arial"/>
              </a:rPr>
              <a:t> </a:t>
            </a:r>
            <a:r>
              <a:rPr sz="1500" spc="-60" dirty="0">
                <a:solidFill>
                  <a:srgbClr val="E4DFDF"/>
                </a:solidFill>
                <a:latin typeface="Arial"/>
                <a:cs typeface="Arial"/>
              </a:rPr>
              <a:t>a</a:t>
            </a:r>
            <a:r>
              <a:rPr sz="1500" spc="-10" dirty="0">
                <a:solidFill>
                  <a:srgbClr val="E4DFDF"/>
                </a:solidFill>
                <a:latin typeface="Arial"/>
                <a:cs typeface="Arial"/>
              </a:rPr>
              <a:t> </a:t>
            </a:r>
            <a:r>
              <a:rPr sz="1500" dirty="0">
                <a:solidFill>
                  <a:srgbClr val="E4DFDF"/>
                </a:solidFill>
                <a:latin typeface="Arial"/>
                <a:cs typeface="Arial"/>
              </a:rPr>
              <a:t>specified</a:t>
            </a:r>
            <a:r>
              <a:rPr sz="1500" spc="-20" dirty="0">
                <a:solidFill>
                  <a:srgbClr val="E4DFDF"/>
                </a:solidFill>
                <a:latin typeface="Arial"/>
                <a:cs typeface="Arial"/>
              </a:rPr>
              <a:t> </a:t>
            </a:r>
            <a:r>
              <a:rPr sz="1500" spc="-10" dirty="0">
                <a:solidFill>
                  <a:srgbClr val="E4DFDF"/>
                </a:solidFill>
                <a:latin typeface="Arial"/>
                <a:cs typeface="Arial"/>
              </a:rPr>
              <a:t>timeframe.</a:t>
            </a:r>
            <a:endParaRPr sz="1500">
              <a:latin typeface="Arial"/>
              <a:cs typeface="Arial"/>
            </a:endParaRPr>
          </a:p>
        </p:txBody>
      </p:sp>
      <p:grpSp>
        <p:nvGrpSpPr>
          <p:cNvPr id="15" name="object 15"/>
          <p:cNvGrpSpPr/>
          <p:nvPr/>
        </p:nvGrpSpPr>
        <p:grpSpPr>
          <a:xfrm>
            <a:off x="742187" y="4258055"/>
            <a:ext cx="1087120" cy="440690"/>
            <a:chOff x="742187" y="4258055"/>
            <a:chExt cx="1087120" cy="440690"/>
          </a:xfrm>
        </p:grpSpPr>
        <p:sp>
          <p:nvSpPr>
            <p:cNvPr id="16" name="object 16"/>
            <p:cNvSpPr/>
            <p:nvPr/>
          </p:nvSpPr>
          <p:spPr>
            <a:xfrm>
              <a:off x="1155191" y="4466843"/>
              <a:ext cx="673735" cy="22860"/>
            </a:xfrm>
            <a:custGeom>
              <a:avLst/>
              <a:gdLst/>
              <a:ahLst/>
              <a:cxnLst/>
              <a:rect l="l" t="t" r="r" b="b"/>
              <a:pathLst>
                <a:path w="673735" h="22860">
                  <a:moveTo>
                    <a:pt x="668528" y="0"/>
                  </a:moveTo>
                  <a:lnTo>
                    <a:pt x="5118" y="0"/>
                  </a:lnTo>
                  <a:lnTo>
                    <a:pt x="0" y="5079"/>
                  </a:lnTo>
                  <a:lnTo>
                    <a:pt x="0" y="11429"/>
                  </a:lnTo>
                  <a:lnTo>
                    <a:pt x="0" y="17779"/>
                  </a:lnTo>
                  <a:lnTo>
                    <a:pt x="5118" y="22859"/>
                  </a:lnTo>
                  <a:lnTo>
                    <a:pt x="668528" y="22859"/>
                  </a:lnTo>
                  <a:lnTo>
                    <a:pt x="673608" y="17779"/>
                  </a:lnTo>
                  <a:lnTo>
                    <a:pt x="673608" y="5079"/>
                  </a:lnTo>
                  <a:lnTo>
                    <a:pt x="668528" y="0"/>
                  </a:lnTo>
                  <a:close/>
                </a:path>
              </a:pathLst>
            </a:custGeom>
            <a:solidFill>
              <a:srgbClr val="961B5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745997" y="4261865"/>
              <a:ext cx="433070" cy="433070"/>
            </a:xfrm>
            <a:custGeom>
              <a:avLst/>
              <a:gdLst/>
              <a:ahLst/>
              <a:cxnLst/>
              <a:rect l="l" t="t" r="r" b="b"/>
              <a:pathLst>
                <a:path w="433069" h="433070">
                  <a:moveTo>
                    <a:pt x="352018" y="0"/>
                  </a:moveTo>
                  <a:lnTo>
                    <a:pt x="80797" y="0"/>
                  </a:lnTo>
                  <a:lnTo>
                    <a:pt x="49345" y="6351"/>
                  </a:lnTo>
                  <a:lnTo>
                    <a:pt x="23663" y="23669"/>
                  </a:lnTo>
                  <a:lnTo>
                    <a:pt x="6348" y="49345"/>
                  </a:lnTo>
                  <a:lnTo>
                    <a:pt x="0" y="80772"/>
                  </a:lnTo>
                  <a:lnTo>
                    <a:pt x="0" y="352044"/>
                  </a:lnTo>
                  <a:lnTo>
                    <a:pt x="6348" y="383470"/>
                  </a:lnTo>
                  <a:lnTo>
                    <a:pt x="23663" y="409146"/>
                  </a:lnTo>
                  <a:lnTo>
                    <a:pt x="49345" y="426464"/>
                  </a:lnTo>
                  <a:lnTo>
                    <a:pt x="80797" y="432816"/>
                  </a:lnTo>
                  <a:lnTo>
                    <a:pt x="352018" y="432816"/>
                  </a:lnTo>
                  <a:lnTo>
                    <a:pt x="383470" y="426464"/>
                  </a:lnTo>
                  <a:lnTo>
                    <a:pt x="409152" y="409146"/>
                  </a:lnTo>
                  <a:lnTo>
                    <a:pt x="426467" y="383470"/>
                  </a:lnTo>
                  <a:lnTo>
                    <a:pt x="432815" y="352044"/>
                  </a:lnTo>
                  <a:lnTo>
                    <a:pt x="432815" y="80772"/>
                  </a:lnTo>
                  <a:lnTo>
                    <a:pt x="426467" y="49345"/>
                  </a:lnTo>
                  <a:lnTo>
                    <a:pt x="409152" y="23669"/>
                  </a:lnTo>
                  <a:lnTo>
                    <a:pt x="383470" y="6351"/>
                  </a:lnTo>
                  <a:lnTo>
                    <a:pt x="352018" y="0"/>
                  </a:lnTo>
                  <a:close/>
                </a:path>
              </a:pathLst>
            </a:custGeom>
            <a:solidFill>
              <a:srgbClr val="7D023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745997" y="4261865"/>
              <a:ext cx="433070" cy="433070"/>
            </a:xfrm>
            <a:custGeom>
              <a:avLst/>
              <a:gdLst/>
              <a:ahLst/>
              <a:cxnLst/>
              <a:rect l="l" t="t" r="r" b="b"/>
              <a:pathLst>
                <a:path w="433069" h="433070">
                  <a:moveTo>
                    <a:pt x="0" y="80772"/>
                  </a:moveTo>
                  <a:lnTo>
                    <a:pt x="6348" y="49345"/>
                  </a:lnTo>
                  <a:lnTo>
                    <a:pt x="23663" y="23669"/>
                  </a:lnTo>
                  <a:lnTo>
                    <a:pt x="49345" y="6351"/>
                  </a:lnTo>
                  <a:lnTo>
                    <a:pt x="80797" y="0"/>
                  </a:lnTo>
                  <a:lnTo>
                    <a:pt x="352018" y="0"/>
                  </a:lnTo>
                  <a:lnTo>
                    <a:pt x="383470" y="6351"/>
                  </a:lnTo>
                  <a:lnTo>
                    <a:pt x="409152" y="23669"/>
                  </a:lnTo>
                  <a:lnTo>
                    <a:pt x="426467" y="49345"/>
                  </a:lnTo>
                  <a:lnTo>
                    <a:pt x="432815" y="80772"/>
                  </a:lnTo>
                  <a:lnTo>
                    <a:pt x="432815" y="352044"/>
                  </a:lnTo>
                  <a:lnTo>
                    <a:pt x="426467" y="383470"/>
                  </a:lnTo>
                  <a:lnTo>
                    <a:pt x="409152" y="409146"/>
                  </a:lnTo>
                  <a:lnTo>
                    <a:pt x="383470" y="426464"/>
                  </a:lnTo>
                  <a:lnTo>
                    <a:pt x="352018" y="432816"/>
                  </a:lnTo>
                  <a:lnTo>
                    <a:pt x="80797" y="432816"/>
                  </a:lnTo>
                  <a:lnTo>
                    <a:pt x="49345" y="426464"/>
                  </a:lnTo>
                  <a:lnTo>
                    <a:pt x="23663" y="409146"/>
                  </a:lnTo>
                  <a:lnTo>
                    <a:pt x="6348" y="383470"/>
                  </a:lnTo>
                  <a:lnTo>
                    <a:pt x="0" y="352044"/>
                  </a:lnTo>
                  <a:lnTo>
                    <a:pt x="0" y="80772"/>
                  </a:lnTo>
                  <a:close/>
                </a:path>
              </a:pathLst>
            </a:custGeom>
            <a:ln w="7619">
              <a:solidFill>
                <a:srgbClr val="961B5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9" name="object 19"/>
          <p:cNvSpPr txBox="1"/>
          <p:nvPr/>
        </p:nvSpPr>
        <p:spPr>
          <a:xfrm>
            <a:off x="872134" y="4253865"/>
            <a:ext cx="186055" cy="3454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100" b="1" spc="40" dirty="0">
                <a:solidFill>
                  <a:srgbClr val="E4DFDF"/>
                </a:solidFill>
                <a:latin typeface="Arial"/>
                <a:cs typeface="Arial"/>
              </a:rPr>
              <a:t>3</a:t>
            </a:r>
            <a:endParaRPr sz="2100">
              <a:latin typeface="Arial"/>
              <a:cs typeface="Arial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2006854" y="4207255"/>
            <a:ext cx="6017260" cy="70294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750" b="1" spc="-140" dirty="0">
                <a:solidFill>
                  <a:srgbClr val="E4DFDF"/>
                </a:solidFill>
                <a:latin typeface="Arial"/>
                <a:cs typeface="Arial"/>
              </a:rPr>
              <a:t>Case</a:t>
            </a:r>
            <a:r>
              <a:rPr sz="1750" b="1" spc="-175" dirty="0">
                <a:solidFill>
                  <a:srgbClr val="E4DFDF"/>
                </a:solidFill>
                <a:latin typeface="Arial"/>
                <a:cs typeface="Arial"/>
              </a:rPr>
              <a:t> </a:t>
            </a:r>
            <a:r>
              <a:rPr sz="1750" b="1" spc="-10" dirty="0">
                <a:solidFill>
                  <a:srgbClr val="E4DFDF"/>
                </a:solidFill>
                <a:latin typeface="Arial"/>
                <a:cs typeface="Arial"/>
              </a:rPr>
              <a:t>Management</a:t>
            </a:r>
            <a:endParaRPr sz="175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430"/>
              </a:spcBef>
            </a:pPr>
            <a:r>
              <a:rPr sz="1500" dirty="0">
                <a:solidFill>
                  <a:srgbClr val="E4DFDF"/>
                </a:solidFill>
                <a:latin typeface="Arial"/>
                <a:cs typeface="Arial"/>
              </a:rPr>
              <a:t>A</a:t>
            </a:r>
            <a:r>
              <a:rPr sz="1500" spc="-15" dirty="0">
                <a:solidFill>
                  <a:srgbClr val="E4DFDF"/>
                </a:solidFill>
                <a:latin typeface="Arial"/>
                <a:cs typeface="Arial"/>
              </a:rPr>
              <a:t> </a:t>
            </a:r>
            <a:r>
              <a:rPr sz="1500" dirty="0">
                <a:solidFill>
                  <a:srgbClr val="E4DFDF"/>
                </a:solidFill>
                <a:latin typeface="Arial"/>
                <a:cs typeface="Arial"/>
              </a:rPr>
              <a:t>preliminary</a:t>
            </a:r>
            <a:r>
              <a:rPr sz="1500" spc="-50" dirty="0">
                <a:solidFill>
                  <a:srgbClr val="E4DFDF"/>
                </a:solidFill>
                <a:latin typeface="Arial"/>
                <a:cs typeface="Arial"/>
              </a:rPr>
              <a:t> </a:t>
            </a:r>
            <a:r>
              <a:rPr sz="1500" dirty="0">
                <a:solidFill>
                  <a:srgbClr val="E4DFDF"/>
                </a:solidFill>
                <a:latin typeface="Arial"/>
                <a:cs typeface="Arial"/>
              </a:rPr>
              <a:t>hearing</a:t>
            </a:r>
            <a:r>
              <a:rPr sz="1500" spc="15" dirty="0">
                <a:solidFill>
                  <a:srgbClr val="E4DFDF"/>
                </a:solidFill>
                <a:latin typeface="Arial"/>
                <a:cs typeface="Arial"/>
              </a:rPr>
              <a:t> </a:t>
            </a:r>
            <a:r>
              <a:rPr sz="1500" dirty="0">
                <a:solidFill>
                  <a:srgbClr val="E4DFDF"/>
                </a:solidFill>
                <a:latin typeface="Arial"/>
                <a:cs typeface="Arial"/>
              </a:rPr>
              <a:t>may</a:t>
            </a:r>
            <a:r>
              <a:rPr sz="1500" spc="-30" dirty="0">
                <a:solidFill>
                  <a:srgbClr val="E4DFDF"/>
                </a:solidFill>
                <a:latin typeface="Arial"/>
                <a:cs typeface="Arial"/>
              </a:rPr>
              <a:t> </a:t>
            </a:r>
            <a:r>
              <a:rPr sz="1500" dirty="0">
                <a:solidFill>
                  <a:srgbClr val="E4DFDF"/>
                </a:solidFill>
                <a:latin typeface="Arial"/>
                <a:cs typeface="Arial"/>
              </a:rPr>
              <a:t>be</a:t>
            </a:r>
            <a:r>
              <a:rPr sz="1500" spc="-15" dirty="0">
                <a:solidFill>
                  <a:srgbClr val="E4DFDF"/>
                </a:solidFill>
                <a:latin typeface="Arial"/>
                <a:cs typeface="Arial"/>
              </a:rPr>
              <a:t> </a:t>
            </a:r>
            <a:r>
              <a:rPr sz="1500" dirty="0">
                <a:solidFill>
                  <a:srgbClr val="E4DFDF"/>
                </a:solidFill>
                <a:latin typeface="Arial"/>
                <a:cs typeface="Arial"/>
              </a:rPr>
              <a:t>held</a:t>
            </a:r>
            <a:r>
              <a:rPr sz="1500" spc="-10" dirty="0">
                <a:solidFill>
                  <a:srgbClr val="E4DFDF"/>
                </a:solidFill>
                <a:latin typeface="Arial"/>
                <a:cs typeface="Arial"/>
              </a:rPr>
              <a:t> </a:t>
            </a:r>
            <a:r>
              <a:rPr sz="1500" spc="75" dirty="0">
                <a:solidFill>
                  <a:srgbClr val="E4DFDF"/>
                </a:solidFill>
                <a:latin typeface="Arial"/>
                <a:cs typeface="Arial"/>
              </a:rPr>
              <a:t>to</a:t>
            </a:r>
            <a:r>
              <a:rPr sz="1500" spc="-40" dirty="0">
                <a:solidFill>
                  <a:srgbClr val="E4DFDF"/>
                </a:solidFill>
                <a:latin typeface="Arial"/>
                <a:cs typeface="Arial"/>
              </a:rPr>
              <a:t> </a:t>
            </a:r>
            <a:r>
              <a:rPr sz="1500" dirty="0">
                <a:solidFill>
                  <a:srgbClr val="E4DFDF"/>
                </a:solidFill>
                <a:latin typeface="Arial"/>
                <a:cs typeface="Arial"/>
              </a:rPr>
              <a:t>clarify</a:t>
            </a:r>
            <a:r>
              <a:rPr sz="1500" spc="-40" dirty="0">
                <a:solidFill>
                  <a:srgbClr val="E4DFDF"/>
                </a:solidFill>
                <a:latin typeface="Arial"/>
                <a:cs typeface="Arial"/>
              </a:rPr>
              <a:t> </a:t>
            </a:r>
            <a:r>
              <a:rPr sz="1500" spc="-25" dirty="0">
                <a:solidFill>
                  <a:srgbClr val="E4DFDF"/>
                </a:solidFill>
                <a:latin typeface="Arial"/>
                <a:cs typeface="Arial"/>
              </a:rPr>
              <a:t>issues</a:t>
            </a:r>
            <a:r>
              <a:rPr sz="1500" spc="-30" dirty="0">
                <a:solidFill>
                  <a:srgbClr val="E4DFDF"/>
                </a:solidFill>
                <a:latin typeface="Arial"/>
                <a:cs typeface="Arial"/>
              </a:rPr>
              <a:t> </a:t>
            </a:r>
            <a:r>
              <a:rPr sz="1500" spc="-10" dirty="0">
                <a:solidFill>
                  <a:srgbClr val="E4DFDF"/>
                </a:solidFill>
                <a:latin typeface="Arial"/>
                <a:cs typeface="Arial"/>
              </a:rPr>
              <a:t>and</a:t>
            </a:r>
            <a:r>
              <a:rPr sz="1500" spc="-20" dirty="0">
                <a:solidFill>
                  <a:srgbClr val="E4DFDF"/>
                </a:solidFill>
                <a:latin typeface="Arial"/>
                <a:cs typeface="Arial"/>
              </a:rPr>
              <a:t> </a:t>
            </a:r>
            <a:r>
              <a:rPr sz="1500" dirty="0">
                <a:solidFill>
                  <a:srgbClr val="E4DFDF"/>
                </a:solidFill>
                <a:latin typeface="Arial"/>
                <a:cs typeface="Arial"/>
              </a:rPr>
              <a:t>set</a:t>
            </a:r>
            <a:r>
              <a:rPr sz="1500" spc="-25" dirty="0">
                <a:solidFill>
                  <a:srgbClr val="E4DFDF"/>
                </a:solidFill>
                <a:latin typeface="Arial"/>
                <a:cs typeface="Arial"/>
              </a:rPr>
              <a:t> </a:t>
            </a:r>
            <a:r>
              <a:rPr sz="1500" spc="-60" dirty="0">
                <a:solidFill>
                  <a:srgbClr val="E4DFDF"/>
                </a:solidFill>
                <a:latin typeface="Arial"/>
                <a:cs typeface="Arial"/>
              </a:rPr>
              <a:t>a</a:t>
            </a:r>
            <a:r>
              <a:rPr sz="1500" spc="-25" dirty="0">
                <a:solidFill>
                  <a:srgbClr val="E4DFDF"/>
                </a:solidFill>
                <a:latin typeface="Arial"/>
                <a:cs typeface="Arial"/>
              </a:rPr>
              <a:t> </a:t>
            </a:r>
            <a:r>
              <a:rPr sz="1500" spc="-10" dirty="0">
                <a:solidFill>
                  <a:srgbClr val="E4DFDF"/>
                </a:solidFill>
                <a:latin typeface="Arial"/>
                <a:cs typeface="Arial"/>
              </a:rPr>
              <a:t>timetable.</a:t>
            </a:r>
            <a:endParaRPr sz="1500">
              <a:latin typeface="Arial"/>
              <a:cs typeface="Arial"/>
            </a:endParaRPr>
          </a:p>
        </p:txBody>
      </p:sp>
      <p:grpSp>
        <p:nvGrpSpPr>
          <p:cNvPr id="21" name="object 21"/>
          <p:cNvGrpSpPr/>
          <p:nvPr/>
        </p:nvGrpSpPr>
        <p:grpSpPr>
          <a:xfrm>
            <a:off x="742187" y="5541264"/>
            <a:ext cx="1087120" cy="440690"/>
            <a:chOff x="742187" y="5541264"/>
            <a:chExt cx="1087120" cy="440690"/>
          </a:xfrm>
        </p:grpSpPr>
        <p:sp>
          <p:nvSpPr>
            <p:cNvPr id="22" name="object 22"/>
            <p:cNvSpPr/>
            <p:nvPr/>
          </p:nvSpPr>
          <p:spPr>
            <a:xfrm>
              <a:off x="1155191" y="5748528"/>
              <a:ext cx="673735" cy="22860"/>
            </a:xfrm>
            <a:custGeom>
              <a:avLst/>
              <a:gdLst/>
              <a:ahLst/>
              <a:cxnLst/>
              <a:rect l="l" t="t" r="r" b="b"/>
              <a:pathLst>
                <a:path w="673735" h="22860">
                  <a:moveTo>
                    <a:pt x="668528" y="0"/>
                  </a:moveTo>
                  <a:lnTo>
                    <a:pt x="5118" y="0"/>
                  </a:lnTo>
                  <a:lnTo>
                    <a:pt x="0" y="5080"/>
                  </a:lnTo>
                  <a:lnTo>
                    <a:pt x="0" y="11430"/>
                  </a:lnTo>
                  <a:lnTo>
                    <a:pt x="0" y="17780"/>
                  </a:lnTo>
                  <a:lnTo>
                    <a:pt x="5118" y="22860"/>
                  </a:lnTo>
                  <a:lnTo>
                    <a:pt x="668528" y="22860"/>
                  </a:lnTo>
                  <a:lnTo>
                    <a:pt x="673608" y="17780"/>
                  </a:lnTo>
                  <a:lnTo>
                    <a:pt x="673608" y="5080"/>
                  </a:lnTo>
                  <a:lnTo>
                    <a:pt x="668528" y="0"/>
                  </a:lnTo>
                  <a:close/>
                </a:path>
              </a:pathLst>
            </a:custGeom>
            <a:solidFill>
              <a:srgbClr val="961B5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/>
            <p:nvPr/>
          </p:nvSpPr>
          <p:spPr>
            <a:xfrm>
              <a:off x="745997" y="5545074"/>
              <a:ext cx="433070" cy="433070"/>
            </a:xfrm>
            <a:custGeom>
              <a:avLst/>
              <a:gdLst/>
              <a:ahLst/>
              <a:cxnLst/>
              <a:rect l="l" t="t" r="r" b="b"/>
              <a:pathLst>
                <a:path w="433069" h="433070">
                  <a:moveTo>
                    <a:pt x="352018" y="0"/>
                  </a:moveTo>
                  <a:lnTo>
                    <a:pt x="80797" y="0"/>
                  </a:lnTo>
                  <a:lnTo>
                    <a:pt x="49345" y="6351"/>
                  </a:lnTo>
                  <a:lnTo>
                    <a:pt x="23663" y="23669"/>
                  </a:lnTo>
                  <a:lnTo>
                    <a:pt x="6348" y="49345"/>
                  </a:lnTo>
                  <a:lnTo>
                    <a:pt x="0" y="80771"/>
                  </a:lnTo>
                  <a:lnTo>
                    <a:pt x="0" y="352044"/>
                  </a:lnTo>
                  <a:lnTo>
                    <a:pt x="6348" y="383470"/>
                  </a:lnTo>
                  <a:lnTo>
                    <a:pt x="23663" y="409146"/>
                  </a:lnTo>
                  <a:lnTo>
                    <a:pt x="49345" y="426464"/>
                  </a:lnTo>
                  <a:lnTo>
                    <a:pt x="80797" y="432815"/>
                  </a:lnTo>
                  <a:lnTo>
                    <a:pt x="352018" y="432815"/>
                  </a:lnTo>
                  <a:lnTo>
                    <a:pt x="383470" y="426464"/>
                  </a:lnTo>
                  <a:lnTo>
                    <a:pt x="409152" y="409146"/>
                  </a:lnTo>
                  <a:lnTo>
                    <a:pt x="426467" y="383470"/>
                  </a:lnTo>
                  <a:lnTo>
                    <a:pt x="432815" y="352044"/>
                  </a:lnTo>
                  <a:lnTo>
                    <a:pt x="432815" y="80771"/>
                  </a:lnTo>
                  <a:lnTo>
                    <a:pt x="426467" y="49345"/>
                  </a:lnTo>
                  <a:lnTo>
                    <a:pt x="409152" y="23669"/>
                  </a:lnTo>
                  <a:lnTo>
                    <a:pt x="383470" y="6351"/>
                  </a:lnTo>
                  <a:lnTo>
                    <a:pt x="352018" y="0"/>
                  </a:lnTo>
                  <a:close/>
                </a:path>
              </a:pathLst>
            </a:custGeom>
            <a:solidFill>
              <a:srgbClr val="7D023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4"/>
            <p:cNvSpPr/>
            <p:nvPr/>
          </p:nvSpPr>
          <p:spPr>
            <a:xfrm>
              <a:off x="745997" y="5545074"/>
              <a:ext cx="433070" cy="433070"/>
            </a:xfrm>
            <a:custGeom>
              <a:avLst/>
              <a:gdLst/>
              <a:ahLst/>
              <a:cxnLst/>
              <a:rect l="l" t="t" r="r" b="b"/>
              <a:pathLst>
                <a:path w="433069" h="433070">
                  <a:moveTo>
                    <a:pt x="0" y="80771"/>
                  </a:moveTo>
                  <a:lnTo>
                    <a:pt x="6348" y="49345"/>
                  </a:lnTo>
                  <a:lnTo>
                    <a:pt x="23663" y="23669"/>
                  </a:lnTo>
                  <a:lnTo>
                    <a:pt x="49345" y="6351"/>
                  </a:lnTo>
                  <a:lnTo>
                    <a:pt x="80797" y="0"/>
                  </a:lnTo>
                  <a:lnTo>
                    <a:pt x="352018" y="0"/>
                  </a:lnTo>
                  <a:lnTo>
                    <a:pt x="383470" y="6351"/>
                  </a:lnTo>
                  <a:lnTo>
                    <a:pt x="409152" y="23669"/>
                  </a:lnTo>
                  <a:lnTo>
                    <a:pt x="426467" y="49345"/>
                  </a:lnTo>
                  <a:lnTo>
                    <a:pt x="432815" y="80771"/>
                  </a:lnTo>
                  <a:lnTo>
                    <a:pt x="432815" y="352044"/>
                  </a:lnTo>
                  <a:lnTo>
                    <a:pt x="426467" y="383470"/>
                  </a:lnTo>
                  <a:lnTo>
                    <a:pt x="409152" y="409146"/>
                  </a:lnTo>
                  <a:lnTo>
                    <a:pt x="383470" y="426464"/>
                  </a:lnTo>
                  <a:lnTo>
                    <a:pt x="352018" y="432815"/>
                  </a:lnTo>
                  <a:lnTo>
                    <a:pt x="80797" y="432815"/>
                  </a:lnTo>
                  <a:lnTo>
                    <a:pt x="49345" y="426464"/>
                  </a:lnTo>
                  <a:lnTo>
                    <a:pt x="23663" y="409146"/>
                  </a:lnTo>
                  <a:lnTo>
                    <a:pt x="6348" y="383470"/>
                  </a:lnTo>
                  <a:lnTo>
                    <a:pt x="0" y="352044"/>
                  </a:lnTo>
                  <a:lnTo>
                    <a:pt x="0" y="80771"/>
                  </a:lnTo>
                  <a:close/>
                </a:path>
              </a:pathLst>
            </a:custGeom>
            <a:ln w="7620">
              <a:solidFill>
                <a:srgbClr val="961B5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5" name="object 25"/>
          <p:cNvSpPr txBox="1"/>
          <p:nvPr/>
        </p:nvSpPr>
        <p:spPr>
          <a:xfrm>
            <a:off x="868172" y="5537072"/>
            <a:ext cx="191135" cy="3454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100" b="1" spc="85" dirty="0">
                <a:solidFill>
                  <a:srgbClr val="E4DFDF"/>
                </a:solidFill>
                <a:latin typeface="Arial"/>
                <a:cs typeface="Arial"/>
              </a:rPr>
              <a:t>4</a:t>
            </a:r>
            <a:endParaRPr sz="2100">
              <a:latin typeface="Arial"/>
              <a:cs typeface="Arial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2006854" y="5489905"/>
            <a:ext cx="6383020" cy="70294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750" b="1" spc="-105" dirty="0">
                <a:solidFill>
                  <a:srgbClr val="E4DFDF"/>
                </a:solidFill>
                <a:latin typeface="Arial"/>
                <a:cs typeface="Arial"/>
              </a:rPr>
              <a:t>Full</a:t>
            </a:r>
            <a:r>
              <a:rPr sz="1750" b="1" spc="-180" dirty="0">
                <a:solidFill>
                  <a:srgbClr val="E4DFDF"/>
                </a:solidFill>
                <a:latin typeface="Arial"/>
                <a:cs typeface="Arial"/>
              </a:rPr>
              <a:t> </a:t>
            </a:r>
            <a:r>
              <a:rPr sz="1750" b="1" spc="-10" dirty="0">
                <a:solidFill>
                  <a:srgbClr val="E4DFDF"/>
                </a:solidFill>
                <a:latin typeface="Arial"/>
                <a:cs typeface="Arial"/>
              </a:rPr>
              <a:t>Hearing</a:t>
            </a:r>
            <a:endParaRPr sz="175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430"/>
              </a:spcBef>
            </a:pPr>
            <a:r>
              <a:rPr sz="1500" spc="-20" dirty="0">
                <a:solidFill>
                  <a:srgbClr val="E4DFDF"/>
                </a:solidFill>
                <a:latin typeface="Arial"/>
                <a:cs typeface="Arial"/>
              </a:rPr>
              <a:t>Evidence</a:t>
            </a:r>
            <a:r>
              <a:rPr sz="1500" spc="-75" dirty="0">
                <a:solidFill>
                  <a:srgbClr val="E4DFDF"/>
                </a:solidFill>
                <a:latin typeface="Arial"/>
                <a:cs typeface="Arial"/>
              </a:rPr>
              <a:t> </a:t>
            </a:r>
            <a:r>
              <a:rPr sz="1500" dirty="0">
                <a:solidFill>
                  <a:srgbClr val="E4DFDF"/>
                </a:solidFill>
                <a:latin typeface="Arial"/>
                <a:cs typeface="Arial"/>
              </a:rPr>
              <a:t>is</a:t>
            </a:r>
            <a:r>
              <a:rPr sz="1500" spc="-80" dirty="0">
                <a:solidFill>
                  <a:srgbClr val="E4DFDF"/>
                </a:solidFill>
                <a:latin typeface="Arial"/>
                <a:cs typeface="Arial"/>
              </a:rPr>
              <a:t> </a:t>
            </a:r>
            <a:r>
              <a:rPr sz="1500" dirty="0">
                <a:solidFill>
                  <a:srgbClr val="E4DFDF"/>
                </a:solidFill>
                <a:latin typeface="Arial"/>
                <a:cs typeface="Arial"/>
              </a:rPr>
              <a:t>presented,</a:t>
            </a:r>
            <a:r>
              <a:rPr sz="1500" spc="-55" dirty="0">
                <a:solidFill>
                  <a:srgbClr val="E4DFDF"/>
                </a:solidFill>
                <a:latin typeface="Arial"/>
                <a:cs typeface="Arial"/>
              </a:rPr>
              <a:t> </a:t>
            </a:r>
            <a:r>
              <a:rPr sz="1500" dirty="0">
                <a:solidFill>
                  <a:srgbClr val="E4DFDF"/>
                </a:solidFill>
                <a:latin typeface="Arial"/>
                <a:cs typeface="Arial"/>
              </a:rPr>
              <a:t>witnesses</a:t>
            </a:r>
            <a:r>
              <a:rPr sz="1500" spc="-60" dirty="0">
                <a:solidFill>
                  <a:srgbClr val="E4DFDF"/>
                </a:solidFill>
                <a:latin typeface="Arial"/>
                <a:cs typeface="Arial"/>
              </a:rPr>
              <a:t> </a:t>
            </a:r>
            <a:r>
              <a:rPr sz="1500" dirty="0">
                <a:solidFill>
                  <a:srgbClr val="E4DFDF"/>
                </a:solidFill>
                <a:latin typeface="Arial"/>
                <a:cs typeface="Arial"/>
              </a:rPr>
              <a:t>are</a:t>
            </a:r>
            <a:r>
              <a:rPr sz="1500" spc="-65" dirty="0">
                <a:solidFill>
                  <a:srgbClr val="E4DFDF"/>
                </a:solidFill>
                <a:latin typeface="Arial"/>
                <a:cs typeface="Arial"/>
              </a:rPr>
              <a:t> </a:t>
            </a:r>
            <a:r>
              <a:rPr sz="1500" dirty="0">
                <a:solidFill>
                  <a:srgbClr val="E4DFDF"/>
                </a:solidFill>
                <a:latin typeface="Arial"/>
                <a:cs typeface="Arial"/>
              </a:rPr>
              <a:t>questioned,</a:t>
            </a:r>
            <a:r>
              <a:rPr sz="1500" spc="-55" dirty="0">
                <a:solidFill>
                  <a:srgbClr val="E4DFDF"/>
                </a:solidFill>
                <a:latin typeface="Arial"/>
                <a:cs typeface="Arial"/>
              </a:rPr>
              <a:t> </a:t>
            </a:r>
            <a:r>
              <a:rPr sz="1500" spc="-10" dirty="0">
                <a:solidFill>
                  <a:srgbClr val="E4DFDF"/>
                </a:solidFill>
                <a:latin typeface="Arial"/>
                <a:cs typeface="Arial"/>
              </a:rPr>
              <a:t>and</a:t>
            </a:r>
            <a:r>
              <a:rPr sz="1500" spc="-65" dirty="0">
                <a:solidFill>
                  <a:srgbClr val="E4DFDF"/>
                </a:solidFill>
                <a:latin typeface="Arial"/>
                <a:cs typeface="Arial"/>
              </a:rPr>
              <a:t> </a:t>
            </a:r>
            <a:r>
              <a:rPr sz="1500" dirty="0">
                <a:solidFill>
                  <a:srgbClr val="E4DFDF"/>
                </a:solidFill>
                <a:latin typeface="Arial"/>
                <a:cs typeface="Arial"/>
              </a:rPr>
              <a:t>arguments</a:t>
            </a:r>
            <a:r>
              <a:rPr sz="1500" spc="-50" dirty="0">
                <a:solidFill>
                  <a:srgbClr val="E4DFDF"/>
                </a:solidFill>
                <a:latin typeface="Arial"/>
                <a:cs typeface="Arial"/>
              </a:rPr>
              <a:t> </a:t>
            </a:r>
            <a:r>
              <a:rPr sz="1500" dirty="0">
                <a:solidFill>
                  <a:srgbClr val="E4DFDF"/>
                </a:solidFill>
                <a:latin typeface="Arial"/>
                <a:cs typeface="Arial"/>
              </a:rPr>
              <a:t>are</a:t>
            </a:r>
            <a:r>
              <a:rPr sz="1500" spc="-75" dirty="0">
                <a:solidFill>
                  <a:srgbClr val="E4DFDF"/>
                </a:solidFill>
                <a:latin typeface="Arial"/>
                <a:cs typeface="Arial"/>
              </a:rPr>
              <a:t> </a:t>
            </a:r>
            <a:r>
              <a:rPr sz="1500" spc="-10" dirty="0">
                <a:solidFill>
                  <a:srgbClr val="E4DFDF"/>
                </a:solidFill>
                <a:latin typeface="Arial"/>
                <a:cs typeface="Arial"/>
              </a:rPr>
              <a:t>made.</a:t>
            </a:r>
            <a:endParaRPr sz="1500">
              <a:latin typeface="Arial"/>
              <a:cs typeface="Arial"/>
            </a:endParaRPr>
          </a:p>
        </p:txBody>
      </p:sp>
      <p:grpSp>
        <p:nvGrpSpPr>
          <p:cNvPr id="27" name="object 27"/>
          <p:cNvGrpSpPr/>
          <p:nvPr/>
        </p:nvGrpSpPr>
        <p:grpSpPr>
          <a:xfrm>
            <a:off x="742187" y="6824471"/>
            <a:ext cx="1087120" cy="440690"/>
            <a:chOff x="742187" y="6824471"/>
            <a:chExt cx="1087120" cy="440690"/>
          </a:xfrm>
        </p:grpSpPr>
        <p:sp>
          <p:nvSpPr>
            <p:cNvPr id="28" name="object 28"/>
            <p:cNvSpPr/>
            <p:nvPr/>
          </p:nvSpPr>
          <p:spPr>
            <a:xfrm>
              <a:off x="1155191" y="7031735"/>
              <a:ext cx="673735" cy="22860"/>
            </a:xfrm>
            <a:custGeom>
              <a:avLst/>
              <a:gdLst/>
              <a:ahLst/>
              <a:cxnLst/>
              <a:rect l="l" t="t" r="r" b="b"/>
              <a:pathLst>
                <a:path w="673735" h="22859">
                  <a:moveTo>
                    <a:pt x="668528" y="0"/>
                  </a:moveTo>
                  <a:lnTo>
                    <a:pt x="5118" y="0"/>
                  </a:lnTo>
                  <a:lnTo>
                    <a:pt x="0" y="5118"/>
                  </a:lnTo>
                  <a:lnTo>
                    <a:pt x="0" y="11429"/>
                  </a:lnTo>
                  <a:lnTo>
                    <a:pt x="0" y="17741"/>
                  </a:lnTo>
                  <a:lnTo>
                    <a:pt x="5118" y="22859"/>
                  </a:lnTo>
                  <a:lnTo>
                    <a:pt x="668528" y="22859"/>
                  </a:lnTo>
                  <a:lnTo>
                    <a:pt x="673608" y="17741"/>
                  </a:lnTo>
                  <a:lnTo>
                    <a:pt x="673608" y="5118"/>
                  </a:lnTo>
                  <a:lnTo>
                    <a:pt x="668528" y="0"/>
                  </a:lnTo>
                  <a:close/>
                </a:path>
              </a:pathLst>
            </a:custGeom>
            <a:solidFill>
              <a:srgbClr val="961B5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" name="object 29"/>
            <p:cNvSpPr/>
            <p:nvPr/>
          </p:nvSpPr>
          <p:spPr>
            <a:xfrm>
              <a:off x="745997" y="6828281"/>
              <a:ext cx="433070" cy="433070"/>
            </a:xfrm>
            <a:custGeom>
              <a:avLst/>
              <a:gdLst/>
              <a:ahLst/>
              <a:cxnLst/>
              <a:rect l="l" t="t" r="r" b="b"/>
              <a:pathLst>
                <a:path w="433069" h="433070">
                  <a:moveTo>
                    <a:pt x="352018" y="0"/>
                  </a:moveTo>
                  <a:lnTo>
                    <a:pt x="80797" y="0"/>
                  </a:lnTo>
                  <a:lnTo>
                    <a:pt x="49345" y="6351"/>
                  </a:lnTo>
                  <a:lnTo>
                    <a:pt x="23663" y="23669"/>
                  </a:lnTo>
                  <a:lnTo>
                    <a:pt x="6348" y="49345"/>
                  </a:lnTo>
                  <a:lnTo>
                    <a:pt x="0" y="80772"/>
                  </a:lnTo>
                  <a:lnTo>
                    <a:pt x="0" y="352018"/>
                  </a:lnTo>
                  <a:lnTo>
                    <a:pt x="6348" y="383470"/>
                  </a:lnTo>
                  <a:lnTo>
                    <a:pt x="23663" y="409152"/>
                  </a:lnTo>
                  <a:lnTo>
                    <a:pt x="49345" y="426467"/>
                  </a:lnTo>
                  <a:lnTo>
                    <a:pt x="80797" y="432816"/>
                  </a:lnTo>
                  <a:lnTo>
                    <a:pt x="352018" y="432816"/>
                  </a:lnTo>
                  <a:lnTo>
                    <a:pt x="383470" y="426467"/>
                  </a:lnTo>
                  <a:lnTo>
                    <a:pt x="409152" y="409152"/>
                  </a:lnTo>
                  <a:lnTo>
                    <a:pt x="426467" y="383470"/>
                  </a:lnTo>
                  <a:lnTo>
                    <a:pt x="432815" y="352018"/>
                  </a:lnTo>
                  <a:lnTo>
                    <a:pt x="432815" y="80772"/>
                  </a:lnTo>
                  <a:lnTo>
                    <a:pt x="426467" y="49345"/>
                  </a:lnTo>
                  <a:lnTo>
                    <a:pt x="409152" y="23669"/>
                  </a:lnTo>
                  <a:lnTo>
                    <a:pt x="383470" y="6351"/>
                  </a:lnTo>
                  <a:lnTo>
                    <a:pt x="352018" y="0"/>
                  </a:lnTo>
                  <a:close/>
                </a:path>
              </a:pathLst>
            </a:custGeom>
            <a:solidFill>
              <a:srgbClr val="7D023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" name="object 30"/>
            <p:cNvSpPr/>
            <p:nvPr/>
          </p:nvSpPr>
          <p:spPr>
            <a:xfrm>
              <a:off x="745997" y="6828281"/>
              <a:ext cx="433070" cy="433070"/>
            </a:xfrm>
            <a:custGeom>
              <a:avLst/>
              <a:gdLst/>
              <a:ahLst/>
              <a:cxnLst/>
              <a:rect l="l" t="t" r="r" b="b"/>
              <a:pathLst>
                <a:path w="433069" h="433070">
                  <a:moveTo>
                    <a:pt x="0" y="80772"/>
                  </a:moveTo>
                  <a:lnTo>
                    <a:pt x="6348" y="49345"/>
                  </a:lnTo>
                  <a:lnTo>
                    <a:pt x="23663" y="23669"/>
                  </a:lnTo>
                  <a:lnTo>
                    <a:pt x="49345" y="6351"/>
                  </a:lnTo>
                  <a:lnTo>
                    <a:pt x="80797" y="0"/>
                  </a:lnTo>
                  <a:lnTo>
                    <a:pt x="352018" y="0"/>
                  </a:lnTo>
                  <a:lnTo>
                    <a:pt x="383470" y="6351"/>
                  </a:lnTo>
                  <a:lnTo>
                    <a:pt x="409152" y="23669"/>
                  </a:lnTo>
                  <a:lnTo>
                    <a:pt x="426467" y="49345"/>
                  </a:lnTo>
                  <a:lnTo>
                    <a:pt x="432815" y="80772"/>
                  </a:lnTo>
                  <a:lnTo>
                    <a:pt x="432815" y="352018"/>
                  </a:lnTo>
                  <a:lnTo>
                    <a:pt x="426467" y="383470"/>
                  </a:lnTo>
                  <a:lnTo>
                    <a:pt x="409152" y="409152"/>
                  </a:lnTo>
                  <a:lnTo>
                    <a:pt x="383470" y="426467"/>
                  </a:lnTo>
                  <a:lnTo>
                    <a:pt x="352018" y="432816"/>
                  </a:lnTo>
                  <a:lnTo>
                    <a:pt x="80797" y="432816"/>
                  </a:lnTo>
                  <a:lnTo>
                    <a:pt x="49345" y="426467"/>
                  </a:lnTo>
                  <a:lnTo>
                    <a:pt x="23663" y="409152"/>
                  </a:lnTo>
                  <a:lnTo>
                    <a:pt x="6348" y="383470"/>
                  </a:lnTo>
                  <a:lnTo>
                    <a:pt x="0" y="352018"/>
                  </a:lnTo>
                  <a:lnTo>
                    <a:pt x="0" y="80772"/>
                  </a:lnTo>
                  <a:close/>
                </a:path>
              </a:pathLst>
            </a:custGeom>
            <a:ln w="7620">
              <a:solidFill>
                <a:srgbClr val="961B5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1" name="object 31"/>
          <p:cNvSpPr txBox="1"/>
          <p:nvPr/>
        </p:nvSpPr>
        <p:spPr>
          <a:xfrm>
            <a:off x="869086" y="6820306"/>
            <a:ext cx="191135" cy="3454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100" b="1" spc="85" dirty="0">
                <a:solidFill>
                  <a:srgbClr val="E4DFDF"/>
                </a:solidFill>
                <a:latin typeface="Arial"/>
                <a:cs typeface="Arial"/>
              </a:rPr>
              <a:t>5</a:t>
            </a:r>
            <a:endParaRPr sz="2100">
              <a:latin typeface="Arial"/>
              <a:cs typeface="Arial"/>
            </a:endParaRPr>
          </a:p>
        </p:txBody>
      </p:sp>
      <p:sp>
        <p:nvSpPr>
          <p:cNvPr id="33" name="object 33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2286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80"/>
              </a:spcBef>
            </a:pPr>
            <a:r>
              <a:rPr spc="-25" dirty="0"/>
              <a:t>14</a:t>
            </a:r>
          </a:p>
        </p:txBody>
      </p:sp>
      <p:sp>
        <p:nvSpPr>
          <p:cNvPr id="32" name="object 32"/>
          <p:cNvSpPr txBox="1"/>
          <p:nvPr/>
        </p:nvSpPr>
        <p:spPr>
          <a:xfrm>
            <a:off x="2006854" y="6773367"/>
            <a:ext cx="7171690" cy="70294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750" b="1" spc="-10" dirty="0">
                <a:solidFill>
                  <a:srgbClr val="E4DFDF"/>
                </a:solidFill>
                <a:latin typeface="Arial"/>
                <a:cs typeface="Arial"/>
              </a:rPr>
              <a:t>Judgment</a:t>
            </a:r>
            <a:endParaRPr sz="175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430"/>
              </a:spcBef>
            </a:pPr>
            <a:r>
              <a:rPr sz="1500" spc="-20" dirty="0">
                <a:solidFill>
                  <a:srgbClr val="E4DFDF"/>
                </a:solidFill>
                <a:latin typeface="Arial"/>
                <a:cs typeface="Arial"/>
              </a:rPr>
              <a:t>The</a:t>
            </a:r>
            <a:r>
              <a:rPr sz="1500" spc="5" dirty="0">
                <a:solidFill>
                  <a:srgbClr val="E4DFDF"/>
                </a:solidFill>
                <a:latin typeface="Arial"/>
                <a:cs typeface="Arial"/>
              </a:rPr>
              <a:t> </a:t>
            </a:r>
            <a:r>
              <a:rPr sz="1500" dirty="0">
                <a:solidFill>
                  <a:srgbClr val="E4DFDF"/>
                </a:solidFill>
                <a:latin typeface="Arial"/>
                <a:cs typeface="Arial"/>
              </a:rPr>
              <a:t>tribunal</a:t>
            </a:r>
            <a:r>
              <a:rPr sz="1500" spc="-25" dirty="0">
                <a:solidFill>
                  <a:srgbClr val="E4DFDF"/>
                </a:solidFill>
                <a:latin typeface="Arial"/>
                <a:cs typeface="Arial"/>
              </a:rPr>
              <a:t> issues </a:t>
            </a:r>
            <a:r>
              <a:rPr sz="1500" spc="-60" dirty="0">
                <a:solidFill>
                  <a:srgbClr val="E4DFDF"/>
                </a:solidFill>
                <a:latin typeface="Arial"/>
                <a:cs typeface="Arial"/>
              </a:rPr>
              <a:t>a</a:t>
            </a:r>
            <a:r>
              <a:rPr sz="1500" spc="-5" dirty="0">
                <a:solidFill>
                  <a:srgbClr val="E4DFDF"/>
                </a:solidFill>
                <a:latin typeface="Arial"/>
                <a:cs typeface="Arial"/>
              </a:rPr>
              <a:t> </a:t>
            </a:r>
            <a:r>
              <a:rPr sz="1500" spc="-20" dirty="0">
                <a:solidFill>
                  <a:srgbClr val="E4DFDF"/>
                </a:solidFill>
                <a:latin typeface="Arial"/>
                <a:cs typeface="Arial"/>
              </a:rPr>
              <a:t>decision,</a:t>
            </a:r>
            <a:r>
              <a:rPr sz="1500" spc="-30" dirty="0">
                <a:solidFill>
                  <a:srgbClr val="E4DFDF"/>
                </a:solidFill>
                <a:latin typeface="Arial"/>
                <a:cs typeface="Arial"/>
              </a:rPr>
              <a:t> </a:t>
            </a:r>
            <a:r>
              <a:rPr sz="1500" dirty="0">
                <a:solidFill>
                  <a:srgbClr val="E4DFDF"/>
                </a:solidFill>
                <a:latin typeface="Arial"/>
                <a:cs typeface="Arial"/>
              </a:rPr>
              <a:t>which</a:t>
            </a:r>
            <a:r>
              <a:rPr sz="1500" spc="-5" dirty="0">
                <a:solidFill>
                  <a:srgbClr val="E4DFDF"/>
                </a:solidFill>
                <a:latin typeface="Arial"/>
                <a:cs typeface="Arial"/>
              </a:rPr>
              <a:t> </a:t>
            </a:r>
            <a:r>
              <a:rPr sz="1500" dirty="0">
                <a:solidFill>
                  <a:srgbClr val="E4DFDF"/>
                </a:solidFill>
                <a:latin typeface="Arial"/>
                <a:cs typeface="Arial"/>
              </a:rPr>
              <a:t>may</a:t>
            </a:r>
            <a:r>
              <a:rPr sz="1500" spc="-5" dirty="0">
                <a:solidFill>
                  <a:srgbClr val="E4DFDF"/>
                </a:solidFill>
                <a:latin typeface="Arial"/>
                <a:cs typeface="Arial"/>
              </a:rPr>
              <a:t> </a:t>
            </a:r>
            <a:r>
              <a:rPr sz="1500" dirty="0">
                <a:solidFill>
                  <a:srgbClr val="E4DFDF"/>
                </a:solidFill>
                <a:latin typeface="Arial"/>
                <a:cs typeface="Arial"/>
              </a:rPr>
              <a:t>include</a:t>
            </a:r>
            <a:r>
              <a:rPr sz="1500" spc="-15" dirty="0">
                <a:solidFill>
                  <a:srgbClr val="E4DFDF"/>
                </a:solidFill>
                <a:latin typeface="Arial"/>
                <a:cs typeface="Arial"/>
              </a:rPr>
              <a:t> </a:t>
            </a:r>
            <a:r>
              <a:rPr sz="1500" dirty="0">
                <a:solidFill>
                  <a:srgbClr val="E4DFDF"/>
                </a:solidFill>
                <a:latin typeface="Arial"/>
                <a:cs typeface="Arial"/>
              </a:rPr>
              <a:t>remedies </a:t>
            </a:r>
            <a:r>
              <a:rPr sz="1500" spc="60" dirty="0">
                <a:solidFill>
                  <a:srgbClr val="E4DFDF"/>
                </a:solidFill>
                <a:latin typeface="Arial"/>
                <a:cs typeface="Arial"/>
              </a:rPr>
              <a:t>if</a:t>
            </a:r>
            <a:r>
              <a:rPr sz="1500" spc="-20" dirty="0">
                <a:solidFill>
                  <a:srgbClr val="E4DFDF"/>
                </a:solidFill>
                <a:latin typeface="Arial"/>
                <a:cs typeface="Arial"/>
              </a:rPr>
              <a:t> </a:t>
            </a:r>
            <a:r>
              <a:rPr sz="1500" dirty="0">
                <a:solidFill>
                  <a:srgbClr val="E4DFDF"/>
                </a:solidFill>
                <a:latin typeface="Arial"/>
                <a:cs typeface="Arial"/>
              </a:rPr>
              <a:t>discrimination</a:t>
            </a:r>
            <a:r>
              <a:rPr sz="1500" spc="-40" dirty="0">
                <a:solidFill>
                  <a:srgbClr val="E4DFDF"/>
                </a:solidFill>
                <a:latin typeface="Arial"/>
                <a:cs typeface="Arial"/>
              </a:rPr>
              <a:t> </a:t>
            </a:r>
            <a:r>
              <a:rPr sz="1500" dirty="0">
                <a:solidFill>
                  <a:srgbClr val="E4DFDF"/>
                </a:solidFill>
                <a:latin typeface="Arial"/>
                <a:cs typeface="Arial"/>
              </a:rPr>
              <a:t>is</a:t>
            </a:r>
            <a:r>
              <a:rPr sz="1500" spc="-20" dirty="0">
                <a:solidFill>
                  <a:srgbClr val="E4DFDF"/>
                </a:solidFill>
                <a:latin typeface="Arial"/>
                <a:cs typeface="Arial"/>
              </a:rPr>
              <a:t> </a:t>
            </a:r>
            <a:r>
              <a:rPr sz="1500" spc="-10" dirty="0">
                <a:solidFill>
                  <a:srgbClr val="E4DFDF"/>
                </a:solidFill>
                <a:latin typeface="Arial"/>
                <a:cs typeface="Arial"/>
              </a:rPr>
              <a:t>found.</a:t>
            </a:r>
            <a:endParaRPr sz="15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825195" y="1881377"/>
            <a:ext cx="12426950" cy="6965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4400" spc="-235" dirty="0"/>
              <a:t>Practical</a:t>
            </a:r>
            <a:r>
              <a:rPr sz="4400" spc="-455" dirty="0"/>
              <a:t> </a:t>
            </a:r>
            <a:r>
              <a:rPr sz="4400" spc="-355" dirty="0"/>
              <a:t>Examples:</a:t>
            </a:r>
            <a:r>
              <a:rPr sz="4400" spc="-465" dirty="0"/>
              <a:t> </a:t>
            </a:r>
            <a:r>
              <a:rPr sz="4400" spc="-190" dirty="0"/>
              <a:t>Non-</a:t>
            </a:r>
            <a:r>
              <a:rPr sz="4400" spc="-265" dirty="0"/>
              <a:t>Discriminatory</a:t>
            </a:r>
            <a:r>
              <a:rPr sz="4400" spc="-450" dirty="0"/>
              <a:t> </a:t>
            </a:r>
            <a:r>
              <a:rPr sz="4400" spc="-165" dirty="0"/>
              <a:t>Recruitment</a:t>
            </a:r>
            <a:endParaRPr sz="4400"/>
          </a:p>
        </p:txBody>
      </p:sp>
      <p:sp>
        <p:nvSpPr>
          <p:cNvPr id="6" name="object 6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2286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80"/>
              </a:spcBef>
            </a:pPr>
            <a:r>
              <a:rPr spc="-25" dirty="0"/>
              <a:t>15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825195" y="3919854"/>
            <a:ext cx="3935729" cy="1720214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200" b="1" spc="-145" dirty="0">
                <a:solidFill>
                  <a:srgbClr val="FFFFFF"/>
                </a:solidFill>
                <a:latin typeface="Arial"/>
                <a:cs typeface="Arial"/>
              </a:rPr>
              <a:t>Job</a:t>
            </a:r>
            <a:r>
              <a:rPr sz="2200" b="1" spc="-2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200" b="1" spc="-60" dirty="0">
                <a:solidFill>
                  <a:srgbClr val="FFFFFF"/>
                </a:solidFill>
                <a:latin typeface="Arial"/>
                <a:cs typeface="Arial"/>
              </a:rPr>
              <a:t>Advertisements</a:t>
            </a:r>
            <a:endParaRPr sz="2200">
              <a:latin typeface="Arial"/>
              <a:cs typeface="Arial"/>
            </a:endParaRPr>
          </a:p>
          <a:p>
            <a:pPr marL="12700" marR="5080">
              <a:lnSpc>
                <a:spcPct val="136200"/>
              </a:lnSpc>
              <a:spcBef>
                <a:spcPts val="1635"/>
              </a:spcBef>
            </a:pPr>
            <a:r>
              <a:rPr sz="1850" spc="-55" dirty="0">
                <a:solidFill>
                  <a:srgbClr val="E4DFDF"/>
                </a:solidFill>
                <a:latin typeface="Arial"/>
                <a:cs typeface="Arial"/>
              </a:rPr>
              <a:t>Use</a:t>
            </a:r>
            <a:r>
              <a:rPr sz="1850" spc="-5" dirty="0">
                <a:solidFill>
                  <a:srgbClr val="E4DFDF"/>
                </a:solidFill>
                <a:latin typeface="Arial"/>
                <a:cs typeface="Arial"/>
              </a:rPr>
              <a:t> </a:t>
            </a:r>
            <a:r>
              <a:rPr sz="1850" dirty="0">
                <a:solidFill>
                  <a:srgbClr val="E4DFDF"/>
                </a:solidFill>
                <a:latin typeface="Arial"/>
                <a:cs typeface="Arial"/>
              </a:rPr>
              <a:t>inclusive</a:t>
            </a:r>
            <a:r>
              <a:rPr sz="1850" spc="15" dirty="0">
                <a:solidFill>
                  <a:srgbClr val="E4DFDF"/>
                </a:solidFill>
                <a:latin typeface="Arial"/>
                <a:cs typeface="Arial"/>
              </a:rPr>
              <a:t> </a:t>
            </a:r>
            <a:r>
              <a:rPr sz="1850" spc="-20" dirty="0">
                <a:solidFill>
                  <a:srgbClr val="E4DFDF"/>
                </a:solidFill>
                <a:latin typeface="Arial"/>
                <a:cs typeface="Arial"/>
              </a:rPr>
              <a:t>language.</a:t>
            </a:r>
            <a:r>
              <a:rPr sz="1850" spc="-15" dirty="0">
                <a:solidFill>
                  <a:srgbClr val="E4DFDF"/>
                </a:solidFill>
                <a:latin typeface="Arial"/>
                <a:cs typeface="Arial"/>
              </a:rPr>
              <a:t> </a:t>
            </a:r>
            <a:r>
              <a:rPr sz="1850" dirty="0">
                <a:solidFill>
                  <a:srgbClr val="E4DFDF"/>
                </a:solidFill>
                <a:latin typeface="Arial"/>
                <a:cs typeface="Arial"/>
              </a:rPr>
              <a:t>Avoid</a:t>
            </a:r>
            <a:r>
              <a:rPr sz="1850" spc="-10" dirty="0">
                <a:solidFill>
                  <a:srgbClr val="E4DFDF"/>
                </a:solidFill>
                <a:latin typeface="Arial"/>
                <a:cs typeface="Arial"/>
              </a:rPr>
              <a:t> </a:t>
            </a:r>
            <a:r>
              <a:rPr sz="1850" spc="-20" dirty="0">
                <a:solidFill>
                  <a:srgbClr val="E4DFDF"/>
                </a:solidFill>
                <a:latin typeface="Arial"/>
                <a:cs typeface="Arial"/>
              </a:rPr>
              <a:t>age- </a:t>
            </a:r>
            <a:r>
              <a:rPr sz="1850" dirty="0">
                <a:solidFill>
                  <a:srgbClr val="E4DFDF"/>
                </a:solidFill>
                <a:latin typeface="Arial"/>
                <a:cs typeface="Arial"/>
              </a:rPr>
              <a:t>specific</a:t>
            </a:r>
            <a:r>
              <a:rPr sz="1850" spc="60" dirty="0">
                <a:solidFill>
                  <a:srgbClr val="E4DFDF"/>
                </a:solidFill>
                <a:latin typeface="Arial"/>
                <a:cs typeface="Arial"/>
              </a:rPr>
              <a:t> </a:t>
            </a:r>
            <a:r>
              <a:rPr sz="1850" dirty="0">
                <a:solidFill>
                  <a:srgbClr val="E4DFDF"/>
                </a:solidFill>
                <a:latin typeface="Arial"/>
                <a:cs typeface="Arial"/>
              </a:rPr>
              <a:t>terms</a:t>
            </a:r>
            <a:r>
              <a:rPr sz="1850" spc="40" dirty="0">
                <a:solidFill>
                  <a:srgbClr val="E4DFDF"/>
                </a:solidFill>
                <a:latin typeface="Arial"/>
                <a:cs typeface="Arial"/>
              </a:rPr>
              <a:t> </a:t>
            </a:r>
            <a:r>
              <a:rPr sz="1850" dirty="0">
                <a:solidFill>
                  <a:srgbClr val="E4DFDF"/>
                </a:solidFill>
                <a:latin typeface="Arial"/>
                <a:cs typeface="Arial"/>
              </a:rPr>
              <a:t>or</a:t>
            </a:r>
            <a:r>
              <a:rPr sz="1850" spc="65" dirty="0">
                <a:solidFill>
                  <a:srgbClr val="E4DFDF"/>
                </a:solidFill>
                <a:latin typeface="Arial"/>
                <a:cs typeface="Arial"/>
              </a:rPr>
              <a:t> </a:t>
            </a:r>
            <a:r>
              <a:rPr sz="1850" dirty="0">
                <a:solidFill>
                  <a:srgbClr val="E4DFDF"/>
                </a:solidFill>
                <a:latin typeface="Arial"/>
                <a:cs typeface="Arial"/>
              </a:rPr>
              <a:t>gendered</a:t>
            </a:r>
            <a:r>
              <a:rPr sz="1850" spc="30" dirty="0">
                <a:solidFill>
                  <a:srgbClr val="E4DFDF"/>
                </a:solidFill>
                <a:latin typeface="Arial"/>
                <a:cs typeface="Arial"/>
              </a:rPr>
              <a:t> </a:t>
            </a:r>
            <a:r>
              <a:rPr sz="1850" spc="-10" dirty="0">
                <a:solidFill>
                  <a:srgbClr val="E4DFDF"/>
                </a:solidFill>
                <a:latin typeface="Arial"/>
                <a:cs typeface="Arial"/>
              </a:rPr>
              <a:t>pronouns. </a:t>
            </a:r>
            <a:r>
              <a:rPr sz="1850" spc="-25" dirty="0">
                <a:solidFill>
                  <a:srgbClr val="E4DFDF"/>
                </a:solidFill>
                <a:latin typeface="Arial"/>
                <a:cs typeface="Arial"/>
              </a:rPr>
              <a:t>Focus</a:t>
            </a:r>
            <a:r>
              <a:rPr sz="1850" spc="-60" dirty="0">
                <a:solidFill>
                  <a:srgbClr val="E4DFDF"/>
                </a:solidFill>
                <a:latin typeface="Arial"/>
                <a:cs typeface="Arial"/>
              </a:rPr>
              <a:t> </a:t>
            </a:r>
            <a:r>
              <a:rPr sz="1850" dirty="0">
                <a:solidFill>
                  <a:srgbClr val="E4DFDF"/>
                </a:solidFill>
                <a:latin typeface="Arial"/>
                <a:cs typeface="Arial"/>
              </a:rPr>
              <a:t>on</a:t>
            </a:r>
            <a:r>
              <a:rPr sz="1850" spc="-60" dirty="0">
                <a:solidFill>
                  <a:srgbClr val="E4DFDF"/>
                </a:solidFill>
                <a:latin typeface="Arial"/>
                <a:cs typeface="Arial"/>
              </a:rPr>
              <a:t> </a:t>
            </a:r>
            <a:r>
              <a:rPr sz="1850" dirty="0">
                <a:solidFill>
                  <a:srgbClr val="E4DFDF"/>
                </a:solidFill>
                <a:latin typeface="Arial"/>
                <a:cs typeface="Arial"/>
              </a:rPr>
              <a:t>skills</a:t>
            </a:r>
            <a:r>
              <a:rPr sz="1850" spc="-35" dirty="0">
                <a:solidFill>
                  <a:srgbClr val="E4DFDF"/>
                </a:solidFill>
                <a:latin typeface="Arial"/>
                <a:cs typeface="Arial"/>
              </a:rPr>
              <a:t> </a:t>
            </a:r>
            <a:r>
              <a:rPr sz="1850" dirty="0">
                <a:solidFill>
                  <a:srgbClr val="E4DFDF"/>
                </a:solidFill>
                <a:latin typeface="Arial"/>
                <a:cs typeface="Arial"/>
              </a:rPr>
              <a:t>and</a:t>
            </a:r>
            <a:r>
              <a:rPr sz="1850" spc="-70" dirty="0">
                <a:solidFill>
                  <a:srgbClr val="E4DFDF"/>
                </a:solidFill>
                <a:latin typeface="Arial"/>
                <a:cs typeface="Arial"/>
              </a:rPr>
              <a:t> </a:t>
            </a:r>
            <a:r>
              <a:rPr sz="1850" spc="-10" dirty="0">
                <a:solidFill>
                  <a:srgbClr val="E4DFDF"/>
                </a:solidFill>
                <a:latin typeface="Arial"/>
                <a:cs typeface="Arial"/>
              </a:rPr>
              <a:t>qualifications.</a:t>
            </a:r>
            <a:endParaRPr sz="185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5345684" y="3919854"/>
            <a:ext cx="3941445" cy="1720214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algn="just">
              <a:lnSpc>
                <a:spcPct val="100000"/>
              </a:lnSpc>
              <a:spcBef>
                <a:spcPts val="95"/>
              </a:spcBef>
            </a:pPr>
            <a:r>
              <a:rPr sz="2200" b="1" spc="-145" dirty="0">
                <a:solidFill>
                  <a:srgbClr val="FFFFFF"/>
                </a:solidFill>
                <a:latin typeface="Arial"/>
                <a:cs typeface="Arial"/>
              </a:rPr>
              <a:t>Application</a:t>
            </a:r>
            <a:r>
              <a:rPr sz="2200" b="1" spc="-16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200" b="1" spc="-25" dirty="0">
                <a:solidFill>
                  <a:srgbClr val="FFFFFF"/>
                </a:solidFill>
                <a:latin typeface="Arial"/>
                <a:cs typeface="Arial"/>
              </a:rPr>
              <a:t>Process</a:t>
            </a:r>
            <a:endParaRPr sz="2200">
              <a:latin typeface="Arial"/>
              <a:cs typeface="Arial"/>
            </a:endParaRPr>
          </a:p>
          <a:p>
            <a:pPr marL="12700" marR="5080" algn="just">
              <a:lnSpc>
                <a:spcPct val="136200"/>
              </a:lnSpc>
              <a:spcBef>
                <a:spcPts val="1635"/>
              </a:spcBef>
            </a:pPr>
            <a:r>
              <a:rPr sz="1850" dirty="0">
                <a:solidFill>
                  <a:srgbClr val="E4DFDF"/>
                </a:solidFill>
                <a:latin typeface="Arial"/>
                <a:cs typeface="Arial"/>
              </a:rPr>
              <a:t>Implement</a:t>
            </a:r>
            <a:r>
              <a:rPr sz="1850" spc="50" dirty="0">
                <a:solidFill>
                  <a:srgbClr val="E4DFDF"/>
                </a:solidFill>
                <a:latin typeface="Arial"/>
                <a:cs typeface="Arial"/>
              </a:rPr>
              <a:t> </a:t>
            </a:r>
            <a:r>
              <a:rPr sz="1850" dirty="0">
                <a:solidFill>
                  <a:srgbClr val="E4DFDF"/>
                </a:solidFill>
                <a:latin typeface="Arial"/>
                <a:cs typeface="Arial"/>
              </a:rPr>
              <a:t>blind</a:t>
            </a:r>
            <a:r>
              <a:rPr sz="1850" spc="35" dirty="0">
                <a:solidFill>
                  <a:srgbClr val="E4DFDF"/>
                </a:solidFill>
                <a:latin typeface="Arial"/>
                <a:cs typeface="Arial"/>
              </a:rPr>
              <a:t> </a:t>
            </a:r>
            <a:r>
              <a:rPr sz="1850" spc="-135" dirty="0">
                <a:solidFill>
                  <a:srgbClr val="E4DFDF"/>
                </a:solidFill>
                <a:latin typeface="Arial"/>
                <a:cs typeface="Arial"/>
              </a:rPr>
              <a:t>CV</a:t>
            </a:r>
            <a:r>
              <a:rPr sz="1850" spc="30" dirty="0">
                <a:solidFill>
                  <a:srgbClr val="E4DFDF"/>
                </a:solidFill>
                <a:latin typeface="Arial"/>
                <a:cs typeface="Arial"/>
              </a:rPr>
              <a:t> </a:t>
            </a:r>
            <a:r>
              <a:rPr sz="1850" dirty="0">
                <a:solidFill>
                  <a:srgbClr val="E4DFDF"/>
                </a:solidFill>
                <a:latin typeface="Arial"/>
                <a:cs typeface="Arial"/>
              </a:rPr>
              <a:t>reviews.</a:t>
            </a:r>
            <a:r>
              <a:rPr sz="1850" spc="60" dirty="0">
                <a:solidFill>
                  <a:srgbClr val="E4DFDF"/>
                </a:solidFill>
                <a:latin typeface="Arial"/>
                <a:cs typeface="Arial"/>
              </a:rPr>
              <a:t> </a:t>
            </a:r>
            <a:r>
              <a:rPr sz="1850" spc="-10" dirty="0">
                <a:solidFill>
                  <a:srgbClr val="E4DFDF"/>
                </a:solidFill>
                <a:latin typeface="Arial"/>
                <a:cs typeface="Arial"/>
              </a:rPr>
              <a:t>Remove </a:t>
            </a:r>
            <a:r>
              <a:rPr sz="1850" spc="-20" dirty="0">
                <a:solidFill>
                  <a:srgbClr val="E4DFDF"/>
                </a:solidFill>
                <a:latin typeface="Arial"/>
                <a:cs typeface="Arial"/>
              </a:rPr>
              <a:t>names</a:t>
            </a:r>
            <a:r>
              <a:rPr sz="1850" spc="-35" dirty="0">
                <a:solidFill>
                  <a:srgbClr val="E4DFDF"/>
                </a:solidFill>
                <a:latin typeface="Arial"/>
                <a:cs typeface="Arial"/>
              </a:rPr>
              <a:t> </a:t>
            </a:r>
            <a:r>
              <a:rPr sz="1850" dirty="0">
                <a:solidFill>
                  <a:srgbClr val="E4DFDF"/>
                </a:solidFill>
                <a:latin typeface="Arial"/>
                <a:cs typeface="Arial"/>
              </a:rPr>
              <a:t>and</a:t>
            </a:r>
            <a:r>
              <a:rPr sz="1850" spc="-55" dirty="0">
                <a:solidFill>
                  <a:srgbClr val="E4DFDF"/>
                </a:solidFill>
                <a:latin typeface="Arial"/>
                <a:cs typeface="Arial"/>
              </a:rPr>
              <a:t> </a:t>
            </a:r>
            <a:r>
              <a:rPr sz="1850" dirty="0">
                <a:solidFill>
                  <a:srgbClr val="E4DFDF"/>
                </a:solidFill>
                <a:latin typeface="Arial"/>
                <a:cs typeface="Arial"/>
              </a:rPr>
              <a:t>personal</a:t>
            </a:r>
            <a:r>
              <a:rPr sz="1850" spc="-5" dirty="0">
                <a:solidFill>
                  <a:srgbClr val="E4DFDF"/>
                </a:solidFill>
                <a:latin typeface="Arial"/>
                <a:cs typeface="Arial"/>
              </a:rPr>
              <a:t> </a:t>
            </a:r>
            <a:r>
              <a:rPr sz="1850" dirty="0">
                <a:solidFill>
                  <a:srgbClr val="E4DFDF"/>
                </a:solidFill>
                <a:latin typeface="Arial"/>
                <a:cs typeface="Arial"/>
              </a:rPr>
              <a:t>details</a:t>
            </a:r>
            <a:r>
              <a:rPr sz="1850" spc="-25" dirty="0">
                <a:solidFill>
                  <a:srgbClr val="E4DFDF"/>
                </a:solidFill>
                <a:latin typeface="Arial"/>
                <a:cs typeface="Arial"/>
              </a:rPr>
              <a:t> </a:t>
            </a:r>
            <a:r>
              <a:rPr sz="1850" spc="90" dirty="0">
                <a:solidFill>
                  <a:srgbClr val="E4DFDF"/>
                </a:solidFill>
                <a:latin typeface="Arial"/>
                <a:cs typeface="Arial"/>
              </a:rPr>
              <a:t>to</a:t>
            </a:r>
            <a:r>
              <a:rPr sz="1850" spc="-35" dirty="0">
                <a:solidFill>
                  <a:srgbClr val="E4DFDF"/>
                </a:solidFill>
                <a:latin typeface="Arial"/>
                <a:cs typeface="Arial"/>
              </a:rPr>
              <a:t> </a:t>
            </a:r>
            <a:r>
              <a:rPr sz="1850" spc="-10" dirty="0">
                <a:solidFill>
                  <a:srgbClr val="E4DFDF"/>
                </a:solidFill>
                <a:latin typeface="Arial"/>
                <a:cs typeface="Arial"/>
              </a:rPr>
              <a:t>reduce unconscious</a:t>
            </a:r>
            <a:r>
              <a:rPr sz="1850" spc="-30" dirty="0">
                <a:solidFill>
                  <a:srgbClr val="E4DFDF"/>
                </a:solidFill>
                <a:latin typeface="Arial"/>
                <a:cs typeface="Arial"/>
              </a:rPr>
              <a:t> </a:t>
            </a:r>
            <a:r>
              <a:rPr sz="1850" spc="-10" dirty="0">
                <a:solidFill>
                  <a:srgbClr val="E4DFDF"/>
                </a:solidFill>
                <a:latin typeface="Arial"/>
                <a:cs typeface="Arial"/>
              </a:rPr>
              <a:t>bias.</a:t>
            </a:r>
            <a:endParaRPr sz="185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9866121" y="3919854"/>
            <a:ext cx="3444240" cy="210121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200" b="1" spc="-30" dirty="0">
                <a:solidFill>
                  <a:srgbClr val="FFFFFF"/>
                </a:solidFill>
                <a:latin typeface="Arial"/>
                <a:cs typeface="Arial"/>
              </a:rPr>
              <a:t>Interviews</a:t>
            </a:r>
            <a:endParaRPr sz="2200">
              <a:latin typeface="Arial"/>
              <a:cs typeface="Arial"/>
            </a:endParaRPr>
          </a:p>
          <a:p>
            <a:pPr marL="12700" marR="5080">
              <a:lnSpc>
                <a:spcPct val="135900"/>
              </a:lnSpc>
              <a:spcBef>
                <a:spcPts val="1645"/>
              </a:spcBef>
            </a:pPr>
            <a:r>
              <a:rPr sz="1850" spc="-55" dirty="0">
                <a:solidFill>
                  <a:srgbClr val="E4DFDF"/>
                </a:solidFill>
                <a:latin typeface="Arial"/>
                <a:cs typeface="Arial"/>
              </a:rPr>
              <a:t>Use</a:t>
            </a:r>
            <a:r>
              <a:rPr sz="1850" spc="160" dirty="0">
                <a:solidFill>
                  <a:srgbClr val="E4DFDF"/>
                </a:solidFill>
                <a:latin typeface="Arial"/>
                <a:cs typeface="Arial"/>
              </a:rPr>
              <a:t> </a:t>
            </a:r>
            <a:r>
              <a:rPr sz="1850" dirty="0">
                <a:solidFill>
                  <a:srgbClr val="E4DFDF"/>
                </a:solidFill>
                <a:latin typeface="Arial"/>
                <a:cs typeface="Arial"/>
              </a:rPr>
              <a:t>structured</a:t>
            </a:r>
            <a:r>
              <a:rPr sz="1850" spc="185" dirty="0">
                <a:solidFill>
                  <a:srgbClr val="E4DFDF"/>
                </a:solidFill>
                <a:latin typeface="Arial"/>
                <a:cs typeface="Arial"/>
              </a:rPr>
              <a:t> </a:t>
            </a:r>
            <a:r>
              <a:rPr sz="1850" dirty="0">
                <a:solidFill>
                  <a:srgbClr val="E4DFDF"/>
                </a:solidFill>
                <a:latin typeface="Arial"/>
                <a:cs typeface="Arial"/>
              </a:rPr>
              <a:t>interviews</a:t>
            </a:r>
            <a:r>
              <a:rPr sz="1850" spc="200" dirty="0">
                <a:solidFill>
                  <a:srgbClr val="E4DFDF"/>
                </a:solidFill>
                <a:latin typeface="Arial"/>
                <a:cs typeface="Arial"/>
              </a:rPr>
              <a:t> </a:t>
            </a:r>
            <a:r>
              <a:rPr sz="1850" spc="35" dirty="0">
                <a:solidFill>
                  <a:srgbClr val="E4DFDF"/>
                </a:solidFill>
                <a:latin typeface="Arial"/>
                <a:cs typeface="Arial"/>
              </a:rPr>
              <a:t>with </a:t>
            </a:r>
            <a:r>
              <a:rPr sz="1850" dirty="0">
                <a:solidFill>
                  <a:srgbClr val="E4DFDF"/>
                </a:solidFill>
                <a:latin typeface="Arial"/>
                <a:cs typeface="Arial"/>
              </a:rPr>
              <a:t>preset</a:t>
            </a:r>
            <a:r>
              <a:rPr sz="1850" spc="-5" dirty="0">
                <a:solidFill>
                  <a:srgbClr val="E4DFDF"/>
                </a:solidFill>
                <a:latin typeface="Arial"/>
                <a:cs typeface="Arial"/>
              </a:rPr>
              <a:t> </a:t>
            </a:r>
            <a:r>
              <a:rPr sz="1850" dirty="0">
                <a:solidFill>
                  <a:srgbClr val="E4DFDF"/>
                </a:solidFill>
                <a:latin typeface="Arial"/>
                <a:cs typeface="Arial"/>
              </a:rPr>
              <a:t>questions.</a:t>
            </a:r>
            <a:r>
              <a:rPr sz="1850" spc="-20" dirty="0">
                <a:solidFill>
                  <a:srgbClr val="E4DFDF"/>
                </a:solidFill>
                <a:latin typeface="Arial"/>
                <a:cs typeface="Arial"/>
              </a:rPr>
              <a:t> Ensure</a:t>
            </a:r>
            <a:r>
              <a:rPr sz="1850" spc="-10" dirty="0">
                <a:solidFill>
                  <a:srgbClr val="E4DFDF"/>
                </a:solidFill>
                <a:latin typeface="Arial"/>
                <a:cs typeface="Arial"/>
              </a:rPr>
              <a:t> diverse </a:t>
            </a:r>
            <a:r>
              <a:rPr sz="1850" dirty="0">
                <a:solidFill>
                  <a:srgbClr val="E4DFDF"/>
                </a:solidFill>
                <a:latin typeface="Arial"/>
                <a:cs typeface="Arial"/>
              </a:rPr>
              <a:t>interview</a:t>
            </a:r>
            <a:r>
              <a:rPr sz="1850" spc="114" dirty="0">
                <a:solidFill>
                  <a:srgbClr val="E4DFDF"/>
                </a:solidFill>
                <a:latin typeface="Arial"/>
                <a:cs typeface="Arial"/>
              </a:rPr>
              <a:t> </a:t>
            </a:r>
            <a:r>
              <a:rPr sz="1850" spc="-25" dirty="0">
                <a:solidFill>
                  <a:srgbClr val="E4DFDF"/>
                </a:solidFill>
                <a:latin typeface="Arial"/>
                <a:cs typeface="Arial"/>
              </a:rPr>
              <a:t>panels.</a:t>
            </a:r>
            <a:r>
              <a:rPr sz="1850" spc="80" dirty="0">
                <a:solidFill>
                  <a:srgbClr val="E4DFDF"/>
                </a:solidFill>
                <a:latin typeface="Arial"/>
                <a:cs typeface="Arial"/>
              </a:rPr>
              <a:t> </a:t>
            </a:r>
            <a:r>
              <a:rPr sz="1850" dirty="0">
                <a:solidFill>
                  <a:srgbClr val="E4DFDF"/>
                </a:solidFill>
                <a:latin typeface="Arial"/>
                <a:cs typeface="Arial"/>
              </a:rPr>
              <a:t>Avoid</a:t>
            </a:r>
            <a:r>
              <a:rPr sz="1850" spc="70" dirty="0">
                <a:solidFill>
                  <a:srgbClr val="E4DFDF"/>
                </a:solidFill>
                <a:latin typeface="Arial"/>
                <a:cs typeface="Arial"/>
              </a:rPr>
              <a:t> </a:t>
            </a:r>
            <a:r>
              <a:rPr sz="1850" spc="-10" dirty="0">
                <a:solidFill>
                  <a:srgbClr val="E4DFDF"/>
                </a:solidFill>
                <a:latin typeface="Arial"/>
                <a:cs typeface="Arial"/>
              </a:rPr>
              <a:t>personal questions.</a:t>
            </a:r>
            <a:endParaRPr sz="185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9144000" y="0"/>
            <a:ext cx="5486400" cy="8229597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778255" y="1034832"/>
            <a:ext cx="6399530" cy="13773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6800"/>
              </a:lnSpc>
              <a:spcBef>
                <a:spcPts val="100"/>
              </a:spcBef>
            </a:pPr>
            <a:r>
              <a:rPr sz="4150" spc="-225" dirty="0"/>
              <a:t>Practical</a:t>
            </a:r>
            <a:r>
              <a:rPr sz="4150" spc="-420" dirty="0"/>
              <a:t> </a:t>
            </a:r>
            <a:r>
              <a:rPr sz="4150" spc="-335" dirty="0"/>
              <a:t>Examples:</a:t>
            </a:r>
            <a:r>
              <a:rPr sz="4150" spc="-405" dirty="0"/>
              <a:t> </a:t>
            </a:r>
            <a:r>
              <a:rPr sz="4150" spc="-290" dirty="0"/>
              <a:t>Inclusive </a:t>
            </a:r>
            <a:r>
              <a:rPr sz="4150" spc="-285" dirty="0"/>
              <a:t>Workplace</a:t>
            </a:r>
            <a:r>
              <a:rPr sz="4150" spc="-440" dirty="0"/>
              <a:t> </a:t>
            </a:r>
            <a:r>
              <a:rPr sz="4150" spc="-295" dirty="0"/>
              <a:t>Policies</a:t>
            </a:r>
            <a:endParaRPr sz="4150"/>
          </a:p>
        </p:txBody>
      </p:sp>
      <p:grpSp>
        <p:nvGrpSpPr>
          <p:cNvPr id="4" name="object 4"/>
          <p:cNvGrpSpPr/>
          <p:nvPr/>
        </p:nvGrpSpPr>
        <p:grpSpPr>
          <a:xfrm>
            <a:off x="787908" y="2813304"/>
            <a:ext cx="3676015" cy="2026920"/>
            <a:chOff x="787908" y="2813304"/>
            <a:chExt cx="3676015" cy="2026920"/>
          </a:xfrm>
        </p:grpSpPr>
        <p:sp>
          <p:nvSpPr>
            <p:cNvPr id="5" name="object 5"/>
            <p:cNvSpPr/>
            <p:nvPr/>
          </p:nvSpPr>
          <p:spPr>
            <a:xfrm>
              <a:off x="791718" y="2817114"/>
              <a:ext cx="3668395" cy="2019300"/>
            </a:xfrm>
            <a:custGeom>
              <a:avLst/>
              <a:gdLst/>
              <a:ahLst/>
              <a:cxnLst/>
              <a:rect l="l" t="t" r="r" b="b"/>
              <a:pathLst>
                <a:path w="3668395" h="2019300">
                  <a:moveTo>
                    <a:pt x="3573399" y="0"/>
                  </a:moveTo>
                  <a:lnTo>
                    <a:pt x="94907" y="0"/>
                  </a:lnTo>
                  <a:lnTo>
                    <a:pt x="57966" y="7465"/>
                  </a:lnTo>
                  <a:lnTo>
                    <a:pt x="27798" y="27813"/>
                  </a:lnTo>
                  <a:lnTo>
                    <a:pt x="7458" y="57971"/>
                  </a:lnTo>
                  <a:lnTo>
                    <a:pt x="0" y="94869"/>
                  </a:lnTo>
                  <a:lnTo>
                    <a:pt x="0" y="1924431"/>
                  </a:lnTo>
                  <a:lnTo>
                    <a:pt x="7458" y="1961328"/>
                  </a:lnTo>
                  <a:lnTo>
                    <a:pt x="27798" y="1991487"/>
                  </a:lnTo>
                  <a:lnTo>
                    <a:pt x="57966" y="2011834"/>
                  </a:lnTo>
                  <a:lnTo>
                    <a:pt x="94907" y="2019300"/>
                  </a:lnTo>
                  <a:lnTo>
                    <a:pt x="3573399" y="2019300"/>
                  </a:lnTo>
                  <a:lnTo>
                    <a:pt x="3610296" y="2011834"/>
                  </a:lnTo>
                  <a:lnTo>
                    <a:pt x="3640454" y="1991487"/>
                  </a:lnTo>
                  <a:lnTo>
                    <a:pt x="3660802" y="1961328"/>
                  </a:lnTo>
                  <a:lnTo>
                    <a:pt x="3668268" y="1924431"/>
                  </a:lnTo>
                  <a:lnTo>
                    <a:pt x="3668268" y="94869"/>
                  </a:lnTo>
                  <a:lnTo>
                    <a:pt x="3660802" y="57971"/>
                  </a:lnTo>
                  <a:lnTo>
                    <a:pt x="3640454" y="27812"/>
                  </a:lnTo>
                  <a:lnTo>
                    <a:pt x="3610296" y="7465"/>
                  </a:lnTo>
                  <a:lnTo>
                    <a:pt x="3573399" y="0"/>
                  </a:lnTo>
                  <a:close/>
                </a:path>
              </a:pathLst>
            </a:custGeom>
            <a:solidFill>
              <a:srgbClr val="7D023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791718" y="2817114"/>
              <a:ext cx="3668395" cy="2019300"/>
            </a:xfrm>
            <a:custGeom>
              <a:avLst/>
              <a:gdLst/>
              <a:ahLst/>
              <a:cxnLst/>
              <a:rect l="l" t="t" r="r" b="b"/>
              <a:pathLst>
                <a:path w="3668395" h="2019300">
                  <a:moveTo>
                    <a:pt x="0" y="94869"/>
                  </a:moveTo>
                  <a:lnTo>
                    <a:pt x="7458" y="57971"/>
                  </a:lnTo>
                  <a:lnTo>
                    <a:pt x="27798" y="27813"/>
                  </a:lnTo>
                  <a:lnTo>
                    <a:pt x="57966" y="7465"/>
                  </a:lnTo>
                  <a:lnTo>
                    <a:pt x="94907" y="0"/>
                  </a:lnTo>
                  <a:lnTo>
                    <a:pt x="3573399" y="0"/>
                  </a:lnTo>
                  <a:lnTo>
                    <a:pt x="3610296" y="7465"/>
                  </a:lnTo>
                  <a:lnTo>
                    <a:pt x="3640454" y="27812"/>
                  </a:lnTo>
                  <a:lnTo>
                    <a:pt x="3660802" y="57971"/>
                  </a:lnTo>
                  <a:lnTo>
                    <a:pt x="3668268" y="94869"/>
                  </a:lnTo>
                  <a:lnTo>
                    <a:pt x="3668268" y="1924431"/>
                  </a:lnTo>
                  <a:lnTo>
                    <a:pt x="3660802" y="1961328"/>
                  </a:lnTo>
                  <a:lnTo>
                    <a:pt x="3640454" y="1991487"/>
                  </a:lnTo>
                  <a:lnTo>
                    <a:pt x="3610296" y="2011834"/>
                  </a:lnTo>
                  <a:lnTo>
                    <a:pt x="3573399" y="2019300"/>
                  </a:lnTo>
                  <a:lnTo>
                    <a:pt x="94907" y="2019300"/>
                  </a:lnTo>
                  <a:lnTo>
                    <a:pt x="57966" y="2011834"/>
                  </a:lnTo>
                  <a:lnTo>
                    <a:pt x="27798" y="1991487"/>
                  </a:lnTo>
                  <a:lnTo>
                    <a:pt x="7458" y="1961328"/>
                  </a:lnTo>
                  <a:lnTo>
                    <a:pt x="0" y="1924431"/>
                  </a:lnTo>
                  <a:lnTo>
                    <a:pt x="0" y="94869"/>
                  </a:lnTo>
                  <a:close/>
                </a:path>
              </a:pathLst>
            </a:custGeom>
            <a:ln w="7620">
              <a:solidFill>
                <a:srgbClr val="961B5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" name="object 7"/>
          <p:cNvSpPr txBox="1"/>
          <p:nvPr/>
        </p:nvSpPr>
        <p:spPr>
          <a:xfrm>
            <a:off x="1012037" y="3019805"/>
            <a:ext cx="3054985" cy="15271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50" b="1" spc="-125" dirty="0">
                <a:solidFill>
                  <a:srgbClr val="E4DFDF"/>
                </a:solidFill>
                <a:latin typeface="Arial"/>
                <a:cs typeface="Arial"/>
              </a:rPr>
              <a:t>Flexible</a:t>
            </a:r>
            <a:r>
              <a:rPr sz="2050" b="1" spc="-175" dirty="0">
                <a:solidFill>
                  <a:srgbClr val="E4DFDF"/>
                </a:solidFill>
                <a:latin typeface="Arial"/>
                <a:cs typeface="Arial"/>
              </a:rPr>
              <a:t> </a:t>
            </a:r>
            <a:r>
              <a:rPr sz="2050" b="1" spc="-10" dirty="0">
                <a:solidFill>
                  <a:srgbClr val="E4DFDF"/>
                </a:solidFill>
                <a:latin typeface="Arial"/>
                <a:cs typeface="Arial"/>
              </a:rPr>
              <a:t>Working</a:t>
            </a:r>
            <a:endParaRPr sz="2050">
              <a:latin typeface="Arial"/>
              <a:cs typeface="Arial"/>
            </a:endParaRPr>
          </a:p>
          <a:p>
            <a:pPr marL="12700" marR="5080">
              <a:lnSpc>
                <a:spcPct val="134600"/>
              </a:lnSpc>
              <a:spcBef>
                <a:spcPts val="880"/>
              </a:spcBef>
            </a:pPr>
            <a:r>
              <a:rPr sz="1750" dirty="0">
                <a:solidFill>
                  <a:srgbClr val="E4DFDF"/>
                </a:solidFill>
                <a:latin typeface="Arial"/>
                <a:cs typeface="Arial"/>
              </a:rPr>
              <a:t>Offer</a:t>
            </a:r>
            <a:r>
              <a:rPr sz="1750" spc="55" dirty="0">
                <a:solidFill>
                  <a:srgbClr val="E4DFDF"/>
                </a:solidFill>
                <a:latin typeface="Arial"/>
                <a:cs typeface="Arial"/>
              </a:rPr>
              <a:t> </a:t>
            </a:r>
            <a:r>
              <a:rPr sz="1750" dirty="0">
                <a:solidFill>
                  <a:srgbClr val="E4DFDF"/>
                </a:solidFill>
                <a:latin typeface="Arial"/>
                <a:cs typeface="Arial"/>
              </a:rPr>
              <a:t>options</a:t>
            </a:r>
            <a:r>
              <a:rPr sz="1750" spc="114" dirty="0">
                <a:solidFill>
                  <a:srgbClr val="E4DFDF"/>
                </a:solidFill>
                <a:latin typeface="Arial"/>
                <a:cs typeface="Arial"/>
              </a:rPr>
              <a:t> </a:t>
            </a:r>
            <a:r>
              <a:rPr sz="1750" dirty="0">
                <a:solidFill>
                  <a:srgbClr val="E4DFDF"/>
                </a:solidFill>
                <a:latin typeface="Arial"/>
                <a:cs typeface="Arial"/>
              </a:rPr>
              <a:t>like</a:t>
            </a:r>
            <a:r>
              <a:rPr sz="1750" spc="75" dirty="0">
                <a:solidFill>
                  <a:srgbClr val="E4DFDF"/>
                </a:solidFill>
                <a:latin typeface="Arial"/>
                <a:cs typeface="Arial"/>
              </a:rPr>
              <a:t> </a:t>
            </a:r>
            <a:r>
              <a:rPr sz="1750" dirty="0">
                <a:solidFill>
                  <a:srgbClr val="E4DFDF"/>
                </a:solidFill>
                <a:latin typeface="Arial"/>
                <a:cs typeface="Arial"/>
              </a:rPr>
              <a:t>remote</a:t>
            </a:r>
            <a:r>
              <a:rPr sz="1750" spc="70" dirty="0">
                <a:solidFill>
                  <a:srgbClr val="E4DFDF"/>
                </a:solidFill>
                <a:latin typeface="Arial"/>
                <a:cs typeface="Arial"/>
              </a:rPr>
              <a:t> </a:t>
            </a:r>
            <a:r>
              <a:rPr sz="1750" spc="-20" dirty="0">
                <a:solidFill>
                  <a:srgbClr val="E4DFDF"/>
                </a:solidFill>
                <a:latin typeface="Arial"/>
                <a:cs typeface="Arial"/>
              </a:rPr>
              <a:t>work </a:t>
            </a:r>
            <a:r>
              <a:rPr sz="1750" dirty="0">
                <a:solidFill>
                  <a:srgbClr val="E4DFDF"/>
                </a:solidFill>
                <a:latin typeface="Arial"/>
                <a:cs typeface="Arial"/>
              </a:rPr>
              <a:t>or</a:t>
            </a:r>
            <a:r>
              <a:rPr sz="1750" spc="40" dirty="0">
                <a:solidFill>
                  <a:srgbClr val="E4DFDF"/>
                </a:solidFill>
                <a:latin typeface="Arial"/>
                <a:cs typeface="Arial"/>
              </a:rPr>
              <a:t> </a:t>
            </a:r>
            <a:r>
              <a:rPr sz="1750" dirty="0">
                <a:solidFill>
                  <a:srgbClr val="E4DFDF"/>
                </a:solidFill>
                <a:latin typeface="Arial"/>
                <a:cs typeface="Arial"/>
              </a:rPr>
              <a:t>flexible</a:t>
            </a:r>
            <a:r>
              <a:rPr sz="1750" spc="40" dirty="0">
                <a:solidFill>
                  <a:srgbClr val="E4DFDF"/>
                </a:solidFill>
                <a:latin typeface="Arial"/>
                <a:cs typeface="Arial"/>
              </a:rPr>
              <a:t> </a:t>
            </a:r>
            <a:r>
              <a:rPr sz="1750" dirty="0">
                <a:solidFill>
                  <a:srgbClr val="E4DFDF"/>
                </a:solidFill>
                <a:latin typeface="Arial"/>
                <a:cs typeface="Arial"/>
              </a:rPr>
              <a:t>hours</a:t>
            </a:r>
            <a:r>
              <a:rPr sz="1750" spc="55" dirty="0">
                <a:solidFill>
                  <a:srgbClr val="E4DFDF"/>
                </a:solidFill>
                <a:latin typeface="Arial"/>
                <a:cs typeface="Arial"/>
              </a:rPr>
              <a:t> </a:t>
            </a:r>
            <a:r>
              <a:rPr sz="1750" spc="60" dirty="0">
                <a:solidFill>
                  <a:srgbClr val="E4DFDF"/>
                </a:solidFill>
                <a:latin typeface="Arial"/>
                <a:cs typeface="Arial"/>
              </a:rPr>
              <a:t>to </a:t>
            </a:r>
            <a:r>
              <a:rPr sz="1750" dirty="0">
                <a:solidFill>
                  <a:srgbClr val="E4DFDF"/>
                </a:solidFill>
                <a:latin typeface="Arial"/>
                <a:cs typeface="Arial"/>
              </a:rPr>
              <a:t>accommodate</a:t>
            </a:r>
            <a:r>
              <a:rPr sz="1750" spc="-60" dirty="0">
                <a:solidFill>
                  <a:srgbClr val="E4DFDF"/>
                </a:solidFill>
                <a:latin typeface="Arial"/>
                <a:cs typeface="Arial"/>
              </a:rPr>
              <a:t> </a:t>
            </a:r>
            <a:r>
              <a:rPr sz="1750" dirty="0">
                <a:solidFill>
                  <a:srgbClr val="E4DFDF"/>
                </a:solidFill>
                <a:latin typeface="Arial"/>
                <a:cs typeface="Arial"/>
              </a:rPr>
              <a:t>diverse</a:t>
            </a:r>
            <a:r>
              <a:rPr sz="1750" spc="-55" dirty="0">
                <a:solidFill>
                  <a:srgbClr val="E4DFDF"/>
                </a:solidFill>
                <a:latin typeface="Arial"/>
                <a:cs typeface="Arial"/>
              </a:rPr>
              <a:t> </a:t>
            </a:r>
            <a:r>
              <a:rPr sz="1750" spc="-10" dirty="0">
                <a:solidFill>
                  <a:srgbClr val="E4DFDF"/>
                </a:solidFill>
                <a:latin typeface="Arial"/>
                <a:cs typeface="Arial"/>
              </a:rPr>
              <a:t>needs.</a:t>
            </a:r>
            <a:endParaRPr sz="1750">
              <a:latin typeface="Arial"/>
              <a:cs typeface="Arial"/>
            </a:endParaRPr>
          </a:p>
        </p:txBody>
      </p:sp>
      <p:grpSp>
        <p:nvGrpSpPr>
          <p:cNvPr id="8" name="object 8"/>
          <p:cNvGrpSpPr/>
          <p:nvPr/>
        </p:nvGrpSpPr>
        <p:grpSpPr>
          <a:xfrm>
            <a:off x="4681728" y="2813304"/>
            <a:ext cx="3676015" cy="2026920"/>
            <a:chOff x="4681728" y="2813304"/>
            <a:chExt cx="3676015" cy="2026920"/>
          </a:xfrm>
        </p:grpSpPr>
        <p:sp>
          <p:nvSpPr>
            <p:cNvPr id="9" name="object 9"/>
            <p:cNvSpPr/>
            <p:nvPr/>
          </p:nvSpPr>
          <p:spPr>
            <a:xfrm>
              <a:off x="4685538" y="2817114"/>
              <a:ext cx="3668395" cy="2019300"/>
            </a:xfrm>
            <a:custGeom>
              <a:avLst/>
              <a:gdLst/>
              <a:ahLst/>
              <a:cxnLst/>
              <a:rect l="l" t="t" r="r" b="b"/>
              <a:pathLst>
                <a:path w="3668395" h="2019300">
                  <a:moveTo>
                    <a:pt x="3573398" y="0"/>
                  </a:moveTo>
                  <a:lnTo>
                    <a:pt x="94869" y="0"/>
                  </a:lnTo>
                  <a:lnTo>
                    <a:pt x="57971" y="7465"/>
                  </a:lnTo>
                  <a:lnTo>
                    <a:pt x="27812" y="27813"/>
                  </a:lnTo>
                  <a:lnTo>
                    <a:pt x="7465" y="57971"/>
                  </a:lnTo>
                  <a:lnTo>
                    <a:pt x="0" y="94869"/>
                  </a:lnTo>
                  <a:lnTo>
                    <a:pt x="0" y="1924431"/>
                  </a:lnTo>
                  <a:lnTo>
                    <a:pt x="7465" y="1961328"/>
                  </a:lnTo>
                  <a:lnTo>
                    <a:pt x="27813" y="1991487"/>
                  </a:lnTo>
                  <a:lnTo>
                    <a:pt x="57971" y="2011834"/>
                  </a:lnTo>
                  <a:lnTo>
                    <a:pt x="94869" y="2019300"/>
                  </a:lnTo>
                  <a:lnTo>
                    <a:pt x="3573398" y="2019300"/>
                  </a:lnTo>
                  <a:lnTo>
                    <a:pt x="3610296" y="2011834"/>
                  </a:lnTo>
                  <a:lnTo>
                    <a:pt x="3640454" y="1991487"/>
                  </a:lnTo>
                  <a:lnTo>
                    <a:pt x="3660802" y="1961328"/>
                  </a:lnTo>
                  <a:lnTo>
                    <a:pt x="3668267" y="1924431"/>
                  </a:lnTo>
                  <a:lnTo>
                    <a:pt x="3668267" y="94869"/>
                  </a:lnTo>
                  <a:lnTo>
                    <a:pt x="3660802" y="57971"/>
                  </a:lnTo>
                  <a:lnTo>
                    <a:pt x="3640455" y="27812"/>
                  </a:lnTo>
                  <a:lnTo>
                    <a:pt x="3610296" y="7465"/>
                  </a:lnTo>
                  <a:lnTo>
                    <a:pt x="3573398" y="0"/>
                  </a:lnTo>
                  <a:close/>
                </a:path>
              </a:pathLst>
            </a:custGeom>
            <a:solidFill>
              <a:srgbClr val="7D023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4685538" y="2817114"/>
              <a:ext cx="3668395" cy="2019300"/>
            </a:xfrm>
            <a:custGeom>
              <a:avLst/>
              <a:gdLst/>
              <a:ahLst/>
              <a:cxnLst/>
              <a:rect l="l" t="t" r="r" b="b"/>
              <a:pathLst>
                <a:path w="3668395" h="2019300">
                  <a:moveTo>
                    <a:pt x="0" y="94869"/>
                  </a:moveTo>
                  <a:lnTo>
                    <a:pt x="7465" y="57971"/>
                  </a:lnTo>
                  <a:lnTo>
                    <a:pt x="27812" y="27813"/>
                  </a:lnTo>
                  <a:lnTo>
                    <a:pt x="57971" y="7465"/>
                  </a:lnTo>
                  <a:lnTo>
                    <a:pt x="94869" y="0"/>
                  </a:lnTo>
                  <a:lnTo>
                    <a:pt x="3573398" y="0"/>
                  </a:lnTo>
                  <a:lnTo>
                    <a:pt x="3610296" y="7465"/>
                  </a:lnTo>
                  <a:lnTo>
                    <a:pt x="3640455" y="27812"/>
                  </a:lnTo>
                  <a:lnTo>
                    <a:pt x="3660802" y="57971"/>
                  </a:lnTo>
                  <a:lnTo>
                    <a:pt x="3668267" y="94869"/>
                  </a:lnTo>
                  <a:lnTo>
                    <a:pt x="3668267" y="1924431"/>
                  </a:lnTo>
                  <a:lnTo>
                    <a:pt x="3660802" y="1961328"/>
                  </a:lnTo>
                  <a:lnTo>
                    <a:pt x="3640454" y="1991487"/>
                  </a:lnTo>
                  <a:lnTo>
                    <a:pt x="3610296" y="2011834"/>
                  </a:lnTo>
                  <a:lnTo>
                    <a:pt x="3573398" y="2019300"/>
                  </a:lnTo>
                  <a:lnTo>
                    <a:pt x="94869" y="2019300"/>
                  </a:lnTo>
                  <a:lnTo>
                    <a:pt x="57971" y="2011834"/>
                  </a:lnTo>
                  <a:lnTo>
                    <a:pt x="27813" y="1991487"/>
                  </a:lnTo>
                  <a:lnTo>
                    <a:pt x="7465" y="1961328"/>
                  </a:lnTo>
                  <a:lnTo>
                    <a:pt x="0" y="1924431"/>
                  </a:lnTo>
                  <a:lnTo>
                    <a:pt x="0" y="94869"/>
                  </a:lnTo>
                  <a:close/>
                </a:path>
              </a:pathLst>
            </a:custGeom>
            <a:ln w="7620">
              <a:solidFill>
                <a:srgbClr val="961B5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1" name="object 11"/>
          <p:cNvSpPr txBox="1"/>
          <p:nvPr/>
        </p:nvSpPr>
        <p:spPr>
          <a:xfrm>
            <a:off x="4906517" y="3019805"/>
            <a:ext cx="3219450" cy="15271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just">
              <a:lnSpc>
                <a:spcPct val="100000"/>
              </a:lnSpc>
              <a:spcBef>
                <a:spcPts val="100"/>
              </a:spcBef>
            </a:pPr>
            <a:r>
              <a:rPr sz="2050" b="1" spc="-105" dirty="0">
                <a:solidFill>
                  <a:srgbClr val="E4DFDF"/>
                </a:solidFill>
                <a:latin typeface="Arial"/>
                <a:cs typeface="Arial"/>
              </a:rPr>
              <a:t>Parental</a:t>
            </a:r>
            <a:r>
              <a:rPr sz="2050" b="1" spc="-175" dirty="0">
                <a:solidFill>
                  <a:srgbClr val="E4DFDF"/>
                </a:solidFill>
                <a:latin typeface="Arial"/>
                <a:cs typeface="Arial"/>
              </a:rPr>
              <a:t> </a:t>
            </a:r>
            <a:r>
              <a:rPr sz="2050" b="1" spc="-20" dirty="0">
                <a:solidFill>
                  <a:srgbClr val="E4DFDF"/>
                </a:solidFill>
                <a:latin typeface="Arial"/>
                <a:cs typeface="Arial"/>
              </a:rPr>
              <a:t>Leave</a:t>
            </a:r>
            <a:endParaRPr sz="2050">
              <a:latin typeface="Arial"/>
              <a:cs typeface="Arial"/>
            </a:endParaRPr>
          </a:p>
          <a:p>
            <a:pPr marL="12700" marR="5080" algn="just">
              <a:lnSpc>
                <a:spcPct val="134600"/>
              </a:lnSpc>
              <a:spcBef>
                <a:spcPts val="880"/>
              </a:spcBef>
            </a:pPr>
            <a:r>
              <a:rPr sz="1750" dirty="0">
                <a:solidFill>
                  <a:srgbClr val="E4DFDF"/>
                </a:solidFill>
                <a:latin typeface="Arial"/>
                <a:cs typeface="Arial"/>
              </a:rPr>
              <a:t>Provide</a:t>
            </a:r>
            <a:r>
              <a:rPr sz="1750" spc="-40" dirty="0">
                <a:solidFill>
                  <a:srgbClr val="E4DFDF"/>
                </a:solidFill>
                <a:latin typeface="Arial"/>
                <a:cs typeface="Arial"/>
              </a:rPr>
              <a:t> </a:t>
            </a:r>
            <a:r>
              <a:rPr sz="1750" dirty="0">
                <a:solidFill>
                  <a:srgbClr val="E4DFDF"/>
                </a:solidFill>
                <a:latin typeface="Arial"/>
                <a:cs typeface="Arial"/>
              </a:rPr>
              <a:t>equal</a:t>
            </a:r>
            <a:r>
              <a:rPr sz="1750" spc="-15" dirty="0">
                <a:solidFill>
                  <a:srgbClr val="E4DFDF"/>
                </a:solidFill>
                <a:latin typeface="Arial"/>
                <a:cs typeface="Arial"/>
              </a:rPr>
              <a:t> </a:t>
            </a:r>
            <a:r>
              <a:rPr sz="1750" dirty="0">
                <a:solidFill>
                  <a:srgbClr val="E4DFDF"/>
                </a:solidFill>
                <a:latin typeface="Arial"/>
                <a:cs typeface="Arial"/>
              </a:rPr>
              <a:t>parental</a:t>
            </a:r>
            <a:r>
              <a:rPr sz="1750" spc="-30" dirty="0">
                <a:solidFill>
                  <a:srgbClr val="E4DFDF"/>
                </a:solidFill>
                <a:latin typeface="Arial"/>
                <a:cs typeface="Arial"/>
              </a:rPr>
              <a:t> </a:t>
            </a:r>
            <a:r>
              <a:rPr sz="1750" dirty="0">
                <a:solidFill>
                  <a:srgbClr val="E4DFDF"/>
                </a:solidFill>
                <a:latin typeface="Arial"/>
                <a:cs typeface="Arial"/>
              </a:rPr>
              <a:t>leave</a:t>
            </a:r>
            <a:r>
              <a:rPr sz="1750" spc="-20" dirty="0">
                <a:solidFill>
                  <a:srgbClr val="E4DFDF"/>
                </a:solidFill>
                <a:latin typeface="Arial"/>
                <a:cs typeface="Arial"/>
              </a:rPr>
              <a:t> </a:t>
            </a:r>
            <a:r>
              <a:rPr sz="1750" spc="35" dirty="0">
                <a:solidFill>
                  <a:srgbClr val="E4DFDF"/>
                </a:solidFill>
                <a:latin typeface="Arial"/>
                <a:cs typeface="Arial"/>
              </a:rPr>
              <a:t>for </a:t>
            </a:r>
            <a:r>
              <a:rPr sz="1750" dirty="0">
                <a:solidFill>
                  <a:srgbClr val="E4DFDF"/>
                </a:solidFill>
                <a:latin typeface="Arial"/>
                <a:cs typeface="Arial"/>
              </a:rPr>
              <a:t>all</a:t>
            </a:r>
            <a:r>
              <a:rPr sz="1750" spc="75" dirty="0">
                <a:solidFill>
                  <a:srgbClr val="E4DFDF"/>
                </a:solidFill>
                <a:latin typeface="Arial"/>
                <a:cs typeface="Arial"/>
              </a:rPr>
              <a:t> </a:t>
            </a:r>
            <a:r>
              <a:rPr sz="1750" dirty="0">
                <a:solidFill>
                  <a:srgbClr val="E4DFDF"/>
                </a:solidFill>
                <a:latin typeface="Arial"/>
                <a:cs typeface="Arial"/>
              </a:rPr>
              <a:t>genders</a:t>
            </a:r>
            <a:r>
              <a:rPr sz="1750" spc="30" dirty="0">
                <a:solidFill>
                  <a:srgbClr val="E4DFDF"/>
                </a:solidFill>
                <a:latin typeface="Arial"/>
                <a:cs typeface="Arial"/>
              </a:rPr>
              <a:t> </a:t>
            </a:r>
            <a:r>
              <a:rPr sz="1750" spc="85" dirty="0">
                <a:solidFill>
                  <a:srgbClr val="E4DFDF"/>
                </a:solidFill>
                <a:latin typeface="Arial"/>
                <a:cs typeface="Arial"/>
              </a:rPr>
              <a:t>to</a:t>
            </a:r>
            <a:r>
              <a:rPr sz="1750" spc="55" dirty="0">
                <a:solidFill>
                  <a:srgbClr val="E4DFDF"/>
                </a:solidFill>
                <a:latin typeface="Arial"/>
                <a:cs typeface="Arial"/>
              </a:rPr>
              <a:t> </a:t>
            </a:r>
            <a:r>
              <a:rPr sz="1750" dirty="0">
                <a:solidFill>
                  <a:srgbClr val="E4DFDF"/>
                </a:solidFill>
                <a:latin typeface="Arial"/>
                <a:cs typeface="Arial"/>
              </a:rPr>
              <a:t>promote</a:t>
            </a:r>
            <a:r>
              <a:rPr sz="1750" spc="55" dirty="0">
                <a:solidFill>
                  <a:srgbClr val="E4DFDF"/>
                </a:solidFill>
                <a:latin typeface="Arial"/>
                <a:cs typeface="Arial"/>
              </a:rPr>
              <a:t> </a:t>
            </a:r>
            <a:r>
              <a:rPr sz="1750" dirty="0">
                <a:solidFill>
                  <a:srgbClr val="E4DFDF"/>
                </a:solidFill>
                <a:latin typeface="Arial"/>
                <a:cs typeface="Arial"/>
              </a:rPr>
              <a:t>work-</a:t>
            </a:r>
            <a:r>
              <a:rPr sz="1750" spc="-20" dirty="0">
                <a:solidFill>
                  <a:srgbClr val="E4DFDF"/>
                </a:solidFill>
                <a:latin typeface="Arial"/>
                <a:cs typeface="Arial"/>
              </a:rPr>
              <a:t>life </a:t>
            </a:r>
            <a:r>
              <a:rPr sz="1750" spc="-10" dirty="0">
                <a:solidFill>
                  <a:srgbClr val="E4DFDF"/>
                </a:solidFill>
                <a:latin typeface="Arial"/>
                <a:cs typeface="Arial"/>
              </a:rPr>
              <a:t>balance.</a:t>
            </a:r>
            <a:endParaRPr sz="1750">
              <a:latin typeface="Arial"/>
              <a:cs typeface="Arial"/>
            </a:endParaRPr>
          </a:p>
        </p:txBody>
      </p:sp>
      <p:grpSp>
        <p:nvGrpSpPr>
          <p:cNvPr id="12" name="object 12"/>
          <p:cNvGrpSpPr/>
          <p:nvPr/>
        </p:nvGrpSpPr>
        <p:grpSpPr>
          <a:xfrm>
            <a:off x="787908" y="5058155"/>
            <a:ext cx="3676015" cy="2026920"/>
            <a:chOff x="787908" y="5058155"/>
            <a:chExt cx="3676015" cy="2026920"/>
          </a:xfrm>
        </p:grpSpPr>
        <p:sp>
          <p:nvSpPr>
            <p:cNvPr id="13" name="object 13"/>
            <p:cNvSpPr/>
            <p:nvPr/>
          </p:nvSpPr>
          <p:spPr>
            <a:xfrm>
              <a:off x="791718" y="5061965"/>
              <a:ext cx="3668395" cy="2019300"/>
            </a:xfrm>
            <a:custGeom>
              <a:avLst/>
              <a:gdLst/>
              <a:ahLst/>
              <a:cxnLst/>
              <a:rect l="l" t="t" r="r" b="b"/>
              <a:pathLst>
                <a:path w="3668395" h="2019300">
                  <a:moveTo>
                    <a:pt x="3573399" y="0"/>
                  </a:moveTo>
                  <a:lnTo>
                    <a:pt x="94907" y="0"/>
                  </a:lnTo>
                  <a:lnTo>
                    <a:pt x="57966" y="7465"/>
                  </a:lnTo>
                  <a:lnTo>
                    <a:pt x="27798" y="27812"/>
                  </a:lnTo>
                  <a:lnTo>
                    <a:pt x="7458" y="57971"/>
                  </a:lnTo>
                  <a:lnTo>
                    <a:pt x="0" y="94868"/>
                  </a:lnTo>
                  <a:lnTo>
                    <a:pt x="0" y="1924392"/>
                  </a:lnTo>
                  <a:lnTo>
                    <a:pt x="7458" y="1961333"/>
                  </a:lnTo>
                  <a:lnTo>
                    <a:pt x="27798" y="1991501"/>
                  </a:lnTo>
                  <a:lnTo>
                    <a:pt x="57966" y="2011841"/>
                  </a:lnTo>
                  <a:lnTo>
                    <a:pt x="94907" y="2019299"/>
                  </a:lnTo>
                  <a:lnTo>
                    <a:pt x="3573399" y="2019299"/>
                  </a:lnTo>
                  <a:lnTo>
                    <a:pt x="3610296" y="2011841"/>
                  </a:lnTo>
                  <a:lnTo>
                    <a:pt x="3640454" y="1991501"/>
                  </a:lnTo>
                  <a:lnTo>
                    <a:pt x="3660802" y="1961333"/>
                  </a:lnTo>
                  <a:lnTo>
                    <a:pt x="3668268" y="1924392"/>
                  </a:lnTo>
                  <a:lnTo>
                    <a:pt x="3668268" y="94868"/>
                  </a:lnTo>
                  <a:lnTo>
                    <a:pt x="3660802" y="57971"/>
                  </a:lnTo>
                  <a:lnTo>
                    <a:pt x="3640454" y="27812"/>
                  </a:lnTo>
                  <a:lnTo>
                    <a:pt x="3610296" y="7465"/>
                  </a:lnTo>
                  <a:lnTo>
                    <a:pt x="3573399" y="0"/>
                  </a:lnTo>
                  <a:close/>
                </a:path>
              </a:pathLst>
            </a:custGeom>
            <a:solidFill>
              <a:srgbClr val="7D023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791718" y="5061965"/>
              <a:ext cx="3668395" cy="2019300"/>
            </a:xfrm>
            <a:custGeom>
              <a:avLst/>
              <a:gdLst/>
              <a:ahLst/>
              <a:cxnLst/>
              <a:rect l="l" t="t" r="r" b="b"/>
              <a:pathLst>
                <a:path w="3668395" h="2019300">
                  <a:moveTo>
                    <a:pt x="0" y="94868"/>
                  </a:moveTo>
                  <a:lnTo>
                    <a:pt x="7458" y="57971"/>
                  </a:lnTo>
                  <a:lnTo>
                    <a:pt x="27798" y="27812"/>
                  </a:lnTo>
                  <a:lnTo>
                    <a:pt x="57966" y="7465"/>
                  </a:lnTo>
                  <a:lnTo>
                    <a:pt x="94907" y="0"/>
                  </a:lnTo>
                  <a:lnTo>
                    <a:pt x="3573399" y="0"/>
                  </a:lnTo>
                  <a:lnTo>
                    <a:pt x="3610296" y="7465"/>
                  </a:lnTo>
                  <a:lnTo>
                    <a:pt x="3640454" y="27812"/>
                  </a:lnTo>
                  <a:lnTo>
                    <a:pt x="3660802" y="57971"/>
                  </a:lnTo>
                  <a:lnTo>
                    <a:pt x="3668268" y="94868"/>
                  </a:lnTo>
                  <a:lnTo>
                    <a:pt x="3668268" y="1924392"/>
                  </a:lnTo>
                  <a:lnTo>
                    <a:pt x="3660802" y="1961333"/>
                  </a:lnTo>
                  <a:lnTo>
                    <a:pt x="3640454" y="1991501"/>
                  </a:lnTo>
                  <a:lnTo>
                    <a:pt x="3610296" y="2011841"/>
                  </a:lnTo>
                  <a:lnTo>
                    <a:pt x="3573399" y="2019299"/>
                  </a:lnTo>
                  <a:lnTo>
                    <a:pt x="94907" y="2019299"/>
                  </a:lnTo>
                  <a:lnTo>
                    <a:pt x="57966" y="2011841"/>
                  </a:lnTo>
                  <a:lnTo>
                    <a:pt x="27798" y="1991501"/>
                  </a:lnTo>
                  <a:lnTo>
                    <a:pt x="7458" y="1961333"/>
                  </a:lnTo>
                  <a:lnTo>
                    <a:pt x="0" y="1924392"/>
                  </a:lnTo>
                  <a:lnTo>
                    <a:pt x="0" y="94868"/>
                  </a:lnTo>
                  <a:close/>
                </a:path>
              </a:pathLst>
            </a:custGeom>
            <a:ln w="7619">
              <a:solidFill>
                <a:srgbClr val="961B5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5" name="object 15"/>
          <p:cNvSpPr txBox="1"/>
          <p:nvPr/>
        </p:nvSpPr>
        <p:spPr>
          <a:xfrm>
            <a:off x="1012037" y="5265547"/>
            <a:ext cx="3204845" cy="15271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50" b="1" spc="-150" dirty="0">
                <a:solidFill>
                  <a:srgbClr val="E4DFDF"/>
                </a:solidFill>
                <a:latin typeface="Arial"/>
                <a:cs typeface="Arial"/>
              </a:rPr>
              <a:t>Religious</a:t>
            </a:r>
            <a:r>
              <a:rPr sz="2050" b="1" spc="-200" dirty="0">
                <a:solidFill>
                  <a:srgbClr val="E4DFDF"/>
                </a:solidFill>
                <a:latin typeface="Arial"/>
                <a:cs typeface="Arial"/>
              </a:rPr>
              <a:t> </a:t>
            </a:r>
            <a:r>
              <a:rPr sz="2050" b="1" spc="-80" dirty="0">
                <a:solidFill>
                  <a:srgbClr val="E4DFDF"/>
                </a:solidFill>
                <a:latin typeface="Arial"/>
                <a:cs typeface="Arial"/>
              </a:rPr>
              <a:t>Accommodations</a:t>
            </a:r>
            <a:endParaRPr sz="2050">
              <a:latin typeface="Arial"/>
              <a:cs typeface="Arial"/>
            </a:endParaRPr>
          </a:p>
          <a:p>
            <a:pPr marL="12700" marR="5080">
              <a:lnSpc>
                <a:spcPct val="134600"/>
              </a:lnSpc>
              <a:spcBef>
                <a:spcPts val="880"/>
              </a:spcBef>
            </a:pPr>
            <a:r>
              <a:rPr sz="1750" dirty="0">
                <a:solidFill>
                  <a:srgbClr val="E4DFDF"/>
                </a:solidFill>
                <a:latin typeface="Arial"/>
                <a:cs typeface="Arial"/>
              </a:rPr>
              <a:t>Allow</a:t>
            </a:r>
            <a:r>
              <a:rPr sz="1750" spc="20" dirty="0">
                <a:solidFill>
                  <a:srgbClr val="E4DFDF"/>
                </a:solidFill>
                <a:latin typeface="Arial"/>
                <a:cs typeface="Arial"/>
              </a:rPr>
              <a:t> </a:t>
            </a:r>
            <a:r>
              <a:rPr sz="1750" dirty="0">
                <a:solidFill>
                  <a:srgbClr val="E4DFDF"/>
                </a:solidFill>
                <a:latin typeface="Arial"/>
                <a:cs typeface="Arial"/>
              </a:rPr>
              <a:t>time</a:t>
            </a:r>
            <a:r>
              <a:rPr sz="1750" spc="15" dirty="0">
                <a:solidFill>
                  <a:srgbClr val="E4DFDF"/>
                </a:solidFill>
                <a:latin typeface="Arial"/>
                <a:cs typeface="Arial"/>
              </a:rPr>
              <a:t> </a:t>
            </a:r>
            <a:r>
              <a:rPr sz="1750" spc="55" dirty="0">
                <a:solidFill>
                  <a:srgbClr val="E4DFDF"/>
                </a:solidFill>
                <a:latin typeface="Arial"/>
                <a:cs typeface="Arial"/>
              </a:rPr>
              <a:t>off</a:t>
            </a:r>
            <a:r>
              <a:rPr sz="1750" spc="20" dirty="0">
                <a:solidFill>
                  <a:srgbClr val="E4DFDF"/>
                </a:solidFill>
                <a:latin typeface="Arial"/>
                <a:cs typeface="Arial"/>
              </a:rPr>
              <a:t> </a:t>
            </a:r>
            <a:r>
              <a:rPr sz="1750" spc="60" dirty="0">
                <a:solidFill>
                  <a:srgbClr val="E4DFDF"/>
                </a:solidFill>
                <a:latin typeface="Arial"/>
                <a:cs typeface="Arial"/>
              </a:rPr>
              <a:t>for</a:t>
            </a:r>
            <a:r>
              <a:rPr sz="1750" spc="-10" dirty="0">
                <a:solidFill>
                  <a:srgbClr val="E4DFDF"/>
                </a:solidFill>
                <a:latin typeface="Arial"/>
                <a:cs typeface="Arial"/>
              </a:rPr>
              <a:t> religious </a:t>
            </a:r>
            <a:r>
              <a:rPr sz="1750" spc="-20" dirty="0">
                <a:solidFill>
                  <a:srgbClr val="E4DFDF"/>
                </a:solidFill>
                <a:latin typeface="Arial"/>
                <a:cs typeface="Arial"/>
              </a:rPr>
              <a:t>observances</a:t>
            </a:r>
            <a:r>
              <a:rPr sz="1750" spc="-30" dirty="0">
                <a:solidFill>
                  <a:srgbClr val="E4DFDF"/>
                </a:solidFill>
                <a:latin typeface="Arial"/>
                <a:cs typeface="Arial"/>
              </a:rPr>
              <a:t> </a:t>
            </a:r>
            <a:r>
              <a:rPr sz="1750" spc="-10" dirty="0">
                <a:solidFill>
                  <a:srgbClr val="E4DFDF"/>
                </a:solidFill>
                <a:latin typeface="Arial"/>
                <a:cs typeface="Arial"/>
              </a:rPr>
              <a:t>and</a:t>
            </a:r>
            <a:r>
              <a:rPr sz="1750" spc="-25" dirty="0">
                <a:solidFill>
                  <a:srgbClr val="E4DFDF"/>
                </a:solidFill>
                <a:latin typeface="Arial"/>
                <a:cs typeface="Arial"/>
              </a:rPr>
              <a:t> </a:t>
            </a:r>
            <a:r>
              <a:rPr sz="1750" dirty="0">
                <a:solidFill>
                  <a:srgbClr val="E4DFDF"/>
                </a:solidFill>
                <a:latin typeface="Arial"/>
                <a:cs typeface="Arial"/>
              </a:rPr>
              <a:t>provide</a:t>
            </a:r>
            <a:r>
              <a:rPr sz="1750" spc="-20" dirty="0">
                <a:solidFill>
                  <a:srgbClr val="E4DFDF"/>
                </a:solidFill>
                <a:latin typeface="Arial"/>
                <a:cs typeface="Arial"/>
              </a:rPr>
              <a:t> </a:t>
            </a:r>
            <a:r>
              <a:rPr sz="1750" spc="-10" dirty="0">
                <a:solidFill>
                  <a:srgbClr val="E4DFDF"/>
                </a:solidFill>
                <a:latin typeface="Arial"/>
                <a:cs typeface="Arial"/>
              </a:rPr>
              <a:t>prayer </a:t>
            </a:r>
            <a:r>
              <a:rPr sz="1750" spc="-40" dirty="0">
                <a:solidFill>
                  <a:srgbClr val="E4DFDF"/>
                </a:solidFill>
                <a:latin typeface="Arial"/>
                <a:cs typeface="Arial"/>
              </a:rPr>
              <a:t>spaces</a:t>
            </a:r>
            <a:r>
              <a:rPr sz="1750" spc="-80" dirty="0">
                <a:solidFill>
                  <a:srgbClr val="E4DFDF"/>
                </a:solidFill>
                <a:latin typeface="Arial"/>
                <a:cs typeface="Arial"/>
              </a:rPr>
              <a:t> </a:t>
            </a:r>
            <a:r>
              <a:rPr sz="1750" dirty="0">
                <a:solidFill>
                  <a:srgbClr val="E4DFDF"/>
                </a:solidFill>
                <a:latin typeface="Arial"/>
                <a:cs typeface="Arial"/>
              </a:rPr>
              <a:t>where</a:t>
            </a:r>
            <a:r>
              <a:rPr sz="1750" spc="-85" dirty="0">
                <a:solidFill>
                  <a:srgbClr val="E4DFDF"/>
                </a:solidFill>
                <a:latin typeface="Arial"/>
                <a:cs typeface="Arial"/>
              </a:rPr>
              <a:t> </a:t>
            </a:r>
            <a:r>
              <a:rPr sz="1750" spc="-10" dirty="0">
                <a:solidFill>
                  <a:srgbClr val="E4DFDF"/>
                </a:solidFill>
                <a:latin typeface="Arial"/>
                <a:cs typeface="Arial"/>
              </a:rPr>
              <a:t>possible.</a:t>
            </a:r>
            <a:endParaRPr sz="1750">
              <a:latin typeface="Arial"/>
              <a:cs typeface="Arial"/>
            </a:endParaRPr>
          </a:p>
        </p:txBody>
      </p:sp>
      <p:grpSp>
        <p:nvGrpSpPr>
          <p:cNvPr id="16" name="object 16"/>
          <p:cNvGrpSpPr/>
          <p:nvPr/>
        </p:nvGrpSpPr>
        <p:grpSpPr>
          <a:xfrm>
            <a:off x="4681728" y="5058155"/>
            <a:ext cx="3676015" cy="2026920"/>
            <a:chOff x="4681728" y="5058155"/>
            <a:chExt cx="3676015" cy="2026920"/>
          </a:xfrm>
        </p:grpSpPr>
        <p:sp>
          <p:nvSpPr>
            <p:cNvPr id="17" name="object 17"/>
            <p:cNvSpPr/>
            <p:nvPr/>
          </p:nvSpPr>
          <p:spPr>
            <a:xfrm>
              <a:off x="4685538" y="5061965"/>
              <a:ext cx="3668395" cy="2019300"/>
            </a:xfrm>
            <a:custGeom>
              <a:avLst/>
              <a:gdLst/>
              <a:ahLst/>
              <a:cxnLst/>
              <a:rect l="l" t="t" r="r" b="b"/>
              <a:pathLst>
                <a:path w="3668395" h="2019300">
                  <a:moveTo>
                    <a:pt x="3573398" y="0"/>
                  </a:moveTo>
                  <a:lnTo>
                    <a:pt x="94869" y="0"/>
                  </a:lnTo>
                  <a:lnTo>
                    <a:pt x="57971" y="7465"/>
                  </a:lnTo>
                  <a:lnTo>
                    <a:pt x="27812" y="27812"/>
                  </a:lnTo>
                  <a:lnTo>
                    <a:pt x="7465" y="57971"/>
                  </a:lnTo>
                  <a:lnTo>
                    <a:pt x="0" y="94868"/>
                  </a:lnTo>
                  <a:lnTo>
                    <a:pt x="0" y="1924392"/>
                  </a:lnTo>
                  <a:lnTo>
                    <a:pt x="7465" y="1961333"/>
                  </a:lnTo>
                  <a:lnTo>
                    <a:pt x="27813" y="1991501"/>
                  </a:lnTo>
                  <a:lnTo>
                    <a:pt x="57971" y="2011841"/>
                  </a:lnTo>
                  <a:lnTo>
                    <a:pt x="94869" y="2019299"/>
                  </a:lnTo>
                  <a:lnTo>
                    <a:pt x="3573398" y="2019299"/>
                  </a:lnTo>
                  <a:lnTo>
                    <a:pt x="3610296" y="2011841"/>
                  </a:lnTo>
                  <a:lnTo>
                    <a:pt x="3640454" y="1991501"/>
                  </a:lnTo>
                  <a:lnTo>
                    <a:pt x="3660802" y="1961333"/>
                  </a:lnTo>
                  <a:lnTo>
                    <a:pt x="3668267" y="1924392"/>
                  </a:lnTo>
                  <a:lnTo>
                    <a:pt x="3668267" y="94868"/>
                  </a:lnTo>
                  <a:lnTo>
                    <a:pt x="3660802" y="57971"/>
                  </a:lnTo>
                  <a:lnTo>
                    <a:pt x="3640455" y="27812"/>
                  </a:lnTo>
                  <a:lnTo>
                    <a:pt x="3610296" y="7465"/>
                  </a:lnTo>
                  <a:lnTo>
                    <a:pt x="3573398" y="0"/>
                  </a:lnTo>
                  <a:close/>
                </a:path>
              </a:pathLst>
            </a:custGeom>
            <a:solidFill>
              <a:srgbClr val="7D023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4685538" y="5061965"/>
              <a:ext cx="3668395" cy="2019300"/>
            </a:xfrm>
            <a:custGeom>
              <a:avLst/>
              <a:gdLst/>
              <a:ahLst/>
              <a:cxnLst/>
              <a:rect l="l" t="t" r="r" b="b"/>
              <a:pathLst>
                <a:path w="3668395" h="2019300">
                  <a:moveTo>
                    <a:pt x="0" y="94868"/>
                  </a:moveTo>
                  <a:lnTo>
                    <a:pt x="7465" y="57971"/>
                  </a:lnTo>
                  <a:lnTo>
                    <a:pt x="27812" y="27812"/>
                  </a:lnTo>
                  <a:lnTo>
                    <a:pt x="57971" y="7465"/>
                  </a:lnTo>
                  <a:lnTo>
                    <a:pt x="94869" y="0"/>
                  </a:lnTo>
                  <a:lnTo>
                    <a:pt x="3573398" y="0"/>
                  </a:lnTo>
                  <a:lnTo>
                    <a:pt x="3610296" y="7465"/>
                  </a:lnTo>
                  <a:lnTo>
                    <a:pt x="3640455" y="27812"/>
                  </a:lnTo>
                  <a:lnTo>
                    <a:pt x="3660802" y="57971"/>
                  </a:lnTo>
                  <a:lnTo>
                    <a:pt x="3668267" y="94868"/>
                  </a:lnTo>
                  <a:lnTo>
                    <a:pt x="3668267" y="1924392"/>
                  </a:lnTo>
                  <a:lnTo>
                    <a:pt x="3660802" y="1961333"/>
                  </a:lnTo>
                  <a:lnTo>
                    <a:pt x="3640454" y="1991501"/>
                  </a:lnTo>
                  <a:lnTo>
                    <a:pt x="3610296" y="2011841"/>
                  </a:lnTo>
                  <a:lnTo>
                    <a:pt x="3573398" y="2019299"/>
                  </a:lnTo>
                  <a:lnTo>
                    <a:pt x="94869" y="2019299"/>
                  </a:lnTo>
                  <a:lnTo>
                    <a:pt x="57971" y="2011841"/>
                  </a:lnTo>
                  <a:lnTo>
                    <a:pt x="27813" y="1991501"/>
                  </a:lnTo>
                  <a:lnTo>
                    <a:pt x="7465" y="1961333"/>
                  </a:lnTo>
                  <a:lnTo>
                    <a:pt x="0" y="1924392"/>
                  </a:lnTo>
                  <a:lnTo>
                    <a:pt x="0" y="94868"/>
                  </a:lnTo>
                  <a:close/>
                </a:path>
              </a:pathLst>
            </a:custGeom>
            <a:ln w="7619">
              <a:solidFill>
                <a:srgbClr val="961B5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9" name="object 19"/>
          <p:cNvSpPr txBox="1"/>
          <p:nvPr/>
        </p:nvSpPr>
        <p:spPr>
          <a:xfrm>
            <a:off x="4906517" y="5265547"/>
            <a:ext cx="2908935" cy="15271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50" b="1" spc="-65" dirty="0">
                <a:solidFill>
                  <a:srgbClr val="E4DFDF"/>
                </a:solidFill>
                <a:latin typeface="Arial"/>
                <a:cs typeface="Arial"/>
              </a:rPr>
              <a:t>Accessibility</a:t>
            </a:r>
            <a:endParaRPr sz="2050">
              <a:latin typeface="Arial"/>
              <a:cs typeface="Arial"/>
            </a:endParaRPr>
          </a:p>
          <a:p>
            <a:pPr marL="12700" marR="5080">
              <a:lnSpc>
                <a:spcPct val="134600"/>
              </a:lnSpc>
              <a:spcBef>
                <a:spcPts val="880"/>
              </a:spcBef>
            </a:pPr>
            <a:r>
              <a:rPr sz="1750" spc="-20" dirty="0">
                <a:solidFill>
                  <a:srgbClr val="E4DFDF"/>
                </a:solidFill>
                <a:latin typeface="Arial"/>
                <a:cs typeface="Arial"/>
              </a:rPr>
              <a:t>Ensure</a:t>
            </a:r>
            <a:r>
              <a:rPr sz="1750" spc="-70" dirty="0">
                <a:solidFill>
                  <a:srgbClr val="E4DFDF"/>
                </a:solidFill>
                <a:latin typeface="Arial"/>
                <a:cs typeface="Arial"/>
              </a:rPr>
              <a:t> </a:t>
            </a:r>
            <a:r>
              <a:rPr sz="1750" dirty="0">
                <a:solidFill>
                  <a:srgbClr val="E4DFDF"/>
                </a:solidFill>
                <a:latin typeface="Arial"/>
                <a:cs typeface="Arial"/>
              </a:rPr>
              <a:t>physical</a:t>
            </a:r>
            <a:r>
              <a:rPr sz="1750" spc="-65" dirty="0">
                <a:solidFill>
                  <a:srgbClr val="E4DFDF"/>
                </a:solidFill>
                <a:latin typeface="Arial"/>
                <a:cs typeface="Arial"/>
              </a:rPr>
              <a:t> </a:t>
            </a:r>
            <a:r>
              <a:rPr sz="1750" spc="-10" dirty="0">
                <a:solidFill>
                  <a:srgbClr val="E4DFDF"/>
                </a:solidFill>
                <a:latin typeface="Arial"/>
                <a:cs typeface="Arial"/>
              </a:rPr>
              <a:t>and</a:t>
            </a:r>
            <a:r>
              <a:rPr sz="1750" spc="-75" dirty="0">
                <a:solidFill>
                  <a:srgbClr val="E4DFDF"/>
                </a:solidFill>
                <a:latin typeface="Arial"/>
                <a:cs typeface="Arial"/>
              </a:rPr>
              <a:t> </a:t>
            </a:r>
            <a:r>
              <a:rPr sz="1750" spc="-10" dirty="0">
                <a:solidFill>
                  <a:srgbClr val="E4DFDF"/>
                </a:solidFill>
                <a:latin typeface="Arial"/>
                <a:cs typeface="Arial"/>
              </a:rPr>
              <a:t>digital workspaces</a:t>
            </a:r>
            <a:r>
              <a:rPr sz="1750" spc="-80" dirty="0">
                <a:solidFill>
                  <a:srgbClr val="E4DFDF"/>
                </a:solidFill>
                <a:latin typeface="Arial"/>
                <a:cs typeface="Arial"/>
              </a:rPr>
              <a:t> </a:t>
            </a:r>
            <a:r>
              <a:rPr sz="1750" dirty="0">
                <a:solidFill>
                  <a:srgbClr val="E4DFDF"/>
                </a:solidFill>
                <a:latin typeface="Arial"/>
                <a:cs typeface="Arial"/>
              </a:rPr>
              <a:t>are</a:t>
            </a:r>
            <a:r>
              <a:rPr sz="1750" spc="-85" dirty="0">
                <a:solidFill>
                  <a:srgbClr val="E4DFDF"/>
                </a:solidFill>
                <a:latin typeface="Arial"/>
                <a:cs typeface="Arial"/>
              </a:rPr>
              <a:t> </a:t>
            </a:r>
            <a:r>
              <a:rPr sz="1750" spc="-20" dirty="0">
                <a:solidFill>
                  <a:srgbClr val="E4DFDF"/>
                </a:solidFill>
                <a:latin typeface="Arial"/>
                <a:cs typeface="Arial"/>
              </a:rPr>
              <a:t>accessible</a:t>
            </a:r>
            <a:r>
              <a:rPr sz="1750" spc="-65" dirty="0">
                <a:solidFill>
                  <a:srgbClr val="E4DFDF"/>
                </a:solidFill>
                <a:latin typeface="Arial"/>
                <a:cs typeface="Arial"/>
              </a:rPr>
              <a:t> </a:t>
            </a:r>
            <a:r>
              <a:rPr sz="1750" spc="60" dirty="0">
                <a:solidFill>
                  <a:srgbClr val="E4DFDF"/>
                </a:solidFill>
                <a:latin typeface="Arial"/>
                <a:cs typeface="Arial"/>
              </a:rPr>
              <a:t>to </a:t>
            </a:r>
            <a:r>
              <a:rPr sz="1750" spc="-10" dirty="0">
                <a:solidFill>
                  <a:srgbClr val="E4DFDF"/>
                </a:solidFill>
                <a:latin typeface="Arial"/>
                <a:cs typeface="Arial"/>
              </a:rPr>
              <a:t>employees</a:t>
            </a:r>
            <a:r>
              <a:rPr sz="1750" spc="-60" dirty="0">
                <a:solidFill>
                  <a:srgbClr val="E4DFDF"/>
                </a:solidFill>
                <a:latin typeface="Arial"/>
                <a:cs typeface="Arial"/>
              </a:rPr>
              <a:t> </a:t>
            </a:r>
            <a:r>
              <a:rPr sz="1750" spc="50" dirty="0">
                <a:solidFill>
                  <a:srgbClr val="E4DFDF"/>
                </a:solidFill>
                <a:latin typeface="Arial"/>
                <a:cs typeface="Arial"/>
              </a:rPr>
              <a:t>with</a:t>
            </a:r>
            <a:r>
              <a:rPr sz="1750" spc="-50" dirty="0">
                <a:solidFill>
                  <a:srgbClr val="E4DFDF"/>
                </a:solidFill>
                <a:latin typeface="Arial"/>
                <a:cs typeface="Arial"/>
              </a:rPr>
              <a:t> </a:t>
            </a:r>
            <a:r>
              <a:rPr sz="1750" spc="-10" dirty="0">
                <a:solidFill>
                  <a:srgbClr val="E4DFDF"/>
                </a:solidFill>
                <a:latin typeface="Arial"/>
                <a:cs typeface="Arial"/>
              </a:rPr>
              <a:t>disabilities.</a:t>
            </a:r>
            <a:endParaRPr sz="1750">
              <a:latin typeface="Arial"/>
              <a:cs typeface="Arial"/>
            </a:endParaRPr>
          </a:p>
        </p:txBody>
      </p:sp>
      <p:sp>
        <p:nvSpPr>
          <p:cNvPr id="20" name="object 20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2286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80"/>
              </a:spcBef>
            </a:pPr>
            <a:r>
              <a:rPr spc="-25" dirty="0"/>
              <a:t>16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4630399" cy="2720340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748995" y="3436747"/>
            <a:ext cx="9301480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000" spc="-340" dirty="0"/>
              <a:t>Conclusion:</a:t>
            </a:r>
            <a:r>
              <a:rPr sz="4000" spc="-434" dirty="0"/>
              <a:t> </a:t>
            </a:r>
            <a:r>
              <a:rPr sz="4000" spc="-270" dirty="0"/>
              <a:t>Building</a:t>
            </a:r>
            <a:r>
              <a:rPr sz="4000" spc="-434" dirty="0"/>
              <a:t> </a:t>
            </a:r>
            <a:r>
              <a:rPr sz="4000" spc="-229" dirty="0"/>
              <a:t>an</a:t>
            </a:r>
            <a:r>
              <a:rPr sz="4000" spc="-395" dirty="0"/>
              <a:t> </a:t>
            </a:r>
            <a:r>
              <a:rPr sz="4000" spc="-270" dirty="0"/>
              <a:t>Inclusive</a:t>
            </a:r>
            <a:r>
              <a:rPr sz="4000" spc="-420" dirty="0"/>
              <a:t> </a:t>
            </a:r>
            <a:r>
              <a:rPr sz="4000" spc="-285" dirty="0"/>
              <a:t>Workplace</a:t>
            </a:r>
            <a:endParaRPr sz="4000"/>
          </a:p>
        </p:txBody>
      </p:sp>
      <p:grpSp>
        <p:nvGrpSpPr>
          <p:cNvPr id="4" name="object 4"/>
          <p:cNvGrpSpPr/>
          <p:nvPr/>
        </p:nvGrpSpPr>
        <p:grpSpPr>
          <a:xfrm>
            <a:off x="758951" y="4700015"/>
            <a:ext cx="497205" cy="497205"/>
            <a:chOff x="758951" y="4700015"/>
            <a:chExt cx="497205" cy="497205"/>
          </a:xfrm>
        </p:grpSpPr>
        <p:sp>
          <p:nvSpPr>
            <p:cNvPr id="5" name="object 5"/>
            <p:cNvSpPr/>
            <p:nvPr/>
          </p:nvSpPr>
          <p:spPr>
            <a:xfrm>
              <a:off x="762761" y="4703825"/>
              <a:ext cx="489584" cy="489584"/>
            </a:xfrm>
            <a:custGeom>
              <a:avLst/>
              <a:gdLst/>
              <a:ahLst/>
              <a:cxnLst/>
              <a:rect l="l" t="t" r="r" b="b"/>
              <a:pathLst>
                <a:path w="489584" h="489585">
                  <a:moveTo>
                    <a:pt x="397878" y="0"/>
                  </a:moveTo>
                  <a:lnTo>
                    <a:pt x="91325" y="0"/>
                  </a:lnTo>
                  <a:lnTo>
                    <a:pt x="55780" y="7177"/>
                  </a:lnTo>
                  <a:lnTo>
                    <a:pt x="26750" y="26749"/>
                  </a:lnTo>
                  <a:lnTo>
                    <a:pt x="7177" y="55774"/>
                  </a:lnTo>
                  <a:lnTo>
                    <a:pt x="0" y="91312"/>
                  </a:lnTo>
                  <a:lnTo>
                    <a:pt x="0" y="397891"/>
                  </a:lnTo>
                  <a:lnTo>
                    <a:pt x="7177" y="433429"/>
                  </a:lnTo>
                  <a:lnTo>
                    <a:pt x="26750" y="462454"/>
                  </a:lnTo>
                  <a:lnTo>
                    <a:pt x="55780" y="482026"/>
                  </a:lnTo>
                  <a:lnTo>
                    <a:pt x="91325" y="489204"/>
                  </a:lnTo>
                  <a:lnTo>
                    <a:pt x="397878" y="489204"/>
                  </a:lnTo>
                  <a:lnTo>
                    <a:pt x="433423" y="482026"/>
                  </a:lnTo>
                  <a:lnTo>
                    <a:pt x="462453" y="462454"/>
                  </a:lnTo>
                  <a:lnTo>
                    <a:pt x="482026" y="433429"/>
                  </a:lnTo>
                  <a:lnTo>
                    <a:pt x="489203" y="397891"/>
                  </a:lnTo>
                  <a:lnTo>
                    <a:pt x="489203" y="91312"/>
                  </a:lnTo>
                  <a:lnTo>
                    <a:pt x="482026" y="55774"/>
                  </a:lnTo>
                  <a:lnTo>
                    <a:pt x="462453" y="26749"/>
                  </a:lnTo>
                  <a:lnTo>
                    <a:pt x="433423" y="7177"/>
                  </a:lnTo>
                  <a:lnTo>
                    <a:pt x="397878" y="0"/>
                  </a:lnTo>
                  <a:close/>
                </a:path>
              </a:pathLst>
            </a:custGeom>
            <a:solidFill>
              <a:srgbClr val="7D023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762761" y="4703825"/>
              <a:ext cx="489584" cy="489584"/>
            </a:xfrm>
            <a:custGeom>
              <a:avLst/>
              <a:gdLst/>
              <a:ahLst/>
              <a:cxnLst/>
              <a:rect l="l" t="t" r="r" b="b"/>
              <a:pathLst>
                <a:path w="489584" h="489585">
                  <a:moveTo>
                    <a:pt x="0" y="91312"/>
                  </a:moveTo>
                  <a:lnTo>
                    <a:pt x="7177" y="55774"/>
                  </a:lnTo>
                  <a:lnTo>
                    <a:pt x="26750" y="26749"/>
                  </a:lnTo>
                  <a:lnTo>
                    <a:pt x="55780" y="7177"/>
                  </a:lnTo>
                  <a:lnTo>
                    <a:pt x="91325" y="0"/>
                  </a:lnTo>
                  <a:lnTo>
                    <a:pt x="397878" y="0"/>
                  </a:lnTo>
                  <a:lnTo>
                    <a:pt x="433423" y="7177"/>
                  </a:lnTo>
                  <a:lnTo>
                    <a:pt x="462453" y="26749"/>
                  </a:lnTo>
                  <a:lnTo>
                    <a:pt x="482026" y="55774"/>
                  </a:lnTo>
                  <a:lnTo>
                    <a:pt x="489203" y="91312"/>
                  </a:lnTo>
                  <a:lnTo>
                    <a:pt x="489203" y="397891"/>
                  </a:lnTo>
                  <a:lnTo>
                    <a:pt x="482026" y="433429"/>
                  </a:lnTo>
                  <a:lnTo>
                    <a:pt x="462453" y="462454"/>
                  </a:lnTo>
                  <a:lnTo>
                    <a:pt x="433423" y="482026"/>
                  </a:lnTo>
                  <a:lnTo>
                    <a:pt x="397878" y="489204"/>
                  </a:lnTo>
                  <a:lnTo>
                    <a:pt x="91325" y="489204"/>
                  </a:lnTo>
                  <a:lnTo>
                    <a:pt x="55780" y="482026"/>
                  </a:lnTo>
                  <a:lnTo>
                    <a:pt x="26750" y="462454"/>
                  </a:lnTo>
                  <a:lnTo>
                    <a:pt x="7177" y="433429"/>
                  </a:lnTo>
                  <a:lnTo>
                    <a:pt x="0" y="397891"/>
                  </a:lnTo>
                  <a:lnTo>
                    <a:pt x="0" y="91312"/>
                  </a:lnTo>
                  <a:close/>
                </a:path>
              </a:pathLst>
            </a:custGeom>
            <a:ln w="7619">
              <a:solidFill>
                <a:srgbClr val="961B5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" name="object 7"/>
          <p:cNvSpPr txBox="1"/>
          <p:nvPr/>
        </p:nvSpPr>
        <p:spPr>
          <a:xfrm>
            <a:off x="940409" y="4695190"/>
            <a:ext cx="13970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spc="-505" dirty="0">
                <a:solidFill>
                  <a:srgbClr val="E4DFDF"/>
                </a:solidFill>
                <a:latin typeface="Arial"/>
                <a:cs typeface="Arial"/>
              </a:rPr>
              <a:t>1</a:t>
            </a:r>
            <a:endParaRPr sz="2400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1456182" y="4668138"/>
            <a:ext cx="5664200" cy="113538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b="1" spc="-150" dirty="0">
                <a:solidFill>
                  <a:srgbClr val="E4DFDF"/>
                </a:solidFill>
                <a:latin typeface="Arial"/>
                <a:cs typeface="Arial"/>
              </a:rPr>
              <a:t>Ongoing</a:t>
            </a:r>
            <a:r>
              <a:rPr sz="2000" b="1" spc="-185" dirty="0">
                <a:solidFill>
                  <a:srgbClr val="E4DFDF"/>
                </a:solidFill>
                <a:latin typeface="Arial"/>
                <a:cs typeface="Arial"/>
              </a:rPr>
              <a:t> </a:t>
            </a:r>
            <a:r>
              <a:rPr sz="2000" b="1" spc="-10" dirty="0">
                <a:solidFill>
                  <a:srgbClr val="E4DFDF"/>
                </a:solidFill>
                <a:latin typeface="Arial"/>
                <a:cs typeface="Arial"/>
              </a:rPr>
              <a:t>Commitment</a:t>
            </a:r>
            <a:endParaRPr sz="2000">
              <a:latin typeface="Arial"/>
              <a:cs typeface="Arial"/>
            </a:endParaRPr>
          </a:p>
          <a:p>
            <a:pPr marL="12700" marR="5080">
              <a:lnSpc>
                <a:spcPct val="134700"/>
              </a:lnSpc>
              <a:spcBef>
                <a:spcPts val="835"/>
              </a:spcBef>
            </a:pPr>
            <a:r>
              <a:rPr sz="1700" dirty="0">
                <a:solidFill>
                  <a:srgbClr val="E4DFDF"/>
                </a:solidFill>
                <a:latin typeface="Arial"/>
                <a:cs typeface="Arial"/>
              </a:rPr>
              <a:t>Creating</a:t>
            </a:r>
            <a:r>
              <a:rPr sz="1700" spc="15" dirty="0">
                <a:solidFill>
                  <a:srgbClr val="E4DFDF"/>
                </a:solidFill>
                <a:latin typeface="Arial"/>
                <a:cs typeface="Arial"/>
              </a:rPr>
              <a:t> </a:t>
            </a:r>
            <a:r>
              <a:rPr sz="1700" spc="-10" dirty="0">
                <a:solidFill>
                  <a:srgbClr val="E4DFDF"/>
                </a:solidFill>
                <a:latin typeface="Arial"/>
                <a:cs typeface="Arial"/>
              </a:rPr>
              <a:t>an</a:t>
            </a:r>
            <a:r>
              <a:rPr sz="1700" spc="25" dirty="0">
                <a:solidFill>
                  <a:srgbClr val="E4DFDF"/>
                </a:solidFill>
                <a:latin typeface="Arial"/>
                <a:cs typeface="Arial"/>
              </a:rPr>
              <a:t> </a:t>
            </a:r>
            <a:r>
              <a:rPr sz="1700" dirty="0">
                <a:solidFill>
                  <a:srgbClr val="E4DFDF"/>
                </a:solidFill>
                <a:latin typeface="Arial"/>
                <a:cs typeface="Arial"/>
              </a:rPr>
              <a:t>inclusive</a:t>
            </a:r>
            <a:r>
              <a:rPr sz="1700" spc="15" dirty="0">
                <a:solidFill>
                  <a:srgbClr val="E4DFDF"/>
                </a:solidFill>
                <a:latin typeface="Arial"/>
                <a:cs typeface="Arial"/>
              </a:rPr>
              <a:t> </a:t>
            </a:r>
            <a:r>
              <a:rPr sz="1700" dirty="0">
                <a:solidFill>
                  <a:srgbClr val="E4DFDF"/>
                </a:solidFill>
                <a:latin typeface="Arial"/>
                <a:cs typeface="Arial"/>
              </a:rPr>
              <a:t>workplace</a:t>
            </a:r>
            <a:r>
              <a:rPr sz="1700" spc="15" dirty="0">
                <a:solidFill>
                  <a:srgbClr val="E4DFDF"/>
                </a:solidFill>
                <a:latin typeface="Arial"/>
                <a:cs typeface="Arial"/>
              </a:rPr>
              <a:t> </a:t>
            </a:r>
            <a:r>
              <a:rPr sz="1700" dirty="0">
                <a:solidFill>
                  <a:srgbClr val="E4DFDF"/>
                </a:solidFill>
                <a:latin typeface="Arial"/>
                <a:cs typeface="Arial"/>
              </a:rPr>
              <a:t>requires</a:t>
            </a:r>
            <a:r>
              <a:rPr sz="1700" spc="25" dirty="0">
                <a:solidFill>
                  <a:srgbClr val="E4DFDF"/>
                </a:solidFill>
                <a:latin typeface="Arial"/>
                <a:cs typeface="Arial"/>
              </a:rPr>
              <a:t> </a:t>
            </a:r>
            <a:r>
              <a:rPr sz="1700" dirty="0">
                <a:solidFill>
                  <a:srgbClr val="E4DFDF"/>
                </a:solidFill>
                <a:latin typeface="Arial"/>
                <a:cs typeface="Arial"/>
              </a:rPr>
              <a:t>continuous</a:t>
            </a:r>
            <a:r>
              <a:rPr sz="1700" spc="30" dirty="0">
                <a:solidFill>
                  <a:srgbClr val="E4DFDF"/>
                </a:solidFill>
                <a:latin typeface="Arial"/>
                <a:cs typeface="Arial"/>
              </a:rPr>
              <a:t> </a:t>
            </a:r>
            <a:r>
              <a:rPr sz="1700" spc="50" dirty="0">
                <a:solidFill>
                  <a:srgbClr val="E4DFDF"/>
                </a:solidFill>
                <a:latin typeface="Arial"/>
                <a:cs typeface="Arial"/>
              </a:rPr>
              <a:t>effort </a:t>
            </a:r>
            <a:r>
              <a:rPr sz="1700" spc="-10" dirty="0">
                <a:solidFill>
                  <a:srgbClr val="E4DFDF"/>
                </a:solidFill>
                <a:latin typeface="Arial"/>
                <a:cs typeface="Arial"/>
              </a:rPr>
              <a:t>and</a:t>
            </a:r>
            <a:r>
              <a:rPr sz="1700" spc="-15" dirty="0">
                <a:solidFill>
                  <a:srgbClr val="E4DFDF"/>
                </a:solidFill>
                <a:latin typeface="Arial"/>
                <a:cs typeface="Arial"/>
              </a:rPr>
              <a:t> </a:t>
            </a:r>
            <a:r>
              <a:rPr sz="1700" dirty="0">
                <a:solidFill>
                  <a:srgbClr val="E4DFDF"/>
                </a:solidFill>
                <a:latin typeface="Arial"/>
                <a:cs typeface="Arial"/>
              </a:rPr>
              <a:t>dedication</a:t>
            </a:r>
            <a:r>
              <a:rPr sz="1700" spc="-35" dirty="0">
                <a:solidFill>
                  <a:srgbClr val="E4DFDF"/>
                </a:solidFill>
                <a:latin typeface="Arial"/>
                <a:cs typeface="Arial"/>
              </a:rPr>
              <a:t> </a:t>
            </a:r>
            <a:r>
              <a:rPr sz="1700" spc="50" dirty="0">
                <a:solidFill>
                  <a:srgbClr val="E4DFDF"/>
                </a:solidFill>
                <a:latin typeface="Arial"/>
                <a:cs typeface="Arial"/>
              </a:rPr>
              <a:t>from</a:t>
            </a:r>
            <a:r>
              <a:rPr sz="1700" spc="-20" dirty="0">
                <a:solidFill>
                  <a:srgbClr val="E4DFDF"/>
                </a:solidFill>
                <a:latin typeface="Arial"/>
                <a:cs typeface="Arial"/>
              </a:rPr>
              <a:t> </a:t>
            </a:r>
            <a:r>
              <a:rPr sz="1700" dirty="0">
                <a:solidFill>
                  <a:srgbClr val="E4DFDF"/>
                </a:solidFill>
                <a:latin typeface="Arial"/>
                <a:cs typeface="Arial"/>
              </a:rPr>
              <a:t>all</a:t>
            </a:r>
            <a:r>
              <a:rPr sz="1700" spc="-15" dirty="0">
                <a:solidFill>
                  <a:srgbClr val="E4DFDF"/>
                </a:solidFill>
                <a:latin typeface="Arial"/>
                <a:cs typeface="Arial"/>
              </a:rPr>
              <a:t> </a:t>
            </a:r>
            <a:r>
              <a:rPr sz="1700" spc="-10" dirty="0">
                <a:solidFill>
                  <a:srgbClr val="E4DFDF"/>
                </a:solidFill>
                <a:latin typeface="Arial"/>
                <a:cs typeface="Arial"/>
              </a:rPr>
              <a:t>levels.</a:t>
            </a:r>
            <a:endParaRPr sz="1700">
              <a:latin typeface="Arial"/>
              <a:cs typeface="Arial"/>
            </a:endParaRPr>
          </a:p>
        </p:txBody>
      </p:sp>
      <p:grpSp>
        <p:nvGrpSpPr>
          <p:cNvPr id="9" name="object 9"/>
          <p:cNvGrpSpPr/>
          <p:nvPr/>
        </p:nvGrpSpPr>
        <p:grpSpPr>
          <a:xfrm>
            <a:off x="7420356" y="4700015"/>
            <a:ext cx="498475" cy="497205"/>
            <a:chOff x="7420356" y="4700015"/>
            <a:chExt cx="498475" cy="497205"/>
          </a:xfrm>
        </p:grpSpPr>
        <p:sp>
          <p:nvSpPr>
            <p:cNvPr id="10" name="object 10"/>
            <p:cNvSpPr/>
            <p:nvPr/>
          </p:nvSpPr>
          <p:spPr>
            <a:xfrm>
              <a:off x="7424166" y="4703825"/>
              <a:ext cx="490855" cy="489584"/>
            </a:xfrm>
            <a:custGeom>
              <a:avLst/>
              <a:gdLst/>
              <a:ahLst/>
              <a:cxnLst/>
              <a:rect l="l" t="t" r="r" b="b"/>
              <a:pathLst>
                <a:path w="490854" h="489585">
                  <a:moveTo>
                    <a:pt x="399414" y="0"/>
                  </a:moveTo>
                  <a:lnTo>
                    <a:pt x="91312" y="0"/>
                  </a:lnTo>
                  <a:lnTo>
                    <a:pt x="55774" y="7177"/>
                  </a:lnTo>
                  <a:lnTo>
                    <a:pt x="26749" y="26749"/>
                  </a:lnTo>
                  <a:lnTo>
                    <a:pt x="7177" y="55774"/>
                  </a:lnTo>
                  <a:lnTo>
                    <a:pt x="0" y="91312"/>
                  </a:lnTo>
                  <a:lnTo>
                    <a:pt x="0" y="397891"/>
                  </a:lnTo>
                  <a:lnTo>
                    <a:pt x="7177" y="433429"/>
                  </a:lnTo>
                  <a:lnTo>
                    <a:pt x="26749" y="462454"/>
                  </a:lnTo>
                  <a:lnTo>
                    <a:pt x="55774" y="482026"/>
                  </a:lnTo>
                  <a:lnTo>
                    <a:pt x="91312" y="489204"/>
                  </a:lnTo>
                  <a:lnTo>
                    <a:pt x="399414" y="489204"/>
                  </a:lnTo>
                  <a:lnTo>
                    <a:pt x="434953" y="482026"/>
                  </a:lnTo>
                  <a:lnTo>
                    <a:pt x="463978" y="462454"/>
                  </a:lnTo>
                  <a:lnTo>
                    <a:pt x="483550" y="433429"/>
                  </a:lnTo>
                  <a:lnTo>
                    <a:pt x="490727" y="397891"/>
                  </a:lnTo>
                  <a:lnTo>
                    <a:pt x="490727" y="91312"/>
                  </a:lnTo>
                  <a:lnTo>
                    <a:pt x="483550" y="55774"/>
                  </a:lnTo>
                  <a:lnTo>
                    <a:pt x="463978" y="26749"/>
                  </a:lnTo>
                  <a:lnTo>
                    <a:pt x="434953" y="7177"/>
                  </a:lnTo>
                  <a:lnTo>
                    <a:pt x="399414" y="0"/>
                  </a:lnTo>
                  <a:close/>
                </a:path>
              </a:pathLst>
            </a:custGeom>
            <a:solidFill>
              <a:srgbClr val="7D023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7424166" y="4703825"/>
              <a:ext cx="490855" cy="489584"/>
            </a:xfrm>
            <a:custGeom>
              <a:avLst/>
              <a:gdLst/>
              <a:ahLst/>
              <a:cxnLst/>
              <a:rect l="l" t="t" r="r" b="b"/>
              <a:pathLst>
                <a:path w="490854" h="489585">
                  <a:moveTo>
                    <a:pt x="0" y="91312"/>
                  </a:moveTo>
                  <a:lnTo>
                    <a:pt x="7177" y="55774"/>
                  </a:lnTo>
                  <a:lnTo>
                    <a:pt x="26749" y="26749"/>
                  </a:lnTo>
                  <a:lnTo>
                    <a:pt x="55774" y="7177"/>
                  </a:lnTo>
                  <a:lnTo>
                    <a:pt x="91312" y="0"/>
                  </a:lnTo>
                  <a:lnTo>
                    <a:pt x="399414" y="0"/>
                  </a:lnTo>
                  <a:lnTo>
                    <a:pt x="434953" y="7177"/>
                  </a:lnTo>
                  <a:lnTo>
                    <a:pt x="463978" y="26749"/>
                  </a:lnTo>
                  <a:lnTo>
                    <a:pt x="483550" y="55774"/>
                  </a:lnTo>
                  <a:lnTo>
                    <a:pt x="490727" y="91312"/>
                  </a:lnTo>
                  <a:lnTo>
                    <a:pt x="490727" y="397891"/>
                  </a:lnTo>
                  <a:lnTo>
                    <a:pt x="483550" y="433429"/>
                  </a:lnTo>
                  <a:lnTo>
                    <a:pt x="463978" y="462454"/>
                  </a:lnTo>
                  <a:lnTo>
                    <a:pt x="434953" y="482026"/>
                  </a:lnTo>
                  <a:lnTo>
                    <a:pt x="399414" y="489204"/>
                  </a:lnTo>
                  <a:lnTo>
                    <a:pt x="91312" y="489204"/>
                  </a:lnTo>
                  <a:lnTo>
                    <a:pt x="55774" y="482026"/>
                  </a:lnTo>
                  <a:lnTo>
                    <a:pt x="26749" y="462454"/>
                  </a:lnTo>
                  <a:lnTo>
                    <a:pt x="7177" y="433429"/>
                  </a:lnTo>
                  <a:lnTo>
                    <a:pt x="0" y="397891"/>
                  </a:lnTo>
                  <a:lnTo>
                    <a:pt x="0" y="91312"/>
                  </a:lnTo>
                  <a:close/>
                </a:path>
              </a:pathLst>
            </a:custGeom>
            <a:ln w="7620">
              <a:solidFill>
                <a:srgbClr val="961B5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2" name="object 12"/>
          <p:cNvSpPr txBox="1"/>
          <p:nvPr/>
        </p:nvSpPr>
        <p:spPr>
          <a:xfrm>
            <a:off x="7567930" y="4695190"/>
            <a:ext cx="21209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spc="70" dirty="0">
                <a:solidFill>
                  <a:srgbClr val="E4DFDF"/>
                </a:solidFill>
                <a:latin typeface="Arial"/>
                <a:cs typeface="Arial"/>
              </a:rPr>
              <a:t>2</a:t>
            </a:r>
            <a:endParaRPr sz="2400">
              <a:latin typeface="Arial"/>
              <a:cs typeface="Arial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8119109" y="4668138"/>
            <a:ext cx="5600065" cy="113538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b="1" spc="-120" dirty="0">
                <a:solidFill>
                  <a:srgbClr val="E4DFDF"/>
                </a:solidFill>
                <a:latin typeface="Arial"/>
                <a:cs typeface="Arial"/>
              </a:rPr>
              <a:t>Legal</a:t>
            </a:r>
            <a:r>
              <a:rPr sz="2000" b="1" spc="-200" dirty="0">
                <a:solidFill>
                  <a:srgbClr val="E4DFDF"/>
                </a:solidFill>
                <a:latin typeface="Arial"/>
                <a:cs typeface="Arial"/>
              </a:rPr>
              <a:t> </a:t>
            </a:r>
            <a:r>
              <a:rPr sz="2000" b="1" spc="-40" dirty="0">
                <a:solidFill>
                  <a:srgbClr val="E4DFDF"/>
                </a:solidFill>
                <a:latin typeface="Arial"/>
                <a:cs typeface="Arial"/>
              </a:rPr>
              <a:t>Compliance</a:t>
            </a:r>
            <a:endParaRPr sz="2000">
              <a:latin typeface="Arial"/>
              <a:cs typeface="Arial"/>
            </a:endParaRPr>
          </a:p>
          <a:p>
            <a:pPr marL="12700" marR="5080">
              <a:lnSpc>
                <a:spcPct val="134700"/>
              </a:lnSpc>
              <a:spcBef>
                <a:spcPts val="835"/>
              </a:spcBef>
            </a:pPr>
            <a:r>
              <a:rPr sz="1700" dirty="0">
                <a:solidFill>
                  <a:srgbClr val="E4DFDF"/>
                </a:solidFill>
                <a:latin typeface="Arial"/>
                <a:cs typeface="Arial"/>
              </a:rPr>
              <a:t>Understanding</a:t>
            </a:r>
            <a:r>
              <a:rPr sz="1700" spc="45" dirty="0">
                <a:solidFill>
                  <a:srgbClr val="E4DFDF"/>
                </a:solidFill>
                <a:latin typeface="Arial"/>
                <a:cs typeface="Arial"/>
              </a:rPr>
              <a:t> </a:t>
            </a:r>
            <a:r>
              <a:rPr sz="1700" spc="-10" dirty="0">
                <a:solidFill>
                  <a:srgbClr val="E4DFDF"/>
                </a:solidFill>
                <a:latin typeface="Arial"/>
                <a:cs typeface="Arial"/>
              </a:rPr>
              <a:t>and</a:t>
            </a:r>
            <a:r>
              <a:rPr sz="1700" spc="75" dirty="0">
                <a:solidFill>
                  <a:srgbClr val="E4DFDF"/>
                </a:solidFill>
                <a:latin typeface="Arial"/>
                <a:cs typeface="Arial"/>
              </a:rPr>
              <a:t> </a:t>
            </a:r>
            <a:r>
              <a:rPr sz="1700" dirty="0">
                <a:solidFill>
                  <a:srgbClr val="E4DFDF"/>
                </a:solidFill>
                <a:latin typeface="Arial"/>
                <a:cs typeface="Arial"/>
              </a:rPr>
              <a:t>adhering</a:t>
            </a:r>
            <a:r>
              <a:rPr sz="1700" spc="65" dirty="0">
                <a:solidFill>
                  <a:srgbClr val="E4DFDF"/>
                </a:solidFill>
                <a:latin typeface="Arial"/>
                <a:cs typeface="Arial"/>
              </a:rPr>
              <a:t> </a:t>
            </a:r>
            <a:r>
              <a:rPr sz="1700" spc="75" dirty="0">
                <a:solidFill>
                  <a:srgbClr val="E4DFDF"/>
                </a:solidFill>
                <a:latin typeface="Arial"/>
                <a:cs typeface="Arial"/>
              </a:rPr>
              <a:t>to</a:t>
            </a:r>
            <a:r>
              <a:rPr sz="1700" spc="70" dirty="0">
                <a:solidFill>
                  <a:srgbClr val="E4DFDF"/>
                </a:solidFill>
                <a:latin typeface="Arial"/>
                <a:cs typeface="Arial"/>
              </a:rPr>
              <a:t> </a:t>
            </a:r>
            <a:r>
              <a:rPr sz="1700" dirty="0">
                <a:solidFill>
                  <a:srgbClr val="E4DFDF"/>
                </a:solidFill>
                <a:latin typeface="Arial"/>
                <a:cs typeface="Arial"/>
              </a:rPr>
              <a:t>anti-discrimination</a:t>
            </a:r>
            <a:r>
              <a:rPr sz="1700" spc="60" dirty="0">
                <a:solidFill>
                  <a:srgbClr val="E4DFDF"/>
                </a:solidFill>
                <a:latin typeface="Arial"/>
                <a:cs typeface="Arial"/>
              </a:rPr>
              <a:t> </a:t>
            </a:r>
            <a:r>
              <a:rPr sz="1700" spc="-10" dirty="0">
                <a:solidFill>
                  <a:srgbClr val="E4DFDF"/>
                </a:solidFill>
                <a:latin typeface="Arial"/>
                <a:cs typeface="Arial"/>
              </a:rPr>
              <a:t>laws</a:t>
            </a:r>
            <a:r>
              <a:rPr sz="1700" spc="50" dirty="0">
                <a:solidFill>
                  <a:srgbClr val="E4DFDF"/>
                </a:solidFill>
                <a:latin typeface="Arial"/>
                <a:cs typeface="Arial"/>
              </a:rPr>
              <a:t> </a:t>
            </a:r>
            <a:r>
              <a:rPr sz="1700" spc="-25" dirty="0">
                <a:solidFill>
                  <a:srgbClr val="E4DFDF"/>
                </a:solidFill>
                <a:latin typeface="Arial"/>
                <a:cs typeface="Arial"/>
              </a:rPr>
              <a:t>is </a:t>
            </a:r>
            <a:r>
              <a:rPr sz="1700" dirty="0">
                <a:solidFill>
                  <a:srgbClr val="E4DFDF"/>
                </a:solidFill>
                <a:latin typeface="Arial"/>
                <a:cs typeface="Arial"/>
              </a:rPr>
              <a:t>crucial</a:t>
            </a:r>
            <a:r>
              <a:rPr sz="1700" spc="20" dirty="0">
                <a:solidFill>
                  <a:srgbClr val="E4DFDF"/>
                </a:solidFill>
                <a:latin typeface="Arial"/>
                <a:cs typeface="Arial"/>
              </a:rPr>
              <a:t> </a:t>
            </a:r>
            <a:r>
              <a:rPr sz="1700" spc="55" dirty="0">
                <a:solidFill>
                  <a:srgbClr val="E4DFDF"/>
                </a:solidFill>
                <a:latin typeface="Arial"/>
                <a:cs typeface="Arial"/>
              </a:rPr>
              <a:t>for</a:t>
            </a:r>
            <a:r>
              <a:rPr sz="1700" spc="15" dirty="0">
                <a:solidFill>
                  <a:srgbClr val="E4DFDF"/>
                </a:solidFill>
                <a:latin typeface="Arial"/>
                <a:cs typeface="Arial"/>
              </a:rPr>
              <a:t> </a:t>
            </a:r>
            <a:r>
              <a:rPr sz="1700" dirty="0">
                <a:solidFill>
                  <a:srgbClr val="E4DFDF"/>
                </a:solidFill>
                <a:latin typeface="Arial"/>
                <a:cs typeface="Arial"/>
              </a:rPr>
              <a:t>all</a:t>
            </a:r>
            <a:r>
              <a:rPr sz="1700" spc="15" dirty="0">
                <a:solidFill>
                  <a:srgbClr val="E4DFDF"/>
                </a:solidFill>
                <a:latin typeface="Arial"/>
                <a:cs typeface="Arial"/>
              </a:rPr>
              <a:t> </a:t>
            </a:r>
            <a:r>
              <a:rPr sz="1700" spc="-10" dirty="0">
                <a:solidFill>
                  <a:srgbClr val="E4DFDF"/>
                </a:solidFill>
                <a:latin typeface="Arial"/>
                <a:cs typeface="Arial"/>
              </a:rPr>
              <a:t>organisations.</a:t>
            </a:r>
            <a:endParaRPr sz="1700">
              <a:latin typeface="Arial"/>
              <a:cs typeface="Arial"/>
            </a:endParaRPr>
          </a:p>
        </p:txBody>
      </p:sp>
      <p:grpSp>
        <p:nvGrpSpPr>
          <p:cNvPr id="14" name="object 14"/>
          <p:cNvGrpSpPr/>
          <p:nvPr/>
        </p:nvGrpSpPr>
        <p:grpSpPr>
          <a:xfrm>
            <a:off x="758951" y="6307835"/>
            <a:ext cx="497205" cy="498475"/>
            <a:chOff x="758951" y="6307835"/>
            <a:chExt cx="497205" cy="498475"/>
          </a:xfrm>
        </p:grpSpPr>
        <p:sp>
          <p:nvSpPr>
            <p:cNvPr id="15" name="object 15"/>
            <p:cNvSpPr/>
            <p:nvPr/>
          </p:nvSpPr>
          <p:spPr>
            <a:xfrm>
              <a:off x="762761" y="6311645"/>
              <a:ext cx="489584" cy="490855"/>
            </a:xfrm>
            <a:custGeom>
              <a:avLst/>
              <a:gdLst/>
              <a:ahLst/>
              <a:cxnLst/>
              <a:rect l="l" t="t" r="r" b="b"/>
              <a:pathLst>
                <a:path w="489584" h="490854">
                  <a:moveTo>
                    <a:pt x="397878" y="0"/>
                  </a:moveTo>
                  <a:lnTo>
                    <a:pt x="91325" y="0"/>
                  </a:lnTo>
                  <a:lnTo>
                    <a:pt x="55780" y="7177"/>
                  </a:lnTo>
                  <a:lnTo>
                    <a:pt x="26750" y="26749"/>
                  </a:lnTo>
                  <a:lnTo>
                    <a:pt x="7177" y="55774"/>
                  </a:lnTo>
                  <a:lnTo>
                    <a:pt x="0" y="91312"/>
                  </a:lnTo>
                  <a:lnTo>
                    <a:pt x="0" y="399414"/>
                  </a:lnTo>
                  <a:lnTo>
                    <a:pt x="7177" y="434953"/>
                  </a:lnTo>
                  <a:lnTo>
                    <a:pt x="26750" y="463978"/>
                  </a:lnTo>
                  <a:lnTo>
                    <a:pt x="55780" y="483550"/>
                  </a:lnTo>
                  <a:lnTo>
                    <a:pt x="91325" y="490727"/>
                  </a:lnTo>
                  <a:lnTo>
                    <a:pt x="397878" y="490727"/>
                  </a:lnTo>
                  <a:lnTo>
                    <a:pt x="433423" y="483550"/>
                  </a:lnTo>
                  <a:lnTo>
                    <a:pt x="462453" y="463978"/>
                  </a:lnTo>
                  <a:lnTo>
                    <a:pt x="482026" y="434953"/>
                  </a:lnTo>
                  <a:lnTo>
                    <a:pt x="489203" y="399414"/>
                  </a:lnTo>
                  <a:lnTo>
                    <a:pt x="489203" y="91312"/>
                  </a:lnTo>
                  <a:lnTo>
                    <a:pt x="482026" y="55774"/>
                  </a:lnTo>
                  <a:lnTo>
                    <a:pt x="462453" y="26749"/>
                  </a:lnTo>
                  <a:lnTo>
                    <a:pt x="433423" y="7177"/>
                  </a:lnTo>
                  <a:lnTo>
                    <a:pt x="397878" y="0"/>
                  </a:lnTo>
                  <a:close/>
                </a:path>
              </a:pathLst>
            </a:custGeom>
            <a:solidFill>
              <a:srgbClr val="7D023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762761" y="6311645"/>
              <a:ext cx="489584" cy="490855"/>
            </a:xfrm>
            <a:custGeom>
              <a:avLst/>
              <a:gdLst/>
              <a:ahLst/>
              <a:cxnLst/>
              <a:rect l="l" t="t" r="r" b="b"/>
              <a:pathLst>
                <a:path w="489584" h="490854">
                  <a:moveTo>
                    <a:pt x="0" y="91312"/>
                  </a:moveTo>
                  <a:lnTo>
                    <a:pt x="7177" y="55774"/>
                  </a:lnTo>
                  <a:lnTo>
                    <a:pt x="26750" y="26749"/>
                  </a:lnTo>
                  <a:lnTo>
                    <a:pt x="55780" y="7177"/>
                  </a:lnTo>
                  <a:lnTo>
                    <a:pt x="91325" y="0"/>
                  </a:lnTo>
                  <a:lnTo>
                    <a:pt x="397878" y="0"/>
                  </a:lnTo>
                  <a:lnTo>
                    <a:pt x="433423" y="7177"/>
                  </a:lnTo>
                  <a:lnTo>
                    <a:pt x="462453" y="26749"/>
                  </a:lnTo>
                  <a:lnTo>
                    <a:pt x="482026" y="55774"/>
                  </a:lnTo>
                  <a:lnTo>
                    <a:pt x="489203" y="91312"/>
                  </a:lnTo>
                  <a:lnTo>
                    <a:pt x="489203" y="399414"/>
                  </a:lnTo>
                  <a:lnTo>
                    <a:pt x="482026" y="434953"/>
                  </a:lnTo>
                  <a:lnTo>
                    <a:pt x="462453" y="463978"/>
                  </a:lnTo>
                  <a:lnTo>
                    <a:pt x="433423" y="483550"/>
                  </a:lnTo>
                  <a:lnTo>
                    <a:pt x="397878" y="490727"/>
                  </a:lnTo>
                  <a:lnTo>
                    <a:pt x="91325" y="490727"/>
                  </a:lnTo>
                  <a:lnTo>
                    <a:pt x="55780" y="483550"/>
                  </a:lnTo>
                  <a:lnTo>
                    <a:pt x="26750" y="463978"/>
                  </a:lnTo>
                  <a:lnTo>
                    <a:pt x="7177" y="434953"/>
                  </a:lnTo>
                  <a:lnTo>
                    <a:pt x="0" y="399414"/>
                  </a:lnTo>
                  <a:lnTo>
                    <a:pt x="0" y="91312"/>
                  </a:lnTo>
                  <a:close/>
                </a:path>
              </a:pathLst>
            </a:custGeom>
            <a:ln w="7620">
              <a:solidFill>
                <a:srgbClr val="961B5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7" name="object 17"/>
          <p:cNvSpPr txBox="1"/>
          <p:nvPr/>
        </p:nvSpPr>
        <p:spPr>
          <a:xfrm>
            <a:off x="906576" y="6304533"/>
            <a:ext cx="20891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spc="55" dirty="0">
                <a:solidFill>
                  <a:srgbClr val="E4DFDF"/>
                </a:solidFill>
                <a:latin typeface="Arial"/>
                <a:cs typeface="Arial"/>
              </a:rPr>
              <a:t>3</a:t>
            </a:r>
            <a:endParaRPr sz="2400">
              <a:latin typeface="Arial"/>
              <a:cs typeface="Arial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1456182" y="6276797"/>
            <a:ext cx="5755640" cy="113601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b="1" spc="-145" dirty="0">
                <a:solidFill>
                  <a:srgbClr val="E4DFDF"/>
                </a:solidFill>
                <a:latin typeface="Arial"/>
                <a:cs typeface="Arial"/>
              </a:rPr>
              <a:t>Beyond</a:t>
            </a:r>
            <a:r>
              <a:rPr sz="2000" b="1" spc="-215" dirty="0">
                <a:solidFill>
                  <a:srgbClr val="E4DFDF"/>
                </a:solidFill>
                <a:latin typeface="Arial"/>
                <a:cs typeface="Arial"/>
              </a:rPr>
              <a:t> </a:t>
            </a:r>
            <a:r>
              <a:rPr sz="2000" b="1" spc="-45" dirty="0">
                <a:solidFill>
                  <a:srgbClr val="E4DFDF"/>
                </a:solidFill>
                <a:latin typeface="Arial"/>
                <a:cs typeface="Arial"/>
              </a:rPr>
              <a:t>Compliance</a:t>
            </a:r>
            <a:endParaRPr sz="20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545"/>
              </a:spcBef>
            </a:pPr>
            <a:r>
              <a:rPr sz="1700" dirty="0">
                <a:solidFill>
                  <a:srgbClr val="E4DFDF"/>
                </a:solidFill>
                <a:latin typeface="Arial"/>
                <a:cs typeface="Arial"/>
              </a:rPr>
              <a:t>Truly</a:t>
            </a:r>
            <a:r>
              <a:rPr sz="1700" spc="15" dirty="0">
                <a:solidFill>
                  <a:srgbClr val="E4DFDF"/>
                </a:solidFill>
                <a:latin typeface="Arial"/>
                <a:cs typeface="Arial"/>
              </a:rPr>
              <a:t> </a:t>
            </a:r>
            <a:r>
              <a:rPr sz="1700" dirty="0">
                <a:solidFill>
                  <a:srgbClr val="E4DFDF"/>
                </a:solidFill>
                <a:latin typeface="Arial"/>
                <a:cs typeface="Arial"/>
              </a:rPr>
              <a:t>inclusive</a:t>
            </a:r>
            <a:r>
              <a:rPr sz="1700" spc="15" dirty="0">
                <a:solidFill>
                  <a:srgbClr val="E4DFDF"/>
                </a:solidFill>
                <a:latin typeface="Arial"/>
                <a:cs typeface="Arial"/>
              </a:rPr>
              <a:t> </a:t>
            </a:r>
            <a:r>
              <a:rPr sz="1700" dirty="0">
                <a:solidFill>
                  <a:srgbClr val="E4DFDF"/>
                </a:solidFill>
                <a:latin typeface="Arial"/>
                <a:cs typeface="Arial"/>
              </a:rPr>
              <a:t>workplaces</a:t>
            </a:r>
            <a:r>
              <a:rPr sz="1700" spc="10" dirty="0">
                <a:solidFill>
                  <a:srgbClr val="E4DFDF"/>
                </a:solidFill>
                <a:latin typeface="Arial"/>
                <a:cs typeface="Arial"/>
              </a:rPr>
              <a:t> </a:t>
            </a:r>
            <a:r>
              <a:rPr sz="1700" dirty="0">
                <a:solidFill>
                  <a:srgbClr val="E4DFDF"/>
                </a:solidFill>
                <a:latin typeface="Arial"/>
                <a:cs typeface="Arial"/>
              </a:rPr>
              <a:t>go</a:t>
            </a:r>
            <a:r>
              <a:rPr sz="1700" spc="20" dirty="0">
                <a:solidFill>
                  <a:srgbClr val="E4DFDF"/>
                </a:solidFill>
                <a:latin typeface="Arial"/>
                <a:cs typeface="Arial"/>
              </a:rPr>
              <a:t> </a:t>
            </a:r>
            <a:r>
              <a:rPr sz="1700" dirty="0">
                <a:solidFill>
                  <a:srgbClr val="E4DFDF"/>
                </a:solidFill>
                <a:latin typeface="Arial"/>
                <a:cs typeface="Arial"/>
              </a:rPr>
              <a:t>beyond</a:t>
            </a:r>
            <a:r>
              <a:rPr sz="1700" spc="-10" dirty="0">
                <a:solidFill>
                  <a:srgbClr val="E4DFDF"/>
                </a:solidFill>
                <a:latin typeface="Arial"/>
                <a:cs typeface="Arial"/>
              </a:rPr>
              <a:t> </a:t>
            </a:r>
            <a:r>
              <a:rPr sz="1700" dirty="0">
                <a:solidFill>
                  <a:srgbClr val="E4DFDF"/>
                </a:solidFill>
                <a:latin typeface="Arial"/>
                <a:cs typeface="Arial"/>
              </a:rPr>
              <a:t>legal</a:t>
            </a:r>
            <a:r>
              <a:rPr sz="1700" spc="35" dirty="0">
                <a:solidFill>
                  <a:srgbClr val="E4DFDF"/>
                </a:solidFill>
                <a:latin typeface="Arial"/>
                <a:cs typeface="Arial"/>
              </a:rPr>
              <a:t> </a:t>
            </a:r>
            <a:r>
              <a:rPr sz="1700" dirty="0">
                <a:solidFill>
                  <a:srgbClr val="E4DFDF"/>
                </a:solidFill>
                <a:latin typeface="Arial"/>
                <a:cs typeface="Arial"/>
              </a:rPr>
              <a:t>requirements</a:t>
            </a:r>
            <a:r>
              <a:rPr sz="1700" spc="25" dirty="0">
                <a:solidFill>
                  <a:srgbClr val="E4DFDF"/>
                </a:solidFill>
                <a:latin typeface="Arial"/>
                <a:cs typeface="Arial"/>
              </a:rPr>
              <a:t> </a:t>
            </a:r>
            <a:r>
              <a:rPr sz="1700" spc="60" dirty="0">
                <a:solidFill>
                  <a:srgbClr val="E4DFDF"/>
                </a:solidFill>
                <a:latin typeface="Arial"/>
                <a:cs typeface="Arial"/>
              </a:rPr>
              <a:t>to</a:t>
            </a:r>
            <a:endParaRPr sz="17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710"/>
              </a:spcBef>
            </a:pPr>
            <a:r>
              <a:rPr sz="1700" dirty="0">
                <a:solidFill>
                  <a:srgbClr val="E4DFDF"/>
                </a:solidFill>
                <a:latin typeface="Arial"/>
                <a:cs typeface="Arial"/>
              </a:rPr>
              <a:t>foster</a:t>
            </a:r>
            <a:r>
              <a:rPr sz="1700" spc="50" dirty="0">
                <a:solidFill>
                  <a:srgbClr val="E4DFDF"/>
                </a:solidFill>
                <a:latin typeface="Arial"/>
                <a:cs typeface="Arial"/>
              </a:rPr>
              <a:t> </a:t>
            </a:r>
            <a:r>
              <a:rPr sz="1700" spc="-60" dirty="0">
                <a:solidFill>
                  <a:srgbClr val="E4DFDF"/>
                </a:solidFill>
                <a:latin typeface="Arial"/>
                <a:cs typeface="Arial"/>
              </a:rPr>
              <a:t>a</a:t>
            </a:r>
            <a:r>
              <a:rPr sz="1700" spc="105" dirty="0">
                <a:solidFill>
                  <a:srgbClr val="E4DFDF"/>
                </a:solidFill>
                <a:latin typeface="Arial"/>
                <a:cs typeface="Arial"/>
              </a:rPr>
              <a:t> </a:t>
            </a:r>
            <a:r>
              <a:rPr sz="1700" dirty="0">
                <a:solidFill>
                  <a:srgbClr val="E4DFDF"/>
                </a:solidFill>
                <a:latin typeface="Arial"/>
                <a:cs typeface="Arial"/>
              </a:rPr>
              <a:t>culture</a:t>
            </a:r>
            <a:r>
              <a:rPr sz="1700" spc="70" dirty="0">
                <a:solidFill>
                  <a:srgbClr val="E4DFDF"/>
                </a:solidFill>
                <a:latin typeface="Arial"/>
                <a:cs typeface="Arial"/>
              </a:rPr>
              <a:t> </a:t>
            </a:r>
            <a:r>
              <a:rPr sz="1700" dirty="0">
                <a:solidFill>
                  <a:srgbClr val="E4DFDF"/>
                </a:solidFill>
                <a:latin typeface="Arial"/>
                <a:cs typeface="Arial"/>
              </a:rPr>
              <a:t>of</a:t>
            </a:r>
            <a:r>
              <a:rPr sz="1700" spc="90" dirty="0">
                <a:solidFill>
                  <a:srgbClr val="E4DFDF"/>
                </a:solidFill>
                <a:latin typeface="Arial"/>
                <a:cs typeface="Arial"/>
              </a:rPr>
              <a:t> </a:t>
            </a:r>
            <a:r>
              <a:rPr sz="1700" spc="-10" dirty="0">
                <a:solidFill>
                  <a:srgbClr val="E4DFDF"/>
                </a:solidFill>
                <a:latin typeface="Arial"/>
                <a:cs typeface="Arial"/>
              </a:rPr>
              <a:t>respect.</a:t>
            </a:r>
            <a:endParaRPr sz="1700">
              <a:latin typeface="Arial"/>
              <a:cs typeface="Arial"/>
            </a:endParaRPr>
          </a:p>
        </p:txBody>
      </p:sp>
      <p:grpSp>
        <p:nvGrpSpPr>
          <p:cNvPr id="19" name="object 19"/>
          <p:cNvGrpSpPr/>
          <p:nvPr/>
        </p:nvGrpSpPr>
        <p:grpSpPr>
          <a:xfrm>
            <a:off x="7420356" y="6307835"/>
            <a:ext cx="498475" cy="498475"/>
            <a:chOff x="7420356" y="6307835"/>
            <a:chExt cx="498475" cy="498475"/>
          </a:xfrm>
        </p:grpSpPr>
        <p:sp>
          <p:nvSpPr>
            <p:cNvPr id="20" name="object 20"/>
            <p:cNvSpPr/>
            <p:nvPr/>
          </p:nvSpPr>
          <p:spPr>
            <a:xfrm>
              <a:off x="7424166" y="6311645"/>
              <a:ext cx="490855" cy="490855"/>
            </a:xfrm>
            <a:custGeom>
              <a:avLst/>
              <a:gdLst/>
              <a:ahLst/>
              <a:cxnLst/>
              <a:rect l="l" t="t" r="r" b="b"/>
              <a:pathLst>
                <a:path w="490854" h="490854">
                  <a:moveTo>
                    <a:pt x="399160" y="0"/>
                  </a:moveTo>
                  <a:lnTo>
                    <a:pt x="91566" y="0"/>
                  </a:lnTo>
                  <a:lnTo>
                    <a:pt x="55935" y="7199"/>
                  </a:lnTo>
                  <a:lnTo>
                    <a:pt x="26828" y="26828"/>
                  </a:lnTo>
                  <a:lnTo>
                    <a:pt x="7199" y="55935"/>
                  </a:lnTo>
                  <a:lnTo>
                    <a:pt x="0" y="91566"/>
                  </a:lnTo>
                  <a:lnTo>
                    <a:pt x="0" y="399160"/>
                  </a:lnTo>
                  <a:lnTo>
                    <a:pt x="7199" y="434792"/>
                  </a:lnTo>
                  <a:lnTo>
                    <a:pt x="26828" y="463899"/>
                  </a:lnTo>
                  <a:lnTo>
                    <a:pt x="55935" y="483528"/>
                  </a:lnTo>
                  <a:lnTo>
                    <a:pt x="91566" y="490727"/>
                  </a:lnTo>
                  <a:lnTo>
                    <a:pt x="399160" y="490727"/>
                  </a:lnTo>
                  <a:lnTo>
                    <a:pt x="434792" y="483528"/>
                  </a:lnTo>
                  <a:lnTo>
                    <a:pt x="463899" y="463899"/>
                  </a:lnTo>
                  <a:lnTo>
                    <a:pt x="483528" y="434792"/>
                  </a:lnTo>
                  <a:lnTo>
                    <a:pt x="490727" y="399160"/>
                  </a:lnTo>
                  <a:lnTo>
                    <a:pt x="490727" y="91566"/>
                  </a:lnTo>
                  <a:lnTo>
                    <a:pt x="483528" y="55935"/>
                  </a:lnTo>
                  <a:lnTo>
                    <a:pt x="463899" y="26828"/>
                  </a:lnTo>
                  <a:lnTo>
                    <a:pt x="434792" y="7199"/>
                  </a:lnTo>
                  <a:lnTo>
                    <a:pt x="399160" y="0"/>
                  </a:lnTo>
                  <a:close/>
                </a:path>
              </a:pathLst>
            </a:custGeom>
            <a:solidFill>
              <a:srgbClr val="7D023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7424166" y="6311645"/>
              <a:ext cx="490855" cy="490855"/>
            </a:xfrm>
            <a:custGeom>
              <a:avLst/>
              <a:gdLst/>
              <a:ahLst/>
              <a:cxnLst/>
              <a:rect l="l" t="t" r="r" b="b"/>
              <a:pathLst>
                <a:path w="490854" h="490854">
                  <a:moveTo>
                    <a:pt x="0" y="91566"/>
                  </a:moveTo>
                  <a:lnTo>
                    <a:pt x="7199" y="55935"/>
                  </a:lnTo>
                  <a:lnTo>
                    <a:pt x="26828" y="26828"/>
                  </a:lnTo>
                  <a:lnTo>
                    <a:pt x="55935" y="7199"/>
                  </a:lnTo>
                  <a:lnTo>
                    <a:pt x="91566" y="0"/>
                  </a:lnTo>
                  <a:lnTo>
                    <a:pt x="399160" y="0"/>
                  </a:lnTo>
                  <a:lnTo>
                    <a:pt x="434792" y="7199"/>
                  </a:lnTo>
                  <a:lnTo>
                    <a:pt x="463899" y="26828"/>
                  </a:lnTo>
                  <a:lnTo>
                    <a:pt x="483528" y="55935"/>
                  </a:lnTo>
                  <a:lnTo>
                    <a:pt x="490727" y="91566"/>
                  </a:lnTo>
                  <a:lnTo>
                    <a:pt x="490727" y="399160"/>
                  </a:lnTo>
                  <a:lnTo>
                    <a:pt x="483528" y="434792"/>
                  </a:lnTo>
                  <a:lnTo>
                    <a:pt x="463899" y="463899"/>
                  </a:lnTo>
                  <a:lnTo>
                    <a:pt x="434792" y="483528"/>
                  </a:lnTo>
                  <a:lnTo>
                    <a:pt x="399160" y="490727"/>
                  </a:lnTo>
                  <a:lnTo>
                    <a:pt x="91566" y="490727"/>
                  </a:lnTo>
                  <a:lnTo>
                    <a:pt x="55935" y="483528"/>
                  </a:lnTo>
                  <a:lnTo>
                    <a:pt x="26828" y="463899"/>
                  </a:lnTo>
                  <a:lnTo>
                    <a:pt x="7199" y="434792"/>
                  </a:lnTo>
                  <a:lnTo>
                    <a:pt x="0" y="399160"/>
                  </a:lnTo>
                  <a:lnTo>
                    <a:pt x="0" y="91566"/>
                  </a:lnTo>
                  <a:close/>
                </a:path>
              </a:pathLst>
            </a:custGeom>
            <a:ln w="7620">
              <a:solidFill>
                <a:srgbClr val="961B5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2" name="object 22"/>
          <p:cNvSpPr txBox="1"/>
          <p:nvPr/>
        </p:nvSpPr>
        <p:spPr>
          <a:xfrm>
            <a:off x="7566152" y="6304533"/>
            <a:ext cx="21526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spc="95" dirty="0">
                <a:solidFill>
                  <a:srgbClr val="E4DFDF"/>
                </a:solidFill>
                <a:latin typeface="Arial"/>
                <a:cs typeface="Arial"/>
              </a:rPr>
              <a:t>4</a:t>
            </a:r>
            <a:endParaRPr sz="2400">
              <a:latin typeface="Arial"/>
              <a:cs typeface="Arial"/>
            </a:endParaRPr>
          </a:p>
        </p:txBody>
      </p:sp>
      <p:sp>
        <p:nvSpPr>
          <p:cNvPr id="24" name="object 24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2286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80"/>
              </a:spcBef>
            </a:pPr>
            <a:r>
              <a:rPr spc="-25" dirty="0"/>
              <a:t>17</a:t>
            </a:r>
          </a:p>
        </p:txBody>
      </p:sp>
      <p:sp>
        <p:nvSpPr>
          <p:cNvPr id="23" name="object 23"/>
          <p:cNvSpPr txBox="1"/>
          <p:nvPr/>
        </p:nvSpPr>
        <p:spPr>
          <a:xfrm>
            <a:off x="8119109" y="6276797"/>
            <a:ext cx="5091430" cy="113601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b="1" spc="-180" dirty="0">
                <a:solidFill>
                  <a:srgbClr val="E4DFDF"/>
                </a:solidFill>
                <a:latin typeface="Arial"/>
                <a:cs typeface="Arial"/>
              </a:rPr>
              <a:t>Business</a:t>
            </a:r>
            <a:r>
              <a:rPr sz="2000" b="1" spc="-165" dirty="0">
                <a:solidFill>
                  <a:srgbClr val="E4DFDF"/>
                </a:solidFill>
                <a:latin typeface="Arial"/>
                <a:cs typeface="Arial"/>
              </a:rPr>
              <a:t> </a:t>
            </a:r>
            <a:r>
              <a:rPr sz="2000" b="1" spc="-10" dirty="0">
                <a:solidFill>
                  <a:srgbClr val="E4DFDF"/>
                </a:solidFill>
                <a:latin typeface="Arial"/>
                <a:cs typeface="Arial"/>
              </a:rPr>
              <a:t>Benefits</a:t>
            </a:r>
            <a:endParaRPr sz="20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545"/>
              </a:spcBef>
            </a:pPr>
            <a:r>
              <a:rPr sz="1700" dirty="0">
                <a:solidFill>
                  <a:srgbClr val="E4DFDF"/>
                </a:solidFill>
                <a:latin typeface="Arial"/>
                <a:cs typeface="Arial"/>
              </a:rPr>
              <a:t>Inclusive</a:t>
            </a:r>
            <a:r>
              <a:rPr sz="1700" spc="-15" dirty="0">
                <a:solidFill>
                  <a:srgbClr val="E4DFDF"/>
                </a:solidFill>
                <a:latin typeface="Arial"/>
                <a:cs typeface="Arial"/>
              </a:rPr>
              <a:t> </a:t>
            </a:r>
            <a:r>
              <a:rPr sz="1700" dirty="0">
                <a:solidFill>
                  <a:srgbClr val="E4DFDF"/>
                </a:solidFill>
                <a:latin typeface="Arial"/>
                <a:cs typeface="Arial"/>
              </a:rPr>
              <a:t>workplaces</a:t>
            </a:r>
            <a:r>
              <a:rPr sz="1700" spc="-5" dirty="0">
                <a:solidFill>
                  <a:srgbClr val="E4DFDF"/>
                </a:solidFill>
                <a:latin typeface="Arial"/>
                <a:cs typeface="Arial"/>
              </a:rPr>
              <a:t> </a:t>
            </a:r>
            <a:r>
              <a:rPr sz="1700" dirty="0">
                <a:solidFill>
                  <a:srgbClr val="E4DFDF"/>
                </a:solidFill>
                <a:latin typeface="Arial"/>
                <a:cs typeface="Arial"/>
              </a:rPr>
              <a:t>often</a:t>
            </a:r>
            <a:r>
              <a:rPr sz="1700" spc="-20" dirty="0">
                <a:solidFill>
                  <a:srgbClr val="E4DFDF"/>
                </a:solidFill>
                <a:latin typeface="Arial"/>
                <a:cs typeface="Arial"/>
              </a:rPr>
              <a:t> </a:t>
            </a:r>
            <a:r>
              <a:rPr sz="1700" spc="-45" dirty="0">
                <a:solidFill>
                  <a:srgbClr val="E4DFDF"/>
                </a:solidFill>
                <a:latin typeface="Arial"/>
                <a:cs typeface="Arial"/>
              </a:rPr>
              <a:t>see</a:t>
            </a:r>
            <a:r>
              <a:rPr sz="1700" spc="-20" dirty="0">
                <a:solidFill>
                  <a:srgbClr val="E4DFDF"/>
                </a:solidFill>
                <a:latin typeface="Arial"/>
                <a:cs typeface="Arial"/>
              </a:rPr>
              <a:t> </a:t>
            </a:r>
            <a:r>
              <a:rPr sz="1700" dirty="0">
                <a:solidFill>
                  <a:srgbClr val="E4DFDF"/>
                </a:solidFill>
                <a:latin typeface="Arial"/>
                <a:cs typeface="Arial"/>
              </a:rPr>
              <a:t>increased</a:t>
            </a:r>
            <a:r>
              <a:rPr sz="1700" spc="-15" dirty="0">
                <a:solidFill>
                  <a:srgbClr val="E4DFDF"/>
                </a:solidFill>
                <a:latin typeface="Arial"/>
                <a:cs typeface="Arial"/>
              </a:rPr>
              <a:t> </a:t>
            </a:r>
            <a:r>
              <a:rPr sz="1700" spc="-10" dirty="0">
                <a:solidFill>
                  <a:srgbClr val="E4DFDF"/>
                </a:solidFill>
                <a:latin typeface="Arial"/>
                <a:cs typeface="Arial"/>
              </a:rPr>
              <a:t>innovation,</a:t>
            </a:r>
            <a:endParaRPr sz="17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710"/>
              </a:spcBef>
            </a:pPr>
            <a:r>
              <a:rPr sz="1700" dirty="0">
                <a:solidFill>
                  <a:srgbClr val="E4DFDF"/>
                </a:solidFill>
                <a:latin typeface="Arial"/>
                <a:cs typeface="Arial"/>
              </a:rPr>
              <a:t>employee</a:t>
            </a:r>
            <a:r>
              <a:rPr sz="1700" spc="25" dirty="0">
                <a:solidFill>
                  <a:srgbClr val="E4DFDF"/>
                </a:solidFill>
                <a:latin typeface="Arial"/>
                <a:cs typeface="Arial"/>
              </a:rPr>
              <a:t> </a:t>
            </a:r>
            <a:r>
              <a:rPr sz="1700" dirty="0">
                <a:solidFill>
                  <a:srgbClr val="E4DFDF"/>
                </a:solidFill>
                <a:latin typeface="Arial"/>
                <a:cs typeface="Arial"/>
              </a:rPr>
              <a:t>satisfaction,</a:t>
            </a:r>
            <a:r>
              <a:rPr sz="1700" spc="5" dirty="0">
                <a:solidFill>
                  <a:srgbClr val="E4DFDF"/>
                </a:solidFill>
                <a:latin typeface="Arial"/>
                <a:cs typeface="Arial"/>
              </a:rPr>
              <a:t> </a:t>
            </a:r>
            <a:r>
              <a:rPr sz="1700" spc="-10" dirty="0">
                <a:solidFill>
                  <a:srgbClr val="E4DFDF"/>
                </a:solidFill>
                <a:latin typeface="Arial"/>
                <a:cs typeface="Arial"/>
              </a:rPr>
              <a:t>and</a:t>
            </a:r>
            <a:r>
              <a:rPr sz="1700" spc="30" dirty="0">
                <a:solidFill>
                  <a:srgbClr val="E4DFDF"/>
                </a:solidFill>
                <a:latin typeface="Arial"/>
                <a:cs typeface="Arial"/>
              </a:rPr>
              <a:t> </a:t>
            </a:r>
            <a:r>
              <a:rPr sz="1700" dirty="0">
                <a:solidFill>
                  <a:srgbClr val="E4DFDF"/>
                </a:solidFill>
                <a:latin typeface="Arial"/>
                <a:cs typeface="Arial"/>
              </a:rPr>
              <a:t>overall</a:t>
            </a:r>
            <a:r>
              <a:rPr sz="1700" spc="45" dirty="0">
                <a:solidFill>
                  <a:srgbClr val="E4DFDF"/>
                </a:solidFill>
                <a:latin typeface="Arial"/>
                <a:cs typeface="Arial"/>
              </a:rPr>
              <a:t> </a:t>
            </a:r>
            <a:r>
              <a:rPr sz="1700" spc="-10" dirty="0">
                <a:solidFill>
                  <a:srgbClr val="E4DFDF"/>
                </a:solidFill>
                <a:latin typeface="Arial"/>
                <a:cs typeface="Arial"/>
              </a:rPr>
              <a:t>performance.</a:t>
            </a:r>
            <a:endParaRPr sz="17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66719" y="1266092"/>
            <a:ext cx="3039491" cy="5753494"/>
          </a:xfrm>
        </p:spPr>
        <p:txBody>
          <a:bodyPr>
            <a:normAutofit/>
          </a:bodyPr>
          <a:lstStyle/>
          <a:p>
            <a:r>
              <a:rPr lang="en-GB" b="1">
                <a:solidFill>
                  <a:srgbClr val="262626"/>
                </a:solidFill>
              </a:rPr>
              <a:t>Minor House Keeping</a:t>
            </a:r>
            <a:endParaRPr lang="en-US" b="1">
              <a:solidFill>
                <a:srgbClr val="262626"/>
              </a:solidFill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268447D-E6CF-1594-1236-653465C23B5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1247876" y="7655260"/>
            <a:ext cx="1920240" cy="335280"/>
          </a:xfrm>
        </p:spPr>
        <p:txBody>
          <a:bodyPr>
            <a:normAutofit/>
          </a:bodyPr>
          <a:lstStyle/>
          <a:p>
            <a:pPr marL="0" marR="0" lvl="0" indent="0" algn="r" defTabSz="109728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720"/>
              </a:spcAft>
              <a:buClrTx/>
              <a:buSzTx/>
              <a:buFontTx/>
              <a:buNone/>
              <a:tabLst/>
              <a:defRPr/>
            </a:pPr>
            <a:fld id="{EC7C53EF-5AB0-492B-BEA7-FFFE93B42AFB}" type="datetime1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ramond" panose="02020404030301010803"/>
                <a:ea typeface="+mn-ea"/>
                <a:cs typeface="+mn-cs"/>
              </a:rPr>
              <a:pPr marL="0" marR="0" lvl="0" indent="0" algn="r" defTabSz="109728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720"/>
                </a:spcAft>
                <a:buClrTx/>
                <a:buSzTx/>
                <a:buFontTx/>
                <a:buNone/>
                <a:tabLst/>
                <a:defRPr/>
              </a:pPr>
              <a:t>11/26/2024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aramond" panose="02020404030301010803"/>
              <a:ea typeface="+mn-ea"/>
              <a:cs typeface="+mn-cs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CD2FED1-171F-D8EC-361B-EF8B2945BC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3259557" y="7655260"/>
            <a:ext cx="651236" cy="335280"/>
          </a:xfrm>
        </p:spPr>
        <p:txBody>
          <a:bodyPr>
            <a:normAutofit/>
          </a:bodyPr>
          <a:lstStyle/>
          <a:p>
            <a:pPr marL="0" marR="0" lvl="0" indent="0" algn="r" defTabSz="109728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720"/>
              </a:spcAft>
              <a:buClrTx/>
              <a:buSzTx/>
              <a:buFontTx/>
              <a:buNone/>
              <a:tabLst/>
              <a:defRPr/>
            </a:pPr>
            <a:fld id="{103DA290-49AB-4A6C-90E9-3D87C6460C9F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ramond" panose="02020404030301010803"/>
                <a:ea typeface="+mn-ea"/>
                <a:cs typeface="+mn-cs"/>
              </a:rPr>
              <a:pPr marL="0" marR="0" lvl="0" indent="0" algn="r" defTabSz="109728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72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aramond" panose="02020404030301010803"/>
              <a:ea typeface="+mn-ea"/>
              <a:cs typeface="+mn-cs"/>
            </a:endParaRPr>
          </a:p>
        </p:txBody>
      </p:sp>
      <p:graphicFrame>
        <p:nvGraphicFramePr>
          <p:cNvPr id="7" name="Content Placeholder 2">
            <a:extLst>
              <a:ext uri="{FF2B5EF4-FFF2-40B4-BE49-F238E27FC236}">
                <a16:creationId xmlns:a16="http://schemas.microsoft.com/office/drawing/2014/main" id="{4942BDF6-7AA6-6C1B-1A1C-35882F91A525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6564087" y="965605"/>
          <a:ext cx="7097051" cy="62983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13695947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811479" y="549351"/>
            <a:ext cx="7503159" cy="445295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877569">
              <a:lnSpc>
                <a:spcPts val="7500"/>
              </a:lnSpc>
              <a:spcBef>
                <a:spcPts val="100"/>
              </a:spcBef>
            </a:pPr>
            <a:r>
              <a:rPr lang="en-GB" sz="6000" b="1" spc="-375" dirty="0">
                <a:solidFill>
                  <a:srgbClr val="FFFFFF"/>
                </a:solidFill>
                <a:latin typeface="Arial"/>
                <a:cs typeface="Arial"/>
              </a:rPr>
              <a:t>Introduction</a:t>
            </a:r>
          </a:p>
          <a:p>
            <a:pPr marL="12700" marR="877569">
              <a:lnSpc>
                <a:spcPts val="7500"/>
              </a:lnSpc>
              <a:spcBef>
                <a:spcPts val="100"/>
              </a:spcBef>
            </a:pPr>
            <a:endParaRPr lang="en-GB" sz="6000" b="1" spc="-375" dirty="0">
              <a:solidFill>
                <a:srgbClr val="FFFFFF"/>
              </a:solidFill>
              <a:latin typeface="Arial"/>
              <a:cs typeface="Arial"/>
            </a:endParaRPr>
          </a:p>
          <a:p>
            <a:pPr marL="12700" marR="877569">
              <a:lnSpc>
                <a:spcPts val="7500"/>
              </a:lnSpc>
              <a:spcBef>
                <a:spcPts val="100"/>
              </a:spcBef>
            </a:pPr>
            <a:endParaRPr lang="en-GB" sz="6000" dirty="0">
              <a:latin typeface="Arial"/>
              <a:cs typeface="Arial"/>
            </a:endParaRPr>
          </a:p>
          <a:p>
            <a:pPr marL="12700" marR="5080">
              <a:lnSpc>
                <a:spcPct val="136300"/>
              </a:lnSpc>
              <a:spcBef>
                <a:spcPts val="3200"/>
              </a:spcBef>
            </a:pPr>
            <a:r>
              <a:rPr sz="1850" spc="-10" dirty="0">
                <a:solidFill>
                  <a:srgbClr val="E4DFDF"/>
                </a:solidFill>
                <a:latin typeface="Arial"/>
                <a:cs typeface="Arial"/>
              </a:rPr>
              <a:t>This</a:t>
            </a:r>
            <a:r>
              <a:rPr sz="1850" spc="25" dirty="0">
                <a:solidFill>
                  <a:srgbClr val="E4DFDF"/>
                </a:solidFill>
                <a:latin typeface="Arial"/>
                <a:cs typeface="Arial"/>
              </a:rPr>
              <a:t> </a:t>
            </a:r>
            <a:r>
              <a:rPr sz="1850" dirty="0">
                <a:solidFill>
                  <a:srgbClr val="E4DFDF"/>
                </a:solidFill>
                <a:latin typeface="Arial"/>
                <a:cs typeface="Arial"/>
              </a:rPr>
              <a:t>presentation</a:t>
            </a:r>
            <a:r>
              <a:rPr sz="1850" spc="90" dirty="0">
                <a:solidFill>
                  <a:srgbClr val="E4DFDF"/>
                </a:solidFill>
                <a:latin typeface="Arial"/>
                <a:cs typeface="Arial"/>
              </a:rPr>
              <a:t> </a:t>
            </a:r>
            <a:r>
              <a:rPr sz="1850" dirty="0">
                <a:solidFill>
                  <a:srgbClr val="E4DFDF"/>
                </a:solidFill>
                <a:latin typeface="Arial"/>
                <a:cs typeface="Arial"/>
              </a:rPr>
              <a:t>explores</a:t>
            </a:r>
            <a:r>
              <a:rPr sz="1850" spc="75" dirty="0">
                <a:solidFill>
                  <a:srgbClr val="E4DFDF"/>
                </a:solidFill>
                <a:latin typeface="Arial"/>
                <a:cs typeface="Arial"/>
              </a:rPr>
              <a:t> </a:t>
            </a:r>
            <a:r>
              <a:rPr sz="1850" dirty="0">
                <a:solidFill>
                  <a:srgbClr val="E4DFDF"/>
                </a:solidFill>
                <a:latin typeface="Arial"/>
                <a:cs typeface="Arial"/>
              </a:rPr>
              <a:t>workplace</a:t>
            </a:r>
            <a:r>
              <a:rPr sz="1850" spc="90" dirty="0">
                <a:solidFill>
                  <a:srgbClr val="E4DFDF"/>
                </a:solidFill>
                <a:latin typeface="Arial"/>
                <a:cs typeface="Arial"/>
              </a:rPr>
              <a:t> </a:t>
            </a:r>
            <a:r>
              <a:rPr sz="1850" dirty="0">
                <a:solidFill>
                  <a:srgbClr val="E4DFDF"/>
                </a:solidFill>
                <a:latin typeface="Arial"/>
                <a:cs typeface="Arial"/>
              </a:rPr>
              <a:t>discrimination</a:t>
            </a:r>
            <a:r>
              <a:rPr sz="1850" spc="90" dirty="0">
                <a:solidFill>
                  <a:srgbClr val="E4DFDF"/>
                </a:solidFill>
                <a:latin typeface="Arial"/>
                <a:cs typeface="Arial"/>
              </a:rPr>
              <a:t> </a:t>
            </a:r>
            <a:r>
              <a:rPr sz="1850" spc="-10" dirty="0">
                <a:solidFill>
                  <a:srgbClr val="E4DFDF"/>
                </a:solidFill>
                <a:latin typeface="Arial"/>
                <a:cs typeface="Arial"/>
              </a:rPr>
              <a:t>laws</a:t>
            </a:r>
            <a:r>
              <a:rPr sz="1850" spc="45" dirty="0">
                <a:solidFill>
                  <a:srgbClr val="E4DFDF"/>
                </a:solidFill>
                <a:latin typeface="Arial"/>
                <a:cs typeface="Arial"/>
              </a:rPr>
              <a:t> </a:t>
            </a:r>
            <a:r>
              <a:rPr sz="1850" dirty="0">
                <a:solidFill>
                  <a:srgbClr val="E4DFDF"/>
                </a:solidFill>
                <a:latin typeface="Arial"/>
                <a:cs typeface="Arial"/>
              </a:rPr>
              <a:t>in</a:t>
            </a:r>
            <a:r>
              <a:rPr sz="1850" spc="50" dirty="0">
                <a:solidFill>
                  <a:srgbClr val="E4DFDF"/>
                </a:solidFill>
                <a:latin typeface="Arial"/>
                <a:cs typeface="Arial"/>
              </a:rPr>
              <a:t> </a:t>
            </a:r>
            <a:r>
              <a:rPr sz="1850" dirty="0">
                <a:solidFill>
                  <a:srgbClr val="E4DFDF"/>
                </a:solidFill>
                <a:latin typeface="Arial"/>
                <a:cs typeface="Arial"/>
              </a:rPr>
              <a:t>Hong</a:t>
            </a:r>
            <a:r>
              <a:rPr sz="1850" spc="40" dirty="0">
                <a:solidFill>
                  <a:srgbClr val="E4DFDF"/>
                </a:solidFill>
                <a:latin typeface="Arial"/>
                <a:cs typeface="Arial"/>
              </a:rPr>
              <a:t> </a:t>
            </a:r>
            <a:r>
              <a:rPr sz="1850" spc="-20" dirty="0">
                <a:solidFill>
                  <a:srgbClr val="E4DFDF"/>
                </a:solidFill>
                <a:latin typeface="Arial"/>
                <a:cs typeface="Arial"/>
              </a:rPr>
              <a:t>Kong </a:t>
            </a:r>
            <a:r>
              <a:rPr sz="1850" dirty="0">
                <a:solidFill>
                  <a:srgbClr val="E4DFDF"/>
                </a:solidFill>
                <a:latin typeface="Arial"/>
                <a:cs typeface="Arial"/>
              </a:rPr>
              <a:t>and</a:t>
            </a:r>
            <a:r>
              <a:rPr sz="1850" spc="-20" dirty="0">
                <a:solidFill>
                  <a:srgbClr val="E4DFDF"/>
                </a:solidFill>
                <a:latin typeface="Arial"/>
                <a:cs typeface="Arial"/>
              </a:rPr>
              <a:t> </a:t>
            </a:r>
            <a:r>
              <a:rPr sz="1850" spc="50" dirty="0">
                <a:solidFill>
                  <a:srgbClr val="E4DFDF"/>
                </a:solidFill>
                <a:latin typeface="Arial"/>
                <a:cs typeface="Arial"/>
              </a:rPr>
              <a:t>the</a:t>
            </a:r>
            <a:r>
              <a:rPr sz="1850" spc="-25" dirty="0">
                <a:solidFill>
                  <a:srgbClr val="E4DFDF"/>
                </a:solidFill>
                <a:latin typeface="Arial"/>
                <a:cs typeface="Arial"/>
              </a:rPr>
              <a:t> </a:t>
            </a:r>
            <a:r>
              <a:rPr sz="1850" spc="-70" dirty="0">
                <a:solidFill>
                  <a:srgbClr val="E4DFDF"/>
                </a:solidFill>
                <a:latin typeface="Arial"/>
                <a:cs typeface="Arial"/>
              </a:rPr>
              <a:t>UK.</a:t>
            </a:r>
            <a:r>
              <a:rPr sz="1850" spc="-25" dirty="0">
                <a:solidFill>
                  <a:srgbClr val="E4DFDF"/>
                </a:solidFill>
                <a:latin typeface="Arial"/>
                <a:cs typeface="Arial"/>
              </a:rPr>
              <a:t> </a:t>
            </a:r>
            <a:r>
              <a:rPr sz="1850" spc="-10" dirty="0">
                <a:solidFill>
                  <a:srgbClr val="E4DFDF"/>
                </a:solidFill>
                <a:latin typeface="Arial"/>
                <a:cs typeface="Arial"/>
              </a:rPr>
              <a:t>We'll</a:t>
            </a:r>
            <a:r>
              <a:rPr sz="1850" dirty="0">
                <a:solidFill>
                  <a:srgbClr val="E4DFDF"/>
                </a:solidFill>
                <a:latin typeface="Arial"/>
                <a:cs typeface="Arial"/>
              </a:rPr>
              <a:t> examine</a:t>
            </a:r>
            <a:r>
              <a:rPr sz="1850" spc="5" dirty="0">
                <a:solidFill>
                  <a:srgbClr val="E4DFDF"/>
                </a:solidFill>
                <a:latin typeface="Arial"/>
                <a:cs typeface="Arial"/>
              </a:rPr>
              <a:t> </a:t>
            </a:r>
            <a:r>
              <a:rPr sz="1850" dirty="0">
                <a:solidFill>
                  <a:srgbClr val="E4DFDF"/>
                </a:solidFill>
                <a:latin typeface="Arial"/>
                <a:cs typeface="Arial"/>
              </a:rPr>
              <a:t>legal</a:t>
            </a:r>
            <a:r>
              <a:rPr sz="1850" spc="-5" dirty="0">
                <a:solidFill>
                  <a:srgbClr val="E4DFDF"/>
                </a:solidFill>
                <a:latin typeface="Arial"/>
                <a:cs typeface="Arial"/>
              </a:rPr>
              <a:t> </a:t>
            </a:r>
            <a:r>
              <a:rPr sz="1850" dirty="0">
                <a:solidFill>
                  <a:srgbClr val="E4DFDF"/>
                </a:solidFill>
                <a:latin typeface="Arial"/>
                <a:cs typeface="Arial"/>
              </a:rPr>
              <a:t>protections,</a:t>
            </a:r>
            <a:r>
              <a:rPr sz="1850" spc="-5" dirty="0">
                <a:solidFill>
                  <a:srgbClr val="E4DFDF"/>
                </a:solidFill>
                <a:latin typeface="Arial"/>
                <a:cs typeface="Arial"/>
              </a:rPr>
              <a:t> </a:t>
            </a:r>
            <a:r>
              <a:rPr sz="1850" dirty="0">
                <a:solidFill>
                  <a:srgbClr val="E4DFDF"/>
                </a:solidFill>
                <a:latin typeface="Arial"/>
                <a:cs typeface="Arial"/>
              </a:rPr>
              <a:t>employer</a:t>
            </a:r>
            <a:r>
              <a:rPr sz="1850" spc="25" dirty="0">
                <a:solidFill>
                  <a:srgbClr val="E4DFDF"/>
                </a:solidFill>
                <a:latin typeface="Arial"/>
                <a:cs typeface="Arial"/>
              </a:rPr>
              <a:t> </a:t>
            </a:r>
            <a:r>
              <a:rPr sz="1850" dirty="0">
                <a:solidFill>
                  <a:srgbClr val="E4DFDF"/>
                </a:solidFill>
                <a:latin typeface="Arial"/>
                <a:cs typeface="Arial"/>
              </a:rPr>
              <a:t>duties,</a:t>
            </a:r>
            <a:r>
              <a:rPr sz="1850" spc="-25" dirty="0">
                <a:solidFill>
                  <a:srgbClr val="E4DFDF"/>
                </a:solidFill>
                <a:latin typeface="Arial"/>
                <a:cs typeface="Arial"/>
              </a:rPr>
              <a:t> </a:t>
            </a:r>
            <a:r>
              <a:rPr sz="1850" dirty="0">
                <a:solidFill>
                  <a:srgbClr val="E4DFDF"/>
                </a:solidFill>
                <a:latin typeface="Arial"/>
                <a:cs typeface="Arial"/>
              </a:rPr>
              <a:t>and</a:t>
            </a:r>
            <a:r>
              <a:rPr sz="1850" spc="-40" dirty="0">
                <a:solidFill>
                  <a:srgbClr val="E4DFDF"/>
                </a:solidFill>
                <a:latin typeface="Arial"/>
                <a:cs typeface="Arial"/>
              </a:rPr>
              <a:t> </a:t>
            </a:r>
            <a:r>
              <a:rPr sz="1850" spc="-25" dirty="0">
                <a:solidFill>
                  <a:srgbClr val="E4DFDF"/>
                </a:solidFill>
                <a:latin typeface="Arial"/>
                <a:cs typeface="Arial"/>
              </a:rPr>
              <a:t>key </a:t>
            </a:r>
            <a:r>
              <a:rPr sz="1850" spc="-55" dirty="0">
                <a:solidFill>
                  <a:srgbClr val="E4DFDF"/>
                </a:solidFill>
                <a:latin typeface="Arial"/>
                <a:cs typeface="Arial"/>
              </a:rPr>
              <a:t>cases</a:t>
            </a:r>
            <a:r>
              <a:rPr sz="1850" spc="75" dirty="0">
                <a:solidFill>
                  <a:srgbClr val="E4DFDF"/>
                </a:solidFill>
                <a:latin typeface="Arial"/>
                <a:cs typeface="Arial"/>
              </a:rPr>
              <a:t> </a:t>
            </a:r>
            <a:r>
              <a:rPr sz="1850" dirty="0">
                <a:solidFill>
                  <a:srgbClr val="E4DFDF"/>
                </a:solidFill>
                <a:latin typeface="Arial"/>
                <a:cs typeface="Arial"/>
              </a:rPr>
              <a:t>shaping</a:t>
            </a:r>
            <a:r>
              <a:rPr sz="1850" spc="80" dirty="0">
                <a:solidFill>
                  <a:srgbClr val="E4DFDF"/>
                </a:solidFill>
                <a:latin typeface="Arial"/>
                <a:cs typeface="Arial"/>
              </a:rPr>
              <a:t> </a:t>
            </a:r>
            <a:r>
              <a:rPr sz="1850" spc="55" dirty="0">
                <a:solidFill>
                  <a:srgbClr val="E4DFDF"/>
                </a:solidFill>
                <a:latin typeface="Arial"/>
                <a:cs typeface="Arial"/>
              </a:rPr>
              <a:t>anti-</a:t>
            </a:r>
            <a:r>
              <a:rPr sz="1850" dirty="0">
                <a:solidFill>
                  <a:srgbClr val="E4DFDF"/>
                </a:solidFill>
                <a:latin typeface="Arial"/>
                <a:cs typeface="Arial"/>
              </a:rPr>
              <a:t>discrimination</a:t>
            </a:r>
            <a:r>
              <a:rPr sz="1850" spc="140" dirty="0">
                <a:solidFill>
                  <a:srgbClr val="E4DFDF"/>
                </a:solidFill>
                <a:latin typeface="Arial"/>
                <a:cs typeface="Arial"/>
              </a:rPr>
              <a:t> </a:t>
            </a:r>
            <a:r>
              <a:rPr sz="1850" spc="-10" dirty="0">
                <a:solidFill>
                  <a:srgbClr val="E4DFDF"/>
                </a:solidFill>
                <a:latin typeface="Arial"/>
                <a:cs typeface="Arial"/>
              </a:rPr>
              <a:t>practices.</a:t>
            </a:r>
            <a:endParaRPr sz="1850" dirty="0">
              <a:latin typeface="Arial"/>
              <a:cs typeface="Arial"/>
            </a:endParaRPr>
          </a:p>
        </p:txBody>
      </p:sp>
      <p:sp>
        <p:nvSpPr>
          <p:cNvPr id="8" name="object 8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2286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80"/>
              </a:spcBef>
            </a:pPr>
            <a:r>
              <a:rPr spc="-25" dirty="0"/>
              <a:t>3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5486399" cy="8229597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560095" rIns="0" bIns="0" rtlCol="0">
            <a:spAutoFit/>
          </a:bodyPr>
          <a:lstStyle/>
          <a:p>
            <a:pPr marL="5563870" marR="5080">
              <a:lnSpc>
                <a:spcPct val="107200"/>
              </a:lnSpc>
              <a:spcBef>
                <a:spcPts val="100"/>
              </a:spcBef>
            </a:pPr>
            <a:r>
              <a:rPr sz="3900" spc="-250" dirty="0"/>
              <a:t>Overview</a:t>
            </a:r>
            <a:r>
              <a:rPr sz="3900" spc="-385" dirty="0"/>
              <a:t> </a:t>
            </a:r>
            <a:r>
              <a:rPr sz="3900" spc="-180" dirty="0"/>
              <a:t>of</a:t>
            </a:r>
            <a:r>
              <a:rPr sz="3900" spc="-355" dirty="0"/>
              <a:t> </a:t>
            </a:r>
            <a:r>
              <a:rPr sz="3900" spc="-130" dirty="0"/>
              <a:t>Anti-</a:t>
            </a:r>
            <a:r>
              <a:rPr sz="3900" spc="-235" dirty="0"/>
              <a:t>Discrimination </a:t>
            </a:r>
            <a:r>
              <a:rPr sz="3900" spc="-280" dirty="0"/>
              <a:t>Ordinances</a:t>
            </a:r>
            <a:r>
              <a:rPr sz="3900" spc="-430" dirty="0"/>
              <a:t> </a:t>
            </a:r>
            <a:r>
              <a:rPr sz="3900" spc="-215" dirty="0"/>
              <a:t>in</a:t>
            </a:r>
            <a:r>
              <a:rPr sz="3900" spc="-405" dirty="0"/>
              <a:t> </a:t>
            </a:r>
            <a:r>
              <a:rPr sz="3900" spc="-265" dirty="0"/>
              <a:t>Hong</a:t>
            </a:r>
            <a:r>
              <a:rPr sz="3900" spc="-415" dirty="0"/>
              <a:t> </a:t>
            </a:r>
            <a:r>
              <a:rPr sz="3900" spc="-330" dirty="0"/>
              <a:t>Kong</a:t>
            </a:r>
            <a:endParaRPr sz="3900"/>
          </a:p>
        </p:txBody>
      </p:sp>
      <p:grpSp>
        <p:nvGrpSpPr>
          <p:cNvPr id="4" name="object 4"/>
          <p:cNvGrpSpPr/>
          <p:nvPr/>
        </p:nvGrpSpPr>
        <p:grpSpPr>
          <a:xfrm>
            <a:off x="6220967" y="2871216"/>
            <a:ext cx="481965" cy="481965"/>
            <a:chOff x="6220967" y="2871216"/>
            <a:chExt cx="481965" cy="481965"/>
          </a:xfrm>
        </p:grpSpPr>
        <p:sp>
          <p:nvSpPr>
            <p:cNvPr id="5" name="object 5"/>
            <p:cNvSpPr/>
            <p:nvPr/>
          </p:nvSpPr>
          <p:spPr>
            <a:xfrm>
              <a:off x="6224777" y="2875026"/>
              <a:ext cx="474345" cy="474345"/>
            </a:xfrm>
            <a:custGeom>
              <a:avLst/>
              <a:gdLst/>
              <a:ahLst/>
              <a:cxnLst/>
              <a:rect l="l" t="t" r="r" b="b"/>
              <a:pathLst>
                <a:path w="474345" h="474345">
                  <a:moveTo>
                    <a:pt x="385445" y="0"/>
                  </a:moveTo>
                  <a:lnTo>
                    <a:pt x="88519" y="0"/>
                  </a:lnTo>
                  <a:lnTo>
                    <a:pt x="54060" y="6955"/>
                  </a:lnTo>
                  <a:lnTo>
                    <a:pt x="25923" y="25923"/>
                  </a:lnTo>
                  <a:lnTo>
                    <a:pt x="6955" y="54060"/>
                  </a:lnTo>
                  <a:lnTo>
                    <a:pt x="0" y="88519"/>
                  </a:lnTo>
                  <a:lnTo>
                    <a:pt x="0" y="385445"/>
                  </a:lnTo>
                  <a:lnTo>
                    <a:pt x="6955" y="419903"/>
                  </a:lnTo>
                  <a:lnTo>
                    <a:pt x="25923" y="448040"/>
                  </a:lnTo>
                  <a:lnTo>
                    <a:pt x="54060" y="467008"/>
                  </a:lnTo>
                  <a:lnTo>
                    <a:pt x="88519" y="473963"/>
                  </a:lnTo>
                  <a:lnTo>
                    <a:pt x="385445" y="473963"/>
                  </a:lnTo>
                  <a:lnTo>
                    <a:pt x="419903" y="467008"/>
                  </a:lnTo>
                  <a:lnTo>
                    <a:pt x="448040" y="448040"/>
                  </a:lnTo>
                  <a:lnTo>
                    <a:pt x="467008" y="419903"/>
                  </a:lnTo>
                  <a:lnTo>
                    <a:pt x="473964" y="385445"/>
                  </a:lnTo>
                  <a:lnTo>
                    <a:pt x="473964" y="88519"/>
                  </a:lnTo>
                  <a:lnTo>
                    <a:pt x="467008" y="54060"/>
                  </a:lnTo>
                  <a:lnTo>
                    <a:pt x="448040" y="25923"/>
                  </a:lnTo>
                  <a:lnTo>
                    <a:pt x="419903" y="6955"/>
                  </a:lnTo>
                  <a:lnTo>
                    <a:pt x="385445" y="0"/>
                  </a:lnTo>
                  <a:close/>
                </a:path>
              </a:pathLst>
            </a:custGeom>
            <a:solidFill>
              <a:srgbClr val="7D023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6224777" y="2875026"/>
              <a:ext cx="474345" cy="474345"/>
            </a:xfrm>
            <a:custGeom>
              <a:avLst/>
              <a:gdLst/>
              <a:ahLst/>
              <a:cxnLst/>
              <a:rect l="l" t="t" r="r" b="b"/>
              <a:pathLst>
                <a:path w="474345" h="474345">
                  <a:moveTo>
                    <a:pt x="0" y="88519"/>
                  </a:moveTo>
                  <a:lnTo>
                    <a:pt x="6955" y="54060"/>
                  </a:lnTo>
                  <a:lnTo>
                    <a:pt x="25923" y="25923"/>
                  </a:lnTo>
                  <a:lnTo>
                    <a:pt x="54060" y="6955"/>
                  </a:lnTo>
                  <a:lnTo>
                    <a:pt x="88519" y="0"/>
                  </a:lnTo>
                  <a:lnTo>
                    <a:pt x="385445" y="0"/>
                  </a:lnTo>
                  <a:lnTo>
                    <a:pt x="419903" y="6955"/>
                  </a:lnTo>
                  <a:lnTo>
                    <a:pt x="448040" y="25923"/>
                  </a:lnTo>
                  <a:lnTo>
                    <a:pt x="467008" y="54060"/>
                  </a:lnTo>
                  <a:lnTo>
                    <a:pt x="473964" y="88519"/>
                  </a:lnTo>
                  <a:lnTo>
                    <a:pt x="473964" y="385445"/>
                  </a:lnTo>
                  <a:lnTo>
                    <a:pt x="467008" y="419903"/>
                  </a:lnTo>
                  <a:lnTo>
                    <a:pt x="448040" y="448040"/>
                  </a:lnTo>
                  <a:lnTo>
                    <a:pt x="419903" y="467008"/>
                  </a:lnTo>
                  <a:lnTo>
                    <a:pt x="385445" y="473963"/>
                  </a:lnTo>
                  <a:lnTo>
                    <a:pt x="88519" y="473963"/>
                  </a:lnTo>
                  <a:lnTo>
                    <a:pt x="54060" y="467008"/>
                  </a:lnTo>
                  <a:lnTo>
                    <a:pt x="25923" y="448040"/>
                  </a:lnTo>
                  <a:lnTo>
                    <a:pt x="6955" y="419903"/>
                  </a:lnTo>
                  <a:lnTo>
                    <a:pt x="0" y="385445"/>
                  </a:lnTo>
                  <a:lnTo>
                    <a:pt x="0" y="88519"/>
                  </a:lnTo>
                  <a:close/>
                </a:path>
              </a:pathLst>
            </a:custGeom>
            <a:ln w="7620">
              <a:solidFill>
                <a:srgbClr val="961B5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" name="object 7"/>
          <p:cNvSpPr txBox="1"/>
          <p:nvPr/>
        </p:nvSpPr>
        <p:spPr>
          <a:xfrm>
            <a:off x="6397244" y="2866770"/>
            <a:ext cx="134620" cy="37655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300" b="1" spc="-475" dirty="0">
                <a:solidFill>
                  <a:srgbClr val="E4DFDF"/>
                </a:solidFill>
                <a:latin typeface="Arial"/>
                <a:cs typeface="Arial"/>
              </a:rPr>
              <a:t>1</a:t>
            </a:r>
            <a:endParaRPr sz="2300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6896861" y="2828925"/>
            <a:ext cx="2870835" cy="1783714"/>
          </a:xfrm>
          <a:prstGeom prst="rect">
            <a:avLst/>
          </a:prstGeom>
        </p:spPr>
        <p:txBody>
          <a:bodyPr vert="horz" wrap="square" lIns="0" tIns="10795" rIns="0" bIns="0" rtlCol="0">
            <a:spAutoFit/>
          </a:bodyPr>
          <a:lstStyle/>
          <a:p>
            <a:pPr marL="12700" marR="894080">
              <a:lnSpc>
                <a:spcPts val="2460"/>
              </a:lnSpc>
              <a:spcBef>
                <a:spcPts val="85"/>
              </a:spcBef>
            </a:pPr>
            <a:r>
              <a:rPr sz="1950" b="1" spc="-125" dirty="0">
                <a:solidFill>
                  <a:srgbClr val="E4DFDF"/>
                </a:solidFill>
                <a:latin typeface="Arial"/>
                <a:cs typeface="Arial"/>
              </a:rPr>
              <a:t>Sex</a:t>
            </a:r>
            <a:r>
              <a:rPr sz="1950" b="1" spc="-204" dirty="0">
                <a:solidFill>
                  <a:srgbClr val="E4DFDF"/>
                </a:solidFill>
                <a:latin typeface="Arial"/>
                <a:cs typeface="Arial"/>
              </a:rPr>
              <a:t> </a:t>
            </a:r>
            <a:r>
              <a:rPr sz="1950" b="1" spc="-114" dirty="0">
                <a:solidFill>
                  <a:srgbClr val="E4DFDF"/>
                </a:solidFill>
                <a:latin typeface="Arial"/>
                <a:cs typeface="Arial"/>
              </a:rPr>
              <a:t>Discrimination </a:t>
            </a:r>
            <a:r>
              <a:rPr sz="1950" b="1" spc="-130" dirty="0">
                <a:solidFill>
                  <a:srgbClr val="E4DFDF"/>
                </a:solidFill>
                <a:latin typeface="Arial"/>
                <a:cs typeface="Arial"/>
              </a:rPr>
              <a:t>Ordinance</a:t>
            </a:r>
            <a:r>
              <a:rPr sz="1950" b="1" spc="-190" dirty="0">
                <a:solidFill>
                  <a:srgbClr val="E4DFDF"/>
                </a:solidFill>
                <a:latin typeface="Arial"/>
                <a:cs typeface="Arial"/>
              </a:rPr>
              <a:t> </a:t>
            </a:r>
            <a:r>
              <a:rPr sz="1950" b="1" spc="-20" dirty="0">
                <a:solidFill>
                  <a:srgbClr val="E4DFDF"/>
                </a:solidFill>
                <a:latin typeface="Arial"/>
                <a:cs typeface="Arial"/>
              </a:rPr>
              <a:t>(SDO)</a:t>
            </a:r>
            <a:endParaRPr sz="1950">
              <a:latin typeface="Arial"/>
              <a:cs typeface="Arial"/>
            </a:endParaRPr>
          </a:p>
          <a:p>
            <a:pPr marL="12700" marR="5080">
              <a:lnSpc>
                <a:spcPct val="137600"/>
              </a:lnSpc>
              <a:spcBef>
                <a:spcPts val="760"/>
              </a:spcBef>
            </a:pPr>
            <a:r>
              <a:rPr sz="1650" spc="10" dirty="0">
                <a:solidFill>
                  <a:srgbClr val="E4DFDF"/>
                </a:solidFill>
                <a:latin typeface="Arial"/>
                <a:cs typeface="Arial"/>
              </a:rPr>
              <a:t>Prohibits</a:t>
            </a:r>
            <a:r>
              <a:rPr sz="1650" spc="155" dirty="0">
                <a:solidFill>
                  <a:srgbClr val="E4DFDF"/>
                </a:solidFill>
                <a:latin typeface="Arial"/>
                <a:cs typeface="Arial"/>
              </a:rPr>
              <a:t> </a:t>
            </a:r>
            <a:r>
              <a:rPr sz="1650" spc="10" dirty="0">
                <a:solidFill>
                  <a:srgbClr val="E4DFDF"/>
                </a:solidFill>
                <a:latin typeface="Arial"/>
                <a:cs typeface="Arial"/>
              </a:rPr>
              <a:t>discrimination</a:t>
            </a:r>
            <a:r>
              <a:rPr sz="1650" spc="140" dirty="0">
                <a:solidFill>
                  <a:srgbClr val="E4DFDF"/>
                </a:solidFill>
                <a:latin typeface="Arial"/>
                <a:cs typeface="Arial"/>
              </a:rPr>
              <a:t> </a:t>
            </a:r>
            <a:r>
              <a:rPr sz="1650" spc="-20" dirty="0">
                <a:solidFill>
                  <a:srgbClr val="E4DFDF"/>
                </a:solidFill>
                <a:latin typeface="Arial"/>
                <a:cs typeface="Arial"/>
              </a:rPr>
              <a:t>based </a:t>
            </a:r>
            <a:r>
              <a:rPr sz="1650" dirty="0">
                <a:solidFill>
                  <a:srgbClr val="E4DFDF"/>
                </a:solidFill>
                <a:latin typeface="Arial"/>
                <a:cs typeface="Arial"/>
              </a:rPr>
              <a:t>on</a:t>
            </a:r>
            <a:r>
              <a:rPr sz="1650" spc="30" dirty="0">
                <a:solidFill>
                  <a:srgbClr val="E4DFDF"/>
                </a:solidFill>
                <a:latin typeface="Arial"/>
                <a:cs typeface="Arial"/>
              </a:rPr>
              <a:t> </a:t>
            </a:r>
            <a:r>
              <a:rPr sz="1650" spc="-45" dirty="0">
                <a:solidFill>
                  <a:srgbClr val="E4DFDF"/>
                </a:solidFill>
                <a:latin typeface="Arial"/>
                <a:cs typeface="Arial"/>
              </a:rPr>
              <a:t>sex,</a:t>
            </a:r>
            <a:r>
              <a:rPr sz="1650" spc="40" dirty="0">
                <a:solidFill>
                  <a:srgbClr val="E4DFDF"/>
                </a:solidFill>
                <a:latin typeface="Arial"/>
                <a:cs typeface="Arial"/>
              </a:rPr>
              <a:t> </a:t>
            </a:r>
            <a:r>
              <a:rPr sz="1650" dirty="0">
                <a:solidFill>
                  <a:srgbClr val="E4DFDF"/>
                </a:solidFill>
                <a:latin typeface="Arial"/>
                <a:cs typeface="Arial"/>
              </a:rPr>
              <a:t>marital</a:t>
            </a:r>
            <a:r>
              <a:rPr sz="1650" spc="10" dirty="0">
                <a:solidFill>
                  <a:srgbClr val="E4DFDF"/>
                </a:solidFill>
                <a:latin typeface="Arial"/>
                <a:cs typeface="Arial"/>
              </a:rPr>
              <a:t> </a:t>
            </a:r>
            <a:r>
              <a:rPr sz="1650" dirty="0">
                <a:solidFill>
                  <a:srgbClr val="E4DFDF"/>
                </a:solidFill>
                <a:latin typeface="Arial"/>
                <a:cs typeface="Arial"/>
              </a:rPr>
              <a:t>status,</a:t>
            </a:r>
            <a:r>
              <a:rPr sz="1650" spc="15" dirty="0">
                <a:solidFill>
                  <a:srgbClr val="E4DFDF"/>
                </a:solidFill>
                <a:latin typeface="Arial"/>
                <a:cs typeface="Arial"/>
              </a:rPr>
              <a:t> </a:t>
            </a:r>
            <a:r>
              <a:rPr sz="1650" spc="-25" dirty="0">
                <a:solidFill>
                  <a:srgbClr val="E4DFDF"/>
                </a:solidFill>
                <a:latin typeface="Arial"/>
                <a:cs typeface="Arial"/>
              </a:rPr>
              <a:t>and </a:t>
            </a:r>
            <a:r>
              <a:rPr sz="1650" dirty="0">
                <a:solidFill>
                  <a:srgbClr val="E4DFDF"/>
                </a:solidFill>
                <a:latin typeface="Arial"/>
                <a:cs typeface="Arial"/>
              </a:rPr>
              <a:t>pregnancy.</a:t>
            </a:r>
            <a:r>
              <a:rPr sz="1650" spc="-55" dirty="0">
                <a:solidFill>
                  <a:srgbClr val="E4DFDF"/>
                </a:solidFill>
                <a:latin typeface="Arial"/>
                <a:cs typeface="Arial"/>
              </a:rPr>
              <a:t> </a:t>
            </a:r>
            <a:r>
              <a:rPr sz="1650" dirty="0">
                <a:solidFill>
                  <a:srgbClr val="E4DFDF"/>
                </a:solidFill>
                <a:latin typeface="Arial"/>
                <a:cs typeface="Arial"/>
              </a:rPr>
              <a:t>Enacted</a:t>
            </a:r>
            <a:r>
              <a:rPr sz="1650" spc="-75" dirty="0">
                <a:solidFill>
                  <a:srgbClr val="E4DFDF"/>
                </a:solidFill>
                <a:latin typeface="Arial"/>
                <a:cs typeface="Arial"/>
              </a:rPr>
              <a:t> </a:t>
            </a:r>
            <a:r>
              <a:rPr sz="1650" dirty="0">
                <a:solidFill>
                  <a:srgbClr val="E4DFDF"/>
                </a:solidFill>
                <a:latin typeface="Arial"/>
                <a:cs typeface="Arial"/>
              </a:rPr>
              <a:t>in</a:t>
            </a:r>
            <a:r>
              <a:rPr sz="1650" spc="-20" dirty="0">
                <a:solidFill>
                  <a:srgbClr val="E4DFDF"/>
                </a:solidFill>
                <a:latin typeface="Arial"/>
                <a:cs typeface="Arial"/>
              </a:rPr>
              <a:t> 1995.</a:t>
            </a:r>
            <a:endParaRPr sz="1650">
              <a:latin typeface="Arial"/>
              <a:cs typeface="Arial"/>
            </a:endParaRPr>
          </a:p>
        </p:txBody>
      </p:sp>
      <p:grpSp>
        <p:nvGrpSpPr>
          <p:cNvPr id="9" name="object 9"/>
          <p:cNvGrpSpPr/>
          <p:nvPr/>
        </p:nvGrpSpPr>
        <p:grpSpPr>
          <a:xfrm>
            <a:off x="10160507" y="2871216"/>
            <a:ext cx="481965" cy="481965"/>
            <a:chOff x="10160507" y="2871216"/>
            <a:chExt cx="481965" cy="481965"/>
          </a:xfrm>
        </p:grpSpPr>
        <p:sp>
          <p:nvSpPr>
            <p:cNvPr id="10" name="object 10"/>
            <p:cNvSpPr/>
            <p:nvPr/>
          </p:nvSpPr>
          <p:spPr>
            <a:xfrm>
              <a:off x="10164317" y="2875026"/>
              <a:ext cx="474345" cy="474345"/>
            </a:xfrm>
            <a:custGeom>
              <a:avLst/>
              <a:gdLst/>
              <a:ahLst/>
              <a:cxnLst/>
              <a:rect l="l" t="t" r="r" b="b"/>
              <a:pathLst>
                <a:path w="474345" h="474345">
                  <a:moveTo>
                    <a:pt x="385445" y="0"/>
                  </a:moveTo>
                  <a:lnTo>
                    <a:pt x="88518" y="0"/>
                  </a:lnTo>
                  <a:lnTo>
                    <a:pt x="54060" y="6955"/>
                  </a:lnTo>
                  <a:lnTo>
                    <a:pt x="25923" y="25923"/>
                  </a:lnTo>
                  <a:lnTo>
                    <a:pt x="6955" y="54060"/>
                  </a:lnTo>
                  <a:lnTo>
                    <a:pt x="0" y="88519"/>
                  </a:lnTo>
                  <a:lnTo>
                    <a:pt x="0" y="385445"/>
                  </a:lnTo>
                  <a:lnTo>
                    <a:pt x="6955" y="419903"/>
                  </a:lnTo>
                  <a:lnTo>
                    <a:pt x="25923" y="448040"/>
                  </a:lnTo>
                  <a:lnTo>
                    <a:pt x="54060" y="467008"/>
                  </a:lnTo>
                  <a:lnTo>
                    <a:pt x="88518" y="473963"/>
                  </a:lnTo>
                  <a:lnTo>
                    <a:pt x="385445" y="473963"/>
                  </a:lnTo>
                  <a:lnTo>
                    <a:pt x="419903" y="467008"/>
                  </a:lnTo>
                  <a:lnTo>
                    <a:pt x="448040" y="448040"/>
                  </a:lnTo>
                  <a:lnTo>
                    <a:pt x="467008" y="419903"/>
                  </a:lnTo>
                  <a:lnTo>
                    <a:pt x="473963" y="385445"/>
                  </a:lnTo>
                  <a:lnTo>
                    <a:pt x="473963" y="88519"/>
                  </a:lnTo>
                  <a:lnTo>
                    <a:pt x="467008" y="54060"/>
                  </a:lnTo>
                  <a:lnTo>
                    <a:pt x="448040" y="25923"/>
                  </a:lnTo>
                  <a:lnTo>
                    <a:pt x="419903" y="6955"/>
                  </a:lnTo>
                  <a:lnTo>
                    <a:pt x="385445" y="0"/>
                  </a:lnTo>
                  <a:close/>
                </a:path>
              </a:pathLst>
            </a:custGeom>
            <a:solidFill>
              <a:srgbClr val="7D023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10164317" y="2875026"/>
              <a:ext cx="474345" cy="474345"/>
            </a:xfrm>
            <a:custGeom>
              <a:avLst/>
              <a:gdLst/>
              <a:ahLst/>
              <a:cxnLst/>
              <a:rect l="l" t="t" r="r" b="b"/>
              <a:pathLst>
                <a:path w="474345" h="474345">
                  <a:moveTo>
                    <a:pt x="0" y="88519"/>
                  </a:moveTo>
                  <a:lnTo>
                    <a:pt x="6955" y="54060"/>
                  </a:lnTo>
                  <a:lnTo>
                    <a:pt x="25923" y="25923"/>
                  </a:lnTo>
                  <a:lnTo>
                    <a:pt x="54060" y="6955"/>
                  </a:lnTo>
                  <a:lnTo>
                    <a:pt x="88518" y="0"/>
                  </a:lnTo>
                  <a:lnTo>
                    <a:pt x="385445" y="0"/>
                  </a:lnTo>
                  <a:lnTo>
                    <a:pt x="419903" y="6955"/>
                  </a:lnTo>
                  <a:lnTo>
                    <a:pt x="448040" y="25923"/>
                  </a:lnTo>
                  <a:lnTo>
                    <a:pt x="467008" y="54060"/>
                  </a:lnTo>
                  <a:lnTo>
                    <a:pt x="473963" y="88519"/>
                  </a:lnTo>
                  <a:lnTo>
                    <a:pt x="473963" y="385445"/>
                  </a:lnTo>
                  <a:lnTo>
                    <a:pt x="467008" y="419903"/>
                  </a:lnTo>
                  <a:lnTo>
                    <a:pt x="448040" y="448040"/>
                  </a:lnTo>
                  <a:lnTo>
                    <a:pt x="419903" y="467008"/>
                  </a:lnTo>
                  <a:lnTo>
                    <a:pt x="385445" y="473963"/>
                  </a:lnTo>
                  <a:lnTo>
                    <a:pt x="88518" y="473963"/>
                  </a:lnTo>
                  <a:lnTo>
                    <a:pt x="54060" y="467008"/>
                  </a:lnTo>
                  <a:lnTo>
                    <a:pt x="25923" y="448040"/>
                  </a:lnTo>
                  <a:lnTo>
                    <a:pt x="6955" y="419903"/>
                  </a:lnTo>
                  <a:lnTo>
                    <a:pt x="0" y="385445"/>
                  </a:lnTo>
                  <a:lnTo>
                    <a:pt x="0" y="88519"/>
                  </a:lnTo>
                  <a:close/>
                </a:path>
              </a:pathLst>
            </a:custGeom>
            <a:ln w="7620">
              <a:solidFill>
                <a:srgbClr val="961B5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2" name="object 12"/>
          <p:cNvSpPr txBox="1"/>
          <p:nvPr/>
        </p:nvSpPr>
        <p:spPr>
          <a:xfrm>
            <a:off x="10303256" y="2866770"/>
            <a:ext cx="204470" cy="37655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300" b="1" spc="75" dirty="0">
                <a:solidFill>
                  <a:srgbClr val="E4DFDF"/>
                </a:solidFill>
                <a:latin typeface="Arial"/>
                <a:cs typeface="Arial"/>
              </a:rPr>
              <a:t>2</a:t>
            </a:r>
            <a:endParaRPr sz="2300">
              <a:latin typeface="Arial"/>
              <a:cs typeface="Arial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10836909" y="2828925"/>
            <a:ext cx="2955290" cy="1783714"/>
          </a:xfrm>
          <a:prstGeom prst="rect">
            <a:avLst/>
          </a:prstGeom>
        </p:spPr>
        <p:txBody>
          <a:bodyPr vert="horz" wrap="square" lIns="0" tIns="10795" rIns="0" bIns="0" rtlCol="0">
            <a:spAutoFit/>
          </a:bodyPr>
          <a:lstStyle/>
          <a:p>
            <a:pPr marL="12700" marR="405765">
              <a:lnSpc>
                <a:spcPts val="2460"/>
              </a:lnSpc>
              <a:spcBef>
                <a:spcPts val="85"/>
              </a:spcBef>
            </a:pPr>
            <a:r>
              <a:rPr sz="1950" b="1" spc="-114" dirty="0">
                <a:solidFill>
                  <a:srgbClr val="E4DFDF"/>
                </a:solidFill>
                <a:latin typeface="Arial"/>
                <a:cs typeface="Arial"/>
              </a:rPr>
              <a:t>Disability</a:t>
            </a:r>
            <a:r>
              <a:rPr sz="1950" b="1" spc="-145" dirty="0">
                <a:solidFill>
                  <a:srgbClr val="E4DFDF"/>
                </a:solidFill>
                <a:latin typeface="Arial"/>
                <a:cs typeface="Arial"/>
              </a:rPr>
              <a:t> </a:t>
            </a:r>
            <a:r>
              <a:rPr sz="1950" b="1" spc="-120" dirty="0">
                <a:solidFill>
                  <a:srgbClr val="E4DFDF"/>
                </a:solidFill>
                <a:latin typeface="Arial"/>
                <a:cs typeface="Arial"/>
              </a:rPr>
              <a:t>Discrimination </a:t>
            </a:r>
            <a:r>
              <a:rPr sz="1950" b="1" spc="-130" dirty="0">
                <a:solidFill>
                  <a:srgbClr val="E4DFDF"/>
                </a:solidFill>
                <a:latin typeface="Arial"/>
                <a:cs typeface="Arial"/>
              </a:rPr>
              <a:t>Ordinance</a:t>
            </a:r>
            <a:r>
              <a:rPr sz="1950" b="1" spc="-190" dirty="0">
                <a:solidFill>
                  <a:srgbClr val="E4DFDF"/>
                </a:solidFill>
                <a:latin typeface="Arial"/>
                <a:cs typeface="Arial"/>
              </a:rPr>
              <a:t> </a:t>
            </a:r>
            <a:r>
              <a:rPr sz="1950" b="1" spc="-20" dirty="0">
                <a:solidFill>
                  <a:srgbClr val="E4DFDF"/>
                </a:solidFill>
                <a:latin typeface="Arial"/>
                <a:cs typeface="Arial"/>
              </a:rPr>
              <a:t>(DDO)</a:t>
            </a:r>
            <a:endParaRPr sz="1950">
              <a:latin typeface="Arial"/>
              <a:cs typeface="Arial"/>
            </a:endParaRPr>
          </a:p>
          <a:p>
            <a:pPr marL="12700" marR="5080">
              <a:lnSpc>
                <a:spcPct val="136400"/>
              </a:lnSpc>
              <a:spcBef>
                <a:spcPts val="785"/>
              </a:spcBef>
            </a:pPr>
            <a:r>
              <a:rPr sz="1650" dirty="0">
                <a:solidFill>
                  <a:srgbClr val="E4DFDF"/>
                </a:solidFill>
                <a:latin typeface="Arial"/>
                <a:cs typeface="Arial"/>
              </a:rPr>
              <a:t>Protects</a:t>
            </a:r>
            <a:r>
              <a:rPr sz="1650" spc="100" dirty="0">
                <a:solidFill>
                  <a:srgbClr val="E4DFDF"/>
                </a:solidFill>
                <a:latin typeface="Arial"/>
                <a:cs typeface="Arial"/>
              </a:rPr>
              <a:t> </a:t>
            </a:r>
            <a:r>
              <a:rPr sz="1650" dirty="0">
                <a:solidFill>
                  <a:srgbClr val="E4DFDF"/>
                </a:solidFill>
                <a:latin typeface="Arial"/>
                <a:cs typeface="Arial"/>
              </a:rPr>
              <a:t>against</a:t>
            </a:r>
            <a:r>
              <a:rPr sz="1650" spc="95" dirty="0">
                <a:solidFill>
                  <a:srgbClr val="E4DFDF"/>
                </a:solidFill>
                <a:latin typeface="Arial"/>
                <a:cs typeface="Arial"/>
              </a:rPr>
              <a:t> </a:t>
            </a:r>
            <a:r>
              <a:rPr sz="1650" spc="-10" dirty="0">
                <a:solidFill>
                  <a:srgbClr val="E4DFDF"/>
                </a:solidFill>
                <a:latin typeface="Arial"/>
                <a:cs typeface="Arial"/>
              </a:rPr>
              <a:t>discrimination </a:t>
            </a:r>
            <a:r>
              <a:rPr sz="1650" dirty="0">
                <a:solidFill>
                  <a:srgbClr val="E4DFDF"/>
                </a:solidFill>
                <a:latin typeface="Arial"/>
                <a:cs typeface="Arial"/>
              </a:rPr>
              <a:t>on</a:t>
            </a:r>
            <a:r>
              <a:rPr sz="1650" spc="-20" dirty="0">
                <a:solidFill>
                  <a:srgbClr val="E4DFDF"/>
                </a:solidFill>
                <a:latin typeface="Arial"/>
                <a:cs typeface="Arial"/>
              </a:rPr>
              <a:t> </a:t>
            </a:r>
            <a:r>
              <a:rPr sz="1650" dirty="0">
                <a:solidFill>
                  <a:srgbClr val="E4DFDF"/>
                </a:solidFill>
                <a:latin typeface="Arial"/>
                <a:cs typeface="Arial"/>
              </a:rPr>
              <a:t>grounds</a:t>
            </a:r>
            <a:r>
              <a:rPr sz="1650" spc="-45" dirty="0">
                <a:solidFill>
                  <a:srgbClr val="E4DFDF"/>
                </a:solidFill>
                <a:latin typeface="Arial"/>
                <a:cs typeface="Arial"/>
              </a:rPr>
              <a:t> </a:t>
            </a:r>
            <a:r>
              <a:rPr sz="1650" dirty="0">
                <a:solidFill>
                  <a:srgbClr val="E4DFDF"/>
                </a:solidFill>
                <a:latin typeface="Arial"/>
                <a:cs typeface="Arial"/>
              </a:rPr>
              <a:t>of </a:t>
            </a:r>
            <a:r>
              <a:rPr sz="1650" spc="-10" dirty="0">
                <a:solidFill>
                  <a:srgbClr val="E4DFDF"/>
                </a:solidFill>
                <a:latin typeface="Arial"/>
                <a:cs typeface="Arial"/>
              </a:rPr>
              <a:t>disability.</a:t>
            </a:r>
            <a:endParaRPr sz="165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770"/>
              </a:spcBef>
            </a:pPr>
            <a:r>
              <a:rPr sz="1650" dirty="0">
                <a:solidFill>
                  <a:srgbClr val="E4DFDF"/>
                </a:solidFill>
                <a:latin typeface="Arial"/>
                <a:cs typeface="Arial"/>
              </a:rPr>
              <a:t>Implemented</a:t>
            </a:r>
            <a:r>
              <a:rPr sz="1650" spc="45" dirty="0">
                <a:solidFill>
                  <a:srgbClr val="E4DFDF"/>
                </a:solidFill>
                <a:latin typeface="Arial"/>
                <a:cs typeface="Arial"/>
              </a:rPr>
              <a:t> </a:t>
            </a:r>
            <a:r>
              <a:rPr sz="1650" dirty="0">
                <a:solidFill>
                  <a:srgbClr val="E4DFDF"/>
                </a:solidFill>
                <a:latin typeface="Arial"/>
                <a:cs typeface="Arial"/>
              </a:rPr>
              <a:t>in</a:t>
            </a:r>
            <a:r>
              <a:rPr sz="1650" spc="80" dirty="0">
                <a:solidFill>
                  <a:srgbClr val="E4DFDF"/>
                </a:solidFill>
                <a:latin typeface="Arial"/>
                <a:cs typeface="Arial"/>
              </a:rPr>
              <a:t> </a:t>
            </a:r>
            <a:r>
              <a:rPr sz="1650" spc="-10" dirty="0">
                <a:solidFill>
                  <a:srgbClr val="E4DFDF"/>
                </a:solidFill>
                <a:latin typeface="Arial"/>
                <a:cs typeface="Arial"/>
              </a:rPr>
              <a:t>1996.</a:t>
            </a:r>
            <a:endParaRPr sz="1650">
              <a:latin typeface="Arial"/>
              <a:cs typeface="Arial"/>
            </a:endParaRPr>
          </a:p>
        </p:txBody>
      </p:sp>
      <p:grpSp>
        <p:nvGrpSpPr>
          <p:cNvPr id="14" name="object 14"/>
          <p:cNvGrpSpPr/>
          <p:nvPr/>
        </p:nvGrpSpPr>
        <p:grpSpPr>
          <a:xfrm>
            <a:off x="6220967" y="5076444"/>
            <a:ext cx="481965" cy="483234"/>
            <a:chOff x="6220967" y="5076444"/>
            <a:chExt cx="481965" cy="483234"/>
          </a:xfrm>
        </p:grpSpPr>
        <p:sp>
          <p:nvSpPr>
            <p:cNvPr id="15" name="object 15"/>
            <p:cNvSpPr/>
            <p:nvPr/>
          </p:nvSpPr>
          <p:spPr>
            <a:xfrm>
              <a:off x="6224777" y="5080254"/>
              <a:ext cx="474345" cy="475615"/>
            </a:xfrm>
            <a:custGeom>
              <a:avLst/>
              <a:gdLst/>
              <a:ahLst/>
              <a:cxnLst/>
              <a:rect l="l" t="t" r="r" b="b"/>
              <a:pathLst>
                <a:path w="474345" h="475614">
                  <a:moveTo>
                    <a:pt x="385445" y="0"/>
                  </a:moveTo>
                  <a:lnTo>
                    <a:pt x="88519" y="0"/>
                  </a:lnTo>
                  <a:lnTo>
                    <a:pt x="54060" y="6955"/>
                  </a:lnTo>
                  <a:lnTo>
                    <a:pt x="25923" y="25923"/>
                  </a:lnTo>
                  <a:lnTo>
                    <a:pt x="6955" y="54060"/>
                  </a:lnTo>
                  <a:lnTo>
                    <a:pt x="0" y="88519"/>
                  </a:lnTo>
                  <a:lnTo>
                    <a:pt x="0" y="386969"/>
                  </a:lnTo>
                  <a:lnTo>
                    <a:pt x="6955" y="421427"/>
                  </a:lnTo>
                  <a:lnTo>
                    <a:pt x="25923" y="449564"/>
                  </a:lnTo>
                  <a:lnTo>
                    <a:pt x="54060" y="468532"/>
                  </a:lnTo>
                  <a:lnTo>
                    <a:pt x="88519" y="475488"/>
                  </a:lnTo>
                  <a:lnTo>
                    <a:pt x="385445" y="475488"/>
                  </a:lnTo>
                  <a:lnTo>
                    <a:pt x="419903" y="468532"/>
                  </a:lnTo>
                  <a:lnTo>
                    <a:pt x="448040" y="449564"/>
                  </a:lnTo>
                  <a:lnTo>
                    <a:pt x="467008" y="421427"/>
                  </a:lnTo>
                  <a:lnTo>
                    <a:pt x="473964" y="386969"/>
                  </a:lnTo>
                  <a:lnTo>
                    <a:pt x="473964" y="88519"/>
                  </a:lnTo>
                  <a:lnTo>
                    <a:pt x="467008" y="54060"/>
                  </a:lnTo>
                  <a:lnTo>
                    <a:pt x="448040" y="25923"/>
                  </a:lnTo>
                  <a:lnTo>
                    <a:pt x="419903" y="6955"/>
                  </a:lnTo>
                  <a:lnTo>
                    <a:pt x="385445" y="0"/>
                  </a:lnTo>
                  <a:close/>
                </a:path>
              </a:pathLst>
            </a:custGeom>
            <a:solidFill>
              <a:srgbClr val="7D023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6224777" y="5080254"/>
              <a:ext cx="474345" cy="475615"/>
            </a:xfrm>
            <a:custGeom>
              <a:avLst/>
              <a:gdLst/>
              <a:ahLst/>
              <a:cxnLst/>
              <a:rect l="l" t="t" r="r" b="b"/>
              <a:pathLst>
                <a:path w="474345" h="475614">
                  <a:moveTo>
                    <a:pt x="0" y="88519"/>
                  </a:moveTo>
                  <a:lnTo>
                    <a:pt x="6955" y="54060"/>
                  </a:lnTo>
                  <a:lnTo>
                    <a:pt x="25923" y="25923"/>
                  </a:lnTo>
                  <a:lnTo>
                    <a:pt x="54060" y="6955"/>
                  </a:lnTo>
                  <a:lnTo>
                    <a:pt x="88519" y="0"/>
                  </a:lnTo>
                  <a:lnTo>
                    <a:pt x="385445" y="0"/>
                  </a:lnTo>
                  <a:lnTo>
                    <a:pt x="419903" y="6955"/>
                  </a:lnTo>
                  <a:lnTo>
                    <a:pt x="448040" y="25923"/>
                  </a:lnTo>
                  <a:lnTo>
                    <a:pt x="467008" y="54060"/>
                  </a:lnTo>
                  <a:lnTo>
                    <a:pt x="473964" y="88519"/>
                  </a:lnTo>
                  <a:lnTo>
                    <a:pt x="473964" y="386969"/>
                  </a:lnTo>
                  <a:lnTo>
                    <a:pt x="467008" y="421427"/>
                  </a:lnTo>
                  <a:lnTo>
                    <a:pt x="448040" y="449564"/>
                  </a:lnTo>
                  <a:lnTo>
                    <a:pt x="419903" y="468532"/>
                  </a:lnTo>
                  <a:lnTo>
                    <a:pt x="385445" y="475488"/>
                  </a:lnTo>
                  <a:lnTo>
                    <a:pt x="88519" y="475488"/>
                  </a:lnTo>
                  <a:lnTo>
                    <a:pt x="54060" y="468532"/>
                  </a:lnTo>
                  <a:lnTo>
                    <a:pt x="25923" y="449564"/>
                  </a:lnTo>
                  <a:lnTo>
                    <a:pt x="6955" y="421427"/>
                  </a:lnTo>
                  <a:lnTo>
                    <a:pt x="0" y="386969"/>
                  </a:lnTo>
                  <a:lnTo>
                    <a:pt x="0" y="88519"/>
                  </a:lnTo>
                  <a:close/>
                </a:path>
              </a:pathLst>
            </a:custGeom>
            <a:ln w="7620">
              <a:solidFill>
                <a:srgbClr val="961B5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7" name="object 17"/>
          <p:cNvSpPr txBox="1"/>
          <p:nvPr/>
        </p:nvSpPr>
        <p:spPr>
          <a:xfrm>
            <a:off x="6364985" y="5072888"/>
            <a:ext cx="201930" cy="3765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300" b="1" spc="50" dirty="0">
                <a:solidFill>
                  <a:srgbClr val="E4DFDF"/>
                </a:solidFill>
                <a:latin typeface="Arial"/>
                <a:cs typeface="Arial"/>
              </a:rPr>
              <a:t>3</a:t>
            </a:r>
            <a:endParaRPr sz="2300">
              <a:latin typeface="Arial"/>
              <a:cs typeface="Arial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6896861" y="5034483"/>
            <a:ext cx="3017520" cy="63690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950" b="1" spc="-114" dirty="0">
                <a:solidFill>
                  <a:srgbClr val="E4DFDF"/>
                </a:solidFill>
                <a:latin typeface="Arial"/>
                <a:cs typeface="Arial"/>
              </a:rPr>
              <a:t>Family</a:t>
            </a:r>
            <a:r>
              <a:rPr sz="1950" b="1" spc="-180" dirty="0">
                <a:solidFill>
                  <a:srgbClr val="E4DFDF"/>
                </a:solidFill>
                <a:latin typeface="Arial"/>
                <a:cs typeface="Arial"/>
              </a:rPr>
              <a:t> </a:t>
            </a:r>
            <a:r>
              <a:rPr sz="1950" b="1" spc="-105" dirty="0">
                <a:solidFill>
                  <a:srgbClr val="E4DFDF"/>
                </a:solidFill>
                <a:latin typeface="Arial"/>
                <a:cs typeface="Arial"/>
              </a:rPr>
              <a:t>Status</a:t>
            </a:r>
            <a:r>
              <a:rPr sz="1950" b="1" spc="-200" dirty="0">
                <a:solidFill>
                  <a:srgbClr val="E4DFDF"/>
                </a:solidFill>
                <a:latin typeface="Arial"/>
                <a:cs typeface="Arial"/>
              </a:rPr>
              <a:t> </a:t>
            </a:r>
            <a:r>
              <a:rPr sz="1950" b="1" spc="-110" dirty="0">
                <a:solidFill>
                  <a:srgbClr val="E4DFDF"/>
                </a:solidFill>
                <a:latin typeface="Arial"/>
                <a:cs typeface="Arial"/>
              </a:rPr>
              <a:t>Discrimination</a:t>
            </a:r>
            <a:endParaRPr sz="195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1950" b="1" spc="-130" dirty="0">
                <a:solidFill>
                  <a:srgbClr val="E4DFDF"/>
                </a:solidFill>
                <a:latin typeface="Arial"/>
                <a:cs typeface="Arial"/>
              </a:rPr>
              <a:t>Ordinance</a:t>
            </a:r>
            <a:r>
              <a:rPr sz="1950" b="1" spc="-190" dirty="0">
                <a:solidFill>
                  <a:srgbClr val="E4DFDF"/>
                </a:solidFill>
                <a:latin typeface="Arial"/>
                <a:cs typeface="Arial"/>
              </a:rPr>
              <a:t> </a:t>
            </a:r>
            <a:r>
              <a:rPr sz="1950" b="1" spc="-10" dirty="0">
                <a:solidFill>
                  <a:srgbClr val="E4DFDF"/>
                </a:solidFill>
                <a:latin typeface="Arial"/>
                <a:cs typeface="Arial"/>
              </a:rPr>
              <a:t>(FSDO)</a:t>
            </a:r>
            <a:endParaRPr sz="1950">
              <a:latin typeface="Arial"/>
              <a:cs typeface="Arial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6896861" y="6067323"/>
            <a:ext cx="2894330" cy="106108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36500"/>
              </a:lnSpc>
              <a:spcBef>
                <a:spcPts val="100"/>
              </a:spcBef>
            </a:pPr>
            <a:r>
              <a:rPr sz="1650" dirty="0">
                <a:solidFill>
                  <a:srgbClr val="E4DFDF"/>
                </a:solidFill>
                <a:latin typeface="Arial"/>
                <a:cs typeface="Arial"/>
              </a:rPr>
              <a:t>Prevents</a:t>
            </a:r>
            <a:r>
              <a:rPr sz="1650" spc="95" dirty="0">
                <a:solidFill>
                  <a:srgbClr val="E4DFDF"/>
                </a:solidFill>
                <a:latin typeface="Arial"/>
                <a:cs typeface="Arial"/>
              </a:rPr>
              <a:t> </a:t>
            </a:r>
            <a:r>
              <a:rPr sz="1650" dirty="0">
                <a:solidFill>
                  <a:srgbClr val="E4DFDF"/>
                </a:solidFill>
                <a:latin typeface="Arial"/>
                <a:cs typeface="Arial"/>
              </a:rPr>
              <a:t>discrimination</a:t>
            </a:r>
            <a:r>
              <a:rPr sz="1650" spc="125" dirty="0">
                <a:solidFill>
                  <a:srgbClr val="E4DFDF"/>
                </a:solidFill>
                <a:latin typeface="Arial"/>
                <a:cs typeface="Arial"/>
              </a:rPr>
              <a:t> </a:t>
            </a:r>
            <a:r>
              <a:rPr sz="1650" spc="-10" dirty="0">
                <a:solidFill>
                  <a:srgbClr val="E4DFDF"/>
                </a:solidFill>
                <a:latin typeface="Arial"/>
                <a:cs typeface="Arial"/>
              </a:rPr>
              <a:t>due</a:t>
            </a:r>
            <a:r>
              <a:rPr sz="1650" spc="90" dirty="0">
                <a:solidFill>
                  <a:srgbClr val="E4DFDF"/>
                </a:solidFill>
                <a:latin typeface="Arial"/>
                <a:cs typeface="Arial"/>
              </a:rPr>
              <a:t> </a:t>
            </a:r>
            <a:r>
              <a:rPr sz="1650" spc="55" dirty="0">
                <a:solidFill>
                  <a:srgbClr val="E4DFDF"/>
                </a:solidFill>
                <a:latin typeface="Arial"/>
                <a:cs typeface="Arial"/>
              </a:rPr>
              <a:t>to </a:t>
            </a:r>
            <a:r>
              <a:rPr sz="1650" dirty="0">
                <a:solidFill>
                  <a:srgbClr val="E4DFDF"/>
                </a:solidFill>
                <a:latin typeface="Arial"/>
                <a:cs typeface="Arial"/>
              </a:rPr>
              <a:t>family</a:t>
            </a:r>
            <a:r>
              <a:rPr sz="1650" spc="45" dirty="0">
                <a:solidFill>
                  <a:srgbClr val="E4DFDF"/>
                </a:solidFill>
                <a:latin typeface="Arial"/>
                <a:cs typeface="Arial"/>
              </a:rPr>
              <a:t> </a:t>
            </a:r>
            <a:r>
              <a:rPr sz="1650" dirty="0">
                <a:solidFill>
                  <a:srgbClr val="E4DFDF"/>
                </a:solidFill>
                <a:latin typeface="Arial"/>
                <a:cs typeface="Arial"/>
              </a:rPr>
              <a:t>care</a:t>
            </a:r>
            <a:r>
              <a:rPr sz="1650" spc="25" dirty="0">
                <a:solidFill>
                  <a:srgbClr val="E4DFDF"/>
                </a:solidFill>
                <a:latin typeface="Arial"/>
                <a:cs typeface="Arial"/>
              </a:rPr>
              <a:t> </a:t>
            </a:r>
            <a:r>
              <a:rPr sz="1650" spc="-10" dirty="0">
                <a:solidFill>
                  <a:srgbClr val="E4DFDF"/>
                </a:solidFill>
                <a:latin typeface="Arial"/>
                <a:cs typeface="Arial"/>
              </a:rPr>
              <a:t>responsibilities.</a:t>
            </a:r>
            <a:endParaRPr sz="165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765"/>
              </a:spcBef>
            </a:pPr>
            <a:r>
              <a:rPr sz="1650" spc="-50" dirty="0">
                <a:solidFill>
                  <a:srgbClr val="E4DFDF"/>
                </a:solidFill>
                <a:latin typeface="Arial"/>
                <a:cs typeface="Arial"/>
              </a:rPr>
              <a:t>Came</a:t>
            </a:r>
            <a:r>
              <a:rPr sz="1650" spc="-10" dirty="0">
                <a:solidFill>
                  <a:srgbClr val="E4DFDF"/>
                </a:solidFill>
                <a:latin typeface="Arial"/>
                <a:cs typeface="Arial"/>
              </a:rPr>
              <a:t> </a:t>
            </a:r>
            <a:r>
              <a:rPr sz="1650" spc="55" dirty="0">
                <a:solidFill>
                  <a:srgbClr val="E4DFDF"/>
                </a:solidFill>
                <a:latin typeface="Arial"/>
                <a:cs typeface="Arial"/>
              </a:rPr>
              <a:t>into</a:t>
            </a:r>
            <a:r>
              <a:rPr sz="1650" spc="30" dirty="0">
                <a:solidFill>
                  <a:srgbClr val="E4DFDF"/>
                </a:solidFill>
                <a:latin typeface="Arial"/>
                <a:cs typeface="Arial"/>
              </a:rPr>
              <a:t> </a:t>
            </a:r>
            <a:r>
              <a:rPr sz="1650" dirty="0">
                <a:solidFill>
                  <a:srgbClr val="E4DFDF"/>
                </a:solidFill>
                <a:latin typeface="Arial"/>
                <a:cs typeface="Arial"/>
              </a:rPr>
              <a:t>effect</a:t>
            </a:r>
            <a:r>
              <a:rPr sz="1650" spc="20" dirty="0">
                <a:solidFill>
                  <a:srgbClr val="E4DFDF"/>
                </a:solidFill>
                <a:latin typeface="Arial"/>
                <a:cs typeface="Arial"/>
              </a:rPr>
              <a:t> </a:t>
            </a:r>
            <a:r>
              <a:rPr sz="1650" dirty="0">
                <a:solidFill>
                  <a:srgbClr val="E4DFDF"/>
                </a:solidFill>
                <a:latin typeface="Arial"/>
                <a:cs typeface="Arial"/>
              </a:rPr>
              <a:t>in</a:t>
            </a:r>
            <a:r>
              <a:rPr sz="1650" spc="30" dirty="0">
                <a:solidFill>
                  <a:srgbClr val="E4DFDF"/>
                </a:solidFill>
                <a:latin typeface="Arial"/>
                <a:cs typeface="Arial"/>
              </a:rPr>
              <a:t> </a:t>
            </a:r>
            <a:r>
              <a:rPr sz="1650" spc="-20" dirty="0">
                <a:solidFill>
                  <a:srgbClr val="E4DFDF"/>
                </a:solidFill>
                <a:latin typeface="Arial"/>
                <a:cs typeface="Arial"/>
              </a:rPr>
              <a:t>1997.</a:t>
            </a:r>
            <a:endParaRPr sz="1650">
              <a:latin typeface="Arial"/>
              <a:cs typeface="Arial"/>
            </a:endParaRPr>
          </a:p>
        </p:txBody>
      </p:sp>
      <p:grpSp>
        <p:nvGrpSpPr>
          <p:cNvPr id="20" name="object 20"/>
          <p:cNvGrpSpPr/>
          <p:nvPr/>
        </p:nvGrpSpPr>
        <p:grpSpPr>
          <a:xfrm>
            <a:off x="10160507" y="5076444"/>
            <a:ext cx="481965" cy="483234"/>
            <a:chOff x="10160507" y="5076444"/>
            <a:chExt cx="481965" cy="483234"/>
          </a:xfrm>
        </p:grpSpPr>
        <p:sp>
          <p:nvSpPr>
            <p:cNvPr id="21" name="object 21"/>
            <p:cNvSpPr/>
            <p:nvPr/>
          </p:nvSpPr>
          <p:spPr>
            <a:xfrm>
              <a:off x="10164317" y="5080254"/>
              <a:ext cx="474345" cy="475615"/>
            </a:xfrm>
            <a:custGeom>
              <a:avLst/>
              <a:gdLst/>
              <a:ahLst/>
              <a:cxnLst/>
              <a:rect l="l" t="t" r="r" b="b"/>
              <a:pathLst>
                <a:path w="474345" h="475614">
                  <a:moveTo>
                    <a:pt x="385445" y="0"/>
                  </a:moveTo>
                  <a:lnTo>
                    <a:pt x="88518" y="0"/>
                  </a:lnTo>
                  <a:lnTo>
                    <a:pt x="54060" y="6955"/>
                  </a:lnTo>
                  <a:lnTo>
                    <a:pt x="25923" y="25923"/>
                  </a:lnTo>
                  <a:lnTo>
                    <a:pt x="6955" y="54060"/>
                  </a:lnTo>
                  <a:lnTo>
                    <a:pt x="0" y="88519"/>
                  </a:lnTo>
                  <a:lnTo>
                    <a:pt x="0" y="386969"/>
                  </a:lnTo>
                  <a:lnTo>
                    <a:pt x="6955" y="421427"/>
                  </a:lnTo>
                  <a:lnTo>
                    <a:pt x="25923" y="449564"/>
                  </a:lnTo>
                  <a:lnTo>
                    <a:pt x="54060" y="468532"/>
                  </a:lnTo>
                  <a:lnTo>
                    <a:pt x="88518" y="475488"/>
                  </a:lnTo>
                  <a:lnTo>
                    <a:pt x="385445" y="475488"/>
                  </a:lnTo>
                  <a:lnTo>
                    <a:pt x="419903" y="468532"/>
                  </a:lnTo>
                  <a:lnTo>
                    <a:pt x="448040" y="449564"/>
                  </a:lnTo>
                  <a:lnTo>
                    <a:pt x="467008" y="421427"/>
                  </a:lnTo>
                  <a:lnTo>
                    <a:pt x="473963" y="386969"/>
                  </a:lnTo>
                  <a:lnTo>
                    <a:pt x="473963" y="88519"/>
                  </a:lnTo>
                  <a:lnTo>
                    <a:pt x="467008" y="54060"/>
                  </a:lnTo>
                  <a:lnTo>
                    <a:pt x="448040" y="25923"/>
                  </a:lnTo>
                  <a:lnTo>
                    <a:pt x="419903" y="6955"/>
                  </a:lnTo>
                  <a:lnTo>
                    <a:pt x="385445" y="0"/>
                  </a:lnTo>
                  <a:close/>
                </a:path>
              </a:pathLst>
            </a:custGeom>
            <a:solidFill>
              <a:srgbClr val="7D023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10164317" y="5080254"/>
              <a:ext cx="474345" cy="475615"/>
            </a:xfrm>
            <a:custGeom>
              <a:avLst/>
              <a:gdLst/>
              <a:ahLst/>
              <a:cxnLst/>
              <a:rect l="l" t="t" r="r" b="b"/>
              <a:pathLst>
                <a:path w="474345" h="475614">
                  <a:moveTo>
                    <a:pt x="0" y="88519"/>
                  </a:moveTo>
                  <a:lnTo>
                    <a:pt x="6955" y="54060"/>
                  </a:lnTo>
                  <a:lnTo>
                    <a:pt x="25923" y="25923"/>
                  </a:lnTo>
                  <a:lnTo>
                    <a:pt x="54060" y="6955"/>
                  </a:lnTo>
                  <a:lnTo>
                    <a:pt x="88518" y="0"/>
                  </a:lnTo>
                  <a:lnTo>
                    <a:pt x="385445" y="0"/>
                  </a:lnTo>
                  <a:lnTo>
                    <a:pt x="419903" y="6955"/>
                  </a:lnTo>
                  <a:lnTo>
                    <a:pt x="448040" y="25923"/>
                  </a:lnTo>
                  <a:lnTo>
                    <a:pt x="467008" y="54060"/>
                  </a:lnTo>
                  <a:lnTo>
                    <a:pt x="473963" y="88519"/>
                  </a:lnTo>
                  <a:lnTo>
                    <a:pt x="473963" y="386969"/>
                  </a:lnTo>
                  <a:lnTo>
                    <a:pt x="467008" y="421427"/>
                  </a:lnTo>
                  <a:lnTo>
                    <a:pt x="448040" y="449564"/>
                  </a:lnTo>
                  <a:lnTo>
                    <a:pt x="419903" y="468532"/>
                  </a:lnTo>
                  <a:lnTo>
                    <a:pt x="385445" y="475488"/>
                  </a:lnTo>
                  <a:lnTo>
                    <a:pt x="88518" y="475488"/>
                  </a:lnTo>
                  <a:lnTo>
                    <a:pt x="54060" y="468532"/>
                  </a:lnTo>
                  <a:lnTo>
                    <a:pt x="25923" y="449564"/>
                  </a:lnTo>
                  <a:lnTo>
                    <a:pt x="6955" y="421427"/>
                  </a:lnTo>
                  <a:lnTo>
                    <a:pt x="0" y="386969"/>
                  </a:lnTo>
                  <a:lnTo>
                    <a:pt x="0" y="88519"/>
                  </a:lnTo>
                  <a:close/>
                </a:path>
              </a:pathLst>
            </a:custGeom>
            <a:ln w="7620">
              <a:solidFill>
                <a:srgbClr val="961B5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3" name="object 23"/>
          <p:cNvSpPr txBox="1"/>
          <p:nvPr/>
        </p:nvSpPr>
        <p:spPr>
          <a:xfrm>
            <a:off x="10301731" y="5072888"/>
            <a:ext cx="207645" cy="3765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300" b="1" spc="100" dirty="0">
                <a:solidFill>
                  <a:srgbClr val="E4DFDF"/>
                </a:solidFill>
                <a:latin typeface="Arial"/>
                <a:cs typeface="Arial"/>
              </a:rPr>
              <a:t>4</a:t>
            </a:r>
            <a:endParaRPr sz="2300">
              <a:latin typeface="Arial"/>
              <a:cs typeface="Arial"/>
            </a:endParaRPr>
          </a:p>
        </p:txBody>
      </p:sp>
      <p:sp>
        <p:nvSpPr>
          <p:cNvPr id="25" name="object 25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2286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80"/>
              </a:spcBef>
            </a:pPr>
            <a:r>
              <a:rPr spc="-25" dirty="0"/>
              <a:t>4</a:t>
            </a:r>
          </a:p>
        </p:txBody>
      </p:sp>
      <p:sp>
        <p:nvSpPr>
          <p:cNvPr id="24" name="object 24"/>
          <p:cNvSpPr txBox="1"/>
          <p:nvPr/>
        </p:nvSpPr>
        <p:spPr>
          <a:xfrm>
            <a:off x="10836909" y="5034483"/>
            <a:ext cx="3048000" cy="17843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950" b="1" spc="-130" dirty="0">
                <a:solidFill>
                  <a:srgbClr val="E4DFDF"/>
                </a:solidFill>
                <a:latin typeface="Arial"/>
                <a:cs typeface="Arial"/>
              </a:rPr>
              <a:t>Race</a:t>
            </a:r>
            <a:r>
              <a:rPr sz="1950" b="1" spc="-215" dirty="0">
                <a:solidFill>
                  <a:srgbClr val="E4DFDF"/>
                </a:solidFill>
                <a:latin typeface="Arial"/>
                <a:cs typeface="Arial"/>
              </a:rPr>
              <a:t> </a:t>
            </a:r>
            <a:r>
              <a:rPr sz="1950" b="1" spc="-55" dirty="0">
                <a:solidFill>
                  <a:srgbClr val="E4DFDF"/>
                </a:solidFill>
                <a:latin typeface="Arial"/>
                <a:cs typeface="Arial"/>
              </a:rPr>
              <a:t>Discrimination</a:t>
            </a:r>
            <a:endParaRPr sz="195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1950" b="1" spc="-130" dirty="0">
                <a:solidFill>
                  <a:srgbClr val="E4DFDF"/>
                </a:solidFill>
                <a:latin typeface="Arial"/>
                <a:cs typeface="Arial"/>
              </a:rPr>
              <a:t>Ordinance</a:t>
            </a:r>
            <a:r>
              <a:rPr sz="1950" b="1" spc="-190" dirty="0">
                <a:solidFill>
                  <a:srgbClr val="E4DFDF"/>
                </a:solidFill>
                <a:latin typeface="Arial"/>
                <a:cs typeface="Arial"/>
              </a:rPr>
              <a:t> </a:t>
            </a:r>
            <a:r>
              <a:rPr sz="1950" b="1" spc="-20" dirty="0">
                <a:solidFill>
                  <a:srgbClr val="E4DFDF"/>
                </a:solidFill>
                <a:latin typeface="Arial"/>
                <a:cs typeface="Arial"/>
              </a:rPr>
              <a:t>(RDO)</a:t>
            </a:r>
            <a:endParaRPr sz="1950">
              <a:latin typeface="Arial"/>
              <a:cs typeface="Arial"/>
            </a:endParaRPr>
          </a:p>
          <a:p>
            <a:pPr marL="12700" marR="5080">
              <a:lnSpc>
                <a:spcPct val="137600"/>
              </a:lnSpc>
              <a:spcBef>
                <a:spcPts val="860"/>
              </a:spcBef>
            </a:pPr>
            <a:r>
              <a:rPr sz="1650" spc="-10" dirty="0">
                <a:solidFill>
                  <a:srgbClr val="E4DFDF"/>
                </a:solidFill>
                <a:latin typeface="Arial"/>
                <a:cs typeface="Arial"/>
              </a:rPr>
              <a:t>Safeguards</a:t>
            </a:r>
            <a:r>
              <a:rPr sz="1650" spc="-60" dirty="0">
                <a:solidFill>
                  <a:srgbClr val="E4DFDF"/>
                </a:solidFill>
                <a:latin typeface="Arial"/>
                <a:cs typeface="Arial"/>
              </a:rPr>
              <a:t> </a:t>
            </a:r>
            <a:r>
              <a:rPr sz="1650" dirty="0">
                <a:solidFill>
                  <a:srgbClr val="E4DFDF"/>
                </a:solidFill>
                <a:latin typeface="Arial"/>
                <a:cs typeface="Arial"/>
              </a:rPr>
              <a:t>against</a:t>
            </a:r>
            <a:r>
              <a:rPr sz="1650" spc="-60" dirty="0">
                <a:solidFill>
                  <a:srgbClr val="E4DFDF"/>
                </a:solidFill>
                <a:latin typeface="Arial"/>
                <a:cs typeface="Arial"/>
              </a:rPr>
              <a:t> </a:t>
            </a:r>
            <a:r>
              <a:rPr sz="1650" spc="-10" dirty="0">
                <a:solidFill>
                  <a:srgbClr val="E4DFDF"/>
                </a:solidFill>
                <a:latin typeface="Arial"/>
                <a:cs typeface="Arial"/>
              </a:rPr>
              <a:t>racial </a:t>
            </a:r>
            <a:r>
              <a:rPr sz="1650" dirty="0">
                <a:solidFill>
                  <a:srgbClr val="E4DFDF"/>
                </a:solidFill>
                <a:latin typeface="Arial"/>
                <a:cs typeface="Arial"/>
              </a:rPr>
              <a:t>discrimination.</a:t>
            </a:r>
            <a:r>
              <a:rPr sz="1650" spc="90" dirty="0">
                <a:solidFill>
                  <a:srgbClr val="E4DFDF"/>
                </a:solidFill>
                <a:latin typeface="Arial"/>
                <a:cs typeface="Arial"/>
              </a:rPr>
              <a:t> </a:t>
            </a:r>
            <a:r>
              <a:rPr sz="1650" dirty="0">
                <a:solidFill>
                  <a:srgbClr val="E4DFDF"/>
                </a:solidFill>
                <a:latin typeface="Arial"/>
                <a:cs typeface="Arial"/>
              </a:rPr>
              <a:t>Enacted</a:t>
            </a:r>
            <a:r>
              <a:rPr sz="1650" spc="60" dirty="0">
                <a:solidFill>
                  <a:srgbClr val="E4DFDF"/>
                </a:solidFill>
                <a:latin typeface="Arial"/>
                <a:cs typeface="Arial"/>
              </a:rPr>
              <a:t> </a:t>
            </a:r>
            <a:r>
              <a:rPr sz="1650" spc="-25" dirty="0">
                <a:solidFill>
                  <a:srgbClr val="E4DFDF"/>
                </a:solidFill>
                <a:latin typeface="Arial"/>
                <a:cs typeface="Arial"/>
              </a:rPr>
              <a:t>in</a:t>
            </a:r>
            <a:r>
              <a:rPr sz="1650" spc="500" dirty="0">
                <a:solidFill>
                  <a:srgbClr val="E4DFDF"/>
                </a:solidFill>
                <a:latin typeface="Arial"/>
                <a:cs typeface="Arial"/>
              </a:rPr>
              <a:t> </a:t>
            </a:r>
            <a:r>
              <a:rPr sz="1650" spc="75" dirty="0">
                <a:solidFill>
                  <a:srgbClr val="E4DFDF"/>
                </a:solidFill>
                <a:latin typeface="Arial"/>
                <a:cs typeface="Arial"/>
              </a:rPr>
              <a:t>2008,</a:t>
            </a:r>
            <a:r>
              <a:rPr sz="1650" spc="55" dirty="0">
                <a:solidFill>
                  <a:srgbClr val="E4DFDF"/>
                </a:solidFill>
                <a:latin typeface="Arial"/>
                <a:cs typeface="Arial"/>
              </a:rPr>
              <a:t> fully</a:t>
            </a:r>
            <a:r>
              <a:rPr sz="1650" spc="75" dirty="0">
                <a:solidFill>
                  <a:srgbClr val="E4DFDF"/>
                </a:solidFill>
                <a:latin typeface="Arial"/>
                <a:cs typeface="Arial"/>
              </a:rPr>
              <a:t> </a:t>
            </a:r>
            <a:r>
              <a:rPr sz="1650" dirty="0">
                <a:solidFill>
                  <a:srgbClr val="E4DFDF"/>
                </a:solidFill>
                <a:latin typeface="Arial"/>
                <a:cs typeface="Arial"/>
              </a:rPr>
              <a:t>effective</a:t>
            </a:r>
            <a:r>
              <a:rPr sz="1650" spc="60" dirty="0">
                <a:solidFill>
                  <a:srgbClr val="E4DFDF"/>
                </a:solidFill>
                <a:latin typeface="Arial"/>
                <a:cs typeface="Arial"/>
              </a:rPr>
              <a:t> </a:t>
            </a:r>
            <a:r>
              <a:rPr sz="1650" dirty="0">
                <a:solidFill>
                  <a:srgbClr val="E4DFDF"/>
                </a:solidFill>
                <a:latin typeface="Arial"/>
                <a:cs typeface="Arial"/>
              </a:rPr>
              <a:t>from</a:t>
            </a:r>
            <a:r>
              <a:rPr sz="1650" spc="55" dirty="0">
                <a:solidFill>
                  <a:srgbClr val="E4DFDF"/>
                </a:solidFill>
                <a:latin typeface="Arial"/>
                <a:cs typeface="Arial"/>
              </a:rPr>
              <a:t> </a:t>
            </a:r>
            <a:r>
              <a:rPr sz="1650" spc="60" dirty="0">
                <a:solidFill>
                  <a:srgbClr val="E4DFDF"/>
                </a:solidFill>
                <a:latin typeface="Arial"/>
                <a:cs typeface="Arial"/>
              </a:rPr>
              <a:t>2009.</a:t>
            </a:r>
            <a:endParaRPr sz="165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825195" y="1850263"/>
            <a:ext cx="6646545" cy="6965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4400" spc="-295" dirty="0"/>
              <a:t>Types</a:t>
            </a:r>
            <a:r>
              <a:rPr sz="4400" spc="-480" dirty="0"/>
              <a:t> </a:t>
            </a:r>
            <a:r>
              <a:rPr sz="4400" spc="-190" dirty="0"/>
              <a:t>of</a:t>
            </a:r>
            <a:r>
              <a:rPr sz="4400" spc="-445" dirty="0"/>
              <a:t> </a:t>
            </a:r>
            <a:r>
              <a:rPr sz="4400" spc="-300" dirty="0"/>
              <a:t>Discrimination:</a:t>
            </a:r>
            <a:r>
              <a:rPr sz="4400" spc="-484" dirty="0"/>
              <a:t> </a:t>
            </a:r>
            <a:r>
              <a:rPr sz="4400" spc="-315" dirty="0"/>
              <a:t>Sex</a:t>
            </a:r>
            <a:endParaRPr sz="4400"/>
          </a:p>
        </p:txBody>
      </p:sp>
      <p:sp>
        <p:nvSpPr>
          <p:cNvPr id="6" name="object 6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2286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80"/>
              </a:spcBef>
            </a:pPr>
            <a:r>
              <a:rPr spc="-25" dirty="0"/>
              <a:t>5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825195" y="3184651"/>
            <a:ext cx="3651250" cy="210121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200" b="1" spc="-100" dirty="0">
                <a:solidFill>
                  <a:srgbClr val="FFFFFF"/>
                </a:solidFill>
                <a:latin typeface="Arial"/>
                <a:cs typeface="Arial"/>
              </a:rPr>
              <a:t>Direct</a:t>
            </a:r>
            <a:r>
              <a:rPr sz="2200" b="1" spc="-20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200" b="1" spc="-70" dirty="0">
                <a:solidFill>
                  <a:srgbClr val="FFFFFF"/>
                </a:solidFill>
                <a:latin typeface="Arial"/>
                <a:cs typeface="Arial"/>
              </a:rPr>
              <a:t>Discrimination</a:t>
            </a:r>
            <a:endParaRPr sz="2200">
              <a:latin typeface="Arial"/>
              <a:cs typeface="Arial"/>
            </a:endParaRPr>
          </a:p>
          <a:p>
            <a:pPr marL="12700" marR="5080">
              <a:lnSpc>
                <a:spcPct val="135900"/>
              </a:lnSpc>
              <a:spcBef>
                <a:spcPts val="1639"/>
              </a:spcBef>
            </a:pPr>
            <a:r>
              <a:rPr sz="1850" dirty="0">
                <a:solidFill>
                  <a:srgbClr val="E4DFDF"/>
                </a:solidFill>
                <a:latin typeface="Arial"/>
                <a:cs typeface="Arial"/>
              </a:rPr>
              <a:t>Treating</a:t>
            </a:r>
            <a:r>
              <a:rPr sz="1850" spc="5" dirty="0">
                <a:solidFill>
                  <a:srgbClr val="E4DFDF"/>
                </a:solidFill>
                <a:latin typeface="Arial"/>
                <a:cs typeface="Arial"/>
              </a:rPr>
              <a:t> </a:t>
            </a:r>
            <a:r>
              <a:rPr sz="1850" spc="-20" dirty="0">
                <a:solidFill>
                  <a:srgbClr val="E4DFDF"/>
                </a:solidFill>
                <a:latin typeface="Arial"/>
                <a:cs typeface="Arial"/>
              </a:rPr>
              <a:t>someone</a:t>
            </a:r>
            <a:r>
              <a:rPr sz="1850" spc="-10" dirty="0">
                <a:solidFill>
                  <a:srgbClr val="E4DFDF"/>
                </a:solidFill>
                <a:latin typeface="Arial"/>
                <a:cs typeface="Arial"/>
              </a:rPr>
              <a:t> </a:t>
            </a:r>
            <a:r>
              <a:rPr sz="1850" spc="-20" dirty="0">
                <a:solidFill>
                  <a:srgbClr val="E4DFDF"/>
                </a:solidFill>
                <a:latin typeface="Arial"/>
                <a:cs typeface="Arial"/>
              </a:rPr>
              <a:t>less</a:t>
            </a:r>
            <a:r>
              <a:rPr sz="1850" dirty="0">
                <a:solidFill>
                  <a:srgbClr val="E4DFDF"/>
                </a:solidFill>
                <a:latin typeface="Arial"/>
                <a:cs typeface="Arial"/>
              </a:rPr>
              <a:t> </a:t>
            </a:r>
            <a:r>
              <a:rPr sz="1850" spc="-10" dirty="0">
                <a:solidFill>
                  <a:srgbClr val="E4DFDF"/>
                </a:solidFill>
                <a:latin typeface="Arial"/>
                <a:cs typeface="Arial"/>
              </a:rPr>
              <a:t>favourably </a:t>
            </a:r>
            <a:r>
              <a:rPr sz="1850" dirty="0">
                <a:solidFill>
                  <a:srgbClr val="E4DFDF"/>
                </a:solidFill>
                <a:latin typeface="Arial"/>
                <a:cs typeface="Arial"/>
              </a:rPr>
              <a:t>due</a:t>
            </a:r>
            <a:r>
              <a:rPr sz="1850" spc="-80" dirty="0">
                <a:solidFill>
                  <a:srgbClr val="E4DFDF"/>
                </a:solidFill>
                <a:latin typeface="Arial"/>
                <a:cs typeface="Arial"/>
              </a:rPr>
              <a:t> </a:t>
            </a:r>
            <a:r>
              <a:rPr sz="1850" spc="90" dirty="0">
                <a:solidFill>
                  <a:srgbClr val="E4DFDF"/>
                </a:solidFill>
                <a:latin typeface="Arial"/>
                <a:cs typeface="Arial"/>
              </a:rPr>
              <a:t>to</a:t>
            </a:r>
            <a:r>
              <a:rPr sz="1850" spc="-75" dirty="0">
                <a:solidFill>
                  <a:srgbClr val="E4DFDF"/>
                </a:solidFill>
                <a:latin typeface="Arial"/>
                <a:cs typeface="Arial"/>
              </a:rPr>
              <a:t> </a:t>
            </a:r>
            <a:r>
              <a:rPr sz="1850" spc="60" dirty="0">
                <a:solidFill>
                  <a:srgbClr val="E4DFDF"/>
                </a:solidFill>
                <a:latin typeface="Arial"/>
                <a:cs typeface="Arial"/>
              </a:rPr>
              <a:t>their</a:t>
            </a:r>
            <a:r>
              <a:rPr sz="1850" spc="-55" dirty="0">
                <a:solidFill>
                  <a:srgbClr val="E4DFDF"/>
                </a:solidFill>
                <a:latin typeface="Arial"/>
                <a:cs typeface="Arial"/>
              </a:rPr>
              <a:t> </a:t>
            </a:r>
            <a:r>
              <a:rPr sz="1850" spc="-45" dirty="0">
                <a:solidFill>
                  <a:srgbClr val="E4DFDF"/>
                </a:solidFill>
                <a:latin typeface="Arial"/>
                <a:cs typeface="Arial"/>
              </a:rPr>
              <a:t>sex.</a:t>
            </a:r>
            <a:r>
              <a:rPr sz="1850" spc="-75" dirty="0">
                <a:solidFill>
                  <a:srgbClr val="E4DFDF"/>
                </a:solidFill>
                <a:latin typeface="Arial"/>
                <a:cs typeface="Arial"/>
              </a:rPr>
              <a:t> </a:t>
            </a:r>
            <a:r>
              <a:rPr sz="1850" spc="-25" dirty="0">
                <a:solidFill>
                  <a:srgbClr val="E4DFDF"/>
                </a:solidFill>
                <a:latin typeface="Arial"/>
                <a:cs typeface="Arial"/>
              </a:rPr>
              <a:t>Example:</a:t>
            </a:r>
            <a:r>
              <a:rPr sz="1850" spc="-55" dirty="0">
                <a:solidFill>
                  <a:srgbClr val="E4DFDF"/>
                </a:solidFill>
                <a:latin typeface="Arial"/>
                <a:cs typeface="Arial"/>
              </a:rPr>
              <a:t> </a:t>
            </a:r>
            <a:r>
              <a:rPr sz="1850" spc="-10" dirty="0">
                <a:solidFill>
                  <a:srgbClr val="E4DFDF"/>
                </a:solidFill>
                <a:latin typeface="Arial"/>
                <a:cs typeface="Arial"/>
              </a:rPr>
              <a:t>Denying </a:t>
            </a:r>
            <a:r>
              <a:rPr sz="1850" dirty="0">
                <a:solidFill>
                  <a:srgbClr val="E4DFDF"/>
                </a:solidFill>
                <a:latin typeface="Arial"/>
                <a:cs typeface="Arial"/>
              </a:rPr>
              <a:t>promotion</a:t>
            </a:r>
            <a:r>
              <a:rPr sz="1850" spc="25" dirty="0">
                <a:solidFill>
                  <a:srgbClr val="E4DFDF"/>
                </a:solidFill>
                <a:latin typeface="Arial"/>
                <a:cs typeface="Arial"/>
              </a:rPr>
              <a:t> </a:t>
            </a:r>
            <a:r>
              <a:rPr sz="1850" spc="90" dirty="0">
                <a:solidFill>
                  <a:srgbClr val="E4DFDF"/>
                </a:solidFill>
                <a:latin typeface="Arial"/>
                <a:cs typeface="Arial"/>
              </a:rPr>
              <a:t>to</a:t>
            </a:r>
            <a:r>
              <a:rPr sz="1850" spc="5" dirty="0">
                <a:solidFill>
                  <a:srgbClr val="E4DFDF"/>
                </a:solidFill>
                <a:latin typeface="Arial"/>
                <a:cs typeface="Arial"/>
              </a:rPr>
              <a:t> </a:t>
            </a:r>
            <a:r>
              <a:rPr sz="1850" spc="-70" dirty="0">
                <a:solidFill>
                  <a:srgbClr val="E4DFDF"/>
                </a:solidFill>
                <a:latin typeface="Arial"/>
                <a:cs typeface="Arial"/>
              </a:rPr>
              <a:t>a</a:t>
            </a:r>
            <a:r>
              <a:rPr sz="1850" spc="-10" dirty="0">
                <a:solidFill>
                  <a:srgbClr val="E4DFDF"/>
                </a:solidFill>
                <a:latin typeface="Arial"/>
                <a:cs typeface="Arial"/>
              </a:rPr>
              <a:t> </a:t>
            </a:r>
            <a:r>
              <a:rPr sz="1850" dirty="0">
                <a:solidFill>
                  <a:srgbClr val="E4DFDF"/>
                </a:solidFill>
                <a:latin typeface="Arial"/>
                <a:cs typeface="Arial"/>
              </a:rPr>
              <a:t>woman</a:t>
            </a:r>
            <a:r>
              <a:rPr sz="1850" spc="10" dirty="0">
                <a:solidFill>
                  <a:srgbClr val="E4DFDF"/>
                </a:solidFill>
                <a:latin typeface="Arial"/>
                <a:cs typeface="Arial"/>
              </a:rPr>
              <a:t> </a:t>
            </a:r>
            <a:r>
              <a:rPr sz="1850" spc="-25" dirty="0">
                <a:solidFill>
                  <a:srgbClr val="E4DFDF"/>
                </a:solidFill>
                <a:latin typeface="Arial"/>
                <a:cs typeface="Arial"/>
              </a:rPr>
              <a:t>because</a:t>
            </a:r>
            <a:r>
              <a:rPr sz="1850" spc="-10" dirty="0">
                <a:solidFill>
                  <a:srgbClr val="E4DFDF"/>
                </a:solidFill>
                <a:latin typeface="Arial"/>
                <a:cs typeface="Arial"/>
              </a:rPr>
              <a:t> </a:t>
            </a:r>
            <a:r>
              <a:rPr sz="1850" spc="25" dirty="0">
                <a:solidFill>
                  <a:srgbClr val="E4DFDF"/>
                </a:solidFill>
                <a:latin typeface="Arial"/>
                <a:cs typeface="Arial"/>
              </a:rPr>
              <a:t>of </a:t>
            </a:r>
            <a:r>
              <a:rPr sz="1850" dirty="0">
                <a:solidFill>
                  <a:srgbClr val="E4DFDF"/>
                </a:solidFill>
                <a:latin typeface="Arial"/>
                <a:cs typeface="Arial"/>
              </a:rPr>
              <a:t>her</a:t>
            </a:r>
            <a:r>
              <a:rPr sz="1850" spc="5" dirty="0">
                <a:solidFill>
                  <a:srgbClr val="E4DFDF"/>
                </a:solidFill>
                <a:latin typeface="Arial"/>
                <a:cs typeface="Arial"/>
              </a:rPr>
              <a:t> </a:t>
            </a:r>
            <a:r>
              <a:rPr sz="1850" spc="-10" dirty="0">
                <a:solidFill>
                  <a:srgbClr val="E4DFDF"/>
                </a:solidFill>
                <a:latin typeface="Arial"/>
                <a:cs typeface="Arial"/>
              </a:rPr>
              <a:t>gender.</a:t>
            </a:r>
            <a:endParaRPr sz="185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5345684" y="3184651"/>
            <a:ext cx="3836035" cy="286385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200" b="1" spc="-110" dirty="0">
                <a:solidFill>
                  <a:srgbClr val="FFFFFF"/>
                </a:solidFill>
                <a:latin typeface="Arial"/>
                <a:cs typeface="Arial"/>
              </a:rPr>
              <a:t>Indirect</a:t>
            </a:r>
            <a:r>
              <a:rPr sz="2200" b="1" spc="-19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200" b="1" spc="-70" dirty="0">
                <a:solidFill>
                  <a:srgbClr val="FFFFFF"/>
                </a:solidFill>
                <a:latin typeface="Arial"/>
                <a:cs typeface="Arial"/>
              </a:rPr>
              <a:t>Discrimination</a:t>
            </a:r>
            <a:endParaRPr sz="2200">
              <a:latin typeface="Arial"/>
              <a:cs typeface="Arial"/>
            </a:endParaRPr>
          </a:p>
          <a:p>
            <a:pPr marL="12700" marR="5080">
              <a:lnSpc>
                <a:spcPct val="135600"/>
              </a:lnSpc>
              <a:spcBef>
                <a:spcPts val="1645"/>
              </a:spcBef>
            </a:pPr>
            <a:r>
              <a:rPr sz="1850" dirty="0">
                <a:solidFill>
                  <a:srgbClr val="E4DFDF"/>
                </a:solidFill>
                <a:latin typeface="Arial"/>
                <a:cs typeface="Arial"/>
              </a:rPr>
              <a:t>Applying</a:t>
            </a:r>
            <a:r>
              <a:rPr sz="1850" spc="75" dirty="0">
                <a:solidFill>
                  <a:srgbClr val="E4DFDF"/>
                </a:solidFill>
                <a:latin typeface="Arial"/>
                <a:cs typeface="Arial"/>
              </a:rPr>
              <a:t> </a:t>
            </a:r>
            <a:r>
              <a:rPr sz="1850" spc="-70" dirty="0">
                <a:solidFill>
                  <a:srgbClr val="E4DFDF"/>
                </a:solidFill>
                <a:latin typeface="Arial"/>
                <a:cs typeface="Arial"/>
              </a:rPr>
              <a:t>a</a:t>
            </a:r>
            <a:r>
              <a:rPr sz="1850" spc="65" dirty="0">
                <a:solidFill>
                  <a:srgbClr val="E4DFDF"/>
                </a:solidFill>
                <a:latin typeface="Arial"/>
                <a:cs typeface="Arial"/>
              </a:rPr>
              <a:t> </a:t>
            </a:r>
            <a:r>
              <a:rPr sz="1850" dirty="0">
                <a:solidFill>
                  <a:srgbClr val="E4DFDF"/>
                </a:solidFill>
                <a:latin typeface="Arial"/>
                <a:cs typeface="Arial"/>
              </a:rPr>
              <a:t>provision</a:t>
            </a:r>
            <a:r>
              <a:rPr sz="1850" spc="110" dirty="0">
                <a:solidFill>
                  <a:srgbClr val="E4DFDF"/>
                </a:solidFill>
                <a:latin typeface="Arial"/>
                <a:cs typeface="Arial"/>
              </a:rPr>
              <a:t> </a:t>
            </a:r>
            <a:r>
              <a:rPr sz="1850" spc="55" dirty="0">
                <a:solidFill>
                  <a:srgbClr val="E4DFDF"/>
                </a:solidFill>
                <a:latin typeface="Arial"/>
                <a:cs typeface="Arial"/>
              </a:rPr>
              <a:t>that </a:t>
            </a:r>
            <a:r>
              <a:rPr sz="1850" dirty="0">
                <a:solidFill>
                  <a:srgbClr val="E4DFDF"/>
                </a:solidFill>
                <a:latin typeface="Arial"/>
                <a:cs typeface="Arial"/>
              </a:rPr>
              <a:t>disadvantages</a:t>
            </a:r>
            <a:r>
              <a:rPr sz="1850" spc="35" dirty="0">
                <a:solidFill>
                  <a:srgbClr val="E4DFDF"/>
                </a:solidFill>
                <a:latin typeface="Arial"/>
                <a:cs typeface="Arial"/>
              </a:rPr>
              <a:t> </a:t>
            </a:r>
            <a:r>
              <a:rPr sz="1850" spc="-70" dirty="0">
                <a:solidFill>
                  <a:srgbClr val="E4DFDF"/>
                </a:solidFill>
                <a:latin typeface="Arial"/>
                <a:cs typeface="Arial"/>
              </a:rPr>
              <a:t>a</a:t>
            </a:r>
            <a:r>
              <a:rPr sz="1850" spc="40" dirty="0">
                <a:solidFill>
                  <a:srgbClr val="E4DFDF"/>
                </a:solidFill>
                <a:latin typeface="Arial"/>
                <a:cs typeface="Arial"/>
              </a:rPr>
              <a:t> </a:t>
            </a:r>
            <a:r>
              <a:rPr sz="1850" dirty="0">
                <a:solidFill>
                  <a:srgbClr val="E4DFDF"/>
                </a:solidFill>
                <a:latin typeface="Arial"/>
                <a:cs typeface="Arial"/>
              </a:rPr>
              <a:t>particular</a:t>
            </a:r>
            <a:r>
              <a:rPr sz="1850" spc="70" dirty="0">
                <a:solidFill>
                  <a:srgbClr val="E4DFDF"/>
                </a:solidFill>
                <a:latin typeface="Arial"/>
                <a:cs typeface="Arial"/>
              </a:rPr>
              <a:t> </a:t>
            </a:r>
            <a:r>
              <a:rPr sz="1850" spc="-20" dirty="0">
                <a:solidFill>
                  <a:srgbClr val="E4DFDF"/>
                </a:solidFill>
                <a:latin typeface="Arial"/>
                <a:cs typeface="Arial"/>
              </a:rPr>
              <a:t>sex. </a:t>
            </a:r>
            <a:r>
              <a:rPr sz="1850" spc="-25" dirty="0">
                <a:solidFill>
                  <a:srgbClr val="E4DFDF"/>
                </a:solidFill>
                <a:latin typeface="Arial"/>
                <a:cs typeface="Arial"/>
              </a:rPr>
              <a:t>Example:</a:t>
            </a:r>
            <a:r>
              <a:rPr sz="1850" spc="-20" dirty="0">
                <a:solidFill>
                  <a:srgbClr val="E4DFDF"/>
                </a:solidFill>
                <a:latin typeface="Arial"/>
                <a:cs typeface="Arial"/>
              </a:rPr>
              <a:t> </a:t>
            </a:r>
            <a:r>
              <a:rPr sz="1850" dirty="0">
                <a:solidFill>
                  <a:srgbClr val="E4DFDF"/>
                </a:solidFill>
                <a:latin typeface="Arial"/>
                <a:cs typeface="Arial"/>
              </a:rPr>
              <a:t>Requiring</a:t>
            </a:r>
            <a:r>
              <a:rPr sz="1850" spc="-50" dirty="0">
                <a:solidFill>
                  <a:srgbClr val="E4DFDF"/>
                </a:solidFill>
                <a:latin typeface="Arial"/>
                <a:cs typeface="Arial"/>
              </a:rPr>
              <a:t> </a:t>
            </a:r>
            <a:r>
              <a:rPr sz="1850" dirty="0">
                <a:solidFill>
                  <a:srgbClr val="E4DFDF"/>
                </a:solidFill>
                <a:latin typeface="Arial"/>
                <a:cs typeface="Arial"/>
              </a:rPr>
              <a:t>all</a:t>
            </a:r>
            <a:r>
              <a:rPr sz="1850" spc="-40" dirty="0">
                <a:solidFill>
                  <a:srgbClr val="E4DFDF"/>
                </a:solidFill>
                <a:latin typeface="Arial"/>
                <a:cs typeface="Arial"/>
              </a:rPr>
              <a:t> </a:t>
            </a:r>
            <a:r>
              <a:rPr sz="1850" dirty="0">
                <a:solidFill>
                  <a:srgbClr val="E4DFDF"/>
                </a:solidFill>
                <a:latin typeface="Arial"/>
                <a:cs typeface="Arial"/>
              </a:rPr>
              <a:t>employees</a:t>
            </a:r>
            <a:r>
              <a:rPr sz="1850" spc="-30" dirty="0">
                <a:solidFill>
                  <a:srgbClr val="E4DFDF"/>
                </a:solidFill>
                <a:latin typeface="Arial"/>
                <a:cs typeface="Arial"/>
              </a:rPr>
              <a:t> </a:t>
            </a:r>
            <a:r>
              <a:rPr sz="1850" spc="65" dirty="0">
                <a:solidFill>
                  <a:srgbClr val="E4DFDF"/>
                </a:solidFill>
                <a:latin typeface="Arial"/>
                <a:cs typeface="Arial"/>
              </a:rPr>
              <a:t>to </a:t>
            </a:r>
            <a:r>
              <a:rPr sz="1850" dirty="0">
                <a:solidFill>
                  <a:srgbClr val="E4DFDF"/>
                </a:solidFill>
                <a:latin typeface="Arial"/>
                <a:cs typeface="Arial"/>
              </a:rPr>
              <a:t>work</a:t>
            </a:r>
            <a:r>
              <a:rPr sz="1850" spc="50" dirty="0">
                <a:solidFill>
                  <a:srgbClr val="E4DFDF"/>
                </a:solidFill>
                <a:latin typeface="Arial"/>
                <a:cs typeface="Arial"/>
              </a:rPr>
              <a:t> </a:t>
            </a:r>
            <a:r>
              <a:rPr sz="1850" spc="70" dirty="0">
                <a:solidFill>
                  <a:srgbClr val="E4DFDF"/>
                </a:solidFill>
                <a:latin typeface="Arial"/>
                <a:cs typeface="Arial"/>
              </a:rPr>
              <a:t>full-</a:t>
            </a:r>
            <a:r>
              <a:rPr sz="1850" dirty="0">
                <a:solidFill>
                  <a:srgbClr val="E4DFDF"/>
                </a:solidFill>
                <a:latin typeface="Arial"/>
                <a:cs typeface="Arial"/>
              </a:rPr>
              <a:t>time,</a:t>
            </a:r>
            <a:r>
              <a:rPr sz="1850" spc="70" dirty="0">
                <a:solidFill>
                  <a:srgbClr val="E4DFDF"/>
                </a:solidFill>
                <a:latin typeface="Arial"/>
                <a:cs typeface="Arial"/>
              </a:rPr>
              <a:t> </a:t>
            </a:r>
            <a:r>
              <a:rPr sz="1850" spc="-10" dirty="0">
                <a:solidFill>
                  <a:srgbClr val="E4DFDF"/>
                </a:solidFill>
                <a:latin typeface="Arial"/>
                <a:cs typeface="Arial"/>
              </a:rPr>
              <a:t>disadvantaging </a:t>
            </a:r>
            <a:r>
              <a:rPr sz="1850" dirty="0">
                <a:solidFill>
                  <a:srgbClr val="E4DFDF"/>
                </a:solidFill>
                <a:latin typeface="Arial"/>
                <a:cs typeface="Arial"/>
              </a:rPr>
              <a:t>women</a:t>
            </a:r>
            <a:r>
              <a:rPr sz="1850" spc="-85" dirty="0">
                <a:solidFill>
                  <a:srgbClr val="E4DFDF"/>
                </a:solidFill>
                <a:latin typeface="Arial"/>
                <a:cs typeface="Arial"/>
              </a:rPr>
              <a:t> </a:t>
            </a:r>
            <a:r>
              <a:rPr sz="1850" spc="55" dirty="0">
                <a:solidFill>
                  <a:srgbClr val="E4DFDF"/>
                </a:solidFill>
                <a:latin typeface="Arial"/>
                <a:cs typeface="Arial"/>
              </a:rPr>
              <a:t>with</a:t>
            </a:r>
            <a:r>
              <a:rPr sz="1850" spc="-75" dirty="0">
                <a:solidFill>
                  <a:srgbClr val="E4DFDF"/>
                </a:solidFill>
                <a:latin typeface="Arial"/>
                <a:cs typeface="Arial"/>
              </a:rPr>
              <a:t> </a:t>
            </a:r>
            <a:r>
              <a:rPr sz="1850" spc="-10" dirty="0">
                <a:solidFill>
                  <a:srgbClr val="E4DFDF"/>
                </a:solidFill>
                <a:latin typeface="Arial"/>
                <a:cs typeface="Arial"/>
              </a:rPr>
              <a:t>childcare responsibilities.</a:t>
            </a:r>
            <a:endParaRPr sz="185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9866121" y="3184651"/>
            <a:ext cx="3883025" cy="1720214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200" b="1" spc="-150" dirty="0">
                <a:solidFill>
                  <a:srgbClr val="FFFFFF"/>
                </a:solidFill>
                <a:latin typeface="Arial"/>
                <a:cs typeface="Arial"/>
              </a:rPr>
              <a:t>Sexual</a:t>
            </a:r>
            <a:r>
              <a:rPr sz="2200" b="1" spc="-19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200" b="1" spc="-40" dirty="0">
                <a:solidFill>
                  <a:srgbClr val="FFFFFF"/>
                </a:solidFill>
                <a:latin typeface="Arial"/>
                <a:cs typeface="Arial"/>
              </a:rPr>
              <a:t>Harassment</a:t>
            </a:r>
            <a:endParaRPr sz="2200">
              <a:latin typeface="Arial"/>
              <a:cs typeface="Arial"/>
            </a:endParaRPr>
          </a:p>
          <a:p>
            <a:pPr marL="12700" marR="5080">
              <a:lnSpc>
                <a:spcPct val="136300"/>
              </a:lnSpc>
              <a:spcBef>
                <a:spcPts val="1630"/>
              </a:spcBef>
            </a:pPr>
            <a:r>
              <a:rPr sz="1850" dirty="0">
                <a:solidFill>
                  <a:srgbClr val="E4DFDF"/>
                </a:solidFill>
                <a:latin typeface="Arial"/>
                <a:cs typeface="Arial"/>
              </a:rPr>
              <a:t>Unwelcome</a:t>
            </a:r>
            <a:r>
              <a:rPr sz="1850" spc="-10" dirty="0">
                <a:solidFill>
                  <a:srgbClr val="E4DFDF"/>
                </a:solidFill>
                <a:latin typeface="Arial"/>
                <a:cs typeface="Arial"/>
              </a:rPr>
              <a:t> </a:t>
            </a:r>
            <a:r>
              <a:rPr sz="1850" dirty="0">
                <a:solidFill>
                  <a:srgbClr val="E4DFDF"/>
                </a:solidFill>
                <a:latin typeface="Arial"/>
                <a:cs typeface="Arial"/>
              </a:rPr>
              <a:t>conduct</a:t>
            </a:r>
            <a:r>
              <a:rPr sz="1850" spc="-55" dirty="0">
                <a:solidFill>
                  <a:srgbClr val="E4DFDF"/>
                </a:solidFill>
                <a:latin typeface="Arial"/>
                <a:cs typeface="Arial"/>
              </a:rPr>
              <a:t> </a:t>
            </a:r>
            <a:r>
              <a:rPr sz="1850" spc="50" dirty="0">
                <a:solidFill>
                  <a:srgbClr val="E4DFDF"/>
                </a:solidFill>
                <a:latin typeface="Arial"/>
                <a:cs typeface="Arial"/>
              </a:rPr>
              <a:t>of</a:t>
            </a:r>
            <a:r>
              <a:rPr sz="1850" spc="-30" dirty="0">
                <a:solidFill>
                  <a:srgbClr val="E4DFDF"/>
                </a:solidFill>
                <a:latin typeface="Arial"/>
                <a:cs typeface="Arial"/>
              </a:rPr>
              <a:t> </a:t>
            </a:r>
            <a:r>
              <a:rPr sz="1850" spc="-70" dirty="0">
                <a:solidFill>
                  <a:srgbClr val="E4DFDF"/>
                </a:solidFill>
                <a:latin typeface="Arial"/>
                <a:cs typeface="Arial"/>
              </a:rPr>
              <a:t>a</a:t>
            </a:r>
            <a:r>
              <a:rPr sz="1850" spc="-35" dirty="0">
                <a:solidFill>
                  <a:srgbClr val="E4DFDF"/>
                </a:solidFill>
                <a:latin typeface="Arial"/>
                <a:cs typeface="Arial"/>
              </a:rPr>
              <a:t> </a:t>
            </a:r>
            <a:r>
              <a:rPr sz="1850" spc="-10" dirty="0">
                <a:solidFill>
                  <a:srgbClr val="E4DFDF"/>
                </a:solidFill>
                <a:latin typeface="Arial"/>
                <a:cs typeface="Arial"/>
              </a:rPr>
              <a:t>sexual </a:t>
            </a:r>
            <a:r>
              <a:rPr sz="1850" dirty="0">
                <a:solidFill>
                  <a:srgbClr val="E4DFDF"/>
                </a:solidFill>
                <a:latin typeface="Arial"/>
                <a:cs typeface="Arial"/>
              </a:rPr>
              <a:t>nature.</a:t>
            </a:r>
            <a:r>
              <a:rPr sz="1850" spc="-60" dirty="0">
                <a:solidFill>
                  <a:srgbClr val="E4DFDF"/>
                </a:solidFill>
                <a:latin typeface="Arial"/>
                <a:cs typeface="Arial"/>
              </a:rPr>
              <a:t> </a:t>
            </a:r>
            <a:r>
              <a:rPr sz="1850" dirty="0">
                <a:solidFill>
                  <a:srgbClr val="E4DFDF"/>
                </a:solidFill>
                <a:latin typeface="Arial"/>
                <a:cs typeface="Arial"/>
              </a:rPr>
              <a:t>Includes</a:t>
            </a:r>
            <a:r>
              <a:rPr sz="1850" spc="-60" dirty="0">
                <a:solidFill>
                  <a:srgbClr val="E4DFDF"/>
                </a:solidFill>
                <a:latin typeface="Arial"/>
                <a:cs typeface="Arial"/>
              </a:rPr>
              <a:t> </a:t>
            </a:r>
            <a:r>
              <a:rPr sz="1850" dirty="0">
                <a:solidFill>
                  <a:srgbClr val="E4DFDF"/>
                </a:solidFill>
                <a:latin typeface="Arial"/>
                <a:cs typeface="Arial"/>
              </a:rPr>
              <a:t>physical,</a:t>
            </a:r>
            <a:r>
              <a:rPr sz="1850" spc="-45" dirty="0">
                <a:solidFill>
                  <a:srgbClr val="E4DFDF"/>
                </a:solidFill>
                <a:latin typeface="Arial"/>
                <a:cs typeface="Arial"/>
              </a:rPr>
              <a:t> </a:t>
            </a:r>
            <a:r>
              <a:rPr sz="1850" dirty="0">
                <a:solidFill>
                  <a:srgbClr val="E4DFDF"/>
                </a:solidFill>
                <a:latin typeface="Arial"/>
                <a:cs typeface="Arial"/>
              </a:rPr>
              <a:t>verbal,</a:t>
            </a:r>
            <a:r>
              <a:rPr sz="1850" spc="-50" dirty="0">
                <a:solidFill>
                  <a:srgbClr val="E4DFDF"/>
                </a:solidFill>
                <a:latin typeface="Arial"/>
                <a:cs typeface="Arial"/>
              </a:rPr>
              <a:t> </a:t>
            </a:r>
            <a:r>
              <a:rPr sz="1850" spc="-25" dirty="0">
                <a:solidFill>
                  <a:srgbClr val="E4DFDF"/>
                </a:solidFill>
                <a:latin typeface="Arial"/>
                <a:cs typeface="Arial"/>
              </a:rPr>
              <a:t>and </a:t>
            </a:r>
            <a:r>
              <a:rPr sz="1850" dirty="0">
                <a:solidFill>
                  <a:srgbClr val="E4DFDF"/>
                </a:solidFill>
                <a:latin typeface="Arial"/>
                <a:cs typeface="Arial"/>
              </a:rPr>
              <a:t>non-verbal</a:t>
            </a:r>
            <a:r>
              <a:rPr sz="1850" spc="210" dirty="0">
                <a:solidFill>
                  <a:srgbClr val="E4DFDF"/>
                </a:solidFill>
                <a:latin typeface="Arial"/>
                <a:cs typeface="Arial"/>
              </a:rPr>
              <a:t> </a:t>
            </a:r>
            <a:r>
              <a:rPr sz="1850" spc="-10" dirty="0">
                <a:solidFill>
                  <a:srgbClr val="E4DFDF"/>
                </a:solidFill>
                <a:latin typeface="Arial"/>
                <a:cs typeface="Arial"/>
              </a:rPr>
              <a:t>behaviours.</a:t>
            </a:r>
            <a:endParaRPr sz="185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9144000" y="0"/>
            <a:ext cx="5486400" cy="8229597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684987" y="957529"/>
            <a:ext cx="6588125" cy="5822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50" spc="-250" dirty="0"/>
              <a:t>Types</a:t>
            </a:r>
            <a:r>
              <a:rPr sz="3650" spc="-370" dirty="0"/>
              <a:t> </a:t>
            </a:r>
            <a:r>
              <a:rPr sz="3650" spc="-155" dirty="0"/>
              <a:t>of</a:t>
            </a:r>
            <a:r>
              <a:rPr sz="3650" spc="-345" dirty="0"/>
              <a:t> </a:t>
            </a:r>
            <a:r>
              <a:rPr sz="3650" spc="-250" dirty="0"/>
              <a:t>Discrimination:</a:t>
            </a:r>
            <a:r>
              <a:rPr sz="3650" spc="-365" dirty="0"/>
              <a:t> </a:t>
            </a:r>
            <a:r>
              <a:rPr sz="3650" spc="-170" dirty="0"/>
              <a:t>Disability</a:t>
            </a:r>
            <a:endParaRPr sz="3650"/>
          </a:p>
        </p:txBody>
      </p:sp>
      <p:grpSp>
        <p:nvGrpSpPr>
          <p:cNvPr id="4" name="object 4"/>
          <p:cNvGrpSpPr/>
          <p:nvPr/>
        </p:nvGrpSpPr>
        <p:grpSpPr>
          <a:xfrm>
            <a:off x="694944" y="1886711"/>
            <a:ext cx="3782695" cy="2429510"/>
            <a:chOff x="694944" y="1886711"/>
            <a:chExt cx="3782695" cy="2429510"/>
          </a:xfrm>
        </p:grpSpPr>
        <p:sp>
          <p:nvSpPr>
            <p:cNvPr id="5" name="object 5"/>
            <p:cNvSpPr/>
            <p:nvPr/>
          </p:nvSpPr>
          <p:spPr>
            <a:xfrm>
              <a:off x="698754" y="1890521"/>
              <a:ext cx="3775075" cy="2421890"/>
            </a:xfrm>
            <a:custGeom>
              <a:avLst/>
              <a:gdLst/>
              <a:ahLst/>
              <a:cxnLst/>
              <a:rect l="l" t="t" r="r" b="b"/>
              <a:pathLst>
                <a:path w="3775075" h="2421890">
                  <a:moveTo>
                    <a:pt x="3691255" y="0"/>
                  </a:moveTo>
                  <a:lnTo>
                    <a:pt x="83743" y="0"/>
                  </a:lnTo>
                  <a:lnTo>
                    <a:pt x="51145" y="6576"/>
                  </a:lnTo>
                  <a:lnTo>
                    <a:pt x="24526" y="24510"/>
                  </a:lnTo>
                  <a:lnTo>
                    <a:pt x="6580" y="51113"/>
                  </a:lnTo>
                  <a:lnTo>
                    <a:pt x="0" y="83692"/>
                  </a:lnTo>
                  <a:lnTo>
                    <a:pt x="0" y="2337942"/>
                  </a:lnTo>
                  <a:lnTo>
                    <a:pt x="6580" y="2370522"/>
                  </a:lnTo>
                  <a:lnTo>
                    <a:pt x="24526" y="2397125"/>
                  </a:lnTo>
                  <a:lnTo>
                    <a:pt x="51145" y="2415059"/>
                  </a:lnTo>
                  <a:lnTo>
                    <a:pt x="83743" y="2421636"/>
                  </a:lnTo>
                  <a:lnTo>
                    <a:pt x="3691255" y="2421636"/>
                  </a:lnTo>
                  <a:lnTo>
                    <a:pt x="3723834" y="2415059"/>
                  </a:lnTo>
                  <a:lnTo>
                    <a:pt x="3750437" y="2397125"/>
                  </a:lnTo>
                  <a:lnTo>
                    <a:pt x="3768371" y="2370522"/>
                  </a:lnTo>
                  <a:lnTo>
                    <a:pt x="3774948" y="2337942"/>
                  </a:lnTo>
                  <a:lnTo>
                    <a:pt x="3774948" y="83692"/>
                  </a:lnTo>
                  <a:lnTo>
                    <a:pt x="3768371" y="51113"/>
                  </a:lnTo>
                  <a:lnTo>
                    <a:pt x="3750437" y="24511"/>
                  </a:lnTo>
                  <a:lnTo>
                    <a:pt x="3723834" y="6576"/>
                  </a:lnTo>
                  <a:lnTo>
                    <a:pt x="3691255" y="0"/>
                  </a:lnTo>
                  <a:close/>
                </a:path>
              </a:pathLst>
            </a:custGeom>
            <a:solidFill>
              <a:srgbClr val="7D023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698754" y="1890521"/>
              <a:ext cx="3775075" cy="2421890"/>
            </a:xfrm>
            <a:custGeom>
              <a:avLst/>
              <a:gdLst/>
              <a:ahLst/>
              <a:cxnLst/>
              <a:rect l="l" t="t" r="r" b="b"/>
              <a:pathLst>
                <a:path w="3775075" h="2421890">
                  <a:moveTo>
                    <a:pt x="0" y="83692"/>
                  </a:moveTo>
                  <a:lnTo>
                    <a:pt x="6580" y="51113"/>
                  </a:lnTo>
                  <a:lnTo>
                    <a:pt x="24526" y="24510"/>
                  </a:lnTo>
                  <a:lnTo>
                    <a:pt x="51145" y="6576"/>
                  </a:lnTo>
                  <a:lnTo>
                    <a:pt x="83743" y="0"/>
                  </a:lnTo>
                  <a:lnTo>
                    <a:pt x="3691255" y="0"/>
                  </a:lnTo>
                  <a:lnTo>
                    <a:pt x="3723834" y="6576"/>
                  </a:lnTo>
                  <a:lnTo>
                    <a:pt x="3750437" y="24511"/>
                  </a:lnTo>
                  <a:lnTo>
                    <a:pt x="3768371" y="51113"/>
                  </a:lnTo>
                  <a:lnTo>
                    <a:pt x="3774948" y="83692"/>
                  </a:lnTo>
                  <a:lnTo>
                    <a:pt x="3774948" y="2337942"/>
                  </a:lnTo>
                  <a:lnTo>
                    <a:pt x="3768371" y="2370522"/>
                  </a:lnTo>
                  <a:lnTo>
                    <a:pt x="3750437" y="2397125"/>
                  </a:lnTo>
                  <a:lnTo>
                    <a:pt x="3723834" y="2415059"/>
                  </a:lnTo>
                  <a:lnTo>
                    <a:pt x="3691255" y="2421636"/>
                  </a:lnTo>
                  <a:lnTo>
                    <a:pt x="83743" y="2421636"/>
                  </a:lnTo>
                  <a:lnTo>
                    <a:pt x="51145" y="2415059"/>
                  </a:lnTo>
                  <a:lnTo>
                    <a:pt x="24526" y="2397125"/>
                  </a:lnTo>
                  <a:lnTo>
                    <a:pt x="6580" y="2370522"/>
                  </a:lnTo>
                  <a:lnTo>
                    <a:pt x="0" y="2337942"/>
                  </a:lnTo>
                  <a:lnTo>
                    <a:pt x="0" y="83692"/>
                  </a:lnTo>
                  <a:close/>
                </a:path>
              </a:pathLst>
            </a:custGeom>
            <a:ln w="7620">
              <a:solidFill>
                <a:srgbClr val="961B5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" name="object 7"/>
          <p:cNvSpPr txBox="1"/>
          <p:nvPr/>
        </p:nvSpPr>
        <p:spPr>
          <a:xfrm>
            <a:off x="891946" y="2071496"/>
            <a:ext cx="3314065" cy="167576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80" dirty="0">
                <a:solidFill>
                  <a:srgbClr val="E4DFDF"/>
                </a:solidFill>
                <a:latin typeface="Arial"/>
                <a:cs typeface="Arial"/>
              </a:rPr>
              <a:t>Direct</a:t>
            </a:r>
            <a:r>
              <a:rPr sz="1800" b="1" spc="-160" dirty="0">
                <a:solidFill>
                  <a:srgbClr val="E4DFDF"/>
                </a:solidFill>
                <a:latin typeface="Arial"/>
                <a:cs typeface="Arial"/>
              </a:rPr>
              <a:t> </a:t>
            </a:r>
            <a:r>
              <a:rPr sz="1800" b="1" spc="-45" dirty="0">
                <a:solidFill>
                  <a:srgbClr val="E4DFDF"/>
                </a:solidFill>
                <a:latin typeface="Arial"/>
                <a:cs typeface="Arial"/>
              </a:rPr>
              <a:t>Discrimination</a:t>
            </a:r>
            <a:endParaRPr sz="1800">
              <a:latin typeface="Arial"/>
              <a:cs typeface="Arial"/>
            </a:endParaRPr>
          </a:p>
          <a:p>
            <a:pPr marL="12700" marR="5080">
              <a:lnSpc>
                <a:spcPct val="135300"/>
              </a:lnSpc>
              <a:spcBef>
                <a:spcPts val="765"/>
              </a:spcBef>
            </a:pPr>
            <a:r>
              <a:rPr sz="1550" dirty="0">
                <a:solidFill>
                  <a:srgbClr val="E4DFDF"/>
                </a:solidFill>
                <a:latin typeface="Arial"/>
                <a:cs typeface="Arial"/>
              </a:rPr>
              <a:t>Treating</a:t>
            </a:r>
            <a:r>
              <a:rPr sz="1550" spc="-5" dirty="0">
                <a:solidFill>
                  <a:srgbClr val="E4DFDF"/>
                </a:solidFill>
                <a:latin typeface="Arial"/>
                <a:cs typeface="Arial"/>
              </a:rPr>
              <a:t> </a:t>
            </a:r>
            <a:r>
              <a:rPr sz="1550" spc="-60" dirty="0">
                <a:solidFill>
                  <a:srgbClr val="E4DFDF"/>
                </a:solidFill>
                <a:latin typeface="Arial"/>
                <a:cs typeface="Arial"/>
              </a:rPr>
              <a:t>a</a:t>
            </a:r>
            <a:r>
              <a:rPr sz="1550" spc="-5" dirty="0">
                <a:solidFill>
                  <a:srgbClr val="E4DFDF"/>
                </a:solidFill>
                <a:latin typeface="Arial"/>
                <a:cs typeface="Arial"/>
              </a:rPr>
              <a:t> </a:t>
            </a:r>
            <a:r>
              <a:rPr sz="1550" dirty="0">
                <a:solidFill>
                  <a:srgbClr val="E4DFDF"/>
                </a:solidFill>
                <a:latin typeface="Arial"/>
                <a:cs typeface="Arial"/>
              </a:rPr>
              <a:t>person</a:t>
            </a:r>
            <a:r>
              <a:rPr sz="1550" spc="15" dirty="0">
                <a:solidFill>
                  <a:srgbClr val="E4DFDF"/>
                </a:solidFill>
                <a:latin typeface="Arial"/>
                <a:cs typeface="Arial"/>
              </a:rPr>
              <a:t> </a:t>
            </a:r>
            <a:r>
              <a:rPr sz="1550" spc="-25" dirty="0">
                <a:solidFill>
                  <a:srgbClr val="E4DFDF"/>
                </a:solidFill>
                <a:latin typeface="Arial"/>
                <a:cs typeface="Arial"/>
              </a:rPr>
              <a:t>less</a:t>
            </a:r>
            <a:r>
              <a:rPr sz="1550" dirty="0">
                <a:solidFill>
                  <a:srgbClr val="E4DFDF"/>
                </a:solidFill>
                <a:latin typeface="Arial"/>
                <a:cs typeface="Arial"/>
              </a:rPr>
              <a:t> favourably</a:t>
            </a:r>
            <a:r>
              <a:rPr sz="1550" spc="-10" dirty="0">
                <a:solidFill>
                  <a:srgbClr val="E4DFDF"/>
                </a:solidFill>
                <a:latin typeface="Arial"/>
                <a:cs typeface="Arial"/>
              </a:rPr>
              <a:t> </a:t>
            </a:r>
            <a:r>
              <a:rPr sz="1550" spc="-25" dirty="0">
                <a:solidFill>
                  <a:srgbClr val="E4DFDF"/>
                </a:solidFill>
                <a:latin typeface="Arial"/>
                <a:cs typeface="Arial"/>
              </a:rPr>
              <a:t>due </a:t>
            </a:r>
            <a:r>
              <a:rPr sz="1550" spc="75" dirty="0">
                <a:solidFill>
                  <a:srgbClr val="E4DFDF"/>
                </a:solidFill>
                <a:latin typeface="Arial"/>
                <a:cs typeface="Arial"/>
              </a:rPr>
              <a:t>to</a:t>
            </a:r>
            <a:r>
              <a:rPr sz="1550" spc="-20" dirty="0">
                <a:solidFill>
                  <a:srgbClr val="E4DFDF"/>
                </a:solidFill>
                <a:latin typeface="Arial"/>
                <a:cs typeface="Arial"/>
              </a:rPr>
              <a:t> </a:t>
            </a:r>
            <a:r>
              <a:rPr sz="1550" spc="50" dirty="0">
                <a:solidFill>
                  <a:srgbClr val="E4DFDF"/>
                </a:solidFill>
                <a:latin typeface="Arial"/>
                <a:cs typeface="Arial"/>
              </a:rPr>
              <a:t>their</a:t>
            </a:r>
            <a:r>
              <a:rPr sz="1550" spc="-20" dirty="0">
                <a:solidFill>
                  <a:srgbClr val="E4DFDF"/>
                </a:solidFill>
                <a:latin typeface="Arial"/>
                <a:cs typeface="Arial"/>
              </a:rPr>
              <a:t> </a:t>
            </a:r>
            <a:r>
              <a:rPr sz="1550" dirty="0">
                <a:solidFill>
                  <a:srgbClr val="E4DFDF"/>
                </a:solidFill>
                <a:latin typeface="Arial"/>
                <a:cs typeface="Arial"/>
              </a:rPr>
              <a:t>disability.</a:t>
            </a:r>
            <a:r>
              <a:rPr sz="1550" spc="-25" dirty="0">
                <a:solidFill>
                  <a:srgbClr val="E4DFDF"/>
                </a:solidFill>
                <a:latin typeface="Arial"/>
                <a:cs typeface="Arial"/>
              </a:rPr>
              <a:t> Example:</a:t>
            </a:r>
            <a:r>
              <a:rPr sz="1550" spc="-15" dirty="0">
                <a:solidFill>
                  <a:srgbClr val="E4DFDF"/>
                </a:solidFill>
                <a:latin typeface="Arial"/>
                <a:cs typeface="Arial"/>
              </a:rPr>
              <a:t> </a:t>
            </a:r>
            <a:r>
              <a:rPr sz="1550" spc="-10" dirty="0">
                <a:solidFill>
                  <a:srgbClr val="E4DFDF"/>
                </a:solidFill>
                <a:latin typeface="Arial"/>
                <a:cs typeface="Arial"/>
              </a:rPr>
              <a:t>Refusing </a:t>
            </a:r>
            <a:r>
              <a:rPr sz="1550" spc="75" dirty="0">
                <a:solidFill>
                  <a:srgbClr val="E4DFDF"/>
                </a:solidFill>
                <a:latin typeface="Arial"/>
                <a:cs typeface="Arial"/>
              </a:rPr>
              <a:t>to</a:t>
            </a:r>
            <a:r>
              <a:rPr sz="1550" spc="-10" dirty="0">
                <a:solidFill>
                  <a:srgbClr val="E4DFDF"/>
                </a:solidFill>
                <a:latin typeface="Arial"/>
                <a:cs typeface="Arial"/>
              </a:rPr>
              <a:t> </a:t>
            </a:r>
            <a:r>
              <a:rPr sz="1550" dirty="0">
                <a:solidFill>
                  <a:srgbClr val="E4DFDF"/>
                </a:solidFill>
                <a:latin typeface="Arial"/>
                <a:cs typeface="Arial"/>
              </a:rPr>
              <a:t>hire</a:t>
            </a:r>
            <a:r>
              <a:rPr sz="1550" spc="-10" dirty="0">
                <a:solidFill>
                  <a:srgbClr val="E4DFDF"/>
                </a:solidFill>
                <a:latin typeface="Arial"/>
                <a:cs typeface="Arial"/>
              </a:rPr>
              <a:t> </a:t>
            </a:r>
            <a:r>
              <a:rPr sz="1550" spc="-60" dirty="0">
                <a:solidFill>
                  <a:srgbClr val="E4DFDF"/>
                </a:solidFill>
                <a:latin typeface="Arial"/>
                <a:cs typeface="Arial"/>
              </a:rPr>
              <a:t>a</a:t>
            </a:r>
            <a:r>
              <a:rPr sz="1550" spc="-15" dirty="0">
                <a:solidFill>
                  <a:srgbClr val="E4DFDF"/>
                </a:solidFill>
                <a:latin typeface="Arial"/>
                <a:cs typeface="Arial"/>
              </a:rPr>
              <a:t> </a:t>
            </a:r>
            <a:r>
              <a:rPr sz="1550" dirty="0">
                <a:solidFill>
                  <a:srgbClr val="E4DFDF"/>
                </a:solidFill>
                <a:latin typeface="Arial"/>
                <a:cs typeface="Arial"/>
              </a:rPr>
              <a:t>qualified</a:t>
            </a:r>
            <a:r>
              <a:rPr sz="1550" spc="-35" dirty="0">
                <a:solidFill>
                  <a:srgbClr val="E4DFDF"/>
                </a:solidFill>
                <a:latin typeface="Arial"/>
                <a:cs typeface="Arial"/>
              </a:rPr>
              <a:t> </a:t>
            </a:r>
            <a:r>
              <a:rPr sz="1550" dirty="0">
                <a:solidFill>
                  <a:srgbClr val="E4DFDF"/>
                </a:solidFill>
                <a:latin typeface="Arial"/>
                <a:cs typeface="Arial"/>
              </a:rPr>
              <a:t>candidate</a:t>
            </a:r>
            <a:r>
              <a:rPr sz="1550" spc="10" dirty="0">
                <a:solidFill>
                  <a:srgbClr val="E4DFDF"/>
                </a:solidFill>
                <a:latin typeface="Arial"/>
                <a:cs typeface="Arial"/>
              </a:rPr>
              <a:t> </a:t>
            </a:r>
            <a:r>
              <a:rPr sz="1550" spc="-10" dirty="0">
                <a:solidFill>
                  <a:srgbClr val="E4DFDF"/>
                </a:solidFill>
                <a:latin typeface="Arial"/>
                <a:cs typeface="Arial"/>
              </a:rPr>
              <a:t>because </a:t>
            </a:r>
            <a:r>
              <a:rPr sz="1550" dirty="0">
                <a:solidFill>
                  <a:srgbClr val="E4DFDF"/>
                </a:solidFill>
                <a:latin typeface="Arial"/>
                <a:cs typeface="Arial"/>
              </a:rPr>
              <a:t>they</a:t>
            </a:r>
            <a:r>
              <a:rPr sz="1550" spc="-5" dirty="0">
                <a:solidFill>
                  <a:srgbClr val="E4DFDF"/>
                </a:solidFill>
                <a:latin typeface="Arial"/>
                <a:cs typeface="Arial"/>
              </a:rPr>
              <a:t> </a:t>
            </a:r>
            <a:r>
              <a:rPr sz="1550" spc="-20" dirty="0">
                <a:solidFill>
                  <a:srgbClr val="E4DFDF"/>
                </a:solidFill>
                <a:latin typeface="Arial"/>
                <a:cs typeface="Arial"/>
              </a:rPr>
              <a:t>use</a:t>
            </a:r>
            <a:r>
              <a:rPr sz="1550" spc="-15" dirty="0">
                <a:solidFill>
                  <a:srgbClr val="E4DFDF"/>
                </a:solidFill>
                <a:latin typeface="Arial"/>
                <a:cs typeface="Arial"/>
              </a:rPr>
              <a:t> </a:t>
            </a:r>
            <a:r>
              <a:rPr sz="1550" spc="-55" dirty="0">
                <a:solidFill>
                  <a:srgbClr val="E4DFDF"/>
                </a:solidFill>
                <a:latin typeface="Arial"/>
                <a:cs typeface="Arial"/>
              </a:rPr>
              <a:t>a</a:t>
            </a:r>
            <a:r>
              <a:rPr sz="1550" spc="-20" dirty="0">
                <a:solidFill>
                  <a:srgbClr val="E4DFDF"/>
                </a:solidFill>
                <a:latin typeface="Arial"/>
                <a:cs typeface="Arial"/>
              </a:rPr>
              <a:t> </a:t>
            </a:r>
            <a:r>
              <a:rPr sz="1550" spc="-10" dirty="0">
                <a:solidFill>
                  <a:srgbClr val="E4DFDF"/>
                </a:solidFill>
                <a:latin typeface="Arial"/>
                <a:cs typeface="Arial"/>
              </a:rPr>
              <a:t>wheelchair.</a:t>
            </a:r>
            <a:endParaRPr sz="1550">
              <a:latin typeface="Arial"/>
              <a:cs typeface="Arial"/>
            </a:endParaRPr>
          </a:p>
        </p:txBody>
      </p:sp>
      <p:grpSp>
        <p:nvGrpSpPr>
          <p:cNvPr id="8" name="object 8"/>
          <p:cNvGrpSpPr/>
          <p:nvPr/>
        </p:nvGrpSpPr>
        <p:grpSpPr>
          <a:xfrm>
            <a:off x="4668011" y="1886711"/>
            <a:ext cx="3782695" cy="2429510"/>
            <a:chOff x="4668011" y="1886711"/>
            <a:chExt cx="3782695" cy="2429510"/>
          </a:xfrm>
        </p:grpSpPr>
        <p:sp>
          <p:nvSpPr>
            <p:cNvPr id="9" name="object 9"/>
            <p:cNvSpPr/>
            <p:nvPr/>
          </p:nvSpPr>
          <p:spPr>
            <a:xfrm>
              <a:off x="4671821" y="1890521"/>
              <a:ext cx="3775075" cy="2421890"/>
            </a:xfrm>
            <a:custGeom>
              <a:avLst/>
              <a:gdLst/>
              <a:ahLst/>
              <a:cxnLst/>
              <a:rect l="l" t="t" r="r" b="b"/>
              <a:pathLst>
                <a:path w="3775075" h="2421890">
                  <a:moveTo>
                    <a:pt x="3691254" y="0"/>
                  </a:moveTo>
                  <a:lnTo>
                    <a:pt x="83692" y="0"/>
                  </a:lnTo>
                  <a:lnTo>
                    <a:pt x="51113" y="6576"/>
                  </a:lnTo>
                  <a:lnTo>
                    <a:pt x="24511" y="24510"/>
                  </a:lnTo>
                  <a:lnTo>
                    <a:pt x="6576" y="51113"/>
                  </a:lnTo>
                  <a:lnTo>
                    <a:pt x="0" y="83692"/>
                  </a:lnTo>
                  <a:lnTo>
                    <a:pt x="0" y="2337942"/>
                  </a:lnTo>
                  <a:lnTo>
                    <a:pt x="6576" y="2370522"/>
                  </a:lnTo>
                  <a:lnTo>
                    <a:pt x="24510" y="2397125"/>
                  </a:lnTo>
                  <a:lnTo>
                    <a:pt x="51113" y="2415059"/>
                  </a:lnTo>
                  <a:lnTo>
                    <a:pt x="83692" y="2421636"/>
                  </a:lnTo>
                  <a:lnTo>
                    <a:pt x="3691254" y="2421636"/>
                  </a:lnTo>
                  <a:lnTo>
                    <a:pt x="3723834" y="2415059"/>
                  </a:lnTo>
                  <a:lnTo>
                    <a:pt x="3750437" y="2397125"/>
                  </a:lnTo>
                  <a:lnTo>
                    <a:pt x="3768371" y="2370522"/>
                  </a:lnTo>
                  <a:lnTo>
                    <a:pt x="3774948" y="2337942"/>
                  </a:lnTo>
                  <a:lnTo>
                    <a:pt x="3774948" y="83692"/>
                  </a:lnTo>
                  <a:lnTo>
                    <a:pt x="3768371" y="51113"/>
                  </a:lnTo>
                  <a:lnTo>
                    <a:pt x="3750436" y="24511"/>
                  </a:lnTo>
                  <a:lnTo>
                    <a:pt x="3723834" y="6576"/>
                  </a:lnTo>
                  <a:lnTo>
                    <a:pt x="3691254" y="0"/>
                  </a:lnTo>
                  <a:close/>
                </a:path>
              </a:pathLst>
            </a:custGeom>
            <a:solidFill>
              <a:srgbClr val="7D023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4671821" y="1890521"/>
              <a:ext cx="3775075" cy="2421890"/>
            </a:xfrm>
            <a:custGeom>
              <a:avLst/>
              <a:gdLst/>
              <a:ahLst/>
              <a:cxnLst/>
              <a:rect l="l" t="t" r="r" b="b"/>
              <a:pathLst>
                <a:path w="3775075" h="2421890">
                  <a:moveTo>
                    <a:pt x="0" y="83692"/>
                  </a:moveTo>
                  <a:lnTo>
                    <a:pt x="6576" y="51113"/>
                  </a:lnTo>
                  <a:lnTo>
                    <a:pt x="24511" y="24510"/>
                  </a:lnTo>
                  <a:lnTo>
                    <a:pt x="51113" y="6576"/>
                  </a:lnTo>
                  <a:lnTo>
                    <a:pt x="83692" y="0"/>
                  </a:lnTo>
                  <a:lnTo>
                    <a:pt x="3691254" y="0"/>
                  </a:lnTo>
                  <a:lnTo>
                    <a:pt x="3723834" y="6576"/>
                  </a:lnTo>
                  <a:lnTo>
                    <a:pt x="3750436" y="24511"/>
                  </a:lnTo>
                  <a:lnTo>
                    <a:pt x="3768371" y="51113"/>
                  </a:lnTo>
                  <a:lnTo>
                    <a:pt x="3774948" y="83692"/>
                  </a:lnTo>
                  <a:lnTo>
                    <a:pt x="3774948" y="2337942"/>
                  </a:lnTo>
                  <a:lnTo>
                    <a:pt x="3768371" y="2370522"/>
                  </a:lnTo>
                  <a:lnTo>
                    <a:pt x="3750437" y="2397125"/>
                  </a:lnTo>
                  <a:lnTo>
                    <a:pt x="3723834" y="2415059"/>
                  </a:lnTo>
                  <a:lnTo>
                    <a:pt x="3691254" y="2421636"/>
                  </a:lnTo>
                  <a:lnTo>
                    <a:pt x="83692" y="2421636"/>
                  </a:lnTo>
                  <a:lnTo>
                    <a:pt x="51113" y="2415059"/>
                  </a:lnTo>
                  <a:lnTo>
                    <a:pt x="24510" y="2397125"/>
                  </a:lnTo>
                  <a:lnTo>
                    <a:pt x="6576" y="2370522"/>
                  </a:lnTo>
                  <a:lnTo>
                    <a:pt x="0" y="2337942"/>
                  </a:lnTo>
                  <a:lnTo>
                    <a:pt x="0" y="83692"/>
                  </a:lnTo>
                  <a:close/>
                </a:path>
              </a:pathLst>
            </a:custGeom>
            <a:ln w="7620">
              <a:solidFill>
                <a:srgbClr val="961B5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1" name="object 11"/>
          <p:cNvSpPr txBox="1"/>
          <p:nvPr/>
        </p:nvSpPr>
        <p:spPr>
          <a:xfrm>
            <a:off x="4866259" y="2071496"/>
            <a:ext cx="3385185" cy="199263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90" dirty="0">
                <a:solidFill>
                  <a:srgbClr val="E4DFDF"/>
                </a:solidFill>
                <a:latin typeface="Arial"/>
                <a:cs typeface="Arial"/>
              </a:rPr>
              <a:t>Indirect</a:t>
            </a:r>
            <a:r>
              <a:rPr sz="1800" b="1" spc="-135" dirty="0">
                <a:solidFill>
                  <a:srgbClr val="E4DFDF"/>
                </a:solidFill>
                <a:latin typeface="Arial"/>
                <a:cs typeface="Arial"/>
              </a:rPr>
              <a:t> </a:t>
            </a:r>
            <a:r>
              <a:rPr sz="1800" b="1" spc="-45" dirty="0">
                <a:solidFill>
                  <a:srgbClr val="E4DFDF"/>
                </a:solidFill>
                <a:latin typeface="Arial"/>
                <a:cs typeface="Arial"/>
              </a:rPr>
              <a:t>Discrimination</a:t>
            </a:r>
            <a:endParaRPr sz="1800">
              <a:latin typeface="Arial"/>
              <a:cs typeface="Arial"/>
            </a:endParaRPr>
          </a:p>
          <a:p>
            <a:pPr marL="12700" marR="5080">
              <a:lnSpc>
                <a:spcPct val="135000"/>
              </a:lnSpc>
              <a:spcBef>
                <a:spcPts val="770"/>
              </a:spcBef>
            </a:pPr>
            <a:r>
              <a:rPr sz="1550" dirty="0">
                <a:solidFill>
                  <a:srgbClr val="E4DFDF"/>
                </a:solidFill>
                <a:latin typeface="Arial"/>
                <a:cs typeface="Arial"/>
              </a:rPr>
              <a:t>Applying</a:t>
            </a:r>
            <a:r>
              <a:rPr sz="1550" spc="50" dirty="0">
                <a:solidFill>
                  <a:srgbClr val="E4DFDF"/>
                </a:solidFill>
                <a:latin typeface="Arial"/>
                <a:cs typeface="Arial"/>
              </a:rPr>
              <a:t> </a:t>
            </a:r>
            <a:r>
              <a:rPr sz="1550" spc="-55" dirty="0">
                <a:solidFill>
                  <a:srgbClr val="E4DFDF"/>
                </a:solidFill>
                <a:latin typeface="Arial"/>
                <a:cs typeface="Arial"/>
              </a:rPr>
              <a:t>a</a:t>
            </a:r>
            <a:r>
              <a:rPr sz="1550" spc="70" dirty="0">
                <a:solidFill>
                  <a:srgbClr val="E4DFDF"/>
                </a:solidFill>
                <a:latin typeface="Arial"/>
                <a:cs typeface="Arial"/>
              </a:rPr>
              <a:t> </a:t>
            </a:r>
            <a:r>
              <a:rPr sz="1550" dirty="0">
                <a:solidFill>
                  <a:srgbClr val="E4DFDF"/>
                </a:solidFill>
                <a:latin typeface="Arial"/>
                <a:cs typeface="Arial"/>
              </a:rPr>
              <a:t>condition</a:t>
            </a:r>
            <a:r>
              <a:rPr sz="1550" spc="65" dirty="0">
                <a:solidFill>
                  <a:srgbClr val="E4DFDF"/>
                </a:solidFill>
                <a:latin typeface="Arial"/>
                <a:cs typeface="Arial"/>
              </a:rPr>
              <a:t> </a:t>
            </a:r>
            <a:r>
              <a:rPr sz="1550" spc="50" dirty="0">
                <a:solidFill>
                  <a:srgbClr val="E4DFDF"/>
                </a:solidFill>
                <a:latin typeface="Arial"/>
                <a:cs typeface="Arial"/>
              </a:rPr>
              <a:t>that </a:t>
            </a:r>
            <a:r>
              <a:rPr sz="1550" spc="-10" dirty="0">
                <a:solidFill>
                  <a:srgbClr val="E4DFDF"/>
                </a:solidFill>
                <a:latin typeface="Arial"/>
                <a:cs typeface="Arial"/>
              </a:rPr>
              <a:t>disadvantages</a:t>
            </a:r>
            <a:r>
              <a:rPr sz="1550" spc="5" dirty="0">
                <a:solidFill>
                  <a:srgbClr val="E4DFDF"/>
                </a:solidFill>
                <a:latin typeface="Arial"/>
                <a:cs typeface="Arial"/>
              </a:rPr>
              <a:t> </a:t>
            </a:r>
            <a:r>
              <a:rPr sz="1550" dirty="0">
                <a:solidFill>
                  <a:srgbClr val="E4DFDF"/>
                </a:solidFill>
                <a:latin typeface="Arial"/>
                <a:cs typeface="Arial"/>
              </a:rPr>
              <a:t>people</a:t>
            </a:r>
            <a:r>
              <a:rPr sz="1550" spc="5" dirty="0">
                <a:solidFill>
                  <a:srgbClr val="E4DFDF"/>
                </a:solidFill>
                <a:latin typeface="Arial"/>
                <a:cs typeface="Arial"/>
              </a:rPr>
              <a:t> </a:t>
            </a:r>
            <a:r>
              <a:rPr sz="1550" dirty="0">
                <a:solidFill>
                  <a:srgbClr val="E4DFDF"/>
                </a:solidFill>
                <a:latin typeface="Arial"/>
                <a:cs typeface="Arial"/>
              </a:rPr>
              <a:t>with</a:t>
            </a:r>
            <a:r>
              <a:rPr sz="1550" spc="5" dirty="0">
                <a:solidFill>
                  <a:srgbClr val="E4DFDF"/>
                </a:solidFill>
                <a:latin typeface="Arial"/>
                <a:cs typeface="Arial"/>
              </a:rPr>
              <a:t> </a:t>
            </a:r>
            <a:r>
              <a:rPr sz="1550" spc="-10" dirty="0">
                <a:solidFill>
                  <a:srgbClr val="E4DFDF"/>
                </a:solidFill>
                <a:latin typeface="Arial"/>
                <a:cs typeface="Arial"/>
              </a:rPr>
              <a:t>disabilities. </a:t>
            </a:r>
            <a:r>
              <a:rPr sz="1550" spc="-30" dirty="0">
                <a:solidFill>
                  <a:srgbClr val="E4DFDF"/>
                </a:solidFill>
                <a:latin typeface="Arial"/>
                <a:cs typeface="Arial"/>
              </a:rPr>
              <a:t>Example:</a:t>
            </a:r>
            <a:r>
              <a:rPr sz="1550" spc="-20" dirty="0">
                <a:solidFill>
                  <a:srgbClr val="E4DFDF"/>
                </a:solidFill>
                <a:latin typeface="Arial"/>
                <a:cs typeface="Arial"/>
              </a:rPr>
              <a:t> </a:t>
            </a:r>
            <a:r>
              <a:rPr sz="1550" dirty="0">
                <a:solidFill>
                  <a:srgbClr val="E4DFDF"/>
                </a:solidFill>
                <a:latin typeface="Arial"/>
                <a:cs typeface="Arial"/>
              </a:rPr>
              <a:t>Requiring</a:t>
            </a:r>
            <a:r>
              <a:rPr sz="1550" spc="-30" dirty="0">
                <a:solidFill>
                  <a:srgbClr val="E4DFDF"/>
                </a:solidFill>
                <a:latin typeface="Arial"/>
                <a:cs typeface="Arial"/>
              </a:rPr>
              <a:t> </a:t>
            </a:r>
            <a:r>
              <a:rPr sz="1550" dirty="0">
                <a:solidFill>
                  <a:srgbClr val="E4DFDF"/>
                </a:solidFill>
                <a:latin typeface="Arial"/>
                <a:cs typeface="Arial"/>
              </a:rPr>
              <a:t>all</a:t>
            </a:r>
            <a:r>
              <a:rPr sz="1550" spc="-25" dirty="0">
                <a:solidFill>
                  <a:srgbClr val="E4DFDF"/>
                </a:solidFill>
                <a:latin typeface="Arial"/>
                <a:cs typeface="Arial"/>
              </a:rPr>
              <a:t> </a:t>
            </a:r>
            <a:r>
              <a:rPr sz="1550" dirty="0">
                <a:solidFill>
                  <a:srgbClr val="E4DFDF"/>
                </a:solidFill>
                <a:latin typeface="Arial"/>
                <a:cs typeface="Arial"/>
              </a:rPr>
              <a:t>job</a:t>
            </a:r>
            <a:r>
              <a:rPr sz="1550" spc="-20" dirty="0">
                <a:solidFill>
                  <a:srgbClr val="E4DFDF"/>
                </a:solidFill>
                <a:latin typeface="Arial"/>
                <a:cs typeface="Arial"/>
              </a:rPr>
              <a:t> </a:t>
            </a:r>
            <a:r>
              <a:rPr sz="1550" spc="-10" dirty="0">
                <a:solidFill>
                  <a:srgbClr val="E4DFDF"/>
                </a:solidFill>
                <a:latin typeface="Arial"/>
                <a:cs typeface="Arial"/>
              </a:rPr>
              <a:t>applicants </a:t>
            </a:r>
            <a:r>
              <a:rPr sz="1550" spc="75" dirty="0">
                <a:solidFill>
                  <a:srgbClr val="E4DFDF"/>
                </a:solidFill>
                <a:latin typeface="Arial"/>
                <a:cs typeface="Arial"/>
              </a:rPr>
              <a:t>to</a:t>
            </a:r>
            <a:r>
              <a:rPr sz="1550" spc="-25" dirty="0">
                <a:solidFill>
                  <a:srgbClr val="E4DFDF"/>
                </a:solidFill>
                <a:latin typeface="Arial"/>
                <a:cs typeface="Arial"/>
              </a:rPr>
              <a:t> </a:t>
            </a:r>
            <a:r>
              <a:rPr sz="1550" spc="-20" dirty="0">
                <a:solidFill>
                  <a:srgbClr val="E4DFDF"/>
                </a:solidFill>
                <a:latin typeface="Arial"/>
                <a:cs typeface="Arial"/>
              </a:rPr>
              <a:t>have</a:t>
            </a:r>
            <a:r>
              <a:rPr sz="1550" spc="-25" dirty="0">
                <a:solidFill>
                  <a:srgbClr val="E4DFDF"/>
                </a:solidFill>
                <a:latin typeface="Arial"/>
                <a:cs typeface="Arial"/>
              </a:rPr>
              <a:t> </a:t>
            </a:r>
            <a:r>
              <a:rPr sz="1550" spc="-60" dirty="0">
                <a:solidFill>
                  <a:srgbClr val="E4DFDF"/>
                </a:solidFill>
                <a:latin typeface="Arial"/>
                <a:cs typeface="Arial"/>
              </a:rPr>
              <a:t>a</a:t>
            </a:r>
            <a:r>
              <a:rPr sz="1550" spc="-25" dirty="0">
                <a:solidFill>
                  <a:srgbClr val="E4DFDF"/>
                </a:solidFill>
                <a:latin typeface="Arial"/>
                <a:cs typeface="Arial"/>
              </a:rPr>
              <a:t> </a:t>
            </a:r>
            <a:r>
              <a:rPr sz="1550" dirty="0">
                <a:solidFill>
                  <a:srgbClr val="E4DFDF"/>
                </a:solidFill>
                <a:latin typeface="Arial"/>
                <a:cs typeface="Arial"/>
              </a:rPr>
              <a:t>driving</a:t>
            </a:r>
            <a:r>
              <a:rPr sz="1550" spc="-35" dirty="0">
                <a:solidFill>
                  <a:srgbClr val="E4DFDF"/>
                </a:solidFill>
                <a:latin typeface="Arial"/>
                <a:cs typeface="Arial"/>
              </a:rPr>
              <a:t> </a:t>
            </a:r>
            <a:r>
              <a:rPr sz="1550" dirty="0">
                <a:solidFill>
                  <a:srgbClr val="E4DFDF"/>
                </a:solidFill>
                <a:latin typeface="Arial"/>
                <a:cs typeface="Arial"/>
              </a:rPr>
              <a:t>licence</a:t>
            </a:r>
            <a:r>
              <a:rPr sz="1550" spc="-5" dirty="0">
                <a:solidFill>
                  <a:srgbClr val="E4DFDF"/>
                </a:solidFill>
                <a:latin typeface="Arial"/>
                <a:cs typeface="Arial"/>
              </a:rPr>
              <a:t> </a:t>
            </a:r>
            <a:r>
              <a:rPr sz="1550" spc="-20" dirty="0">
                <a:solidFill>
                  <a:srgbClr val="E4DFDF"/>
                </a:solidFill>
                <a:latin typeface="Arial"/>
                <a:cs typeface="Arial"/>
              </a:rPr>
              <a:t>when </a:t>
            </a:r>
            <a:r>
              <a:rPr sz="1550" spc="-10" dirty="0">
                <a:solidFill>
                  <a:srgbClr val="E4DFDF"/>
                </a:solidFill>
                <a:latin typeface="Arial"/>
                <a:cs typeface="Arial"/>
              </a:rPr>
              <a:t>unnecessary</a:t>
            </a:r>
            <a:r>
              <a:rPr sz="1550" spc="5" dirty="0">
                <a:solidFill>
                  <a:srgbClr val="E4DFDF"/>
                </a:solidFill>
                <a:latin typeface="Arial"/>
                <a:cs typeface="Arial"/>
              </a:rPr>
              <a:t> </a:t>
            </a:r>
            <a:r>
              <a:rPr sz="1550" spc="60" dirty="0">
                <a:solidFill>
                  <a:srgbClr val="E4DFDF"/>
                </a:solidFill>
                <a:latin typeface="Arial"/>
                <a:cs typeface="Arial"/>
              </a:rPr>
              <a:t>for</a:t>
            </a:r>
            <a:r>
              <a:rPr sz="1550" spc="-35" dirty="0">
                <a:solidFill>
                  <a:srgbClr val="E4DFDF"/>
                </a:solidFill>
                <a:latin typeface="Arial"/>
                <a:cs typeface="Arial"/>
              </a:rPr>
              <a:t> </a:t>
            </a:r>
            <a:r>
              <a:rPr sz="1550" dirty="0">
                <a:solidFill>
                  <a:srgbClr val="E4DFDF"/>
                </a:solidFill>
                <a:latin typeface="Arial"/>
                <a:cs typeface="Arial"/>
              </a:rPr>
              <a:t>the</a:t>
            </a:r>
            <a:r>
              <a:rPr sz="1550" spc="-25" dirty="0">
                <a:solidFill>
                  <a:srgbClr val="E4DFDF"/>
                </a:solidFill>
                <a:latin typeface="Arial"/>
                <a:cs typeface="Arial"/>
              </a:rPr>
              <a:t> </a:t>
            </a:r>
            <a:r>
              <a:rPr sz="1550" spc="-10" dirty="0">
                <a:solidFill>
                  <a:srgbClr val="E4DFDF"/>
                </a:solidFill>
                <a:latin typeface="Arial"/>
                <a:cs typeface="Arial"/>
              </a:rPr>
              <a:t>role.</a:t>
            </a:r>
            <a:endParaRPr sz="1550">
              <a:latin typeface="Arial"/>
              <a:cs typeface="Arial"/>
            </a:endParaRPr>
          </a:p>
        </p:txBody>
      </p:sp>
      <p:grpSp>
        <p:nvGrpSpPr>
          <p:cNvPr id="12" name="object 12"/>
          <p:cNvGrpSpPr/>
          <p:nvPr/>
        </p:nvGrpSpPr>
        <p:grpSpPr>
          <a:xfrm>
            <a:off x="694944" y="4507991"/>
            <a:ext cx="3782695" cy="2720340"/>
            <a:chOff x="694944" y="4507991"/>
            <a:chExt cx="3782695" cy="2720340"/>
          </a:xfrm>
        </p:grpSpPr>
        <p:sp>
          <p:nvSpPr>
            <p:cNvPr id="13" name="object 13"/>
            <p:cNvSpPr/>
            <p:nvPr/>
          </p:nvSpPr>
          <p:spPr>
            <a:xfrm>
              <a:off x="698754" y="4511801"/>
              <a:ext cx="3775075" cy="2712720"/>
            </a:xfrm>
            <a:custGeom>
              <a:avLst/>
              <a:gdLst/>
              <a:ahLst/>
              <a:cxnLst/>
              <a:rect l="l" t="t" r="r" b="b"/>
              <a:pathLst>
                <a:path w="3775075" h="2712720">
                  <a:moveTo>
                    <a:pt x="3691255" y="0"/>
                  </a:moveTo>
                  <a:lnTo>
                    <a:pt x="83680" y="0"/>
                  </a:lnTo>
                  <a:lnTo>
                    <a:pt x="51108" y="6576"/>
                  </a:lnTo>
                  <a:lnTo>
                    <a:pt x="24509" y="24511"/>
                  </a:lnTo>
                  <a:lnTo>
                    <a:pt x="6576" y="51113"/>
                  </a:lnTo>
                  <a:lnTo>
                    <a:pt x="0" y="83693"/>
                  </a:lnTo>
                  <a:lnTo>
                    <a:pt x="0" y="2629039"/>
                  </a:lnTo>
                  <a:lnTo>
                    <a:pt x="6576" y="2661611"/>
                  </a:lnTo>
                  <a:lnTo>
                    <a:pt x="24509" y="2688210"/>
                  </a:lnTo>
                  <a:lnTo>
                    <a:pt x="51108" y="2706143"/>
                  </a:lnTo>
                  <a:lnTo>
                    <a:pt x="83680" y="2712720"/>
                  </a:lnTo>
                  <a:lnTo>
                    <a:pt x="3691255" y="2712720"/>
                  </a:lnTo>
                  <a:lnTo>
                    <a:pt x="3723834" y="2706143"/>
                  </a:lnTo>
                  <a:lnTo>
                    <a:pt x="3750437" y="2688210"/>
                  </a:lnTo>
                  <a:lnTo>
                    <a:pt x="3768371" y="2661611"/>
                  </a:lnTo>
                  <a:lnTo>
                    <a:pt x="3774948" y="2629039"/>
                  </a:lnTo>
                  <a:lnTo>
                    <a:pt x="3774948" y="83693"/>
                  </a:lnTo>
                  <a:lnTo>
                    <a:pt x="3768371" y="51113"/>
                  </a:lnTo>
                  <a:lnTo>
                    <a:pt x="3750437" y="24511"/>
                  </a:lnTo>
                  <a:lnTo>
                    <a:pt x="3723834" y="6576"/>
                  </a:lnTo>
                  <a:lnTo>
                    <a:pt x="3691255" y="0"/>
                  </a:lnTo>
                  <a:close/>
                </a:path>
              </a:pathLst>
            </a:custGeom>
            <a:solidFill>
              <a:srgbClr val="7D023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698754" y="4511801"/>
              <a:ext cx="3775075" cy="2712720"/>
            </a:xfrm>
            <a:custGeom>
              <a:avLst/>
              <a:gdLst/>
              <a:ahLst/>
              <a:cxnLst/>
              <a:rect l="l" t="t" r="r" b="b"/>
              <a:pathLst>
                <a:path w="3775075" h="2712720">
                  <a:moveTo>
                    <a:pt x="0" y="83693"/>
                  </a:moveTo>
                  <a:lnTo>
                    <a:pt x="6576" y="51113"/>
                  </a:lnTo>
                  <a:lnTo>
                    <a:pt x="24509" y="24511"/>
                  </a:lnTo>
                  <a:lnTo>
                    <a:pt x="51108" y="6576"/>
                  </a:lnTo>
                  <a:lnTo>
                    <a:pt x="83680" y="0"/>
                  </a:lnTo>
                  <a:lnTo>
                    <a:pt x="3691255" y="0"/>
                  </a:lnTo>
                  <a:lnTo>
                    <a:pt x="3723834" y="6576"/>
                  </a:lnTo>
                  <a:lnTo>
                    <a:pt x="3750437" y="24511"/>
                  </a:lnTo>
                  <a:lnTo>
                    <a:pt x="3768371" y="51113"/>
                  </a:lnTo>
                  <a:lnTo>
                    <a:pt x="3774948" y="83693"/>
                  </a:lnTo>
                  <a:lnTo>
                    <a:pt x="3774948" y="2629039"/>
                  </a:lnTo>
                  <a:lnTo>
                    <a:pt x="3768371" y="2661611"/>
                  </a:lnTo>
                  <a:lnTo>
                    <a:pt x="3750437" y="2688210"/>
                  </a:lnTo>
                  <a:lnTo>
                    <a:pt x="3723834" y="2706143"/>
                  </a:lnTo>
                  <a:lnTo>
                    <a:pt x="3691255" y="2712720"/>
                  </a:lnTo>
                  <a:lnTo>
                    <a:pt x="83680" y="2712720"/>
                  </a:lnTo>
                  <a:lnTo>
                    <a:pt x="51108" y="2706143"/>
                  </a:lnTo>
                  <a:lnTo>
                    <a:pt x="24509" y="2688210"/>
                  </a:lnTo>
                  <a:lnTo>
                    <a:pt x="6576" y="2661611"/>
                  </a:lnTo>
                  <a:lnTo>
                    <a:pt x="0" y="2629039"/>
                  </a:lnTo>
                  <a:lnTo>
                    <a:pt x="0" y="83693"/>
                  </a:lnTo>
                  <a:close/>
                </a:path>
              </a:pathLst>
            </a:custGeom>
            <a:ln w="7620">
              <a:solidFill>
                <a:srgbClr val="961B5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5" name="object 15"/>
          <p:cNvSpPr txBox="1"/>
          <p:nvPr/>
        </p:nvSpPr>
        <p:spPr>
          <a:xfrm>
            <a:off x="891946" y="4661407"/>
            <a:ext cx="3302000" cy="23164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622935">
              <a:lnSpc>
                <a:spcPct val="108900"/>
              </a:lnSpc>
              <a:spcBef>
                <a:spcPts val="100"/>
              </a:spcBef>
            </a:pPr>
            <a:r>
              <a:rPr sz="1800" b="1" spc="-105" dirty="0">
                <a:solidFill>
                  <a:srgbClr val="E4DFDF"/>
                </a:solidFill>
                <a:latin typeface="Arial"/>
                <a:cs typeface="Arial"/>
              </a:rPr>
              <a:t>Failure</a:t>
            </a:r>
            <a:r>
              <a:rPr sz="1800" b="1" spc="-170" dirty="0">
                <a:solidFill>
                  <a:srgbClr val="E4DFDF"/>
                </a:solidFill>
                <a:latin typeface="Arial"/>
                <a:cs typeface="Arial"/>
              </a:rPr>
              <a:t> </a:t>
            </a:r>
            <a:r>
              <a:rPr sz="1800" b="1" spc="-40" dirty="0">
                <a:solidFill>
                  <a:srgbClr val="E4DFDF"/>
                </a:solidFill>
                <a:latin typeface="Arial"/>
                <a:cs typeface="Arial"/>
              </a:rPr>
              <a:t>to</a:t>
            </a:r>
            <a:r>
              <a:rPr sz="1800" b="1" spc="-155" dirty="0">
                <a:solidFill>
                  <a:srgbClr val="E4DFDF"/>
                </a:solidFill>
                <a:latin typeface="Arial"/>
                <a:cs typeface="Arial"/>
              </a:rPr>
              <a:t> </a:t>
            </a:r>
            <a:r>
              <a:rPr sz="1800" b="1" spc="-95" dirty="0">
                <a:solidFill>
                  <a:srgbClr val="E4DFDF"/>
                </a:solidFill>
                <a:latin typeface="Arial"/>
                <a:cs typeface="Arial"/>
              </a:rPr>
              <a:t>Make</a:t>
            </a:r>
            <a:r>
              <a:rPr sz="1800" b="1" spc="-170" dirty="0">
                <a:solidFill>
                  <a:srgbClr val="E4DFDF"/>
                </a:solidFill>
                <a:latin typeface="Arial"/>
                <a:cs typeface="Arial"/>
              </a:rPr>
              <a:t> </a:t>
            </a:r>
            <a:r>
              <a:rPr sz="1800" b="1" spc="-120" dirty="0">
                <a:solidFill>
                  <a:srgbClr val="E4DFDF"/>
                </a:solidFill>
                <a:latin typeface="Arial"/>
                <a:cs typeface="Arial"/>
              </a:rPr>
              <a:t>Reasonable </a:t>
            </a:r>
            <a:r>
              <a:rPr sz="1800" b="1" spc="-65" dirty="0">
                <a:solidFill>
                  <a:srgbClr val="E4DFDF"/>
                </a:solidFill>
                <a:latin typeface="Arial"/>
                <a:cs typeface="Arial"/>
              </a:rPr>
              <a:t>Accommodations</a:t>
            </a:r>
            <a:endParaRPr sz="18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425"/>
              </a:spcBef>
            </a:pPr>
            <a:r>
              <a:rPr sz="1550" dirty="0">
                <a:solidFill>
                  <a:srgbClr val="E4DFDF"/>
                </a:solidFill>
                <a:latin typeface="Arial"/>
                <a:cs typeface="Arial"/>
              </a:rPr>
              <a:t>Not</a:t>
            </a:r>
            <a:r>
              <a:rPr sz="1550" spc="20" dirty="0">
                <a:solidFill>
                  <a:srgbClr val="E4DFDF"/>
                </a:solidFill>
                <a:latin typeface="Arial"/>
                <a:cs typeface="Arial"/>
              </a:rPr>
              <a:t> </a:t>
            </a:r>
            <a:r>
              <a:rPr sz="1550" dirty="0">
                <a:solidFill>
                  <a:srgbClr val="E4DFDF"/>
                </a:solidFill>
                <a:latin typeface="Arial"/>
                <a:cs typeface="Arial"/>
              </a:rPr>
              <a:t>providing </a:t>
            </a:r>
            <a:r>
              <a:rPr sz="1550" spc="-10" dirty="0">
                <a:solidFill>
                  <a:srgbClr val="E4DFDF"/>
                </a:solidFill>
                <a:latin typeface="Arial"/>
                <a:cs typeface="Arial"/>
              </a:rPr>
              <a:t>necessary</a:t>
            </a:r>
            <a:r>
              <a:rPr sz="1550" spc="55" dirty="0">
                <a:solidFill>
                  <a:srgbClr val="E4DFDF"/>
                </a:solidFill>
                <a:latin typeface="Arial"/>
                <a:cs typeface="Arial"/>
              </a:rPr>
              <a:t> </a:t>
            </a:r>
            <a:r>
              <a:rPr sz="1550" spc="-10" dirty="0">
                <a:solidFill>
                  <a:srgbClr val="E4DFDF"/>
                </a:solidFill>
                <a:latin typeface="Arial"/>
                <a:cs typeface="Arial"/>
              </a:rPr>
              <a:t>adjustments</a:t>
            </a:r>
            <a:endParaRPr sz="155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635"/>
              </a:spcBef>
            </a:pPr>
            <a:r>
              <a:rPr sz="1550" spc="60" dirty="0">
                <a:solidFill>
                  <a:srgbClr val="E4DFDF"/>
                </a:solidFill>
                <a:latin typeface="Arial"/>
                <a:cs typeface="Arial"/>
              </a:rPr>
              <a:t>for</a:t>
            </a:r>
            <a:r>
              <a:rPr sz="1550" spc="-15" dirty="0">
                <a:solidFill>
                  <a:srgbClr val="E4DFDF"/>
                </a:solidFill>
                <a:latin typeface="Arial"/>
                <a:cs typeface="Arial"/>
              </a:rPr>
              <a:t> </a:t>
            </a:r>
            <a:r>
              <a:rPr sz="1550" spc="-10" dirty="0">
                <a:solidFill>
                  <a:srgbClr val="E4DFDF"/>
                </a:solidFill>
                <a:latin typeface="Arial"/>
                <a:cs typeface="Arial"/>
              </a:rPr>
              <a:t>employees</a:t>
            </a:r>
            <a:r>
              <a:rPr sz="1550" spc="30" dirty="0">
                <a:solidFill>
                  <a:srgbClr val="E4DFDF"/>
                </a:solidFill>
                <a:latin typeface="Arial"/>
                <a:cs typeface="Arial"/>
              </a:rPr>
              <a:t> </a:t>
            </a:r>
            <a:r>
              <a:rPr sz="1550" dirty="0">
                <a:solidFill>
                  <a:srgbClr val="E4DFDF"/>
                </a:solidFill>
                <a:latin typeface="Arial"/>
                <a:cs typeface="Arial"/>
              </a:rPr>
              <a:t>with </a:t>
            </a:r>
            <a:r>
              <a:rPr sz="1550" spc="-10" dirty="0">
                <a:solidFill>
                  <a:srgbClr val="E4DFDF"/>
                </a:solidFill>
                <a:latin typeface="Arial"/>
                <a:cs typeface="Arial"/>
              </a:rPr>
              <a:t>disabilities.</a:t>
            </a:r>
            <a:endParaRPr sz="1550">
              <a:latin typeface="Arial"/>
              <a:cs typeface="Arial"/>
            </a:endParaRPr>
          </a:p>
          <a:p>
            <a:pPr marL="12700" marR="5080">
              <a:lnSpc>
                <a:spcPct val="134200"/>
              </a:lnSpc>
              <a:spcBef>
                <a:spcPts val="15"/>
              </a:spcBef>
            </a:pPr>
            <a:r>
              <a:rPr sz="1550" spc="-30" dirty="0">
                <a:solidFill>
                  <a:srgbClr val="E4DFDF"/>
                </a:solidFill>
                <a:latin typeface="Arial"/>
                <a:cs typeface="Arial"/>
              </a:rPr>
              <a:t>Example: </a:t>
            </a:r>
            <a:r>
              <a:rPr sz="1550" spc="-10" dirty="0">
                <a:solidFill>
                  <a:srgbClr val="E4DFDF"/>
                </a:solidFill>
                <a:latin typeface="Arial"/>
                <a:cs typeface="Arial"/>
              </a:rPr>
              <a:t>Refusing</a:t>
            </a:r>
            <a:r>
              <a:rPr sz="1550" spc="-15" dirty="0">
                <a:solidFill>
                  <a:srgbClr val="E4DFDF"/>
                </a:solidFill>
                <a:latin typeface="Arial"/>
                <a:cs typeface="Arial"/>
              </a:rPr>
              <a:t> </a:t>
            </a:r>
            <a:r>
              <a:rPr sz="1550" spc="75" dirty="0">
                <a:solidFill>
                  <a:srgbClr val="E4DFDF"/>
                </a:solidFill>
                <a:latin typeface="Arial"/>
                <a:cs typeface="Arial"/>
              </a:rPr>
              <a:t>to</a:t>
            </a:r>
            <a:r>
              <a:rPr sz="1550" spc="-20" dirty="0">
                <a:solidFill>
                  <a:srgbClr val="E4DFDF"/>
                </a:solidFill>
                <a:latin typeface="Arial"/>
                <a:cs typeface="Arial"/>
              </a:rPr>
              <a:t> </a:t>
            </a:r>
            <a:r>
              <a:rPr sz="1550" dirty="0">
                <a:solidFill>
                  <a:srgbClr val="E4DFDF"/>
                </a:solidFill>
                <a:latin typeface="Arial"/>
                <a:cs typeface="Arial"/>
              </a:rPr>
              <a:t>provide</a:t>
            </a:r>
            <a:r>
              <a:rPr sz="1550" spc="-20" dirty="0">
                <a:solidFill>
                  <a:srgbClr val="E4DFDF"/>
                </a:solidFill>
                <a:latin typeface="Arial"/>
                <a:cs typeface="Arial"/>
              </a:rPr>
              <a:t> </a:t>
            </a:r>
            <a:r>
              <a:rPr sz="1550" spc="-10" dirty="0">
                <a:solidFill>
                  <a:srgbClr val="E4DFDF"/>
                </a:solidFill>
                <a:latin typeface="Arial"/>
                <a:cs typeface="Arial"/>
              </a:rPr>
              <a:t>screen- </a:t>
            </a:r>
            <a:r>
              <a:rPr sz="1550" dirty="0">
                <a:solidFill>
                  <a:srgbClr val="E4DFDF"/>
                </a:solidFill>
                <a:latin typeface="Arial"/>
                <a:cs typeface="Arial"/>
              </a:rPr>
              <a:t>reading</a:t>
            </a:r>
            <a:r>
              <a:rPr sz="1550" spc="-10" dirty="0">
                <a:solidFill>
                  <a:srgbClr val="E4DFDF"/>
                </a:solidFill>
                <a:latin typeface="Arial"/>
                <a:cs typeface="Arial"/>
              </a:rPr>
              <a:t> </a:t>
            </a:r>
            <a:r>
              <a:rPr sz="1550" dirty="0">
                <a:solidFill>
                  <a:srgbClr val="E4DFDF"/>
                </a:solidFill>
                <a:latin typeface="Arial"/>
                <a:cs typeface="Arial"/>
              </a:rPr>
              <a:t>software</a:t>
            </a:r>
            <a:r>
              <a:rPr sz="1550" spc="-25" dirty="0">
                <a:solidFill>
                  <a:srgbClr val="E4DFDF"/>
                </a:solidFill>
                <a:latin typeface="Arial"/>
                <a:cs typeface="Arial"/>
              </a:rPr>
              <a:t> </a:t>
            </a:r>
            <a:r>
              <a:rPr sz="1550" spc="60" dirty="0">
                <a:solidFill>
                  <a:srgbClr val="E4DFDF"/>
                </a:solidFill>
                <a:latin typeface="Arial"/>
                <a:cs typeface="Arial"/>
              </a:rPr>
              <a:t>for</a:t>
            </a:r>
            <a:r>
              <a:rPr sz="1550" spc="-20" dirty="0">
                <a:solidFill>
                  <a:srgbClr val="E4DFDF"/>
                </a:solidFill>
                <a:latin typeface="Arial"/>
                <a:cs typeface="Arial"/>
              </a:rPr>
              <a:t> </a:t>
            </a:r>
            <a:r>
              <a:rPr sz="1550" spc="-55" dirty="0">
                <a:solidFill>
                  <a:srgbClr val="E4DFDF"/>
                </a:solidFill>
                <a:latin typeface="Arial"/>
                <a:cs typeface="Arial"/>
              </a:rPr>
              <a:t>a</a:t>
            </a:r>
            <a:r>
              <a:rPr sz="1550" spc="-25" dirty="0">
                <a:solidFill>
                  <a:srgbClr val="E4DFDF"/>
                </a:solidFill>
                <a:latin typeface="Arial"/>
                <a:cs typeface="Arial"/>
              </a:rPr>
              <a:t> </a:t>
            </a:r>
            <a:r>
              <a:rPr sz="1550" spc="-10" dirty="0">
                <a:solidFill>
                  <a:srgbClr val="E4DFDF"/>
                </a:solidFill>
                <a:latin typeface="Arial"/>
                <a:cs typeface="Arial"/>
              </a:rPr>
              <a:t>visually</a:t>
            </a:r>
            <a:endParaRPr sz="155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685"/>
              </a:spcBef>
            </a:pPr>
            <a:r>
              <a:rPr sz="1550" dirty="0">
                <a:solidFill>
                  <a:srgbClr val="E4DFDF"/>
                </a:solidFill>
                <a:latin typeface="Arial"/>
                <a:cs typeface="Arial"/>
              </a:rPr>
              <a:t>impaired</a:t>
            </a:r>
            <a:r>
              <a:rPr sz="1550" spc="5" dirty="0">
                <a:solidFill>
                  <a:srgbClr val="E4DFDF"/>
                </a:solidFill>
                <a:latin typeface="Arial"/>
                <a:cs typeface="Arial"/>
              </a:rPr>
              <a:t> </a:t>
            </a:r>
            <a:r>
              <a:rPr sz="1550" spc="-10" dirty="0">
                <a:solidFill>
                  <a:srgbClr val="E4DFDF"/>
                </a:solidFill>
                <a:latin typeface="Arial"/>
                <a:cs typeface="Arial"/>
              </a:rPr>
              <a:t>employee.</a:t>
            </a:r>
            <a:endParaRPr sz="1550">
              <a:latin typeface="Arial"/>
              <a:cs typeface="Arial"/>
            </a:endParaRPr>
          </a:p>
        </p:txBody>
      </p:sp>
      <p:grpSp>
        <p:nvGrpSpPr>
          <p:cNvPr id="16" name="object 16"/>
          <p:cNvGrpSpPr/>
          <p:nvPr/>
        </p:nvGrpSpPr>
        <p:grpSpPr>
          <a:xfrm>
            <a:off x="4668011" y="4507991"/>
            <a:ext cx="3782695" cy="2720340"/>
            <a:chOff x="4668011" y="4507991"/>
            <a:chExt cx="3782695" cy="2720340"/>
          </a:xfrm>
        </p:grpSpPr>
        <p:sp>
          <p:nvSpPr>
            <p:cNvPr id="17" name="object 17"/>
            <p:cNvSpPr/>
            <p:nvPr/>
          </p:nvSpPr>
          <p:spPr>
            <a:xfrm>
              <a:off x="4671821" y="4511801"/>
              <a:ext cx="3775075" cy="2712720"/>
            </a:xfrm>
            <a:custGeom>
              <a:avLst/>
              <a:gdLst/>
              <a:ahLst/>
              <a:cxnLst/>
              <a:rect l="l" t="t" r="r" b="b"/>
              <a:pathLst>
                <a:path w="3775075" h="2712720">
                  <a:moveTo>
                    <a:pt x="3691254" y="0"/>
                  </a:moveTo>
                  <a:lnTo>
                    <a:pt x="83692" y="0"/>
                  </a:lnTo>
                  <a:lnTo>
                    <a:pt x="51113" y="6576"/>
                  </a:lnTo>
                  <a:lnTo>
                    <a:pt x="24511" y="24511"/>
                  </a:lnTo>
                  <a:lnTo>
                    <a:pt x="6576" y="51113"/>
                  </a:lnTo>
                  <a:lnTo>
                    <a:pt x="0" y="83693"/>
                  </a:lnTo>
                  <a:lnTo>
                    <a:pt x="0" y="2629039"/>
                  </a:lnTo>
                  <a:lnTo>
                    <a:pt x="6576" y="2661611"/>
                  </a:lnTo>
                  <a:lnTo>
                    <a:pt x="24510" y="2688210"/>
                  </a:lnTo>
                  <a:lnTo>
                    <a:pt x="51113" y="2706143"/>
                  </a:lnTo>
                  <a:lnTo>
                    <a:pt x="83692" y="2712720"/>
                  </a:lnTo>
                  <a:lnTo>
                    <a:pt x="3691254" y="2712720"/>
                  </a:lnTo>
                  <a:lnTo>
                    <a:pt x="3723834" y="2706143"/>
                  </a:lnTo>
                  <a:lnTo>
                    <a:pt x="3750437" y="2688210"/>
                  </a:lnTo>
                  <a:lnTo>
                    <a:pt x="3768371" y="2661611"/>
                  </a:lnTo>
                  <a:lnTo>
                    <a:pt x="3774948" y="2629039"/>
                  </a:lnTo>
                  <a:lnTo>
                    <a:pt x="3774948" y="83693"/>
                  </a:lnTo>
                  <a:lnTo>
                    <a:pt x="3768371" y="51113"/>
                  </a:lnTo>
                  <a:lnTo>
                    <a:pt x="3750436" y="24511"/>
                  </a:lnTo>
                  <a:lnTo>
                    <a:pt x="3723834" y="6576"/>
                  </a:lnTo>
                  <a:lnTo>
                    <a:pt x="3691254" y="0"/>
                  </a:lnTo>
                  <a:close/>
                </a:path>
              </a:pathLst>
            </a:custGeom>
            <a:solidFill>
              <a:srgbClr val="7D023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4671821" y="4511801"/>
              <a:ext cx="3775075" cy="2712720"/>
            </a:xfrm>
            <a:custGeom>
              <a:avLst/>
              <a:gdLst/>
              <a:ahLst/>
              <a:cxnLst/>
              <a:rect l="l" t="t" r="r" b="b"/>
              <a:pathLst>
                <a:path w="3775075" h="2712720">
                  <a:moveTo>
                    <a:pt x="0" y="83693"/>
                  </a:moveTo>
                  <a:lnTo>
                    <a:pt x="6576" y="51113"/>
                  </a:lnTo>
                  <a:lnTo>
                    <a:pt x="24511" y="24511"/>
                  </a:lnTo>
                  <a:lnTo>
                    <a:pt x="51113" y="6576"/>
                  </a:lnTo>
                  <a:lnTo>
                    <a:pt x="83692" y="0"/>
                  </a:lnTo>
                  <a:lnTo>
                    <a:pt x="3691254" y="0"/>
                  </a:lnTo>
                  <a:lnTo>
                    <a:pt x="3723834" y="6576"/>
                  </a:lnTo>
                  <a:lnTo>
                    <a:pt x="3750436" y="24511"/>
                  </a:lnTo>
                  <a:lnTo>
                    <a:pt x="3768371" y="51113"/>
                  </a:lnTo>
                  <a:lnTo>
                    <a:pt x="3774948" y="83693"/>
                  </a:lnTo>
                  <a:lnTo>
                    <a:pt x="3774948" y="2629039"/>
                  </a:lnTo>
                  <a:lnTo>
                    <a:pt x="3768371" y="2661611"/>
                  </a:lnTo>
                  <a:lnTo>
                    <a:pt x="3750437" y="2688210"/>
                  </a:lnTo>
                  <a:lnTo>
                    <a:pt x="3723834" y="2706143"/>
                  </a:lnTo>
                  <a:lnTo>
                    <a:pt x="3691254" y="2712720"/>
                  </a:lnTo>
                  <a:lnTo>
                    <a:pt x="83692" y="2712720"/>
                  </a:lnTo>
                  <a:lnTo>
                    <a:pt x="51113" y="2706143"/>
                  </a:lnTo>
                  <a:lnTo>
                    <a:pt x="24510" y="2688210"/>
                  </a:lnTo>
                  <a:lnTo>
                    <a:pt x="6576" y="2661611"/>
                  </a:lnTo>
                  <a:lnTo>
                    <a:pt x="0" y="2629039"/>
                  </a:lnTo>
                  <a:lnTo>
                    <a:pt x="0" y="83693"/>
                  </a:lnTo>
                  <a:close/>
                </a:path>
              </a:pathLst>
            </a:custGeom>
            <a:ln w="7620">
              <a:solidFill>
                <a:srgbClr val="961B5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9" name="object 19"/>
          <p:cNvSpPr txBox="1"/>
          <p:nvPr/>
        </p:nvSpPr>
        <p:spPr>
          <a:xfrm>
            <a:off x="4866259" y="4691888"/>
            <a:ext cx="2865120" cy="13569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105" dirty="0">
                <a:solidFill>
                  <a:srgbClr val="E4DFDF"/>
                </a:solidFill>
                <a:latin typeface="Arial"/>
                <a:cs typeface="Arial"/>
              </a:rPr>
              <a:t>Disability</a:t>
            </a:r>
            <a:r>
              <a:rPr sz="1800" b="1" spc="-155" dirty="0">
                <a:solidFill>
                  <a:srgbClr val="E4DFDF"/>
                </a:solidFill>
                <a:latin typeface="Arial"/>
                <a:cs typeface="Arial"/>
              </a:rPr>
              <a:t> </a:t>
            </a:r>
            <a:r>
              <a:rPr sz="1800" b="1" spc="-10" dirty="0">
                <a:solidFill>
                  <a:srgbClr val="E4DFDF"/>
                </a:solidFill>
                <a:latin typeface="Arial"/>
                <a:cs typeface="Arial"/>
              </a:rPr>
              <a:t>Harassment</a:t>
            </a:r>
            <a:endParaRPr sz="1800">
              <a:latin typeface="Arial"/>
              <a:cs typeface="Arial"/>
            </a:endParaRPr>
          </a:p>
          <a:p>
            <a:pPr marL="12700" marR="5080">
              <a:lnSpc>
                <a:spcPct val="135500"/>
              </a:lnSpc>
              <a:spcBef>
                <a:spcPts val="760"/>
              </a:spcBef>
            </a:pPr>
            <a:r>
              <a:rPr sz="1550" spc="-10" dirty="0">
                <a:solidFill>
                  <a:srgbClr val="E4DFDF"/>
                </a:solidFill>
                <a:latin typeface="Arial"/>
                <a:cs typeface="Arial"/>
              </a:rPr>
              <a:t>Unwelcome</a:t>
            </a:r>
            <a:r>
              <a:rPr sz="1550" spc="15" dirty="0">
                <a:solidFill>
                  <a:srgbClr val="E4DFDF"/>
                </a:solidFill>
                <a:latin typeface="Arial"/>
                <a:cs typeface="Arial"/>
              </a:rPr>
              <a:t> </a:t>
            </a:r>
            <a:r>
              <a:rPr sz="1550" dirty="0">
                <a:solidFill>
                  <a:srgbClr val="E4DFDF"/>
                </a:solidFill>
                <a:latin typeface="Arial"/>
                <a:cs typeface="Arial"/>
              </a:rPr>
              <a:t>conduct</a:t>
            </a:r>
            <a:r>
              <a:rPr sz="1550" spc="30" dirty="0">
                <a:solidFill>
                  <a:srgbClr val="E4DFDF"/>
                </a:solidFill>
                <a:latin typeface="Arial"/>
                <a:cs typeface="Arial"/>
              </a:rPr>
              <a:t> </a:t>
            </a:r>
            <a:r>
              <a:rPr sz="1550" dirty="0">
                <a:solidFill>
                  <a:srgbClr val="E4DFDF"/>
                </a:solidFill>
                <a:latin typeface="Arial"/>
                <a:cs typeface="Arial"/>
              </a:rPr>
              <a:t>related</a:t>
            </a:r>
            <a:r>
              <a:rPr sz="1550" spc="20" dirty="0">
                <a:solidFill>
                  <a:srgbClr val="E4DFDF"/>
                </a:solidFill>
                <a:latin typeface="Arial"/>
                <a:cs typeface="Arial"/>
              </a:rPr>
              <a:t> </a:t>
            </a:r>
            <a:r>
              <a:rPr sz="1550" spc="75" dirty="0">
                <a:solidFill>
                  <a:srgbClr val="E4DFDF"/>
                </a:solidFill>
                <a:latin typeface="Arial"/>
                <a:cs typeface="Arial"/>
              </a:rPr>
              <a:t>to</a:t>
            </a:r>
            <a:r>
              <a:rPr sz="1550" dirty="0">
                <a:solidFill>
                  <a:srgbClr val="E4DFDF"/>
                </a:solidFill>
                <a:latin typeface="Arial"/>
                <a:cs typeface="Arial"/>
              </a:rPr>
              <a:t> </a:t>
            </a:r>
            <a:r>
              <a:rPr sz="1550" spc="-50" dirty="0">
                <a:solidFill>
                  <a:srgbClr val="E4DFDF"/>
                </a:solidFill>
                <a:latin typeface="Arial"/>
                <a:cs typeface="Arial"/>
              </a:rPr>
              <a:t>a </a:t>
            </a:r>
            <a:r>
              <a:rPr sz="1550" dirty="0">
                <a:solidFill>
                  <a:srgbClr val="E4DFDF"/>
                </a:solidFill>
                <a:latin typeface="Arial"/>
                <a:cs typeface="Arial"/>
              </a:rPr>
              <a:t>person's</a:t>
            </a:r>
            <a:r>
              <a:rPr sz="1550" spc="10" dirty="0">
                <a:solidFill>
                  <a:srgbClr val="E4DFDF"/>
                </a:solidFill>
                <a:latin typeface="Arial"/>
                <a:cs typeface="Arial"/>
              </a:rPr>
              <a:t> </a:t>
            </a:r>
            <a:r>
              <a:rPr sz="1550" dirty="0">
                <a:solidFill>
                  <a:srgbClr val="E4DFDF"/>
                </a:solidFill>
                <a:latin typeface="Arial"/>
                <a:cs typeface="Arial"/>
              </a:rPr>
              <a:t>disability.</a:t>
            </a:r>
            <a:r>
              <a:rPr sz="1550" spc="-10" dirty="0">
                <a:solidFill>
                  <a:srgbClr val="E4DFDF"/>
                </a:solidFill>
                <a:latin typeface="Arial"/>
                <a:cs typeface="Arial"/>
              </a:rPr>
              <a:t> </a:t>
            </a:r>
            <a:r>
              <a:rPr sz="1550" spc="-70" dirty="0">
                <a:solidFill>
                  <a:srgbClr val="E4DFDF"/>
                </a:solidFill>
                <a:latin typeface="Arial"/>
                <a:cs typeface="Arial"/>
              </a:rPr>
              <a:t>Can</a:t>
            </a:r>
            <a:r>
              <a:rPr sz="1550" spc="5" dirty="0">
                <a:solidFill>
                  <a:srgbClr val="E4DFDF"/>
                </a:solidFill>
                <a:latin typeface="Arial"/>
                <a:cs typeface="Arial"/>
              </a:rPr>
              <a:t> </a:t>
            </a:r>
            <a:r>
              <a:rPr sz="1550" dirty="0">
                <a:solidFill>
                  <a:srgbClr val="E4DFDF"/>
                </a:solidFill>
                <a:latin typeface="Arial"/>
                <a:cs typeface="Arial"/>
              </a:rPr>
              <a:t>create</a:t>
            </a:r>
            <a:r>
              <a:rPr sz="1550" spc="20" dirty="0">
                <a:solidFill>
                  <a:srgbClr val="E4DFDF"/>
                </a:solidFill>
                <a:latin typeface="Arial"/>
                <a:cs typeface="Arial"/>
              </a:rPr>
              <a:t> </a:t>
            </a:r>
            <a:r>
              <a:rPr sz="1550" spc="-50" dirty="0">
                <a:solidFill>
                  <a:srgbClr val="E4DFDF"/>
                </a:solidFill>
                <a:latin typeface="Arial"/>
                <a:cs typeface="Arial"/>
              </a:rPr>
              <a:t>a </a:t>
            </a:r>
            <a:r>
              <a:rPr sz="1550" dirty="0">
                <a:solidFill>
                  <a:srgbClr val="E4DFDF"/>
                </a:solidFill>
                <a:latin typeface="Arial"/>
                <a:cs typeface="Arial"/>
              </a:rPr>
              <a:t>hostile</a:t>
            </a:r>
            <a:r>
              <a:rPr sz="1550" spc="50" dirty="0">
                <a:solidFill>
                  <a:srgbClr val="E4DFDF"/>
                </a:solidFill>
                <a:latin typeface="Arial"/>
                <a:cs typeface="Arial"/>
              </a:rPr>
              <a:t> </a:t>
            </a:r>
            <a:r>
              <a:rPr sz="1550" dirty="0">
                <a:solidFill>
                  <a:srgbClr val="E4DFDF"/>
                </a:solidFill>
                <a:latin typeface="Arial"/>
                <a:cs typeface="Arial"/>
              </a:rPr>
              <a:t>work</a:t>
            </a:r>
            <a:r>
              <a:rPr sz="1550" spc="55" dirty="0">
                <a:solidFill>
                  <a:srgbClr val="E4DFDF"/>
                </a:solidFill>
                <a:latin typeface="Arial"/>
                <a:cs typeface="Arial"/>
              </a:rPr>
              <a:t> </a:t>
            </a:r>
            <a:r>
              <a:rPr sz="1550" spc="-10" dirty="0">
                <a:solidFill>
                  <a:srgbClr val="E4DFDF"/>
                </a:solidFill>
                <a:latin typeface="Arial"/>
                <a:cs typeface="Arial"/>
              </a:rPr>
              <a:t>environment.</a:t>
            </a:r>
            <a:endParaRPr sz="1550">
              <a:latin typeface="Arial"/>
              <a:cs typeface="Arial"/>
            </a:endParaRPr>
          </a:p>
        </p:txBody>
      </p:sp>
      <p:sp>
        <p:nvSpPr>
          <p:cNvPr id="20" name="object 20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2286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80"/>
              </a:spcBef>
            </a:pPr>
            <a:r>
              <a:rPr spc="-25" dirty="0"/>
              <a:t>6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4630399" cy="2136648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585622" y="2568955"/>
            <a:ext cx="4994910" cy="5067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150" spc="-210" dirty="0"/>
              <a:t>Types</a:t>
            </a:r>
            <a:r>
              <a:rPr sz="3150" spc="-315" dirty="0"/>
              <a:t> </a:t>
            </a:r>
            <a:r>
              <a:rPr sz="3150" spc="-135" dirty="0"/>
              <a:t>of</a:t>
            </a:r>
            <a:r>
              <a:rPr sz="3150" spc="-275" dirty="0"/>
              <a:t> </a:t>
            </a:r>
            <a:r>
              <a:rPr sz="3150" spc="-220" dirty="0"/>
              <a:t>Discrimination:</a:t>
            </a:r>
            <a:r>
              <a:rPr sz="3150" spc="-305" dirty="0"/>
              <a:t> </a:t>
            </a:r>
            <a:r>
              <a:rPr sz="3150" spc="-120" dirty="0"/>
              <a:t>Race</a:t>
            </a:r>
            <a:endParaRPr sz="3150"/>
          </a:p>
        </p:txBody>
      </p:sp>
      <p:grpSp>
        <p:nvGrpSpPr>
          <p:cNvPr id="4" name="object 4"/>
          <p:cNvGrpSpPr/>
          <p:nvPr/>
        </p:nvGrpSpPr>
        <p:grpSpPr>
          <a:xfrm>
            <a:off x="659891" y="3368040"/>
            <a:ext cx="963294" cy="4391025"/>
            <a:chOff x="659891" y="3368040"/>
            <a:chExt cx="963294" cy="4391025"/>
          </a:xfrm>
        </p:grpSpPr>
        <p:sp>
          <p:nvSpPr>
            <p:cNvPr id="5" name="object 5"/>
            <p:cNvSpPr/>
            <p:nvPr/>
          </p:nvSpPr>
          <p:spPr>
            <a:xfrm>
              <a:off x="842772" y="3368039"/>
              <a:ext cx="780415" cy="4391025"/>
            </a:xfrm>
            <a:custGeom>
              <a:avLst/>
              <a:gdLst/>
              <a:ahLst/>
              <a:cxnLst/>
              <a:rect l="l" t="t" r="r" b="b"/>
              <a:pathLst>
                <a:path w="780415" h="4391025">
                  <a:moveTo>
                    <a:pt x="22860" y="5080"/>
                  </a:moveTo>
                  <a:lnTo>
                    <a:pt x="17741" y="0"/>
                  </a:lnTo>
                  <a:lnTo>
                    <a:pt x="5118" y="0"/>
                  </a:lnTo>
                  <a:lnTo>
                    <a:pt x="0" y="5080"/>
                  </a:lnTo>
                  <a:lnTo>
                    <a:pt x="0" y="11430"/>
                  </a:lnTo>
                  <a:lnTo>
                    <a:pt x="0" y="4385526"/>
                  </a:lnTo>
                  <a:lnTo>
                    <a:pt x="5118" y="4390644"/>
                  </a:lnTo>
                  <a:lnTo>
                    <a:pt x="17741" y="4390644"/>
                  </a:lnTo>
                  <a:lnTo>
                    <a:pt x="22860" y="4385526"/>
                  </a:lnTo>
                  <a:lnTo>
                    <a:pt x="22860" y="5080"/>
                  </a:lnTo>
                  <a:close/>
                </a:path>
                <a:path w="780415" h="4391025">
                  <a:moveTo>
                    <a:pt x="780288" y="378460"/>
                  </a:moveTo>
                  <a:lnTo>
                    <a:pt x="775208" y="373380"/>
                  </a:lnTo>
                  <a:lnTo>
                    <a:pt x="186474" y="373380"/>
                  </a:lnTo>
                  <a:lnTo>
                    <a:pt x="181356" y="378460"/>
                  </a:lnTo>
                  <a:lnTo>
                    <a:pt x="181356" y="384810"/>
                  </a:lnTo>
                  <a:lnTo>
                    <a:pt x="181356" y="391160"/>
                  </a:lnTo>
                  <a:lnTo>
                    <a:pt x="186474" y="396240"/>
                  </a:lnTo>
                  <a:lnTo>
                    <a:pt x="775208" y="396240"/>
                  </a:lnTo>
                  <a:lnTo>
                    <a:pt x="780288" y="391160"/>
                  </a:lnTo>
                  <a:lnTo>
                    <a:pt x="780288" y="378460"/>
                  </a:lnTo>
                  <a:close/>
                </a:path>
              </a:pathLst>
            </a:custGeom>
            <a:solidFill>
              <a:srgbClr val="961B5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663701" y="3560826"/>
              <a:ext cx="384175" cy="384175"/>
            </a:xfrm>
            <a:custGeom>
              <a:avLst/>
              <a:gdLst/>
              <a:ahLst/>
              <a:cxnLst/>
              <a:rect l="l" t="t" r="r" b="b"/>
              <a:pathLst>
                <a:path w="384175" h="384175">
                  <a:moveTo>
                    <a:pt x="312356" y="0"/>
                  </a:moveTo>
                  <a:lnTo>
                    <a:pt x="71691" y="0"/>
                  </a:lnTo>
                  <a:lnTo>
                    <a:pt x="43784" y="5639"/>
                  </a:lnTo>
                  <a:lnTo>
                    <a:pt x="20996" y="21018"/>
                  </a:lnTo>
                  <a:lnTo>
                    <a:pt x="5633" y="43826"/>
                  </a:lnTo>
                  <a:lnTo>
                    <a:pt x="0" y="71754"/>
                  </a:lnTo>
                  <a:lnTo>
                    <a:pt x="0" y="312293"/>
                  </a:lnTo>
                  <a:lnTo>
                    <a:pt x="5633" y="340221"/>
                  </a:lnTo>
                  <a:lnTo>
                    <a:pt x="20996" y="363029"/>
                  </a:lnTo>
                  <a:lnTo>
                    <a:pt x="43784" y="378408"/>
                  </a:lnTo>
                  <a:lnTo>
                    <a:pt x="71691" y="384048"/>
                  </a:lnTo>
                  <a:lnTo>
                    <a:pt x="312356" y="384048"/>
                  </a:lnTo>
                  <a:lnTo>
                    <a:pt x="340263" y="378408"/>
                  </a:lnTo>
                  <a:lnTo>
                    <a:pt x="363051" y="363029"/>
                  </a:lnTo>
                  <a:lnTo>
                    <a:pt x="378414" y="340221"/>
                  </a:lnTo>
                  <a:lnTo>
                    <a:pt x="384048" y="312293"/>
                  </a:lnTo>
                  <a:lnTo>
                    <a:pt x="384048" y="71754"/>
                  </a:lnTo>
                  <a:lnTo>
                    <a:pt x="378414" y="43826"/>
                  </a:lnTo>
                  <a:lnTo>
                    <a:pt x="363051" y="21018"/>
                  </a:lnTo>
                  <a:lnTo>
                    <a:pt x="340263" y="5639"/>
                  </a:lnTo>
                  <a:lnTo>
                    <a:pt x="312356" y="0"/>
                  </a:lnTo>
                  <a:close/>
                </a:path>
              </a:pathLst>
            </a:custGeom>
            <a:solidFill>
              <a:srgbClr val="7D023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663701" y="3560826"/>
              <a:ext cx="384175" cy="384175"/>
            </a:xfrm>
            <a:custGeom>
              <a:avLst/>
              <a:gdLst/>
              <a:ahLst/>
              <a:cxnLst/>
              <a:rect l="l" t="t" r="r" b="b"/>
              <a:pathLst>
                <a:path w="384175" h="384175">
                  <a:moveTo>
                    <a:pt x="0" y="71754"/>
                  </a:moveTo>
                  <a:lnTo>
                    <a:pt x="5633" y="43826"/>
                  </a:lnTo>
                  <a:lnTo>
                    <a:pt x="20996" y="21018"/>
                  </a:lnTo>
                  <a:lnTo>
                    <a:pt x="43784" y="5639"/>
                  </a:lnTo>
                  <a:lnTo>
                    <a:pt x="71691" y="0"/>
                  </a:lnTo>
                  <a:lnTo>
                    <a:pt x="312356" y="0"/>
                  </a:lnTo>
                  <a:lnTo>
                    <a:pt x="340263" y="5639"/>
                  </a:lnTo>
                  <a:lnTo>
                    <a:pt x="363051" y="21018"/>
                  </a:lnTo>
                  <a:lnTo>
                    <a:pt x="378414" y="43826"/>
                  </a:lnTo>
                  <a:lnTo>
                    <a:pt x="384048" y="71754"/>
                  </a:lnTo>
                  <a:lnTo>
                    <a:pt x="384048" y="312293"/>
                  </a:lnTo>
                  <a:lnTo>
                    <a:pt x="378414" y="340221"/>
                  </a:lnTo>
                  <a:lnTo>
                    <a:pt x="363051" y="363029"/>
                  </a:lnTo>
                  <a:lnTo>
                    <a:pt x="340263" y="378408"/>
                  </a:lnTo>
                  <a:lnTo>
                    <a:pt x="312356" y="384048"/>
                  </a:lnTo>
                  <a:lnTo>
                    <a:pt x="71691" y="384048"/>
                  </a:lnTo>
                  <a:lnTo>
                    <a:pt x="43784" y="378408"/>
                  </a:lnTo>
                  <a:lnTo>
                    <a:pt x="20996" y="363029"/>
                  </a:lnTo>
                  <a:lnTo>
                    <a:pt x="5633" y="340221"/>
                  </a:lnTo>
                  <a:lnTo>
                    <a:pt x="0" y="312293"/>
                  </a:lnTo>
                  <a:lnTo>
                    <a:pt x="0" y="71754"/>
                  </a:lnTo>
                  <a:close/>
                </a:path>
              </a:pathLst>
            </a:custGeom>
            <a:ln w="7620">
              <a:solidFill>
                <a:srgbClr val="961B5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8" name="object 8"/>
          <p:cNvSpPr txBox="1"/>
          <p:nvPr/>
        </p:nvSpPr>
        <p:spPr>
          <a:xfrm>
            <a:off x="799287" y="3551301"/>
            <a:ext cx="115570" cy="3149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900" b="1" spc="-415" dirty="0">
                <a:solidFill>
                  <a:srgbClr val="E4DFDF"/>
                </a:solidFill>
                <a:latin typeface="Arial"/>
                <a:cs typeface="Arial"/>
              </a:rPr>
              <a:t>1</a:t>
            </a:r>
            <a:endParaRPr sz="1900">
              <a:latin typeface="Arial"/>
              <a:cs typeface="Aria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1782572" y="3517214"/>
            <a:ext cx="6952615" cy="62674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550" b="1" spc="-70" dirty="0">
                <a:solidFill>
                  <a:srgbClr val="E4DFDF"/>
                </a:solidFill>
                <a:latin typeface="Arial"/>
                <a:cs typeface="Arial"/>
              </a:rPr>
              <a:t>Direct</a:t>
            </a:r>
            <a:r>
              <a:rPr sz="1550" b="1" spc="-165" dirty="0">
                <a:solidFill>
                  <a:srgbClr val="E4DFDF"/>
                </a:solidFill>
                <a:latin typeface="Arial"/>
                <a:cs typeface="Arial"/>
              </a:rPr>
              <a:t> </a:t>
            </a:r>
            <a:r>
              <a:rPr sz="1550" b="1" spc="-30" dirty="0">
                <a:solidFill>
                  <a:srgbClr val="E4DFDF"/>
                </a:solidFill>
                <a:latin typeface="Arial"/>
                <a:cs typeface="Arial"/>
              </a:rPr>
              <a:t>Discrimination</a:t>
            </a:r>
            <a:endParaRPr sz="155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310"/>
              </a:spcBef>
            </a:pPr>
            <a:r>
              <a:rPr sz="1300" dirty="0">
                <a:solidFill>
                  <a:srgbClr val="E4DFDF"/>
                </a:solidFill>
                <a:latin typeface="Arial"/>
                <a:cs typeface="Arial"/>
              </a:rPr>
              <a:t>Treating</a:t>
            </a:r>
            <a:r>
              <a:rPr sz="1300" spc="35" dirty="0">
                <a:solidFill>
                  <a:srgbClr val="E4DFDF"/>
                </a:solidFill>
                <a:latin typeface="Arial"/>
                <a:cs typeface="Arial"/>
              </a:rPr>
              <a:t> </a:t>
            </a:r>
            <a:r>
              <a:rPr sz="1300" spc="-20" dirty="0">
                <a:solidFill>
                  <a:srgbClr val="E4DFDF"/>
                </a:solidFill>
                <a:latin typeface="Arial"/>
                <a:cs typeface="Arial"/>
              </a:rPr>
              <a:t>someone</a:t>
            </a:r>
            <a:r>
              <a:rPr sz="1300" spc="60" dirty="0">
                <a:solidFill>
                  <a:srgbClr val="E4DFDF"/>
                </a:solidFill>
                <a:latin typeface="Arial"/>
                <a:cs typeface="Arial"/>
              </a:rPr>
              <a:t> </a:t>
            </a:r>
            <a:r>
              <a:rPr sz="1300" spc="-20" dirty="0">
                <a:solidFill>
                  <a:srgbClr val="E4DFDF"/>
                </a:solidFill>
                <a:latin typeface="Arial"/>
                <a:cs typeface="Arial"/>
              </a:rPr>
              <a:t>less</a:t>
            </a:r>
            <a:r>
              <a:rPr sz="1300" spc="40" dirty="0">
                <a:solidFill>
                  <a:srgbClr val="E4DFDF"/>
                </a:solidFill>
                <a:latin typeface="Arial"/>
                <a:cs typeface="Arial"/>
              </a:rPr>
              <a:t> </a:t>
            </a:r>
            <a:r>
              <a:rPr sz="1300" dirty="0">
                <a:solidFill>
                  <a:srgbClr val="E4DFDF"/>
                </a:solidFill>
                <a:latin typeface="Arial"/>
                <a:cs typeface="Arial"/>
              </a:rPr>
              <a:t>favourably</a:t>
            </a:r>
            <a:r>
              <a:rPr sz="1300" spc="30" dirty="0">
                <a:solidFill>
                  <a:srgbClr val="E4DFDF"/>
                </a:solidFill>
                <a:latin typeface="Arial"/>
                <a:cs typeface="Arial"/>
              </a:rPr>
              <a:t> </a:t>
            </a:r>
            <a:r>
              <a:rPr sz="1300" dirty="0">
                <a:solidFill>
                  <a:srgbClr val="E4DFDF"/>
                </a:solidFill>
                <a:latin typeface="Arial"/>
                <a:cs typeface="Arial"/>
              </a:rPr>
              <a:t>due</a:t>
            </a:r>
            <a:r>
              <a:rPr sz="1300" spc="30" dirty="0">
                <a:solidFill>
                  <a:srgbClr val="E4DFDF"/>
                </a:solidFill>
                <a:latin typeface="Arial"/>
                <a:cs typeface="Arial"/>
              </a:rPr>
              <a:t> </a:t>
            </a:r>
            <a:r>
              <a:rPr sz="1300" spc="55" dirty="0">
                <a:solidFill>
                  <a:srgbClr val="E4DFDF"/>
                </a:solidFill>
                <a:latin typeface="Arial"/>
                <a:cs typeface="Arial"/>
              </a:rPr>
              <a:t>to</a:t>
            </a:r>
            <a:r>
              <a:rPr sz="1300" spc="15" dirty="0">
                <a:solidFill>
                  <a:srgbClr val="E4DFDF"/>
                </a:solidFill>
                <a:latin typeface="Arial"/>
                <a:cs typeface="Arial"/>
              </a:rPr>
              <a:t> </a:t>
            </a:r>
            <a:r>
              <a:rPr sz="1300" dirty="0">
                <a:solidFill>
                  <a:srgbClr val="E4DFDF"/>
                </a:solidFill>
                <a:latin typeface="Arial"/>
                <a:cs typeface="Arial"/>
              </a:rPr>
              <a:t>their</a:t>
            </a:r>
            <a:r>
              <a:rPr sz="1300" spc="20" dirty="0">
                <a:solidFill>
                  <a:srgbClr val="E4DFDF"/>
                </a:solidFill>
                <a:latin typeface="Arial"/>
                <a:cs typeface="Arial"/>
              </a:rPr>
              <a:t> </a:t>
            </a:r>
            <a:r>
              <a:rPr sz="1300" spc="-20" dirty="0">
                <a:solidFill>
                  <a:srgbClr val="E4DFDF"/>
                </a:solidFill>
                <a:latin typeface="Arial"/>
                <a:cs typeface="Arial"/>
              </a:rPr>
              <a:t>race,</a:t>
            </a:r>
            <a:r>
              <a:rPr sz="1300" spc="15" dirty="0">
                <a:solidFill>
                  <a:srgbClr val="E4DFDF"/>
                </a:solidFill>
                <a:latin typeface="Arial"/>
                <a:cs typeface="Arial"/>
              </a:rPr>
              <a:t> </a:t>
            </a:r>
            <a:r>
              <a:rPr sz="1300" dirty="0">
                <a:solidFill>
                  <a:srgbClr val="E4DFDF"/>
                </a:solidFill>
                <a:latin typeface="Arial"/>
                <a:cs typeface="Arial"/>
              </a:rPr>
              <a:t>colour,</a:t>
            </a:r>
            <a:r>
              <a:rPr sz="1300" spc="25" dirty="0">
                <a:solidFill>
                  <a:srgbClr val="E4DFDF"/>
                </a:solidFill>
                <a:latin typeface="Arial"/>
                <a:cs typeface="Arial"/>
              </a:rPr>
              <a:t> </a:t>
            </a:r>
            <a:r>
              <a:rPr sz="1300" spc="-10" dirty="0">
                <a:solidFill>
                  <a:srgbClr val="E4DFDF"/>
                </a:solidFill>
                <a:latin typeface="Arial"/>
                <a:cs typeface="Arial"/>
              </a:rPr>
              <a:t>descent,</a:t>
            </a:r>
            <a:r>
              <a:rPr sz="1300" spc="30" dirty="0">
                <a:solidFill>
                  <a:srgbClr val="E4DFDF"/>
                </a:solidFill>
                <a:latin typeface="Arial"/>
                <a:cs typeface="Arial"/>
              </a:rPr>
              <a:t> </a:t>
            </a:r>
            <a:r>
              <a:rPr sz="1300" dirty="0">
                <a:solidFill>
                  <a:srgbClr val="E4DFDF"/>
                </a:solidFill>
                <a:latin typeface="Arial"/>
                <a:cs typeface="Arial"/>
              </a:rPr>
              <a:t>or</a:t>
            </a:r>
            <a:r>
              <a:rPr sz="1300" spc="20" dirty="0">
                <a:solidFill>
                  <a:srgbClr val="E4DFDF"/>
                </a:solidFill>
                <a:latin typeface="Arial"/>
                <a:cs typeface="Arial"/>
              </a:rPr>
              <a:t> </a:t>
            </a:r>
            <a:r>
              <a:rPr sz="1300" dirty="0">
                <a:solidFill>
                  <a:srgbClr val="E4DFDF"/>
                </a:solidFill>
                <a:latin typeface="Arial"/>
                <a:cs typeface="Arial"/>
              </a:rPr>
              <a:t>national/ethnic</a:t>
            </a:r>
            <a:r>
              <a:rPr sz="1300" spc="60" dirty="0">
                <a:solidFill>
                  <a:srgbClr val="E4DFDF"/>
                </a:solidFill>
                <a:latin typeface="Arial"/>
                <a:cs typeface="Arial"/>
              </a:rPr>
              <a:t> </a:t>
            </a:r>
            <a:r>
              <a:rPr sz="1300" spc="-10" dirty="0">
                <a:solidFill>
                  <a:srgbClr val="E4DFDF"/>
                </a:solidFill>
                <a:latin typeface="Arial"/>
                <a:cs typeface="Arial"/>
              </a:rPr>
              <a:t>origins.</a:t>
            </a:r>
            <a:endParaRPr sz="1300">
              <a:latin typeface="Arial"/>
              <a:cs typeface="Arial"/>
            </a:endParaRPr>
          </a:p>
        </p:txBody>
      </p:sp>
      <p:grpSp>
        <p:nvGrpSpPr>
          <p:cNvPr id="10" name="object 10"/>
          <p:cNvGrpSpPr/>
          <p:nvPr/>
        </p:nvGrpSpPr>
        <p:grpSpPr>
          <a:xfrm>
            <a:off x="659891" y="4696967"/>
            <a:ext cx="963294" cy="393700"/>
            <a:chOff x="659891" y="4696967"/>
            <a:chExt cx="963294" cy="393700"/>
          </a:xfrm>
        </p:grpSpPr>
        <p:sp>
          <p:nvSpPr>
            <p:cNvPr id="11" name="object 11"/>
            <p:cNvSpPr/>
            <p:nvPr/>
          </p:nvSpPr>
          <p:spPr>
            <a:xfrm>
              <a:off x="1024127" y="4881371"/>
              <a:ext cx="599440" cy="22860"/>
            </a:xfrm>
            <a:custGeom>
              <a:avLst/>
              <a:gdLst/>
              <a:ahLst/>
              <a:cxnLst/>
              <a:rect l="l" t="t" r="r" b="b"/>
              <a:pathLst>
                <a:path w="599440" h="22860">
                  <a:moveTo>
                    <a:pt x="593852" y="0"/>
                  </a:moveTo>
                  <a:lnTo>
                    <a:pt x="5118" y="0"/>
                  </a:lnTo>
                  <a:lnTo>
                    <a:pt x="0" y="5079"/>
                  </a:lnTo>
                  <a:lnTo>
                    <a:pt x="0" y="11429"/>
                  </a:lnTo>
                  <a:lnTo>
                    <a:pt x="0" y="17779"/>
                  </a:lnTo>
                  <a:lnTo>
                    <a:pt x="5118" y="22860"/>
                  </a:lnTo>
                  <a:lnTo>
                    <a:pt x="593852" y="22860"/>
                  </a:lnTo>
                  <a:lnTo>
                    <a:pt x="598932" y="17779"/>
                  </a:lnTo>
                  <a:lnTo>
                    <a:pt x="598932" y="5079"/>
                  </a:lnTo>
                  <a:lnTo>
                    <a:pt x="593852" y="0"/>
                  </a:lnTo>
                  <a:close/>
                </a:path>
              </a:pathLst>
            </a:custGeom>
            <a:solidFill>
              <a:srgbClr val="961B5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663701" y="4700777"/>
              <a:ext cx="384175" cy="386080"/>
            </a:xfrm>
            <a:custGeom>
              <a:avLst/>
              <a:gdLst/>
              <a:ahLst/>
              <a:cxnLst/>
              <a:rect l="l" t="t" r="r" b="b"/>
              <a:pathLst>
                <a:path w="384175" h="386079">
                  <a:moveTo>
                    <a:pt x="312356" y="0"/>
                  </a:moveTo>
                  <a:lnTo>
                    <a:pt x="71691" y="0"/>
                  </a:lnTo>
                  <a:lnTo>
                    <a:pt x="43784" y="5639"/>
                  </a:lnTo>
                  <a:lnTo>
                    <a:pt x="20996" y="21018"/>
                  </a:lnTo>
                  <a:lnTo>
                    <a:pt x="5633" y="43826"/>
                  </a:lnTo>
                  <a:lnTo>
                    <a:pt x="0" y="71755"/>
                  </a:lnTo>
                  <a:lnTo>
                    <a:pt x="0" y="313817"/>
                  </a:lnTo>
                  <a:lnTo>
                    <a:pt x="5633" y="341745"/>
                  </a:lnTo>
                  <a:lnTo>
                    <a:pt x="20996" y="364553"/>
                  </a:lnTo>
                  <a:lnTo>
                    <a:pt x="43784" y="379932"/>
                  </a:lnTo>
                  <a:lnTo>
                    <a:pt x="71691" y="385572"/>
                  </a:lnTo>
                  <a:lnTo>
                    <a:pt x="312356" y="385572"/>
                  </a:lnTo>
                  <a:lnTo>
                    <a:pt x="340263" y="379932"/>
                  </a:lnTo>
                  <a:lnTo>
                    <a:pt x="363051" y="364553"/>
                  </a:lnTo>
                  <a:lnTo>
                    <a:pt x="378414" y="341745"/>
                  </a:lnTo>
                  <a:lnTo>
                    <a:pt x="384048" y="313817"/>
                  </a:lnTo>
                  <a:lnTo>
                    <a:pt x="384048" y="71755"/>
                  </a:lnTo>
                  <a:lnTo>
                    <a:pt x="378414" y="43826"/>
                  </a:lnTo>
                  <a:lnTo>
                    <a:pt x="363051" y="21018"/>
                  </a:lnTo>
                  <a:lnTo>
                    <a:pt x="340263" y="5639"/>
                  </a:lnTo>
                  <a:lnTo>
                    <a:pt x="312356" y="0"/>
                  </a:lnTo>
                  <a:close/>
                </a:path>
              </a:pathLst>
            </a:custGeom>
            <a:solidFill>
              <a:srgbClr val="7D023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663701" y="4700777"/>
              <a:ext cx="384175" cy="386080"/>
            </a:xfrm>
            <a:custGeom>
              <a:avLst/>
              <a:gdLst/>
              <a:ahLst/>
              <a:cxnLst/>
              <a:rect l="l" t="t" r="r" b="b"/>
              <a:pathLst>
                <a:path w="384175" h="386079">
                  <a:moveTo>
                    <a:pt x="0" y="71755"/>
                  </a:moveTo>
                  <a:lnTo>
                    <a:pt x="5633" y="43826"/>
                  </a:lnTo>
                  <a:lnTo>
                    <a:pt x="20996" y="21018"/>
                  </a:lnTo>
                  <a:lnTo>
                    <a:pt x="43784" y="5639"/>
                  </a:lnTo>
                  <a:lnTo>
                    <a:pt x="71691" y="0"/>
                  </a:lnTo>
                  <a:lnTo>
                    <a:pt x="312356" y="0"/>
                  </a:lnTo>
                  <a:lnTo>
                    <a:pt x="340263" y="5639"/>
                  </a:lnTo>
                  <a:lnTo>
                    <a:pt x="363051" y="21018"/>
                  </a:lnTo>
                  <a:lnTo>
                    <a:pt x="378414" y="43826"/>
                  </a:lnTo>
                  <a:lnTo>
                    <a:pt x="384048" y="71755"/>
                  </a:lnTo>
                  <a:lnTo>
                    <a:pt x="384048" y="313817"/>
                  </a:lnTo>
                  <a:lnTo>
                    <a:pt x="378414" y="341745"/>
                  </a:lnTo>
                  <a:lnTo>
                    <a:pt x="363051" y="364553"/>
                  </a:lnTo>
                  <a:lnTo>
                    <a:pt x="340263" y="379932"/>
                  </a:lnTo>
                  <a:lnTo>
                    <a:pt x="312356" y="385572"/>
                  </a:lnTo>
                  <a:lnTo>
                    <a:pt x="71691" y="385572"/>
                  </a:lnTo>
                  <a:lnTo>
                    <a:pt x="43784" y="379932"/>
                  </a:lnTo>
                  <a:lnTo>
                    <a:pt x="20996" y="364553"/>
                  </a:lnTo>
                  <a:lnTo>
                    <a:pt x="5633" y="341745"/>
                  </a:lnTo>
                  <a:lnTo>
                    <a:pt x="0" y="313817"/>
                  </a:lnTo>
                  <a:lnTo>
                    <a:pt x="0" y="71755"/>
                  </a:lnTo>
                  <a:close/>
                </a:path>
              </a:pathLst>
            </a:custGeom>
            <a:ln w="7620">
              <a:solidFill>
                <a:srgbClr val="961B5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4" name="object 14"/>
          <p:cNvSpPr txBox="1"/>
          <p:nvPr/>
        </p:nvSpPr>
        <p:spPr>
          <a:xfrm>
            <a:off x="772464" y="4691888"/>
            <a:ext cx="173355" cy="3149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900" b="1" spc="45" dirty="0">
                <a:solidFill>
                  <a:srgbClr val="E4DFDF"/>
                </a:solidFill>
                <a:latin typeface="Arial"/>
                <a:cs typeface="Arial"/>
              </a:rPr>
              <a:t>2</a:t>
            </a:r>
            <a:endParaRPr sz="1900">
              <a:latin typeface="Arial"/>
              <a:cs typeface="Arial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1782572" y="4658359"/>
            <a:ext cx="5527675" cy="62611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550" b="1" spc="-75" dirty="0">
                <a:solidFill>
                  <a:srgbClr val="E4DFDF"/>
                </a:solidFill>
                <a:latin typeface="Arial"/>
                <a:cs typeface="Arial"/>
              </a:rPr>
              <a:t>Indirect</a:t>
            </a:r>
            <a:r>
              <a:rPr sz="1550" b="1" spc="-145" dirty="0">
                <a:solidFill>
                  <a:srgbClr val="E4DFDF"/>
                </a:solidFill>
                <a:latin typeface="Arial"/>
                <a:cs typeface="Arial"/>
              </a:rPr>
              <a:t> </a:t>
            </a:r>
            <a:r>
              <a:rPr sz="1550" b="1" spc="-30" dirty="0">
                <a:solidFill>
                  <a:srgbClr val="E4DFDF"/>
                </a:solidFill>
                <a:latin typeface="Arial"/>
                <a:cs typeface="Arial"/>
              </a:rPr>
              <a:t>Discrimination</a:t>
            </a:r>
            <a:endParaRPr sz="155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310"/>
              </a:spcBef>
            </a:pPr>
            <a:r>
              <a:rPr sz="1300" dirty="0">
                <a:solidFill>
                  <a:srgbClr val="E4DFDF"/>
                </a:solidFill>
                <a:latin typeface="Arial"/>
                <a:cs typeface="Arial"/>
              </a:rPr>
              <a:t>Applying</a:t>
            </a:r>
            <a:r>
              <a:rPr sz="1300" spc="40" dirty="0">
                <a:solidFill>
                  <a:srgbClr val="E4DFDF"/>
                </a:solidFill>
                <a:latin typeface="Arial"/>
                <a:cs typeface="Arial"/>
              </a:rPr>
              <a:t> </a:t>
            </a:r>
            <a:r>
              <a:rPr sz="1300" spc="-50" dirty="0">
                <a:solidFill>
                  <a:srgbClr val="E4DFDF"/>
                </a:solidFill>
                <a:latin typeface="Arial"/>
                <a:cs typeface="Arial"/>
              </a:rPr>
              <a:t>a</a:t>
            </a:r>
            <a:r>
              <a:rPr sz="1300" spc="10" dirty="0">
                <a:solidFill>
                  <a:srgbClr val="E4DFDF"/>
                </a:solidFill>
                <a:latin typeface="Arial"/>
                <a:cs typeface="Arial"/>
              </a:rPr>
              <a:t> </a:t>
            </a:r>
            <a:r>
              <a:rPr sz="1300" dirty="0">
                <a:solidFill>
                  <a:srgbClr val="E4DFDF"/>
                </a:solidFill>
                <a:latin typeface="Arial"/>
                <a:cs typeface="Arial"/>
              </a:rPr>
              <a:t>provision</a:t>
            </a:r>
            <a:r>
              <a:rPr sz="1300" spc="5" dirty="0">
                <a:solidFill>
                  <a:srgbClr val="E4DFDF"/>
                </a:solidFill>
                <a:latin typeface="Arial"/>
                <a:cs typeface="Arial"/>
              </a:rPr>
              <a:t> </a:t>
            </a:r>
            <a:r>
              <a:rPr sz="1300" spc="50" dirty="0">
                <a:solidFill>
                  <a:srgbClr val="E4DFDF"/>
                </a:solidFill>
                <a:latin typeface="Arial"/>
                <a:cs typeface="Arial"/>
              </a:rPr>
              <a:t>that</a:t>
            </a:r>
            <a:r>
              <a:rPr sz="1300" dirty="0">
                <a:solidFill>
                  <a:srgbClr val="E4DFDF"/>
                </a:solidFill>
                <a:latin typeface="Arial"/>
                <a:cs typeface="Arial"/>
              </a:rPr>
              <a:t> </a:t>
            </a:r>
            <a:r>
              <a:rPr sz="1300" spc="-10" dirty="0">
                <a:solidFill>
                  <a:srgbClr val="E4DFDF"/>
                </a:solidFill>
                <a:latin typeface="Arial"/>
                <a:cs typeface="Arial"/>
              </a:rPr>
              <a:t>disadvantages</a:t>
            </a:r>
            <a:r>
              <a:rPr sz="1300" spc="10" dirty="0">
                <a:solidFill>
                  <a:srgbClr val="E4DFDF"/>
                </a:solidFill>
                <a:latin typeface="Arial"/>
                <a:cs typeface="Arial"/>
              </a:rPr>
              <a:t> </a:t>
            </a:r>
            <a:r>
              <a:rPr sz="1300" dirty="0">
                <a:solidFill>
                  <a:srgbClr val="E4DFDF"/>
                </a:solidFill>
                <a:latin typeface="Arial"/>
                <a:cs typeface="Arial"/>
              </a:rPr>
              <a:t>people</a:t>
            </a:r>
            <a:r>
              <a:rPr sz="1300" spc="30" dirty="0">
                <a:solidFill>
                  <a:srgbClr val="E4DFDF"/>
                </a:solidFill>
                <a:latin typeface="Arial"/>
                <a:cs typeface="Arial"/>
              </a:rPr>
              <a:t> </a:t>
            </a:r>
            <a:r>
              <a:rPr sz="1300" dirty="0">
                <a:solidFill>
                  <a:srgbClr val="E4DFDF"/>
                </a:solidFill>
                <a:latin typeface="Arial"/>
                <a:cs typeface="Arial"/>
              </a:rPr>
              <a:t>of</a:t>
            </a:r>
            <a:r>
              <a:rPr sz="1300" spc="-10" dirty="0">
                <a:solidFill>
                  <a:srgbClr val="E4DFDF"/>
                </a:solidFill>
                <a:latin typeface="Arial"/>
                <a:cs typeface="Arial"/>
              </a:rPr>
              <a:t> </a:t>
            </a:r>
            <a:r>
              <a:rPr sz="1300" spc="-50" dirty="0">
                <a:solidFill>
                  <a:srgbClr val="E4DFDF"/>
                </a:solidFill>
                <a:latin typeface="Arial"/>
                <a:cs typeface="Arial"/>
              </a:rPr>
              <a:t>a</a:t>
            </a:r>
            <a:r>
              <a:rPr sz="1300" spc="10" dirty="0">
                <a:solidFill>
                  <a:srgbClr val="E4DFDF"/>
                </a:solidFill>
                <a:latin typeface="Arial"/>
                <a:cs typeface="Arial"/>
              </a:rPr>
              <a:t> </a:t>
            </a:r>
            <a:r>
              <a:rPr sz="1300" dirty="0">
                <a:solidFill>
                  <a:srgbClr val="E4DFDF"/>
                </a:solidFill>
                <a:latin typeface="Arial"/>
                <a:cs typeface="Arial"/>
              </a:rPr>
              <a:t>particular</a:t>
            </a:r>
            <a:r>
              <a:rPr sz="1300" spc="5" dirty="0">
                <a:solidFill>
                  <a:srgbClr val="E4DFDF"/>
                </a:solidFill>
                <a:latin typeface="Arial"/>
                <a:cs typeface="Arial"/>
              </a:rPr>
              <a:t> </a:t>
            </a:r>
            <a:r>
              <a:rPr sz="1300" dirty="0">
                <a:solidFill>
                  <a:srgbClr val="E4DFDF"/>
                </a:solidFill>
                <a:latin typeface="Arial"/>
                <a:cs typeface="Arial"/>
              </a:rPr>
              <a:t>racial</a:t>
            </a:r>
            <a:r>
              <a:rPr sz="1300" spc="-10" dirty="0">
                <a:solidFill>
                  <a:srgbClr val="E4DFDF"/>
                </a:solidFill>
                <a:latin typeface="Arial"/>
                <a:cs typeface="Arial"/>
              </a:rPr>
              <a:t> group.</a:t>
            </a:r>
            <a:endParaRPr sz="1300">
              <a:latin typeface="Arial"/>
              <a:cs typeface="Arial"/>
            </a:endParaRPr>
          </a:p>
        </p:txBody>
      </p:sp>
      <p:grpSp>
        <p:nvGrpSpPr>
          <p:cNvPr id="16" name="object 16"/>
          <p:cNvGrpSpPr/>
          <p:nvPr/>
        </p:nvGrpSpPr>
        <p:grpSpPr>
          <a:xfrm>
            <a:off x="659891" y="5838444"/>
            <a:ext cx="963294" cy="391795"/>
            <a:chOff x="659891" y="5838444"/>
            <a:chExt cx="963294" cy="391795"/>
          </a:xfrm>
        </p:grpSpPr>
        <p:sp>
          <p:nvSpPr>
            <p:cNvPr id="17" name="object 17"/>
            <p:cNvSpPr/>
            <p:nvPr/>
          </p:nvSpPr>
          <p:spPr>
            <a:xfrm>
              <a:off x="1024127" y="6021324"/>
              <a:ext cx="599440" cy="22860"/>
            </a:xfrm>
            <a:custGeom>
              <a:avLst/>
              <a:gdLst/>
              <a:ahLst/>
              <a:cxnLst/>
              <a:rect l="l" t="t" r="r" b="b"/>
              <a:pathLst>
                <a:path w="599440" h="22860">
                  <a:moveTo>
                    <a:pt x="593852" y="0"/>
                  </a:moveTo>
                  <a:lnTo>
                    <a:pt x="5118" y="0"/>
                  </a:lnTo>
                  <a:lnTo>
                    <a:pt x="0" y="5080"/>
                  </a:lnTo>
                  <a:lnTo>
                    <a:pt x="0" y="11430"/>
                  </a:lnTo>
                  <a:lnTo>
                    <a:pt x="0" y="17780"/>
                  </a:lnTo>
                  <a:lnTo>
                    <a:pt x="5118" y="22859"/>
                  </a:lnTo>
                  <a:lnTo>
                    <a:pt x="593852" y="22859"/>
                  </a:lnTo>
                  <a:lnTo>
                    <a:pt x="598932" y="17780"/>
                  </a:lnTo>
                  <a:lnTo>
                    <a:pt x="598932" y="5080"/>
                  </a:lnTo>
                  <a:lnTo>
                    <a:pt x="593852" y="0"/>
                  </a:lnTo>
                  <a:close/>
                </a:path>
              </a:pathLst>
            </a:custGeom>
            <a:solidFill>
              <a:srgbClr val="961B5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663701" y="5842254"/>
              <a:ext cx="384175" cy="384175"/>
            </a:xfrm>
            <a:custGeom>
              <a:avLst/>
              <a:gdLst/>
              <a:ahLst/>
              <a:cxnLst/>
              <a:rect l="l" t="t" r="r" b="b"/>
              <a:pathLst>
                <a:path w="384175" h="384175">
                  <a:moveTo>
                    <a:pt x="312356" y="0"/>
                  </a:moveTo>
                  <a:lnTo>
                    <a:pt x="71691" y="0"/>
                  </a:lnTo>
                  <a:lnTo>
                    <a:pt x="43784" y="5639"/>
                  </a:lnTo>
                  <a:lnTo>
                    <a:pt x="20996" y="21018"/>
                  </a:lnTo>
                  <a:lnTo>
                    <a:pt x="5633" y="43826"/>
                  </a:lnTo>
                  <a:lnTo>
                    <a:pt x="0" y="71755"/>
                  </a:lnTo>
                  <a:lnTo>
                    <a:pt x="0" y="312293"/>
                  </a:lnTo>
                  <a:lnTo>
                    <a:pt x="5633" y="340221"/>
                  </a:lnTo>
                  <a:lnTo>
                    <a:pt x="20996" y="363029"/>
                  </a:lnTo>
                  <a:lnTo>
                    <a:pt x="43784" y="378408"/>
                  </a:lnTo>
                  <a:lnTo>
                    <a:pt x="71691" y="384048"/>
                  </a:lnTo>
                  <a:lnTo>
                    <a:pt x="312356" y="384048"/>
                  </a:lnTo>
                  <a:lnTo>
                    <a:pt x="340263" y="378408"/>
                  </a:lnTo>
                  <a:lnTo>
                    <a:pt x="363051" y="363029"/>
                  </a:lnTo>
                  <a:lnTo>
                    <a:pt x="378414" y="340221"/>
                  </a:lnTo>
                  <a:lnTo>
                    <a:pt x="384048" y="312293"/>
                  </a:lnTo>
                  <a:lnTo>
                    <a:pt x="384048" y="71755"/>
                  </a:lnTo>
                  <a:lnTo>
                    <a:pt x="378414" y="43826"/>
                  </a:lnTo>
                  <a:lnTo>
                    <a:pt x="363051" y="21018"/>
                  </a:lnTo>
                  <a:lnTo>
                    <a:pt x="340263" y="5639"/>
                  </a:lnTo>
                  <a:lnTo>
                    <a:pt x="312356" y="0"/>
                  </a:lnTo>
                  <a:close/>
                </a:path>
              </a:pathLst>
            </a:custGeom>
            <a:solidFill>
              <a:srgbClr val="7D023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663701" y="5842254"/>
              <a:ext cx="384175" cy="384175"/>
            </a:xfrm>
            <a:custGeom>
              <a:avLst/>
              <a:gdLst/>
              <a:ahLst/>
              <a:cxnLst/>
              <a:rect l="l" t="t" r="r" b="b"/>
              <a:pathLst>
                <a:path w="384175" h="384175">
                  <a:moveTo>
                    <a:pt x="0" y="71755"/>
                  </a:moveTo>
                  <a:lnTo>
                    <a:pt x="5633" y="43826"/>
                  </a:lnTo>
                  <a:lnTo>
                    <a:pt x="20996" y="21018"/>
                  </a:lnTo>
                  <a:lnTo>
                    <a:pt x="43784" y="5639"/>
                  </a:lnTo>
                  <a:lnTo>
                    <a:pt x="71691" y="0"/>
                  </a:lnTo>
                  <a:lnTo>
                    <a:pt x="312356" y="0"/>
                  </a:lnTo>
                  <a:lnTo>
                    <a:pt x="340263" y="5639"/>
                  </a:lnTo>
                  <a:lnTo>
                    <a:pt x="363051" y="21018"/>
                  </a:lnTo>
                  <a:lnTo>
                    <a:pt x="378414" y="43826"/>
                  </a:lnTo>
                  <a:lnTo>
                    <a:pt x="384048" y="71755"/>
                  </a:lnTo>
                  <a:lnTo>
                    <a:pt x="384048" y="312293"/>
                  </a:lnTo>
                  <a:lnTo>
                    <a:pt x="378414" y="340221"/>
                  </a:lnTo>
                  <a:lnTo>
                    <a:pt x="363051" y="363029"/>
                  </a:lnTo>
                  <a:lnTo>
                    <a:pt x="340263" y="378408"/>
                  </a:lnTo>
                  <a:lnTo>
                    <a:pt x="312356" y="384048"/>
                  </a:lnTo>
                  <a:lnTo>
                    <a:pt x="71691" y="384048"/>
                  </a:lnTo>
                  <a:lnTo>
                    <a:pt x="43784" y="378408"/>
                  </a:lnTo>
                  <a:lnTo>
                    <a:pt x="20996" y="363029"/>
                  </a:lnTo>
                  <a:lnTo>
                    <a:pt x="5633" y="340221"/>
                  </a:lnTo>
                  <a:lnTo>
                    <a:pt x="0" y="312293"/>
                  </a:lnTo>
                  <a:lnTo>
                    <a:pt x="0" y="71755"/>
                  </a:lnTo>
                  <a:close/>
                </a:path>
              </a:pathLst>
            </a:custGeom>
            <a:ln w="7620">
              <a:solidFill>
                <a:srgbClr val="961B5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0" name="object 20"/>
          <p:cNvSpPr txBox="1"/>
          <p:nvPr/>
        </p:nvSpPr>
        <p:spPr>
          <a:xfrm>
            <a:off x="773988" y="5832475"/>
            <a:ext cx="170815" cy="3149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900" b="1" spc="20" dirty="0">
                <a:solidFill>
                  <a:srgbClr val="E4DFDF"/>
                </a:solidFill>
                <a:latin typeface="Arial"/>
                <a:cs typeface="Arial"/>
              </a:rPr>
              <a:t>3</a:t>
            </a:r>
            <a:endParaRPr sz="1900">
              <a:latin typeface="Arial"/>
              <a:cs typeface="Arial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1782572" y="5798946"/>
            <a:ext cx="5541010" cy="62611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550" b="1" spc="-100" dirty="0">
                <a:solidFill>
                  <a:srgbClr val="E4DFDF"/>
                </a:solidFill>
                <a:latin typeface="Arial"/>
                <a:cs typeface="Arial"/>
              </a:rPr>
              <a:t>Racial</a:t>
            </a:r>
            <a:r>
              <a:rPr sz="1550" b="1" spc="-155" dirty="0">
                <a:solidFill>
                  <a:srgbClr val="E4DFDF"/>
                </a:solidFill>
                <a:latin typeface="Arial"/>
                <a:cs typeface="Arial"/>
              </a:rPr>
              <a:t> </a:t>
            </a:r>
            <a:r>
              <a:rPr sz="1550" b="1" spc="-10" dirty="0">
                <a:solidFill>
                  <a:srgbClr val="E4DFDF"/>
                </a:solidFill>
                <a:latin typeface="Arial"/>
                <a:cs typeface="Arial"/>
              </a:rPr>
              <a:t>Harassment</a:t>
            </a:r>
            <a:endParaRPr sz="155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310"/>
              </a:spcBef>
            </a:pPr>
            <a:r>
              <a:rPr sz="1300" spc="-10" dirty="0">
                <a:solidFill>
                  <a:srgbClr val="E4DFDF"/>
                </a:solidFill>
                <a:latin typeface="Arial"/>
                <a:cs typeface="Arial"/>
              </a:rPr>
              <a:t>Unwelcome</a:t>
            </a:r>
            <a:r>
              <a:rPr sz="1300" spc="35" dirty="0">
                <a:solidFill>
                  <a:srgbClr val="E4DFDF"/>
                </a:solidFill>
                <a:latin typeface="Arial"/>
                <a:cs typeface="Arial"/>
              </a:rPr>
              <a:t> </a:t>
            </a:r>
            <a:r>
              <a:rPr sz="1300" dirty="0">
                <a:solidFill>
                  <a:srgbClr val="E4DFDF"/>
                </a:solidFill>
                <a:latin typeface="Arial"/>
                <a:cs typeface="Arial"/>
              </a:rPr>
              <a:t>conduct</a:t>
            </a:r>
            <a:r>
              <a:rPr sz="1300" spc="-10" dirty="0">
                <a:solidFill>
                  <a:srgbClr val="E4DFDF"/>
                </a:solidFill>
                <a:latin typeface="Arial"/>
                <a:cs typeface="Arial"/>
              </a:rPr>
              <a:t> </a:t>
            </a:r>
            <a:r>
              <a:rPr sz="1300" dirty="0">
                <a:solidFill>
                  <a:srgbClr val="E4DFDF"/>
                </a:solidFill>
                <a:latin typeface="Arial"/>
                <a:cs typeface="Arial"/>
              </a:rPr>
              <a:t>on</a:t>
            </a:r>
            <a:r>
              <a:rPr sz="1300" spc="5" dirty="0">
                <a:solidFill>
                  <a:srgbClr val="E4DFDF"/>
                </a:solidFill>
                <a:latin typeface="Arial"/>
                <a:cs typeface="Arial"/>
              </a:rPr>
              <a:t> </a:t>
            </a:r>
            <a:r>
              <a:rPr sz="1300" dirty="0">
                <a:solidFill>
                  <a:srgbClr val="E4DFDF"/>
                </a:solidFill>
                <a:latin typeface="Arial"/>
                <a:cs typeface="Arial"/>
              </a:rPr>
              <a:t>grounds</a:t>
            </a:r>
            <a:r>
              <a:rPr sz="1300" spc="5" dirty="0">
                <a:solidFill>
                  <a:srgbClr val="E4DFDF"/>
                </a:solidFill>
                <a:latin typeface="Arial"/>
                <a:cs typeface="Arial"/>
              </a:rPr>
              <a:t> </a:t>
            </a:r>
            <a:r>
              <a:rPr sz="1300" dirty="0">
                <a:solidFill>
                  <a:srgbClr val="E4DFDF"/>
                </a:solidFill>
                <a:latin typeface="Arial"/>
                <a:cs typeface="Arial"/>
              </a:rPr>
              <a:t>of</a:t>
            </a:r>
            <a:r>
              <a:rPr sz="1300" spc="-5" dirty="0">
                <a:solidFill>
                  <a:srgbClr val="E4DFDF"/>
                </a:solidFill>
                <a:latin typeface="Arial"/>
                <a:cs typeface="Arial"/>
              </a:rPr>
              <a:t> </a:t>
            </a:r>
            <a:r>
              <a:rPr sz="1300" dirty="0">
                <a:solidFill>
                  <a:srgbClr val="E4DFDF"/>
                </a:solidFill>
                <a:latin typeface="Arial"/>
                <a:cs typeface="Arial"/>
              </a:rPr>
              <a:t>race</a:t>
            </a:r>
            <a:r>
              <a:rPr sz="1300" spc="-10" dirty="0">
                <a:solidFill>
                  <a:srgbClr val="E4DFDF"/>
                </a:solidFill>
                <a:latin typeface="Arial"/>
                <a:cs typeface="Arial"/>
              </a:rPr>
              <a:t> </a:t>
            </a:r>
            <a:r>
              <a:rPr sz="1300" dirty="0">
                <a:solidFill>
                  <a:srgbClr val="E4DFDF"/>
                </a:solidFill>
                <a:latin typeface="Arial"/>
                <a:cs typeface="Arial"/>
              </a:rPr>
              <a:t>that</a:t>
            </a:r>
            <a:r>
              <a:rPr sz="1300" spc="-10" dirty="0">
                <a:solidFill>
                  <a:srgbClr val="E4DFDF"/>
                </a:solidFill>
                <a:latin typeface="Arial"/>
                <a:cs typeface="Arial"/>
              </a:rPr>
              <a:t> </a:t>
            </a:r>
            <a:r>
              <a:rPr sz="1300" dirty="0">
                <a:solidFill>
                  <a:srgbClr val="E4DFDF"/>
                </a:solidFill>
                <a:latin typeface="Arial"/>
                <a:cs typeface="Arial"/>
              </a:rPr>
              <a:t>creates</a:t>
            </a:r>
            <a:r>
              <a:rPr sz="1300" spc="10" dirty="0">
                <a:solidFill>
                  <a:srgbClr val="E4DFDF"/>
                </a:solidFill>
                <a:latin typeface="Arial"/>
                <a:cs typeface="Arial"/>
              </a:rPr>
              <a:t> </a:t>
            </a:r>
            <a:r>
              <a:rPr sz="1300" spc="-50" dirty="0">
                <a:solidFill>
                  <a:srgbClr val="E4DFDF"/>
                </a:solidFill>
                <a:latin typeface="Arial"/>
                <a:cs typeface="Arial"/>
              </a:rPr>
              <a:t>a</a:t>
            </a:r>
            <a:r>
              <a:rPr sz="1300" spc="-10" dirty="0">
                <a:solidFill>
                  <a:srgbClr val="E4DFDF"/>
                </a:solidFill>
                <a:latin typeface="Arial"/>
                <a:cs typeface="Arial"/>
              </a:rPr>
              <a:t> </a:t>
            </a:r>
            <a:r>
              <a:rPr sz="1300" dirty="0">
                <a:solidFill>
                  <a:srgbClr val="E4DFDF"/>
                </a:solidFill>
                <a:latin typeface="Arial"/>
                <a:cs typeface="Arial"/>
              </a:rPr>
              <a:t>hostile </a:t>
            </a:r>
            <a:r>
              <a:rPr sz="1300" spc="-10" dirty="0">
                <a:solidFill>
                  <a:srgbClr val="E4DFDF"/>
                </a:solidFill>
                <a:latin typeface="Arial"/>
                <a:cs typeface="Arial"/>
              </a:rPr>
              <a:t>environment.</a:t>
            </a:r>
            <a:endParaRPr sz="1300">
              <a:latin typeface="Arial"/>
              <a:cs typeface="Arial"/>
            </a:endParaRPr>
          </a:p>
        </p:txBody>
      </p:sp>
      <p:grpSp>
        <p:nvGrpSpPr>
          <p:cNvPr id="22" name="object 22"/>
          <p:cNvGrpSpPr/>
          <p:nvPr/>
        </p:nvGrpSpPr>
        <p:grpSpPr>
          <a:xfrm>
            <a:off x="659891" y="6978395"/>
            <a:ext cx="963294" cy="391795"/>
            <a:chOff x="659891" y="6978395"/>
            <a:chExt cx="963294" cy="391795"/>
          </a:xfrm>
        </p:grpSpPr>
        <p:sp>
          <p:nvSpPr>
            <p:cNvPr id="23" name="object 23"/>
            <p:cNvSpPr/>
            <p:nvPr/>
          </p:nvSpPr>
          <p:spPr>
            <a:xfrm>
              <a:off x="1024127" y="7162799"/>
              <a:ext cx="599440" cy="22860"/>
            </a:xfrm>
            <a:custGeom>
              <a:avLst/>
              <a:gdLst/>
              <a:ahLst/>
              <a:cxnLst/>
              <a:rect l="l" t="t" r="r" b="b"/>
              <a:pathLst>
                <a:path w="599440" h="22859">
                  <a:moveTo>
                    <a:pt x="593852" y="0"/>
                  </a:moveTo>
                  <a:lnTo>
                    <a:pt x="5118" y="0"/>
                  </a:lnTo>
                  <a:lnTo>
                    <a:pt x="0" y="5118"/>
                  </a:lnTo>
                  <a:lnTo>
                    <a:pt x="0" y="11430"/>
                  </a:lnTo>
                  <a:lnTo>
                    <a:pt x="0" y="17741"/>
                  </a:lnTo>
                  <a:lnTo>
                    <a:pt x="5118" y="22859"/>
                  </a:lnTo>
                  <a:lnTo>
                    <a:pt x="593852" y="22859"/>
                  </a:lnTo>
                  <a:lnTo>
                    <a:pt x="598932" y="17741"/>
                  </a:lnTo>
                  <a:lnTo>
                    <a:pt x="598932" y="5118"/>
                  </a:lnTo>
                  <a:lnTo>
                    <a:pt x="593852" y="0"/>
                  </a:lnTo>
                  <a:close/>
                </a:path>
              </a:pathLst>
            </a:custGeom>
            <a:solidFill>
              <a:srgbClr val="961B5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4"/>
            <p:cNvSpPr/>
            <p:nvPr/>
          </p:nvSpPr>
          <p:spPr>
            <a:xfrm>
              <a:off x="663701" y="6982205"/>
              <a:ext cx="384175" cy="384175"/>
            </a:xfrm>
            <a:custGeom>
              <a:avLst/>
              <a:gdLst/>
              <a:ahLst/>
              <a:cxnLst/>
              <a:rect l="l" t="t" r="r" b="b"/>
              <a:pathLst>
                <a:path w="384175" h="384175">
                  <a:moveTo>
                    <a:pt x="312356" y="0"/>
                  </a:moveTo>
                  <a:lnTo>
                    <a:pt x="71691" y="0"/>
                  </a:lnTo>
                  <a:lnTo>
                    <a:pt x="43784" y="5633"/>
                  </a:lnTo>
                  <a:lnTo>
                    <a:pt x="20996" y="20996"/>
                  </a:lnTo>
                  <a:lnTo>
                    <a:pt x="5633" y="43784"/>
                  </a:lnTo>
                  <a:lnTo>
                    <a:pt x="0" y="71691"/>
                  </a:lnTo>
                  <a:lnTo>
                    <a:pt x="0" y="312356"/>
                  </a:lnTo>
                  <a:lnTo>
                    <a:pt x="5633" y="340263"/>
                  </a:lnTo>
                  <a:lnTo>
                    <a:pt x="20996" y="363051"/>
                  </a:lnTo>
                  <a:lnTo>
                    <a:pt x="43784" y="378414"/>
                  </a:lnTo>
                  <a:lnTo>
                    <a:pt x="71691" y="384048"/>
                  </a:lnTo>
                  <a:lnTo>
                    <a:pt x="312356" y="384048"/>
                  </a:lnTo>
                  <a:lnTo>
                    <a:pt x="340263" y="378414"/>
                  </a:lnTo>
                  <a:lnTo>
                    <a:pt x="363051" y="363051"/>
                  </a:lnTo>
                  <a:lnTo>
                    <a:pt x="378414" y="340263"/>
                  </a:lnTo>
                  <a:lnTo>
                    <a:pt x="384048" y="312356"/>
                  </a:lnTo>
                  <a:lnTo>
                    <a:pt x="384048" y="71691"/>
                  </a:lnTo>
                  <a:lnTo>
                    <a:pt x="378414" y="43784"/>
                  </a:lnTo>
                  <a:lnTo>
                    <a:pt x="363051" y="20996"/>
                  </a:lnTo>
                  <a:lnTo>
                    <a:pt x="340263" y="5633"/>
                  </a:lnTo>
                  <a:lnTo>
                    <a:pt x="312356" y="0"/>
                  </a:lnTo>
                  <a:close/>
                </a:path>
              </a:pathLst>
            </a:custGeom>
            <a:solidFill>
              <a:srgbClr val="7D023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25"/>
            <p:cNvSpPr/>
            <p:nvPr/>
          </p:nvSpPr>
          <p:spPr>
            <a:xfrm>
              <a:off x="663701" y="6982205"/>
              <a:ext cx="384175" cy="384175"/>
            </a:xfrm>
            <a:custGeom>
              <a:avLst/>
              <a:gdLst/>
              <a:ahLst/>
              <a:cxnLst/>
              <a:rect l="l" t="t" r="r" b="b"/>
              <a:pathLst>
                <a:path w="384175" h="384175">
                  <a:moveTo>
                    <a:pt x="0" y="71691"/>
                  </a:moveTo>
                  <a:lnTo>
                    <a:pt x="5633" y="43784"/>
                  </a:lnTo>
                  <a:lnTo>
                    <a:pt x="20996" y="20996"/>
                  </a:lnTo>
                  <a:lnTo>
                    <a:pt x="43784" y="5633"/>
                  </a:lnTo>
                  <a:lnTo>
                    <a:pt x="71691" y="0"/>
                  </a:lnTo>
                  <a:lnTo>
                    <a:pt x="312356" y="0"/>
                  </a:lnTo>
                  <a:lnTo>
                    <a:pt x="340263" y="5633"/>
                  </a:lnTo>
                  <a:lnTo>
                    <a:pt x="363051" y="20996"/>
                  </a:lnTo>
                  <a:lnTo>
                    <a:pt x="378414" y="43784"/>
                  </a:lnTo>
                  <a:lnTo>
                    <a:pt x="384048" y="71691"/>
                  </a:lnTo>
                  <a:lnTo>
                    <a:pt x="384048" y="312356"/>
                  </a:lnTo>
                  <a:lnTo>
                    <a:pt x="378414" y="340263"/>
                  </a:lnTo>
                  <a:lnTo>
                    <a:pt x="363051" y="363051"/>
                  </a:lnTo>
                  <a:lnTo>
                    <a:pt x="340263" y="378414"/>
                  </a:lnTo>
                  <a:lnTo>
                    <a:pt x="312356" y="384048"/>
                  </a:lnTo>
                  <a:lnTo>
                    <a:pt x="71691" y="384048"/>
                  </a:lnTo>
                  <a:lnTo>
                    <a:pt x="43784" y="378414"/>
                  </a:lnTo>
                  <a:lnTo>
                    <a:pt x="20996" y="363051"/>
                  </a:lnTo>
                  <a:lnTo>
                    <a:pt x="5633" y="340263"/>
                  </a:lnTo>
                  <a:lnTo>
                    <a:pt x="0" y="312356"/>
                  </a:lnTo>
                  <a:lnTo>
                    <a:pt x="0" y="71691"/>
                  </a:lnTo>
                  <a:close/>
                </a:path>
              </a:pathLst>
            </a:custGeom>
            <a:ln w="7620">
              <a:solidFill>
                <a:srgbClr val="961B5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6" name="object 26"/>
          <p:cNvSpPr txBox="1"/>
          <p:nvPr/>
        </p:nvSpPr>
        <p:spPr>
          <a:xfrm>
            <a:off x="770026" y="6973010"/>
            <a:ext cx="175260" cy="3149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900" b="1" spc="55" dirty="0">
                <a:solidFill>
                  <a:srgbClr val="E4DFDF"/>
                </a:solidFill>
                <a:latin typeface="Arial"/>
                <a:cs typeface="Arial"/>
              </a:rPr>
              <a:t>4</a:t>
            </a:r>
            <a:endParaRPr sz="1900">
              <a:latin typeface="Arial"/>
              <a:cs typeface="Arial"/>
            </a:endParaRPr>
          </a:p>
        </p:txBody>
      </p:sp>
      <p:sp>
        <p:nvSpPr>
          <p:cNvPr id="28" name="object 28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2286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80"/>
              </a:spcBef>
            </a:pPr>
            <a:r>
              <a:rPr spc="-25" dirty="0"/>
              <a:t>7</a:t>
            </a:r>
          </a:p>
        </p:txBody>
      </p:sp>
      <p:sp>
        <p:nvSpPr>
          <p:cNvPr id="27" name="object 27"/>
          <p:cNvSpPr txBox="1"/>
          <p:nvPr/>
        </p:nvSpPr>
        <p:spPr>
          <a:xfrm>
            <a:off x="1782572" y="6939483"/>
            <a:ext cx="6508115" cy="62611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550" b="1" spc="-10" dirty="0">
                <a:solidFill>
                  <a:srgbClr val="E4DFDF"/>
                </a:solidFill>
                <a:latin typeface="Arial"/>
                <a:cs typeface="Arial"/>
              </a:rPr>
              <a:t>Victimisation</a:t>
            </a:r>
            <a:endParaRPr sz="155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310"/>
              </a:spcBef>
            </a:pPr>
            <a:r>
              <a:rPr sz="1300" dirty="0">
                <a:solidFill>
                  <a:srgbClr val="E4DFDF"/>
                </a:solidFill>
                <a:latin typeface="Arial"/>
                <a:cs typeface="Arial"/>
              </a:rPr>
              <a:t>Treating</a:t>
            </a:r>
            <a:r>
              <a:rPr sz="1300" spc="20" dirty="0">
                <a:solidFill>
                  <a:srgbClr val="E4DFDF"/>
                </a:solidFill>
                <a:latin typeface="Arial"/>
                <a:cs typeface="Arial"/>
              </a:rPr>
              <a:t> </a:t>
            </a:r>
            <a:r>
              <a:rPr sz="1300" spc="-20" dirty="0">
                <a:solidFill>
                  <a:srgbClr val="E4DFDF"/>
                </a:solidFill>
                <a:latin typeface="Arial"/>
                <a:cs typeface="Arial"/>
              </a:rPr>
              <a:t>someone</a:t>
            </a:r>
            <a:r>
              <a:rPr sz="1300" spc="50" dirty="0">
                <a:solidFill>
                  <a:srgbClr val="E4DFDF"/>
                </a:solidFill>
                <a:latin typeface="Arial"/>
                <a:cs typeface="Arial"/>
              </a:rPr>
              <a:t> </a:t>
            </a:r>
            <a:r>
              <a:rPr sz="1300" dirty="0">
                <a:solidFill>
                  <a:srgbClr val="E4DFDF"/>
                </a:solidFill>
                <a:latin typeface="Arial"/>
                <a:cs typeface="Arial"/>
              </a:rPr>
              <a:t>unfavourably</a:t>
            </a:r>
            <a:r>
              <a:rPr sz="1300" spc="45" dirty="0">
                <a:solidFill>
                  <a:srgbClr val="E4DFDF"/>
                </a:solidFill>
                <a:latin typeface="Arial"/>
                <a:cs typeface="Arial"/>
              </a:rPr>
              <a:t> </a:t>
            </a:r>
            <a:r>
              <a:rPr sz="1300" spc="-25" dirty="0">
                <a:solidFill>
                  <a:srgbClr val="E4DFDF"/>
                </a:solidFill>
                <a:latin typeface="Arial"/>
                <a:cs typeface="Arial"/>
              </a:rPr>
              <a:t>because</a:t>
            </a:r>
            <a:r>
              <a:rPr sz="1300" spc="15" dirty="0">
                <a:solidFill>
                  <a:srgbClr val="E4DFDF"/>
                </a:solidFill>
                <a:latin typeface="Arial"/>
                <a:cs typeface="Arial"/>
              </a:rPr>
              <a:t> </a:t>
            </a:r>
            <a:r>
              <a:rPr sz="1300" dirty="0">
                <a:solidFill>
                  <a:srgbClr val="E4DFDF"/>
                </a:solidFill>
                <a:latin typeface="Arial"/>
                <a:cs typeface="Arial"/>
              </a:rPr>
              <a:t>they've</a:t>
            </a:r>
            <a:r>
              <a:rPr sz="1300" spc="10" dirty="0">
                <a:solidFill>
                  <a:srgbClr val="E4DFDF"/>
                </a:solidFill>
                <a:latin typeface="Arial"/>
                <a:cs typeface="Arial"/>
              </a:rPr>
              <a:t> </a:t>
            </a:r>
            <a:r>
              <a:rPr sz="1300" spc="-20" dirty="0">
                <a:solidFill>
                  <a:srgbClr val="E4DFDF"/>
                </a:solidFill>
                <a:latin typeface="Arial"/>
                <a:cs typeface="Arial"/>
              </a:rPr>
              <a:t>made</a:t>
            </a:r>
            <a:r>
              <a:rPr sz="1300" spc="20" dirty="0">
                <a:solidFill>
                  <a:srgbClr val="E4DFDF"/>
                </a:solidFill>
                <a:latin typeface="Arial"/>
                <a:cs typeface="Arial"/>
              </a:rPr>
              <a:t> </a:t>
            </a:r>
            <a:r>
              <a:rPr sz="1300" spc="-50" dirty="0">
                <a:solidFill>
                  <a:srgbClr val="E4DFDF"/>
                </a:solidFill>
                <a:latin typeface="Arial"/>
                <a:cs typeface="Arial"/>
              </a:rPr>
              <a:t>a</a:t>
            </a:r>
            <a:r>
              <a:rPr sz="1300" spc="10" dirty="0">
                <a:solidFill>
                  <a:srgbClr val="E4DFDF"/>
                </a:solidFill>
                <a:latin typeface="Arial"/>
                <a:cs typeface="Arial"/>
              </a:rPr>
              <a:t> </a:t>
            </a:r>
            <a:r>
              <a:rPr sz="1300" dirty="0">
                <a:solidFill>
                  <a:srgbClr val="E4DFDF"/>
                </a:solidFill>
                <a:latin typeface="Arial"/>
                <a:cs typeface="Arial"/>
              </a:rPr>
              <a:t>racial</a:t>
            </a:r>
            <a:r>
              <a:rPr sz="1300" spc="15" dirty="0">
                <a:solidFill>
                  <a:srgbClr val="E4DFDF"/>
                </a:solidFill>
                <a:latin typeface="Arial"/>
                <a:cs typeface="Arial"/>
              </a:rPr>
              <a:t> </a:t>
            </a:r>
            <a:r>
              <a:rPr sz="1300" dirty="0">
                <a:solidFill>
                  <a:srgbClr val="E4DFDF"/>
                </a:solidFill>
                <a:latin typeface="Arial"/>
                <a:cs typeface="Arial"/>
              </a:rPr>
              <a:t>discrimination</a:t>
            </a:r>
            <a:r>
              <a:rPr sz="1300" spc="25" dirty="0">
                <a:solidFill>
                  <a:srgbClr val="E4DFDF"/>
                </a:solidFill>
                <a:latin typeface="Arial"/>
                <a:cs typeface="Arial"/>
              </a:rPr>
              <a:t> </a:t>
            </a:r>
            <a:r>
              <a:rPr sz="1300" spc="-10" dirty="0">
                <a:solidFill>
                  <a:srgbClr val="E4DFDF"/>
                </a:solidFill>
                <a:latin typeface="Arial"/>
                <a:cs typeface="Arial"/>
              </a:rPr>
              <a:t>complaint.</a:t>
            </a:r>
            <a:endParaRPr sz="13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5486399" cy="8229597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270316" rIns="0" bIns="0" rtlCol="0">
            <a:spAutoFit/>
          </a:bodyPr>
          <a:lstStyle/>
          <a:p>
            <a:pPr marL="5612765" marR="5080">
              <a:lnSpc>
                <a:spcPct val="106800"/>
              </a:lnSpc>
              <a:spcBef>
                <a:spcPts val="100"/>
              </a:spcBef>
            </a:pPr>
            <a:r>
              <a:rPr sz="4150" spc="-275" dirty="0"/>
              <a:t>Types</a:t>
            </a:r>
            <a:r>
              <a:rPr sz="4150" spc="-450" dirty="0"/>
              <a:t> </a:t>
            </a:r>
            <a:r>
              <a:rPr sz="4150" spc="-185" dirty="0"/>
              <a:t>of</a:t>
            </a:r>
            <a:r>
              <a:rPr sz="4150" spc="-434" dirty="0"/>
              <a:t> </a:t>
            </a:r>
            <a:r>
              <a:rPr sz="4150" spc="-285" dirty="0"/>
              <a:t>Discrimination:</a:t>
            </a:r>
            <a:r>
              <a:rPr sz="4150" spc="-440" dirty="0"/>
              <a:t> </a:t>
            </a:r>
            <a:r>
              <a:rPr sz="4150" spc="-200" dirty="0"/>
              <a:t>Family </a:t>
            </a:r>
            <a:r>
              <a:rPr sz="4150" spc="-50" dirty="0"/>
              <a:t>Status</a:t>
            </a:r>
            <a:endParaRPr sz="4150"/>
          </a:p>
        </p:txBody>
      </p:sp>
      <p:pic>
        <p:nvPicPr>
          <p:cNvPr id="4" name="object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6272784" y="2456688"/>
            <a:ext cx="562356" cy="562355"/>
          </a:xfrm>
          <a:prstGeom prst="rect">
            <a:avLst/>
          </a:prstGeom>
        </p:spPr>
      </p:pic>
      <p:sp>
        <p:nvSpPr>
          <p:cNvPr id="5" name="object 5"/>
          <p:cNvSpPr txBox="1"/>
          <p:nvPr/>
        </p:nvSpPr>
        <p:spPr>
          <a:xfrm>
            <a:off x="6260972" y="3212413"/>
            <a:ext cx="3182620" cy="116840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50" b="1" spc="-10" dirty="0">
                <a:solidFill>
                  <a:srgbClr val="E4DFDF"/>
                </a:solidFill>
                <a:latin typeface="Arial"/>
                <a:cs typeface="Arial"/>
              </a:rPr>
              <a:t>Definition</a:t>
            </a:r>
            <a:endParaRPr sz="205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585"/>
              </a:spcBef>
            </a:pPr>
            <a:r>
              <a:rPr sz="1750" dirty="0">
                <a:solidFill>
                  <a:srgbClr val="E4DFDF"/>
                </a:solidFill>
                <a:latin typeface="Arial"/>
                <a:cs typeface="Arial"/>
              </a:rPr>
              <a:t>Responsibility</a:t>
            </a:r>
            <a:r>
              <a:rPr sz="1750" spc="40" dirty="0">
                <a:solidFill>
                  <a:srgbClr val="E4DFDF"/>
                </a:solidFill>
                <a:latin typeface="Arial"/>
                <a:cs typeface="Arial"/>
              </a:rPr>
              <a:t> </a:t>
            </a:r>
            <a:r>
              <a:rPr sz="1750" spc="60" dirty="0">
                <a:solidFill>
                  <a:srgbClr val="E4DFDF"/>
                </a:solidFill>
                <a:latin typeface="Arial"/>
                <a:cs typeface="Arial"/>
              </a:rPr>
              <a:t>for</a:t>
            </a:r>
            <a:r>
              <a:rPr sz="1750" dirty="0">
                <a:solidFill>
                  <a:srgbClr val="E4DFDF"/>
                </a:solidFill>
                <a:latin typeface="Arial"/>
                <a:cs typeface="Arial"/>
              </a:rPr>
              <a:t> the care</a:t>
            </a:r>
            <a:r>
              <a:rPr sz="1750" spc="-10" dirty="0">
                <a:solidFill>
                  <a:srgbClr val="E4DFDF"/>
                </a:solidFill>
                <a:latin typeface="Arial"/>
                <a:cs typeface="Arial"/>
              </a:rPr>
              <a:t> </a:t>
            </a:r>
            <a:r>
              <a:rPr sz="1750" dirty="0">
                <a:solidFill>
                  <a:srgbClr val="E4DFDF"/>
                </a:solidFill>
                <a:latin typeface="Arial"/>
                <a:cs typeface="Arial"/>
              </a:rPr>
              <a:t>of</a:t>
            </a:r>
            <a:r>
              <a:rPr sz="1750" spc="15" dirty="0">
                <a:solidFill>
                  <a:srgbClr val="E4DFDF"/>
                </a:solidFill>
                <a:latin typeface="Arial"/>
                <a:cs typeface="Arial"/>
              </a:rPr>
              <a:t> </a:t>
            </a:r>
            <a:r>
              <a:rPr sz="1750" spc="-25" dirty="0">
                <a:solidFill>
                  <a:srgbClr val="E4DFDF"/>
                </a:solidFill>
                <a:latin typeface="Arial"/>
                <a:cs typeface="Arial"/>
              </a:rPr>
              <a:t>an</a:t>
            </a:r>
            <a:endParaRPr sz="175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745"/>
              </a:spcBef>
            </a:pPr>
            <a:r>
              <a:rPr sz="1750" dirty="0">
                <a:solidFill>
                  <a:srgbClr val="E4DFDF"/>
                </a:solidFill>
                <a:latin typeface="Arial"/>
                <a:cs typeface="Arial"/>
              </a:rPr>
              <a:t>immediate</a:t>
            </a:r>
            <a:r>
              <a:rPr sz="1750" spc="120" dirty="0">
                <a:solidFill>
                  <a:srgbClr val="E4DFDF"/>
                </a:solidFill>
                <a:latin typeface="Arial"/>
                <a:cs typeface="Arial"/>
              </a:rPr>
              <a:t> </a:t>
            </a:r>
            <a:r>
              <a:rPr sz="1750" dirty="0">
                <a:solidFill>
                  <a:srgbClr val="E4DFDF"/>
                </a:solidFill>
                <a:latin typeface="Arial"/>
                <a:cs typeface="Arial"/>
              </a:rPr>
              <a:t>family</a:t>
            </a:r>
            <a:r>
              <a:rPr sz="1750" spc="140" dirty="0">
                <a:solidFill>
                  <a:srgbClr val="E4DFDF"/>
                </a:solidFill>
                <a:latin typeface="Arial"/>
                <a:cs typeface="Arial"/>
              </a:rPr>
              <a:t> </a:t>
            </a:r>
            <a:r>
              <a:rPr sz="1750" spc="-10" dirty="0">
                <a:solidFill>
                  <a:srgbClr val="E4DFDF"/>
                </a:solidFill>
                <a:latin typeface="Arial"/>
                <a:cs typeface="Arial"/>
              </a:rPr>
              <a:t>member.</a:t>
            </a:r>
            <a:endParaRPr sz="1750">
              <a:latin typeface="Arial"/>
              <a:cs typeface="Arial"/>
            </a:endParaRPr>
          </a:p>
        </p:txBody>
      </p:sp>
      <p:pic>
        <p:nvPicPr>
          <p:cNvPr id="6" name="object 6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0227564" y="2456688"/>
            <a:ext cx="560831" cy="562355"/>
          </a:xfrm>
          <a:prstGeom prst="rect">
            <a:avLst/>
          </a:prstGeom>
        </p:spPr>
      </p:pic>
      <p:sp>
        <p:nvSpPr>
          <p:cNvPr id="7" name="object 7"/>
          <p:cNvSpPr txBox="1"/>
          <p:nvPr/>
        </p:nvSpPr>
        <p:spPr>
          <a:xfrm>
            <a:off x="10215118" y="3212413"/>
            <a:ext cx="3452495" cy="116840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50" b="1" spc="-95" dirty="0">
                <a:solidFill>
                  <a:srgbClr val="E4DFDF"/>
                </a:solidFill>
                <a:latin typeface="Arial"/>
                <a:cs typeface="Arial"/>
              </a:rPr>
              <a:t>Direct</a:t>
            </a:r>
            <a:r>
              <a:rPr sz="2050" b="1" spc="-195" dirty="0">
                <a:solidFill>
                  <a:srgbClr val="E4DFDF"/>
                </a:solidFill>
                <a:latin typeface="Arial"/>
                <a:cs typeface="Arial"/>
              </a:rPr>
              <a:t> </a:t>
            </a:r>
            <a:r>
              <a:rPr sz="2050" b="1" spc="-60" dirty="0">
                <a:solidFill>
                  <a:srgbClr val="E4DFDF"/>
                </a:solidFill>
                <a:latin typeface="Arial"/>
                <a:cs typeface="Arial"/>
              </a:rPr>
              <a:t>Discrimination</a:t>
            </a:r>
            <a:endParaRPr sz="205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585"/>
              </a:spcBef>
            </a:pPr>
            <a:r>
              <a:rPr sz="1750" dirty="0">
                <a:solidFill>
                  <a:srgbClr val="E4DFDF"/>
                </a:solidFill>
                <a:latin typeface="Arial"/>
                <a:cs typeface="Arial"/>
              </a:rPr>
              <a:t>Treating</a:t>
            </a:r>
            <a:r>
              <a:rPr sz="1750" spc="-20" dirty="0">
                <a:solidFill>
                  <a:srgbClr val="E4DFDF"/>
                </a:solidFill>
                <a:latin typeface="Arial"/>
                <a:cs typeface="Arial"/>
              </a:rPr>
              <a:t> someone</a:t>
            </a:r>
            <a:r>
              <a:rPr sz="1750" spc="-15" dirty="0">
                <a:solidFill>
                  <a:srgbClr val="E4DFDF"/>
                </a:solidFill>
                <a:latin typeface="Arial"/>
                <a:cs typeface="Arial"/>
              </a:rPr>
              <a:t> </a:t>
            </a:r>
            <a:r>
              <a:rPr sz="1750" spc="-20" dirty="0">
                <a:solidFill>
                  <a:srgbClr val="E4DFDF"/>
                </a:solidFill>
                <a:latin typeface="Arial"/>
                <a:cs typeface="Arial"/>
              </a:rPr>
              <a:t>less</a:t>
            </a:r>
            <a:r>
              <a:rPr sz="1750" spc="-25" dirty="0">
                <a:solidFill>
                  <a:srgbClr val="E4DFDF"/>
                </a:solidFill>
                <a:latin typeface="Arial"/>
                <a:cs typeface="Arial"/>
              </a:rPr>
              <a:t> </a:t>
            </a:r>
            <a:r>
              <a:rPr sz="1750" spc="-10" dirty="0">
                <a:solidFill>
                  <a:srgbClr val="E4DFDF"/>
                </a:solidFill>
                <a:latin typeface="Arial"/>
                <a:cs typeface="Arial"/>
              </a:rPr>
              <a:t>favourably</a:t>
            </a:r>
            <a:endParaRPr sz="175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745"/>
              </a:spcBef>
            </a:pPr>
            <a:r>
              <a:rPr sz="1750" dirty="0">
                <a:solidFill>
                  <a:srgbClr val="E4DFDF"/>
                </a:solidFill>
                <a:latin typeface="Arial"/>
                <a:cs typeface="Arial"/>
              </a:rPr>
              <a:t>due</a:t>
            </a:r>
            <a:r>
              <a:rPr sz="1750" spc="-25" dirty="0">
                <a:solidFill>
                  <a:srgbClr val="E4DFDF"/>
                </a:solidFill>
                <a:latin typeface="Arial"/>
                <a:cs typeface="Arial"/>
              </a:rPr>
              <a:t> </a:t>
            </a:r>
            <a:r>
              <a:rPr sz="1750" spc="85" dirty="0">
                <a:solidFill>
                  <a:srgbClr val="E4DFDF"/>
                </a:solidFill>
                <a:latin typeface="Arial"/>
                <a:cs typeface="Arial"/>
              </a:rPr>
              <a:t>to</a:t>
            </a:r>
            <a:r>
              <a:rPr sz="1750" spc="-25" dirty="0">
                <a:solidFill>
                  <a:srgbClr val="E4DFDF"/>
                </a:solidFill>
                <a:latin typeface="Arial"/>
                <a:cs typeface="Arial"/>
              </a:rPr>
              <a:t> </a:t>
            </a:r>
            <a:r>
              <a:rPr sz="1750" spc="55" dirty="0">
                <a:solidFill>
                  <a:srgbClr val="E4DFDF"/>
                </a:solidFill>
                <a:latin typeface="Arial"/>
                <a:cs typeface="Arial"/>
              </a:rPr>
              <a:t>their</a:t>
            </a:r>
            <a:r>
              <a:rPr sz="1750" spc="-20" dirty="0">
                <a:solidFill>
                  <a:srgbClr val="E4DFDF"/>
                </a:solidFill>
                <a:latin typeface="Arial"/>
                <a:cs typeface="Arial"/>
              </a:rPr>
              <a:t> </a:t>
            </a:r>
            <a:r>
              <a:rPr sz="1750" dirty="0">
                <a:solidFill>
                  <a:srgbClr val="E4DFDF"/>
                </a:solidFill>
                <a:latin typeface="Arial"/>
                <a:cs typeface="Arial"/>
              </a:rPr>
              <a:t>family</a:t>
            </a:r>
            <a:r>
              <a:rPr sz="1750" spc="-25" dirty="0">
                <a:solidFill>
                  <a:srgbClr val="E4DFDF"/>
                </a:solidFill>
                <a:latin typeface="Arial"/>
                <a:cs typeface="Arial"/>
              </a:rPr>
              <a:t> </a:t>
            </a:r>
            <a:r>
              <a:rPr sz="1750" spc="-10" dirty="0">
                <a:solidFill>
                  <a:srgbClr val="E4DFDF"/>
                </a:solidFill>
                <a:latin typeface="Arial"/>
                <a:cs typeface="Arial"/>
              </a:rPr>
              <a:t>responsibilities.</a:t>
            </a:r>
            <a:endParaRPr sz="1750">
              <a:latin typeface="Arial"/>
              <a:cs typeface="Arial"/>
            </a:endParaRPr>
          </a:p>
        </p:txBody>
      </p:sp>
      <p:pic>
        <p:nvPicPr>
          <p:cNvPr id="8" name="object 8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6272784" y="5102352"/>
            <a:ext cx="562356" cy="560832"/>
          </a:xfrm>
          <a:prstGeom prst="rect">
            <a:avLst/>
          </a:prstGeom>
        </p:spPr>
      </p:pic>
      <p:sp>
        <p:nvSpPr>
          <p:cNvPr id="9" name="object 9"/>
          <p:cNvSpPr txBox="1"/>
          <p:nvPr/>
        </p:nvSpPr>
        <p:spPr>
          <a:xfrm>
            <a:off x="6260972" y="5859017"/>
            <a:ext cx="3216275" cy="15246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50" b="1" spc="-105" dirty="0">
                <a:solidFill>
                  <a:srgbClr val="E4DFDF"/>
                </a:solidFill>
                <a:latin typeface="Arial"/>
                <a:cs typeface="Arial"/>
              </a:rPr>
              <a:t>Indirect</a:t>
            </a:r>
            <a:r>
              <a:rPr sz="2050" b="1" spc="-170" dirty="0">
                <a:solidFill>
                  <a:srgbClr val="E4DFDF"/>
                </a:solidFill>
                <a:latin typeface="Arial"/>
                <a:cs typeface="Arial"/>
              </a:rPr>
              <a:t> </a:t>
            </a:r>
            <a:r>
              <a:rPr sz="2050" b="1" spc="-60" dirty="0">
                <a:solidFill>
                  <a:srgbClr val="E4DFDF"/>
                </a:solidFill>
                <a:latin typeface="Arial"/>
                <a:cs typeface="Arial"/>
              </a:rPr>
              <a:t>Discrimination</a:t>
            </a:r>
            <a:endParaRPr sz="2050">
              <a:latin typeface="Arial"/>
              <a:cs typeface="Arial"/>
            </a:endParaRPr>
          </a:p>
          <a:p>
            <a:pPr marL="12700" marR="5080">
              <a:lnSpc>
                <a:spcPct val="134600"/>
              </a:lnSpc>
              <a:spcBef>
                <a:spcPts val="860"/>
              </a:spcBef>
            </a:pPr>
            <a:r>
              <a:rPr sz="1750" dirty="0">
                <a:solidFill>
                  <a:srgbClr val="E4DFDF"/>
                </a:solidFill>
                <a:latin typeface="Arial"/>
                <a:cs typeface="Arial"/>
              </a:rPr>
              <a:t>Applying</a:t>
            </a:r>
            <a:r>
              <a:rPr sz="1750" spc="100" dirty="0">
                <a:solidFill>
                  <a:srgbClr val="E4DFDF"/>
                </a:solidFill>
                <a:latin typeface="Arial"/>
                <a:cs typeface="Arial"/>
              </a:rPr>
              <a:t> </a:t>
            </a:r>
            <a:r>
              <a:rPr sz="1750" spc="-60" dirty="0">
                <a:solidFill>
                  <a:srgbClr val="E4DFDF"/>
                </a:solidFill>
                <a:latin typeface="Arial"/>
                <a:cs typeface="Arial"/>
              </a:rPr>
              <a:t>a</a:t>
            </a:r>
            <a:r>
              <a:rPr sz="1750" spc="65" dirty="0">
                <a:solidFill>
                  <a:srgbClr val="E4DFDF"/>
                </a:solidFill>
                <a:latin typeface="Arial"/>
                <a:cs typeface="Arial"/>
              </a:rPr>
              <a:t> </a:t>
            </a:r>
            <a:r>
              <a:rPr sz="1750" dirty="0">
                <a:solidFill>
                  <a:srgbClr val="E4DFDF"/>
                </a:solidFill>
                <a:latin typeface="Arial"/>
                <a:cs typeface="Arial"/>
              </a:rPr>
              <a:t>condition</a:t>
            </a:r>
            <a:r>
              <a:rPr sz="1750" spc="105" dirty="0">
                <a:solidFill>
                  <a:srgbClr val="E4DFDF"/>
                </a:solidFill>
                <a:latin typeface="Arial"/>
                <a:cs typeface="Arial"/>
              </a:rPr>
              <a:t> </a:t>
            </a:r>
            <a:r>
              <a:rPr sz="1750" spc="50" dirty="0">
                <a:solidFill>
                  <a:srgbClr val="E4DFDF"/>
                </a:solidFill>
                <a:latin typeface="Arial"/>
                <a:cs typeface="Arial"/>
              </a:rPr>
              <a:t>that </a:t>
            </a:r>
            <a:r>
              <a:rPr sz="1750" dirty="0">
                <a:solidFill>
                  <a:srgbClr val="E4DFDF"/>
                </a:solidFill>
                <a:latin typeface="Arial"/>
                <a:cs typeface="Arial"/>
              </a:rPr>
              <a:t>disadvantages</a:t>
            </a:r>
            <a:r>
              <a:rPr sz="1750" spc="20" dirty="0">
                <a:solidFill>
                  <a:srgbClr val="E4DFDF"/>
                </a:solidFill>
                <a:latin typeface="Arial"/>
                <a:cs typeface="Arial"/>
              </a:rPr>
              <a:t> </a:t>
            </a:r>
            <a:r>
              <a:rPr sz="1750" dirty="0">
                <a:solidFill>
                  <a:srgbClr val="E4DFDF"/>
                </a:solidFill>
                <a:latin typeface="Arial"/>
                <a:cs typeface="Arial"/>
              </a:rPr>
              <a:t>those</a:t>
            </a:r>
            <a:r>
              <a:rPr sz="1750" spc="5" dirty="0">
                <a:solidFill>
                  <a:srgbClr val="E4DFDF"/>
                </a:solidFill>
                <a:latin typeface="Arial"/>
                <a:cs typeface="Arial"/>
              </a:rPr>
              <a:t> </a:t>
            </a:r>
            <a:r>
              <a:rPr sz="1750" dirty="0">
                <a:solidFill>
                  <a:srgbClr val="E4DFDF"/>
                </a:solidFill>
                <a:latin typeface="Arial"/>
                <a:cs typeface="Arial"/>
              </a:rPr>
              <a:t>with</a:t>
            </a:r>
            <a:r>
              <a:rPr sz="1750" spc="10" dirty="0">
                <a:solidFill>
                  <a:srgbClr val="E4DFDF"/>
                </a:solidFill>
                <a:latin typeface="Arial"/>
                <a:cs typeface="Arial"/>
              </a:rPr>
              <a:t> </a:t>
            </a:r>
            <a:r>
              <a:rPr sz="1750" spc="-10" dirty="0">
                <a:solidFill>
                  <a:srgbClr val="E4DFDF"/>
                </a:solidFill>
                <a:latin typeface="Arial"/>
                <a:cs typeface="Arial"/>
              </a:rPr>
              <a:t>family responsibilities.</a:t>
            </a:r>
            <a:endParaRPr sz="1750">
              <a:latin typeface="Arial"/>
              <a:cs typeface="Arial"/>
            </a:endParaRPr>
          </a:p>
        </p:txBody>
      </p:sp>
      <p:pic>
        <p:nvPicPr>
          <p:cNvPr id="10" name="object 10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10227564" y="5102352"/>
            <a:ext cx="560831" cy="560832"/>
          </a:xfrm>
          <a:prstGeom prst="rect">
            <a:avLst/>
          </a:prstGeom>
        </p:spPr>
      </p:pic>
      <p:sp>
        <p:nvSpPr>
          <p:cNvPr id="11" name="object 11"/>
          <p:cNvSpPr txBox="1"/>
          <p:nvPr/>
        </p:nvSpPr>
        <p:spPr>
          <a:xfrm>
            <a:off x="10215118" y="5859017"/>
            <a:ext cx="3407410" cy="15246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50" b="1" spc="-10" dirty="0">
                <a:solidFill>
                  <a:srgbClr val="E4DFDF"/>
                </a:solidFill>
                <a:latin typeface="Arial"/>
                <a:cs typeface="Arial"/>
              </a:rPr>
              <a:t>Protection</a:t>
            </a:r>
            <a:endParaRPr sz="2050">
              <a:latin typeface="Arial"/>
              <a:cs typeface="Arial"/>
            </a:endParaRPr>
          </a:p>
          <a:p>
            <a:pPr marL="12700" marR="5080">
              <a:lnSpc>
                <a:spcPct val="134600"/>
              </a:lnSpc>
              <a:spcBef>
                <a:spcPts val="860"/>
              </a:spcBef>
            </a:pPr>
            <a:r>
              <a:rPr sz="1750" spc="-25" dirty="0">
                <a:solidFill>
                  <a:srgbClr val="E4DFDF"/>
                </a:solidFill>
                <a:latin typeface="Arial"/>
                <a:cs typeface="Arial"/>
              </a:rPr>
              <a:t>Covers</a:t>
            </a:r>
            <a:r>
              <a:rPr sz="1750" dirty="0">
                <a:solidFill>
                  <a:srgbClr val="E4DFDF"/>
                </a:solidFill>
                <a:latin typeface="Arial"/>
                <a:cs typeface="Arial"/>
              </a:rPr>
              <a:t> both having</a:t>
            </a:r>
            <a:r>
              <a:rPr sz="1750" spc="15" dirty="0">
                <a:solidFill>
                  <a:srgbClr val="E4DFDF"/>
                </a:solidFill>
                <a:latin typeface="Arial"/>
                <a:cs typeface="Arial"/>
              </a:rPr>
              <a:t> </a:t>
            </a:r>
            <a:r>
              <a:rPr sz="1750" spc="-10" dirty="0">
                <a:solidFill>
                  <a:srgbClr val="E4DFDF"/>
                </a:solidFill>
                <a:latin typeface="Arial"/>
                <a:cs typeface="Arial"/>
              </a:rPr>
              <a:t>family </a:t>
            </a:r>
            <a:r>
              <a:rPr sz="1750" dirty="0">
                <a:solidFill>
                  <a:srgbClr val="E4DFDF"/>
                </a:solidFill>
                <a:latin typeface="Arial"/>
                <a:cs typeface="Arial"/>
              </a:rPr>
              <a:t>responsibilities</a:t>
            </a:r>
            <a:r>
              <a:rPr sz="1750" spc="60" dirty="0">
                <a:solidFill>
                  <a:srgbClr val="E4DFDF"/>
                </a:solidFill>
                <a:latin typeface="Arial"/>
                <a:cs typeface="Arial"/>
              </a:rPr>
              <a:t> </a:t>
            </a:r>
            <a:r>
              <a:rPr sz="1750" spc="-10" dirty="0">
                <a:solidFill>
                  <a:srgbClr val="E4DFDF"/>
                </a:solidFill>
                <a:latin typeface="Arial"/>
                <a:cs typeface="Arial"/>
              </a:rPr>
              <a:t>and</a:t>
            </a:r>
            <a:r>
              <a:rPr sz="1750" spc="20" dirty="0">
                <a:solidFill>
                  <a:srgbClr val="E4DFDF"/>
                </a:solidFill>
                <a:latin typeface="Arial"/>
                <a:cs typeface="Arial"/>
              </a:rPr>
              <a:t> </a:t>
            </a:r>
            <a:r>
              <a:rPr sz="1750" dirty="0">
                <a:solidFill>
                  <a:srgbClr val="E4DFDF"/>
                </a:solidFill>
                <a:latin typeface="Arial"/>
                <a:cs typeface="Arial"/>
              </a:rPr>
              <a:t>being</a:t>
            </a:r>
            <a:r>
              <a:rPr sz="1750" spc="25" dirty="0">
                <a:solidFill>
                  <a:srgbClr val="E4DFDF"/>
                </a:solidFill>
                <a:latin typeface="Arial"/>
                <a:cs typeface="Arial"/>
              </a:rPr>
              <a:t> </a:t>
            </a:r>
            <a:r>
              <a:rPr sz="1750" spc="-10" dirty="0">
                <a:solidFill>
                  <a:srgbClr val="E4DFDF"/>
                </a:solidFill>
                <a:latin typeface="Arial"/>
                <a:cs typeface="Arial"/>
              </a:rPr>
              <a:t>wrongly </a:t>
            </a:r>
            <a:r>
              <a:rPr sz="1750" dirty="0">
                <a:solidFill>
                  <a:srgbClr val="E4DFDF"/>
                </a:solidFill>
                <a:latin typeface="Arial"/>
                <a:cs typeface="Arial"/>
              </a:rPr>
              <a:t>perceived</a:t>
            </a:r>
            <a:r>
              <a:rPr sz="1750" spc="-95" dirty="0">
                <a:solidFill>
                  <a:srgbClr val="E4DFDF"/>
                </a:solidFill>
                <a:latin typeface="Arial"/>
                <a:cs typeface="Arial"/>
              </a:rPr>
              <a:t> </a:t>
            </a:r>
            <a:r>
              <a:rPr sz="1750" spc="85" dirty="0">
                <a:solidFill>
                  <a:srgbClr val="E4DFDF"/>
                </a:solidFill>
                <a:latin typeface="Arial"/>
                <a:cs typeface="Arial"/>
              </a:rPr>
              <a:t>to</a:t>
            </a:r>
            <a:r>
              <a:rPr sz="1750" spc="-65" dirty="0">
                <a:solidFill>
                  <a:srgbClr val="E4DFDF"/>
                </a:solidFill>
                <a:latin typeface="Arial"/>
                <a:cs typeface="Arial"/>
              </a:rPr>
              <a:t> </a:t>
            </a:r>
            <a:r>
              <a:rPr sz="1750" spc="-10" dirty="0">
                <a:solidFill>
                  <a:srgbClr val="E4DFDF"/>
                </a:solidFill>
                <a:latin typeface="Arial"/>
                <a:cs typeface="Arial"/>
              </a:rPr>
              <a:t>have</a:t>
            </a:r>
            <a:r>
              <a:rPr sz="1750" spc="-60" dirty="0">
                <a:solidFill>
                  <a:srgbClr val="E4DFDF"/>
                </a:solidFill>
                <a:latin typeface="Arial"/>
                <a:cs typeface="Arial"/>
              </a:rPr>
              <a:t> </a:t>
            </a:r>
            <a:r>
              <a:rPr sz="1750" spc="-20" dirty="0">
                <a:solidFill>
                  <a:srgbClr val="E4DFDF"/>
                </a:solidFill>
                <a:latin typeface="Arial"/>
                <a:cs typeface="Arial"/>
              </a:rPr>
              <a:t>them.</a:t>
            </a:r>
            <a:endParaRPr sz="1750">
              <a:latin typeface="Arial"/>
              <a:cs typeface="Arial"/>
            </a:endParaRPr>
          </a:p>
        </p:txBody>
      </p:sp>
      <p:sp>
        <p:nvSpPr>
          <p:cNvPr id="12" name="object 12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2286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80"/>
              </a:spcBef>
            </a:pPr>
            <a:r>
              <a:rPr spc="-25" dirty="0"/>
              <a:t>8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5486399" cy="8229597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6115939" y="456946"/>
            <a:ext cx="7633970" cy="5359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3350" spc="-215" dirty="0"/>
              <a:t>Employer</a:t>
            </a:r>
            <a:r>
              <a:rPr sz="3350" spc="-340" dirty="0"/>
              <a:t> </a:t>
            </a:r>
            <a:r>
              <a:rPr sz="3350" spc="-195" dirty="0"/>
              <a:t>Duties</a:t>
            </a:r>
            <a:r>
              <a:rPr sz="3350" spc="-345" dirty="0"/>
              <a:t> </a:t>
            </a:r>
            <a:r>
              <a:rPr sz="3350" spc="-75" dirty="0"/>
              <a:t>to</a:t>
            </a:r>
            <a:r>
              <a:rPr sz="3350" spc="-310" dirty="0"/>
              <a:t> </a:t>
            </a:r>
            <a:r>
              <a:rPr sz="3350" spc="-160" dirty="0"/>
              <a:t>Prevent</a:t>
            </a:r>
            <a:r>
              <a:rPr sz="3350" spc="-335" dirty="0"/>
              <a:t> </a:t>
            </a:r>
            <a:r>
              <a:rPr sz="3350" spc="-185" dirty="0"/>
              <a:t>Discrimination</a:t>
            </a:r>
            <a:endParaRPr sz="3350"/>
          </a:p>
        </p:txBody>
      </p:sp>
      <p:sp>
        <p:nvSpPr>
          <p:cNvPr id="4" name="object 4"/>
          <p:cNvSpPr txBox="1"/>
          <p:nvPr/>
        </p:nvSpPr>
        <p:spPr>
          <a:xfrm>
            <a:off x="7307706" y="2015490"/>
            <a:ext cx="5142865" cy="66802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650" b="1" spc="-90" dirty="0">
                <a:solidFill>
                  <a:srgbClr val="E4DFDF"/>
                </a:solidFill>
                <a:latin typeface="Arial"/>
                <a:cs typeface="Arial"/>
              </a:rPr>
              <a:t>Implement</a:t>
            </a:r>
            <a:r>
              <a:rPr sz="1650" b="1" spc="-135" dirty="0">
                <a:solidFill>
                  <a:srgbClr val="E4DFDF"/>
                </a:solidFill>
                <a:latin typeface="Arial"/>
                <a:cs typeface="Arial"/>
              </a:rPr>
              <a:t> </a:t>
            </a:r>
            <a:r>
              <a:rPr sz="1650" b="1" spc="-10" dirty="0">
                <a:solidFill>
                  <a:srgbClr val="E4DFDF"/>
                </a:solidFill>
                <a:latin typeface="Arial"/>
                <a:cs typeface="Arial"/>
              </a:rPr>
              <a:t>Policies</a:t>
            </a:r>
            <a:endParaRPr sz="165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390"/>
              </a:spcBef>
            </a:pPr>
            <a:r>
              <a:rPr sz="1400" spc="-10" dirty="0">
                <a:solidFill>
                  <a:srgbClr val="E4DFDF"/>
                </a:solidFill>
                <a:latin typeface="Arial"/>
                <a:cs typeface="Arial"/>
              </a:rPr>
              <a:t>Develop</a:t>
            </a:r>
            <a:r>
              <a:rPr sz="1400" dirty="0">
                <a:solidFill>
                  <a:srgbClr val="E4DFDF"/>
                </a:solidFill>
                <a:latin typeface="Arial"/>
                <a:cs typeface="Arial"/>
              </a:rPr>
              <a:t> </a:t>
            </a:r>
            <a:r>
              <a:rPr sz="1400" spc="-10" dirty="0">
                <a:solidFill>
                  <a:srgbClr val="E4DFDF"/>
                </a:solidFill>
                <a:latin typeface="Arial"/>
                <a:cs typeface="Arial"/>
              </a:rPr>
              <a:t>and</a:t>
            </a:r>
            <a:r>
              <a:rPr sz="1400" spc="45" dirty="0">
                <a:solidFill>
                  <a:srgbClr val="E4DFDF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E4DFDF"/>
                </a:solidFill>
                <a:latin typeface="Arial"/>
                <a:cs typeface="Arial"/>
              </a:rPr>
              <a:t>enforce</a:t>
            </a:r>
            <a:r>
              <a:rPr sz="1400" spc="10" dirty="0">
                <a:solidFill>
                  <a:srgbClr val="E4DFDF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E4DFDF"/>
                </a:solidFill>
                <a:latin typeface="Arial"/>
                <a:cs typeface="Arial"/>
              </a:rPr>
              <a:t>comprehensive</a:t>
            </a:r>
            <a:r>
              <a:rPr sz="1400" spc="10" dirty="0">
                <a:solidFill>
                  <a:srgbClr val="E4DFDF"/>
                </a:solidFill>
                <a:latin typeface="Arial"/>
                <a:cs typeface="Arial"/>
              </a:rPr>
              <a:t> </a:t>
            </a:r>
            <a:r>
              <a:rPr sz="1400" spc="50" dirty="0">
                <a:solidFill>
                  <a:srgbClr val="E4DFDF"/>
                </a:solidFill>
                <a:latin typeface="Arial"/>
                <a:cs typeface="Arial"/>
              </a:rPr>
              <a:t>anti-</a:t>
            </a:r>
            <a:r>
              <a:rPr sz="1400" dirty="0">
                <a:solidFill>
                  <a:srgbClr val="E4DFDF"/>
                </a:solidFill>
                <a:latin typeface="Arial"/>
                <a:cs typeface="Arial"/>
              </a:rPr>
              <a:t>discrimination</a:t>
            </a:r>
            <a:r>
              <a:rPr sz="1400" spc="-15" dirty="0">
                <a:solidFill>
                  <a:srgbClr val="E4DFDF"/>
                </a:solidFill>
                <a:latin typeface="Arial"/>
                <a:cs typeface="Arial"/>
              </a:rPr>
              <a:t> </a:t>
            </a:r>
            <a:r>
              <a:rPr sz="1400" spc="-10" dirty="0">
                <a:solidFill>
                  <a:srgbClr val="E4DFDF"/>
                </a:solidFill>
                <a:latin typeface="Arial"/>
                <a:cs typeface="Arial"/>
              </a:rPr>
              <a:t>policies.</a:t>
            </a:r>
            <a:endParaRPr sz="1400">
              <a:latin typeface="Arial"/>
              <a:cs typeface="Arial"/>
            </a:endParaRPr>
          </a:p>
        </p:txBody>
      </p:sp>
      <p:pic>
        <p:nvPicPr>
          <p:cNvPr id="5" name="object 5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6128003" y="1857755"/>
            <a:ext cx="917448" cy="5867400"/>
          </a:xfrm>
          <a:prstGeom prst="rect">
            <a:avLst/>
          </a:prstGeom>
        </p:spPr>
      </p:pic>
      <p:sp>
        <p:nvSpPr>
          <p:cNvPr id="6" name="object 6"/>
          <p:cNvSpPr txBox="1"/>
          <p:nvPr/>
        </p:nvSpPr>
        <p:spPr>
          <a:xfrm>
            <a:off x="7307706" y="3482466"/>
            <a:ext cx="6020435" cy="66802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650" b="1" spc="-105" dirty="0">
                <a:solidFill>
                  <a:srgbClr val="E4DFDF"/>
                </a:solidFill>
                <a:latin typeface="Arial"/>
                <a:cs typeface="Arial"/>
              </a:rPr>
              <a:t>Provide</a:t>
            </a:r>
            <a:r>
              <a:rPr sz="1650" b="1" spc="-160" dirty="0">
                <a:solidFill>
                  <a:srgbClr val="E4DFDF"/>
                </a:solidFill>
                <a:latin typeface="Arial"/>
                <a:cs typeface="Arial"/>
              </a:rPr>
              <a:t> </a:t>
            </a:r>
            <a:r>
              <a:rPr sz="1650" b="1" spc="-10" dirty="0">
                <a:solidFill>
                  <a:srgbClr val="E4DFDF"/>
                </a:solidFill>
                <a:latin typeface="Arial"/>
                <a:cs typeface="Arial"/>
              </a:rPr>
              <a:t>Training</a:t>
            </a:r>
            <a:endParaRPr sz="165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390"/>
              </a:spcBef>
            </a:pPr>
            <a:r>
              <a:rPr sz="1400" dirty="0">
                <a:solidFill>
                  <a:srgbClr val="E4DFDF"/>
                </a:solidFill>
                <a:latin typeface="Arial"/>
                <a:cs typeface="Arial"/>
              </a:rPr>
              <a:t>Conduct</a:t>
            </a:r>
            <a:r>
              <a:rPr sz="1400" spc="55" dirty="0">
                <a:solidFill>
                  <a:srgbClr val="E4DFDF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E4DFDF"/>
                </a:solidFill>
                <a:latin typeface="Arial"/>
                <a:cs typeface="Arial"/>
              </a:rPr>
              <a:t>regular</a:t>
            </a:r>
            <a:r>
              <a:rPr sz="1400" spc="60" dirty="0">
                <a:solidFill>
                  <a:srgbClr val="E4DFDF"/>
                </a:solidFill>
                <a:latin typeface="Arial"/>
                <a:cs typeface="Arial"/>
              </a:rPr>
              <a:t> </a:t>
            </a:r>
            <a:r>
              <a:rPr sz="1400" spc="50" dirty="0">
                <a:solidFill>
                  <a:srgbClr val="E4DFDF"/>
                </a:solidFill>
                <a:latin typeface="Arial"/>
                <a:cs typeface="Arial"/>
              </a:rPr>
              <a:t>anti-</a:t>
            </a:r>
            <a:r>
              <a:rPr sz="1400" dirty="0">
                <a:solidFill>
                  <a:srgbClr val="E4DFDF"/>
                </a:solidFill>
                <a:latin typeface="Arial"/>
                <a:cs typeface="Arial"/>
              </a:rPr>
              <a:t>discrimination</a:t>
            </a:r>
            <a:r>
              <a:rPr sz="1400" spc="35" dirty="0">
                <a:solidFill>
                  <a:srgbClr val="E4DFDF"/>
                </a:solidFill>
                <a:latin typeface="Arial"/>
                <a:cs typeface="Arial"/>
              </a:rPr>
              <a:t> </a:t>
            </a:r>
            <a:r>
              <a:rPr sz="1400" spc="-10" dirty="0">
                <a:solidFill>
                  <a:srgbClr val="E4DFDF"/>
                </a:solidFill>
                <a:latin typeface="Arial"/>
                <a:cs typeface="Arial"/>
              </a:rPr>
              <a:t>and</a:t>
            </a:r>
            <a:r>
              <a:rPr sz="1400" spc="100" dirty="0">
                <a:solidFill>
                  <a:srgbClr val="E4DFDF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E4DFDF"/>
                </a:solidFill>
                <a:latin typeface="Arial"/>
                <a:cs typeface="Arial"/>
              </a:rPr>
              <a:t>diversity</a:t>
            </a:r>
            <a:r>
              <a:rPr sz="1400" spc="30" dirty="0">
                <a:solidFill>
                  <a:srgbClr val="E4DFDF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E4DFDF"/>
                </a:solidFill>
                <a:latin typeface="Arial"/>
                <a:cs typeface="Arial"/>
              </a:rPr>
              <a:t>training</a:t>
            </a:r>
            <a:r>
              <a:rPr sz="1400" spc="65" dirty="0">
                <a:solidFill>
                  <a:srgbClr val="E4DFDF"/>
                </a:solidFill>
                <a:latin typeface="Arial"/>
                <a:cs typeface="Arial"/>
              </a:rPr>
              <a:t> </a:t>
            </a:r>
            <a:r>
              <a:rPr sz="1400" spc="50" dirty="0">
                <a:solidFill>
                  <a:srgbClr val="E4DFDF"/>
                </a:solidFill>
                <a:latin typeface="Arial"/>
                <a:cs typeface="Arial"/>
              </a:rPr>
              <a:t>for</a:t>
            </a:r>
            <a:r>
              <a:rPr sz="1400" spc="105" dirty="0">
                <a:solidFill>
                  <a:srgbClr val="E4DFDF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E4DFDF"/>
                </a:solidFill>
                <a:latin typeface="Arial"/>
                <a:cs typeface="Arial"/>
              </a:rPr>
              <a:t>all</a:t>
            </a:r>
            <a:r>
              <a:rPr sz="1400" spc="85" dirty="0">
                <a:solidFill>
                  <a:srgbClr val="E4DFDF"/>
                </a:solidFill>
                <a:latin typeface="Arial"/>
                <a:cs typeface="Arial"/>
              </a:rPr>
              <a:t> </a:t>
            </a:r>
            <a:r>
              <a:rPr sz="1400" spc="-10" dirty="0">
                <a:solidFill>
                  <a:srgbClr val="E4DFDF"/>
                </a:solidFill>
                <a:latin typeface="Arial"/>
                <a:cs typeface="Arial"/>
              </a:rPr>
              <a:t>employees.</a:t>
            </a:r>
            <a:endParaRPr sz="1400">
              <a:latin typeface="Arial"/>
              <a:cs typeface="Arial"/>
            </a:endParaRPr>
          </a:p>
        </p:txBody>
      </p:sp>
      <p:sp>
        <p:nvSpPr>
          <p:cNvPr id="9" name="object 9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2286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80"/>
              </a:spcBef>
            </a:pPr>
            <a:r>
              <a:rPr spc="-25" dirty="0"/>
              <a:t>9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7307706" y="4949444"/>
            <a:ext cx="6556375" cy="66802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650" b="1" spc="-130" dirty="0">
                <a:solidFill>
                  <a:srgbClr val="E4DFDF"/>
                </a:solidFill>
                <a:latin typeface="Arial"/>
                <a:cs typeface="Arial"/>
              </a:rPr>
              <a:t>Address</a:t>
            </a:r>
            <a:r>
              <a:rPr sz="1650" b="1" spc="-165" dirty="0">
                <a:solidFill>
                  <a:srgbClr val="E4DFDF"/>
                </a:solidFill>
                <a:latin typeface="Arial"/>
                <a:cs typeface="Arial"/>
              </a:rPr>
              <a:t> </a:t>
            </a:r>
            <a:r>
              <a:rPr sz="1650" b="1" spc="-10" dirty="0">
                <a:solidFill>
                  <a:srgbClr val="E4DFDF"/>
                </a:solidFill>
                <a:latin typeface="Arial"/>
                <a:cs typeface="Arial"/>
              </a:rPr>
              <a:t>Complaints</a:t>
            </a:r>
            <a:endParaRPr sz="165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390"/>
              </a:spcBef>
            </a:pPr>
            <a:r>
              <a:rPr sz="1400" dirty="0">
                <a:solidFill>
                  <a:srgbClr val="E4DFDF"/>
                </a:solidFill>
                <a:latin typeface="Arial"/>
                <a:cs typeface="Arial"/>
              </a:rPr>
              <a:t>Establish</a:t>
            </a:r>
            <a:r>
              <a:rPr sz="1400" spc="20" dirty="0">
                <a:solidFill>
                  <a:srgbClr val="E4DFDF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E4DFDF"/>
                </a:solidFill>
                <a:latin typeface="Arial"/>
                <a:cs typeface="Arial"/>
              </a:rPr>
              <a:t>clear</a:t>
            </a:r>
            <a:r>
              <a:rPr sz="1400" spc="40" dirty="0">
                <a:solidFill>
                  <a:srgbClr val="E4DFDF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E4DFDF"/>
                </a:solidFill>
                <a:latin typeface="Arial"/>
                <a:cs typeface="Arial"/>
              </a:rPr>
              <a:t>procedures</a:t>
            </a:r>
            <a:r>
              <a:rPr sz="1400" spc="20" dirty="0">
                <a:solidFill>
                  <a:srgbClr val="E4DFDF"/>
                </a:solidFill>
                <a:latin typeface="Arial"/>
                <a:cs typeface="Arial"/>
              </a:rPr>
              <a:t> </a:t>
            </a:r>
            <a:r>
              <a:rPr sz="1400" spc="50" dirty="0">
                <a:solidFill>
                  <a:srgbClr val="E4DFDF"/>
                </a:solidFill>
                <a:latin typeface="Arial"/>
                <a:cs typeface="Arial"/>
              </a:rPr>
              <a:t>for</a:t>
            </a:r>
            <a:r>
              <a:rPr sz="1400" spc="60" dirty="0">
                <a:solidFill>
                  <a:srgbClr val="E4DFDF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E4DFDF"/>
                </a:solidFill>
                <a:latin typeface="Arial"/>
                <a:cs typeface="Arial"/>
              </a:rPr>
              <a:t>reporting</a:t>
            </a:r>
            <a:r>
              <a:rPr sz="1400" spc="20" dirty="0">
                <a:solidFill>
                  <a:srgbClr val="E4DFDF"/>
                </a:solidFill>
                <a:latin typeface="Arial"/>
                <a:cs typeface="Arial"/>
              </a:rPr>
              <a:t> </a:t>
            </a:r>
            <a:r>
              <a:rPr sz="1400" spc="-10" dirty="0">
                <a:solidFill>
                  <a:srgbClr val="E4DFDF"/>
                </a:solidFill>
                <a:latin typeface="Arial"/>
                <a:cs typeface="Arial"/>
              </a:rPr>
              <a:t>and</a:t>
            </a:r>
            <a:r>
              <a:rPr sz="1400" spc="55" dirty="0">
                <a:solidFill>
                  <a:srgbClr val="E4DFDF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E4DFDF"/>
                </a:solidFill>
                <a:latin typeface="Arial"/>
                <a:cs typeface="Arial"/>
              </a:rPr>
              <a:t>addressing</a:t>
            </a:r>
            <a:r>
              <a:rPr sz="1400" spc="25" dirty="0">
                <a:solidFill>
                  <a:srgbClr val="E4DFDF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E4DFDF"/>
                </a:solidFill>
                <a:latin typeface="Arial"/>
                <a:cs typeface="Arial"/>
              </a:rPr>
              <a:t>discrimination</a:t>
            </a:r>
            <a:r>
              <a:rPr sz="1400" spc="-10" dirty="0">
                <a:solidFill>
                  <a:srgbClr val="E4DFDF"/>
                </a:solidFill>
                <a:latin typeface="Arial"/>
                <a:cs typeface="Arial"/>
              </a:rPr>
              <a:t> complaints.</a:t>
            </a:r>
            <a:endParaRPr sz="1400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7307706" y="6416421"/>
            <a:ext cx="6650355" cy="9588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650" b="1" spc="-90" dirty="0">
                <a:solidFill>
                  <a:srgbClr val="E4DFDF"/>
                </a:solidFill>
                <a:latin typeface="Arial"/>
                <a:cs typeface="Arial"/>
              </a:rPr>
              <a:t>Monitor</a:t>
            </a:r>
            <a:r>
              <a:rPr sz="1650" b="1" spc="-155" dirty="0">
                <a:solidFill>
                  <a:srgbClr val="E4DFDF"/>
                </a:solidFill>
                <a:latin typeface="Arial"/>
                <a:cs typeface="Arial"/>
              </a:rPr>
              <a:t> </a:t>
            </a:r>
            <a:r>
              <a:rPr sz="1650" b="1" spc="-20" dirty="0">
                <a:solidFill>
                  <a:srgbClr val="E4DFDF"/>
                </a:solidFill>
                <a:latin typeface="Arial"/>
                <a:cs typeface="Arial"/>
              </a:rPr>
              <a:t>Compliance</a:t>
            </a:r>
            <a:endParaRPr sz="165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340"/>
              </a:spcBef>
            </a:pPr>
            <a:r>
              <a:rPr sz="1400" dirty="0">
                <a:solidFill>
                  <a:srgbClr val="E4DFDF"/>
                </a:solidFill>
                <a:latin typeface="Arial"/>
                <a:cs typeface="Arial"/>
              </a:rPr>
              <a:t>Regularly</a:t>
            </a:r>
            <a:r>
              <a:rPr sz="1400" spc="-25" dirty="0">
                <a:solidFill>
                  <a:srgbClr val="E4DFDF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E4DFDF"/>
                </a:solidFill>
                <a:latin typeface="Arial"/>
                <a:cs typeface="Arial"/>
              </a:rPr>
              <a:t>review</a:t>
            </a:r>
            <a:r>
              <a:rPr sz="1400" spc="-15" dirty="0">
                <a:solidFill>
                  <a:srgbClr val="E4DFDF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E4DFDF"/>
                </a:solidFill>
                <a:latin typeface="Arial"/>
                <a:cs typeface="Arial"/>
              </a:rPr>
              <a:t>workplace</a:t>
            </a:r>
            <a:r>
              <a:rPr sz="1400" spc="-30" dirty="0">
                <a:solidFill>
                  <a:srgbClr val="E4DFDF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E4DFDF"/>
                </a:solidFill>
                <a:latin typeface="Arial"/>
                <a:cs typeface="Arial"/>
              </a:rPr>
              <a:t>practices </a:t>
            </a:r>
            <a:r>
              <a:rPr sz="1400" spc="75" dirty="0">
                <a:solidFill>
                  <a:srgbClr val="E4DFDF"/>
                </a:solidFill>
                <a:latin typeface="Arial"/>
                <a:cs typeface="Arial"/>
              </a:rPr>
              <a:t>to</a:t>
            </a:r>
            <a:r>
              <a:rPr sz="1400" spc="10" dirty="0">
                <a:solidFill>
                  <a:srgbClr val="E4DFDF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E4DFDF"/>
                </a:solidFill>
                <a:latin typeface="Arial"/>
                <a:cs typeface="Arial"/>
              </a:rPr>
              <a:t>ensure compliance</a:t>
            </a:r>
            <a:r>
              <a:rPr sz="1400" spc="-30" dirty="0">
                <a:solidFill>
                  <a:srgbClr val="E4DFDF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E4DFDF"/>
                </a:solidFill>
                <a:latin typeface="Arial"/>
                <a:cs typeface="Arial"/>
              </a:rPr>
              <a:t>with</a:t>
            </a:r>
            <a:r>
              <a:rPr sz="1400" spc="5" dirty="0">
                <a:solidFill>
                  <a:srgbClr val="E4DFDF"/>
                </a:solidFill>
                <a:latin typeface="Arial"/>
                <a:cs typeface="Arial"/>
              </a:rPr>
              <a:t> </a:t>
            </a:r>
            <a:r>
              <a:rPr sz="1400" spc="55" dirty="0">
                <a:solidFill>
                  <a:srgbClr val="E4DFDF"/>
                </a:solidFill>
                <a:latin typeface="Arial"/>
                <a:cs typeface="Arial"/>
              </a:rPr>
              <a:t>anti-</a:t>
            </a:r>
            <a:r>
              <a:rPr sz="1400" spc="-10" dirty="0">
                <a:solidFill>
                  <a:srgbClr val="E4DFDF"/>
                </a:solidFill>
                <a:latin typeface="Arial"/>
                <a:cs typeface="Arial"/>
              </a:rPr>
              <a:t>discrimination</a:t>
            </a:r>
            <a:endParaRPr sz="14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660"/>
              </a:spcBef>
            </a:pPr>
            <a:r>
              <a:rPr sz="1400" spc="-10" dirty="0">
                <a:solidFill>
                  <a:srgbClr val="E4DFDF"/>
                </a:solidFill>
                <a:latin typeface="Arial"/>
                <a:cs typeface="Arial"/>
              </a:rPr>
              <a:t>laws.</a:t>
            </a:r>
            <a:endParaRPr sz="14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theme/_rels/them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image" Target="../media/image2.jpeg"/></Relationships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42</TotalTime>
  <Words>1162</Words>
  <Application>Microsoft Office PowerPoint</Application>
  <PresentationFormat>Custom</PresentationFormat>
  <Paragraphs>194</Paragraphs>
  <Slides>17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17</vt:i4>
      </vt:variant>
    </vt:vector>
  </HeadingPairs>
  <TitlesOfParts>
    <vt:vector size="23" baseType="lpstr">
      <vt:lpstr>Arial</vt:lpstr>
      <vt:lpstr>Calibri</vt:lpstr>
      <vt:lpstr>Garamond</vt:lpstr>
      <vt:lpstr>Noto Sans</vt:lpstr>
      <vt:lpstr>Office Theme</vt:lpstr>
      <vt:lpstr>Organic</vt:lpstr>
      <vt:lpstr>Discrimination in the Workplace:  Legal Protections and Employer Responsibilities</vt:lpstr>
      <vt:lpstr>Minor House Keeping</vt:lpstr>
      <vt:lpstr>PowerPoint Presentation</vt:lpstr>
      <vt:lpstr>Overview of Anti-Discrimination Ordinances in Hong Kong</vt:lpstr>
      <vt:lpstr>Types of Discrimination: Sex</vt:lpstr>
      <vt:lpstr>Types of Discrimination: Disability</vt:lpstr>
      <vt:lpstr>Types of Discrimination: Race</vt:lpstr>
      <vt:lpstr>Types of Discrimination: Family Status</vt:lpstr>
      <vt:lpstr>Employer Duties to Prevent Discrimination</vt:lpstr>
      <vt:lpstr>Case Law: Mohan v Cathay Pacific Airways Ltd</vt:lpstr>
      <vt:lpstr>English Case: British Airways plc v Starmer</vt:lpstr>
      <vt:lpstr>Common Pitfalls in Preventing Discrimination</vt:lpstr>
      <vt:lpstr>Compliance Strategies</vt:lpstr>
      <vt:lpstr>How Tribunals Address Discrimination Claims</vt:lpstr>
      <vt:lpstr>Practical Examples: Non-Discriminatory Recruitment</vt:lpstr>
      <vt:lpstr>Practical Examples: Inclusive Workplace Policies</vt:lpstr>
      <vt:lpstr>Conclusion: Building an Inclusive Workplace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cp:lastModifiedBy>Okwudili Onyenwee Onwurah</cp:lastModifiedBy>
  <cp:revision>2</cp:revision>
  <dcterms:created xsi:type="dcterms:W3CDTF">2024-11-22T17:03:26Z</dcterms:created>
  <dcterms:modified xsi:type="dcterms:W3CDTF">2024-11-25T17:32:21Z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LastSaved">
    <vt:filetime>2024-11-22T00:00:00Z</vt:filetime>
  </property>
  <property fmtid="{D5CDD505-2E9C-101B-9397-08002B2CF9AE}" pid="3" name="Producer">
    <vt:lpwstr>3-Heights(TM) PDF Security Shell 4.8.25.2 (http://www.pdf-tools.com)</vt:lpwstr>
  </property>
</Properties>
</file>