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73" r:id="rId3"/>
    <p:sldId id="274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4630400" cy="8229600"/>
  <p:notesSz cx="14630400" cy="8229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62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793FC9-F268-4A1C-A093-607111501244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3D47C9-D9FC-4420-A744-6B89A243D619}">
      <dgm:prSet/>
      <dgm:spPr/>
      <dgm:t>
        <a:bodyPr/>
        <a:lstStyle/>
        <a:p>
          <a:r>
            <a:rPr lang="en-US" b="1" dirty="0"/>
            <a:t>Tutor</a:t>
          </a:r>
          <a:r>
            <a:rPr lang="en-US" dirty="0"/>
            <a:t>: </a:t>
          </a:r>
          <a:r>
            <a:rPr lang="en-GB" b="1" dirty="0"/>
            <a:t>Okwudili</a:t>
          </a:r>
          <a:r>
            <a:rPr lang="en-GB" dirty="0"/>
            <a:t> O. ONWURAH, </a:t>
          </a:r>
          <a:r>
            <a:rPr lang="en-GB" b="1" dirty="0"/>
            <a:t>LL.B.</a:t>
          </a:r>
          <a:r>
            <a:rPr lang="en-GB" dirty="0"/>
            <a:t> (Nigeria); </a:t>
          </a:r>
          <a:r>
            <a:rPr lang="en-GB" b="1" dirty="0"/>
            <a:t>BL</a:t>
          </a:r>
          <a:r>
            <a:rPr lang="en-GB" dirty="0"/>
            <a:t> (Abuja, Nigeria); </a:t>
          </a:r>
          <a:r>
            <a:rPr lang="en-GB" b="1" dirty="0"/>
            <a:t>LLM</a:t>
          </a:r>
          <a:r>
            <a:rPr lang="en-GB" dirty="0"/>
            <a:t> (Exeter, UK); </a:t>
          </a:r>
          <a:r>
            <a:rPr lang="en-GB" b="1" dirty="0"/>
            <a:t>LLM</a:t>
          </a:r>
          <a:r>
            <a:rPr lang="en-GB" dirty="0"/>
            <a:t> (Qingdao, PRC); </a:t>
          </a:r>
          <a:r>
            <a:rPr lang="en-GB" b="1" dirty="0"/>
            <a:t>LLM</a:t>
          </a:r>
          <a:r>
            <a:rPr lang="en-GB" dirty="0"/>
            <a:t> (Shanghai, PRC)</a:t>
          </a:r>
          <a:endParaRPr lang="en-US" dirty="0"/>
        </a:p>
      </dgm:t>
    </dgm:pt>
    <dgm:pt modelId="{3B4A0499-6413-43FF-A386-E2721FA19865}" type="parTrans" cxnId="{47B26742-AC34-473E-B2EF-084F9289332E}">
      <dgm:prSet/>
      <dgm:spPr/>
      <dgm:t>
        <a:bodyPr/>
        <a:lstStyle/>
        <a:p>
          <a:endParaRPr lang="en-US"/>
        </a:p>
      </dgm:t>
    </dgm:pt>
    <dgm:pt modelId="{87FB430B-75F2-4A98-9D03-92AAA2951C1F}" type="sibTrans" cxnId="{47B26742-AC34-473E-B2EF-084F9289332E}">
      <dgm:prSet/>
      <dgm:spPr/>
      <dgm:t>
        <a:bodyPr/>
        <a:lstStyle/>
        <a:p>
          <a:endParaRPr lang="en-US"/>
        </a:p>
      </dgm:t>
    </dgm:pt>
    <dgm:pt modelId="{A8BF8E76-CC70-4FFE-9E84-56635DBB574B}">
      <dgm:prSet/>
      <dgm:spPr/>
      <dgm:t>
        <a:bodyPr/>
        <a:lstStyle/>
        <a:p>
          <a:r>
            <a:rPr lang="en-US" dirty="0"/>
            <a:t>PhD in Law (Hong Kong)</a:t>
          </a:r>
          <a:br>
            <a:rPr lang="en-US" dirty="0"/>
          </a:br>
          <a:endParaRPr lang="en-US" dirty="0"/>
        </a:p>
      </dgm:t>
    </dgm:pt>
    <dgm:pt modelId="{FA5D942D-74A5-4061-9030-9816228997EF}" type="parTrans" cxnId="{AEEDF93A-6EFC-4794-9EA7-792AD6378CFA}">
      <dgm:prSet/>
      <dgm:spPr/>
      <dgm:t>
        <a:bodyPr/>
        <a:lstStyle/>
        <a:p>
          <a:endParaRPr lang="en-US"/>
        </a:p>
      </dgm:t>
    </dgm:pt>
    <dgm:pt modelId="{ECE27122-8DDC-4AB2-BC2B-CAA2EE80DAB4}" type="sibTrans" cxnId="{AEEDF93A-6EFC-4794-9EA7-792AD6378CFA}">
      <dgm:prSet/>
      <dgm:spPr/>
      <dgm:t>
        <a:bodyPr/>
        <a:lstStyle/>
        <a:p>
          <a:endParaRPr lang="en-US"/>
        </a:p>
      </dgm:t>
    </dgm:pt>
    <dgm:pt modelId="{3306BD63-0E89-49A9-9A19-0567680F4C23}">
      <dgm:prSet/>
      <dgm:spPr/>
      <dgm:t>
        <a:bodyPr/>
        <a:lstStyle/>
        <a:p>
          <a:r>
            <a:rPr lang="en-US" b="1" dirty="0">
              <a:solidFill>
                <a:srgbClr val="7030A0"/>
              </a:solidFill>
            </a:rPr>
            <a:t>Dr Okwudili O. Onwurah</a:t>
          </a:r>
        </a:p>
      </dgm:t>
    </dgm:pt>
    <dgm:pt modelId="{30624F51-6043-4586-B1CC-9CEDC9A4D448}" type="parTrans" cxnId="{D6BD83F6-285A-4EAF-A9E3-677B7328315D}">
      <dgm:prSet/>
      <dgm:spPr/>
      <dgm:t>
        <a:bodyPr/>
        <a:lstStyle/>
        <a:p>
          <a:endParaRPr lang="en-US"/>
        </a:p>
      </dgm:t>
    </dgm:pt>
    <dgm:pt modelId="{B8E6C81C-F96B-4037-B0AE-E195845F76E8}" type="sibTrans" cxnId="{D6BD83F6-285A-4EAF-A9E3-677B7328315D}">
      <dgm:prSet/>
      <dgm:spPr/>
      <dgm:t>
        <a:bodyPr/>
        <a:lstStyle/>
        <a:p>
          <a:endParaRPr lang="en-US"/>
        </a:p>
      </dgm:t>
    </dgm:pt>
    <dgm:pt modelId="{1C3346F7-2909-4802-A99B-C614BF60D0AA}" type="pres">
      <dgm:prSet presAssocID="{0D793FC9-F268-4A1C-A093-607111501244}" presName="Name0" presStyleCnt="0">
        <dgm:presLayoutVars>
          <dgm:dir/>
          <dgm:animLvl val="lvl"/>
          <dgm:resizeHandles val="exact"/>
        </dgm:presLayoutVars>
      </dgm:prSet>
      <dgm:spPr/>
    </dgm:pt>
    <dgm:pt modelId="{C5F0A950-62FA-4F84-A3CA-A98BE82F54E2}" type="pres">
      <dgm:prSet presAssocID="{3306BD63-0E89-49A9-9A19-0567680F4C23}" presName="boxAndChildren" presStyleCnt="0"/>
      <dgm:spPr/>
    </dgm:pt>
    <dgm:pt modelId="{9767B373-F5D2-4C16-8232-AD3EB3BA2865}" type="pres">
      <dgm:prSet presAssocID="{3306BD63-0E89-49A9-9A19-0567680F4C23}" presName="parentTextBox" presStyleLbl="node1" presStyleIdx="0" presStyleCnt="2" custScaleY="30958" custLinFactNeighborX="17539" custLinFactNeighborY="-1064"/>
      <dgm:spPr/>
    </dgm:pt>
    <dgm:pt modelId="{F5F75FCB-6600-4BC3-91BE-B7A919D87789}" type="pres">
      <dgm:prSet presAssocID="{87FB430B-75F2-4A98-9D03-92AAA2951C1F}" presName="sp" presStyleCnt="0"/>
      <dgm:spPr/>
    </dgm:pt>
    <dgm:pt modelId="{5F2D1CFE-F0BA-4745-B54D-24C092E006B0}" type="pres">
      <dgm:prSet presAssocID="{4B3D47C9-D9FC-4420-A744-6B89A243D619}" presName="arrowAndChildren" presStyleCnt="0"/>
      <dgm:spPr/>
    </dgm:pt>
    <dgm:pt modelId="{1267F2E7-7445-44C5-85A1-474EA1B37E02}" type="pres">
      <dgm:prSet presAssocID="{4B3D47C9-D9FC-4420-A744-6B89A243D619}" presName="parentTextArrow" presStyleLbl="node1" presStyleIdx="0" presStyleCnt="2"/>
      <dgm:spPr/>
    </dgm:pt>
    <dgm:pt modelId="{50E560F1-A1B3-4C64-B8C9-000AEB7FD047}" type="pres">
      <dgm:prSet presAssocID="{4B3D47C9-D9FC-4420-A744-6B89A243D619}" presName="arrow" presStyleLbl="node1" presStyleIdx="1" presStyleCnt="2"/>
      <dgm:spPr/>
    </dgm:pt>
    <dgm:pt modelId="{36B24DEE-2EFE-405E-9811-D9B994214603}" type="pres">
      <dgm:prSet presAssocID="{4B3D47C9-D9FC-4420-A744-6B89A243D619}" presName="descendantArrow" presStyleCnt="0"/>
      <dgm:spPr/>
    </dgm:pt>
    <dgm:pt modelId="{776488E1-41F0-4B79-AF8B-E69517EDFD16}" type="pres">
      <dgm:prSet presAssocID="{A8BF8E76-CC70-4FFE-9E84-56635DBB574B}" presName="childTextArrow" presStyleLbl="fgAccFollowNode1" presStyleIdx="0" presStyleCnt="1" custScaleY="133803">
        <dgm:presLayoutVars>
          <dgm:bulletEnabled val="1"/>
        </dgm:presLayoutVars>
      </dgm:prSet>
      <dgm:spPr/>
    </dgm:pt>
  </dgm:ptLst>
  <dgm:cxnLst>
    <dgm:cxn modelId="{2CA50D17-3428-4E21-A0E9-2142B609A549}" type="presOf" srcId="{A8BF8E76-CC70-4FFE-9E84-56635DBB574B}" destId="{776488E1-41F0-4B79-AF8B-E69517EDFD16}" srcOrd="0" destOrd="0" presId="urn:microsoft.com/office/officeart/2005/8/layout/process4"/>
    <dgm:cxn modelId="{AEEDF93A-6EFC-4794-9EA7-792AD6378CFA}" srcId="{4B3D47C9-D9FC-4420-A744-6B89A243D619}" destId="{A8BF8E76-CC70-4FFE-9E84-56635DBB574B}" srcOrd="0" destOrd="0" parTransId="{FA5D942D-74A5-4061-9030-9816228997EF}" sibTransId="{ECE27122-8DDC-4AB2-BC2B-CAA2EE80DAB4}"/>
    <dgm:cxn modelId="{47B26742-AC34-473E-B2EF-084F9289332E}" srcId="{0D793FC9-F268-4A1C-A093-607111501244}" destId="{4B3D47C9-D9FC-4420-A744-6B89A243D619}" srcOrd="0" destOrd="0" parTransId="{3B4A0499-6413-43FF-A386-E2721FA19865}" sibTransId="{87FB430B-75F2-4A98-9D03-92AAA2951C1F}"/>
    <dgm:cxn modelId="{B199074C-A959-42AE-950B-CC10A8601A0B}" type="presOf" srcId="{0D793FC9-F268-4A1C-A093-607111501244}" destId="{1C3346F7-2909-4802-A99B-C614BF60D0AA}" srcOrd="0" destOrd="0" presId="urn:microsoft.com/office/officeart/2005/8/layout/process4"/>
    <dgm:cxn modelId="{257CA2B2-EA2D-4959-955D-DFCE9E7E358F}" type="presOf" srcId="{4B3D47C9-D9FC-4420-A744-6B89A243D619}" destId="{50E560F1-A1B3-4C64-B8C9-000AEB7FD047}" srcOrd="1" destOrd="0" presId="urn:microsoft.com/office/officeart/2005/8/layout/process4"/>
    <dgm:cxn modelId="{30CD7EBF-67CD-46FF-BC97-F2DED6ACCACB}" type="presOf" srcId="{3306BD63-0E89-49A9-9A19-0567680F4C23}" destId="{9767B373-F5D2-4C16-8232-AD3EB3BA2865}" srcOrd="0" destOrd="0" presId="urn:microsoft.com/office/officeart/2005/8/layout/process4"/>
    <dgm:cxn modelId="{FBA06BCD-9128-4C68-905E-EFF4446AEF5D}" type="presOf" srcId="{4B3D47C9-D9FC-4420-A744-6B89A243D619}" destId="{1267F2E7-7445-44C5-85A1-474EA1B37E02}" srcOrd="0" destOrd="0" presId="urn:microsoft.com/office/officeart/2005/8/layout/process4"/>
    <dgm:cxn modelId="{D6BD83F6-285A-4EAF-A9E3-677B7328315D}" srcId="{0D793FC9-F268-4A1C-A093-607111501244}" destId="{3306BD63-0E89-49A9-9A19-0567680F4C23}" srcOrd="1" destOrd="0" parTransId="{30624F51-6043-4586-B1CC-9CEDC9A4D448}" sibTransId="{B8E6C81C-F96B-4037-B0AE-E195845F76E8}"/>
    <dgm:cxn modelId="{E0C8B17A-7F02-4F63-810D-DF96617E6B2D}" type="presParOf" srcId="{1C3346F7-2909-4802-A99B-C614BF60D0AA}" destId="{C5F0A950-62FA-4F84-A3CA-A98BE82F54E2}" srcOrd="0" destOrd="0" presId="urn:microsoft.com/office/officeart/2005/8/layout/process4"/>
    <dgm:cxn modelId="{7141D6E0-9349-45F8-9636-CB6596552D4E}" type="presParOf" srcId="{C5F0A950-62FA-4F84-A3CA-A98BE82F54E2}" destId="{9767B373-F5D2-4C16-8232-AD3EB3BA2865}" srcOrd="0" destOrd="0" presId="urn:microsoft.com/office/officeart/2005/8/layout/process4"/>
    <dgm:cxn modelId="{0C2E3242-DD21-46C5-AA08-077C0A82A4E8}" type="presParOf" srcId="{1C3346F7-2909-4802-A99B-C614BF60D0AA}" destId="{F5F75FCB-6600-4BC3-91BE-B7A919D87789}" srcOrd="1" destOrd="0" presId="urn:microsoft.com/office/officeart/2005/8/layout/process4"/>
    <dgm:cxn modelId="{F99384A6-756B-4F34-BBEF-133B8347CFF4}" type="presParOf" srcId="{1C3346F7-2909-4802-A99B-C614BF60D0AA}" destId="{5F2D1CFE-F0BA-4745-B54D-24C092E006B0}" srcOrd="2" destOrd="0" presId="urn:microsoft.com/office/officeart/2005/8/layout/process4"/>
    <dgm:cxn modelId="{2026DBF1-B70E-4B5A-9191-54EE5B1A3FB7}" type="presParOf" srcId="{5F2D1CFE-F0BA-4745-B54D-24C092E006B0}" destId="{1267F2E7-7445-44C5-85A1-474EA1B37E02}" srcOrd="0" destOrd="0" presId="urn:microsoft.com/office/officeart/2005/8/layout/process4"/>
    <dgm:cxn modelId="{17BCA71F-A8C9-4F60-8970-4FE7522DAEAD}" type="presParOf" srcId="{5F2D1CFE-F0BA-4745-B54D-24C092E006B0}" destId="{50E560F1-A1B3-4C64-B8C9-000AEB7FD047}" srcOrd="1" destOrd="0" presId="urn:microsoft.com/office/officeart/2005/8/layout/process4"/>
    <dgm:cxn modelId="{D5099044-8757-44E1-B016-8040BDFB48D5}" type="presParOf" srcId="{5F2D1CFE-F0BA-4745-B54D-24C092E006B0}" destId="{36B24DEE-2EFE-405E-9811-D9B994214603}" srcOrd="2" destOrd="0" presId="urn:microsoft.com/office/officeart/2005/8/layout/process4"/>
    <dgm:cxn modelId="{29D1FAEC-771F-471D-A5D5-BE21DDF348A8}" type="presParOf" srcId="{36B24DEE-2EFE-405E-9811-D9B994214603}" destId="{776488E1-41F0-4B79-AF8B-E69517EDFD1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F0261D-2D55-44FE-9210-5FD47F397E4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5A3F13B-47ED-43DF-B9E5-A98CF9EEB27D}">
      <dgm:prSet/>
      <dgm:spPr/>
      <dgm:t>
        <a:bodyPr/>
        <a:lstStyle/>
        <a:p>
          <a:r>
            <a:rPr lang="en-GB"/>
            <a:t>The purpose of the online lesson is to encourage you to </a:t>
          </a:r>
          <a:r>
            <a:rPr lang="en-GB" b="1" u="sng"/>
            <a:t>participate actively </a:t>
          </a:r>
          <a:r>
            <a:rPr lang="en-GB"/>
            <a:t>in achieving your needs and simplifying your legal education. </a:t>
          </a:r>
          <a:r>
            <a:rPr lang="en-GB" i="1"/>
            <a:t>I want you to be the best!</a:t>
          </a:r>
          <a:endParaRPr lang="en-US"/>
        </a:p>
      </dgm:t>
    </dgm:pt>
    <dgm:pt modelId="{8FF08942-7391-4348-92FC-09578CC6DC39}" type="parTrans" cxnId="{A4AAC06D-AE2B-44A7-99FC-70B2928B7046}">
      <dgm:prSet/>
      <dgm:spPr/>
      <dgm:t>
        <a:bodyPr/>
        <a:lstStyle/>
        <a:p>
          <a:endParaRPr lang="en-US"/>
        </a:p>
      </dgm:t>
    </dgm:pt>
    <dgm:pt modelId="{B9FAA6FA-A55E-4E23-A733-53F6A54EFCF4}" type="sibTrans" cxnId="{A4AAC06D-AE2B-44A7-99FC-70B2928B7046}">
      <dgm:prSet/>
      <dgm:spPr/>
      <dgm:t>
        <a:bodyPr/>
        <a:lstStyle/>
        <a:p>
          <a:endParaRPr lang="en-US"/>
        </a:p>
      </dgm:t>
    </dgm:pt>
    <dgm:pt modelId="{6FD09409-AFB0-4F9A-BE0C-46F959774E90}">
      <dgm:prSet/>
      <dgm:spPr/>
      <dgm:t>
        <a:bodyPr/>
        <a:lstStyle/>
        <a:p>
          <a:r>
            <a:rPr lang="en-GB"/>
            <a:t>Will make the learning process more </a:t>
          </a:r>
          <a:r>
            <a:rPr lang="en-GB" b="1"/>
            <a:t>interactive discussions </a:t>
          </a:r>
          <a:r>
            <a:rPr lang="en-GB"/>
            <a:t>and feel free to ask any question or you can speak.</a:t>
          </a:r>
          <a:endParaRPr lang="en-US"/>
        </a:p>
      </dgm:t>
    </dgm:pt>
    <dgm:pt modelId="{F4A3C124-7376-407A-98EF-6D4F389FE0CE}" type="parTrans" cxnId="{22442EA2-D5D7-4ADC-AAEE-129243005349}">
      <dgm:prSet/>
      <dgm:spPr/>
      <dgm:t>
        <a:bodyPr/>
        <a:lstStyle/>
        <a:p>
          <a:endParaRPr lang="en-US"/>
        </a:p>
      </dgm:t>
    </dgm:pt>
    <dgm:pt modelId="{9DEAA4C5-B7C1-4FBF-89D2-F56254B6FB52}" type="sibTrans" cxnId="{22442EA2-D5D7-4ADC-AAEE-129243005349}">
      <dgm:prSet/>
      <dgm:spPr/>
      <dgm:t>
        <a:bodyPr/>
        <a:lstStyle/>
        <a:p>
          <a:endParaRPr lang="en-US"/>
        </a:p>
      </dgm:t>
    </dgm:pt>
    <dgm:pt modelId="{CB7AF24D-FB4F-4210-B8BF-267FB2A35091}">
      <dgm:prSet/>
      <dgm:spPr/>
      <dgm:t>
        <a:bodyPr/>
        <a:lstStyle/>
        <a:p>
          <a:r>
            <a:rPr lang="en-GB"/>
            <a:t>You have the right to choose whether to turn on your video or not.</a:t>
          </a:r>
          <a:endParaRPr lang="en-US"/>
        </a:p>
      </dgm:t>
    </dgm:pt>
    <dgm:pt modelId="{B1763A64-2655-437C-9198-40DD3D811301}" type="parTrans" cxnId="{A0BF5599-8C3F-4AE4-A729-018BAEE1C9C8}">
      <dgm:prSet/>
      <dgm:spPr/>
      <dgm:t>
        <a:bodyPr/>
        <a:lstStyle/>
        <a:p>
          <a:endParaRPr lang="en-US"/>
        </a:p>
      </dgm:t>
    </dgm:pt>
    <dgm:pt modelId="{C95D5CE8-A1A2-42A0-BD09-63E4399FD823}" type="sibTrans" cxnId="{A0BF5599-8C3F-4AE4-A729-018BAEE1C9C8}">
      <dgm:prSet/>
      <dgm:spPr/>
      <dgm:t>
        <a:bodyPr/>
        <a:lstStyle/>
        <a:p>
          <a:endParaRPr lang="en-US"/>
        </a:p>
      </dgm:t>
    </dgm:pt>
    <dgm:pt modelId="{C2C6110B-A200-4E00-A022-5CE342809BA6}">
      <dgm:prSet/>
      <dgm:spPr/>
      <dgm:t>
        <a:bodyPr/>
        <a:lstStyle/>
        <a:p>
          <a:r>
            <a:rPr lang="en-GB" b="1"/>
            <a:t>Participation</a:t>
          </a:r>
          <a:r>
            <a:rPr lang="en-GB"/>
            <a:t> prepares you for your exam and learning needs with ease.</a:t>
          </a:r>
          <a:endParaRPr lang="en-US"/>
        </a:p>
      </dgm:t>
    </dgm:pt>
    <dgm:pt modelId="{3CFD4D89-FD3D-4B44-B6F8-8CB4428C6F4D}" type="parTrans" cxnId="{76A397A0-B404-48B6-B4AB-184C79E9F608}">
      <dgm:prSet/>
      <dgm:spPr/>
      <dgm:t>
        <a:bodyPr/>
        <a:lstStyle/>
        <a:p>
          <a:endParaRPr lang="en-US"/>
        </a:p>
      </dgm:t>
    </dgm:pt>
    <dgm:pt modelId="{2413B61A-22B3-46C2-9D88-48F5EDA50F9B}" type="sibTrans" cxnId="{76A397A0-B404-48B6-B4AB-184C79E9F608}">
      <dgm:prSet/>
      <dgm:spPr/>
      <dgm:t>
        <a:bodyPr/>
        <a:lstStyle/>
        <a:p>
          <a:endParaRPr lang="en-US"/>
        </a:p>
      </dgm:t>
    </dgm:pt>
    <dgm:pt modelId="{E504DEF7-6C57-4261-9F15-D8D96ECE0325}" type="pres">
      <dgm:prSet presAssocID="{6CF0261D-2D55-44FE-9210-5FD47F397E45}" presName="root" presStyleCnt="0">
        <dgm:presLayoutVars>
          <dgm:dir/>
          <dgm:resizeHandles val="exact"/>
        </dgm:presLayoutVars>
      </dgm:prSet>
      <dgm:spPr/>
    </dgm:pt>
    <dgm:pt modelId="{764A1FB1-3F1C-4A74-B3AC-F3C71D3CBDD0}" type="pres">
      <dgm:prSet presAssocID="{35A3F13B-47ED-43DF-B9E5-A98CF9EEB27D}" presName="compNode" presStyleCnt="0"/>
      <dgm:spPr/>
    </dgm:pt>
    <dgm:pt modelId="{A308C6F5-232C-4278-837A-436FEC36C9EF}" type="pres">
      <dgm:prSet presAssocID="{35A3F13B-47ED-43DF-B9E5-A98CF9EEB27D}" presName="bgRect" presStyleLbl="bgShp" presStyleIdx="0" presStyleCnt="4"/>
      <dgm:spPr/>
    </dgm:pt>
    <dgm:pt modelId="{475D098F-80C1-4FDB-AA15-93FD6C92AD89}" type="pres">
      <dgm:prSet presAssocID="{35A3F13B-47ED-43DF-B9E5-A98CF9EEB27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6BB4887-9DD3-4E2B-81C1-34165235F025}" type="pres">
      <dgm:prSet presAssocID="{35A3F13B-47ED-43DF-B9E5-A98CF9EEB27D}" presName="spaceRect" presStyleCnt="0"/>
      <dgm:spPr/>
    </dgm:pt>
    <dgm:pt modelId="{52DED1E9-87B8-4E95-AEA1-5809C60BC887}" type="pres">
      <dgm:prSet presAssocID="{35A3F13B-47ED-43DF-B9E5-A98CF9EEB27D}" presName="parTx" presStyleLbl="revTx" presStyleIdx="0" presStyleCnt="4">
        <dgm:presLayoutVars>
          <dgm:chMax val="0"/>
          <dgm:chPref val="0"/>
        </dgm:presLayoutVars>
      </dgm:prSet>
      <dgm:spPr/>
    </dgm:pt>
    <dgm:pt modelId="{DA85CD30-2433-4F21-8546-1126D955669C}" type="pres">
      <dgm:prSet presAssocID="{B9FAA6FA-A55E-4E23-A733-53F6A54EFCF4}" presName="sibTrans" presStyleCnt="0"/>
      <dgm:spPr/>
    </dgm:pt>
    <dgm:pt modelId="{3632C0B6-4511-4935-8CD7-7FA822AA0493}" type="pres">
      <dgm:prSet presAssocID="{6FD09409-AFB0-4F9A-BE0C-46F959774E90}" presName="compNode" presStyleCnt="0"/>
      <dgm:spPr/>
    </dgm:pt>
    <dgm:pt modelId="{ED158944-AB7D-40B3-A81C-A0C0BF438834}" type="pres">
      <dgm:prSet presAssocID="{6FD09409-AFB0-4F9A-BE0C-46F959774E90}" presName="bgRect" presStyleLbl="bgShp" presStyleIdx="1" presStyleCnt="4"/>
      <dgm:spPr/>
    </dgm:pt>
    <dgm:pt modelId="{3EE44FAA-E8AA-4C6C-B66C-DA96929CA60A}" type="pres">
      <dgm:prSet presAssocID="{6FD09409-AFB0-4F9A-BE0C-46F959774E9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44261869-2890-4EA4-884D-F08E7CFF4AAF}" type="pres">
      <dgm:prSet presAssocID="{6FD09409-AFB0-4F9A-BE0C-46F959774E90}" presName="spaceRect" presStyleCnt="0"/>
      <dgm:spPr/>
    </dgm:pt>
    <dgm:pt modelId="{4F42BC31-629C-4823-8F02-EDD1C0D900B0}" type="pres">
      <dgm:prSet presAssocID="{6FD09409-AFB0-4F9A-BE0C-46F959774E90}" presName="parTx" presStyleLbl="revTx" presStyleIdx="1" presStyleCnt="4">
        <dgm:presLayoutVars>
          <dgm:chMax val="0"/>
          <dgm:chPref val="0"/>
        </dgm:presLayoutVars>
      </dgm:prSet>
      <dgm:spPr/>
    </dgm:pt>
    <dgm:pt modelId="{8484C96D-DC15-4445-B12B-7C6DEE7214C4}" type="pres">
      <dgm:prSet presAssocID="{9DEAA4C5-B7C1-4FBF-89D2-F56254B6FB52}" presName="sibTrans" presStyleCnt="0"/>
      <dgm:spPr/>
    </dgm:pt>
    <dgm:pt modelId="{922FCC07-F04B-4471-9600-B0D5DFDCF049}" type="pres">
      <dgm:prSet presAssocID="{CB7AF24D-FB4F-4210-B8BF-267FB2A35091}" presName="compNode" presStyleCnt="0"/>
      <dgm:spPr/>
    </dgm:pt>
    <dgm:pt modelId="{3913E2D7-983E-4C8F-8EBF-4F896A926757}" type="pres">
      <dgm:prSet presAssocID="{CB7AF24D-FB4F-4210-B8BF-267FB2A35091}" presName="bgRect" presStyleLbl="bgShp" presStyleIdx="2" presStyleCnt="4"/>
      <dgm:spPr/>
    </dgm:pt>
    <dgm:pt modelId="{C51882E3-379A-4170-BC65-3F23427DDFA9}" type="pres">
      <dgm:prSet presAssocID="{CB7AF24D-FB4F-4210-B8BF-267FB2A3509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"/>
        </a:ext>
      </dgm:extLst>
    </dgm:pt>
    <dgm:pt modelId="{D12A3B45-769B-4B04-A530-34BC76A50615}" type="pres">
      <dgm:prSet presAssocID="{CB7AF24D-FB4F-4210-B8BF-267FB2A35091}" presName="spaceRect" presStyleCnt="0"/>
      <dgm:spPr/>
    </dgm:pt>
    <dgm:pt modelId="{889792C3-E0D7-4022-946F-703B16949394}" type="pres">
      <dgm:prSet presAssocID="{CB7AF24D-FB4F-4210-B8BF-267FB2A35091}" presName="parTx" presStyleLbl="revTx" presStyleIdx="2" presStyleCnt="4">
        <dgm:presLayoutVars>
          <dgm:chMax val="0"/>
          <dgm:chPref val="0"/>
        </dgm:presLayoutVars>
      </dgm:prSet>
      <dgm:spPr/>
    </dgm:pt>
    <dgm:pt modelId="{0205E4A8-55FF-4D52-ADAC-DCD719659583}" type="pres">
      <dgm:prSet presAssocID="{C95D5CE8-A1A2-42A0-BD09-63E4399FD823}" presName="sibTrans" presStyleCnt="0"/>
      <dgm:spPr/>
    </dgm:pt>
    <dgm:pt modelId="{0225E4A0-7028-4852-84FF-CE17E40DED34}" type="pres">
      <dgm:prSet presAssocID="{C2C6110B-A200-4E00-A022-5CE342809BA6}" presName="compNode" presStyleCnt="0"/>
      <dgm:spPr/>
    </dgm:pt>
    <dgm:pt modelId="{E31DD10D-F3A1-4F3A-9025-3BCF391ABEB1}" type="pres">
      <dgm:prSet presAssocID="{C2C6110B-A200-4E00-A022-5CE342809BA6}" presName="bgRect" presStyleLbl="bgShp" presStyleIdx="3" presStyleCnt="4"/>
      <dgm:spPr/>
    </dgm:pt>
    <dgm:pt modelId="{FD17031B-F77F-432A-950B-E8AC148C4689}" type="pres">
      <dgm:prSet presAssocID="{C2C6110B-A200-4E00-A022-5CE342809BA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6C3D9D82-18C5-458F-85D8-7DAE8D68090A}" type="pres">
      <dgm:prSet presAssocID="{C2C6110B-A200-4E00-A022-5CE342809BA6}" presName="spaceRect" presStyleCnt="0"/>
      <dgm:spPr/>
    </dgm:pt>
    <dgm:pt modelId="{46C2C13D-87F9-4266-BFB4-774D94FAAEB0}" type="pres">
      <dgm:prSet presAssocID="{C2C6110B-A200-4E00-A022-5CE342809BA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7B6A028-3E0C-4E46-A0B9-6031C2080DA7}" type="presOf" srcId="{6CF0261D-2D55-44FE-9210-5FD47F397E45}" destId="{E504DEF7-6C57-4261-9F15-D8D96ECE0325}" srcOrd="0" destOrd="0" presId="urn:microsoft.com/office/officeart/2018/2/layout/IconVerticalSolidList"/>
    <dgm:cxn modelId="{A4AAC06D-AE2B-44A7-99FC-70B2928B7046}" srcId="{6CF0261D-2D55-44FE-9210-5FD47F397E45}" destId="{35A3F13B-47ED-43DF-B9E5-A98CF9EEB27D}" srcOrd="0" destOrd="0" parTransId="{8FF08942-7391-4348-92FC-09578CC6DC39}" sibTransId="{B9FAA6FA-A55E-4E23-A733-53F6A54EFCF4}"/>
    <dgm:cxn modelId="{508BA88F-9CAB-4F76-993C-196BD736AFAF}" type="presOf" srcId="{CB7AF24D-FB4F-4210-B8BF-267FB2A35091}" destId="{889792C3-E0D7-4022-946F-703B16949394}" srcOrd="0" destOrd="0" presId="urn:microsoft.com/office/officeart/2018/2/layout/IconVerticalSolidList"/>
    <dgm:cxn modelId="{A0BF5599-8C3F-4AE4-A729-018BAEE1C9C8}" srcId="{6CF0261D-2D55-44FE-9210-5FD47F397E45}" destId="{CB7AF24D-FB4F-4210-B8BF-267FB2A35091}" srcOrd="2" destOrd="0" parTransId="{B1763A64-2655-437C-9198-40DD3D811301}" sibTransId="{C95D5CE8-A1A2-42A0-BD09-63E4399FD823}"/>
    <dgm:cxn modelId="{04E4CC9D-A77F-43A5-A1B5-1D8B1909E41C}" type="presOf" srcId="{35A3F13B-47ED-43DF-B9E5-A98CF9EEB27D}" destId="{52DED1E9-87B8-4E95-AEA1-5809C60BC887}" srcOrd="0" destOrd="0" presId="urn:microsoft.com/office/officeart/2018/2/layout/IconVerticalSolidList"/>
    <dgm:cxn modelId="{76A397A0-B404-48B6-B4AB-184C79E9F608}" srcId="{6CF0261D-2D55-44FE-9210-5FD47F397E45}" destId="{C2C6110B-A200-4E00-A022-5CE342809BA6}" srcOrd="3" destOrd="0" parTransId="{3CFD4D89-FD3D-4B44-B6F8-8CB4428C6F4D}" sibTransId="{2413B61A-22B3-46C2-9D88-48F5EDA50F9B}"/>
    <dgm:cxn modelId="{22442EA2-D5D7-4ADC-AAEE-129243005349}" srcId="{6CF0261D-2D55-44FE-9210-5FD47F397E45}" destId="{6FD09409-AFB0-4F9A-BE0C-46F959774E90}" srcOrd="1" destOrd="0" parTransId="{F4A3C124-7376-407A-98EF-6D4F389FE0CE}" sibTransId="{9DEAA4C5-B7C1-4FBF-89D2-F56254B6FB52}"/>
    <dgm:cxn modelId="{6C1243C5-4A38-497B-8FC6-D7BF8C8639AE}" type="presOf" srcId="{6FD09409-AFB0-4F9A-BE0C-46F959774E90}" destId="{4F42BC31-629C-4823-8F02-EDD1C0D900B0}" srcOrd="0" destOrd="0" presId="urn:microsoft.com/office/officeart/2018/2/layout/IconVerticalSolidList"/>
    <dgm:cxn modelId="{6F03DCC7-3234-4914-A431-4BE9B2149311}" type="presOf" srcId="{C2C6110B-A200-4E00-A022-5CE342809BA6}" destId="{46C2C13D-87F9-4266-BFB4-774D94FAAEB0}" srcOrd="0" destOrd="0" presId="urn:microsoft.com/office/officeart/2018/2/layout/IconVerticalSolidList"/>
    <dgm:cxn modelId="{1BA8783B-997C-427E-81AD-6946FF905D38}" type="presParOf" srcId="{E504DEF7-6C57-4261-9F15-D8D96ECE0325}" destId="{764A1FB1-3F1C-4A74-B3AC-F3C71D3CBDD0}" srcOrd="0" destOrd="0" presId="urn:microsoft.com/office/officeart/2018/2/layout/IconVerticalSolidList"/>
    <dgm:cxn modelId="{C238800A-1A71-4643-AC9B-A1FC66B45C43}" type="presParOf" srcId="{764A1FB1-3F1C-4A74-B3AC-F3C71D3CBDD0}" destId="{A308C6F5-232C-4278-837A-436FEC36C9EF}" srcOrd="0" destOrd="0" presId="urn:microsoft.com/office/officeart/2018/2/layout/IconVerticalSolidList"/>
    <dgm:cxn modelId="{97D7457C-2C17-4A23-B25A-6E5A26388512}" type="presParOf" srcId="{764A1FB1-3F1C-4A74-B3AC-F3C71D3CBDD0}" destId="{475D098F-80C1-4FDB-AA15-93FD6C92AD89}" srcOrd="1" destOrd="0" presId="urn:microsoft.com/office/officeart/2018/2/layout/IconVerticalSolidList"/>
    <dgm:cxn modelId="{CBE59FD2-3F82-4FA0-8EB2-95C036AB1A8B}" type="presParOf" srcId="{764A1FB1-3F1C-4A74-B3AC-F3C71D3CBDD0}" destId="{16BB4887-9DD3-4E2B-81C1-34165235F025}" srcOrd="2" destOrd="0" presId="urn:microsoft.com/office/officeart/2018/2/layout/IconVerticalSolidList"/>
    <dgm:cxn modelId="{00696320-A1E7-4930-87B5-2C864B617FAE}" type="presParOf" srcId="{764A1FB1-3F1C-4A74-B3AC-F3C71D3CBDD0}" destId="{52DED1E9-87B8-4E95-AEA1-5809C60BC887}" srcOrd="3" destOrd="0" presId="urn:microsoft.com/office/officeart/2018/2/layout/IconVerticalSolidList"/>
    <dgm:cxn modelId="{8779DD45-473A-4AA8-99C0-21C56025DE7D}" type="presParOf" srcId="{E504DEF7-6C57-4261-9F15-D8D96ECE0325}" destId="{DA85CD30-2433-4F21-8546-1126D955669C}" srcOrd="1" destOrd="0" presId="urn:microsoft.com/office/officeart/2018/2/layout/IconVerticalSolidList"/>
    <dgm:cxn modelId="{D6281534-0251-41E3-AC50-6194A9D06548}" type="presParOf" srcId="{E504DEF7-6C57-4261-9F15-D8D96ECE0325}" destId="{3632C0B6-4511-4935-8CD7-7FA822AA0493}" srcOrd="2" destOrd="0" presId="urn:microsoft.com/office/officeart/2018/2/layout/IconVerticalSolidList"/>
    <dgm:cxn modelId="{6152A8E5-A70C-48AC-9D83-EF618BCE6856}" type="presParOf" srcId="{3632C0B6-4511-4935-8CD7-7FA822AA0493}" destId="{ED158944-AB7D-40B3-A81C-A0C0BF438834}" srcOrd="0" destOrd="0" presId="urn:microsoft.com/office/officeart/2018/2/layout/IconVerticalSolidList"/>
    <dgm:cxn modelId="{818B0962-7799-40DA-B7B4-4F32E1F99200}" type="presParOf" srcId="{3632C0B6-4511-4935-8CD7-7FA822AA0493}" destId="{3EE44FAA-E8AA-4C6C-B66C-DA96929CA60A}" srcOrd="1" destOrd="0" presId="urn:microsoft.com/office/officeart/2018/2/layout/IconVerticalSolidList"/>
    <dgm:cxn modelId="{A56C8879-2E20-4325-8277-5F97B2A0C72A}" type="presParOf" srcId="{3632C0B6-4511-4935-8CD7-7FA822AA0493}" destId="{44261869-2890-4EA4-884D-F08E7CFF4AAF}" srcOrd="2" destOrd="0" presId="urn:microsoft.com/office/officeart/2018/2/layout/IconVerticalSolidList"/>
    <dgm:cxn modelId="{997D2635-B9B6-473B-96D1-B6181E87B955}" type="presParOf" srcId="{3632C0B6-4511-4935-8CD7-7FA822AA0493}" destId="{4F42BC31-629C-4823-8F02-EDD1C0D900B0}" srcOrd="3" destOrd="0" presId="urn:microsoft.com/office/officeart/2018/2/layout/IconVerticalSolidList"/>
    <dgm:cxn modelId="{1019355F-C2A2-4F5B-B099-8669CBF3174F}" type="presParOf" srcId="{E504DEF7-6C57-4261-9F15-D8D96ECE0325}" destId="{8484C96D-DC15-4445-B12B-7C6DEE7214C4}" srcOrd="3" destOrd="0" presId="urn:microsoft.com/office/officeart/2018/2/layout/IconVerticalSolidList"/>
    <dgm:cxn modelId="{B7A16E4F-3625-4C02-823E-69051749CA00}" type="presParOf" srcId="{E504DEF7-6C57-4261-9F15-D8D96ECE0325}" destId="{922FCC07-F04B-4471-9600-B0D5DFDCF049}" srcOrd="4" destOrd="0" presId="urn:microsoft.com/office/officeart/2018/2/layout/IconVerticalSolidList"/>
    <dgm:cxn modelId="{C0B2BB2E-F68C-4A86-9399-683B049E9CD8}" type="presParOf" srcId="{922FCC07-F04B-4471-9600-B0D5DFDCF049}" destId="{3913E2D7-983E-4C8F-8EBF-4F896A926757}" srcOrd="0" destOrd="0" presId="urn:microsoft.com/office/officeart/2018/2/layout/IconVerticalSolidList"/>
    <dgm:cxn modelId="{CEDE4D41-947E-48D8-8F87-4347DA63F14A}" type="presParOf" srcId="{922FCC07-F04B-4471-9600-B0D5DFDCF049}" destId="{C51882E3-379A-4170-BC65-3F23427DDFA9}" srcOrd="1" destOrd="0" presId="urn:microsoft.com/office/officeart/2018/2/layout/IconVerticalSolidList"/>
    <dgm:cxn modelId="{FF02B940-EA10-41F1-8D96-A936EFEBCC7A}" type="presParOf" srcId="{922FCC07-F04B-4471-9600-B0D5DFDCF049}" destId="{D12A3B45-769B-4B04-A530-34BC76A50615}" srcOrd="2" destOrd="0" presId="urn:microsoft.com/office/officeart/2018/2/layout/IconVerticalSolidList"/>
    <dgm:cxn modelId="{1184F7B1-C14D-4D1F-98CE-D003841599DA}" type="presParOf" srcId="{922FCC07-F04B-4471-9600-B0D5DFDCF049}" destId="{889792C3-E0D7-4022-946F-703B16949394}" srcOrd="3" destOrd="0" presId="urn:microsoft.com/office/officeart/2018/2/layout/IconVerticalSolidList"/>
    <dgm:cxn modelId="{3F1602AA-AE51-46E9-9DC9-47EB9A1B089B}" type="presParOf" srcId="{E504DEF7-6C57-4261-9F15-D8D96ECE0325}" destId="{0205E4A8-55FF-4D52-ADAC-DCD719659583}" srcOrd="5" destOrd="0" presId="urn:microsoft.com/office/officeart/2018/2/layout/IconVerticalSolidList"/>
    <dgm:cxn modelId="{20031BD5-9ED0-42DB-9848-91C2E95DCB74}" type="presParOf" srcId="{E504DEF7-6C57-4261-9F15-D8D96ECE0325}" destId="{0225E4A0-7028-4852-84FF-CE17E40DED34}" srcOrd="6" destOrd="0" presId="urn:microsoft.com/office/officeart/2018/2/layout/IconVerticalSolidList"/>
    <dgm:cxn modelId="{DB5555F7-2B95-4E63-AE55-8E4289C8555F}" type="presParOf" srcId="{0225E4A0-7028-4852-84FF-CE17E40DED34}" destId="{E31DD10D-F3A1-4F3A-9025-3BCF391ABEB1}" srcOrd="0" destOrd="0" presId="urn:microsoft.com/office/officeart/2018/2/layout/IconVerticalSolidList"/>
    <dgm:cxn modelId="{95931166-23DB-48BB-9BB2-86C22D81280D}" type="presParOf" srcId="{0225E4A0-7028-4852-84FF-CE17E40DED34}" destId="{FD17031B-F77F-432A-950B-E8AC148C4689}" srcOrd="1" destOrd="0" presId="urn:microsoft.com/office/officeart/2018/2/layout/IconVerticalSolidList"/>
    <dgm:cxn modelId="{D4AB398E-4CAC-442F-B5AC-1919369FCB01}" type="presParOf" srcId="{0225E4A0-7028-4852-84FF-CE17E40DED34}" destId="{6C3D9D82-18C5-458F-85D8-7DAE8D68090A}" srcOrd="2" destOrd="0" presId="urn:microsoft.com/office/officeart/2018/2/layout/IconVerticalSolidList"/>
    <dgm:cxn modelId="{973D27F5-9277-4E1D-A318-454B50CA804F}" type="presParOf" srcId="{0225E4A0-7028-4852-84FF-CE17E40DED34}" destId="{46C2C13D-87F9-4266-BFB4-774D94FAAEB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7B373-F5D2-4C16-8232-AD3EB3BA2865}">
      <dsp:nvSpPr>
        <dsp:cNvPr id="0" name=""/>
        <dsp:cNvSpPr/>
      </dsp:nvSpPr>
      <dsp:spPr>
        <a:xfrm>
          <a:off x="0" y="3378250"/>
          <a:ext cx="11521435" cy="6909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rgbClr val="7030A0"/>
              </a:solidFill>
            </a:rPr>
            <a:t>Dr Okwudili O. Onwurah</a:t>
          </a:r>
        </a:p>
      </dsp:txBody>
      <dsp:txXfrm>
        <a:off x="0" y="3378250"/>
        <a:ext cx="11521435" cy="690946"/>
      </dsp:txXfrm>
    </dsp:sp>
    <dsp:sp modelId="{50E560F1-A1B3-4C64-B8C9-000AEB7FD047}">
      <dsp:nvSpPr>
        <dsp:cNvPr id="0" name=""/>
        <dsp:cNvSpPr/>
      </dsp:nvSpPr>
      <dsp:spPr>
        <a:xfrm rot="10800000">
          <a:off x="0" y="2840"/>
          <a:ext cx="11521435" cy="343263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Tutor</a:t>
          </a:r>
          <a:r>
            <a:rPr lang="en-US" sz="2500" kern="1200" dirty="0"/>
            <a:t>: </a:t>
          </a:r>
          <a:r>
            <a:rPr lang="en-GB" sz="2500" b="1" kern="1200" dirty="0"/>
            <a:t>Okwudili</a:t>
          </a:r>
          <a:r>
            <a:rPr lang="en-GB" sz="2500" kern="1200" dirty="0"/>
            <a:t> O. ONWURAH, </a:t>
          </a:r>
          <a:r>
            <a:rPr lang="en-GB" sz="2500" b="1" kern="1200" dirty="0"/>
            <a:t>LL.B.</a:t>
          </a:r>
          <a:r>
            <a:rPr lang="en-GB" sz="2500" kern="1200" dirty="0"/>
            <a:t> (Nigeria); </a:t>
          </a:r>
          <a:r>
            <a:rPr lang="en-GB" sz="2500" b="1" kern="1200" dirty="0"/>
            <a:t>BL</a:t>
          </a:r>
          <a:r>
            <a:rPr lang="en-GB" sz="2500" kern="1200" dirty="0"/>
            <a:t> (Abuja, Nigeria); </a:t>
          </a:r>
          <a:r>
            <a:rPr lang="en-GB" sz="2500" b="1" kern="1200" dirty="0"/>
            <a:t>LLM</a:t>
          </a:r>
          <a:r>
            <a:rPr lang="en-GB" sz="2500" kern="1200" dirty="0"/>
            <a:t> (Exeter, UK); </a:t>
          </a:r>
          <a:r>
            <a:rPr lang="en-GB" sz="2500" b="1" kern="1200" dirty="0"/>
            <a:t>LLM</a:t>
          </a:r>
          <a:r>
            <a:rPr lang="en-GB" sz="2500" kern="1200" dirty="0"/>
            <a:t> (Qingdao, PRC); </a:t>
          </a:r>
          <a:r>
            <a:rPr lang="en-GB" sz="2500" b="1" kern="1200" dirty="0"/>
            <a:t>LLM</a:t>
          </a:r>
          <a:r>
            <a:rPr lang="en-GB" sz="2500" kern="1200" dirty="0"/>
            <a:t> (Shanghai, PRC)</a:t>
          </a:r>
          <a:endParaRPr lang="en-US" sz="2500" kern="1200" dirty="0"/>
        </a:p>
      </dsp:txBody>
      <dsp:txXfrm rot="-10800000">
        <a:off x="0" y="2840"/>
        <a:ext cx="11521435" cy="1204855"/>
      </dsp:txXfrm>
    </dsp:sp>
    <dsp:sp modelId="{776488E1-41F0-4B79-AF8B-E69517EDFD16}">
      <dsp:nvSpPr>
        <dsp:cNvPr id="0" name=""/>
        <dsp:cNvSpPr/>
      </dsp:nvSpPr>
      <dsp:spPr>
        <a:xfrm>
          <a:off x="0" y="1034225"/>
          <a:ext cx="11521435" cy="13732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60960" rIns="341376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PhD in Law (Hong Kong)</a:t>
          </a:r>
          <a:br>
            <a:rPr lang="en-US" sz="4800" kern="1200" dirty="0"/>
          </a:br>
          <a:endParaRPr lang="en-US" sz="4800" kern="1200" dirty="0"/>
        </a:p>
      </dsp:txBody>
      <dsp:txXfrm>
        <a:off x="0" y="1034225"/>
        <a:ext cx="11521435" cy="13732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8C6F5-232C-4278-837A-436FEC36C9EF}">
      <dsp:nvSpPr>
        <dsp:cNvPr id="0" name=""/>
        <dsp:cNvSpPr/>
      </dsp:nvSpPr>
      <dsp:spPr>
        <a:xfrm>
          <a:off x="0" y="2614"/>
          <a:ext cx="7097051" cy="13248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5D098F-80C1-4FDB-AA15-93FD6C92AD89}">
      <dsp:nvSpPr>
        <dsp:cNvPr id="0" name=""/>
        <dsp:cNvSpPr/>
      </dsp:nvSpPr>
      <dsp:spPr>
        <a:xfrm>
          <a:off x="400774" y="300711"/>
          <a:ext cx="728681" cy="7286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ED1E9-87B8-4E95-AEA1-5809C60BC887}">
      <dsp:nvSpPr>
        <dsp:cNvPr id="0" name=""/>
        <dsp:cNvSpPr/>
      </dsp:nvSpPr>
      <dsp:spPr>
        <a:xfrm>
          <a:off x="1530231" y="2614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The purpose of the online lesson is to encourage you to </a:t>
          </a:r>
          <a:r>
            <a:rPr lang="en-GB" sz="2000" b="1" u="sng" kern="1200"/>
            <a:t>participate actively </a:t>
          </a:r>
          <a:r>
            <a:rPr lang="en-GB" sz="2000" kern="1200"/>
            <a:t>in achieving your needs and simplifying your legal education. </a:t>
          </a:r>
          <a:r>
            <a:rPr lang="en-GB" sz="2000" i="1" kern="1200"/>
            <a:t>I want you to be the best!</a:t>
          </a:r>
          <a:endParaRPr lang="en-US" sz="2000" kern="1200"/>
        </a:p>
      </dsp:txBody>
      <dsp:txXfrm>
        <a:off x="1530231" y="2614"/>
        <a:ext cx="5566819" cy="1324875"/>
      </dsp:txXfrm>
    </dsp:sp>
    <dsp:sp modelId="{ED158944-AB7D-40B3-A81C-A0C0BF438834}">
      <dsp:nvSpPr>
        <dsp:cNvPr id="0" name=""/>
        <dsp:cNvSpPr/>
      </dsp:nvSpPr>
      <dsp:spPr>
        <a:xfrm>
          <a:off x="0" y="1658708"/>
          <a:ext cx="7097051" cy="13248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44FAA-E8AA-4C6C-B66C-DA96929CA60A}">
      <dsp:nvSpPr>
        <dsp:cNvPr id="0" name=""/>
        <dsp:cNvSpPr/>
      </dsp:nvSpPr>
      <dsp:spPr>
        <a:xfrm>
          <a:off x="400774" y="1956805"/>
          <a:ext cx="728681" cy="7286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2BC31-629C-4823-8F02-EDD1C0D900B0}">
      <dsp:nvSpPr>
        <dsp:cNvPr id="0" name=""/>
        <dsp:cNvSpPr/>
      </dsp:nvSpPr>
      <dsp:spPr>
        <a:xfrm>
          <a:off x="1530231" y="1658708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Will make the learning process more </a:t>
          </a:r>
          <a:r>
            <a:rPr lang="en-GB" sz="2000" b="1" kern="1200"/>
            <a:t>interactive discussions </a:t>
          </a:r>
          <a:r>
            <a:rPr lang="en-GB" sz="2000" kern="1200"/>
            <a:t>and feel free to ask any question or you can speak.</a:t>
          </a:r>
          <a:endParaRPr lang="en-US" sz="2000" kern="1200"/>
        </a:p>
      </dsp:txBody>
      <dsp:txXfrm>
        <a:off x="1530231" y="1658708"/>
        <a:ext cx="5566819" cy="1324875"/>
      </dsp:txXfrm>
    </dsp:sp>
    <dsp:sp modelId="{3913E2D7-983E-4C8F-8EBF-4F896A926757}">
      <dsp:nvSpPr>
        <dsp:cNvPr id="0" name=""/>
        <dsp:cNvSpPr/>
      </dsp:nvSpPr>
      <dsp:spPr>
        <a:xfrm>
          <a:off x="0" y="3314803"/>
          <a:ext cx="7097051" cy="13248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882E3-379A-4170-BC65-3F23427DDFA9}">
      <dsp:nvSpPr>
        <dsp:cNvPr id="0" name=""/>
        <dsp:cNvSpPr/>
      </dsp:nvSpPr>
      <dsp:spPr>
        <a:xfrm>
          <a:off x="400774" y="3612900"/>
          <a:ext cx="728681" cy="7286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792C3-E0D7-4022-946F-703B16949394}">
      <dsp:nvSpPr>
        <dsp:cNvPr id="0" name=""/>
        <dsp:cNvSpPr/>
      </dsp:nvSpPr>
      <dsp:spPr>
        <a:xfrm>
          <a:off x="1530231" y="3314803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You have the right to choose whether to turn on your video or not.</a:t>
          </a:r>
          <a:endParaRPr lang="en-US" sz="2000" kern="1200"/>
        </a:p>
      </dsp:txBody>
      <dsp:txXfrm>
        <a:off x="1530231" y="3314803"/>
        <a:ext cx="5566819" cy="1324875"/>
      </dsp:txXfrm>
    </dsp:sp>
    <dsp:sp modelId="{E31DD10D-F3A1-4F3A-9025-3BCF391ABEB1}">
      <dsp:nvSpPr>
        <dsp:cNvPr id="0" name=""/>
        <dsp:cNvSpPr/>
      </dsp:nvSpPr>
      <dsp:spPr>
        <a:xfrm>
          <a:off x="0" y="4970898"/>
          <a:ext cx="7097051" cy="13248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17031B-F77F-432A-950B-E8AC148C4689}">
      <dsp:nvSpPr>
        <dsp:cNvPr id="0" name=""/>
        <dsp:cNvSpPr/>
      </dsp:nvSpPr>
      <dsp:spPr>
        <a:xfrm>
          <a:off x="400774" y="5268995"/>
          <a:ext cx="728681" cy="72868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2C13D-87F9-4266-BFB4-774D94FAAEB0}">
      <dsp:nvSpPr>
        <dsp:cNvPr id="0" name=""/>
        <dsp:cNvSpPr/>
      </dsp:nvSpPr>
      <dsp:spPr>
        <a:xfrm>
          <a:off x="1530231" y="4970898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/>
            <a:t>Participation</a:t>
          </a:r>
          <a:r>
            <a:rPr lang="en-GB" sz="2000" kern="1200"/>
            <a:t> prepares you for your exam and learning needs with ease.</a:t>
          </a:r>
          <a:endParaRPr lang="en-US" sz="2000" kern="1200"/>
        </a:p>
      </dsp:txBody>
      <dsp:txXfrm>
        <a:off x="1530231" y="4970898"/>
        <a:ext cx="5566819" cy="1324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1728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rgbClr val="E1E6E9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3190240"/>
            <a:ext cx="5661965" cy="691514"/>
          </a:xfrm>
        </p:spPr>
        <p:txBody>
          <a:bodyPr anchor="b">
            <a:noAutofit/>
          </a:bodyPr>
          <a:lstStyle>
            <a:lvl1pPr marL="0" indent="0">
              <a:spcBef>
                <a:spcPts val="806"/>
              </a:spcBef>
              <a:spcAft>
                <a:spcPts val="720"/>
              </a:spcAft>
              <a:buNone/>
              <a:defRPr sz="336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4480" y="3891915"/>
            <a:ext cx="5661965" cy="315912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4" y="3190240"/>
            <a:ext cx="5661965" cy="691514"/>
          </a:xfrm>
        </p:spPr>
        <p:txBody>
          <a:bodyPr anchor="b">
            <a:noAutofit/>
          </a:bodyPr>
          <a:lstStyle>
            <a:lvl1pPr marL="0" indent="0">
              <a:spcBef>
                <a:spcPts val="806"/>
              </a:spcBef>
              <a:spcAft>
                <a:spcPts val="720"/>
              </a:spcAft>
              <a:buNone/>
              <a:defRPr sz="336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4" y="3891915"/>
            <a:ext cx="5661965" cy="315912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845F-89B8-426F-A7CE-6A86FFB65293}" type="datetime1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19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82A3-7B3F-4483-A81F-57EDB15FADA7}" type="datetime1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100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7C24-A1E2-44ED-9AEC-F82965804F42}" type="datetime1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43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574" y="1666241"/>
            <a:ext cx="4462146" cy="1645920"/>
          </a:xfrm>
        </p:spPr>
        <p:txBody>
          <a:bodyPr anchor="b">
            <a:normAutofit/>
          </a:bodyPr>
          <a:lstStyle>
            <a:lvl1pPr algn="ctr">
              <a:defRPr sz="28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2" y="1178558"/>
            <a:ext cx="6563359" cy="5872482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2574" y="3637278"/>
            <a:ext cx="4462146" cy="2926085"/>
          </a:xfrm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3C6A2-508E-417D-A65E-19866EEC2945}" type="datetime1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675403" y="3495040"/>
            <a:ext cx="42173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340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79" y="2260598"/>
            <a:ext cx="7490179" cy="1645920"/>
          </a:xfrm>
        </p:spPr>
        <p:txBody>
          <a:bodyPr anchor="b">
            <a:normAutofit/>
          </a:bodyPr>
          <a:lstStyle>
            <a:lvl1pPr algn="ctr">
              <a:defRPr sz="33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13798" y="1249680"/>
            <a:ext cx="3676016" cy="573024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79" y="3906518"/>
            <a:ext cx="7490179" cy="2194560"/>
          </a:xfrm>
        </p:spPr>
        <p:txBody>
          <a:bodyPr anchor="t">
            <a:normAutofit/>
          </a:bodyPr>
          <a:lstStyle>
            <a:lvl1pPr marL="0" indent="0" algn="ctr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9343-932B-4B39-A4F9-65D2F9EF04ED}" type="datetime1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72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1" y="5778498"/>
            <a:ext cx="11531599" cy="680086"/>
          </a:xfrm>
        </p:spPr>
        <p:txBody>
          <a:bodyPr anchor="b">
            <a:normAutofit/>
          </a:bodyPr>
          <a:lstStyle>
            <a:lvl1pPr algn="ctr">
              <a:defRPr sz="28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49713" y="1249679"/>
            <a:ext cx="12127166" cy="400304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81" y="6458584"/>
            <a:ext cx="11531599" cy="592454"/>
          </a:xfrm>
        </p:spPr>
        <p:txBody>
          <a:bodyPr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2C49-F232-426B-B556-924B488CDCCE}" type="datetime1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50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642" y="1178558"/>
            <a:ext cx="11511278" cy="3545842"/>
          </a:xfrm>
        </p:spPr>
        <p:txBody>
          <a:bodyPr anchor="ctr">
            <a:normAutofit/>
          </a:bodyPr>
          <a:lstStyle>
            <a:lvl1pPr algn="ctr">
              <a:defRPr sz="38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4642" y="5212080"/>
            <a:ext cx="11511278" cy="18389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E8D3-47D7-439F-872A-DAE17BE88DAE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75403" y="496823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321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55" y="1178558"/>
            <a:ext cx="11155678" cy="2844802"/>
          </a:xfrm>
        </p:spPr>
        <p:txBody>
          <a:bodyPr anchor="ctr">
            <a:normAutofit/>
          </a:bodyPr>
          <a:lstStyle>
            <a:lvl1pPr algn="ctr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09775" y="4023360"/>
            <a:ext cx="10607042" cy="70104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400"/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212080"/>
            <a:ext cx="11531599" cy="18389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3EF8-A388-498C-931A-5E8B45B9C73A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34416" y="105595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720320" y="3393444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675403" y="496823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086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2" y="3970297"/>
            <a:ext cx="11531602" cy="1762560"/>
          </a:xfrm>
        </p:spPr>
        <p:txBody>
          <a:bodyPr anchor="b">
            <a:normAutofit/>
          </a:bodyPr>
          <a:lstStyle>
            <a:lvl1pPr algn="l">
              <a:defRPr sz="38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732857"/>
            <a:ext cx="11531602" cy="103248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7731-A5D6-45B7-B50F-70BD8A77E514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82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55" y="1178558"/>
            <a:ext cx="11155678" cy="2692402"/>
          </a:xfrm>
        </p:spPr>
        <p:txBody>
          <a:bodyPr anchor="ctr">
            <a:normAutofit/>
          </a:bodyPr>
          <a:lstStyle>
            <a:lvl1pPr algn="ctr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554481" y="4367174"/>
            <a:ext cx="11531602" cy="106436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435600"/>
            <a:ext cx="11531602" cy="161544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9500-D394-4EB6-967B-A58FB2FFB147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34416" y="105595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20320" y="311911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675403" y="4114800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921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E1E6E9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1" y="1178558"/>
            <a:ext cx="11531599" cy="269240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554481" y="4356201"/>
            <a:ext cx="11531602" cy="100949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3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5364480"/>
            <a:ext cx="11531604" cy="168656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2B87-7EB5-46C8-B88C-50EC63B7CB21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75403" y="4114800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523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6CF2D-FED3-4993-BF2A-C99417DAEFCE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769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799228" y="1178558"/>
            <a:ext cx="2269074" cy="58724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4478" y="1178558"/>
            <a:ext cx="8919630" cy="587248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0F08-7EB3-4601-83E3-1FACD753EA83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636668" y="1188720"/>
            <a:ext cx="0" cy="585216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701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11121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11121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0321" y="0"/>
            <a:ext cx="14677392" cy="8227457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0878" y="2245358"/>
            <a:ext cx="8178803" cy="1818640"/>
          </a:xfrm>
        </p:spPr>
        <p:txBody>
          <a:bodyPr anchor="b">
            <a:noAutofit/>
          </a:bodyPr>
          <a:lstStyle>
            <a:lvl1pPr algn="ctr">
              <a:defRPr sz="648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0878" y="4389117"/>
            <a:ext cx="8178803" cy="1584962"/>
          </a:xfrm>
        </p:spPr>
        <p:txBody>
          <a:bodyPr anchor="t">
            <a:normAutofit/>
          </a:bodyPr>
          <a:lstStyle>
            <a:lvl1pPr marL="0" indent="0" algn="ctr">
              <a:buNone/>
              <a:defRPr sz="2520">
                <a:solidFill>
                  <a:schemeClr val="tx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79879" y="6045196"/>
            <a:ext cx="1076960" cy="335280"/>
          </a:xfrm>
        </p:spPr>
        <p:txBody>
          <a:bodyPr/>
          <a:lstStyle/>
          <a:p>
            <a:fld id="{A8476EFB-4B01-4EA6-B0D4-FFE443BA1777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0877" y="6045196"/>
            <a:ext cx="6257562" cy="33528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48281" y="6045196"/>
            <a:ext cx="661400" cy="335280"/>
          </a:xfrm>
        </p:spPr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230879" y="4226557"/>
            <a:ext cx="81788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103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769E-EAD6-49BB-84EA-F56167DA96CD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9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083" y="2103127"/>
            <a:ext cx="9790426" cy="2187017"/>
          </a:xfrm>
        </p:spPr>
        <p:txBody>
          <a:bodyPr anchor="b">
            <a:normAutofit/>
          </a:bodyPr>
          <a:lstStyle>
            <a:lvl1pPr algn="ctr">
              <a:defRPr sz="52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8080" y="4615262"/>
            <a:ext cx="9790428" cy="1145456"/>
          </a:xfrm>
        </p:spPr>
        <p:txBody>
          <a:bodyPr anchor="t">
            <a:normAutofit/>
          </a:bodyPr>
          <a:lstStyle>
            <a:lvl1pPr marL="0" indent="0" algn="ctr"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5BFE-7690-4479-971C-751CB5A923E1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415268" y="4452702"/>
            <a:ext cx="979605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82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8138" y="3072384"/>
            <a:ext cx="5661965" cy="397215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17613" y="3072384"/>
            <a:ext cx="5661965" cy="397215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B6D8-2810-4DDF-A91B-36D9056DA71B}" type="datetime1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8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1112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1809" y="503301"/>
            <a:ext cx="13206780" cy="17693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25842" y="2440304"/>
            <a:ext cx="6238875" cy="4831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rgbClr val="E1E6E9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039850" y="7628506"/>
            <a:ext cx="257175" cy="233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8883" y="0"/>
            <a:ext cx="14675954" cy="8227457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4483" y="1178559"/>
            <a:ext cx="11521435" cy="15646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3068319"/>
            <a:ext cx="11521435" cy="39827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13001" y="7162800"/>
            <a:ext cx="1920240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037161-A336-493F-97B8-2768EBE8F593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54481" y="7162800"/>
            <a:ext cx="8767080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24682" y="7162800"/>
            <a:ext cx="651236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3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hf hdr="0" ftr="0"/>
  <p:txStyles>
    <p:titleStyle>
      <a:lvl1pPr algn="ctr" defTabSz="548640" rtl="0" eaLnBrk="1" latinLnBrk="0" hangingPunct="1">
        <a:spcBef>
          <a:spcPct val="0"/>
        </a:spcBef>
        <a:buNone/>
        <a:defRPr sz="528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8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44018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1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85166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9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40030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Mobile device with apps">
            <a:extLst>
              <a:ext uri="{FF2B5EF4-FFF2-40B4-BE49-F238E27FC236}">
                <a16:creationId xmlns:a16="http://schemas.microsoft.com/office/drawing/2014/main" id="{EE0A3CAA-54A6-4EA8-7BFB-8E9CAB85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/>
        </p:blipFill>
        <p:spPr>
          <a:xfrm>
            <a:off x="24" y="12"/>
            <a:ext cx="14630376" cy="8229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441" y="246334"/>
            <a:ext cx="13558470" cy="297850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4320" b="1" dirty="0">
                <a:solidFill>
                  <a:srgbClr val="FFFF00"/>
                </a:solidFill>
                <a:highlight>
                  <a:srgbClr val="0000FF"/>
                </a:highlight>
              </a:rPr>
              <a:t>Nuisance and Public Health: </a:t>
            </a:r>
            <a:br>
              <a:rPr lang="en-GB" sz="4320" b="1" dirty="0">
                <a:solidFill>
                  <a:srgbClr val="FFFF00"/>
                </a:solidFill>
                <a:highlight>
                  <a:srgbClr val="0000FF"/>
                </a:highlight>
              </a:rPr>
            </a:br>
            <a:r>
              <a:rPr lang="en-GB" sz="4320" b="1" dirty="0">
                <a:solidFill>
                  <a:srgbClr val="FFFF00"/>
                </a:solidFill>
                <a:highlight>
                  <a:srgbClr val="0000FF"/>
                </a:highlight>
              </a:rPr>
              <a:t>Legal Responses to Pollution and Contamination</a:t>
            </a: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765F6E54-4B8A-9B5B-A50E-1C57F93021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54481" y="3313568"/>
          <a:ext cx="11521435" cy="4095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88C53-6E1D-012E-E078-352071CD40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3001" y="7162800"/>
            <a:ext cx="1920240" cy="335280"/>
          </a:xfrm>
        </p:spPr>
        <p:txBody>
          <a:bodyPr>
            <a:normAutofit/>
          </a:bodyPr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20"/>
              </a:spcAft>
              <a:buClrTx/>
              <a:buSzTx/>
              <a:buFontTx/>
              <a:buNone/>
              <a:tabLst/>
              <a:defRPr/>
            </a:pPr>
            <a:fld id="{71A57A1F-FA3A-4FA6-ACC6-767CFD90623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20"/>
                </a:spcAft>
                <a:buClrTx/>
                <a:buSzTx/>
                <a:buFontTx/>
                <a:buNone/>
                <a:tabLst/>
                <a:defRPr/>
              </a:pPr>
              <a:t>11/26/2024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C44C3-4D37-CCD5-D0AB-2CB4444B3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24682" y="7162800"/>
            <a:ext cx="651236" cy="335280"/>
          </a:xfrm>
        </p:spPr>
        <p:txBody>
          <a:bodyPr>
            <a:normAutofit/>
          </a:bodyPr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20"/>
              </a:spcAft>
              <a:buClrTx/>
              <a:buSzTx/>
              <a:buFontTx/>
              <a:buNone/>
              <a:tabLst/>
              <a:defRPr/>
            </a:pPr>
            <a:fld id="{103DA290-49AB-4A6C-90E9-3D87C6460C9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2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8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4268" rIns="0" bIns="0" rtlCol="0">
            <a:spAutoFit/>
          </a:bodyPr>
          <a:lstStyle/>
          <a:p>
            <a:pPr marL="5638800" marR="5080">
              <a:lnSpc>
                <a:spcPts val="5500"/>
              </a:lnSpc>
            </a:pPr>
            <a:r>
              <a:rPr spc="-320" dirty="0"/>
              <a:t>Case</a:t>
            </a:r>
            <a:r>
              <a:rPr spc="-445" dirty="0"/>
              <a:t> </a:t>
            </a:r>
            <a:r>
              <a:rPr spc="-415" dirty="0"/>
              <a:t>Study:</a:t>
            </a:r>
            <a:r>
              <a:rPr spc="-450" dirty="0"/>
              <a:t> </a:t>
            </a:r>
            <a:r>
              <a:rPr spc="-390" dirty="0"/>
              <a:t>Soil </a:t>
            </a:r>
            <a:r>
              <a:rPr spc="-280" dirty="0"/>
              <a:t>Contamination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10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332730" y="2688232"/>
          <a:ext cx="7392670" cy="4605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2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1620"/>
                        </a:spcBef>
                      </a:pPr>
                      <a:r>
                        <a:rPr sz="1900" dirty="0">
                          <a:solidFill>
                            <a:srgbClr val="E1E6E9"/>
                          </a:solidFill>
                          <a:latin typeface="Arial"/>
                          <a:cs typeface="Arial"/>
                        </a:rPr>
                        <a:t>Case</a:t>
                      </a:r>
                      <a:r>
                        <a:rPr sz="1900" spc="-20" dirty="0">
                          <a:solidFill>
                            <a:srgbClr val="E1E6E9"/>
                          </a:solidFill>
                          <a:latin typeface="Arial"/>
                          <a:cs typeface="Arial"/>
                        </a:rPr>
                        <a:t> Name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205740" marB="0">
                    <a:lnL w="571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10945" marR="341630">
                        <a:lnSpc>
                          <a:spcPct val="127499"/>
                        </a:lnSpc>
                        <a:spcBef>
                          <a:spcPts val="994"/>
                        </a:spcBef>
                      </a:pPr>
                      <a:r>
                        <a:rPr sz="1900" dirty="0">
                          <a:solidFill>
                            <a:srgbClr val="E1E6E9"/>
                          </a:solidFill>
                          <a:latin typeface="Arial"/>
                          <a:cs typeface="Arial"/>
                        </a:rPr>
                        <a:t>Corby</a:t>
                      </a:r>
                      <a:r>
                        <a:rPr sz="1900" spc="-35" dirty="0">
                          <a:solidFill>
                            <a:srgbClr val="E1E6E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solidFill>
                            <a:srgbClr val="E1E6E9"/>
                          </a:solidFill>
                          <a:latin typeface="Arial"/>
                          <a:cs typeface="Arial"/>
                        </a:rPr>
                        <a:t>Group</a:t>
                      </a:r>
                      <a:r>
                        <a:rPr sz="1900" spc="-40" dirty="0">
                          <a:solidFill>
                            <a:srgbClr val="E1E6E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solidFill>
                            <a:srgbClr val="E1E6E9"/>
                          </a:solidFill>
                          <a:latin typeface="Arial"/>
                          <a:cs typeface="Arial"/>
                        </a:rPr>
                        <a:t>Litigation</a:t>
                      </a:r>
                      <a:r>
                        <a:rPr sz="1900" spc="-20" dirty="0">
                          <a:solidFill>
                            <a:srgbClr val="E1E6E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0" dirty="0">
                          <a:solidFill>
                            <a:srgbClr val="E1E6E9"/>
                          </a:solidFill>
                          <a:latin typeface="Arial"/>
                          <a:cs typeface="Arial"/>
                        </a:rPr>
                        <a:t>v </a:t>
                      </a:r>
                      <a:r>
                        <a:rPr sz="1900" dirty="0">
                          <a:solidFill>
                            <a:srgbClr val="E1E6E9"/>
                          </a:solidFill>
                          <a:latin typeface="Arial"/>
                          <a:cs typeface="Arial"/>
                        </a:rPr>
                        <a:t>Corby</a:t>
                      </a:r>
                      <a:r>
                        <a:rPr sz="1900" spc="-35" dirty="0">
                          <a:solidFill>
                            <a:srgbClr val="E1E6E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solidFill>
                            <a:srgbClr val="E1E6E9"/>
                          </a:solidFill>
                          <a:latin typeface="Arial"/>
                          <a:cs typeface="Arial"/>
                        </a:rPr>
                        <a:t>District</a:t>
                      </a:r>
                      <a:r>
                        <a:rPr sz="1900" spc="-40" dirty="0">
                          <a:solidFill>
                            <a:srgbClr val="E1E6E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solidFill>
                            <a:srgbClr val="E1E6E9"/>
                          </a:solidFill>
                          <a:latin typeface="Arial"/>
                          <a:cs typeface="Arial"/>
                        </a:rPr>
                        <a:t>Council</a:t>
                      </a:r>
                      <a:r>
                        <a:rPr sz="1900" spc="-25" dirty="0">
                          <a:solidFill>
                            <a:srgbClr val="E1E6E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10" dirty="0">
                          <a:solidFill>
                            <a:srgbClr val="E1E6E9"/>
                          </a:solidFill>
                          <a:latin typeface="Arial"/>
                          <a:cs typeface="Arial"/>
                        </a:rPr>
                        <a:t>(2009)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26364" marB="0">
                    <a:lnR w="571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>
                        <a:alpha val="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FFFFFF"/>
                      </a:solidFill>
                      <a:prstDash val="solid"/>
                    </a:lnL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10945">
                        <a:lnSpc>
                          <a:spcPts val="1315"/>
                        </a:lnSpc>
                      </a:pPr>
                      <a:r>
                        <a:rPr sz="1900" spc="-10" dirty="0">
                          <a:solidFill>
                            <a:srgbClr val="E1E6E9"/>
                          </a:solidFill>
                          <a:latin typeface="Arial"/>
                          <a:cs typeface="Arial"/>
                        </a:rPr>
                        <a:t>(2009)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>
                        <a:alpha val="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995">
                <a:tc>
                  <a:txBody>
                    <a:bodyPr/>
                    <a:lstStyle/>
                    <a:p>
                      <a:pPr marL="253365">
                        <a:lnSpc>
                          <a:spcPts val="2275"/>
                        </a:lnSpc>
                      </a:pPr>
                      <a:r>
                        <a:rPr sz="1900" spc="-10" dirty="0">
                          <a:solidFill>
                            <a:srgbClr val="E1E6E9"/>
                          </a:solidFill>
                          <a:latin typeface="Arial"/>
                          <a:cs typeface="Arial"/>
                        </a:rPr>
                        <a:t>Issue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7150">
                      <a:solidFill>
                        <a:srgbClr val="FFFFFF"/>
                      </a:solidFill>
                      <a:prstDash val="solid"/>
                    </a:lnL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10945">
                        <a:lnSpc>
                          <a:spcPts val="2275"/>
                        </a:lnSpc>
                      </a:pPr>
                      <a:r>
                        <a:rPr sz="1900" dirty="0">
                          <a:solidFill>
                            <a:srgbClr val="E1E6E9"/>
                          </a:solidFill>
                          <a:latin typeface="Arial"/>
                          <a:cs typeface="Arial"/>
                        </a:rPr>
                        <a:t>Birth</a:t>
                      </a:r>
                      <a:r>
                        <a:rPr sz="1900" spc="-35" dirty="0">
                          <a:solidFill>
                            <a:srgbClr val="E1E6E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solidFill>
                            <a:srgbClr val="E1E6E9"/>
                          </a:solidFill>
                          <a:latin typeface="Arial"/>
                          <a:cs typeface="Arial"/>
                        </a:rPr>
                        <a:t>defects</a:t>
                      </a:r>
                      <a:r>
                        <a:rPr sz="1900" spc="-35" dirty="0">
                          <a:solidFill>
                            <a:srgbClr val="E1E6E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solidFill>
                            <a:srgbClr val="E1E6E9"/>
                          </a:solidFill>
                          <a:latin typeface="Arial"/>
                          <a:cs typeface="Arial"/>
                        </a:rPr>
                        <a:t>linked</a:t>
                      </a:r>
                      <a:r>
                        <a:rPr sz="1900" spc="-25" dirty="0">
                          <a:solidFill>
                            <a:srgbClr val="E1E6E9"/>
                          </a:solidFill>
                          <a:latin typeface="Arial"/>
                          <a:cs typeface="Arial"/>
                        </a:rPr>
                        <a:t> to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>
                        <a:alpha val="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FFFFFF"/>
                      </a:solidFill>
                      <a:prstDash val="solid"/>
                    </a:lnL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1094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900" dirty="0">
                          <a:solidFill>
                            <a:srgbClr val="E1E6E9"/>
                          </a:solidFill>
                          <a:latin typeface="Arial"/>
                          <a:cs typeface="Arial"/>
                        </a:rPr>
                        <a:t>contaminated</a:t>
                      </a:r>
                      <a:r>
                        <a:rPr sz="1900" spc="-50" dirty="0">
                          <a:solidFill>
                            <a:srgbClr val="E1E6E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20" dirty="0">
                          <a:solidFill>
                            <a:srgbClr val="E1E6E9"/>
                          </a:solidFill>
                          <a:latin typeface="Arial"/>
                          <a:cs typeface="Arial"/>
                        </a:rPr>
                        <a:t>land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26669" marB="0"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>
                        <a:alpha val="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FFFFFF"/>
                      </a:solidFill>
                      <a:prstDash val="solid"/>
                    </a:lnL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1094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900" spc="-10" dirty="0">
                          <a:solidFill>
                            <a:srgbClr val="E1E6E9"/>
                          </a:solidFill>
                          <a:latin typeface="Arial"/>
                          <a:cs typeface="Arial"/>
                        </a:rPr>
                        <a:t>reclamation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>
                        <a:alpha val="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0925"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sz="1900" spc="-10" dirty="0">
                          <a:solidFill>
                            <a:srgbClr val="E1E6E9"/>
                          </a:solidFill>
                          <a:latin typeface="Arial"/>
                          <a:cs typeface="Arial"/>
                        </a:rPr>
                        <a:t>Ruling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91135" marB="0">
                    <a:lnL w="57150">
                      <a:solidFill>
                        <a:srgbClr val="FFFFFF"/>
                      </a:solidFill>
                      <a:prstDash val="solid"/>
                    </a:lnL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10945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sz="1900" dirty="0">
                          <a:solidFill>
                            <a:srgbClr val="E1E6E9"/>
                          </a:solidFill>
                          <a:latin typeface="Arial"/>
                          <a:cs typeface="Arial"/>
                        </a:rPr>
                        <a:t>Council</a:t>
                      </a:r>
                      <a:r>
                        <a:rPr sz="1900" spc="-25" dirty="0">
                          <a:solidFill>
                            <a:srgbClr val="E1E6E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solidFill>
                            <a:srgbClr val="E1E6E9"/>
                          </a:solidFill>
                          <a:latin typeface="Arial"/>
                          <a:cs typeface="Arial"/>
                        </a:rPr>
                        <a:t>found</a:t>
                      </a:r>
                      <a:r>
                        <a:rPr sz="1900" spc="-30" dirty="0">
                          <a:solidFill>
                            <a:srgbClr val="E1E6E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solidFill>
                            <a:srgbClr val="E1E6E9"/>
                          </a:solidFill>
                          <a:latin typeface="Arial"/>
                          <a:cs typeface="Arial"/>
                        </a:rPr>
                        <a:t>negligent</a:t>
                      </a:r>
                      <a:r>
                        <a:rPr sz="1900" spc="-25" dirty="0">
                          <a:solidFill>
                            <a:srgbClr val="E1E6E9"/>
                          </a:solidFill>
                          <a:latin typeface="Arial"/>
                          <a:cs typeface="Arial"/>
                        </a:rPr>
                        <a:t> in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12109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900" dirty="0">
                          <a:solidFill>
                            <a:srgbClr val="E1E6E9"/>
                          </a:solidFill>
                          <a:latin typeface="Arial"/>
                          <a:cs typeface="Arial"/>
                        </a:rPr>
                        <a:t>land</a:t>
                      </a:r>
                      <a:r>
                        <a:rPr sz="1900" spc="-40" dirty="0">
                          <a:solidFill>
                            <a:srgbClr val="E1E6E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solidFill>
                            <a:srgbClr val="E1E6E9"/>
                          </a:solidFill>
                          <a:latin typeface="Arial"/>
                          <a:cs typeface="Arial"/>
                        </a:rPr>
                        <a:t>reclamation</a:t>
                      </a:r>
                      <a:r>
                        <a:rPr sz="1900" spc="-25" dirty="0">
                          <a:solidFill>
                            <a:srgbClr val="E1E6E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10" dirty="0">
                          <a:solidFill>
                            <a:srgbClr val="E1E6E9"/>
                          </a:solidFill>
                          <a:latin typeface="Arial"/>
                          <a:cs typeface="Arial"/>
                        </a:rPr>
                        <a:t>practices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91135" marB="0"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>
                        <a:alpha val="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sz="1900" spc="-10" dirty="0">
                          <a:solidFill>
                            <a:srgbClr val="E1E6E9"/>
                          </a:solidFill>
                          <a:latin typeface="Arial"/>
                          <a:cs typeface="Arial"/>
                        </a:rPr>
                        <a:t>Impact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91135" marB="0">
                    <a:lnL w="571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10945" marR="392430">
                        <a:lnSpc>
                          <a:spcPct val="127400"/>
                        </a:lnSpc>
                        <a:spcBef>
                          <a:spcPts val="880"/>
                        </a:spcBef>
                      </a:pPr>
                      <a:r>
                        <a:rPr sz="1900" dirty="0">
                          <a:solidFill>
                            <a:srgbClr val="E1E6E9"/>
                          </a:solidFill>
                          <a:latin typeface="Arial"/>
                          <a:cs typeface="Arial"/>
                        </a:rPr>
                        <a:t>Strengthened duty</a:t>
                      </a:r>
                      <a:r>
                        <a:rPr sz="1900" spc="-35" dirty="0">
                          <a:solidFill>
                            <a:srgbClr val="E1E6E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solidFill>
                            <a:srgbClr val="E1E6E9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900" spc="-40" dirty="0">
                          <a:solidFill>
                            <a:srgbClr val="E1E6E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solidFill>
                            <a:srgbClr val="E1E6E9"/>
                          </a:solidFill>
                          <a:latin typeface="Arial"/>
                          <a:cs typeface="Arial"/>
                        </a:rPr>
                        <a:t>care</a:t>
                      </a:r>
                      <a:r>
                        <a:rPr sz="1900" spc="-30" dirty="0">
                          <a:solidFill>
                            <a:srgbClr val="E1E6E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25" dirty="0">
                          <a:solidFill>
                            <a:srgbClr val="E1E6E9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1900" dirty="0">
                          <a:solidFill>
                            <a:srgbClr val="E1E6E9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900" spc="-40" dirty="0">
                          <a:solidFill>
                            <a:srgbClr val="E1E6E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solidFill>
                            <a:srgbClr val="E1E6E9"/>
                          </a:solidFill>
                          <a:latin typeface="Arial"/>
                          <a:cs typeface="Arial"/>
                        </a:rPr>
                        <a:t>brownfield</a:t>
                      </a:r>
                      <a:r>
                        <a:rPr sz="1900" spc="-5" dirty="0">
                          <a:solidFill>
                            <a:srgbClr val="E1E6E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10" dirty="0">
                          <a:solidFill>
                            <a:srgbClr val="E1E6E9"/>
                          </a:solidFill>
                          <a:latin typeface="Arial"/>
                          <a:cs typeface="Arial"/>
                        </a:rPr>
                        <a:t>development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11760" marB="0">
                    <a:lnR w="571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>
                        <a:alpha val="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103" y="2073401"/>
            <a:ext cx="75768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80" dirty="0"/>
              <a:t>Health</a:t>
            </a:r>
            <a:r>
              <a:rPr spc="-434" dirty="0"/>
              <a:t> </a:t>
            </a:r>
            <a:r>
              <a:rPr spc="-375" dirty="0"/>
              <a:t>Impacts</a:t>
            </a:r>
            <a:r>
              <a:rPr spc="-455" dirty="0"/>
              <a:t> </a:t>
            </a:r>
            <a:r>
              <a:rPr spc="-345" dirty="0"/>
              <a:t>of</a:t>
            </a:r>
            <a:r>
              <a:rPr spc="-420" dirty="0"/>
              <a:t> </a:t>
            </a:r>
            <a:r>
              <a:rPr spc="-290" dirty="0"/>
              <a:t>Pollution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1103" y="3414217"/>
            <a:ext cx="25711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85" dirty="0">
                <a:solidFill>
                  <a:srgbClr val="FFFFFF"/>
                </a:solidFill>
                <a:latin typeface="Verdana"/>
                <a:cs typeface="Verdana"/>
              </a:rPr>
              <a:t>Short-</a:t>
            </a:r>
            <a:r>
              <a:rPr sz="2200" b="1" spc="-140" dirty="0">
                <a:solidFill>
                  <a:srgbClr val="FFFFFF"/>
                </a:solidFill>
                <a:latin typeface="Verdana"/>
                <a:cs typeface="Verdana"/>
              </a:rPr>
              <a:t>term</a:t>
            </a:r>
            <a:r>
              <a:rPr sz="2200" b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b="1" spc="-135" dirty="0">
                <a:solidFill>
                  <a:srgbClr val="FFFFFF"/>
                </a:solidFill>
                <a:latin typeface="Verdana"/>
                <a:cs typeface="Verdana"/>
              </a:rPr>
              <a:t>Effects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1103" y="3979570"/>
            <a:ext cx="3676650" cy="1868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299"/>
              </a:lnSpc>
              <a:spcBef>
                <a:spcPts val="100"/>
              </a:spcBef>
            </a:pP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Immediate</a:t>
            </a:r>
            <a:r>
              <a:rPr sz="1900" spc="-4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health</a:t>
            </a:r>
            <a:r>
              <a:rPr sz="190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issues</a:t>
            </a:r>
            <a:r>
              <a:rPr sz="1900" spc="-5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include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respiratory</a:t>
            </a:r>
            <a:r>
              <a:rPr sz="1900" spc="-3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problems</a:t>
            </a:r>
            <a:r>
              <a:rPr sz="190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and</a:t>
            </a:r>
            <a:r>
              <a:rPr sz="1900" spc="-5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E1E6E9"/>
                </a:solidFill>
                <a:latin typeface="Arial"/>
                <a:cs typeface="Arial"/>
              </a:rPr>
              <a:t>skin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irritations.</a:t>
            </a:r>
            <a:r>
              <a:rPr sz="1900" spc="-6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These</a:t>
            </a:r>
            <a:r>
              <a:rPr sz="1900" spc="-2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are</a:t>
            </a:r>
            <a:r>
              <a:rPr sz="1900" spc="-4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often</a:t>
            </a:r>
            <a:r>
              <a:rPr sz="190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seen</a:t>
            </a:r>
            <a:r>
              <a:rPr sz="1900" spc="-3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E1E6E9"/>
                </a:solidFill>
                <a:latin typeface="Arial"/>
                <a:cs typeface="Arial"/>
              </a:rPr>
              <a:t>in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cases</a:t>
            </a:r>
            <a:r>
              <a:rPr sz="1900" spc="-4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of</a:t>
            </a:r>
            <a:r>
              <a:rPr sz="1900" spc="-5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acute</a:t>
            </a:r>
            <a:r>
              <a:rPr sz="1900" spc="-2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exposure</a:t>
            </a:r>
            <a:r>
              <a:rPr sz="1900" spc="-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E1E6E9"/>
                </a:solidFill>
                <a:latin typeface="Arial"/>
                <a:cs typeface="Arial"/>
              </a:rPr>
              <a:t>to </a:t>
            </a: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pollutants.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0289" y="3414217"/>
            <a:ext cx="36328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40" dirty="0">
                <a:solidFill>
                  <a:srgbClr val="FFFFFF"/>
                </a:solidFill>
                <a:latin typeface="Verdana"/>
                <a:cs typeface="Verdana"/>
              </a:rPr>
              <a:t>Long-term</a:t>
            </a:r>
            <a:r>
              <a:rPr sz="2200" b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b="1" spc="-125" dirty="0">
                <a:solidFill>
                  <a:srgbClr val="FFFFFF"/>
                </a:solidFill>
                <a:latin typeface="Verdana"/>
                <a:cs typeface="Verdana"/>
              </a:rPr>
              <a:t>Consequences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0289" y="3979570"/>
            <a:ext cx="3519170" cy="2237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299"/>
              </a:lnSpc>
              <a:spcBef>
                <a:spcPts val="100"/>
              </a:spcBef>
            </a:pP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Chronic</a:t>
            </a:r>
            <a:r>
              <a:rPr sz="1900" spc="-2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exposure</a:t>
            </a: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can</a:t>
            </a:r>
            <a:r>
              <a:rPr sz="1900" spc="-4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lead</a:t>
            </a:r>
            <a:r>
              <a:rPr sz="190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E1E6E9"/>
                </a:solidFill>
                <a:latin typeface="Arial"/>
                <a:cs typeface="Arial"/>
              </a:rPr>
              <a:t>to </a:t>
            </a: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cancer,</a:t>
            </a:r>
            <a:r>
              <a:rPr sz="1900" spc="-8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cardiovascular</a:t>
            </a:r>
            <a:r>
              <a:rPr sz="1900" spc="-5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diseases,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and</a:t>
            </a:r>
            <a:r>
              <a:rPr sz="1900" spc="-5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neurological</a:t>
            </a:r>
            <a:r>
              <a:rPr sz="1900" spc="-2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disorders.</a:t>
            </a:r>
            <a:r>
              <a:rPr sz="1900" spc="-6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E1E6E9"/>
                </a:solidFill>
                <a:latin typeface="Arial"/>
                <a:cs typeface="Arial"/>
              </a:rPr>
              <a:t>The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Minimata</a:t>
            </a:r>
            <a:r>
              <a:rPr sz="1900" spc="-1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disease</a:t>
            </a:r>
            <a:r>
              <a:rPr sz="1900" spc="-2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case</a:t>
            </a:r>
            <a:r>
              <a:rPr sz="1900" spc="-4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in</a:t>
            </a:r>
            <a:r>
              <a:rPr sz="1900" spc="-3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Japan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illustrates</a:t>
            </a:r>
            <a:r>
              <a:rPr sz="1900" spc="-2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long-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term</a:t>
            </a:r>
            <a:r>
              <a:rPr sz="1900" spc="-2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mercury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poisoning</a:t>
            </a:r>
            <a:r>
              <a:rPr sz="1900" spc="-4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effects.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69551" y="3414217"/>
            <a:ext cx="325945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65" dirty="0">
                <a:solidFill>
                  <a:srgbClr val="FFFFFF"/>
                </a:solidFill>
                <a:latin typeface="Verdana"/>
                <a:cs typeface="Verdana"/>
              </a:rPr>
              <a:t>Vulnerable</a:t>
            </a:r>
            <a:r>
              <a:rPr sz="2200" b="1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b="1" spc="-125" dirty="0">
                <a:solidFill>
                  <a:srgbClr val="FFFFFF"/>
                </a:solidFill>
                <a:latin typeface="Verdana"/>
                <a:cs typeface="Verdana"/>
              </a:rPr>
              <a:t>Populations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69551" y="3979570"/>
            <a:ext cx="3709035" cy="1868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299"/>
              </a:lnSpc>
              <a:spcBef>
                <a:spcPts val="100"/>
              </a:spcBef>
            </a:pP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Children,</a:t>
            </a:r>
            <a:r>
              <a:rPr sz="1900" spc="-3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elderly,</a:t>
            </a:r>
            <a:r>
              <a:rPr sz="1900" spc="-4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and</a:t>
            </a:r>
            <a:r>
              <a:rPr sz="1900" spc="-5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those</a:t>
            </a:r>
            <a:r>
              <a:rPr sz="1900" spc="-5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E1E6E9"/>
                </a:solidFill>
                <a:latin typeface="Arial"/>
                <a:cs typeface="Arial"/>
              </a:rPr>
              <a:t>with </a:t>
            </a: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pre-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existing conditions</a:t>
            </a:r>
            <a:r>
              <a:rPr sz="190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are</a:t>
            </a:r>
            <a:r>
              <a:rPr sz="190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most</a:t>
            </a:r>
            <a:r>
              <a:rPr sz="1900" spc="-5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E1E6E9"/>
                </a:solidFill>
                <a:latin typeface="Arial"/>
                <a:cs typeface="Arial"/>
              </a:rPr>
              <a:t>at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risk.</a:t>
            </a:r>
            <a:r>
              <a:rPr sz="1900" spc="-7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Environmental</a:t>
            </a:r>
            <a:r>
              <a:rPr sz="1900" spc="-2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justice</a:t>
            </a:r>
            <a:r>
              <a:rPr sz="190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issues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often</a:t>
            </a: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arise</a:t>
            </a: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in</a:t>
            </a: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 pollution-related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health</a:t>
            </a:r>
            <a:r>
              <a:rPr sz="190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impacts.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69914" y="503301"/>
            <a:ext cx="6669405" cy="567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50" spc="-254" dirty="0"/>
              <a:t>Role</a:t>
            </a:r>
            <a:r>
              <a:rPr sz="3550" spc="-365" dirty="0"/>
              <a:t> </a:t>
            </a:r>
            <a:r>
              <a:rPr sz="3550" spc="-270" dirty="0"/>
              <a:t>of</a:t>
            </a:r>
            <a:r>
              <a:rPr sz="3550" spc="-335" dirty="0"/>
              <a:t> </a:t>
            </a:r>
            <a:r>
              <a:rPr sz="3550" spc="-235" dirty="0"/>
              <a:t>Government</a:t>
            </a:r>
            <a:r>
              <a:rPr sz="3550" spc="-355" dirty="0"/>
              <a:t> </a:t>
            </a:r>
            <a:r>
              <a:rPr sz="3550" spc="-190" dirty="0"/>
              <a:t>Agencies</a:t>
            </a:r>
            <a:endParaRPr sz="355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81344" y="1409700"/>
            <a:ext cx="496824" cy="4968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69914" y="2080971"/>
            <a:ext cx="7080884" cy="989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b="1" spc="-120" dirty="0">
                <a:solidFill>
                  <a:srgbClr val="E1E6E9"/>
                </a:solidFill>
                <a:latin typeface="Verdana"/>
                <a:cs typeface="Verdana"/>
              </a:rPr>
              <a:t>Environment</a:t>
            </a:r>
            <a:r>
              <a:rPr sz="1750" b="1" spc="-125" dirty="0">
                <a:solidFill>
                  <a:srgbClr val="E1E6E9"/>
                </a:solidFill>
                <a:latin typeface="Verdana"/>
                <a:cs typeface="Verdana"/>
              </a:rPr>
              <a:t> </a:t>
            </a:r>
            <a:r>
              <a:rPr sz="1750" b="1" spc="-10" dirty="0">
                <a:solidFill>
                  <a:srgbClr val="E1E6E9"/>
                </a:solidFill>
                <a:latin typeface="Verdana"/>
                <a:cs typeface="Verdana"/>
              </a:rPr>
              <a:t>Agency</a:t>
            </a:r>
            <a:endParaRPr sz="1750">
              <a:latin typeface="Verdana"/>
              <a:cs typeface="Verdana"/>
            </a:endParaRPr>
          </a:p>
          <a:p>
            <a:pPr marL="12700" marR="5080">
              <a:lnSpc>
                <a:spcPct val="123200"/>
              </a:lnSpc>
              <a:spcBef>
                <a:spcPts val="900"/>
              </a:spcBef>
            </a:pPr>
            <a:r>
              <a:rPr sz="1550" dirty="0">
                <a:solidFill>
                  <a:srgbClr val="E1E6E9"/>
                </a:solidFill>
                <a:latin typeface="Arial"/>
                <a:cs typeface="Arial"/>
              </a:rPr>
              <a:t>Primary</a:t>
            </a:r>
            <a:r>
              <a:rPr sz="1550" spc="-4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1E6E9"/>
                </a:solidFill>
                <a:latin typeface="Arial"/>
                <a:cs typeface="Arial"/>
              </a:rPr>
              <a:t>body</a:t>
            </a:r>
            <a:r>
              <a:rPr sz="1550" spc="-3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1E6E9"/>
                </a:solidFill>
                <a:latin typeface="Arial"/>
                <a:cs typeface="Arial"/>
              </a:rPr>
              <a:t>for</a:t>
            </a:r>
            <a:r>
              <a:rPr sz="1550" spc="-5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1E6E9"/>
                </a:solidFill>
                <a:latin typeface="Arial"/>
                <a:cs typeface="Arial"/>
              </a:rPr>
              <a:t>environmental</a:t>
            </a:r>
            <a:r>
              <a:rPr sz="1550" spc="-5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1E6E9"/>
                </a:solidFill>
                <a:latin typeface="Arial"/>
                <a:cs typeface="Arial"/>
              </a:rPr>
              <a:t>protection</a:t>
            </a:r>
            <a:r>
              <a:rPr sz="1550" spc="-6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1E6E9"/>
                </a:solidFill>
                <a:latin typeface="Arial"/>
                <a:cs typeface="Arial"/>
              </a:rPr>
              <a:t>in</a:t>
            </a:r>
            <a:r>
              <a:rPr sz="1550" spc="-2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1E6E9"/>
                </a:solidFill>
                <a:latin typeface="Arial"/>
                <a:cs typeface="Arial"/>
              </a:rPr>
              <a:t>England.</a:t>
            </a:r>
            <a:r>
              <a:rPr sz="155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1E6E9"/>
                </a:solidFill>
                <a:latin typeface="Arial"/>
                <a:cs typeface="Arial"/>
              </a:rPr>
              <a:t>It</a:t>
            </a:r>
            <a:r>
              <a:rPr sz="1550" spc="-5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1E6E9"/>
                </a:solidFill>
                <a:latin typeface="Arial"/>
                <a:cs typeface="Arial"/>
              </a:rPr>
              <a:t>enforces</a:t>
            </a:r>
            <a:r>
              <a:rPr sz="1550" spc="-5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1E6E9"/>
                </a:solidFill>
                <a:latin typeface="Arial"/>
                <a:cs typeface="Arial"/>
              </a:rPr>
              <a:t>regulations</a:t>
            </a:r>
            <a:r>
              <a:rPr sz="1550" spc="-5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E1E6E9"/>
                </a:solidFill>
                <a:latin typeface="Arial"/>
                <a:cs typeface="Arial"/>
              </a:rPr>
              <a:t>and </a:t>
            </a:r>
            <a:r>
              <a:rPr sz="1550" dirty="0">
                <a:solidFill>
                  <a:srgbClr val="E1E6E9"/>
                </a:solidFill>
                <a:latin typeface="Arial"/>
                <a:cs typeface="Arial"/>
              </a:rPr>
              <a:t>conducts</a:t>
            </a:r>
            <a:r>
              <a:rPr sz="1550" spc="-10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1E6E9"/>
                </a:solidFill>
                <a:latin typeface="Arial"/>
                <a:cs typeface="Arial"/>
              </a:rPr>
              <a:t>environmental</a:t>
            </a:r>
            <a:r>
              <a:rPr sz="1550" spc="-9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E1E6E9"/>
                </a:solidFill>
                <a:latin typeface="Arial"/>
                <a:cs typeface="Arial"/>
              </a:rPr>
              <a:t>assessments.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81344" y="3700271"/>
            <a:ext cx="496824" cy="49682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169914" y="4370654"/>
            <a:ext cx="7579359" cy="989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b="1" spc="-140" dirty="0">
                <a:solidFill>
                  <a:srgbClr val="E1E6E9"/>
                </a:solidFill>
                <a:latin typeface="Verdana"/>
                <a:cs typeface="Verdana"/>
              </a:rPr>
              <a:t>Natural</a:t>
            </a:r>
            <a:r>
              <a:rPr sz="1750" b="1" spc="-165" dirty="0">
                <a:solidFill>
                  <a:srgbClr val="E1E6E9"/>
                </a:solidFill>
                <a:latin typeface="Verdana"/>
                <a:cs typeface="Verdana"/>
              </a:rPr>
              <a:t> </a:t>
            </a:r>
            <a:r>
              <a:rPr sz="1750" b="1" spc="-10" dirty="0">
                <a:solidFill>
                  <a:srgbClr val="E1E6E9"/>
                </a:solidFill>
                <a:latin typeface="Verdana"/>
                <a:cs typeface="Verdana"/>
              </a:rPr>
              <a:t>England</a:t>
            </a:r>
            <a:endParaRPr sz="1750">
              <a:latin typeface="Verdana"/>
              <a:cs typeface="Verdana"/>
            </a:endParaRPr>
          </a:p>
          <a:p>
            <a:pPr marL="12700" marR="5080">
              <a:lnSpc>
                <a:spcPct val="123200"/>
              </a:lnSpc>
              <a:spcBef>
                <a:spcPts val="900"/>
              </a:spcBef>
            </a:pPr>
            <a:r>
              <a:rPr sz="1550" dirty="0">
                <a:solidFill>
                  <a:srgbClr val="E1E6E9"/>
                </a:solidFill>
                <a:latin typeface="Arial"/>
                <a:cs typeface="Arial"/>
              </a:rPr>
              <a:t>Focuses</a:t>
            </a:r>
            <a:r>
              <a:rPr sz="1550" spc="-5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1E6E9"/>
                </a:solidFill>
                <a:latin typeface="Arial"/>
                <a:cs typeface="Arial"/>
              </a:rPr>
              <a:t>on</a:t>
            </a:r>
            <a:r>
              <a:rPr sz="1550" spc="-5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1E6E9"/>
                </a:solidFill>
                <a:latin typeface="Arial"/>
                <a:cs typeface="Arial"/>
              </a:rPr>
              <a:t>nature</a:t>
            </a:r>
            <a:r>
              <a:rPr sz="1550" spc="-5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1E6E9"/>
                </a:solidFill>
                <a:latin typeface="Arial"/>
                <a:cs typeface="Arial"/>
              </a:rPr>
              <a:t>conservation</a:t>
            </a:r>
            <a:r>
              <a:rPr sz="1550" spc="-7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1E6E9"/>
                </a:solidFill>
                <a:latin typeface="Arial"/>
                <a:cs typeface="Arial"/>
              </a:rPr>
              <a:t>and</a:t>
            </a:r>
            <a:r>
              <a:rPr sz="155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E1E6E9"/>
                </a:solidFill>
                <a:latin typeface="Arial"/>
                <a:cs typeface="Arial"/>
              </a:rPr>
              <a:t>biodiversity.</a:t>
            </a:r>
            <a:r>
              <a:rPr sz="155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1E6E9"/>
                </a:solidFill>
                <a:latin typeface="Arial"/>
                <a:cs typeface="Arial"/>
              </a:rPr>
              <a:t>It</a:t>
            </a:r>
            <a:r>
              <a:rPr sz="1550" spc="-5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1E6E9"/>
                </a:solidFill>
                <a:latin typeface="Arial"/>
                <a:cs typeface="Arial"/>
              </a:rPr>
              <a:t>advises</a:t>
            </a:r>
            <a:r>
              <a:rPr sz="1550" spc="-5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1E6E9"/>
                </a:solidFill>
                <a:latin typeface="Arial"/>
                <a:cs typeface="Arial"/>
              </a:rPr>
              <a:t>on</a:t>
            </a:r>
            <a:r>
              <a:rPr sz="155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1E6E9"/>
                </a:solidFill>
                <a:latin typeface="Arial"/>
                <a:cs typeface="Arial"/>
              </a:rPr>
              <a:t>environmental</a:t>
            </a:r>
            <a:r>
              <a:rPr sz="1550" spc="-5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1E6E9"/>
                </a:solidFill>
                <a:latin typeface="Arial"/>
                <a:cs typeface="Arial"/>
              </a:rPr>
              <a:t>impact</a:t>
            </a:r>
            <a:r>
              <a:rPr sz="155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E1E6E9"/>
                </a:solidFill>
                <a:latin typeface="Arial"/>
                <a:cs typeface="Arial"/>
              </a:rPr>
              <a:t>of </a:t>
            </a:r>
            <a:r>
              <a:rPr sz="1550" dirty="0">
                <a:solidFill>
                  <a:srgbClr val="E1E6E9"/>
                </a:solidFill>
                <a:latin typeface="Arial"/>
                <a:cs typeface="Arial"/>
              </a:rPr>
              <a:t>of</a:t>
            </a:r>
            <a:r>
              <a:rPr sz="1550" spc="-5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1E6E9"/>
                </a:solidFill>
                <a:latin typeface="Arial"/>
                <a:cs typeface="Arial"/>
              </a:rPr>
              <a:t>development</a:t>
            </a:r>
            <a:r>
              <a:rPr sz="1550" spc="-6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E1E6E9"/>
                </a:solidFill>
                <a:latin typeface="Arial"/>
                <a:cs typeface="Arial"/>
              </a:rPr>
              <a:t>projects.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81344" y="5989320"/>
            <a:ext cx="496824" cy="49682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169914" y="6660642"/>
            <a:ext cx="7663815" cy="989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spc="-125" dirty="0">
                <a:solidFill>
                  <a:srgbClr val="E1E6E9"/>
                </a:solidFill>
                <a:latin typeface="Verdana"/>
                <a:cs typeface="Verdana"/>
              </a:rPr>
              <a:t>Local</a:t>
            </a:r>
            <a:r>
              <a:rPr sz="1750" b="1" spc="-140" dirty="0">
                <a:solidFill>
                  <a:srgbClr val="E1E6E9"/>
                </a:solidFill>
                <a:latin typeface="Verdana"/>
                <a:cs typeface="Verdana"/>
              </a:rPr>
              <a:t> </a:t>
            </a:r>
            <a:r>
              <a:rPr sz="1750" b="1" spc="-45" dirty="0">
                <a:solidFill>
                  <a:srgbClr val="E1E6E9"/>
                </a:solidFill>
                <a:latin typeface="Verdana"/>
                <a:cs typeface="Verdana"/>
              </a:rPr>
              <a:t>Authorities</a:t>
            </a:r>
            <a:endParaRPr sz="1750">
              <a:latin typeface="Verdana"/>
              <a:cs typeface="Verdana"/>
            </a:endParaRPr>
          </a:p>
          <a:p>
            <a:pPr marL="12700" marR="5080">
              <a:lnSpc>
                <a:spcPct val="123200"/>
              </a:lnSpc>
              <a:spcBef>
                <a:spcPts val="905"/>
              </a:spcBef>
            </a:pPr>
            <a:r>
              <a:rPr sz="1550" dirty="0">
                <a:solidFill>
                  <a:srgbClr val="E1E6E9"/>
                </a:solidFill>
                <a:latin typeface="Arial"/>
                <a:cs typeface="Arial"/>
              </a:rPr>
              <a:t>Play</a:t>
            </a:r>
            <a:r>
              <a:rPr sz="1550" spc="-5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1E6E9"/>
                </a:solidFill>
                <a:latin typeface="Arial"/>
                <a:cs typeface="Arial"/>
              </a:rPr>
              <a:t>crucial</a:t>
            </a:r>
            <a:r>
              <a:rPr sz="155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1E6E9"/>
                </a:solidFill>
                <a:latin typeface="Arial"/>
                <a:cs typeface="Arial"/>
              </a:rPr>
              <a:t>role</a:t>
            </a:r>
            <a:r>
              <a:rPr sz="1550" spc="-5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1E6E9"/>
                </a:solidFill>
                <a:latin typeface="Arial"/>
                <a:cs typeface="Arial"/>
              </a:rPr>
              <a:t>in</a:t>
            </a:r>
            <a:r>
              <a:rPr sz="155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1E6E9"/>
                </a:solidFill>
                <a:latin typeface="Arial"/>
                <a:cs typeface="Arial"/>
              </a:rPr>
              <a:t>local</a:t>
            </a:r>
            <a:r>
              <a:rPr sz="1550" spc="-5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1E6E9"/>
                </a:solidFill>
                <a:latin typeface="Arial"/>
                <a:cs typeface="Arial"/>
              </a:rPr>
              <a:t>environmental</a:t>
            </a:r>
            <a:r>
              <a:rPr sz="1550" spc="-5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1E6E9"/>
                </a:solidFill>
                <a:latin typeface="Arial"/>
                <a:cs typeface="Arial"/>
              </a:rPr>
              <a:t>management.</a:t>
            </a:r>
            <a:r>
              <a:rPr sz="1550" spc="-8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1E6E9"/>
                </a:solidFill>
                <a:latin typeface="Arial"/>
                <a:cs typeface="Arial"/>
              </a:rPr>
              <a:t>They</a:t>
            </a:r>
            <a:r>
              <a:rPr sz="1550" spc="-3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1E6E9"/>
                </a:solidFill>
                <a:latin typeface="Arial"/>
                <a:cs typeface="Arial"/>
              </a:rPr>
              <a:t>handle</a:t>
            </a:r>
            <a:r>
              <a:rPr sz="155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1E6E9"/>
                </a:solidFill>
                <a:latin typeface="Arial"/>
                <a:cs typeface="Arial"/>
              </a:rPr>
              <a:t>noise</a:t>
            </a:r>
            <a:r>
              <a:rPr sz="1550" spc="-5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1E6E9"/>
                </a:solidFill>
                <a:latin typeface="Arial"/>
                <a:cs typeface="Arial"/>
              </a:rPr>
              <a:t>complaints</a:t>
            </a:r>
            <a:r>
              <a:rPr sz="1550" spc="-5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E1E6E9"/>
                </a:solidFill>
                <a:latin typeface="Arial"/>
                <a:cs typeface="Arial"/>
              </a:rPr>
              <a:t>and </a:t>
            </a:r>
            <a:r>
              <a:rPr sz="1550" dirty="0">
                <a:solidFill>
                  <a:srgbClr val="E1E6E9"/>
                </a:solidFill>
                <a:latin typeface="Arial"/>
                <a:cs typeface="Arial"/>
              </a:rPr>
              <a:t>and</a:t>
            </a:r>
            <a:r>
              <a:rPr sz="155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1E6E9"/>
                </a:solidFill>
                <a:latin typeface="Arial"/>
                <a:cs typeface="Arial"/>
              </a:rPr>
              <a:t>certain</a:t>
            </a:r>
            <a:r>
              <a:rPr sz="1550" spc="-5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1E6E9"/>
                </a:solidFill>
                <a:latin typeface="Arial"/>
                <a:cs typeface="Arial"/>
              </a:rPr>
              <a:t>pollution</a:t>
            </a:r>
            <a:r>
              <a:rPr sz="1550" spc="-4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E1E6E9"/>
                </a:solidFill>
                <a:latin typeface="Arial"/>
                <a:cs typeface="Arial"/>
              </a:rPr>
              <a:t>incidents.</a:t>
            </a:r>
            <a:endParaRPr sz="155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399" cy="298246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2756" y="3592448"/>
            <a:ext cx="11057890" cy="673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250" spc="-250" dirty="0"/>
              <a:t>NGOs</a:t>
            </a:r>
            <a:r>
              <a:rPr sz="4250" spc="-415" dirty="0"/>
              <a:t> </a:t>
            </a:r>
            <a:r>
              <a:rPr sz="4250" spc="-245" dirty="0"/>
              <a:t>and</a:t>
            </a:r>
            <a:r>
              <a:rPr sz="4250" spc="-409" dirty="0"/>
              <a:t> </a:t>
            </a:r>
            <a:r>
              <a:rPr sz="4250" spc="-350" dirty="0"/>
              <a:t>Activists</a:t>
            </a:r>
            <a:r>
              <a:rPr sz="4250" spc="-430" dirty="0"/>
              <a:t> </a:t>
            </a:r>
            <a:r>
              <a:rPr sz="4250" spc="-275" dirty="0"/>
              <a:t>in</a:t>
            </a:r>
            <a:r>
              <a:rPr sz="4250" spc="-405" dirty="0"/>
              <a:t> </a:t>
            </a:r>
            <a:r>
              <a:rPr sz="4250" spc="-285" dirty="0"/>
              <a:t>Environmental</a:t>
            </a:r>
            <a:r>
              <a:rPr sz="4250" spc="-409" dirty="0"/>
              <a:t> </a:t>
            </a:r>
            <a:r>
              <a:rPr sz="4250" spc="-390" dirty="0"/>
              <a:t>Law</a:t>
            </a:r>
            <a:endParaRPr sz="4250"/>
          </a:p>
        </p:txBody>
      </p:sp>
      <p:sp>
        <p:nvSpPr>
          <p:cNvPr id="4" name="object 4"/>
          <p:cNvSpPr/>
          <p:nvPr/>
        </p:nvSpPr>
        <p:spPr>
          <a:xfrm>
            <a:off x="835152" y="4943855"/>
            <a:ext cx="536575" cy="536575"/>
          </a:xfrm>
          <a:custGeom>
            <a:avLst/>
            <a:gdLst/>
            <a:ahLst/>
            <a:cxnLst/>
            <a:rect l="l" t="t" r="r" b="b"/>
            <a:pathLst>
              <a:path w="536575" h="536575">
                <a:moveTo>
                  <a:pt x="500634" y="0"/>
                </a:moveTo>
                <a:lnTo>
                  <a:pt x="35763" y="0"/>
                </a:lnTo>
                <a:lnTo>
                  <a:pt x="21843" y="2809"/>
                </a:lnTo>
                <a:lnTo>
                  <a:pt x="10475" y="10477"/>
                </a:lnTo>
                <a:lnTo>
                  <a:pt x="2810" y="21859"/>
                </a:lnTo>
                <a:lnTo>
                  <a:pt x="0" y="35814"/>
                </a:lnTo>
                <a:lnTo>
                  <a:pt x="0" y="500634"/>
                </a:lnTo>
                <a:lnTo>
                  <a:pt x="2810" y="514588"/>
                </a:lnTo>
                <a:lnTo>
                  <a:pt x="10475" y="525970"/>
                </a:lnTo>
                <a:lnTo>
                  <a:pt x="21843" y="533638"/>
                </a:lnTo>
                <a:lnTo>
                  <a:pt x="35763" y="536448"/>
                </a:lnTo>
                <a:lnTo>
                  <a:pt x="500634" y="536448"/>
                </a:lnTo>
                <a:lnTo>
                  <a:pt x="514588" y="533638"/>
                </a:lnTo>
                <a:lnTo>
                  <a:pt x="525970" y="525970"/>
                </a:lnTo>
                <a:lnTo>
                  <a:pt x="533638" y="514588"/>
                </a:lnTo>
                <a:lnTo>
                  <a:pt x="536447" y="500634"/>
                </a:lnTo>
                <a:lnTo>
                  <a:pt x="536447" y="35814"/>
                </a:lnTo>
                <a:lnTo>
                  <a:pt x="533638" y="21859"/>
                </a:lnTo>
                <a:lnTo>
                  <a:pt x="525970" y="10477"/>
                </a:lnTo>
                <a:lnTo>
                  <a:pt x="514588" y="2809"/>
                </a:lnTo>
                <a:lnTo>
                  <a:pt x="500634" y="0"/>
                </a:lnTo>
                <a:close/>
              </a:path>
            </a:pathLst>
          </a:custGeom>
          <a:solidFill>
            <a:srgbClr val="2F3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2154" y="4963160"/>
            <a:ext cx="142240" cy="413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50" b="1" spc="-960" dirty="0">
                <a:solidFill>
                  <a:srgbClr val="E1E6E9"/>
                </a:solidFill>
                <a:latin typeface="Verdana"/>
                <a:cs typeface="Verdana"/>
              </a:rPr>
              <a:t>1</a:t>
            </a:r>
            <a:endParaRPr sz="255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98167" y="4922901"/>
            <a:ext cx="2927985" cy="2252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35" dirty="0">
                <a:solidFill>
                  <a:srgbClr val="E1E6E9"/>
                </a:solidFill>
                <a:latin typeface="Verdana"/>
                <a:cs typeface="Verdana"/>
              </a:rPr>
              <a:t>Legal</a:t>
            </a:r>
            <a:r>
              <a:rPr sz="2100" b="1" spc="-229" dirty="0">
                <a:solidFill>
                  <a:srgbClr val="E1E6E9"/>
                </a:solidFill>
                <a:latin typeface="Verdana"/>
                <a:cs typeface="Verdana"/>
              </a:rPr>
              <a:t> </a:t>
            </a:r>
            <a:r>
              <a:rPr sz="2100" b="1" spc="-40" dirty="0">
                <a:solidFill>
                  <a:srgbClr val="E1E6E9"/>
                </a:solidFill>
                <a:latin typeface="Verdana"/>
                <a:cs typeface="Verdana"/>
              </a:rPr>
              <a:t>Challenges</a:t>
            </a:r>
            <a:endParaRPr sz="2100">
              <a:latin typeface="Verdana"/>
              <a:cs typeface="Verdana"/>
            </a:endParaRPr>
          </a:p>
          <a:p>
            <a:pPr marL="12700" marR="5080">
              <a:lnSpc>
                <a:spcPct val="126099"/>
              </a:lnSpc>
              <a:spcBef>
                <a:spcPts val="1020"/>
              </a:spcBef>
            </a:pPr>
            <a:r>
              <a:rPr sz="1850" dirty="0">
                <a:solidFill>
                  <a:srgbClr val="E1E6E9"/>
                </a:solidFill>
                <a:latin typeface="Arial"/>
                <a:cs typeface="Arial"/>
              </a:rPr>
              <a:t>NGOs</a:t>
            </a:r>
            <a:r>
              <a:rPr sz="1850" spc="-5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1E6E9"/>
                </a:solidFill>
                <a:latin typeface="Arial"/>
                <a:cs typeface="Arial"/>
              </a:rPr>
              <a:t>like</a:t>
            </a:r>
            <a:r>
              <a:rPr sz="1850" spc="-3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1E6E9"/>
                </a:solidFill>
                <a:latin typeface="Arial"/>
                <a:cs typeface="Arial"/>
              </a:rPr>
              <a:t>ClientEarth</a:t>
            </a:r>
            <a:r>
              <a:rPr sz="1850" spc="-6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E1E6E9"/>
                </a:solidFill>
                <a:latin typeface="Arial"/>
                <a:cs typeface="Arial"/>
              </a:rPr>
              <a:t>have </a:t>
            </a:r>
            <a:r>
              <a:rPr sz="1850" dirty="0">
                <a:solidFill>
                  <a:srgbClr val="E1E6E9"/>
                </a:solidFill>
                <a:latin typeface="Arial"/>
                <a:cs typeface="Arial"/>
              </a:rPr>
              <a:t>successfully</a:t>
            </a:r>
            <a:r>
              <a:rPr sz="185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1E6E9"/>
                </a:solidFill>
                <a:latin typeface="Arial"/>
                <a:cs typeface="Arial"/>
              </a:rPr>
              <a:t>challenged </a:t>
            </a:r>
            <a:r>
              <a:rPr sz="1850" dirty="0">
                <a:solidFill>
                  <a:srgbClr val="E1E6E9"/>
                </a:solidFill>
                <a:latin typeface="Arial"/>
                <a:cs typeface="Arial"/>
              </a:rPr>
              <a:t>government</a:t>
            </a:r>
            <a:r>
              <a:rPr sz="1850" spc="-5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1E6E9"/>
                </a:solidFill>
                <a:latin typeface="Arial"/>
                <a:cs typeface="Arial"/>
              </a:rPr>
              <a:t>inaction</a:t>
            </a:r>
            <a:r>
              <a:rPr sz="1850" spc="-1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1E6E9"/>
                </a:solidFill>
                <a:latin typeface="Arial"/>
                <a:cs typeface="Arial"/>
              </a:rPr>
              <a:t>on </a:t>
            </a:r>
            <a:r>
              <a:rPr sz="1850" spc="-25" dirty="0">
                <a:solidFill>
                  <a:srgbClr val="E1E6E9"/>
                </a:solidFill>
                <a:latin typeface="Arial"/>
                <a:cs typeface="Arial"/>
              </a:rPr>
              <a:t>air </a:t>
            </a:r>
            <a:r>
              <a:rPr sz="1850" dirty="0">
                <a:solidFill>
                  <a:srgbClr val="E1E6E9"/>
                </a:solidFill>
                <a:latin typeface="Arial"/>
                <a:cs typeface="Arial"/>
              </a:rPr>
              <a:t>pollution.</a:t>
            </a:r>
            <a:r>
              <a:rPr sz="1850" spc="-5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1E6E9"/>
                </a:solidFill>
                <a:latin typeface="Arial"/>
                <a:cs typeface="Arial"/>
              </a:rPr>
              <a:t>Their</a:t>
            </a:r>
            <a:r>
              <a:rPr sz="1850" spc="-2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1E6E9"/>
                </a:solidFill>
                <a:latin typeface="Arial"/>
                <a:cs typeface="Arial"/>
              </a:rPr>
              <a:t>litigation</a:t>
            </a:r>
            <a:r>
              <a:rPr sz="1850" spc="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E1E6E9"/>
                </a:solidFill>
                <a:latin typeface="Arial"/>
                <a:cs typeface="Arial"/>
              </a:rPr>
              <a:t>has </a:t>
            </a:r>
            <a:r>
              <a:rPr sz="1850" dirty="0">
                <a:solidFill>
                  <a:srgbClr val="E1E6E9"/>
                </a:solidFill>
                <a:latin typeface="Arial"/>
                <a:cs typeface="Arial"/>
              </a:rPr>
              <a:t>forced</a:t>
            </a:r>
            <a:r>
              <a:rPr sz="185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1E6E9"/>
                </a:solidFill>
                <a:latin typeface="Arial"/>
                <a:cs typeface="Arial"/>
              </a:rPr>
              <a:t>policy</a:t>
            </a:r>
            <a:r>
              <a:rPr sz="185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1E6E9"/>
                </a:solidFill>
                <a:latin typeface="Arial"/>
                <a:cs typeface="Arial"/>
              </a:rPr>
              <a:t>changes.</a:t>
            </a:r>
            <a:endParaRPr sz="18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34940" y="4943855"/>
            <a:ext cx="536575" cy="536575"/>
          </a:xfrm>
          <a:custGeom>
            <a:avLst/>
            <a:gdLst/>
            <a:ahLst/>
            <a:cxnLst/>
            <a:rect l="l" t="t" r="r" b="b"/>
            <a:pathLst>
              <a:path w="536575" h="536575">
                <a:moveTo>
                  <a:pt x="500634" y="0"/>
                </a:moveTo>
                <a:lnTo>
                  <a:pt x="35813" y="0"/>
                </a:lnTo>
                <a:lnTo>
                  <a:pt x="21859" y="2809"/>
                </a:lnTo>
                <a:lnTo>
                  <a:pt x="10477" y="10477"/>
                </a:lnTo>
                <a:lnTo>
                  <a:pt x="2809" y="21859"/>
                </a:lnTo>
                <a:lnTo>
                  <a:pt x="0" y="35814"/>
                </a:lnTo>
                <a:lnTo>
                  <a:pt x="0" y="500634"/>
                </a:lnTo>
                <a:lnTo>
                  <a:pt x="2809" y="514588"/>
                </a:lnTo>
                <a:lnTo>
                  <a:pt x="10477" y="525970"/>
                </a:lnTo>
                <a:lnTo>
                  <a:pt x="21859" y="533638"/>
                </a:lnTo>
                <a:lnTo>
                  <a:pt x="35813" y="536448"/>
                </a:lnTo>
                <a:lnTo>
                  <a:pt x="500634" y="536448"/>
                </a:lnTo>
                <a:lnTo>
                  <a:pt x="514588" y="533638"/>
                </a:lnTo>
                <a:lnTo>
                  <a:pt x="525970" y="525970"/>
                </a:lnTo>
                <a:lnTo>
                  <a:pt x="533638" y="514588"/>
                </a:lnTo>
                <a:lnTo>
                  <a:pt x="536448" y="500634"/>
                </a:lnTo>
                <a:lnTo>
                  <a:pt x="536448" y="35814"/>
                </a:lnTo>
                <a:lnTo>
                  <a:pt x="533638" y="21859"/>
                </a:lnTo>
                <a:lnTo>
                  <a:pt x="525970" y="10477"/>
                </a:lnTo>
                <a:lnTo>
                  <a:pt x="514588" y="2809"/>
                </a:lnTo>
                <a:lnTo>
                  <a:pt x="500634" y="0"/>
                </a:lnTo>
                <a:close/>
              </a:path>
            </a:pathLst>
          </a:custGeom>
          <a:solidFill>
            <a:srgbClr val="2F3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00294" y="4963160"/>
            <a:ext cx="208915" cy="413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50" b="1" spc="-434" dirty="0">
                <a:solidFill>
                  <a:srgbClr val="E1E6E9"/>
                </a:solidFill>
                <a:latin typeface="Verdana"/>
                <a:cs typeface="Verdana"/>
              </a:rPr>
              <a:t>2</a:t>
            </a:r>
            <a:endParaRPr sz="255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98209" y="4922901"/>
            <a:ext cx="3247390" cy="2252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10" dirty="0">
                <a:solidFill>
                  <a:srgbClr val="E1E6E9"/>
                </a:solidFill>
                <a:latin typeface="Verdana"/>
                <a:cs typeface="Verdana"/>
              </a:rPr>
              <a:t>Public</a:t>
            </a:r>
            <a:r>
              <a:rPr sz="2100" b="1" spc="-195" dirty="0">
                <a:solidFill>
                  <a:srgbClr val="E1E6E9"/>
                </a:solidFill>
                <a:latin typeface="Verdana"/>
                <a:cs typeface="Verdana"/>
              </a:rPr>
              <a:t> </a:t>
            </a:r>
            <a:r>
              <a:rPr sz="2100" b="1" spc="-80" dirty="0">
                <a:solidFill>
                  <a:srgbClr val="E1E6E9"/>
                </a:solidFill>
                <a:latin typeface="Verdana"/>
                <a:cs typeface="Verdana"/>
              </a:rPr>
              <a:t>Awareness</a:t>
            </a:r>
            <a:endParaRPr sz="2100">
              <a:latin typeface="Verdana"/>
              <a:cs typeface="Verdana"/>
            </a:endParaRPr>
          </a:p>
          <a:p>
            <a:pPr marL="12700" marR="5080">
              <a:lnSpc>
                <a:spcPct val="126299"/>
              </a:lnSpc>
              <a:spcBef>
                <a:spcPts val="1015"/>
              </a:spcBef>
            </a:pPr>
            <a:r>
              <a:rPr sz="1850" dirty="0">
                <a:solidFill>
                  <a:srgbClr val="E1E6E9"/>
                </a:solidFill>
                <a:latin typeface="Arial"/>
                <a:cs typeface="Arial"/>
              </a:rPr>
              <a:t>Organisations</a:t>
            </a:r>
            <a:r>
              <a:rPr sz="1850" spc="-5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1E6E9"/>
                </a:solidFill>
                <a:latin typeface="Arial"/>
                <a:cs typeface="Arial"/>
              </a:rPr>
              <a:t>like</a:t>
            </a:r>
            <a:r>
              <a:rPr sz="1850" spc="-1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1E6E9"/>
                </a:solidFill>
                <a:latin typeface="Arial"/>
                <a:cs typeface="Arial"/>
              </a:rPr>
              <a:t>Greenpeace </a:t>
            </a:r>
            <a:r>
              <a:rPr sz="1850" dirty="0">
                <a:solidFill>
                  <a:srgbClr val="E1E6E9"/>
                </a:solidFill>
                <a:latin typeface="Arial"/>
                <a:cs typeface="Arial"/>
              </a:rPr>
              <a:t>raise</a:t>
            </a:r>
            <a:r>
              <a:rPr sz="1850" spc="-2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1E6E9"/>
                </a:solidFill>
                <a:latin typeface="Arial"/>
                <a:cs typeface="Arial"/>
              </a:rPr>
              <a:t>public</a:t>
            </a:r>
            <a:r>
              <a:rPr sz="1850" spc="-2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1E6E9"/>
                </a:solidFill>
                <a:latin typeface="Arial"/>
                <a:cs typeface="Arial"/>
              </a:rPr>
              <a:t>consciousness </a:t>
            </a:r>
            <a:r>
              <a:rPr sz="1850" dirty="0">
                <a:solidFill>
                  <a:srgbClr val="E1E6E9"/>
                </a:solidFill>
                <a:latin typeface="Arial"/>
                <a:cs typeface="Arial"/>
              </a:rPr>
              <a:t>about</a:t>
            </a:r>
            <a:r>
              <a:rPr sz="1850" spc="-4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1E6E9"/>
                </a:solidFill>
                <a:latin typeface="Arial"/>
                <a:cs typeface="Arial"/>
              </a:rPr>
              <a:t>environmental</a:t>
            </a:r>
            <a:r>
              <a:rPr sz="1850" spc="-5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1E6E9"/>
                </a:solidFill>
                <a:latin typeface="Arial"/>
                <a:cs typeface="Arial"/>
              </a:rPr>
              <a:t>issues.</a:t>
            </a:r>
            <a:endParaRPr sz="1850">
              <a:latin typeface="Arial"/>
              <a:cs typeface="Arial"/>
            </a:endParaRPr>
          </a:p>
          <a:p>
            <a:pPr marL="12700" marR="161925">
              <a:lnSpc>
                <a:spcPts val="2800"/>
              </a:lnSpc>
              <a:spcBef>
                <a:spcPts val="90"/>
              </a:spcBef>
            </a:pPr>
            <a:r>
              <a:rPr sz="1850" dirty="0">
                <a:solidFill>
                  <a:srgbClr val="E1E6E9"/>
                </a:solidFill>
                <a:latin typeface="Arial"/>
                <a:cs typeface="Arial"/>
              </a:rPr>
              <a:t>This</a:t>
            </a:r>
            <a:r>
              <a:rPr sz="1850" spc="-1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1E6E9"/>
                </a:solidFill>
                <a:latin typeface="Arial"/>
                <a:cs typeface="Arial"/>
              </a:rPr>
              <a:t>influences</a:t>
            </a:r>
            <a:r>
              <a:rPr sz="1850" spc="-2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1E6E9"/>
                </a:solidFill>
                <a:latin typeface="Arial"/>
                <a:cs typeface="Arial"/>
              </a:rPr>
              <a:t>public</a:t>
            </a:r>
            <a:r>
              <a:rPr sz="1850" spc="-1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1E6E9"/>
                </a:solidFill>
                <a:latin typeface="Arial"/>
                <a:cs typeface="Arial"/>
              </a:rPr>
              <a:t>opinion </a:t>
            </a:r>
            <a:r>
              <a:rPr sz="1850" dirty="0">
                <a:solidFill>
                  <a:srgbClr val="E1E6E9"/>
                </a:solidFill>
                <a:latin typeface="Arial"/>
                <a:cs typeface="Arial"/>
              </a:rPr>
              <a:t>and</a:t>
            </a:r>
            <a:r>
              <a:rPr sz="1850" spc="-4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1E6E9"/>
                </a:solidFill>
                <a:latin typeface="Arial"/>
                <a:cs typeface="Arial"/>
              </a:rPr>
              <a:t>political</a:t>
            </a:r>
            <a:r>
              <a:rPr sz="185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1E6E9"/>
                </a:solidFill>
                <a:latin typeface="Arial"/>
                <a:cs typeface="Arial"/>
              </a:rPr>
              <a:t>action.</a:t>
            </a:r>
            <a:endParaRPr sz="18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634728" y="4943855"/>
            <a:ext cx="536575" cy="536575"/>
          </a:xfrm>
          <a:custGeom>
            <a:avLst/>
            <a:gdLst/>
            <a:ahLst/>
            <a:cxnLst/>
            <a:rect l="l" t="t" r="r" b="b"/>
            <a:pathLst>
              <a:path w="536575" h="536575">
                <a:moveTo>
                  <a:pt x="500633" y="0"/>
                </a:moveTo>
                <a:lnTo>
                  <a:pt x="35814" y="0"/>
                </a:lnTo>
                <a:lnTo>
                  <a:pt x="21859" y="2809"/>
                </a:lnTo>
                <a:lnTo>
                  <a:pt x="10477" y="10477"/>
                </a:lnTo>
                <a:lnTo>
                  <a:pt x="2809" y="21859"/>
                </a:lnTo>
                <a:lnTo>
                  <a:pt x="0" y="35814"/>
                </a:lnTo>
                <a:lnTo>
                  <a:pt x="0" y="500634"/>
                </a:lnTo>
                <a:lnTo>
                  <a:pt x="2809" y="514588"/>
                </a:lnTo>
                <a:lnTo>
                  <a:pt x="10477" y="525970"/>
                </a:lnTo>
                <a:lnTo>
                  <a:pt x="21859" y="533638"/>
                </a:lnTo>
                <a:lnTo>
                  <a:pt x="35814" y="536448"/>
                </a:lnTo>
                <a:lnTo>
                  <a:pt x="500633" y="536448"/>
                </a:lnTo>
                <a:lnTo>
                  <a:pt x="514588" y="533638"/>
                </a:lnTo>
                <a:lnTo>
                  <a:pt x="525970" y="525970"/>
                </a:lnTo>
                <a:lnTo>
                  <a:pt x="533638" y="514588"/>
                </a:lnTo>
                <a:lnTo>
                  <a:pt x="536448" y="500634"/>
                </a:lnTo>
                <a:lnTo>
                  <a:pt x="536448" y="35814"/>
                </a:lnTo>
                <a:lnTo>
                  <a:pt x="533638" y="21859"/>
                </a:lnTo>
                <a:lnTo>
                  <a:pt x="525970" y="10477"/>
                </a:lnTo>
                <a:lnTo>
                  <a:pt x="514588" y="2809"/>
                </a:lnTo>
                <a:lnTo>
                  <a:pt x="500633" y="0"/>
                </a:lnTo>
                <a:close/>
              </a:path>
            </a:pathLst>
          </a:custGeom>
          <a:solidFill>
            <a:srgbClr val="2F3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799446" y="4963160"/>
            <a:ext cx="207645" cy="413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50" b="1" spc="-434" dirty="0">
                <a:solidFill>
                  <a:srgbClr val="E1E6E9"/>
                </a:solidFill>
                <a:latin typeface="Verdana"/>
                <a:cs typeface="Verdana"/>
              </a:rPr>
              <a:t>3</a:t>
            </a:r>
            <a:endParaRPr sz="255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13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397997" y="4922901"/>
            <a:ext cx="2875280" cy="2609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45" dirty="0">
                <a:solidFill>
                  <a:srgbClr val="E1E6E9"/>
                </a:solidFill>
                <a:latin typeface="Verdana"/>
                <a:cs typeface="Verdana"/>
              </a:rPr>
              <a:t>Policy</a:t>
            </a:r>
            <a:r>
              <a:rPr sz="2100" b="1" spc="-195" dirty="0">
                <a:solidFill>
                  <a:srgbClr val="E1E6E9"/>
                </a:solidFill>
                <a:latin typeface="Verdana"/>
                <a:cs typeface="Verdana"/>
              </a:rPr>
              <a:t> </a:t>
            </a:r>
            <a:r>
              <a:rPr sz="2100" b="1" spc="-70" dirty="0">
                <a:solidFill>
                  <a:srgbClr val="E1E6E9"/>
                </a:solidFill>
                <a:latin typeface="Verdana"/>
                <a:cs typeface="Verdana"/>
              </a:rPr>
              <a:t>Influence</a:t>
            </a:r>
            <a:endParaRPr sz="2100">
              <a:latin typeface="Verdana"/>
              <a:cs typeface="Verdana"/>
            </a:endParaRPr>
          </a:p>
          <a:p>
            <a:pPr marL="12700" marR="5080">
              <a:lnSpc>
                <a:spcPct val="126200"/>
              </a:lnSpc>
              <a:spcBef>
                <a:spcPts val="1015"/>
              </a:spcBef>
            </a:pPr>
            <a:r>
              <a:rPr sz="1850" dirty="0">
                <a:solidFill>
                  <a:srgbClr val="E1E6E9"/>
                </a:solidFill>
                <a:latin typeface="Arial"/>
                <a:cs typeface="Arial"/>
              </a:rPr>
              <a:t>Environmental</a:t>
            </a:r>
            <a:r>
              <a:rPr sz="1850" spc="-8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1E6E9"/>
                </a:solidFill>
                <a:latin typeface="Arial"/>
                <a:cs typeface="Arial"/>
              </a:rPr>
              <a:t>NGOs</a:t>
            </a:r>
            <a:r>
              <a:rPr sz="1850" spc="-5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E1E6E9"/>
                </a:solidFill>
                <a:latin typeface="Arial"/>
                <a:cs typeface="Arial"/>
              </a:rPr>
              <a:t>often </a:t>
            </a:r>
            <a:r>
              <a:rPr sz="1850" dirty="0">
                <a:solidFill>
                  <a:srgbClr val="E1E6E9"/>
                </a:solidFill>
                <a:latin typeface="Arial"/>
                <a:cs typeface="Arial"/>
              </a:rPr>
              <a:t>participate</a:t>
            </a:r>
            <a:r>
              <a:rPr sz="185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1E6E9"/>
                </a:solidFill>
                <a:latin typeface="Arial"/>
                <a:cs typeface="Arial"/>
              </a:rPr>
              <a:t>in</a:t>
            </a:r>
            <a:r>
              <a:rPr sz="1850" spc="-2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1E6E9"/>
                </a:solidFill>
                <a:latin typeface="Arial"/>
                <a:cs typeface="Arial"/>
              </a:rPr>
              <a:t>policy </a:t>
            </a:r>
            <a:r>
              <a:rPr sz="1850" dirty="0">
                <a:solidFill>
                  <a:srgbClr val="E1E6E9"/>
                </a:solidFill>
                <a:latin typeface="Arial"/>
                <a:cs typeface="Arial"/>
              </a:rPr>
              <a:t>consultations.</a:t>
            </a:r>
            <a:r>
              <a:rPr sz="1850" spc="-8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1E6E9"/>
                </a:solidFill>
                <a:latin typeface="Arial"/>
                <a:cs typeface="Arial"/>
              </a:rPr>
              <a:t>They</a:t>
            </a:r>
            <a:r>
              <a:rPr sz="1850" spc="-2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1E6E9"/>
                </a:solidFill>
                <a:latin typeface="Arial"/>
                <a:cs typeface="Arial"/>
              </a:rPr>
              <a:t>provide </a:t>
            </a:r>
            <a:r>
              <a:rPr sz="1850" dirty="0">
                <a:solidFill>
                  <a:srgbClr val="E1E6E9"/>
                </a:solidFill>
                <a:latin typeface="Arial"/>
                <a:cs typeface="Arial"/>
              </a:rPr>
              <a:t>expertise</a:t>
            </a:r>
            <a:r>
              <a:rPr sz="1850" spc="-1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1E6E9"/>
                </a:solidFill>
                <a:latin typeface="Arial"/>
                <a:cs typeface="Arial"/>
              </a:rPr>
              <a:t>and</a:t>
            </a:r>
            <a:r>
              <a:rPr sz="1850" spc="-1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1E6E9"/>
                </a:solidFill>
                <a:latin typeface="Arial"/>
                <a:cs typeface="Arial"/>
              </a:rPr>
              <a:t>advocate</a:t>
            </a:r>
            <a:r>
              <a:rPr sz="1850" spc="-4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E1E6E9"/>
                </a:solidFill>
                <a:latin typeface="Arial"/>
                <a:cs typeface="Arial"/>
              </a:rPr>
              <a:t>for </a:t>
            </a:r>
            <a:r>
              <a:rPr sz="1850" dirty="0">
                <a:solidFill>
                  <a:srgbClr val="E1E6E9"/>
                </a:solidFill>
                <a:latin typeface="Arial"/>
                <a:cs typeface="Arial"/>
              </a:rPr>
              <a:t>stronger</a:t>
            </a:r>
            <a:r>
              <a:rPr sz="1850" spc="-4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1E6E9"/>
                </a:solidFill>
                <a:latin typeface="Arial"/>
                <a:cs typeface="Arial"/>
              </a:rPr>
              <a:t>environmental protections.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7382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100"/>
              </a:spcBef>
            </a:pPr>
            <a:r>
              <a:rPr spc="-300" dirty="0"/>
              <a:t>Technological</a:t>
            </a:r>
            <a:r>
              <a:rPr spc="-445" dirty="0"/>
              <a:t> </a:t>
            </a:r>
            <a:r>
              <a:rPr spc="-340" dirty="0"/>
              <a:t>Solutions</a:t>
            </a:r>
            <a:r>
              <a:rPr spc="-434" dirty="0"/>
              <a:t> </a:t>
            </a:r>
            <a:r>
              <a:rPr spc="-270" dirty="0"/>
              <a:t>to</a:t>
            </a:r>
            <a:r>
              <a:rPr spc="-405" dirty="0"/>
              <a:t> </a:t>
            </a:r>
            <a:r>
              <a:rPr spc="-295" dirty="0"/>
              <a:t>Pollution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4108" y="2130551"/>
            <a:ext cx="4053840" cy="250545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51103" y="4920488"/>
            <a:ext cx="3829050" cy="196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45" dirty="0">
                <a:solidFill>
                  <a:srgbClr val="E1E6E9"/>
                </a:solidFill>
                <a:latin typeface="Verdana"/>
                <a:cs typeface="Verdana"/>
              </a:rPr>
              <a:t>Electric</a:t>
            </a:r>
            <a:r>
              <a:rPr sz="2200" b="1" spc="-190" dirty="0">
                <a:solidFill>
                  <a:srgbClr val="E1E6E9"/>
                </a:solidFill>
                <a:latin typeface="Verdana"/>
                <a:cs typeface="Verdana"/>
              </a:rPr>
              <a:t> </a:t>
            </a:r>
            <a:r>
              <a:rPr sz="2200" b="1" spc="-35" dirty="0">
                <a:solidFill>
                  <a:srgbClr val="E1E6E9"/>
                </a:solidFill>
                <a:latin typeface="Verdana"/>
                <a:cs typeface="Verdana"/>
              </a:rPr>
              <a:t>Vehicles</a:t>
            </a:r>
            <a:endParaRPr sz="2200">
              <a:latin typeface="Verdana"/>
              <a:cs typeface="Verdana"/>
            </a:endParaRPr>
          </a:p>
          <a:p>
            <a:pPr marL="12700" marR="5080">
              <a:lnSpc>
                <a:spcPct val="127200"/>
              </a:lnSpc>
              <a:spcBef>
                <a:spcPts val="1035"/>
              </a:spcBef>
            </a:pP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Widespread</a:t>
            </a:r>
            <a:r>
              <a:rPr sz="1900" spc="-1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adoption</a:t>
            </a:r>
            <a:r>
              <a:rPr sz="1900" spc="-2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of</a:t>
            </a:r>
            <a:r>
              <a:rPr sz="1900" spc="-6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electric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vehicles</a:t>
            </a:r>
            <a:r>
              <a:rPr sz="190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significantly</a:t>
            </a:r>
            <a:r>
              <a:rPr sz="1900" spc="-5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reduces</a:t>
            </a:r>
            <a:r>
              <a:rPr sz="190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urban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air</a:t>
            </a:r>
            <a:r>
              <a:rPr sz="1900" spc="-2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pollution.</a:t>
            </a:r>
            <a:r>
              <a:rPr sz="1900" spc="-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UK</a:t>
            </a:r>
            <a:r>
              <a:rPr sz="1900" spc="-3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plans</a:t>
            </a: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to</a:t>
            </a:r>
            <a:r>
              <a:rPr sz="1900" spc="-3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ban</a:t>
            </a:r>
            <a:r>
              <a:rPr sz="1900" spc="-25" dirty="0">
                <a:solidFill>
                  <a:srgbClr val="E1E6E9"/>
                </a:solidFill>
                <a:latin typeface="Arial"/>
                <a:cs typeface="Arial"/>
              </a:rPr>
              <a:t> new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petrol</a:t>
            </a:r>
            <a:r>
              <a:rPr sz="1900" spc="-2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and</a:t>
            </a:r>
            <a:r>
              <a:rPr sz="1900" spc="-2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diesel</a:t>
            </a: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cars</a:t>
            </a:r>
            <a:r>
              <a:rPr sz="1900" spc="-2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by</a:t>
            </a:r>
            <a:r>
              <a:rPr sz="190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2030.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88279" y="2130551"/>
            <a:ext cx="4053839" cy="250545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275834" y="4920183"/>
            <a:ext cx="3884295" cy="196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45" dirty="0">
                <a:solidFill>
                  <a:srgbClr val="E1E6E9"/>
                </a:solidFill>
                <a:latin typeface="Verdana"/>
                <a:cs typeface="Verdana"/>
              </a:rPr>
              <a:t>Advanced</a:t>
            </a:r>
            <a:r>
              <a:rPr sz="2200" b="1" spc="-215" dirty="0">
                <a:solidFill>
                  <a:srgbClr val="E1E6E9"/>
                </a:solidFill>
                <a:latin typeface="Verdana"/>
                <a:cs typeface="Verdana"/>
              </a:rPr>
              <a:t> </a:t>
            </a:r>
            <a:r>
              <a:rPr sz="2200" b="1" spc="-160" dirty="0">
                <a:solidFill>
                  <a:srgbClr val="E1E6E9"/>
                </a:solidFill>
                <a:latin typeface="Verdana"/>
                <a:cs typeface="Verdana"/>
              </a:rPr>
              <a:t>Water</a:t>
            </a:r>
            <a:r>
              <a:rPr sz="2200" b="1" spc="-190" dirty="0">
                <a:solidFill>
                  <a:srgbClr val="E1E6E9"/>
                </a:solidFill>
                <a:latin typeface="Verdana"/>
                <a:cs typeface="Verdana"/>
              </a:rPr>
              <a:t> </a:t>
            </a:r>
            <a:r>
              <a:rPr sz="2200" b="1" spc="-130" dirty="0">
                <a:solidFill>
                  <a:srgbClr val="E1E6E9"/>
                </a:solidFill>
                <a:latin typeface="Verdana"/>
                <a:cs typeface="Verdana"/>
              </a:rPr>
              <a:t>Treatment</a:t>
            </a:r>
            <a:endParaRPr sz="2200">
              <a:latin typeface="Verdana"/>
              <a:cs typeface="Verdana"/>
            </a:endParaRPr>
          </a:p>
          <a:p>
            <a:pPr marL="12700" marR="7620">
              <a:lnSpc>
                <a:spcPct val="127200"/>
              </a:lnSpc>
              <a:spcBef>
                <a:spcPts val="1045"/>
              </a:spcBef>
            </a:pP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Membrane</a:t>
            </a:r>
            <a:r>
              <a:rPr sz="1900" spc="-4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technology</a:t>
            </a:r>
            <a:r>
              <a:rPr sz="1900" spc="-2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and</a:t>
            </a:r>
            <a:r>
              <a:rPr sz="1900" spc="-5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E1E6E9"/>
                </a:solidFill>
                <a:latin typeface="Arial"/>
                <a:cs typeface="Arial"/>
              </a:rPr>
              <a:t>UV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disinfection</a:t>
            </a:r>
            <a:r>
              <a:rPr sz="190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improve</a:t>
            </a:r>
            <a:r>
              <a:rPr sz="1900" spc="-5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water</a:t>
            </a:r>
            <a:r>
              <a:rPr sz="190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quality.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These</a:t>
            </a:r>
            <a:r>
              <a:rPr sz="1900" spc="-5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technologies</a:t>
            </a:r>
            <a:r>
              <a:rPr sz="1900" spc="-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are</a:t>
            </a:r>
            <a:r>
              <a:rPr sz="1900" spc="-5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increasingly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used</a:t>
            </a:r>
            <a:r>
              <a:rPr sz="190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in</a:t>
            </a:r>
            <a:r>
              <a:rPr sz="190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UK</a:t>
            </a:r>
            <a:r>
              <a:rPr sz="1900" spc="-5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water</a:t>
            </a:r>
            <a:r>
              <a:rPr sz="1900" spc="-2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treatment</a:t>
            </a:r>
            <a:r>
              <a:rPr sz="1900" spc="-2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plants.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12452" y="2130551"/>
            <a:ext cx="4053840" cy="250545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700641" y="4920183"/>
            <a:ext cx="4074160" cy="2703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90" dirty="0">
                <a:solidFill>
                  <a:srgbClr val="E1E6E9"/>
                </a:solidFill>
                <a:latin typeface="Verdana"/>
                <a:cs typeface="Verdana"/>
              </a:rPr>
              <a:t>Soil</a:t>
            </a:r>
            <a:r>
              <a:rPr sz="2200" b="1" spc="-180" dirty="0">
                <a:solidFill>
                  <a:srgbClr val="E1E6E9"/>
                </a:solidFill>
                <a:latin typeface="Verdana"/>
                <a:cs typeface="Verdana"/>
              </a:rPr>
              <a:t> </a:t>
            </a:r>
            <a:r>
              <a:rPr sz="2200" b="1" spc="-145" dirty="0">
                <a:solidFill>
                  <a:srgbClr val="E1E6E9"/>
                </a:solidFill>
                <a:latin typeface="Verdana"/>
                <a:cs typeface="Verdana"/>
              </a:rPr>
              <a:t>Remediation</a:t>
            </a:r>
            <a:r>
              <a:rPr sz="2200" b="1" spc="-195" dirty="0">
                <a:solidFill>
                  <a:srgbClr val="E1E6E9"/>
                </a:solidFill>
                <a:latin typeface="Verdana"/>
                <a:cs typeface="Verdana"/>
              </a:rPr>
              <a:t> </a:t>
            </a:r>
            <a:r>
              <a:rPr sz="2200" b="1" spc="-20" dirty="0">
                <a:solidFill>
                  <a:srgbClr val="E1E6E9"/>
                </a:solidFill>
                <a:latin typeface="Verdana"/>
                <a:cs typeface="Verdana"/>
              </a:rPr>
              <a:t>Tech</a:t>
            </a:r>
            <a:endParaRPr sz="2200">
              <a:latin typeface="Verdana"/>
              <a:cs typeface="Verdana"/>
            </a:endParaRPr>
          </a:p>
          <a:p>
            <a:pPr marL="12700" marR="5080">
              <a:lnSpc>
                <a:spcPct val="127299"/>
              </a:lnSpc>
              <a:spcBef>
                <a:spcPts val="1040"/>
              </a:spcBef>
            </a:pP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Bioremediation</a:t>
            </a:r>
            <a:r>
              <a:rPr sz="1900" spc="-2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and</a:t>
            </a:r>
            <a:r>
              <a:rPr sz="1900" spc="-5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phytoremediation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phytoremediation</a:t>
            </a:r>
            <a:r>
              <a:rPr sz="190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offer</a:t>
            </a:r>
            <a:r>
              <a:rPr sz="1900" spc="-9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eco-friendly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friendly</a:t>
            </a:r>
            <a:r>
              <a:rPr sz="1900" spc="-4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soil</a:t>
            </a:r>
            <a:r>
              <a:rPr sz="1900" spc="-4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cleanup</a:t>
            </a:r>
            <a:r>
              <a:rPr sz="190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solutions.</a:t>
            </a:r>
            <a:r>
              <a:rPr sz="1900" spc="-7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These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These</a:t>
            </a:r>
            <a:r>
              <a:rPr sz="190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methods</a:t>
            </a:r>
            <a:r>
              <a:rPr sz="1900" spc="-2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are</a:t>
            </a:r>
            <a:r>
              <a:rPr sz="190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gaining</a:t>
            </a:r>
            <a:r>
              <a:rPr sz="1900" spc="-2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traction</a:t>
            </a:r>
            <a:r>
              <a:rPr sz="190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E1E6E9"/>
                </a:solidFill>
                <a:latin typeface="Arial"/>
                <a:cs typeface="Arial"/>
              </a:rPr>
              <a:t>in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in</a:t>
            </a:r>
            <a:r>
              <a:rPr sz="1900" spc="-6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brownfield</a:t>
            </a:r>
            <a:r>
              <a:rPr sz="190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redevelopment</a:t>
            </a:r>
            <a:r>
              <a:rPr sz="1900" spc="-3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projects. projects.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27190" y="659714"/>
            <a:ext cx="7392034" cy="122301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4800"/>
              </a:lnSpc>
              <a:spcBef>
                <a:spcPts val="25"/>
              </a:spcBef>
            </a:pPr>
            <a:r>
              <a:rPr sz="3850" spc="-245" dirty="0"/>
              <a:t>Future</a:t>
            </a:r>
            <a:r>
              <a:rPr sz="3850" spc="-380" dirty="0"/>
              <a:t> </a:t>
            </a:r>
            <a:r>
              <a:rPr sz="3850" spc="-310" dirty="0"/>
              <a:t>Trends</a:t>
            </a:r>
            <a:r>
              <a:rPr sz="3850" spc="-380" dirty="0"/>
              <a:t> </a:t>
            </a:r>
            <a:r>
              <a:rPr sz="3850" spc="-235" dirty="0"/>
              <a:t>in</a:t>
            </a:r>
            <a:r>
              <a:rPr sz="3850" spc="-350" dirty="0"/>
              <a:t> </a:t>
            </a:r>
            <a:r>
              <a:rPr sz="3850" spc="-210" dirty="0"/>
              <a:t>Public</a:t>
            </a:r>
            <a:r>
              <a:rPr sz="3850" spc="-380" dirty="0"/>
              <a:t> </a:t>
            </a:r>
            <a:r>
              <a:rPr sz="3850" spc="-190" dirty="0"/>
              <a:t>Health </a:t>
            </a:r>
            <a:r>
              <a:rPr sz="3850" spc="-260" dirty="0"/>
              <a:t>Nuisance</a:t>
            </a:r>
            <a:r>
              <a:rPr sz="3850" spc="-409" dirty="0"/>
              <a:t> </a:t>
            </a:r>
            <a:r>
              <a:rPr sz="3850" spc="-355" dirty="0"/>
              <a:t>Law</a:t>
            </a:r>
            <a:endParaRPr sz="385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39255" y="2249423"/>
            <a:ext cx="1075944" cy="527608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20" dirty="0"/>
              <a:t>Climate</a:t>
            </a:r>
            <a:r>
              <a:rPr spc="-165" dirty="0"/>
              <a:t> </a:t>
            </a:r>
            <a:r>
              <a:rPr spc="-25" dirty="0"/>
              <a:t>Litigation</a:t>
            </a:r>
          </a:p>
          <a:p>
            <a:pPr marL="12700" marR="370840">
              <a:lnSpc>
                <a:spcPct val="126400"/>
              </a:lnSpc>
              <a:spcBef>
                <a:spcPts val="940"/>
              </a:spcBef>
            </a:pPr>
            <a:r>
              <a:rPr sz="1650" b="0" dirty="0">
                <a:latin typeface="Arial"/>
                <a:cs typeface="Arial"/>
              </a:rPr>
              <a:t>Expect</a:t>
            </a:r>
            <a:r>
              <a:rPr sz="1650" b="0" spc="-10" dirty="0">
                <a:latin typeface="Arial"/>
                <a:cs typeface="Arial"/>
              </a:rPr>
              <a:t> </a:t>
            </a:r>
            <a:r>
              <a:rPr sz="1650" b="0" dirty="0">
                <a:latin typeface="Arial"/>
                <a:cs typeface="Arial"/>
              </a:rPr>
              <a:t>increase</a:t>
            </a:r>
            <a:r>
              <a:rPr sz="1650" b="0" spc="-5" dirty="0">
                <a:latin typeface="Arial"/>
                <a:cs typeface="Arial"/>
              </a:rPr>
              <a:t> </a:t>
            </a:r>
            <a:r>
              <a:rPr sz="1650" b="0" dirty="0">
                <a:latin typeface="Arial"/>
                <a:cs typeface="Arial"/>
              </a:rPr>
              <a:t>in</a:t>
            </a:r>
            <a:r>
              <a:rPr sz="1650" b="0" spc="-40" dirty="0">
                <a:latin typeface="Arial"/>
                <a:cs typeface="Arial"/>
              </a:rPr>
              <a:t> </a:t>
            </a:r>
            <a:r>
              <a:rPr sz="1650" b="0" dirty="0">
                <a:latin typeface="Arial"/>
                <a:cs typeface="Arial"/>
              </a:rPr>
              <a:t>climate</a:t>
            </a:r>
            <a:r>
              <a:rPr sz="1650" b="0" spc="-35" dirty="0">
                <a:latin typeface="Arial"/>
                <a:cs typeface="Arial"/>
              </a:rPr>
              <a:t> </a:t>
            </a:r>
            <a:r>
              <a:rPr sz="1650" b="0" spc="-10" dirty="0">
                <a:latin typeface="Arial"/>
                <a:cs typeface="Arial"/>
              </a:rPr>
              <a:t>change-</a:t>
            </a:r>
            <a:r>
              <a:rPr sz="1650" b="0" dirty="0">
                <a:latin typeface="Arial"/>
                <a:cs typeface="Arial"/>
              </a:rPr>
              <a:t>related</a:t>
            </a:r>
            <a:r>
              <a:rPr sz="1650" b="0" spc="-40" dirty="0">
                <a:latin typeface="Arial"/>
                <a:cs typeface="Arial"/>
              </a:rPr>
              <a:t> </a:t>
            </a:r>
            <a:r>
              <a:rPr sz="1650" b="0" dirty="0">
                <a:latin typeface="Arial"/>
                <a:cs typeface="Arial"/>
              </a:rPr>
              <a:t>lawsuits.</a:t>
            </a:r>
            <a:r>
              <a:rPr sz="1650" b="0" spc="-25" dirty="0">
                <a:latin typeface="Arial"/>
                <a:cs typeface="Arial"/>
              </a:rPr>
              <a:t> </a:t>
            </a:r>
            <a:r>
              <a:rPr sz="1650" b="0" dirty="0">
                <a:latin typeface="Arial"/>
                <a:cs typeface="Arial"/>
              </a:rPr>
              <a:t>Cases</a:t>
            </a:r>
            <a:r>
              <a:rPr sz="1650" b="0" spc="-30" dirty="0">
                <a:latin typeface="Arial"/>
                <a:cs typeface="Arial"/>
              </a:rPr>
              <a:t> </a:t>
            </a:r>
            <a:r>
              <a:rPr sz="1650" b="0" spc="-25" dirty="0">
                <a:latin typeface="Arial"/>
                <a:cs typeface="Arial"/>
              </a:rPr>
              <a:t>may </a:t>
            </a:r>
            <a:r>
              <a:rPr sz="1650" b="0" dirty="0">
                <a:latin typeface="Arial"/>
                <a:cs typeface="Arial"/>
              </a:rPr>
              <a:t>target</a:t>
            </a:r>
            <a:r>
              <a:rPr sz="1650" b="0" spc="-35" dirty="0">
                <a:latin typeface="Arial"/>
                <a:cs typeface="Arial"/>
              </a:rPr>
              <a:t> </a:t>
            </a:r>
            <a:r>
              <a:rPr sz="1650" b="0" dirty="0">
                <a:latin typeface="Arial"/>
                <a:cs typeface="Arial"/>
              </a:rPr>
              <a:t>both</a:t>
            </a:r>
            <a:r>
              <a:rPr sz="1650" b="0" spc="-35" dirty="0">
                <a:latin typeface="Arial"/>
                <a:cs typeface="Arial"/>
              </a:rPr>
              <a:t> </a:t>
            </a:r>
            <a:r>
              <a:rPr sz="1650" b="0" dirty="0">
                <a:latin typeface="Arial"/>
                <a:cs typeface="Arial"/>
              </a:rPr>
              <a:t>governments</a:t>
            </a:r>
            <a:r>
              <a:rPr sz="1650" b="0" spc="-45" dirty="0">
                <a:latin typeface="Arial"/>
                <a:cs typeface="Arial"/>
              </a:rPr>
              <a:t> </a:t>
            </a:r>
            <a:r>
              <a:rPr sz="1650" b="0" dirty="0">
                <a:latin typeface="Arial"/>
                <a:cs typeface="Arial"/>
              </a:rPr>
              <a:t>and</a:t>
            </a:r>
            <a:r>
              <a:rPr sz="1650" b="0" spc="-35" dirty="0">
                <a:latin typeface="Arial"/>
                <a:cs typeface="Arial"/>
              </a:rPr>
              <a:t> </a:t>
            </a:r>
            <a:r>
              <a:rPr sz="1650" b="0" dirty="0">
                <a:latin typeface="Arial"/>
                <a:cs typeface="Arial"/>
              </a:rPr>
              <a:t>corporations</a:t>
            </a:r>
            <a:r>
              <a:rPr sz="1650" b="0" spc="-50" dirty="0">
                <a:latin typeface="Arial"/>
                <a:cs typeface="Arial"/>
              </a:rPr>
              <a:t> </a:t>
            </a:r>
            <a:r>
              <a:rPr sz="1650" b="0" dirty="0">
                <a:latin typeface="Arial"/>
                <a:cs typeface="Arial"/>
              </a:rPr>
              <a:t>for</a:t>
            </a:r>
            <a:r>
              <a:rPr sz="1650" b="0" spc="-10" dirty="0">
                <a:latin typeface="Arial"/>
                <a:cs typeface="Arial"/>
              </a:rPr>
              <a:t> environmental damage.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25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305" dirty="0"/>
              <a:t>AI</a:t>
            </a:r>
            <a:r>
              <a:rPr spc="-155" dirty="0"/>
              <a:t> </a:t>
            </a:r>
            <a:r>
              <a:rPr spc="-125" dirty="0"/>
              <a:t>in</a:t>
            </a:r>
            <a:r>
              <a:rPr spc="-155" dirty="0"/>
              <a:t> </a:t>
            </a:r>
            <a:r>
              <a:rPr spc="-135" dirty="0"/>
              <a:t>Environmental</a:t>
            </a:r>
            <a:r>
              <a:rPr spc="-185" dirty="0"/>
              <a:t> </a:t>
            </a:r>
            <a:r>
              <a:rPr spc="-10" dirty="0"/>
              <a:t>Monitoring</a:t>
            </a:r>
          </a:p>
          <a:p>
            <a:pPr marL="12700" marR="5080">
              <a:lnSpc>
                <a:spcPct val="126400"/>
              </a:lnSpc>
              <a:spcBef>
                <a:spcPts val="940"/>
              </a:spcBef>
            </a:pPr>
            <a:r>
              <a:rPr sz="1650" b="0" dirty="0">
                <a:latin typeface="Arial"/>
                <a:cs typeface="Arial"/>
              </a:rPr>
              <a:t>Artificial</a:t>
            </a:r>
            <a:r>
              <a:rPr sz="1650" b="0" spc="-5" dirty="0">
                <a:latin typeface="Arial"/>
                <a:cs typeface="Arial"/>
              </a:rPr>
              <a:t> </a:t>
            </a:r>
            <a:r>
              <a:rPr sz="1650" b="0" dirty="0">
                <a:latin typeface="Arial"/>
                <a:cs typeface="Arial"/>
              </a:rPr>
              <a:t>intelligence</a:t>
            </a:r>
            <a:r>
              <a:rPr sz="1650" b="0" spc="-5" dirty="0">
                <a:latin typeface="Arial"/>
                <a:cs typeface="Arial"/>
              </a:rPr>
              <a:t> </a:t>
            </a:r>
            <a:r>
              <a:rPr sz="1650" b="0" dirty="0">
                <a:latin typeface="Arial"/>
                <a:cs typeface="Arial"/>
              </a:rPr>
              <a:t>will</a:t>
            </a:r>
            <a:r>
              <a:rPr sz="1650" b="0" spc="-15" dirty="0">
                <a:latin typeface="Arial"/>
                <a:cs typeface="Arial"/>
              </a:rPr>
              <a:t> </a:t>
            </a:r>
            <a:r>
              <a:rPr sz="1650" b="0" dirty="0">
                <a:latin typeface="Arial"/>
                <a:cs typeface="Arial"/>
              </a:rPr>
              <a:t>enhance</a:t>
            </a:r>
            <a:r>
              <a:rPr sz="1650" b="0" spc="-45" dirty="0">
                <a:latin typeface="Arial"/>
                <a:cs typeface="Arial"/>
              </a:rPr>
              <a:t> </a:t>
            </a:r>
            <a:r>
              <a:rPr sz="1650" b="0" dirty="0">
                <a:latin typeface="Arial"/>
                <a:cs typeface="Arial"/>
              </a:rPr>
              <a:t>pollution</a:t>
            </a:r>
            <a:r>
              <a:rPr sz="1650" b="0" spc="-40" dirty="0">
                <a:latin typeface="Arial"/>
                <a:cs typeface="Arial"/>
              </a:rPr>
              <a:t> </a:t>
            </a:r>
            <a:r>
              <a:rPr sz="1650" b="0" dirty="0">
                <a:latin typeface="Arial"/>
                <a:cs typeface="Arial"/>
              </a:rPr>
              <a:t>detection</a:t>
            </a:r>
            <a:r>
              <a:rPr sz="1650" b="0" spc="-35" dirty="0">
                <a:latin typeface="Arial"/>
                <a:cs typeface="Arial"/>
              </a:rPr>
              <a:t> </a:t>
            </a:r>
            <a:r>
              <a:rPr sz="1650" b="0" dirty="0">
                <a:latin typeface="Arial"/>
                <a:cs typeface="Arial"/>
              </a:rPr>
              <a:t>and</a:t>
            </a:r>
            <a:r>
              <a:rPr sz="1650" b="0" spc="-15" dirty="0">
                <a:latin typeface="Arial"/>
                <a:cs typeface="Arial"/>
              </a:rPr>
              <a:t> </a:t>
            </a:r>
            <a:r>
              <a:rPr sz="1650" b="0" spc="-10" dirty="0">
                <a:latin typeface="Arial"/>
                <a:cs typeface="Arial"/>
              </a:rPr>
              <a:t>prediction. </a:t>
            </a:r>
            <a:r>
              <a:rPr sz="1650" b="0" dirty="0">
                <a:latin typeface="Arial"/>
                <a:cs typeface="Arial"/>
              </a:rPr>
              <a:t>prediction.</a:t>
            </a:r>
            <a:r>
              <a:rPr sz="1650" b="0" spc="-70" dirty="0">
                <a:latin typeface="Arial"/>
                <a:cs typeface="Arial"/>
              </a:rPr>
              <a:t> </a:t>
            </a:r>
            <a:r>
              <a:rPr sz="1650" b="0" dirty="0">
                <a:latin typeface="Arial"/>
                <a:cs typeface="Arial"/>
              </a:rPr>
              <a:t>This</a:t>
            </a:r>
            <a:r>
              <a:rPr sz="1650" b="0" spc="-25" dirty="0">
                <a:latin typeface="Arial"/>
                <a:cs typeface="Arial"/>
              </a:rPr>
              <a:t> </a:t>
            </a:r>
            <a:r>
              <a:rPr sz="1650" b="0" dirty="0">
                <a:latin typeface="Arial"/>
                <a:cs typeface="Arial"/>
              </a:rPr>
              <a:t>may</a:t>
            </a:r>
            <a:r>
              <a:rPr sz="1650" b="0" spc="-10" dirty="0">
                <a:latin typeface="Arial"/>
                <a:cs typeface="Arial"/>
              </a:rPr>
              <a:t> </a:t>
            </a:r>
            <a:r>
              <a:rPr sz="1650" b="0" dirty="0">
                <a:latin typeface="Arial"/>
                <a:cs typeface="Arial"/>
              </a:rPr>
              <a:t>lead</a:t>
            </a:r>
            <a:r>
              <a:rPr sz="1650" b="0" spc="-30" dirty="0">
                <a:latin typeface="Arial"/>
                <a:cs typeface="Arial"/>
              </a:rPr>
              <a:t> </a:t>
            </a:r>
            <a:r>
              <a:rPr sz="1650" b="0" dirty="0">
                <a:latin typeface="Arial"/>
                <a:cs typeface="Arial"/>
              </a:rPr>
              <a:t>to more</a:t>
            </a:r>
            <a:r>
              <a:rPr sz="1650" b="0" spc="-15" dirty="0">
                <a:latin typeface="Arial"/>
                <a:cs typeface="Arial"/>
              </a:rPr>
              <a:t> </a:t>
            </a:r>
            <a:r>
              <a:rPr sz="1650" b="0" dirty="0">
                <a:latin typeface="Arial"/>
                <a:cs typeface="Arial"/>
              </a:rPr>
              <a:t>precise</a:t>
            </a:r>
            <a:r>
              <a:rPr sz="1650" b="0" spc="-40" dirty="0">
                <a:latin typeface="Arial"/>
                <a:cs typeface="Arial"/>
              </a:rPr>
              <a:t> </a:t>
            </a:r>
            <a:r>
              <a:rPr sz="1650" b="0" dirty="0">
                <a:latin typeface="Arial"/>
                <a:cs typeface="Arial"/>
              </a:rPr>
              <a:t>and</a:t>
            </a:r>
            <a:r>
              <a:rPr sz="1650" b="0" spc="-20" dirty="0">
                <a:latin typeface="Arial"/>
                <a:cs typeface="Arial"/>
              </a:rPr>
              <a:t> </a:t>
            </a:r>
            <a:r>
              <a:rPr sz="1650" b="0" dirty="0">
                <a:latin typeface="Arial"/>
                <a:cs typeface="Arial"/>
              </a:rPr>
              <a:t>timely</a:t>
            </a:r>
            <a:r>
              <a:rPr sz="1650" b="0" spc="-20" dirty="0">
                <a:latin typeface="Arial"/>
                <a:cs typeface="Arial"/>
              </a:rPr>
              <a:t> </a:t>
            </a:r>
            <a:r>
              <a:rPr sz="1650" b="0" spc="-10" dirty="0">
                <a:latin typeface="Arial"/>
                <a:cs typeface="Arial"/>
              </a:rPr>
              <a:t>legal interventions.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25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70" dirty="0"/>
              <a:t>International</a:t>
            </a:r>
            <a:r>
              <a:rPr spc="-135" dirty="0"/>
              <a:t> </a:t>
            </a:r>
            <a:r>
              <a:rPr spc="-35" dirty="0"/>
              <a:t>Cooperation</a:t>
            </a:r>
          </a:p>
          <a:p>
            <a:pPr marL="12700" marR="352425">
              <a:lnSpc>
                <a:spcPct val="126400"/>
              </a:lnSpc>
              <a:spcBef>
                <a:spcPts val="940"/>
              </a:spcBef>
            </a:pPr>
            <a:r>
              <a:rPr sz="1650" b="0" dirty="0">
                <a:latin typeface="Arial"/>
                <a:cs typeface="Arial"/>
              </a:rPr>
              <a:t>Growing</a:t>
            </a:r>
            <a:r>
              <a:rPr sz="1650" b="0" spc="-10" dirty="0">
                <a:latin typeface="Arial"/>
                <a:cs typeface="Arial"/>
              </a:rPr>
              <a:t> </a:t>
            </a:r>
            <a:r>
              <a:rPr sz="1650" b="0" dirty="0">
                <a:latin typeface="Arial"/>
                <a:cs typeface="Arial"/>
              </a:rPr>
              <a:t>emphasis</a:t>
            </a:r>
            <a:r>
              <a:rPr sz="1650" b="0" spc="-5" dirty="0">
                <a:latin typeface="Arial"/>
                <a:cs typeface="Arial"/>
              </a:rPr>
              <a:t> </a:t>
            </a:r>
            <a:r>
              <a:rPr sz="1650" b="0" dirty="0">
                <a:latin typeface="Arial"/>
                <a:cs typeface="Arial"/>
              </a:rPr>
              <a:t>on</a:t>
            </a:r>
            <a:r>
              <a:rPr sz="1650" b="0" spc="-5" dirty="0">
                <a:latin typeface="Arial"/>
                <a:cs typeface="Arial"/>
              </a:rPr>
              <a:t> </a:t>
            </a:r>
            <a:r>
              <a:rPr sz="1650" b="0" spc="-10" dirty="0">
                <a:latin typeface="Arial"/>
                <a:cs typeface="Arial"/>
              </a:rPr>
              <a:t>transboundary</a:t>
            </a:r>
            <a:r>
              <a:rPr sz="1650" b="0" spc="-40" dirty="0">
                <a:latin typeface="Arial"/>
                <a:cs typeface="Arial"/>
              </a:rPr>
              <a:t> </a:t>
            </a:r>
            <a:r>
              <a:rPr sz="1650" b="0" dirty="0">
                <a:latin typeface="Arial"/>
                <a:cs typeface="Arial"/>
              </a:rPr>
              <a:t>pollution</a:t>
            </a:r>
            <a:r>
              <a:rPr sz="1650" b="0" spc="-40" dirty="0">
                <a:latin typeface="Arial"/>
                <a:cs typeface="Arial"/>
              </a:rPr>
              <a:t> </a:t>
            </a:r>
            <a:r>
              <a:rPr sz="1650" b="0" dirty="0">
                <a:latin typeface="Arial"/>
                <a:cs typeface="Arial"/>
              </a:rPr>
              <a:t>issues.</a:t>
            </a:r>
            <a:r>
              <a:rPr sz="1650" b="0" spc="-65" dirty="0">
                <a:latin typeface="Arial"/>
                <a:cs typeface="Arial"/>
              </a:rPr>
              <a:t> </a:t>
            </a:r>
            <a:r>
              <a:rPr sz="1650" b="0" dirty="0">
                <a:latin typeface="Arial"/>
                <a:cs typeface="Arial"/>
              </a:rPr>
              <a:t>This</a:t>
            </a:r>
            <a:r>
              <a:rPr sz="1650" b="0" spc="-25" dirty="0">
                <a:latin typeface="Arial"/>
                <a:cs typeface="Arial"/>
              </a:rPr>
              <a:t> may </a:t>
            </a:r>
            <a:r>
              <a:rPr sz="1650" b="0" dirty="0">
                <a:latin typeface="Arial"/>
                <a:cs typeface="Arial"/>
              </a:rPr>
              <a:t>result</a:t>
            </a:r>
            <a:r>
              <a:rPr sz="1650" b="0" spc="-55" dirty="0">
                <a:latin typeface="Arial"/>
                <a:cs typeface="Arial"/>
              </a:rPr>
              <a:t> </a:t>
            </a:r>
            <a:r>
              <a:rPr sz="1650" b="0" dirty="0">
                <a:latin typeface="Arial"/>
                <a:cs typeface="Arial"/>
              </a:rPr>
              <a:t>in</a:t>
            </a:r>
            <a:r>
              <a:rPr sz="1650" b="0" spc="-35" dirty="0">
                <a:latin typeface="Arial"/>
                <a:cs typeface="Arial"/>
              </a:rPr>
              <a:t> </a:t>
            </a:r>
            <a:r>
              <a:rPr sz="1650" b="0" dirty="0">
                <a:latin typeface="Arial"/>
                <a:cs typeface="Arial"/>
              </a:rPr>
              <a:t>stronger</a:t>
            </a:r>
            <a:r>
              <a:rPr sz="1650" b="0" spc="-65" dirty="0">
                <a:latin typeface="Arial"/>
                <a:cs typeface="Arial"/>
              </a:rPr>
              <a:t> </a:t>
            </a:r>
            <a:r>
              <a:rPr sz="1650" b="0" dirty="0">
                <a:latin typeface="Arial"/>
                <a:cs typeface="Arial"/>
              </a:rPr>
              <a:t>international</a:t>
            </a:r>
            <a:r>
              <a:rPr sz="1650" b="0" spc="-35" dirty="0">
                <a:latin typeface="Arial"/>
                <a:cs typeface="Arial"/>
              </a:rPr>
              <a:t> </a:t>
            </a:r>
            <a:r>
              <a:rPr sz="1650" b="0" dirty="0">
                <a:latin typeface="Arial"/>
                <a:cs typeface="Arial"/>
              </a:rPr>
              <a:t>environmental</a:t>
            </a:r>
            <a:r>
              <a:rPr sz="1650" b="0" spc="-35" dirty="0">
                <a:latin typeface="Arial"/>
                <a:cs typeface="Arial"/>
              </a:rPr>
              <a:t> </a:t>
            </a:r>
            <a:r>
              <a:rPr sz="1650" b="0" dirty="0">
                <a:latin typeface="Arial"/>
                <a:cs typeface="Arial"/>
              </a:rPr>
              <a:t>agreements</a:t>
            </a:r>
            <a:r>
              <a:rPr sz="1650" b="0" spc="-60" dirty="0">
                <a:latin typeface="Arial"/>
                <a:cs typeface="Arial"/>
              </a:rPr>
              <a:t> </a:t>
            </a:r>
            <a:r>
              <a:rPr sz="1650" b="0" spc="-25" dirty="0">
                <a:latin typeface="Arial"/>
                <a:cs typeface="Arial"/>
              </a:rPr>
              <a:t>and </a:t>
            </a:r>
            <a:r>
              <a:rPr sz="1650" b="0" dirty="0">
                <a:latin typeface="Arial"/>
                <a:cs typeface="Arial"/>
              </a:rPr>
              <a:t>enforcement</a:t>
            </a:r>
            <a:r>
              <a:rPr sz="1650" b="0" spc="-65" dirty="0">
                <a:latin typeface="Arial"/>
                <a:cs typeface="Arial"/>
              </a:rPr>
              <a:t> </a:t>
            </a:r>
            <a:r>
              <a:rPr sz="1650" b="0" spc="-10" dirty="0">
                <a:latin typeface="Arial"/>
                <a:cs typeface="Arial"/>
              </a:rPr>
              <a:t>mechanisms.</a:t>
            </a:r>
            <a:endParaRPr sz="16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1809" y="995934"/>
            <a:ext cx="7415530" cy="117284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ts val="4600"/>
              </a:lnSpc>
              <a:spcBef>
                <a:spcPts val="30"/>
              </a:spcBef>
            </a:pPr>
            <a:r>
              <a:rPr sz="3700" spc="-254" dirty="0"/>
              <a:t>Practical</a:t>
            </a:r>
            <a:r>
              <a:rPr sz="3700" spc="-395" dirty="0"/>
              <a:t> </a:t>
            </a:r>
            <a:r>
              <a:rPr sz="3700" spc="-320" dirty="0"/>
              <a:t>Tips</a:t>
            </a:r>
            <a:r>
              <a:rPr sz="3700" spc="-365" dirty="0"/>
              <a:t> </a:t>
            </a:r>
            <a:r>
              <a:rPr sz="3700" spc="-325" dirty="0"/>
              <a:t>for</a:t>
            </a:r>
            <a:r>
              <a:rPr sz="3700" spc="-340" dirty="0"/>
              <a:t> </a:t>
            </a:r>
            <a:r>
              <a:rPr sz="3700" spc="-225" dirty="0"/>
              <a:t>Environmental </a:t>
            </a:r>
            <a:r>
              <a:rPr sz="3700" spc="-100" dirty="0"/>
              <a:t>Compliance</a:t>
            </a:r>
            <a:endParaRPr sz="3700"/>
          </a:p>
        </p:txBody>
      </p:sp>
      <p:sp>
        <p:nvSpPr>
          <p:cNvPr id="3" name="object 3"/>
          <p:cNvSpPr/>
          <p:nvPr/>
        </p:nvSpPr>
        <p:spPr>
          <a:xfrm>
            <a:off x="723900" y="2525267"/>
            <a:ext cx="3744595" cy="2385060"/>
          </a:xfrm>
          <a:custGeom>
            <a:avLst/>
            <a:gdLst/>
            <a:ahLst/>
            <a:cxnLst/>
            <a:rect l="l" t="t" r="r" b="b"/>
            <a:pathLst>
              <a:path w="3744595" h="2385060">
                <a:moveTo>
                  <a:pt x="3713353" y="0"/>
                </a:moveTo>
                <a:lnTo>
                  <a:pt x="31051" y="0"/>
                </a:lnTo>
                <a:lnTo>
                  <a:pt x="18966" y="2432"/>
                </a:lnTo>
                <a:lnTo>
                  <a:pt x="9096" y="9080"/>
                </a:lnTo>
                <a:lnTo>
                  <a:pt x="2440" y="18966"/>
                </a:lnTo>
                <a:lnTo>
                  <a:pt x="0" y="31115"/>
                </a:lnTo>
                <a:lnTo>
                  <a:pt x="0" y="2353945"/>
                </a:lnTo>
                <a:lnTo>
                  <a:pt x="2440" y="2366093"/>
                </a:lnTo>
                <a:lnTo>
                  <a:pt x="9096" y="2375979"/>
                </a:lnTo>
                <a:lnTo>
                  <a:pt x="18966" y="2382627"/>
                </a:lnTo>
                <a:lnTo>
                  <a:pt x="31051" y="2385060"/>
                </a:lnTo>
                <a:lnTo>
                  <a:pt x="3713353" y="2385060"/>
                </a:lnTo>
                <a:lnTo>
                  <a:pt x="3725501" y="2382627"/>
                </a:lnTo>
                <a:lnTo>
                  <a:pt x="3735387" y="2375979"/>
                </a:lnTo>
                <a:lnTo>
                  <a:pt x="3742035" y="2366093"/>
                </a:lnTo>
                <a:lnTo>
                  <a:pt x="3744467" y="2353945"/>
                </a:lnTo>
                <a:lnTo>
                  <a:pt x="3744467" y="31115"/>
                </a:lnTo>
                <a:lnTo>
                  <a:pt x="3742035" y="18966"/>
                </a:lnTo>
                <a:lnTo>
                  <a:pt x="3735387" y="9080"/>
                </a:lnTo>
                <a:lnTo>
                  <a:pt x="3725501" y="2432"/>
                </a:lnTo>
                <a:lnTo>
                  <a:pt x="3713353" y="0"/>
                </a:lnTo>
                <a:close/>
              </a:path>
            </a:pathLst>
          </a:custGeom>
          <a:solidFill>
            <a:srgbClr val="2F3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8768" y="2704592"/>
            <a:ext cx="3048000" cy="1947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b="1" spc="-140" dirty="0">
                <a:solidFill>
                  <a:srgbClr val="E1E6E9"/>
                </a:solidFill>
                <a:latin typeface="Verdana"/>
                <a:cs typeface="Verdana"/>
              </a:rPr>
              <a:t>Regular</a:t>
            </a:r>
            <a:r>
              <a:rPr sz="1850" b="1" spc="-135" dirty="0">
                <a:solidFill>
                  <a:srgbClr val="E1E6E9"/>
                </a:solidFill>
                <a:latin typeface="Verdana"/>
                <a:cs typeface="Verdana"/>
              </a:rPr>
              <a:t> </a:t>
            </a:r>
            <a:r>
              <a:rPr sz="1850" b="1" spc="-10" dirty="0">
                <a:solidFill>
                  <a:srgbClr val="E1E6E9"/>
                </a:solidFill>
                <a:latin typeface="Verdana"/>
                <a:cs typeface="Verdana"/>
              </a:rPr>
              <a:t>Audits</a:t>
            </a:r>
            <a:endParaRPr sz="1850">
              <a:latin typeface="Verdana"/>
              <a:cs typeface="Verdana"/>
            </a:endParaRPr>
          </a:p>
          <a:p>
            <a:pPr marL="12700" marR="5080">
              <a:lnSpc>
                <a:spcPct val="125000"/>
              </a:lnSpc>
              <a:spcBef>
                <a:spcPts val="915"/>
              </a:spcBef>
            </a:pPr>
            <a:r>
              <a:rPr sz="1600" dirty="0">
                <a:solidFill>
                  <a:srgbClr val="E1E6E9"/>
                </a:solidFill>
                <a:latin typeface="Arial"/>
                <a:cs typeface="Arial"/>
              </a:rPr>
              <a:t>Conduct</a:t>
            </a:r>
            <a:r>
              <a:rPr sz="1600" spc="-4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1E6E9"/>
                </a:solidFill>
                <a:latin typeface="Arial"/>
                <a:cs typeface="Arial"/>
              </a:rPr>
              <a:t>frequent</a:t>
            </a:r>
            <a:r>
              <a:rPr sz="1600" spc="-10" dirty="0">
                <a:solidFill>
                  <a:srgbClr val="E1E6E9"/>
                </a:solidFill>
                <a:latin typeface="Arial"/>
                <a:cs typeface="Arial"/>
              </a:rPr>
              <a:t> environmental </a:t>
            </a:r>
            <a:r>
              <a:rPr sz="1600" dirty="0">
                <a:solidFill>
                  <a:srgbClr val="E1E6E9"/>
                </a:solidFill>
                <a:latin typeface="Arial"/>
                <a:cs typeface="Arial"/>
              </a:rPr>
              <a:t>audits</a:t>
            </a:r>
            <a:r>
              <a:rPr sz="1600" spc="-1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1E6E9"/>
                </a:solidFill>
                <a:latin typeface="Arial"/>
                <a:cs typeface="Arial"/>
              </a:rPr>
              <a:t>to</a:t>
            </a:r>
            <a:r>
              <a:rPr sz="1600" spc="-1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1E6E9"/>
                </a:solidFill>
                <a:latin typeface="Arial"/>
                <a:cs typeface="Arial"/>
              </a:rPr>
              <a:t>ensure</a:t>
            </a:r>
            <a:r>
              <a:rPr sz="1600" spc="-1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1E6E9"/>
                </a:solidFill>
                <a:latin typeface="Arial"/>
                <a:cs typeface="Arial"/>
              </a:rPr>
              <a:t>compliance.</a:t>
            </a:r>
            <a:r>
              <a:rPr sz="160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E1E6E9"/>
                </a:solidFill>
                <a:latin typeface="Arial"/>
                <a:cs typeface="Arial"/>
              </a:rPr>
              <a:t>This </a:t>
            </a:r>
            <a:r>
              <a:rPr sz="1600" dirty="0">
                <a:solidFill>
                  <a:srgbClr val="E1E6E9"/>
                </a:solidFill>
                <a:latin typeface="Arial"/>
                <a:cs typeface="Arial"/>
              </a:rPr>
              <a:t>proactive</a:t>
            </a:r>
            <a:r>
              <a:rPr sz="160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1E6E9"/>
                </a:solidFill>
                <a:latin typeface="Arial"/>
                <a:cs typeface="Arial"/>
              </a:rPr>
              <a:t>approach</a:t>
            </a:r>
            <a:r>
              <a:rPr sz="160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1E6E9"/>
                </a:solidFill>
                <a:latin typeface="Arial"/>
                <a:cs typeface="Arial"/>
              </a:rPr>
              <a:t>can</a:t>
            </a:r>
            <a:r>
              <a:rPr sz="160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E1E6E9"/>
                </a:solidFill>
                <a:latin typeface="Arial"/>
                <a:cs typeface="Arial"/>
              </a:rPr>
              <a:t>prevent </a:t>
            </a:r>
            <a:r>
              <a:rPr sz="1600" dirty="0">
                <a:solidFill>
                  <a:srgbClr val="E1E6E9"/>
                </a:solidFill>
                <a:latin typeface="Arial"/>
                <a:cs typeface="Arial"/>
              </a:rPr>
              <a:t>legal</a:t>
            </a:r>
            <a:r>
              <a:rPr sz="1600" spc="-2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1E6E9"/>
                </a:solidFill>
                <a:latin typeface="Arial"/>
                <a:cs typeface="Arial"/>
              </a:rPr>
              <a:t>issues</a:t>
            </a:r>
            <a:r>
              <a:rPr sz="160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1E6E9"/>
                </a:solidFill>
                <a:latin typeface="Arial"/>
                <a:cs typeface="Arial"/>
              </a:rPr>
              <a:t>and </a:t>
            </a:r>
            <a:r>
              <a:rPr sz="1600" spc="-10" dirty="0">
                <a:solidFill>
                  <a:srgbClr val="E1E6E9"/>
                </a:solidFill>
                <a:latin typeface="Arial"/>
                <a:cs typeface="Arial"/>
              </a:rPr>
              <a:t>reputational damage.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75632" y="2525267"/>
            <a:ext cx="3744595" cy="2385060"/>
          </a:xfrm>
          <a:custGeom>
            <a:avLst/>
            <a:gdLst/>
            <a:ahLst/>
            <a:cxnLst/>
            <a:rect l="l" t="t" r="r" b="b"/>
            <a:pathLst>
              <a:path w="3744595" h="2385060">
                <a:moveTo>
                  <a:pt x="3713352" y="0"/>
                </a:moveTo>
                <a:lnTo>
                  <a:pt x="31114" y="0"/>
                </a:lnTo>
                <a:lnTo>
                  <a:pt x="18966" y="2432"/>
                </a:lnTo>
                <a:lnTo>
                  <a:pt x="9080" y="9080"/>
                </a:lnTo>
                <a:lnTo>
                  <a:pt x="2432" y="18966"/>
                </a:lnTo>
                <a:lnTo>
                  <a:pt x="0" y="31115"/>
                </a:lnTo>
                <a:lnTo>
                  <a:pt x="0" y="2353945"/>
                </a:lnTo>
                <a:lnTo>
                  <a:pt x="2432" y="2366093"/>
                </a:lnTo>
                <a:lnTo>
                  <a:pt x="9080" y="2375979"/>
                </a:lnTo>
                <a:lnTo>
                  <a:pt x="18966" y="2382627"/>
                </a:lnTo>
                <a:lnTo>
                  <a:pt x="31114" y="2385060"/>
                </a:lnTo>
                <a:lnTo>
                  <a:pt x="3713352" y="2385060"/>
                </a:lnTo>
                <a:lnTo>
                  <a:pt x="3725501" y="2382627"/>
                </a:lnTo>
                <a:lnTo>
                  <a:pt x="3735387" y="2375979"/>
                </a:lnTo>
                <a:lnTo>
                  <a:pt x="3742035" y="2366093"/>
                </a:lnTo>
                <a:lnTo>
                  <a:pt x="3744467" y="2353945"/>
                </a:lnTo>
                <a:lnTo>
                  <a:pt x="3744467" y="31115"/>
                </a:lnTo>
                <a:lnTo>
                  <a:pt x="3742035" y="18966"/>
                </a:lnTo>
                <a:lnTo>
                  <a:pt x="3735387" y="9080"/>
                </a:lnTo>
                <a:lnTo>
                  <a:pt x="3725501" y="2432"/>
                </a:lnTo>
                <a:lnTo>
                  <a:pt x="3713352" y="0"/>
                </a:lnTo>
                <a:close/>
              </a:path>
            </a:pathLst>
          </a:custGeom>
          <a:solidFill>
            <a:srgbClr val="2F3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70196" y="2704592"/>
            <a:ext cx="3193415" cy="1947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b="1" spc="-170" dirty="0">
                <a:solidFill>
                  <a:srgbClr val="E1E6E9"/>
                </a:solidFill>
                <a:latin typeface="Verdana"/>
                <a:cs typeface="Verdana"/>
              </a:rPr>
              <a:t>Staff</a:t>
            </a:r>
            <a:r>
              <a:rPr sz="1850" b="1" spc="-190" dirty="0">
                <a:solidFill>
                  <a:srgbClr val="E1E6E9"/>
                </a:solidFill>
                <a:latin typeface="Verdana"/>
                <a:cs typeface="Verdana"/>
              </a:rPr>
              <a:t> </a:t>
            </a:r>
            <a:r>
              <a:rPr sz="1850" b="1" spc="-20" dirty="0">
                <a:solidFill>
                  <a:srgbClr val="E1E6E9"/>
                </a:solidFill>
                <a:latin typeface="Verdana"/>
                <a:cs typeface="Verdana"/>
              </a:rPr>
              <a:t>Training</a:t>
            </a:r>
            <a:endParaRPr sz="1850">
              <a:latin typeface="Verdana"/>
              <a:cs typeface="Verdana"/>
            </a:endParaRPr>
          </a:p>
          <a:p>
            <a:pPr marL="12700" marR="5080">
              <a:lnSpc>
                <a:spcPct val="125000"/>
              </a:lnSpc>
              <a:spcBef>
                <a:spcPts val="915"/>
              </a:spcBef>
            </a:pPr>
            <a:r>
              <a:rPr sz="1600" dirty="0">
                <a:solidFill>
                  <a:srgbClr val="E1E6E9"/>
                </a:solidFill>
                <a:latin typeface="Arial"/>
                <a:cs typeface="Arial"/>
              </a:rPr>
              <a:t>Invest</a:t>
            </a:r>
            <a:r>
              <a:rPr sz="1600" spc="-1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1E6E9"/>
                </a:solidFill>
                <a:latin typeface="Arial"/>
                <a:cs typeface="Arial"/>
              </a:rPr>
              <a:t>in</a:t>
            </a:r>
            <a:r>
              <a:rPr sz="1600" spc="-3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E1E6E9"/>
                </a:solidFill>
                <a:latin typeface="Arial"/>
                <a:cs typeface="Arial"/>
              </a:rPr>
              <a:t>comprehensive </a:t>
            </a:r>
            <a:r>
              <a:rPr sz="1600" dirty="0">
                <a:solidFill>
                  <a:srgbClr val="E1E6E9"/>
                </a:solidFill>
                <a:latin typeface="Arial"/>
                <a:cs typeface="Arial"/>
              </a:rPr>
              <a:t>environmental</a:t>
            </a:r>
            <a:r>
              <a:rPr sz="160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1E6E9"/>
                </a:solidFill>
                <a:latin typeface="Arial"/>
                <a:cs typeface="Arial"/>
              </a:rPr>
              <a:t>training</a:t>
            </a:r>
            <a:r>
              <a:rPr sz="1600" spc="-4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E1E6E9"/>
                </a:solidFill>
                <a:latin typeface="Arial"/>
                <a:cs typeface="Arial"/>
              </a:rPr>
              <a:t>for </a:t>
            </a:r>
            <a:r>
              <a:rPr sz="1600" dirty="0">
                <a:solidFill>
                  <a:srgbClr val="E1E6E9"/>
                </a:solidFill>
                <a:latin typeface="Arial"/>
                <a:cs typeface="Arial"/>
              </a:rPr>
              <a:t>employees.</a:t>
            </a:r>
            <a:r>
              <a:rPr sz="1600" spc="-5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E1E6E9"/>
                </a:solidFill>
                <a:latin typeface="Arial"/>
                <a:cs typeface="Arial"/>
              </a:rPr>
              <a:t>Well-</a:t>
            </a:r>
            <a:r>
              <a:rPr sz="1600" dirty="0">
                <a:solidFill>
                  <a:srgbClr val="E1E6E9"/>
                </a:solidFill>
                <a:latin typeface="Arial"/>
                <a:cs typeface="Arial"/>
              </a:rPr>
              <a:t>informed</a:t>
            </a:r>
            <a:r>
              <a:rPr sz="1600" spc="-6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1E6E9"/>
                </a:solidFill>
                <a:latin typeface="Arial"/>
                <a:cs typeface="Arial"/>
              </a:rPr>
              <a:t>staff</a:t>
            </a:r>
            <a:r>
              <a:rPr sz="1600" spc="-5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E1E6E9"/>
                </a:solidFill>
                <a:latin typeface="Arial"/>
                <a:cs typeface="Arial"/>
              </a:rPr>
              <a:t>can </a:t>
            </a:r>
            <a:r>
              <a:rPr sz="1600" dirty="0">
                <a:solidFill>
                  <a:srgbClr val="E1E6E9"/>
                </a:solidFill>
                <a:latin typeface="Arial"/>
                <a:cs typeface="Arial"/>
              </a:rPr>
              <a:t>can</a:t>
            </a:r>
            <a:r>
              <a:rPr sz="1600" spc="-3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1E6E9"/>
                </a:solidFill>
                <a:latin typeface="Arial"/>
                <a:cs typeface="Arial"/>
              </a:rPr>
              <a:t>significantly</a:t>
            </a:r>
            <a:r>
              <a:rPr sz="1600" spc="-6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1E6E9"/>
                </a:solidFill>
                <a:latin typeface="Arial"/>
                <a:cs typeface="Arial"/>
              </a:rPr>
              <a:t>reduce</a:t>
            </a:r>
            <a:r>
              <a:rPr sz="1600" spc="-1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1E6E9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1E6E9"/>
                </a:solidFill>
                <a:latin typeface="Arial"/>
                <a:cs typeface="Arial"/>
              </a:rPr>
              <a:t>risk</a:t>
            </a:r>
            <a:r>
              <a:rPr sz="160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E1E6E9"/>
                </a:solidFill>
                <a:latin typeface="Arial"/>
                <a:cs typeface="Arial"/>
              </a:rPr>
              <a:t>of </a:t>
            </a:r>
            <a:r>
              <a:rPr sz="1600" dirty="0">
                <a:solidFill>
                  <a:srgbClr val="E1E6E9"/>
                </a:solidFill>
                <a:latin typeface="Arial"/>
                <a:cs typeface="Arial"/>
              </a:rPr>
              <a:t>environmental</a:t>
            </a:r>
            <a:r>
              <a:rPr sz="1600" spc="-8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E1E6E9"/>
                </a:solidFill>
                <a:latin typeface="Arial"/>
                <a:cs typeface="Arial"/>
              </a:rPr>
              <a:t>violations.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3900" y="5116067"/>
            <a:ext cx="3744595" cy="2074545"/>
          </a:xfrm>
          <a:custGeom>
            <a:avLst/>
            <a:gdLst/>
            <a:ahLst/>
            <a:cxnLst/>
            <a:rect l="l" t="t" r="r" b="b"/>
            <a:pathLst>
              <a:path w="3744595" h="2074545">
                <a:moveTo>
                  <a:pt x="3713479" y="0"/>
                </a:moveTo>
                <a:lnTo>
                  <a:pt x="31051" y="0"/>
                </a:lnTo>
                <a:lnTo>
                  <a:pt x="18966" y="2430"/>
                </a:lnTo>
                <a:lnTo>
                  <a:pt x="9096" y="9064"/>
                </a:lnTo>
                <a:lnTo>
                  <a:pt x="2440" y="18913"/>
                </a:lnTo>
                <a:lnTo>
                  <a:pt x="0" y="30987"/>
                </a:lnTo>
                <a:lnTo>
                  <a:pt x="0" y="2043112"/>
                </a:lnTo>
                <a:lnTo>
                  <a:pt x="2440" y="2055197"/>
                </a:lnTo>
                <a:lnTo>
                  <a:pt x="9096" y="2065067"/>
                </a:lnTo>
                <a:lnTo>
                  <a:pt x="18966" y="2071723"/>
                </a:lnTo>
                <a:lnTo>
                  <a:pt x="31051" y="2074163"/>
                </a:lnTo>
                <a:lnTo>
                  <a:pt x="3713479" y="2074163"/>
                </a:lnTo>
                <a:lnTo>
                  <a:pt x="3725554" y="2071723"/>
                </a:lnTo>
                <a:lnTo>
                  <a:pt x="3735403" y="2065067"/>
                </a:lnTo>
                <a:lnTo>
                  <a:pt x="3742037" y="2055197"/>
                </a:lnTo>
                <a:lnTo>
                  <a:pt x="3744467" y="2043112"/>
                </a:lnTo>
                <a:lnTo>
                  <a:pt x="3744467" y="30987"/>
                </a:lnTo>
                <a:lnTo>
                  <a:pt x="3742037" y="18913"/>
                </a:lnTo>
                <a:lnTo>
                  <a:pt x="3735403" y="9064"/>
                </a:lnTo>
                <a:lnTo>
                  <a:pt x="3725554" y="2430"/>
                </a:lnTo>
                <a:lnTo>
                  <a:pt x="3713479" y="0"/>
                </a:lnTo>
                <a:close/>
              </a:path>
            </a:pathLst>
          </a:custGeom>
          <a:solidFill>
            <a:srgbClr val="2F3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8768" y="5296661"/>
            <a:ext cx="3343275" cy="1947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b="1" spc="-135" dirty="0">
                <a:solidFill>
                  <a:srgbClr val="E1E6E9"/>
                </a:solidFill>
                <a:latin typeface="Verdana"/>
                <a:cs typeface="Verdana"/>
              </a:rPr>
              <a:t>Technology </a:t>
            </a:r>
            <a:r>
              <a:rPr sz="1850" b="1" spc="-65" dirty="0">
                <a:solidFill>
                  <a:srgbClr val="E1E6E9"/>
                </a:solidFill>
                <a:latin typeface="Verdana"/>
                <a:cs typeface="Verdana"/>
              </a:rPr>
              <a:t>Integration</a:t>
            </a:r>
            <a:endParaRPr sz="1850">
              <a:latin typeface="Verdana"/>
              <a:cs typeface="Verdana"/>
            </a:endParaRPr>
          </a:p>
          <a:p>
            <a:pPr marL="12700" marR="5080">
              <a:lnSpc>
                <a:spcPct val="125000"/>
              </a:lnSpc>
              <a:spcBef>
                <a:spcPts val="919"/>
              </a:spcBef>
            </a:pPr>
            <a:r>
              <a:rPr sz="1600" dirty="0">
                <a:solidFill>
                  <a:srgbClr val="E1E6E9"/>
                </a:solidFill>
                <a:latin typeface="Arial"/>
                <a:cs typeface="Arial"/>
              </a:rPr>
              <a:t>Implement</a:t>
            </a:r>
            <a:r>
              <a:rPr sz="1600" spc="-5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1E6E9"/>
                </a:solidFill>
                <a:latin typeface="Arial"/>
                <a:cs typeface="Arial"/>
              </a:rPr>
              <a:t>modern</a:t>
            </a:r>
            <a:r>
              <a:rPr sz="1600" spc="-4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E1E6E9"/>
                </a:solidFill>
                <a:latin typeface="Arial"/>
                <a:cs typeface="Arial"/>
              </a:rPr>
              <a:t>environmental </a:t>
            </a:r>
            <a:r>
              <a:rPr sz="1600" dirty="0">
                <a:solidFill>
                  <a:srgbClr val="E1E6E9"/>
                </a:solidFill>
                <a:latin typeface="Arial"/>
                <a:cs typeface="Arial"/>
              </a:rPr>
              <a:t>management</a:t>
            </a:r>
            <a:r>
              <a:rPr sz="1600" spc="-5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1E6E9"/>
                </a:solidFill>
                <a:latin typeface="Arial"/>
                <a:cs typeface="Arial"/>
              </a:rPr>
              <a:t>systems.</a:t>
            </a:r>
            <a:r>
              <a:rPr sz="1600" spc="-7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1E6E9"/>
                </a:solidFill>
                <a:latin typeface="Arial"/>
                <a:cs typeface="Arial"/>
              </a:rPr>
              <a:t>These</a:t>
            </a:r>
            <a:r>
              <a:rPr sz="1600" spc="-7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E1E6E9"/>
                </a:solidFill>
                <a:latin typeface="Arial"/>
                <a:cs typeface="Arial"/>
              </a:rPr>
              <a:t>can </a:t>
            </a:r>
            <a:r>
              <a:rPr sz="1600" dirty="0">
                <a:solidFill>
                  <a:srgbClr val="E1E6E9"/>
                </a:solidFill>
                <a:latin typeface="Arial"/>
                <a:cs typeface="Arial"/>
              </a:rPr>
              <a:t>help</a:t>
            </a:r>
            <a:r>
              <a:rPr sz="160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1E6E9"/>
                </a:solidFill>
                <a:latin typeface="Arial"/>
                <a:cs typeface="Arial"/>
              </a:rPr>
              <a:t>track</a:t>
            </a:r>
            <a:r>
              <a:rPr sz="1600" spc="-2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1E6E9"/>
                </a:solidFill>
                <a:latin typeface="Arial"/>
                <a:cs typeface="Arial"/>
              </a:rPr>
              <a:t>compliance,</a:t>
            </a:r>
            <a:r>
              <a:rPr sz="1600" spc="-5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1E6E9"/>
                </a:solidFill>
                <a:latin typeface="Arial"/>
                <a:cs typeface="Arial"/>
              </a:rPr>
              <a:t>manage</a:t>
            </a:r>
            <a:r>
              <a:rPr sz="160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E1E6E9"/>
                </a:solidFill>
                <a:latin typeface="Arial"/>
                <a:cs typeface="Arial"/>
              </a:rPr>
              <a:t>data, </a:t>
            </a:r>
            <a:r>
              <a:rPr sz="1600" dirty="0">
                <a:solidFill>
                  <a:srgbClr val="E1E6E9"/>
                </a:solidFill>
                <a:latin typeface="Arial"/>
                <a:cs typeface="Arial"/>
              </a:rPr>
              <a:t>data,</a:t>
            </a:r>
            <a:r>
              <a:rPr sz="1600" spc="-2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1E6E9"/>
                </a:solidFill>
                <a:latin typeface="Arial"/>
                <a:cs typeface="Arial"/>
              </a:rPr>
              <a:t>and</a:t>
            </a:r>
            <a:r>
              <a:rPr sz="1600" spc="-2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1E6E9"/>
                </a:solidFill>
                <a:latin typeface="Arial"/>
                <a:cs typeface="Arial"/>
              </a:rPr>
              <a:t>streamline</a:t>
            </a:r>
            <a:r>
              <a:rPr sz="160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E1E6E9"/>
                </a:solidFill>
                <a:latin typeface="Arial"/>
                <a:cs typeface="Arial"/>
              </a:rPr>
              <a:t>reporting processes.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75632" y="5116067"/>
            <a:ext cx="3744595" cy="2074545"/>
          </a:xfrm>
          <a:custGeom>
            <a:avLst/>
            <a:gdLst/>
            <a:ahLst/>
            <a:cxnLst/>
            <a:rect l="l" t="t" r="r" b="b"/>
            <a:pathLst>
              <a:path w="3744595" h="2074545">
                <a:moveTo>
                  <a:pt x="3713479" y="0"/>
                </a:moveTo>
                <a:lnTo>
                  <a:pt x="30987" y="0"/>
                </a:lnTo>
                <a:lnTo>
                  <a:pt x="18913" y="2430"/>
                </a:lnTo>
                <a:lnTo>
                  <a:pt x="9064" y="9064"/>
                </a:lnTo>
                <a:lnTo>
                  <a:pt x="2430" y="18913"/>
                </a:lnTo>
                <a:lnTo>
                  <a:pt x="0" y="30987"/>
                </a:lnTo>
                <a:lnTo>
                  <a:pt x="0" y="2043112"/>
                </a:lnTo>
                <a:lnTo>
                  <a:pt x="2430" y="2055197"/>
                </a:lnTo>
                <a:lnTo>
                  <a:pt x="9064" y="2065067"/>
                </a:lnTo>
                <a:lnTo>
                  <a:pt x="18913" y="2071723"/>
                </a:lnTo>
                <a:lnTo>
                  <a:pt x="30987" y="2074163"/>
                </a:lnTo>
                <a:lnTo>
                  <a:pt x="3713479" y="2074163"/>
                </a:lnTo>
                <a:lnTo>
                  <a:pt x="3725554" y="2071723"/>
                </a:lnTo>
                <a:lnTo>
                  <a:pt x="3735403" y="2065067"/>
                </a:lnTo>
                <a:lnTo>
                  <a:pt x="3742037" y="2055197"/>
                </a:lnTo>
                <a:lnTo>
                  <a:pt x="3744467" y="2043112"/>
                </a:lnTo>
                <a:lnTo>
                  <a:pt x="3744467" y="30987"/>
                </a:lnTo>
                <a:lnTo>
                  <a:pt x="3742037" y="18913"/>
                </a:lnTo>
                <a:lnTo>
                  <a:pt x="3735403" y="9064"/>
                </a:lnTo>
                <a:lnTo>
                  <a:pt x="3725554" y="2430"/>
                </a:lnTo>
                <a:lnTo>
                  <a:pt x="3713479" y="0"/>
                </a:lnTo>
                <a:close/>
              </a:path>
            </a:pathLst>
          </a:custGeom>
          <a:solidFill>
            <a:srgbClr val="2F3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70196" y="5296661"/>
            <a:ext cx="3138170" cy="1947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b="1" spc="-145" dirty="0">
                <a:solidFill>
                  <a:srgbClr val="E1E6E9"/>
                </a:solidFill>
                <a:latin typeface="Verdana"/>
                <a:cs typeface="Verdana"/>
              </a:rPr>
              <a:t>Stakeholder</a:t>
            </a:r>
            <a:r>
              <a:rPr sz="1850" b="1" spc="-135" dirty="0">
                <a:solidFill>
                  <a:srgbClr val="E1E6E9"/>
                </a:solidFill>
                <a:latin typeface="Verdana"/>
                <a:cs typeface="Verdana"/>
              </a:rPr>
              <a:t> </a:t>
            </a:r>
            <a:r>
              <a:rPr sz="1850" b="1" spc="-10" dirty="0">
                <a:solidFill>
                  <a:srgbClr val="E1E6E9"/>
                </a:solidFill>
                <a:latin typeface="Verdana"/>
                <a:cs typeface="Verdana"/>
              </a:rPr>
              <a:t>Engagement</a:t>
            </a:r>
            <a:endParaRPr sz="1850">
              <a:latin typeface="Verdana"/>
              <a:cs typeface="Verdana"/>
            </a:endParaRPr>
          </a:p>
          <a:p>
            <a:pPr marL="12700" marR="5080">
              <a:lnSpc>
                <a:spcPct val="125000"/>
              </a:lnSpc>
              <a:spcBef>
                <a:spcPts val="919"/>
              </a:spcBef>
            </a:pPr>
            <a:r>
              <a:rPr sz="1600" dirty="0">
                <a:solidFill>
                  <a:srgbClr val="E1E6E9"/>
                </a:solidFill>
                <a:latin typeface="Arial"/>
                <a:cs typeface="Arial"/>
              </a:rPr>
              <a:t>Maintain</a:t>
            </a:r>
            <a:r>
              <a:rPr sz="160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1E6E9"/>
                </a:solidFill>
                <a:latin typeface="Arial"/>
                <a:cs typeface="Arial"/>
              </a:rPr>
              <a:t>open</a:t>
            </a:r>
            <a:r>
              <a:rPr sz="1600" spc="-4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1E6E9"/>
                </a:solidFill>
                <a:latin typeface="Arial"/>
                <a:cs typeface="Arial"/>
              </a:rPr>
              <a:t>communication</a:t>
            </a:r>
            <a:r>
              <a:rPr sz="160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E1E6E9"/>
                </a:solidFill>
                <a:latin typeface="Arial"/>
                <a:cs typeface="Arial"/>
              </a:rPr>
              <a:t>with </a:t>
            </a:r>
            <a:r>
              <a:rPr sz="1600" dirty="0">
                <a:solidFill>
                  <a:srgbClr val="E1E6E9"/>
                </a:solidFill>
                <a:latin typeface="Arial"/>
                <a:cs typeface="Arial"/>
              </a:rPr>
              <a:t>with</a:t>
            </a:r>
            <a:r>
              <a:rPr sz="160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1E6E9"/>
                </a:solidFill>
                <a:latin typeface="Arial"/>
                <a:cs typeface="Arial"/>
              </a:rPr>
              <a:t>local</a:t>
            </a:r>
            <a:r>
              <a:rPr sz="1600" spc="-6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1E6E9"/>
                </a:solidFill>
                <a:latin typeface="Arial"/>
                <a:cs typeface="Arial"/>
              </a:rPr>
              <a:t>communities</a:t>
            </a:r>
            <a:r>
              <a:rPr sz="1600" spc="-3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E1E6E9"/>
                </a:solidFill>
                <a:latin typeface="Arial"/>
                <a:cs typeface="Arial"/>
              </a:rPr>
              <a:t>and </a:t>
            </a:r>
            <a:r>
              <a:rPr sz="1600" dirty="0">
                <a:solidFill>
                  <a:srgbClr val="E1E6E9"/>
                </a:solidFill>
                <a:latin typeface="Arial"/>
                <a:cs typeface="Arial"/>
              </a:rPr>
              <a:t>regulatory</a:t>
            </a:r>
            <a:r>
              <a:rPr sz="1600" spc="-2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1E6E9"/>
                </a:solidFill>
                <a:latin typeface="Arial"/>
                <a:cs typeface="Arial"/>
              </a:rPr>
              <a:t>bodies.</a:t>
            </a:r>
            <a:r>
              <a:rPr sz="1600" spc="-6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1E6E9"/>
                </a:solidFill>
                <a:latin typeface="Arial"/>
                <a:cs typeface="Arial"/>
              </a:rPr>
              <a:t>This</a:t>
            </a:r>
            <a:r>
              <a:rPr sz="1600" spc="-2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1E6E9"/>
                </a:solidFill>
                <a:latin typeface="Arial"/>
                <a:cs typeface="Arial"/>
              </a:rPr>
              <a:t>can</a:t>
            </a:r>
            <a:r>
              <a:rPr sz="160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E1E6E9"/>
                </a:solidFill>
                <a:latin typeface="Arial"/>
                <a:cs typeface="Arial"/>
              </a:rPr>
              <a:t>foster </a:t>
            </a:r>
            <a:r>
              <a:rPr sz="1600" dirty="0">
                <a:solidFill>
                  <a:srgbClr val="E1E6E9"/>
                </a:solidFill>
                <a:latin typeface="Arial"/>
                <a:cs typeface="Arial"/>
              </a:rPr>
              <a:t>goodwill</a:t>
            </a:r>
            <a:r>
              <a:rPr sz="1600" spc="-2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1E6E9"/>
                </a:solidFill>
                <a:latin typeface="Arial"/>
                <a:cs typeface="Arial"/>
              </a:rPr>
              <a:t>and</a:t>
            </a:r>
            <a:r>
              <a:rPr sz="1600" spc="-1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1E6E9"/>
                </a:solidFill>
                <a:latin typeface="Arial"/>
                <a:cs typeface="Arial"/>
              </a:rPr>
              <a:t>facilitate</a:t>
            </a:r>
            <a:r>
              <a:rPr sz="1600" spc="-2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E1E6E9"/>
                </a:solidFill>
                <a:latin typeface="Arial"/>
                <a:cs typeface="Arial"/>
              </a:rPr>
              <a:t>smoother operations.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844" y="939104"/>
            <a:ext cx="6650355" cy="1294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400"/>
              </a:lnSpc>
              <a:spcBef>
                <a:spcPts val="100"/>
              </a:spcBef>
            </a:pPr>
            <a:r>
              <a:rPr sz="3950" spc="-300" dirty="0"/>
              <a:t>Conclusion:</a:t>
            </a:r>
            <a:r>
              <a:rPr sz="3950" spc="-400" dirty="0"/>
              <a:t> </a:t>
            </a:r>
            <a:r>
              <a:rPr sz="3950" spc="-310" dirty="0"/>
              <a:t>The</a:t>
            </a:r>
            <a:r>
              <a:rPr sz="3950" spc="-370" dirty="0"/>
              <a:t> </a:t>
            </a:r>
            <a:r>
              <a:rPr sz="3950" spc="-245" dirty="0"/>
              <a:t>Future</a:t>
            </a:r>
            <a:r>
              <a:rPr sz="3950" spc="-415" dirty="0"/>
              <a:t> </a:t>
            </a:r>
            <a:r>
              <a:rPr sz="3950" spc="-330" dirty="0"/>
              <a:t>of </a:t>
            </a:r>
            <a:r>
              <a:rPr sz="3950" spc="-265" dirty="0"/>
              <a:t>Environmental</a:t>
            </a:r>
            <a:r>
              <a:rPr sz="3950" spc="-425" dirty="0"/>
              <a:t> </a:t>
            </a:r>
            <a:r>
              <a:rPr sz="3950" spc="-254" dirty="0"/>
              <a:t>Health</a:t>
            </a:r>
            <a:r>
              <a:rPr sz="3950" spc="-405" dirty="0"/>
              <a:t> </a:t>
            </a:r>
            <a:r>
              <a:rPr sz="3950" spc="-355" dirty="0"/>
              <a:t>Law</a:t>
            </a:r>
            <a:endParaRPr sz="3950"/>
          </a:p>
        </p:txBody>
      </p:sp>
      <p:sp>
        <p:nvSpPr>
          <p:cNvPr id="4" name="object 4"/>
          <p:cNvSpPr/>
          <p:nvPr/>
        </p:nvSpPr>
        <p:spPr>
          <a:xfrm>
            <a:off x="777240" y="2854451"/>
            <a:ext cx="500380" cy="500380"/>
          </a:xfrm>
          <a:custGeom>
            <a:avLst/>
            <a:gdLst/>
            <a:ahLst/>
            <a:cxnLst/>
            <a:rect l="l" t="t" r="r" b="b"/>
            <a:pathLst>
              <a:path w="500380" h="500379">
                <a:moveTo>
                  <a:pt x="466547" y="0"/>
                </a:moveTo>
                <a:lnTo>
                  <a:pt x="33324" y="0"/>
                </a:lnTo>
                <a:lnTo>
                  <a:pt x="20354" y="2609"/>
                </a:lnTo>
                <a:lnTo>
                  <a:pt x="9761" y="9731"/>
                </a:lnTo>
                <a:lnTo>
                  <a:pt x="2619" y="20306"/>
                </a:lnTo>
                <a:lnTo>
                  <a:pt x="0" y="33274"/>
                </a:lnTo>
                <a:lnTo>
                  <a:pt x="0" y="466598"/>
                </a:lnTo>
                <a:lnTo>
                  <a:pt x="2619" y="479565"/>
                </a:lnTo>
                <a:lnTo>
                  <a:pt x="9761" y="490140"/>
                </a:lnTo>
                <a:lnTo>
                  <a:pt x="20354" y="497262"/>
                </a:lnTo>
                <a:lnTo>
                  <a:pt x="33324" y="499872"/>
                </a:lnTo>
                <a:lnTo>
                  <a:pt x="466547" y="499872"/>
                </a:lnTo>
                <a:lnTo>
                  <a:pt x="479517" y="497262"/>
                </a:lnTo>
                <a:lnTo>
                  <a:pt x="490110" y="490140"/>
                </a:lnTo>
                <a:lnTo>
                  <a:pt x="497252" y="479565"/>
                </a:lnTo>
                <a:lnTo>
                  <a:pt x="499872" y="466598"/>
                </a:lnTo>
                <a:lnTo>
                  <a:pt x="499872" y="33274"/>
                </a:lnTo>
                <a:lnTo>
                  <a:pt x="497252" y="20306"/>
                </a:lnTo>
                <a:lnTo>
                  <a:pt x="490110" y="9731"/>
                </a:lnTo>
                <a:lnTo>
                  <a:pt x="479517" y="2609"/>
                </a:lnTo>
                <a:lnTo>
                  <a:pt x="466547" y="0"/>
                </a:lnTo>
                <a:close/>
              </a:path>
            </a:pathLst>
          </a:custGeom>
          <a:solidFill>
            <a:srgbClr val="2F3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60526" y="2869768"/>
            <a:ext cx="133350" cy="384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50" b="1" spc="-890" dirty="0">
                <a:solidFill>
                  <a:srgbClr val="E1E6E9"/>
                </a:solidFill>
                <a:latin typeface="Verdana"/>
                <a:cs typeface="Verdana"/>
              </a:rPr>
              <a:t>1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6661" y="2831338"/>
            <a:ext cx="2755265" cy="2427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170" dirty="0">
                <a:solidFill>
                  <a:srgbClr val="E1E6E9"/>
                </a:solidFill>
                <a:latin typeface="Verdana"/>
                <a:cs typeface="Verdana"/>
              </a:rPr>
              <a:t>Integrated</a:t>
            </a:r>
            <a:r>
              <a:rPr sz="1950" b="1" spc="-155" dirty="0">
                <a:solidFill>
                  <a:srgbClr val="E1E6E9"/>
                </a:solidFill>
                <a:latin typeface="Verdana"/>
                <a:cs typeface="Verdana"/>
              </a:rPr>
              <a:t> </a:t>
            </a:r>
            <a:r>
              <a:rPr sz="1950" b="1" spc="-10" dirty="0">
                <a:solidFill>
                  <a:srgbClr val="E1E6E9"/>
                </a:solidFill>
                <a:latin typeface="Verdana"/>
                <a:cs typeface="Verdana"/>
              </a:rPr>
              <a:t>Approach</a:t>
            </a:r>
            <a:endParaRPr sz="1950">
              <a:latin typeface="Verdana"/>
              <a:cs typeface="Verdana"/>
            </a:endParaRPr>
          </a:p>
          <a:p>
            <a:pPr marL="12700" marR="5080">
              <a:lnSpc>
                <a:spcPct val="127400"/>
              </a:lnSpc>
              <a:spcBef>
                <a:spcPts val="970"/>
              </a:spcBef>
            </a:pP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Future</a:t>
            </a:r>
            <a:r>
              <a:rPr sz="170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environmental</a:t>
            </a:r>
            <a:r>
              <a:rPr sz="170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E1E6E9"/>
                </a:solidFill>
                <a:latin typeface="Arial"/>
                <a:cs typeface="Arial"/>
              </a:rPr>
              <a:t>health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law</a:t>
            </a:r>
            <a:r>
              <a:rPr sz="170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will</a:t>
            </a:r>
            <a:r>
              <a:rPr sz="170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likely</a:t>
            </a:r>
            <a:r>
              <a:rPr sz="170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adopt</a:t>
            </a:r>
            <a:r>
              <a:rPr sz="1700" spc="-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a</a:t>
            </a:r>
            <a:r>
              <a:rPr sz="1700" spc="-20" dirty="0">
                <a:solidFill>
                  <a:srgbClr val="E1E6E9"/>
                </a:solidFill>
                <a:latin typeface="Arial"/>
                <a:cs typeface="Arial"/>
              </a:rPr>
              <a:t> more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holistic</a:t>
            </a:r>
            <a:r>
              <a:rPr sz="1700" spc="-6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approach.</a:t>
            </a:r>
            <a:r>
              <a:rPr sz="1700" spc="-3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It</a:t>
            </a:r>
            <a:r>
              <a:rPr sz="170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E1E6E9"/>
                </a:solidFill>
                <a:latin typeface="Arial"/>
                <a:cs typeface="Arial"/>
              </a:rPr>
              <a:t>will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consider</a:t>
            </a:r>
            <a:r>
              <a:rPr sz="1700" spc="-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E1E6E9"/>
                </a:solidFill>
                <a:latin typeface="Arial"/>
                <a:cs typeface="Arial"/>
              </a:rPr>
              <a:t>interconnected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impacts</a:t>
            </a:r>
            <a:r>
              <a:rPr sz="1700" spc="-1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of</a:t>
            </a:r>
            <a:r>
              <a:rPr sz="1700" spc="-1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various</a:t>
            </a:r>
            <a:r>
              <a:rPr sz="1700" spc="-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E1E6E9"/>
                </a:solidFill>
                <a:latin typeface="Arial"/>
                <a:cs typeface="Arial"/>
              </a:rPr>
              <a:t>pollutants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on</a:t>
            </a:r>
            <a:r>
              <a:rPr sz="1700" spc="-2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public</a:t>
            </a:r>
            <a:r>
              <a:rPr sz="170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E1E6E9"/>
                </a:solidFill>
                <a:latin typeface="Arial"/>
                <a:cs typeface="Arial"/>
              </a:rPr>
              <a:t>health.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83252" y="2854451"/>
            <a:ext cx="500380" cy="500380"/>
          </a:xfrm>
          <a:custGeom>
            <a:avLst/>
            <a:gdLst/>
            <a:ahLst/>
            <a:cxnLst/>
            <a:rect l="l" t="t" r="r" b="b"/>
            <a:pathLst>
              <a:path w="500379" h="500379">
                <a:moveTo>
                  <a:pt x="466598" y="0"/>
                </a:moveTo>
                <a:lnTo>
                  <a:pt x="33274" y="0"/>
                </a:lnTo>
                <a:lnTo>
                  <a:pt x="20306" y="2609"/>
                </a:lnTo>
                <a:lnTo>
                  <a:pt x="9731" y="9731"/>
                </a:lnTo>
                <a:lnTo>
                  <a:pt x="2609" y="20306"/>
                </a:lnTo>
                <a:lnTo>
                  <a:pt x="0" y="33274"/>
                </a:lnTo>
                <a:lnTo>
                  <a:pt x="0" y="466598"/>
                </a:lnTo>
                <a:lnTo>
                  <a:pt x="2609" y="479565"/>
                </a:lnTo>
                <a:lnTo>
                  <a:pt x="9731" y="490140"/>
                </a:lnTo>
                <a:lnTo>
                  <a:pt x="20306" y="497262"/>
                </a:lnTo>
                <a:lnTo>
                  <a:pt x="33274" y="499872"/>
                </a:lnTo>
                <a:lnTo>
                  <a:pt x="466598" y="499872"/>
                </a:lnTo>
                <a:lnTo>
                  <a:pt x="479565" y="497262"/>
                </a:lnTo>
                <a:lnTo>
                  <a:pt x="490140" y="490140"/>
                </a:lnTo>
                <a:lnTo>
                  <a:pt x="497262" y="479565"/>
                </a:lnTo>
                <a:lnTo>
                  <a:pt x="499872" y="466598"/>
                </a:lnTo>
                <a:lnTo>
                  <a:pt x="499872" y="33274"/>
                </a:lnTo>
                <a:lnTo>
                  <a:pt x="497262" y="20306"/>
                </a:lnTo>
                <a:lnTo>
                  <a:pt x="490140" y="9731"/>
                </a:lnTo>
                <a:lnTo>
                  <a:pt x="479565" y="2609"/>
                </a:lnTo>
                <a:lnTo>
                  <a:pt x="466598" y="0"/>
                </a:lnTo>
                <a:close/>
              </a:path>
            </a:pathLst>
          </a:custGeom>
          <a:solidFill>
            <a:srgbClr val="2F3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36414" y="2869768"/>
            <a:ext cx="195580" cy="384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50" b="1" spc="-405" dirty="0">
                <a:solidFill>
                  <a:srgbClr val="E1E6E9"/>
                </a:solidFill>
                <a:latin typeface="Verdana"/>
                <a:cs typeface="Verdana"/>
              </a:rPr>
              <a:t>2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92673" y="2831338"/>
            <a:ext cx="2967990" cy="2427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160" dirty="0">
                <a:solidFill>
                  <a:srgbClr val="E1E6E9"/>
                </a:solidFill>
                <a:latin typeface="Verdana"/>
                <a:cs typeface="Verdana"/>
              </a:rPr>
              <a:t>Preventive</a:t>
            </a:r>
            <a:r>
              <a:rPr sz="1950" b="1" spc="-180" dirty="0">
                <a:solidFill>
                  <a:srgbClr val="E1E6E9"/>
                </a:solidFill>
                <a:latin typeface="Verdana"/>
                <a:cs typeface="Verdana"/>
              </a:rPr>
              <a:t> </a:t>
            </a:r>
            <a:r>
              <a:rPr sz="1950" b="1" spc="-10" dirty="0">
                <a:solidFill>
                  <a:srgbClr val="E1E6E9"/>
                </a:solidFill>
                <a:latin typeface="Verdana"/>
                <a:cs typeface="Verdana"/>
              </a:rPr>
              <a:t>Focus</a:t>
            </a:r>
            <a:endParaRPr sz="1950">
              <a:latin typeface="Verdana"/>
              <a:cs typeface="Verdana"/>
            </a:endParaRPr>
          </a:p>
          <a:p>
            <a:pPr marL="12700" marR="5080">
              <a:lnSpc>
                <a:spcPct val="127400"/>
              </a:lnSpc>
              <a:spcBef>
                <a:spcPts val="970"/>
              </a:spcBef>
            </a:pP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Emphasis</a:t>
            </a:r>
            <a:r>
              <a:rPr sz="170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will</a:t>
            </a:r>
            <a:r>
              <a:rPr sz="1700" spc="-1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shift</a:t>
            </a:r>
            <a:r>
              <a:rPr sz="1700" spc="-10" dirty="0">
                <a:solidFill>
                  <a:srgbClr val="E1E6E9"/>
                </a:solidFill>
                <a:latin typeface="Arial"/>
                <a:cs typeface="Arial"/>
              </a:rPr>
              <a:t> towards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preventing</a:t>
            </a:r>
            <a:r>
              <a:rPr sz="1700" spc="-8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E1E6E9"/>
                </a:solidFill>
                <a:latin typeface="Arial"/>
                <a:cs typeface="Arial"/>
              </a:rPr>
              <a:t>environmental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damage.</a:t>
            </a:r>
            <a:r>
              <a:rPr sz="1700" spc="-7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This</a:t>
            </a:r>
            <a:r>
              <a:rPr sz="1700" spc="-7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proactive</a:t>
            </a:r>
            <a:r>
              <a:rPr sz="1700" spc="-4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E1E6E9"/>
                </a:solidFill>
                <a:latin typeface="Arial"/>
                <a:cs typeface="Arial"/>
              </a:rPr>
              <a:t>stance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stance</a:t>
            </a:r>
            <a:r>
              <a:rPr sz="1700" spc="-1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will</a:t>
            </a:r>
            <a:r>
              <a:rPr sz="1700" spc="-2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require</a:t>
            </a:r>
            <a:r>
              <a:rPr sz="1700" spc="-2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new</a:t>
            </a:r>
            <a:r>
              <a:rPr sz="1700" spc="-2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E1E6E9"/>
                </a:solidFill>
                <a:latin typeface="Arial"/>
                <a:cs typeface="Arial"/>
              </a:rPr>
              <a:t>legal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frameworks</a:t>
            </a:r>
            <a:r>
              <a:rPr sz="170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and</a:t>
            </a:r>
            <a:r>
              <a:rPr sz="170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E1E6E9"/>
                </a:solidFill>
                <a:latin typeface="Arial"/>
                <a:cs typeface="Arial"/>
              </a:rPr>
              <a:t>enforcement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enforcement</a:t>
            </a:r>
            <a:r>
              <a:rPr sz="1700" spc="-4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E1E6E9"/>
                </a:solidFill>
                <a:latin typeface="Arial"/>
                <a:cs typeface="Arial"/>
              </a:rPr>
              <a:t>mechanisms.</a:t>
            </a:r>
            <a:endParaRPr sz="17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7240" y="5772911"/>
            <a:ext cx="500380" cy="500380"/>
          </a:xfrm>
          <a:custGeom>
            <a:avLst/>
            <a:gdLst/>
            <a:ahLst/>
            <a:cxnLst/>
            <a:rect l="l" t="t" r="r" b="b"/>
            <a:pathLst>
              <a:path w="500380" h="500379">
                <a:moveTo>
                  <a:pt x="466547" y="0"/>
                </a:moveTo>
                <a:lnTo>
                  <a:pt x="33324" y="0"/>
                </a:lnTo>
                <a:lnTo>
                  <a:pt x="20354" y="2609"/>
                </a:lnTo>
                <a:lnTo>
                  <a:pt x="9761" y="9731"/>
                </a:lnTo>
                <a:lnTo>
                  <a:pt x="2619" y="20306"/>
                </a:lnTo>
                <a:lnTo>
                  <a:pt x="0" y="33274"/>
                </a:lnTo>
                <a:lnTo>
                  <a:pt x="0" y="466598"/>
                </a:lnTo>
                <a:lnTo>
                  <a:pt x="2619" y="479565"/>
                </a:lnTo>
                <a:lnTo>
                  <a:pt x="9761" y="490140"/>
                </a:lnTo>
                <a:lnTo>
                  <a:pt x="20354" y="497262"/>
                </a:lnTo>
                <a:lnTo>
                  <a:pt x="33324" y="499871"/>
                </a:lnTo>
                <a:lnTo>
                  <a:pt x="466547" y="499871"/>
                </a:lnTo>
                <a:lnTo>
                  <a:pt x="479517" y="497262"/>
                </a:lnTo>
                <a:lnTo>
                  <a:pt x="490110" y="490140"/>
                </a:lnTo>
                <a:lnTo>
                  <a:pt x="497252" y="479565"/>
                </a:lnTo>
                <a:lnTo>
                  <a:pt x="499872" y="466598"/>
                </a:lnTo>
                <a:lnTo>
                  <a:pt x="499872" y="33274"/>
                </a:lnTo>
                <a:lnTo>
                  <a:pt x="497252" y="20306"/>
                </a:lnTo>
                <a:lnTo>
                  <a:pt x="490110" y="9731"/>
                </a:lnTo>
                <a:lnTo>
                  <a:pt x="479517" y="2609"/>
                </a:lnTo>
                <a:lnTo>
                  <a:pt x="466547" y="0"/>
                </a:lnTo>
                <a:close/>
              </a:path>
            </a:pathLst>
          </a:custGeom>
          <a:solidFill>
            <a:srgbClr val="2F3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30960" y="5789422"/>
            <a:ext cx="194310" cy="384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b="1" spc="-405" dirty="0">
                <a:solidFill>
                  <a:srgbClr val="E1E6E9"/>
                </a:solidFill>
                <a:latin typeface="Verdana"/>
                <a:cs typeface="Verdana"/>
              </a:rPr>
              <a:t>3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17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86661" y="5750433"/>
            <a:ext cx="6663690" cy="1437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135" dirty="0">
                <a:solidFill>
                  <a:srgbClr val="E1E6E9"/>
                </a:solidFill>
                <a:latin typeface="Verdana"/>
                <a:cs typeface="Verdana"/>
              </a:rPr>
              <a:t>Global</a:t>
            </a:r>
            <a:r>
              <a:rPr sz="1950" b="1" spc="-180" dirty="0">
                <a:solidFill>
                  <a:srgbClr val="E1E6E9"/>
                </a:solidFill>
                <a:latin typeface="Verdana"/>
                <a:cs typeface="Verdana"/>
              </a:rPr>
              <a:t> </a:t>
            </a:r>
            <a:r>
              <a:rPr sz="1950" b="1" spc="-60" dirty="0">
                <a:solidFill>
                  <a:srgbClr val="E1E6E9"/>
                </a:solidFill>
                <a:latin typeface="Verdana"/>
                <a:cs typeface="Verdana"/>
              </a:rPr>
              <a:t>Collaboration</a:t>
            </a:r>
            <a:endParaRPr sz="1950">
              <a:latin typeface="Verdana"/>
              <a:cs typeface="Verdana"/>
            </a:endParaRPr>
          </a:p>
          <a:p>
            <a:pPr marL="12700" marR="5080">
              <a:lnSpc>
                <a:spcPct val="127400"/>
              </a:lnSpc>
              <a:spcBef>
                <a:spcPts val="969"/>
              </a:spcBef>
            </a:pP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International</a:t>
            </a:r>
            <a:r>
              <a:rPr sz="1700" spc="-2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cooperation</a:t>
            </a:r>
            <a:r>
              <a:rPr sz="1700" spc="-3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will</a:t>
            </a:r>
            <a:r>
              <a:rPr sz="1700" spc="-4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be</a:t>
            </a:r>
            <a:r>
              <a:rPr sz="1700" spc="-3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crucial</a:t>
            </a:r>
            <a:r>
              <a:rPr sz="1700" spc="-6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in</a:t>
            </a:r>
            <a:r>
              <a:rPr sz="1700" spc="-4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addressing</a:t>
            </a:r>
            <a:r>
              <a:rPr sz="1700" spc="-3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E1E6E9"/>
                </a:solidFill>
                <a:latin typeface="Arial"/>
                <a:cs typeface="Arial"/>
              </a:rPr>
              <a:t>global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environmental</a:t>
            </a:r>
            <a:r>
              <a:rPr sz="170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challenges.</a:t>
            </a:r>
            <a:r>
              <a:rPr sz="170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Harmonisation</a:t>
            </a:r>
            <a:r>
              <a:rPr sz="1700" spc="-6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of</a:t>
            </a:r>
            <a:r>
              <a:rPr sz="1700" spc="-4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environmental</a:t>
            </a:r>
            <a:r>
              <a:rPr sz="170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E1E6E9"/>
                </a:solidFill>
                <a:latin typeface="Arial"/>
                <a:cs typeface="Arial"/>
              </a:rPr>
              <a:t>standards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standards</a:t>
            </a:r>
            <a:r>
              <a:rPr sz="1700" spc="-1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across</a:t>
            </a:r>
            <a:r>
              <a:rPr sz="1700" spc="-3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jurisdictions</a:t>
            </a:r>
            <a:r>
              <a:rPr sz="1700" spc="-5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may</a:t>
            </a:r>
            <a:r>
              <a:rPr sz="1700" spc="-3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E1E6E9"/>
                </a:solidFill>
                <a:latin typeface="Arial"/>
                <a:cs typeface="Arial"/>
              </a:rPr>
              <a:t>increase.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719" y="1266092"/>
            <a:ext cx="3039491" cy="5753494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262626"/>
                </a:solidFill>
              </a:rPr>
              <a:t>Minor House Keeping</a:t>
            </a:r>
            <a:endParaRPr lang="en-US" b="1">
              <a:solidFill>
                <a:srgbClr val="262626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8447D-E6CF-1594-1236-653465C23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47876" y="7655260"/>
            <a:ext cx="1920240" cy="335280"/>
          </a:xfrm>
        </p:spPr>
        <p:txBody>
          <a:bodyPr>
            <a:normAutofit/>
          </a:bodyPr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20"/>
              </a:spcAft>
              <a:buClrTx/>
              <a:buSzTx/>
              <a:buFontTx/>
              <a:buNone/>
              <a:tabLst/>
              <a:defRPr/>
            </a:pPr>
            <a:fld id="{EC7C53EF-5AB0-492B-BEA7-FFFE93B42AF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20"/>
                </a:spcAft>
                <a:buClrTx/>
                <a:buSzTx/>
                <a:buFontTx/>
                <a:buNone/>
                <a:tabLst/>
                <a:defRPr/>
              </a:pPr>
              <a:t>11/26/2024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2FED1-171F-D8EC-361B-EF8B2945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259557" y="7655260"/>
            <a:ext cx="651236" cy="335280"/>
          </a:xfrm>
        </p:spPr>
        <p:txBody>
          <a:bodyPr>
            <a:normAutofit/>
          </a:bodyPr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20"/>
              </a:spcAft>
              <a:buClrTx/>
              <a:buSzTx/>
              <a:buFontTx/>
              <a:buNone/>
              <a:tabLst/>
              <a:defRPr/>
            </a:pPr>
            <a:fld id="{103DA290-49AB-4A6C-90E9-3D87C6460C9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2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942BDF6-7AA6-6C1B-1A1C-35882F91A5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64087" y="965605"/>
          <a:ext cx="7097051" cy="6298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6959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9287" y="542106"/>
            <a:ext cx="7374890" cy="26561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95"/>
              </a:spcBef>
            </a:pPr>
            <a:r>
              <a:rPr lang="en-GB" sz="5700" b="1" spc="-390" dirty="0">
                <a:solidFill>
                  <a:srgbClr val="FFFFFF"/>
                </a:solidFill>
                <a:latin typeface="Verdana"/>
                <a:cs typeface="Verdana"/>
              </a:rPr>
              <a:t>Introduction</a:t>
            </a:r>
            <a:endParaRPr sz="5700" dirty="0">
              <a:latin typeface="Verdana"/>
              <a:cs typeface="Verdana"/>
            </a:endParaRPr>
          </a:p>
          <a:p>
            <a:pPr marL="12700" marR="13970">
              <a:lnSpc>
                <a:spcPct val="125000"/>
              </a:lnSpc>
              <a:spcBef>
                <a:spcPts val="2900"/>
              </a:spcBef>
            </a:pP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This</a:t>
            </a:r>
            <a:r>
              <a:rPr sz="180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presentation explores</a:t>
            </a:r>
            <a:r>
              <a:rPr sz="1800" spc="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the</a:t>
            </a:r>
            <a:r>
              <a:rPr sz="180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intersection</a:t>
            </a:r>
            <a:r>
              <a:rPr sz="1800" spc="-1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of</a:t>
            </a:r>
            <a:r>
              <a:rPr sz="1800" spc="-2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public</a:t>
            </a:r>
            <a:r>
              <a:rPr sz="1800" spc="-1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health</a:t>
            </a:r>
            <a:r>
              <a:rPr sz="1800" spc="-1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E1E6E9"/>
                </a:solidFill>
                <a:latin typeface="Arial"/>
                <a:cs typeface="Arial"/>
              </a:rPr>
              <a:t>and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environmental</a:t>
            </a:r>
            <a:r>
              <a:rPr sz="180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law.</a:t>
            </a:r>
            <a:r>
              <a:rPr sz="1800" spc="-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We'll</a:t>
            </a:r>
            <a:r>
              <a:rPr sz="1800" spc="-5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examine</a:t>
            </a:r>
            <a:r>
              <a:rPr sz="180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legal</a:t>
            </a:r>
            <a:r>
              <a:rPr sz="1800" spc="-2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responses</a:t>
            </a:r>
            <a:r>
              <a:rPr sz="1800" spc="-4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to</a:t>
            </a:r>
            <a:r>
              <a:rPr sz="180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pollution</a:t>
            </a:r>
            <a:r>
              <a:rPr sz="1800" spc="-25" dirty="0">
                <a:solidFill>
                  <a:srgbClr val="E1E6E9"/>
                </a:solidFill>
                <a:latin typeface="Arial"/>
                <a:cs typeface="Arial"/>
              </a:rPr>
              <a:t> and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contamination,</a:t>
            </a:r>
            <a:r>
              <a:rPr sz="1800" spc="-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analysing</a:t>
            </a:r>
            <a:r>
              <a:rPr sz="1800" spc="2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landmark</a:t>
            </a:r>
            <a:r>
              <a:rPr sz="1800" spc="-1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cases</a:t>
            </a:r>
            <a:r>
              <a:rPr sz="1800" spc="-2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and</a:t>
            </a:r>
            <a:r>
              <a:rPr sz="1800" spc="-1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future</a:t>
            </a:r>
            <a:r>
              <a:rPr sz="1800" spc="-2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trends</a:t>
            </a:r>
            <a:r>
              <a:rPr sz="1800" spc="-2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in</a:t>
            </a:r>
            <a:r>
              <a:rPr sz="1800" spc="-1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this</a:t>
            </a:r>
            <a:r>
              <a:rPr sz="1800" spc="-1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E1E6E9"/>
                </a:solidFill>
                <a:latin typeface="Arial"/>
                <a:cs typeface="Arial"/>
              </a:rPr>
              <a:t>critical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area</a:t>
            </a:r>
            <a:r>
              <a:rPr sz="1800" spc="-1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of</a:t>
            </a:r>
            <a:r>
              <a:rPr sz="1800" spc="-1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E1E6E9"/>
                </a:solidFill>
                <a:latin typeface="Arial"/>
                <a:cs typeface="Arial"/>
              </a:rPr>
              <a:t>jurisprudence.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150975" y="7638998"/>
            <a:ext cx="109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Noto Sans"/>
                <a:cs typeface="Noto Sans"/>
              </a:rPr>
              <a:t>3</a:t>
            </a:r>
            <a:endParaRPr sz="12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7341" y="915162"/>
            <a:ext cx="7337425" cy="126873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ts val="4990"/>
              </a:lnSpc>
              <a:spcBef>
                <a:spcPts val="5"/>
              </a:spcBef>
            </a:pPr>
            <a:r>
              <a:rPr sz="4000" spc="-315" dirty="0"/>
              <a:t>Introduction</a:t>
            </a:r>
            <a:r>
              <a:rPr sz="4000" spc="-390" dirty="0"/>
              <a:t> </a:t>
            </a:r>
            <a:r>
              <a:rPr sz="4000" spc="-254" dirty="0"/>
              <a:t>to</a:t>
            </a:r>
            <a:r>
              <a:rPr sz="4000" spc="-360" dirty="0"/>
              <a:t> </a:t>
            </a:r>
            <a:r>
              <a:rPr sz="4000" spc="-215" dirty="0"/>
              <a:t>Public</a:t>
            </a:r>
            <a:r>
              <a:rPr sz="4000" spc="-405" dirty="0"/>
              <a:t> </a:t>
            </a:r>
            <a:r>
              <a:rPr sz="4000" spc="-275" dirty="0"/>
              <a:t>Health </a:t>
            </a:r>
            <a:r>
              <a:rPr sz="4000" spc="-285" dirty="0"/>
              <a:t>Nuisance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789431" y="2833116"/>
            <a:ext cx="509270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475170" y="0"/>
                </a:moveTo>
                <a:lnTo>
                  <a:pt x="33845" y="0"/>
                </a:lnTo>
                <a:lnTo>
                  <a:pt x="20670" y="2653"/>
                </a:lnTo>
                <a:lnTo>
                  <a:pt x="9912" y="9890"/>
                </a:lnTo>
                <a:lnTo>
                  <a:pt x="2659" y="20627"/>
                </a:lnTo>
                <a:lnTo>
                  <a:pt x="0" y="33782"/>
                </a:lnTo>
                <a:lnTo>
                  <a:pt x="0" y="473710"/>
                </a:lnTo>
                <a:lnTo>
                  <a:pt x="2659" y="486864"/>
                </a:lnTo>
                <a:lnTo>
                  <a:pt x="9912" y="497601"/>
                </a:lnTo>
                <a:lnTo>
                  <a:pt x="20670" y="504838"/>
                </a:lnTo>
                <a:lnTo>
                  <a:pt x="33845" y="507492"/>
                </a:lnTo>
                <a:lnTo>
                  <a:pt x="475170" y="507492"/>
                </a:lnTo>
                <a:lnTo>
                  <a:pt x="488361" y="504838"/>
                </a:lnTo>
                <a:lnTo>
                  <a:pt x="499117" y="497601"/>
                </a:lnTo>
                <a:lnTo>
                  <a:pt x="506361" y="486864"/>
                </a:lnTo>
                <a:lnTo>
                  <a:pt x="509016" y="473710"/>
                </a:lnTo>
                <a:lnTo>
                  <a:pt x="509016" y="33782"/>
                </a:lnTo>
                <a:lnTo>
                  <a:pt x="506361" y="20627"/>
                </a:lnTo>
                <a:lnTo>
                  <a:pt x="499117" y="9890"/>
                </a:lnTo>
                <a:lnTo>
                  <a:pt x="488361" y="2653"/>
                </a:lnTo>
                <a:lnTo>
                  <a:pt x="475170" y="0"/>
                </a:lnTo>
                <a:close/>
              </a:path>
            </a:pathLst>
          </a:custGeom>
          <a:solidFill>
            <a:srgbClr val="2F3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76985" y="2844546"/>
            <a:ext cx="135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910" dirty="0">
                <a:solidFill>
                  <a:srgbClr val="E1E6E9"/>
                </a:solidFill>
                <a:latin typeface="Verdana"/>
                <a:cs typeface="Verdana"/>
              </a:rPr>
              <a:t>1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84776" y="2833116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473710" y="0"/>
                </a:moveTo>
                <a:lnTo>
                  <a:pt x="33782" y="0"/>
                </a:lnTo>
                <a:lnTo>
                  <a:pt x="20627" y="2653"/>
                </a:lnTo>
                <a:lnTo>
                  <a:pt x="9890" y="9890"/>
                </a:lnTo>
                <a:lnTo>
                  <a:pt x="2653" y="20627"/>
                </a:lnTo>
                <a:lnTo>
                  <a:pt x="0" y="33782"/>
                </a:lnTo>
                <a:lnTo>
                  <a:pt x="0" y="473710"/>
                </a:lnTo>
                <a:lnTo>
                  <a:pt x="2653" y="486864"/>
                </a:lnTo>
                <a:lnTo>
                  <a:pt x="9890" y="497601"/>
                </a:lnTo>
                <a:lnTo>
                  <a:pt x="20627" y="504838"/>
                </a:lnTo>
                <a:lnTo>
                  <a:pt x="33782" y="507492"/>
                </a:lnTo>
                <a:lnTo>
                  <a:pt x="473710" y="507492"/>
                </a:lnTo>
                <a:lnTo>
                  <a:pt x="486864" y="504838"/>
                </a:lnTo>
                <a:lnTo>
                  <a:pt x="497601" y="497601"/>
                </a:lnTo>
                <a:lnTo>
                  <a:pt x="504838" y="486864"/>
                </a:lnTo>
                <a:lnTo>
                  <a:pt x="507491" y="473710"/>
                </a:lnTo>
                <a:lnTo>
                  <a:pt x="507491" y="33782"/>
                </a:lnTo>
                <a:lnTo>
                  <a:pt x="504838" y="20627"/>
                </a:lnTo>
                <a:lnTo>
                  <a:pt x="497601" y="9890"/>
                </a:lnTo>
                <a:lnTo>
                  <a:pt x="486864" y="2653"/>
                </a:lnTo>
                <a:lnTo>
                  <a:pt x="473710" y="0"/>
                </a:lnTo>
                <a:close/>
              </a:path>
            </a:pathLst>
          </a:custGeom>
          <a:solidFill>
            <a:srgbClr val="2F3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840604" y="2844546"/>
            <a:ext cx="1987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09" dirty="0">
                <a:solidFill>
                  <a:srgbClr val="E1E6E9"/>
                </a:solidFill>
                <a:latin typeface="Verdana"/>
                <a:cs typeface="Verdana"/>
              </a:rPr>
              <a:t>2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06009" y="2803906"/>
            <a:ext cx="2958465" cy="251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30" dirty="0">
                <a:solidFill>
                  <a:srgbClr val="E1E6E9"/>
                </a:solidFill>
                <a:latin typeface="Verdana"/>
                <a:cs typeface="Verdana"/>
              </a:rPr>
              <a:t>Legal</a:t>
            </a:r>
            <a:r>
              <a:rPr sz="2000" b="1" spc="-204" dirty="0">
                <a:solidFill>
                  <a:srgbClr val="E1E6E9"/>
                </a:solidFill>
                <a:latin typeface="Verdana"/>
                <a:cs typeface="Verdana"/>
              </a:rPr>
              <a:t> </a:t>
            </a:r>
            <a:r>
              <a:rPr sz="2000" b="1" spc="-55" dirty="0">
                <a:solidFill>
                  <a:srgbClr val="E1E6E9"/>
                </a:solidFill>
                <a:latin typeface="Verdana"/>
                <a:cs typeface="Verdana"/>
              </a:rPr>
              <a:t>Significance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ct val="128600"/>
              </a:lnSpc>
              <a:spcBef>
                <a:spcPts val="994"/>
              </a:spcBef>
            </a:pPr>
            <a:r>
              <a:rPr sz="1750" dirty="0">
                <a:solidFill>
                  <a:srgbClr val="E1E6E9"/>
                </a:solidFill>
                <a:latin typeface="Arial"/>
                <a:cs typeface="Arial"/>
              </a:rPr>
              <a:t>Understanding</a:t>
            </a:r>
            <a:r>
              <a:rPr sz="1750" spc="-6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1E6E9"/>
                </a:solidFill>
                <a:latin typeface="Arial"/>
                <a:cs typeface="Arial"/>
              </a:rPr>
              <a:t>public</a:t>
            </a:r>
            <a:r>
              <a:rPr sz="1750" spc="-6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E1E6E9"/>
                </a:solidFill>
                <a:latin typeface="Arial"/>
                <a:cs typeface="Arial"/>
              </a:rPr>
              <a:t>health </a:t>
            </a:r>
            <a:r>
              <a:rPr sz="1750" dirty="0">
                <a:solidFill>
                  <a:srgbClr val="E1E6E9"/>
                </a:solidFill>
                <a:latin typeface="Arial"/>
                <a:cs typeface="Arial"/>
              </a:rPr>
              <a:t>health</a:t>
            </a:r>
            <a:r>
              <a:rPr sz="1750" spc="-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1E6E9"/>
                </a:solidFill>
                <a:latin typeface="Arial"/>
                <a:cs typeface="Arial"/>
              </a:rPr>
              <a:t>nuisance</a:t>
            </a:r>
            <a:r>
              <a:rPr sz="1750" spc="-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1E6E9"/>
                </a:solidFill>
                <a:latin typeface="Arial"/>
                <a:cs typeface="Arial"/>
              </a:rPr>
              <a:t>is</a:t>
            </a:r>
            <a:r>
              <a:rPr sz="175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1E6E9"/>
                </a:solidFill>
                <a:latin typeface="Arial"/>
                <a:cs typeface="Arial"/>
              </a:rPr>
              <a:t>crucial</a:t>
            </a:r>
            <a:r>
              <a:rPr sz="1750" spc="-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spc="-25" dirty="0">
                <a:solidFill>
                  <a:srgbClr val="E1E6E9"/>
                </a:solidFill>
                <a:latin typeface="Arial"/>
                <a:cs typeface="Arial"/>
              </a:rPr>
              <a:t>for </a:t>
            </a:r>
            <a:r>
              <a:rPr sz="1750" dirty="0">
                <a:solidFill>
                  <a:srgbClr val="E1E6E9"/>
                </a:solidFill>
                <a:latin typeface="Arial"/>
                <a:cs typeface="Arial"/>
              </a:rPr>
              <a:t>addressing</a:t>
            </a:r>
            <a:r>
              <a:rPr sz="1750" spc="-2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E1E6E9"/>
                </a:solidFill>
                <a:latin typeface="Arial"/>
                <a:cs typeface="Arial"/>
              </a:rPr>
              <a:t>environmental </a:t>
            </a:r>
            <a:r>
              <a:rPr sz="1750" dirty="0">
                <a:solidFill>
                  <a:srgbClr val="E1E6E9"/>
                </a:solidFill>
                <a:latin typeface="Arial"/>
                <a:cs typeface="Arial"/>
              </a:rPr>
              <a:t>hazards.</a:t>
            </a:r>
            <a:r>
              <a:rPr sz="175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1E6E9"/>
                </a:solidFill>
                <a:latin typeface="Arial"/>
                <a:cs typeface="Arial"/>
              </a:rPr>
              <a:t>It</a:t>
            </a:r>
            <a:r>
              <a:rPr sz="175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1E6E9"/>
                </a:solidFill>
                <a:latin typeface="Arial"/>
                <a:cs typeface="Arial"/>
              </a:rPr>
              <a:t>forms</a:t>
            </a:r>
            <a:r>
              <a:rPr sz="1750" spc="-3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1E6E9"/>
                </a:solidFill>
                <a:latin typeface="Arial"/>
                <a:cs typeface="Arial"/>
              </a:rPr>
              <a:t>the</a:t>
            </a:r>
            <a:r>
              <a:rPr sz="175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1E6E9"/>
                </a:solidFill>
                <a:latin typeface="Arial"/>
                <a:cs typeface="Arial"/>
              </a:rPr>
              <a:t>basis</a:t>
            </a:r>
            <a:r>
              <a:rPr sz="1750" spc="-3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spc="-25" dirty="0">
                <a:solidFill>
                  <a:srgbClr val="E1E6E9"/>
                </a:solidFill>
                <a:latin typeface="Arial"/>
                <a:cs typeface="Arial"/>
              </a:rPr>
              <a:t>for </a:t>
            </a:r>
            <a:r>
              <a:rPr sz="1750" dirty="0">
                <a:solidFill>
                  <a:srgbClr val="E1E6E9"/>
                </a:solidFill>
                <a:latin typeface="Arial"/>
                <a:cs typeface="Arial"/>
              </a:rPr>
              <a:t>for</a:t>
            </a:r>
            <a:r>
              <a:rPr sz="1750" spc="-5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1E6E9"/>
                </a:solidFill>
                <a:latin typeface="Arial"/>
                <a:cs typeface="Arial"/>
              </a:rPr>
              <a:t>regulatory</a:t>
            </a:r>
            <a:r>
              <a:rPr sz="1750" spc="-4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E1E6E9"/>
                </a:solidFill>
                <a:latin typeface="Arial"/>
                <a:cs typeface="Arial"/>
              </a:rPr>
              <a:t>frameworks</a:t>
            </a:r>
            <a:r>
              <a:rPr sz="1750" spc="50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1E6E9"/>
                </a:solidFill>
                <a:latin typeface="Arial"/>
                <a:cs typeface="Arial"/>
              </a:rPr>
              <a:t>and</a:t>
            </a:r>
            <a:r>
              <a:rPr sz="175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1E6E9"/>
                </a:solidFill>
                <a:latin typeface="Arial"/>
                <a:cs typeface="Arial"/>
              </a:rPr>
              <a:t>court</a:t>
            </a:r>
            <a:r>
              <a:rPr sz="175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E1E6E9"/>
                </a:solidFill>
                <a:latin typeface="Arial"/>
                <a:cs typeface="Arial"/>
              </a:rPr>
              <a:t>decisions.</a:t>
            </a:r>
            <a:endParaRPr sz="17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9431" y="5800344"/>
            <a:ext cx="509270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475170" y="0"/>
                </a:moveTo>
                <a:lnTo>
                  <a:pt x="33845" y="0"/>
                </a:lnTo>
                <a:lnTo>
                  <a:pt x="20670" y="2653"/>
                </a:lnTo>
                <a:lnTo>
                  <a:pt x="9912" y="9890"/>
                </a:lnTo>
                <a:lnTo>
                  <a:pt x="2659" y="20627"/>
                </a:lnTo>
                <a:lnTo>
                  <a:pt x="0" y="33781"/>
                </a:lnTo>
                <a:lnTo>
                  <a:pt x="0" y="473709"/>
                </a:lnTo>
                <a:lnTo>
                  <a:pt x="2659" y="486864"/>
                </a:lnTo>
                <a:lnTo>
                  <a:pt x="9912" y="497601"/>
                </a:lnTo>
                <a:lnTo>
                  <a:pt x="20670" y="504838"/>
                </a:lnTo>
                <a:lnTo>
                  <a:pt x="33845" y="507491"/>
                </a:lnTo>
                <a:lnTo>
                  <a:pt x="475170" y="507491"/>
                </a:lnTo>
                <a:lnTo>
                  <a:pt x="488361" y="504838"/>
                </a:lnTo>
                <a:lnTo>
                  <a:pt x="499117" y="497601"/>
                </a:lnTo>
                <a:lnTo>
                  <a:pt x="506361" y="486864"/>
                </a:lnTo>
                <a:lnTo>
                  <a:pt x="509016" y="473709"/>
                </a:lnTo>
                <a:lnTo>
                  <a:pt x="509016" y="33781"/>
                </a:lnTo>
                <a:lnTo>
                  <a:pt x="506361" y="20627"/>
                </a:lnTo>
                <a:lnTo>
                  <a:pt x="499117" y="9890"/>
                </a:lnTo>
                <a:lnTo>
                  <a:pt x="488361" y="2653"/>
                </a:lnTo>
                <a:lnTo>
                  <a:pt x="475170" y="0"/>
                </a:lnTo>
                <a:close/>
              </a:path>
            </a:pathLst>
          </a:custGeom>
          <a:solidFill>
            <a:srgbClr val="2F3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45286" y="5811723"/>
            <a:ext cx="1974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09" dirty="0">
                <a:solidFill>
                  <a:srgbClr val="E1E6E9"/>
                </a:solidFill>
                <a:latin typeface="Verdana"/>
                <a:cs typeface="Verdana"/>
              </a:rPr>
              <a:t>3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11046" y="2803906"/>
            <a:ext cx="2933700" cy="329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40" dirty="0">
                <a:solidFill>
                  <a:srgbClr val="E1E6E9"/>
                </a:solidFill>
                <a:latin typeface="Verdana"/>
                <a:cs typeface="Verdana"/>
              </a:rPr>
              <a:t>Definition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ct val="128600"/>
              </a:lnSpc>
              <a:spcBef>
                <a:spcPts val="994"/>
              </a:spcBef>
            </a:pPr>
            <a:r>
              <a:rPr sz="1750" dirty="0">
                <a:solidFill>
                  <a:srgbClr val="E1E6E9"/>
                </a:solidFill>
                <a:latin typeface="Arial"/>
                <a:cs typeface="Arial"/>
              </a:rPr>
              <a:t>Public</a:t>
            </a:r>
            <a:r>
              <a:rPr sz="1750" spc="-2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1E6E9"/>
                </a:solidFill>
                <a:latin typeface="Arial"/>
                <a:cs typeface="Arial"/>
              </a:rPr>
              <a:t>health</a:t>
            </a:r>
            <a:r>
              <a:rPr sz="1750" spc="-1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1E6E9"/>
                </a:solidFill>
                <a:latin typeface="Arial"/>
                <a:cs typeface="Arial"/>
              </a:rPr>
              <a:t>nuisance</a:t>
            </a:r>
            <a:r>
              <a:rPr sz="1750" spc="-1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E1E6E9"/>
                </a:solidFill>
                <a:latin typeface="Arial"/>
                <a:cs typeface="Arial"/>
              </a:rPr>
              <a:t>refers </a:t>
            </a:r>
            <a:r>
              <a:rPr sz="1750" dirty="0">
                <a:solidFill>
                  <a:srgbClr val="E1E6E9"/>
                </a:solidFill>
                <a:latin typeface="Arial"/>
                <a:cs typeface="Arial"/>
              </a:rPr>
              <a:t>refers</a:t>
            </a:r>
            <a:r>
              <a:rPr sz="1750" spc="-2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1E6E9"/>
                </a:solidFill>
                <a:latin typeface="Arial"/>
                <a:cs typeface="Arial"/>
              </a:rPr>
              <a:t>to</a:t>
            </a:r>
            <a:r>
              <a:rPr sz="1750" spc="-2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1E6E9"/>
                </a:solidFill>
                <a:latin typeface="Arial"/>
                <a:cs typeface="Arial"/>
              </a:rPr>
              <a:t>conditions</a:t>
            </a:r>
            <a:r>
              <a:rPr sz="1750" spc="-1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spc="-20" dirty="0">
                <a:solidFill>
                  <a:srgbClr val="E1E6E9"/>
                </a:solidFill>
                <a:latin typeface="Arial"/>
                <a:cs typeface="Arial"/>
              </a:rPr>
              <a:t>that </a:t>
            </a:r>
            <a:r>
              <a:rPr sz="1750" dirty="0">
                <a:solidFill>
                  <a:srgbClr val="E1E6E9"/>
                </a:solidFill>
                <a:latin typeface="Arial"/>
                <a:cs typeface="Arial"/>
              </a:rPr>
              <a:t>threaten</a:t>
            </a:r>
            <a:r>
              <a:rPr sz="1750" spc="-1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1E6E9"/>
                </a:solidFill>
                <a:latin typeface="Arial"/>
                <a:cs typeface="Arial"/>
              </a:rPr>
              <a:t>community</a:t>
            </a:r>
            <a:r>
              <a:rPr sz="1750" spc="-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spc="-20" dirty="0">
                <a:solidFill>
                  <a:srgbClr val="E1E6E9"/>
                </a:solidFill>
                <a:latin typeface="Arial"/>
                <a:cs typeface="Arial"/>
              </a:rPr>
              <a:t>well- </a:t>
            </a:r>
            <a:r>
              <a:rPr sz="1750" dirty="0">
                <a:solidFill>
                  <a:srgbClr val="E1E6E9"/>
                </a:solidFill>
                <a:latin typeface="Arial"/>
                <a:cs typeface="Arial"/>
              </a:rPr>
              <a:t>being.</a:t>
            </a:r>
            <a:r>
              <a:rPr sz="1750" spc="-1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1E6E9"/>
                </a:solidFill>
                <a:latin typeface="Arial"/>
                <a:cs typeface="Arial"/>
              </a:rPr>
              <a:t>It</a:t>
            </a:r>
            <a:r>
              <a:rPr sz="175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E1E6E9"/>
                </a:solidFill>
                <a:latin typeface="Arial"/>
                <a:cs typeface="Arial"/>
              </a:rPr>
              <a:t>encompasses </a:t>
            </a:r>
            <a:r>
              <a:rPr sz="1750" dirty="0">
                <a:solidFill>
                  <a:srgbClr val="E1E6E9"/>
                </a:solidFill>
                <a:latin typeface="Arial"/>
                <a:cs typeface="Arial"/>
              </a:rPr>
              <a:t>various</a:t>
            </a:r>
            <a:r>
              <a:rPr sz="1750" spc="-4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1E6E9"/>
                </a:solidFill>
                <a:latin typeface="Arial"/>
                <a:cs typeface="Arial"/>
              </a:rPr>
              <a:t>forms</a:t>
            </a:r>
            <a:r>
              <a:rPr sz="1750" spc="-3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1E6E9"/>
                </a:solidFill>
                <a:latin typeface="Arial"/>
                <a:cs typeface="Arial"/>
              </a:rPr>
              <a:t>of</a:t>
            </a:r>
            <a:r>
              <a:rPr sz="1750" spc="-4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1E6E9"/>
                </a:solidFill>
                <a:latin typeface="Arial"/>
                <a:cs typeface="Arial"/>
              </a:rPr>
              <a:t>pollution</a:t>
            </a:r>
            <a:r>
              <a:rPr sz="1750" spc="-25" dirty="0">
                <a:solidFill>
                  <a:srgbClr val="E1E6E9"/>
                </a:solidFill>
                <a:latin typeface="Arial"/>
                <a:cs typeface="Arial"/>
              </a:rPr>
              <a:t> and </a:t>
            </a:r>
            <a:r>
              <a:rPr sz="1750" dirty="0">
                <a:solidFill>
                  <a:srgbClr val="E1E6E9"/>
                </a:solidFill>
                <a:latin typeface="Arial"/>
                <a:cs typeface="Arial"/>
              </a:rPr>
              <a:t>and</a:t>
            </a:r>
            <a:r>
              <a:rPr sz="1750" spc="-8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1E6E9"/>
                </a:solidFill>
                <a:latin typeface="Arial"/>
                <a:cs typeface="Arial"/>
              </a:rPr>
              <a:t>contamination</a:t>
            </a:r>
            <a:r>
              <a:rPr sz="1750" spc="-7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E1E6E9"/>
                </a:solidFill>
                <a:latin typeface="Arial"/>
                <a:cs typeface="Arial"/>
              </a:rPr>
              <a:t>affecting </a:t>
            </a:r>
            <a:r>
              <a:rPr sz="1750" dirty="0">
                <a:solidFill>
                  <a:srgbClr val="E1E6E9"/>
                </a:solidFill>
                <a:latin typeface="Arial"/>
                <a:cs typeface="Arial"/>
              </a:rPr>
              <a:t>affecting</a:t>
            </a:r>
            <a:r>
              <a:rPr sz="1750" spc="-8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1E6E9"/>
                </a:solidFill>
                <a:latin typeface="Arial"/>
                <a:cs typeface="Arial"/>
              </a:rPr>
              <a:t>air,</a:t>
            </a:r>
            <a:r>
              <a:rPr sz="1750" spc="-8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E1E6E9"/>
                </a:solidFill>
                <a:latin typeface="Arial"/>
                <a:cs typeface="Arial"/>
              </a:rPr>
              <a:t>water,</a:t>
            </a:r>
            <a:r>
              <a:rPr sz="1750" spc="-8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1E6E9"/>
                </a:solidFill>
                <a:latin typeface="Arial"/>
                <a:cs typeface="Arial"/>
              </a:rPr>
              <a:t>and</a:t>
            </a:r>
            <a:r>
              <a:rPr sz="1750" spc="-7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spc="-20" dirty="0">
                <a:solidFill>
                  <a:srgbClr val="E1E6E9"/>
                </a:solidFill>
                <a:latin typeface="Arial"/>
                <a:cs typeface="Arial"/>
              </a:rPr>
              <a:t>soil.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2000" b="1" spc="-155" dirty="0">
                <a:solidFill>
                  <a:srgbClr val="E1E6E9"/>
                </a:solidFill>
                <a:latin typeface="Verdana"/>
                <a:cs typeface="Verdana"/>
              </a:rPr>
              <a:t>Societal</a:t>
            </a:r>
            <a:r>
              <a:rPr sz="2000" b="1" spc="-170" dirty="0">
                <a:solidFill>
                  <a:srgbClr val="E1E6E9"/>
                </a:solidFill>
                <a:latin typeface="Verdana"/>
                <a:cs typeface="Verdana"/>
              </a:rPr>
              <a:t> </a:t>
            </a:r>
            <a:r>
              <a:rPr sz="2000" b="1" spc="-10" dirty="0">
                <a:solidFill>
                  <a:srgbClr val="E1E6E9"/>
                </a:solidFill>
                <a:latin typeface="Verdana"/>
                <a:cs typeface="Verdana"/>
              </a:rPr>
              <a:t>Impact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11046" y="6203774"/>
            <a:ext cx="6790690" cy="1054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8600"/>
              </a:lnSpc>
              <a:spcBef>
                <a:spcPts val="95"/>
              </a:spcBef>
            </a:pPr>
            <a:r>
              <a:rPr sz="1750" dirty="0">
                <a:solidFill>
                  <a:srgbClr val="E1E6E9"/>
                </a:solidFill>
                <a:latin typeface="Arial"/>
                <a:cs typeface="Arial"/>
              </a:rPr>
              <a:t>Public</a:t>
            </a:r>
            <a:r>
              <a:rPr sz="1750" spc="-4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1E6E9"/>
                </a:solidFill>
                <a:latin typeface="Arial"/>
                <a:cs typeface="Arial"/>
              </a:rPr>
              <a:t>health</a:t>
            </a:r>
            <a:r>
              <a:rPr sz="175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1E6E9"/>
                </a:solidFill>
                <a:latin typeface="Arial"/>
                <a:cs typeface="Arial"/>
              </a:rPr>
              <a:t>nuisances</a:t>
            </a:r>
            <a:r>
              <a:rPr sz="1750" spc="-2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1E6E9"/>
                </a:solidFill>
                <a:latin typeface="Arial"/>
                <a:cs typeface="Arial"/>
              </a:rPr>
              <a:t>affect</a:t>
            </a:r>
            <a:r>
              <a:rPr sz="175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1E6E9"/>
                </a:solidFill>
                <a:latin typeface="Arial"/>
                <a:cs typeface="Arial"/>
              </a:rPr>
              <a:t>quality</a:t>
            </a:r>
            <a:r>
              <a:rPr sz="1750" spc="-2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1E6E9"/>
                </a:solidFill>
                <a:latin typeface="Arial"/>
                <a:cs typeface="Arial"/>
              </a:rPr>
              <a:t>of</a:t>
            </a:r>
            <a:r>
              <a:rPr sz="1750" spc="-3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1E6E9"/>
                </a:solidFill>
                <a:latin typeface="Arial"/>
                <a:cs typeface="Arial"/>
              </a:rPr>
              <a:t>life</a:t>
            </a:r>
            <a:r>
              <a:rPr sz="1750" spc="-4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1E6E9"/>
                </a:solidFill>
                <a:latin typeface="Arial"/>
                <a:cs typeface="Arial"/>
              </a:rPr>
              <a:t>and</a:t>
            </a:r>
            <a:r>
              <a:rPr sz="175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1E6E9"/>
                </a:solidFill>
                <a:latin typeface="Arial"/>
                <a:cs typeface="Arial"/>
              </a:rPr>
              <a:t>economic</a:t>
            </a:r>
            <a:r>
              <a:rPr sz="1750" spc="-4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E1E6E9"/>
                </a:solidFill>
                <a:latin typeface="Arial"/>
                <a:cs typeface="Arial"/>
              </a:rPr>
              <a:t>prosperity. prosperity.</a:t>
            </a:r>
            <a:r>
              <a:rPr sz="1750" spc="-3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1E6E9"/>
                </a:solidFill>
                <a:latin typeface="Arial"/>
                <a:cs typeface="Arial"/>
              </a:rPr>
              <a:t>They</a:t>
            </a:r>
            <a:r>
              <a:rPr sz="1750" spc="-4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1E6E9"/>
                </a:solidFill>
                <a:latin typeface="Arial"/>
                <a:cs typeface="Arial"/>
              </a:rPr>
              <a:t>pose</a:t>
            </a:r>
            <a:r>
              <a:rPr sz="175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1E6E9"/>
                </a:solidFill>
                <a:latin typeface="Arial"/>
                <a:cs typeface="Arial"/>
              </a:rPr>
              <a:t>significant</a:t>
            </a:r>
            <a:r>
              <a:rPr sz="1750" spc="-2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1E6E9"/>
                </a:solidFill>
                <a:latin typeface="Arial"/>
                <a:cs typeface="Arial"/>
              </a:rPr>
              <a:t>challenges</a:t>
            </a:r>
            <a:r>
              <a:rPr sz="1750" spc="-1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1E6E9"/>
                </a:solidFill>
                <a:latin typeface="Arial"/>
                <a:cs typeface="Arial"/>
              </a:rPr>
              <a:t>to</a:t>
            </a:r>
            <a:r>
              <a:rPr sz="175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1E6E9"/>
                </a:solidFill>
                <a:latin typeface="Arial"/>
                <a:cs typeface="Arial"/>
              </a:rPr>
              <a:t>urban</a:t>
            </a:r>
            <a:r>
              <a:rPr sz="1750" spc="-2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E1E6E9"/>
                </a:solidFill>
                <a:latin typeface="Arial"/>
                <a:cs typeface="Arial"/>
              </a:rPr>
              <a:t>development </a:t>
            </a:r>
            <a:r>
              <a:rPr sz="1750" dirty="0">
                <a:solidFill>
                  <a:srgbClr val="E1E6E9"/>
                </a:solidFill>
                <a:latin typeface="Arial"/>
                <a:cs typeface="Arial"/>
              </a:rPr>
              <a:t>development</a:t>
            </a:r>
            <a:r>
              <a:rPr sz="1750" spc="-5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1E6E9"/>
                </a:solidFill>
                <a:latin typeface="Arial"/>
                <a:cs typeface="Arial"/>
              </a:rPr>
              <a:t>and</a:t>
            </a:r>
            <a:r>
              <a:rPr sz="1750" spc="-8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E1E6E9"/>
                </a:solidFill>
                <a:latin typeface="Arial"/>
                <a:cs typeface="Arial"/>
              </a:rPr>
              <a:t>sustainability.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399" cy="21701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5071" y="2614422"/>
            <a:ext cx="436689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240" dirty="0"/>
              <a:t>Historical</a:t>
            </a:r>
            <a:r>
              <a:rPr sz="3100" spc="-295" dirty="0"/>
              <a:t> </a:t>
            </a:r>
            <a:r>
              <a:rPr sz="3100" spc="-155" dirty="0"/>
              <a:t>Background</a:t>
            </a:r>
            <a:endParaRPr sz="3100"/>
          </a:p>
        </p:txBody>
      </p:sp>
      <p:grpSp>
        <p:nvGrpSpPr>
          <p:cNvPr id="4" name="object 4"/>
          <p:cNvGrpSpPr/>
          <p:nvPr/>
        </p:nvGrpSpPr>
        <p:grpSpPr>
          <a:xfrm>
            <a:off x="672083" y="3401567"/>
            <a:ext cx="977265" cy="4354195"/>
            <a:chOff x="672083" y="3401567"/>
            <a:chExt cx="977265" cy="4354195"/>
          </a:xfrm>
        </p:grpSpPr>
        <p:sp>
          <p:nvSpPr>
            <p:cNvPr id="5" name="object 5"/>
            <p:cNvSpPr/>
            <p:nvPr/>
          </p:nvSpPr>
          <p:spPr>
            <a:xfrm>
              <a:off x="856488" y="3401567"/>
              <a:ext cx="792480" cy="4354195"/>
            </a:xfrm>
            <a:custGeom>
              <a:avLst/>
              <a:gdLst/>
              <a:ahLst/>
              <a:cxnLst/>
              <a:rect l="l" t="t" r="r" b="b"/>
              <a:pathLst>
                <a:path w="792480" h="4354195">
                  <a:moveTo>
                    <a:pt x="22860" y="5080"/>
                  </a:moveTo>
                  <a:lnTo>
                    <a:pt x="17741" y="0"/>
                  </a:lnTo>
                  <a:lnTo>
                    <a:pt x="5118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4348950"/>
                  </a:lnTo>
                  <a:lnTo>
                    <a:pt x="5118" y="4354068"/>
                  </a:lnTo>
                  <a:lnTo>
                    <a:pt x="17741" y="4354068"/>
                  </a:lnTo>
                  <a:lnTo>
                    <a:pt x="22860" y="4348950"/>
                  </a:lnTo>
                  <a:lnTo>
                    <a:pt x="22860" y="5080"/>
                  </a:lnTo>
                  <a:close/>
                </a:path>
                <a:path w="792480" h="4354195">
                  <a:moveTo>
                    <a:pt x="792480" y="384556"/>
                  </a:moveTo>
                  <a:lnTo>
                    <a:pt x="787400" y="379476"/>
                  </a:lnTo>
                  <a:lnTo>
                    <a:pt x="189522" y="379476"/>
                  </a:lnTo>
                  <a:lnTo>
                    <a:pt x="184404" y="384556"/>
                  </a:lnTo>
                  <a:lnTo>
                    <a:pt x="184404" y="390906"/>
                  </a:lnTo>
                  <a:lnTo>
                    <a:pt x="184404" y="397256"/>
                  </a:lnTo>
                  <a:lnTo>
                    <a:pt x="189522" y="402336"/>
                  </a:lnTo>
                  <a:lnTo>
                    <a:pt x="787400" y="402336"/>
                  </a:lnTo>
                  <a:lnTo>
                    <a:pt x="792480" y="397256"/>
                  </a:lnTo>
                  <a:lnTo>
                    <a:pt x="792480" y="384556"/>
                  </a:lnTo>
                  <a:close/>
                </a:path>
              </a:pathLst>
            </a:custGeom>
            <a:solidFill>
              <a:srgbClr val="48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2083" y="3596639"/>
              <a:ext cx="391795" cy="390525"/>
            </a:xfrm>
            <a:custGeom>
              <a:avLst/>
              <a:gdLst/>
              <a:ahLst/>
              <a:cxnLst/>
              <a:rect l="l" t="t" r="r" b="b"/>
              <a:pathLst>
                <a:path w="391794" h="390525">
                  <a:moveTo>
                    <a:pt x="365658" y="0"/>
                  </a:moveTo>
                  <a:lnTo>
                    <a:pt x="26009" y="0"/>
                  </a:lnTo>
                  <a:lnTo>
                    <a:pt x="15885" y="2049"/>
                  </a:lnTo>
                  <a:lnTo>
                    <a:pt x="7618" y="7635"/>
                  </a:lnTo>
                  <a:lnTo>
                    <a:pt x="2044" y="15912"/>
                  </a:lnTo>
                  <a:lnTo>
                    <a:pt x="0" y="26035"/>
                  </a:lnTo>
                  <a:lnTo>
                    <a:pt x="0" y="364109"/>
                  </a:lnTo>
                  <a:lnTo>
                    <a:pt x="2044" y="374231"/>
                  </a:lnTo>
                  <a:lnTo>
                    <a:pt x="7618" y="382508"/>
                  </a:lnTo>
                  <a:lnTo>
                    <a:pt x="15885" y="388094"/>
                  </a:lnTo>
                  <a:lnTo>
                    <a:pt x="26009" y="390144"/>
                  </a:lnTo>
                  <a:lnTo>
                    <a:pt x="365658" y="390144"/>
                  </a:lnTo>
                  <a:lnTo>
                    <a:pt x="375782" y="388094"/>
                  </a:lnTo>
                  <a:lnTo>
                    <a:pt x="384049" y="382508"/>
                  </a:lnTo>
                  <a:lnTo>
                    <a:pt x="389623" y="374231"/>
                  </a:lnTo>
                  <a:lnTo>
                    <a:pt x="391668" y="364109"/>
                  </a:lnTo>
                  <a:lnTo>
                    <a:pt x="391668" y="26035"/>
                  </a:lnTo>
                  <a:lnTo>
                    <a:pt x="389623" y="15912"/>
                  </a:lnTo>
                  <a:lnTo>
                    <a:pt x="384049" y="7635"/>
                  </a:lnTo>
                  <a:lnTo>
                    <a:pt x="375782" y="2049"/>
                  </a:lnTo>
                  <a:lnTo>
                    <a:pt x="365658" y="0"/>
                  </a:lnTo>
                  <a:close/>
                </a:path>
              </a:pathLst>
            </a:custGeom>
            <a:solidFill>
              <a:srgbClr val="2F3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13308" y="3608069"/>
            <a:ext cx="110489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b="1" spc="-710" dirty="0">
                <a:solidFill>
                  <a:srgbClr val="E1E6E9"/>
                </a:solidFill>
                <a:latin typeface="Verdana"/>
                <a:cs typeface="Verdana"/>
              </a:rPr>
              <a:t>1</a:t>
            </a:r>
            <a:endParaRPr sz="185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10257" y="3547617"/>
            <a:ext cx="10345420" cy="625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1" spc="-225" dirty="0">
                <a:solidFill>
                  <a:srgbClr val="E1E6E9"/>
                </a:solidFill>
                <a:latin typeface="Verdana"/>
                <a:cs typeface="Verdana"/>
              </a:rPr>
              <a:t>19th</a:t>
            </a:r>
            <a:r>
              <a:rPr sz="1550" b="1" spc="-150" dirty="0">
                <a:solidFill>
                  <a:srgbClr val="E1E6E9"/>
                </a:solidFill>
                <a:latin typeface="Verdana"/>
                <a:cs typeface="Verdana"/>
              </a:rPr>
              <a:t> </a:t>
            </a:r>
            <a:r>
              <a:rPr sz="1550" b="1" spc="-10" dirty="0">
                <a:solidFill>
                  <a:srgbClr val="E1E6E9"/>
                </a:solidFill>
                <a:latin typeface="Verdana"/>
                <a:cs typeface="Verdana"/>
              </a:rPr>
              <a:t>Century</a:t>
            </a:r>
            <a:endParaRPr sz="15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The</a:t>
            </a:r>
            <a:r>
              <a:rPr sz="1350" spc="-3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Industrial</a:t>
            </a:r>
            <a:r>
              <a:rPr sz="135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Revolution</a:t>
            </a:r>
            <a:r>
              <a:rPr sz="1350" spc="-2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sparked</a:t>
            </a:r>
            <a:r>
              <a:rPr sz="1350" spc="-6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early</a:t>
            </a:r>
            <a:r>
              <a:rPr sz="135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public</a:t>
            </a:r>
            <a:r>
              <a:rPr sz="135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health</a:t>
            </a:r>
            <a:r>
              <a:rPr sz="1350" spc="-2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laws.</a:t>
            </a:r>
            <a:r>
              <a:rPr sz="1350" spc="-5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The</a:t>
            </a:r>
            <a:r>
              <a:rPr sz="1350" spc="-2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UK</a:t>
            </a:r>
            <a:r>
              <a:rPr sz="1350" spc="-1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Public</a:t>
            </a:r>
            <a:r>
              <a:rPr sz="135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E1E6E9"/>
                </a:solidFill>
                <a:latin typeface="Arial"/>
                <a:cs typeface="Arial"/>
              </a:rPr>
              <a:t>Health</a:t>
            </a:r>
            <a:r>
              <a:rPr sz="1350" spc="-10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Act</a:t>
            </a:r>
            <a:r>
              <a:rPr sz="1350" spc="-1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1848</a:t>
            </a:r>
            <a:r>
              <a:rPr sz="135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addressed</a:t>
            </a:r>
            <a:r>
              <a:rPr sz="1350" spc="-2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sanitation</a:t>
            </a:r>
            <a:r>
              <a:rPr sz="135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and</a:t>
            </a:r>
            <a:r>
              <a:rPr sz="1350" spc="-2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disease</a:t>
            </a:r>
            <a:r>
              <a:rPr sz="1350" spc="-1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E1E6E9"/>
                </a:solidFill>
                <a:latin typeface="Arial"/>
                <a:cs typeface="Arial"/>
              </a:rPr>
              <a:t>prevention.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72083" y="4728971"/>
            <a:ext cx="977265" cy="390525"/>
            <a:chOff x="672083" y="4728971"/>
            <a:chExt cx="977265" cy="390525"/>
          </a:xfrm>
        </p:grpSpPr>
        <p:sp>
          <p:nvSpPr>
            <p:cNvPr id="10" name="object 10"/>
            <p:cNvSpPr/>
            <p:nvPr/>
          </p:nvSpPr>
          <p:spPr>
            <a:xfrm>
              <a:off x="1040891" y="4911851"/>
              <a:ext cx="608330" cy="22860"/>
            </a:xfrm>
            <a:custGeom>
              <a:avLst/>
              <a:gdLst/>
              <a:ahLst/>
              <a:cxnLst/>
              <a:rect l="l" t="t" r="r" b="b"/>
              <a:pathLst>
                <a:path w="608330" h="22860">
                  <a:moveTo>
                    <a:pt x="602996" y="0"/>
                  </a:moveTo>
                  <a:lnTo>
                    <a:pt x="5118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17780"/>
                  </a:lnTo>
                  <a:lnTo>
                    <a:pt x="5118" y="22860"/>
                  </a:lnTo>
                  <a:lnTo>
                    <a:pt x="602996" y="22860"/>
                  </a:lnTo>
                  <a:lnTo>
                    <a:pt x="608076" y="17780"/>
                  </a:lnTo>
                  <a:lnTo>
                    <a:pt x="608076" y="5080"/>
                  </a:lnTo>
                  <a:lnTo>
                    <a:pt x="602996" y="0"/>
                  </a:lnTo>
                  <a:close/>
                </a:path>
              </a:pathLst>
            </a:custGeom>
            <a:solidFill>
              <a:srgbClr val="48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2083" y="4728971"/>
              <a:ext cx="391795" cy="390525"/>
            </a:xfrm>
            <a:custGeom>
              <a:avLst/>
              <a:gdLst/>
              <a:ahLst/>
              <a:cxnLst/>
              <a:rect l="l" t="t" r="r" b="b"/>
              <a:pathLst>
                <a:path w="391794" h="390525">
                  <a:moveTo>
                    <a:pt x="365658" y="0"/>
                  </a:moveTo>
                  <a:lnTo>
                    <a:pt x="26009" y="0"/>
                  </a:lnTo>
                  <a:lnTo>
                    <a:pt x="15885" y="2049"/>
                  </a:lnTo>
                  <a:lnTo>
                    <a:pt x="7618" y="7635"/>
                  </a:lnTo>
                  <a:lnTo>
                    <a:pt x="2044" y="15912"/>
                  </a:lnTo>
                  <a:lnTo>
                    <a:pt x="0" y="26035"/>
                  </a:lnTo>
                  <a:lnTo>
                    <a:pt x="0" y="364108"/>
                  </a:lnTo>
                  <a:lnTo>
                    <a:pt x="2044" y="374231"/>
                  </a:lnTo>
                  <a:lnTo>
                    <a:pt x="7618" y="382508"/>
                  </a:lnTo>
                  <a:lnTo>
                    <a:pt x="15885" y="388094"/>
                  </a:lnTo>
                  <a:lnTo>
                    <a:pt x="26009" y="390144"/>
                  </a:lnTo>
                  <a:lnTo>
                    <a:pt x="365658" y="390144"/>
                  </a:lnTo>
                  <a:lnTo>
                    <a:pt x="375782" y="388094"/>
                  </a:lnTo>
                  <a:lnTo>
                    <a:pt x="384049" y="382508"/>
                  </a:lnTo>
                  <a:lnTo>
                    <a:pt x="389623" y="374231"/>
                  </a:lnTo>
                  <a:lnTo>
                    <a:pt x="391668" y="364108"/>
                  </a:lnTo>
                  <a:lnTo>
                    <a:pt x="391668" y="26035"/>
                  </a:lnTo>
                  <a:lnTo>
                    <a:pt x="389623" y="15912"/>
                  </a:lnTo>
                  <a:lnTo>
                    <a:pt x="384049" y="7635"/>
                  </a:lnTo>
                  <a:lnTo>
                    <a:pt x="375782" y="2049"/>
                  </a:lnTo>
                  <a:lnTo>
                    <a:pt x="365658" y="0"/>
                  </a:lnTo>
                  <a:close/>
                </a:path>
              </a:pathLst>
            </a:custGeom>
            <a:solidFill>
              <a:srgbClr val="2F3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90143" y="4740021"/>
            <a:ext cx="158750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b="1" spc="-330" dirty="0">
                <a:solidFill>
                  <a:srgbClr val="E1E6E9"/>
                </a:solidFill>
                <a:latin typeface="Verdana"/>
                <a:cs typeface="Verdana"/>
              </a:rPr>
              <a:t>2</a:t>
            </a:r>
            <a:endParaRPr sz="185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10257" y="4679695"/>
            <a:ext cx="11203940" cy="625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1" spc="-135" dirty="0">
                <a:solidFill>
                  <a:srgbClr val="E1E6E9"/>
                </a:solidFill>
                <a:latin typeface="Verdana"/>
                <a:cs typeface="Verdana"/>
              </a:rPr>
              <a:t>Early</a:t>
            </a:r>
            <a:r>
              <a:rPr sz="1550" b="1" spc="-150" dirty="0">
                <a:solidFill>
                  <a:srgbClr val="E1E6E9"/>
                </a:solidFill>
                <a:latin typeface="Verdana"/>
                <a:cs typeface="Verdana"/>
              </a:rPr>
              <a:t> </a:t>
            </a:r>
            <a:r>
              <a:rPr sz="1550" b="1" spc="-120" dirty="0">
                <a:solidFill>
                  <a:srgbClr val="E1E6E9"/>
                </a:solidFill>
                <a:latin typeface="Verdana"/>
                <a:cs typeface="Verdana"/>
              </a:rPr>
              <a:t>20th</a:t>
            </a:r>
            <a:r>
              <a:rPr sz="1550" b="1" spc="-130" dirty="0">
                <a:solidFill>
                  <a:srgbClr val="E1E6E9"/>
                </a:solidFill>
                <a:latin typeface="Verdana"/>
                <a:cs typeface="Verdana"/>
              </a:rPr>
              <a:t> </a:t>
            </a:r>
            <a:r>
              <a:rPr sz="1550" b="1" spc="-10" dirty="0">
                <a:solidFill>
                  <a:srgbClr val="E1E6E9"/>
                </a:solidFill>
                <a:latin typeface="Verdana"/>
                <a:cs typeface="Verdana"/>
              </a:rPr>
              <a:t>Century</a:t>
            </a:r>
            <a:endParaRPr sz="15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Landmark</a:t>
            </a:r>
            <a:r>
              <a:rPr sz="1350" spc="-6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case</a:t>
            </a:r>
            <a:r>
              <a:rPr sz="1350" spc="-3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Rylands</a:t>
            </a:r>
            <a:r>
              <a:rPr sz="1350" spc="-2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v</a:t>
            </a:r>
            <a:r>
              <a:rPr sz="1350" spc="-2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Fletcher</a:t>
            </a:r>
            <a:r>
              <a:rPr sz="135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(1868)</a:t>
            </a:r>
            <a:r>
              <a:rPr sz="1350" spc="-4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established</a:t>
            </a:r>
            <a:r>
              <a:rPr sz="135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strict</a:t>
            </a:r>
            <a:r>
              <a:rPr sz="135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liability</a:t>
            </a:r>
            <a:r>
              <a:rPr sz="135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for</a:t>
            </a:r>
            <a:r>
              <a:rPr sz="1350" spc="-1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environmental</a:t>
            </a:r>
            <a:r>
              <a:rPr sz="1350" spc="-5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damage.</a:t>
            </a:r>
            <a:r>
              <a:rPr sz="1350" spc="-3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It</a:t>
            </a:r>
            <a:r>
              <a:rPr sz="1350" spc="-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influenced</a:t>
            </a:r>
            <a:r>
              <a:rPr sz="1350" spc="-2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E1E6E9"/>
                </a:solidFill>
                <a:latin typeface="Arial"/>
                <a:cs typeface="Arial"/>
              </a:rPr>
              <a:t>subsequent</a:t>
            </a:r>
            <a:r>
              <a:rPr sz="1350" spc="-5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nuisance</a:t>
            </a:r>
            <a:r>
              <a:rPr sz="1350" spc="-5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law</a:t>
            </a:r>
            <a:r>
              <a:rPr sz="1350" spc="-10" dirty="0">
                <a:solidFill>
                  <a:srgbClr val="E1E6E9"/>
                </a:solidFill>
                <a:latin typeface="Arial"/>
                <a:cs typeface="Arial"/>
              </a:rPr>
              <a:t> development.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72083" y="5859779"/>
            <a:ext cx="977265" cy="391795"/>
            <a:chOff x="672083" y="5859779"/>
            <a:chExt cx="977265" cy="391795"/>
          </a:xfrm>
        </p:grpSpPr>
        <p:sp>
          <p:nvSpPr>
            <p:cNvPr id="15" name="object 15"/>
            <p:cNvSpPr/>
            <p:nvPr/>
          </p:nvSpPr>
          <p:spPr>
            <a:xfrm>
              <a:off x="1040891" y="6044183"/>
              <a:ext cx="608330" cy="22860"/>
            </a:xfrm>
            <a:custGeom>
              <a:avLst/>
              <a:gdLst/>
              <a:ahLst/>
              <a:cxnLst/>
              <a:rect l="l" t="t" r="r" b="b"/>
              <a:pathLst>
                <a:path w="608330" h="22860">
                  <a:moveTo>
                    <a:pt x="602996" y="0"/>
                  </a:moveTo>
                  <a:lnTo>
                    <a:pt x="5118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17780"/>
                  </a:lnTo>
                  <a:lnTo>
                    <a:pt x="5118" y="22860"/>
                  </a:lnTo>
                  <a:lnTo>
                    <a:pt x="602996" y="22860"/>
                  </a:lnTo>
                  <a:lnTo>
                    <a:pt x="608076" y="17780"/>
                  </a:lnTo>
                  <a:lnTo>
                    <a:pt x="608076" y="5080"/>
                  </a:lnTo>
                  <a:lnTo>
                    <a:pt x="602996" y="0"/>
                  </a:lnTo>
                  <a:close/>
                </a:path>
              </a:pathLst>
            </a:custGeom>
            <a:solidFill>
              <a:srgbClr val="48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2083" y="5859779"/>
              <a:ext cx="391795" cy="391795"/>
            </a:xfrm>
            <a:custGeom>
              <a:avLst/>
              <a:gdLst/>
              <a:ahLst/>
              <a:cxnLst/>
              <a:rect l="l" t="t" r="r" b="b"/>
              <a:pathLst>
                <a:path w="391794" h="391795">
                  <a:moveTo>
                    <a:pt x="365556" y="0"/>
                  </a:moveTo>
                  <a:lnTo>
                    <a:pt x="26111" y="0"/>
                  </a:lnTo>
                  <a:lnTo>
                    <a:pt x="15950" y="2051"/>
                  </a:lnTo>
                  <a:lnTo>
                    <a:pt x="7650" y="7651"/>
                  </a:lnTo>
                  <a:lnTo>
                    <a:pt x="2052" y="15966"/>
                  </a:lnTo>
                  <a:lnTo>
                    <a:pt x="0" y="26162"/>
                  </a:lnTo>
                  <a:lnTo>
                    <a:pt x="0" y="365506"/>
                  </a:lnTo>
                  <a:lnTo>
                    <a:pt x="2052" y="375701"/>
                  </a:lnTo>
                  <a:lnTo>
                    <a:pt x="7650" y="384016"/>
                  </a:lnTo>
                  <a:lnTo>
                    <a:pt x="15950" y="389616"/>
                  </a:lnTo>
                  <a:lnTo>
                    <a:pt x="26111" y="391668"/>
                  </a:lnTo>
                  <a:lnTo>
                    <a:pt x="365556" y="391668"/>
                  </a:lnTo>
                  <a:lnTo>
                    <a:pt x="375717" y="389616"/>
                  </a:lnTo>
                  <a:lnTo>
                    <a:pt x="384017" y="384016"/>
                  </a:lnTo>
                  <a:lnTo>
                    <a:pt x="389615" y="375701"/>
                  </a:lnTo>
                  <a:lnTo>
                    <a:pt x="391668" y="365506"/>
                  </a:lnTo>
                  <a:lnTo>
                    <a:pt x="391668" y="26162"/>
                  </a:lnTo>
                  <a:lnTo>
                    <a:pt x="389615" y="15966"/>
                  </a:lnTo>
                  <a:lnTo>
                    <a:pt x="384017" y="7651"/>
                  </a:lnTo>
                  <a:lnTo>
                    <a:pt x="375717" y="2051"/>
                  </a:lnTo>
                  <a:lnTo>
                    <a:pt x="365556" y="0"/>
                  </a:lnTo>
                  <a:close/>
                </a:path>
              </a:pathLst>
            </a:custGeom>
            <a:solidFill>
              <a:srgbClr val="2F3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90143" y="5872098"/>
            <a:ext cx="158115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b="1" spc="-330" dirty="0">
                <a:solidFill>
                  <a:srgbClr val="E1E6E9"/>
                </a:solidFill>
                <a:latin typeface="Verdana"/>
                <a:cs typeface="Verdana"/>
              </a:rPr>
              <a:t>3</a:t>
            </a:r>
            <a:endParaRPr sz="185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10257" y="5811773"/>
            <a:ext cx="7681595" cy="625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1" spc="-130" dirty="0">
                <a:solidFill>
                  <a:srgbClr val="E1E6E9"/>
                </a:solidFill>
                <a:latin typeface="Verdana"/>
                <a:cs typeface="Verdana"/>
              </a:rPr>
              <a:t>Post-</a:t>
            </a:r>
            <a:r>
              <a:rPr sz="1550" b="1" spc="-110" dirty="0">
                <a:solidFill>
                  <a:srgbClr val="E1E6E9"/>
                </a:solidFill>
                <a:latin typeface="Verdana"/>
                <a:cs typeface="Verdana"/>
              </a:rPr>
              <a:t>World</a:t>
            </a:r>
            <a:r>
              <a:rPr sz="1550" b="1" spc="-140" dirty="0">
                <a:solidFill>
                  <a:srgbClr val="E1E6E9"/>
                </a:solidFill>
                <a:latin typeface="Verdana"/>
                <a:cs typeface="Verdana"/>
              </a:rPr>
              <a:t> </a:t>
            </a:r>
            <a:r>
              <a:rPr sz="1550" b="1" spc="-114" dirty="0">
                <a:solidFill>
                  <a:srgbClr val="E1E6E9"/>
                </a:solidFill>
                <a:latin typeface="Verdana"/>
                <a:cs typeface="Verdana"/>
              </a:rPr>
              <a:t>War</a:t>
            </a:r>
            <a:r>
              <a:rPr sz="1550" b="1" spc="-120" dirty="0">
                <a:solidFill>
                  <a:srgbClr val="E1E6E9"/>
                </a:solidFill>
                <a:latin typeface="Verdana"/>
                <a:cs typeface="Verdana"/>
              </a:rPr>
              <a:t> </a:t>
            </a:r>
            <a:r>
              <a:rPr sz="1550" b="1" spc="-409" dirty="0">
                <a:solidFill>
                  <a:srgbClr val="E1E6E9"/>
                </a:solidFill>
                <a:latin typeface="Verdana"/>
                <a:cs typeface="Verdana"/>
              </a:rPr>
              <a:t>II</a:t>
            </a:r>
            <a:endParaRPr sz="15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Environmental</a:t>
            </a:r>
            <a:r>
              <a:rPr sz="1350" spc="-5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awareness</a:t>
            </a:r>
            <a:r>
              <a:rPr sz="1350" spc="-5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E1E6E9"/>
                </a:solidFill>
                <a:latin typeface="Arial"/>
                <a:cs typeface="Arial"/>
              </a:rPr>
              <a:t>grew.</a:t>
            </a:r>
            <a:r>
              <a:rPr sz="1350" spc="-5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The</a:t>
            </a:r>
            <a:r>
              <a:rPr sz="1350" spc="-2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Clean</a:t>
            </a:r>
            <a:r>
              <a:rPr sz="1350" spc="-10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E1E6E9"/>
                </a:solidFill>
                <a:latin typeface="Arial"/>
                <a:cs typeface="Arial"/>
              </a:rPr>
              <a:t>Air</a:t>
            </a:r>
            <a:r>
              <a:rPr sz="1350" spc="-8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Act</a:t>
            </a:r>
            <a:r>
              <a:rPr sz="1350" spc="-1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1956</a:t>
            </a:r>
            <a:r>
              <a:rPr sz="135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responded</a:t>
            </a:r>
            <a:r>
              <a:rPr sz="135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to</a:t>
            </a:r>
            <a:r>
              <a:rPr sz="1350" spc="-1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London's</a:t>
            </a:r>
            <a:r>
              <a:rPr sz="1350" spc="-5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Great</a:t>
            </a:r>
            <a:r>
              <a:rPr sz="1350" spc="-2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Smog</a:t>
            </a:r>
            <a:r>
              <a:rPr sz="1350" spc="-2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of</a:t>
            </a:r>
            <a:r>
              <a:rPr sz="1350" spc="-2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E1E6E9"/>
                </a:solidFill>
                <a:latin typeface="Arial"/>
                <a:cs typeface="Arial"/>
              </a:rPr>
              <a:t>1952.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72083" y="6992111"/>
            <a:ext cx="977265" cy="390525"/>
            <a:chOff x="672083" y="6992111"/>
            <a:chExt cx="977265" cy="390525"/>
          </a:xfrm>
        </p:grpSpPr>
        <p:sp>
          <p:nvSpPr>
            <p:cNvPr id="20" name="object 20"/>
            <p:cNvSpPr/>
            <p:nvPr/>
          </p:nvSpPr>
          <p:spPr>
            <a:xfrm>
              <a:off x="1040891" y="7176515"/>
              <a:ext cx="608330" cy="22860"/>
            </a:xfrm>
            <a:custGeom>
              <a:avLst/>
              <a:gdLst/>
              <a:ahLst/>
              <a:cxnLst/>
              <a:rect l="l" t="t" r="r" b="b"/>
              <a:pathLst>
                <a:path w="608330" h="22859">
                  <a:moveTo>
                    <a:pt x="602996" y="0"/>
                  </a:moveTo>
                  <a:lnTo>
                    <a:pt x="5118" y="0"/>
                  </a:lnTo>
                  <a:lnTo>
                    <a:pt x="0" y="5118"/>
                  </a:lnTo>
                  <a:lnTo>
                    <a:pt x="0" y="11429"/>
                  </a:lnTo>
                  <a:lnTo>
                    <a:pt x="0" y="17741"/>
                  </a:lnTo>
                  <a:lnTo>
                    <a:pt x="5118" y="22859"/>
                  </a:lnTo>
                  <a:lnTo>
                    <a:pt x="602996" y="22859"/>
                  </a:lnTo>
                  <a:lnTo>
                    <a:pt x="608076" y="17741"/>
                  </a:lnTo>
                  <a:lnTo>
                    <a:pt x="608076" y="5118"/>
                  </a:lnTo>
                  <a:lnTo>
                    <a:pt x="602996" y="0"/>
                  </a:lnTo>
                  <a:close/>
                </a:path>
              </a:pathLst>
            </a:custGeom>
            <a:solidFill>
              <a:srgbClr val="48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2083" y="6992111"/>
              <a:ext cx="391795" cy="390525"/>
            </a:xfrm>
            <a:custGeom>
              <a:avLst/>
              <a:gdLst/>
              <a:ahLst/>
              <a:cxnLst/>
              <a:rect l="l" t="t" r="r" b="b"/>
              <a:pathLst>
                <a:path w="391794" h="390525">
                  <a:moveTo>
                    <a:pt x="365658" y="0"/>
                  </a:moveTo>
                  <a:lnTo>
                    <a:pt x="26009" y="0"/>
                  </a:lnTo>
                  <a:lnTo>
                    <a:pt x="15885" y="2044"/>
                  </a:lnTo>
                  <a:lnTo>
                    <a:pt x="7618" y="7618"/>
                  </a:lnTo>
                  <a:lnTo>
                    <a:pt x="2044" y="15885"/>
                  </a:lnTo>
                  <a:lnTo>
                    <a:pt x="0" y="26009"/>
                  </a:lnTo>
                  <a:lnTo>
                    <a:pt x="0" y="364134"/>
                  </a:lnTo>
                  <a:lnTo>
                    <a:pt x="2044" y="374258"/>
                  </a:lnTo>
                  <a:lnTo>
                    <a:pt x="7618" y="382525"/>
                  </a:lnTo>
                  <a:lnTo>
                    <a:pt x="15885" y="388099"/>
                  </a:lnTo>
                  <a:lnTo>
                    <a:pt x="26009" y="390144"/>
                  </a:lnTo>
                  <a:lnTo>
                    <a:pt x="365658" y="390144"/>
                  </a:lnTo>
                  <a:lnTo>
                    <a:pt x="375782" y="388099"/>
                  </a:lnTo>
                  <a:lnTo>
                    <a:pt x="384049" y="382525"/>
                  </a:lnTo>
                  <a:lnTo>
                    <a:pt x="389623" y="374258"/>
                  </a:lnTo>
                  <a:lnTo>
                    <a:pt x="391668" y="364134"/>
                  </a:lnTo>
                  <a:lnTo>
                    <a:pt x="391668" y="26009"/>
                  </a:lnTo>
                  <a:lnTo>
                    <a:pt x="389623" y="15885"/>
                  </a:lnTo>
                  <a:lnTo>
                    <a:pt x="384049" y="7618"/>
                  </a:lnTo>
                  <a:lnTo>
                    <a:pt x="375782" y="2044"/>
                  </a:lnTo>
                  <a:lnTo>
                    <a:pt x="365658" y="0"/>
                  </a:lnTo>
                  <a:close/>
                </a:path>
              </a:pathLst>
            </a:custGeom>
            <a:solidFill>
              <a:srgbClr val="2F3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78255" y="7004101"/>
            <a:ext cx="180975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b="1" spc="-50" dirty="0">
                <a:solidFill>
                  <a:srgbClr val="E1E6E9"/>
                </a:solidFill>
                <a:latin typeface="Verdana"/>
                <a:cs typeface="Verdana"/>
              </a:rPr>
              <a:t>4</a:t>
            </a:r>
            <a:endParaRPr sz="1850">
              <a:latin typeface="Verdana"/>
              <a:cs typeface="Verdana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5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810257" y="6943750"/>
            <a:ext cx="10322560" cy="625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1" spc="-85" dirty="0">
                <a:solidFill>
                  <a:srgbClr val="E1E6E9"/>
                </a:solidFill>
                <a:latin typeface="Verdana"/>
                <a:cs typeface="Verdana"/>
              </a:rPr>
              <a:t>Modern</a:t>
            </a:r>
            <a:r>
              <a:rPr sz="1550" b="1" spc="-140" dirty="0">
                <a:solidFill>
                  <a:srgbClr val="E1E6E9"/>
                </a:solidFill>
                <a:latin typeface="Verdana"/>
                <a:cs typeface="Verdana"/>
              </a:rPr>
              <a:t> </a:t>
            </a:r>
            <a:r>
              <a:rPr sz="1550" b="1" spc="-25" dirty="0">
                <a:solidFill>
                  <a:srgbClr val="E1E6E9"/>
                </a:solidFill>
                <a:latin typeface="Verdana"/>
                <a:cs typeface="Verdana"/>
              </a:rPr>
              <a:t>Era</a:t>
            </a:r>
            <a:endParaRPr sz="15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Environmental</a:t>
            </a:r>
            <a:r>
              <a:rPr sz="1350" spc="-5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E1E6E9"/>
                </a:solidFill>
                <a:latin typeface="Arial"/>
                <a:cs typeface="Arial"/>
              </a:rPr>
              <a:t>Protection</a:t>
            </a:r>
            <a:r>
              <a:rPr sz="1350" spc="-114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Act</a:t>
            </a:r>
            <a:r>
              <a:rPr sz="1350" spc="-1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1990</a:t>
            </a:r>
            <a:r>
              <a:rPr sz="135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consolidated</a:t>
            </a:r>
            <a:r>
              <a:rPr sz="135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UK</a:t>
            </a:r>
            <a:r>
              <a:rPr sz="1350" spc="-2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environmental</a:t>
            </a:r>
            <a:r>
              <a:rPr sz="1350" spc="-4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regulations.</a:t>
            </a:r>
            <a:r>
              <a:rPr sz="1350" spc="-5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It</a:t>
            </a:r>
            <a:r>
              <a:rPr sz="1350" spc="-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addressed</a:t>
            </a:r>
            <a:r>
              <a:rPr sz="1350" spc="-6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various</a:t>
            </a:r>
            <a:r>
              <a:rPr sz="1350" spc="-2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forms</a:t>
            </a:r>
            <a:r>
              <a:rPr sz="1350" spc="-2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of</a:t>
            </a:r>
            <a:r>
              <a:rPr sz="1350" spc="-1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1E6E9"/>
                </a:solidFill>
                <a:latin typeface="Arial"/>
                <a:cs typeface="Arial"/>
              </a:rPr>
              <a:t>pollution</a:t>
            </a:r>
            <a:r>
              <a:rPr sz="135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E1E6E9"/>
                </a:solidFill>
                <a:latin typeface="Arial"/>
                <a:cs typeface="Arial"/>
              </a:rPr>
              <a:t>comprehensively.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103" y="2073401"/>
            <a:ext cx="48774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85" dirty="0"/>
              <a:t>Legal</a:t>
            </a:r>
            <a:r>
              <a:rPr spc="-450" dirty="0"/>
              <a:t> </a:t>
            </a:r>
            <a:r>
              <a:rPr spc="-345" dirty="0"/>
              <a:t>Framework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1103" y="3414217"/>
            <a:ext cx="20199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20" dirty="0">
                <a:solidFill>
                  <a:srgbClr val="FFFFFF"/>
                </a:solidFill>
                <a:latin typeface="Verdana"/>
                <a:cs typeface="Verdana"/>
              </a:rPr>
              <a:t>UK</a:t>
            </a:r>
            <a:r>
              <a:rPr sz="2200" b="1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b="1" spc="-145" dirty="0">
                <a:solidFill>
                  <a:srgbClr val="FFFFFF"/>
                </a:solidFill>
                <a:latin typeface="Verdana"/>
                <a:cs typeface="Verdana"/>
              </a:rPr>
              <a:t>Legislation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1103" y="3979570"/>
            <a:ext cx="3731895" cy="1868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299"/>
              </a:lnSpc>
              <a:spcBef>
                <a:spcPts val="100"/>
              </a:spcBef>
            </a:pP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Environmental </a:t>
            </a: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Protection</a:t>
            </a:r>
            <a:r>
              <a:rPr sz="1900" spc="-10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Act</a:t>
            </a:r>
            <a:r>
              <a:rPr sz="1900" spc="-4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E1E6E9"/>
                </a:solidFill>
                <a:latin typeface="Arial"/>
                <a:cs typeface="Arial"/>
              </a:rPr>
              <a:t>1990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1990</a:t>
            </a:r>
            <a:r>
              <a:rPr sz="1900" spc="-1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is</a:t>
            </a:r>
            <a:r>
              <a:rPr sz="1900" spc="-4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the</a:t>
            </a:r>
            <a:r>
              <a:rPr sz="1900" spc="-2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cornerstone.</a:t>
            </a:r>
            <a:r>
              <a:rPr sz="1900" spc="-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It</a:t>
            </a:r>
            <a:r>
              <a:rPr sz="1900" spc="-5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covers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air,</a:t>
            </a:r>
            <a:r>
              <a:rPr sz="1900" spc="-6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water,</a:t>
            </a:r>
            <a:r>
              <a:rPr sz="1900" spc="-5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and</a:t>
            </a:r>
            <a:r>
              <a:rPr sz="1900" spc="-5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land</a:t>
            </a:r>
            <a:r>
              <a:rPr sz="1900" spc="-6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pollution.</a:t>
            </a:r>
            <a:r>
              <a:rPr sz="1900" spc="-6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E1E6E9"/>
                </a:solidFill>
                <a:latin typeface="Arial"/>
                <a:cs typeface="Arial"/>
              </a:rPr>
              <a:t>The </a:t>
            </a: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Environment</a:t>
            </a:r>
            <a:r>
              <a:rPr sz="1900" spc="-7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Act</a:t>
            </a:r>
            <a:r>
              <a:rPr sz="1900" spc="-1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2021 </a:t>
            </a: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introduced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new</a:t>
            </a:r>
            <a:r>
              <a:rPr sz="1900" spc="-2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measures.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0289" y="3414217"/>
            <a:ext cx="17957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60" dirty="0">
                <a:solidFill>
                  <a:srgbClr val="FFFFFF"/>
                </a:solidFill>
                <a:latin typeface="Verdana"/>
                <a:cs typeface="Verdana"/>
              </a:rPr>
              <a:t>EU</a:t>
            </a:r>
            <a:r>
              <a:rPr sz="2200" b="1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b="1" spc="-175" dirty="0">
                <a:solidFill>
                  <a:srgbClr val="FFFFFF"/>
                </a:solidFill>
                <a:latin typeface="Verdana"/>
                <a:cs typeface="Verdana"/>
              </a:rPr>
              <a:t>Influence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0289" y="3979570"/>
            <a:ext cx="3869054" cy="1868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299"/>
              </a:lnSpc>
              <a:spcBef>
                <a:spcPts val="100"/>
              </a:spcBef>
            </a:pP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Despite</a:t>
            </a:r>
            <a:r>
              <a:rPr sz="1900" spc="-3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Brexit,</a:t>
            </a:r>
            <a:r>
              <a:rPr sz="1900" spc="-4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EU</a:t>
            </a:r>
            <a:r>
              <a:rPr sz="1900" spc="-5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directives</a:t>
            </a:r>
            <a:r>
              <a:rPr sz="1900" spc="-4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still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shape</a:t>
            </a:r>
            <a:r>
              <a:rPr sz="1900" spc="-5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UK</a:t>
            </a:r>
            <a:r>
              <a:rPr sz="1900" spc="-7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environmental</a:t>
            </a:r>
            <a:r>
              <a:rPr sz="1900" spc="-4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law.</a:t>
            </a:r>
            <a:r>
              <a:rPr sz="1900" spc="-7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E1E6E9"/>
                </a:solidFill>
                <a:latin typeface="Arial"/>
                <a:cs typeface="Arial"/>
              </a:rPr>
              <a:t>The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Water</a:t>
            </a:r>
            <a:r>
              <a:rPr sz="1900" spc="-8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Framework</a:t>
            </a:r>
            <a:r>
              <a:rPr sz="1900" spc="-7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Directive</a:t>
            </a:r>
            <a:r>
              <a:rPr sz="1900" spc="-6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remains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influential</a:t>
            </a: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in</a:t>
            </a:r>
            <a:r>
              <a:rPr sz="1900" spc="-5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water</a:t>
            </a:r>
            <a:r>
              <a:rPr sz="1900" spc="-1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management policies.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69551" y="3414217"/>
            <a:ext cx="36036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95" dirty="0">
                <a:solidFill>
                  <a:srgbClr val="FFFFFF"/>
                </a:solidFill>
                <a:latin typeface="Verdana"/>
                <a:cs typeface="Verdana"/>
              </a:rPr>
              <a:t>International</a:t>
            </a:r>
            <a:r>
              <a:rPr sz="2200" b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b="1" spc="-125" dirty="0">
                <a:solidFill>
                  <a:srgbClr val="FFFFFF"/>
                </a:solidFill>
                <a:latin typeface="Verdana"/>
                <a:cs typeface="Verdana"/>
              </a:rPr>
              <a:t>Agreements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69551" y="3979570"/>
            <a:ext cx="3858260" cy="1868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299"/>
              </a:lnSpc>
              <a:spcBef>
                <a:spcPts val="100"/>
              </a:spcBef>
            </a:pP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The</a:t>
            </a:r>
            <a:r>
              <a:rPr sz="1900" spc="-1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UK</a:t>
            </a:r>
            <a:r>
              <a:rPr sz="190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is</a:t>
            </a:r>
            <a:r>
              <a:rPr sz="1900" spc="-2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party</a:t>
            </a:r>
            <a:r>
              <a:rPr sz="190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to</a:t>
            </a:r>
            <a:r>
              <a:rPr sz="1900" spc="-1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various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international</a:t>
            </a:r>
            <a:r>
              <a:rPr sz="1900" spc="-6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environmental</a:t>
            </a:r>
            <a:r>
              <a:rPr sz="190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treaties.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treaties.</a:t>
            </a:r>
            <a:r>
              <a:rPr sz="1900" spc="-7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These</a:t>
            </a:r>
            <a:r>
              <a:rPr sz="1900" spc="-2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include</a:t>
            </a:r>
            <a:r>
              <a:rPr sz="1900" spc="-1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the</a:t>
            </a:r>
            <a:r>
              <a:rPr sz="1900" spc="-5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Paris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Agreement</a:t>
            </a:r>
            <a:r>
              <a:rPr sz="190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and</a:t>
            </a:r>
            <a:r>
              <a:rPr sz="190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the</a:t>
            </a:r>
            <a:r>
              <a:rPr sz="190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Convention</a:t>
            </a:r>
            <a:r>
              <a:rPr sz="1900" spc="-1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E1E6E9"/>
                </a:solidFill>
                <a:latin typeface="Arial"/>
                <a:cs typeface="Arial"/>
              </a:rPr>
              <a:t>on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on</a:t>
            </a:r>
            <a:r>
              <a:rPr sz="1900" spc="-4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Biological</a:t>
            </a:r>
            <a:r>
              <a:rPr sz="1900" spc="-1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Diversity.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4626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100"/>
              </a:spcBef>
            </a:pPr>
            <a:r>
              <a:rPr spc="-395" dirty="0"/>
              <a:t>Types</a:t>
            </a:r>
            <a:r>
              <a:rPr spc="-475" dirty="0"/>
              <a:t> </a:t>
            </a:r>
            <a:r>
              <a:rPr spc="-345" dirty="0"/>
              <a:t>of</a:t>
            </a:r>
            <a:r>
              <a:rPr spc="-425" dirty="0"/>
              <a:t> </a:t>
            </a:r>
            <a:r>
              <a:rPr spc="-290" dirty="0"/>
              <a:t>Pollution</a:t>
            </a:r>
          </a:p>
        </p:txBody>
      </p:sp>
      <p:sp>
        <p:nvSpPr>
          <p:cNvPr id="4" name="object 4"/>
          <p:cNvSpPr/>
          <p:nvPr/>
        </p:nvSpPr>
        <p:spPr>
          <a:xfrm>
            <a:off x="864108" y="2054351"/>
            <a:ext cx="3584575" cy="3213100"/>
          </a:xfrm>
          <a:custGeom>
            <a:avLst/>
            <a:gdLst/>
            <a:ahLst/>
            <a:cxnLst/>
            <a:rect l="l" t="t" r="r" b="b"/>
            <a:pathLst>
              <a:path w="3584575" h="3213100">
                <a:moveTo>
                  <a:pt x="3547491" y="0"/>
                </a:moveTo>
                <a:lnTo>
                  <a:pt x="37007" y="0"/>
                </a:lnTo>
                <a:lnTo>
                  <a:pt x="22604" y="2899"/>
                </a:lnTo>
                <a:lnTo>
                  <a:pt x="10841" y="10810"/>
                </a:lnTo>
                <a:lnTo>
                  <a:pt x="2908" y="22556"/>
                </a:lnTo>
                <a:lnTo>
                  <a:pt x="0" y="36957"/>
                </a:lnTo>
                <a:lnTo>
                  <a:pt x="0" y="3175635"/>
                </a:lnTo>
                <a:lnTo>
                  <a:pt x="2908" y="3190035"/>
                </a:lnTo>
                <a:lnTo>
                  <a:pt x="10841" y="3201781"/>
                </a:lnTo>
                <a:lnTo>
                  <a:pt x="22604" y="3209692"/>
                </a:lnTo>
                <a:lnTo>
                  <a:pt x="37007" y="3212592"/>
                </a:lnTo>
                <a:lnTo>
                  <a:pt x="3547491" y="3212592"/>
                </a:lnTo>
                <a:lnTo>
                  <a:pt x="3561891" y="3209692"/>
                </a:lnTo>
                <a:lnTo>
                  <a:pt x="3573637" y="3201781"/>
                </a:lnTo>
                <a:lnTo>
                  <a:pt x="3581548" y="3190035"/>
                </a:lnTo>
                <a:lnTo>
                  <a:pt x="3584447" y="3175635"/>
                </a:lnTo>
                <a:lnTo>
                  <a:pt x="3584447" y="36957"/>
                </a:lnTo>
                <a:lnTo>
                  <a:pt x="3581548" y="22556"/>
                </a:lnTo>
                <a:lnTo>
                  <a:pt x="3573637" y="10810"/>
                </a:lnTo>
                <a:lnTo>
                  <a:pt x="3561891" y="2899"/>
                </a:lnTo>
                <a:lnTo>
                  <a:pt x="3547491" y="0"/>
                </a:lnTo>
                <a:close/>
              </a:path>
            </a:pathLst>
          </a:custGeom>
          <a:solidFill>
            <a:srgbClr val="2F3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97991" y="2276601"/>
            <a:ext cx="2912745" cy="2703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200" dirty="0">
                <a:solidFill>
                  <a:srgbClr val="E1E6E9"/>
                </a:solidFill>
                <a:latin typeface="Verdana"/>
                <a:cs typeface="Verdana"/>
              </a:rPr>
              <a:t>Air </a:t>
            </a:r>
            <a:r>
              <a:rPr sz="2200" b="1" spc="-30" dirty="0">
                <a:solidFill>
                  <a:srgbClr val="E1E6E9"/>
                </a:solidFill>
                <a:latin typeface="Verdana"/>
                <a:cs typeface="Verdana"/>
              </a:rPr>
              <a:t>Pollution</a:t>
            </a:r>
            <a:endParaRPr sz="2200">
              <a:latin typeface="Verdana"/>
              <a:cs typeface="Verdana"/>
            </a:endParaRPr>
          </a:p>
          <a:p>
            <a:pPr marL="12700" marR="5080">
              <a:lnSpc>
                <a:spcPct val="127299"/>
              </a:lnSpc>
              <a:spcBef>
                <a:spcPts val="1035"/>
              </a:spcBef>
            </a:pP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Includes</a:t>
            </a:r>
            <a:r>
              <a:rPr sz="1900" spc="-5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emissions</a:t>
            </a:r>
            <a:r>
              <a:rPr sz="1900" spc="-5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E1E6E9"/>
                </a:solidFill>
                <a:latin typeface="Arial"/>
                <a:cs typeface="Arial"/>
              </a:rPr>
              <a:t>from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vehicles,</a:t>
            </a:r>
            <a:r>
              <a:rPr sz="1900" spc="-5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industries,</a:t>
            </a:r>
            <a:r>
              <a:rPr sz="1900" spc="-5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E1E6E9"/>
                </a:solidFill>
                <a:latin typeface="Arial"/>
                <a:cs typeface="Arial"/>
              </a:rPr>
              <a:t>and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households.</a:t>
            </a:r>
            <a:r>
              <a:rPr sz="1900" spc="-2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Key</a:t>
            </a:r>
            <a:r>
              <a:rPr sz="1900" spc="-6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pollutants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are</a:t>
            </a:r>
            <a:r>
              <a:rPr sz="190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particulate</a:t>
            </a:r>
            <a:r>
              <a:rPr sz="1900" spc="-2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matter,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nitrogen</a:t>
            </a:r>
            <a:r>
              <a:rPr sz="1900" spc="-4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dioxide,</a:t>
            </a:r>
            <a:r>
              <a:rPr sz="1900" spc="-3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E1E6E9"/>
                </a:solidFill>
                <a:latin typeface="Arial"/>
                <a:cs typeface="Arial"/>
              </a:rPr>
              <a:t>and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sulphur</a:t>
            </a:r>
            <a:r>
              <a:rPr sz="190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dioxide.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95444" y="2054351"/>
            <a:ext cx="3584575" cy="3213100"/>
          </a:xfrm>
          <a:custGeom>
            <a:avLst/>
            <a:gdLst/>
            <a:ahLst/>
            <a:cxnLst/>
            <a:rect l="l" t="t" r="r" b="b"/>
            <a:pathLst>
              <a:path w="3584575" h="3213100">
                <a:moveTo>
                  <a:pt x="3547490" y="0"/>
                </a:moveTo>
                <a:lnTo>
                  <a:pt x="36956" y="0"/>
                </a:lnTo>
                <a:lnTo>
                  <a:pt x="22556" y="2899"/>
                </a:lnTo>
                <a:lnTo>
                  <a:pt x="10810" y="10810"/>
                </a:lnTo>
                <a:lnTo>
                  <a:pt x="2899" y="22556"/>
                </a:lnTo>
                <a:lnTo>
                  <a:pt x="0" y="36957"/>
                </a:lnTo>
                <a:lnTo>
                  <a:pt x="0" y="3175635"/>
                </a:lnTo>
                <a:lnTo>
                  <a:pt x="2899" y="3190035"/>
                </a:lnTo>
                <a:lnTo>
                  <a:pt x="10810" y="3201781"/>
                </a:lnTo>
                <a:lnTo>
                  <a:pt x="22556" y="3209692"/>
                </a:lnTo>
                <a:lnTo>
                  <a:pt x="36956" y="3212592"/>
                </a:lnTo>
                <a:lnTo>
                  <a:pt x="3547490" y="3212592"/>
                </a:lnTo>
                <a:lnTo>
                  <a:pt x="3561891" y="3209692"/>
                </a:lnTo>
                <a:lnTo>
                  <a:pt x="3573637" y="3201781"/>
                </a:lnTo>
                <a:lnTo>
                  <a:pt x="3581548" y="3190035"/>
                </a:lnTo>
                <a:lnTo>
                  <a:pt x="3584448" y="3175635"/>
                </a:lnTo>
                <a:lnTo>
                  <a:pt x="3584448" y="36957"/>
                </a:lnTo>
                <a:lnTo>
                  <a:pt x="3581548" y="22556"/>
                </a:lnTo>
                <a:lnTo>
                  <a:pt x="3573637" y="10810"/>
                </a:lnTo>
                <a:lnTo>
                  <a:pt x="3561891" y="2899"/>
                </a:lnTo>
                <a:lnTo>
                  <a:pt x="3547490" y="0"/>
                </a:lnTo>
                <a:close/>
              </a:path>
            </a:pathLst>
          </a:custGeom>
          <a:solidFill>
            <a:srgbClr val="2F3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29885" y="2276601"/>
            <a:ext cx="3000375" cy="3070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60" dirty="0">
                <a:solidFill>
                  <a:srgbClr val="E1E6E9"/>
                </a:solidFill>
                <a:latin typeface="Verdana"/>
                <a:cs typeface="Verdana"/>
              </a:rPr>
              <a:t>Water</a:t>
            </a:r>
            <a:r>
              <a:rPr sz="2200" b="1" spc="-195" dirty="0">
                <a:solidFill>
                  <a:srgbClr val="E1E6E9"/>
                </a:solidFill>
                <a:latin typeface="Verdana"/>
                <a:cs typeface="Verdana"/>
              </a:rPr>
              <a:t> </a:t>
            </a:r>
            <a:r>
              <a:rPr sz="2200" b="1" spc="-30" dirty="0">
                <a:solidFill>
                  <a:srgbClr val="E1E6E9"/>
                </a:solidFill>
                <a:latin typeface="Verdana"/>
                <a:cs typeface="Verdana"/>
              </a:rPr>
              <a:t>Pollution</a:t>
            </a:r>
            <a:endParaRPr sz="2200">
              <a:latin typeface="Verdana"/>
              <a:cs typeface="Verdana"/>
            </a:endParaRPr>
          </a:p>
          <a:p>
            <a:pPr marL="12700" marR="5080">
              <a:lnSpc>
                <a:spcPct val="127200"/>
              </a:lnSpc>
              <a:spcBef>
                <a:spcPts val="1040"/>
              </a:spcBef>
            </a:pP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Encompasses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contamination</a:t>
            </a:r>
            <a:r>
              <a:rPr sz="1900" spc="-2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of</a:t>
            </a:r>
            <a:r>
              <a:rPr sz="1900" spc="-6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rivers,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lakes,</a:t>
            </a:r>
            <a:r>
              <a:rPr sz="1900" spc="-3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and</a:t>
            </a:r>
            <a:r>
              <a:rPr sz="1900" spc="-1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groundwater.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Sources</a:t>
            </a:r>
            <a:r>
              <a:rPr sz="1900" spc="-4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include</a:t>
            </a:r>
            <a:r>
              <a:rPr sz="1900" spc="-3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industrial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effluents,</a:t>
            </a:r>
            <a:r>
              <a:rPr sz="1900" spc="-8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agricultural</a:t>
            </a:r>
            <a:r>
              <a:rPr sz="1900" spc="-5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runoff,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runoff,</a:t>
            </a:r>
            <a:r>
              <a:rPr sz="190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and</a:t>
            </a:r>
            <a:r>
              <a:rPr sz="190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sewage discharge.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64108" y="5513832"/>
            <a:ext cx="7416165" cy="1732914"/>
          </a:xfrm>
          <a:custGeom>
            <a:avLst/>
            <a:gdLst/>
            <a:ahLst/>
            <a:cxnLst/>
            <a:rect l="l" t="t" r="r" b="b"/>
            <a:pathLst>
              <a:path w="7416165" h="1732915">
                <a:moveTo>
                  <a:pt x="7378700" y="0"/>
                </a:moveTo>
                <a:lnTo>
                  <a:pt x="37033" y="0"/>
                </a:lnTo>
                <a:lnTo>
                  <a:pt x="22615" y="2919"/>
                </a:lnTo>
                <a:lnTo>
                  <a:pt x="10844" y="10874"/>
                </a:lnTo>
                <a:lnTo>
                  <a:pt x="2909" y="22663"/>
                </a:lnTo>
                <a:lnTo>
                  <a:pt x="0" y="37084"/>
                </a:lnTo>
                <a:lnTo>
                  <a:pt x="0" y="1695754"/>
                </a:lnTo>
                <a:lnTo>
                  <a:pt x="2909" y="1710172"/>
                </a:lnTo>
                <a:lnTo>
                  <a:pt x="10844" y="1721943"/>
                </a:lnTo>
                <a:lnTo>
                  <a:pt x="22615" y="1729878"/>
                </a:lnTo>
                <a:lnTo>
                  <a:pt x="37033" y="1732788"/>
                </a:lnTo>
                <a:lnTo>
                  <a:pt x="7378700" y="1732788"/>
                </a:lnTo>
                <a:lnTo>
                  <a:pt x="7393120" y="1729878"/>
                </a:lnTo>
                <a:lnTo>
                  <a:pt x="7404909" y="1721943"/>
                </a:lnTo>
                <a:lnTo>
                  <a:pt x="7412864" y="1710172"/>
                </a:lnTo>
                <a:lnTo>
                  <a:pt x="7415784" y="1695754"/>
                </a:lnTo>
                <a:lnTo>
                  <a:pt x="7415784" y="37084"/>
                </a:lnTo>
                <a:lnTo>
                  <a:pt x="7412864" y="22663"/>
                </a:lnTo>
                <a:lnTo>
                  <a:pt x="7404909" y="10874"/>
                </a:lnTo>
                <a:lnTo>
                  <a:pt x="7393120" y="2919"/>
                </a:lnTo>
                <a:lnTo>
                  <a:pt x="7378700" y="0"/>
                </a:lnTo>
                <a:close/>
              </a:path>
            </a:pathLst>
          </a:custGeom>
          <a:solidFill>
            <a:srgbClr val="2F3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97991" y="5737352"/>
            <a:ext cx="6690359" cy="1598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90" dirty="0">
                <a:solidFill>
                  <a:srgbClr val="E1E6E9"/>
                </a:solidFill>
                <a:latin typeface="Verdana"/>
                <a:cs typeface="Verdana"/>
              </a:rPr>
              <a:t>Soil</a:t>
            </a:r>
            <a:r>
              <a:rPr sz="2200" b="1" spc="-210" dirty="0">
                <a:solidFill>
                  <a:srgbClr val="E1E6E9"/>
                </a:solidFill>
                <a:latin typeface="Verdana"/>
                <a:cs typeface="Verdana"/>
              </a:rPr>
              <a:t> </a:t>
            </a:r>
            <a:r>
              <a:rPr sz="2200" b="1" spc="-55" dirty="0">
                <a:solidFill>
                  <a:srgbClr val="E1E6E9"/>
                </a:solidFill>
                <a:latin typeface="Verdana"/>
                <a:cs typeface="Verdana"/>
              </a:rPr>
              <a:t>Contamination</a:t>
            </a:r>
            <a:endParaRPr sz="2200">
              <a:latin typeface="Verdana"/>
              <a:cs typeface="Verdana"/>
            </a:endParaRPr>
          </a:p>
          <a:p>
            <a:pPr marL="12700" marR="5080">
              <a:lnSpc>
                <a:spcPct val="127400"/>
              </a:lnSpc>
              <a:spcBef>
                <a:spcPts val="1035"/>
              </a:spcBef>
            </a:pP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Results</a:t>
            </a:r>
            <a:r>
              <a:rPr sz="190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from</a:t>
            </a:r>
            <a:r>
              <a:rPr sz="1900" spc="-6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industrial</a:t>
            </a:r>
            <a:r>
              <a:rPr sz="1900" spc="-2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activities,</a:t>
            </a:r>
            <a:r>
              <a:rPr sz="1900" spc="-5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improper</a:t>
            </a:r>
            <a:r>
              <a:rPr sz="190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waste</a:t>
            </a:r>
            <a:r>
              <a:rPr sz="190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disposal,</a:t>
            </a:r>
            <a:r>
              <a:rPr sz="190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E1E6E9"/>
                </a:solidFill>
                <a:latin typeface="Arial"/>
                <a:cs typeface="Arial"/>
              </a:rPr>
              <a:t>and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and</a:t>
            </a:r>
            <a:r>
              <a:rPr sz="1900" spc="-4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agricultural</a:t>
            </a: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practices.</a:t>
            </a:r>
            <a:r>
              <a:rPr sz="190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It</a:t>
            </a:r>
            <a:r>
              <a:rPr sz="1900" spc="-6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affects</a:t>
            </a:r>
            <a:r>
              <a:rPr sz="190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land</a:t>
            </a:r>
            <a:r>
              <a:rPr sz="190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use</a:t>
            </a:r>
            <a:r>
              <a:rPr sz="190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E1E6E9"/>
                </a:solidFill>
                <a:latin typeface="Arial"/>
                <a:cs typeface="Arial"/>
              </a:rPr>
              <a:t>and</a:t>
            </a:r>
            <a:r>
              <a:rPr sz="1900" spc="-4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E1E6E9"/>
                </a:solidFill>
                <a:latin typeface="Arial"/>
                <a:cs typeface="Arial"/>
              </a:rPr>
              <a:t>ecosystem health.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8923" y="592073"/>
            <a:ext cx="6202680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50" spc="-285" dirty="0"/>
              <a:t>Case</a:t>
            </a:r>
            <a:r>
              <a:rPr sz="4050" spc="-434" dirty="0"/>
              <a:t> </a:t>
            </a:r>
            <a:r>
              <a:rPr sz="4050" spc="-385" dirty="0"/>
              <a:t>Study:</a:t>
            </a:r>
            <a:r>
              <a:rPr sz="4050" spc="-430" dirty="0"/>
              <a:t> </a:t>
            </a:r>
            <a:r>
              <a:rPr sz="4050" spc="-345" dirty="0"/>
              <a:t>Air</a:t>
            </a:r>
            <a:r>
              <a:rPr sz="4050" spc="-425" dirty="0"/>
              <a:t> </a:t>
            </a:r>
            <a:r>
              <a:rPr sz="4050" spc="-275" dirty="0"/>
              <a:t>Pollution</a:t>
            </a:r>
            <a:endParaRPr sz="4050"/>
          </a:p>
        </p:txBody>
      </p:sp>
      <p:grpSp>
        <p:nvGrpSpPr>
          <p:cNvPr id="4" name="object 4"/>
          <p:cNvGrpSpPr/>
          <p:nvPr/>
        </p:nvGrpSpPr>
        <p:grpSpPr>
          <a:xfrm>
            <a:off x="886967" y="1627632"/>
            <a:ext cx="1286510" cy="5968365"/>
            <a:chOff x="886967" y="1627632"/>
            <a:chExt cx="1286510" cy="5968365"/>
          </a:xfrm>
        </p:grpSpPr>
        <p:sp>
          <p:nvSpPr>
            <p:cNvPr id="5" name="object 5"/>
            <p:cNvSpPr/>
            <p:nvPr/>
          </p:nvSpPr>
          <p:spPr>
            <a:xfrm>
              <a:off x="1129284" y="1627631"/>
              <a:ext cx="1043940" cy="5968365"/>
            </a:xfrm>
            <a:custGeom>
              <a:avLst/>
              <a:gdLst/>
              <a:ahLst/>
              <a:cxnLst/>
              <a:rect l="l" t="t" r="r" b="b"/>
              <a:pathLst>
                <a:path w="1043939" h="5968365">
                  <a:moveTo>
                    <a:pt x="30480" y="6870"/>
                  </a:moveTo>
                  <a:lnTo>
                    <a:pt x="23660" y="0"/>
                  </a:lnTo>
                  <a:lnTo>
                    <a:pt x="6819" y="0"/>
                  </a:lnTo>
                  <a:lnTo>
                    <a:pt x="0" y="6870"/>
                  </a:lnTo>
                  <a:lnTo>
                    <a:pt x="0" y="15240"/>
                  </a:lnTo>
                  <a:lnTo>
                    <a:pt x="0" y="5961164"/>
                  </a:lnTo>
                  <a:lnTo>
                    <a:pt x="6819" y="5967984"/>
                  </a:lnTo>
                  <a:lnTo>
                    <a:pt x="23660" y="5967984"/>
                  </a:lnTo>
                  <a:lnTo>
                    <a:pt x="30480" y="5961164"/>
                  </a:lnTo>
                  <a:lnTo>
                    <a:pt x="30480" y="6870"/>
                  </a:lnTo>
                  <a:close/>
                </a:path>
                <a:path w="1043939" h="5968365">
                  <a:moveTo>
                    <a:pt x="1043940" y="506730"/>
                  </a:moveTo>
                  <a:lnTo>
                    <a:pt x="1037082" y="499872"/>
                  </a:lnTo>
                  <a:lnTo>
                    <a:pt x="249174" y="499872"/>
                  </a:lnTo>
                  <a:lnTo>
                    <a:pt x="242316" y="506730"/>
                  </a:lnTo>
                  <a:lnTo>
                    <a:pt x="242316" y="515112"/>
                  </a:lnTo>
                  <a:lnTo>
                    <a:pt x="242316" y="523494"/>
                  </a:lnTo>
                  <a:lnTo>
                    <a:pt x="249174" y="530352"/>
                  </a:lnTo>
                  <a:lnTo>
                    <a:pt x="1037082" y="530352"/>
                  </a:lnTo>
                  <a:lnTo>
                    <a:pt x="1043940" y="523494"/>
                  </a:lnTo>
                  <a:lnTo>
                    <a:pt x="1043940" y="506730"/>
                  </a:lnTo>
                  <a:close/>
                </a:path>
              </a:pathLst>
            </a:custGeom>
            <a:solidFill>
              <a:srgbClr val="48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6967" y="1885188"/>
              <a:ext cx="515620" cy="515620"/>
            </a:xfrm>
            <a:custGeom>
              <a:avLst/>
              <a:gdLst/>
              <a:ahLst/>
              <a:cxnLst/>
              <a:rect l="l" t="t" r="r" b="b"/>
              <a:pathLst>
                <a:path w="515619" h="515619">
                  <a:moveTo>
                    <a:pt x="480822" y="0"/>
                  </a:moveTo>
                  <a:lnTo>
                    <a:pt x="34340" y="0"/>
                  </a:lnTo>
                  <a:lnTo>
                    <a:pt x="20975" y="2696"/>
                  </a:lnTo>
                  <a:lnTo>
                    <a:pt x="10059" y="10048"/>
                  </a:lnTo>
                  <a:lnTo>
                    <a:pt x="2699" y="20949"/>
                  </a:lnTo>
                  <a:lnTo>
                    <a:pt x="0" y="34289"/>
                  </a:lnTo>
                  <a:lnTo>
                    <a:pt x="0" y="480822"/>
                  </a:lnTo>
                  <a:lnTo>
                    <a:pt x="2699" y="494162"/>
                  </a:lnTo>
                  <a:lnTo>
                    <a:pt x="10059" y="505063"/>
                  </a:lnTo>
                  <a:lnTo>
                    <a:pt x="20975" y="512415"/>
                  </a:lnTo>
                  <a:lnTo>
                    <a:pt x="34340" y="515112"/>
                  </a:lnTo>
                  <a:lnTo>
                    <a:pt x="480822" y="515112"/>
                  </a:lnTo>
                  <a:lnTo>
                    <a:pt x="494162" y="512415"/>
                  </a:lnTo>
                  <a:lnTo>
                    <a:pt x="505063" y="505063"/>
                  </a:lnTo>
                  <a:lnTo>
                    <a:pt x="512415" y="494162"/>
                  </a:lnTo>
                  <a:lnTo>
                    <a:pt x="515112" y="480822"/>
                  </a:lnTo>
                  <a:lnTo>
                    <a:pt x="515112" y="34289"/>
                  </a:lnTo>
                  <a:lnTo>
                    <a:pt x="512415" y="20949"/>
                  </a:lnTo>
                  <a:lnTo>
                    <a:pt x="505063" y="10048"/>
                  </a:lnTo>
                  <a:lnTo>
                    <a:pt x="494162" y="2696"/>
                  </a:lnTo>
                  <a:lnTo>
                    <a:pt x="480822" y="0"/>
                  </a:lnTo>
                  <a:close/>
                </a:path>
              </a:pathLst>
            </a:custGeom>
            <a:solidFill>
              <a:srgbClr val="2F3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76045" y="1900885"/>
            <a:ext cx="137795" cy="399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50" b="1" spc="-919" dirty="0">
                <a:solidFill>
                  <a:srgbClr val="E1E6E9"/>
                </a:solidFill>
                <a:latin typeface="Verdana"/>
                <a:cs typeface="Verdana"/>
              </a:rPr>
              <a:t>1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92172" y="1837766"/>
            <a:ext cx="5802630" cy="11410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95" dirty="0">
                <a:solidFill>
                  <a:srgbClr val="E1E6E9"/>
                </a:solidFill>
                <a:latin typeface="Verdana"/>
                <a:cs typeface="Verdana"/>
              </a:rPr>
              <a:t>Case:</a:t>
            </a:r>
            <a:r>
              <a:rPr sz="2000" b="1" spc="-170" dirty="0">
                <a:solidFill>
                  <a:srgbClr val="E1E6E9"/>
                </a:solidFill>
                <a:latin typeface="Verdana"/>
                <a:cs typeface="Verdana"/>
              </a:rPr>
              <a:t> </a:t>
            </a:r>
            <a:r>
              <a:rPr sz="2000" b="1" spc="-140" dirty="0">
                <a:solidFill>
                  <a:srgbClr val="E1E6E9"/>
                </a:solidFill>
                <a:latin typeface="Verdana"/>
                <a:cs typeface="Verdana"/>
              </a:rPr>
              <a:t>Ella</a:t>
            </a:r>
            <a:r>
              <a:rPr sz="2000" b="1" spc="-145" dirty="0">
                <a:solidFill>
                  <a:srgbClr val="E1E6E9"/>
                </a:solidFill>
                <a:latin typeface="Verdana"/>
                <a:cs typeface="Verdana"/>
              </a:rPr>
              <a:t> </a:t>
            </a:r>
            <a:r>
              <a:rPr sz="2000" b="1" spc="-150" dirty="0">
                <a:solidFill>
                  <a:srgbClr val="E1E6E9"/>
                </a:solidFill>
                <a:latin typeface="Verdana"/>
                <a:cs typeface="Verdana"/>
              </a:rPr>
              <a:t>Adoo-</a:t>
            </a:r>
            <a:r>
              <a:rPr sz="2000" b="1" spc="-210" dirty="0">
                <a:solidFill>
                  <a:srgbClr val="E1E6E9"/>
                </a:solidFill>
                <a:latin typeface="Verdana"/>
                <a:cs typeface="Verdana"/>
              </a:rPr>
              <a:t>Kissi-</a:t>
            </a:r>
            <a:r>
              <a:rPr sz="2000" b="1" spc="-10" dirty="0">
                <a:solidFill>
                  <a:srgbClr val="E1E6E9"/>
                </a:solidFill>
                <a:latin typeface="Verdana"/>
                <a:cs typeface="Verdana"/>
              </a:rPr>
              <a:t>Debrah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ct val="125000"/>
              </a:lnSpc>
              <a:spcBef>
                <a:spcPts val="975"/>
              </a:spcBef>
            </a:pP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In</a:t>
            </a:r>
            <a:r>
              <a:rPr sz="1800" spc="-1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2020,</a:t>
            </a:r>
            <a:r>
              <a:rPr sz="1800" spc="-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coroner</a:t>
            </a:r>
            <a:r>
              <a:rPr sz="1800" spc="-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ruled</a:t>
            </a:r>
            <a:r>
              <a:rPr sz="1800" spc="-1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air pollution</a:t>
            </a:r>
            <a:r>
              <a:rPr sz="1800" spc="1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as</a:t>
            </a:r>
            <a:r>
              <a:rPr sz="1800" spc="-1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a</a:t>
            </a:r>
            <a:r>
              <a:rPr sz="1800" spc="-2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cause</a:t>
            </a:r>
            <a:r>
              <a:rPr sz="1800" spc="-1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of</a:t>
            </a:r>
            <a:r>
              <a:rPr sz="1800" spc="-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E1E6E9"/>
                </a:solidFill>
                <a:latin typeface="Arial"/>
                <a:cs typeface="Arial"/>
              </a:rPr>
              <a:t>death.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This</a:t>
            </a:r>
            <a:r>
              <a:rPr sz="1800" spc="-2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landmark</a:t>
            </a:r>
            <a:r>
              <a:rPr sz="1800" spc="-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case involved</a:t>
            </a:r>
            <a:r>
              <a:rPr sz="1800" spc="-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E1E6E9"/>
                </a:solidFill>
                <a:latin typeface="Arial"/>
                <a:cs typeface="Arial"/>
              </a:rPr>
              <a:t>9-</a:t>
            </a:r>
            <a:r>
              <a:rPr sz="1800" spc="-20" dirty="0">
                <a:solidFill>
                  <a:srgbClr val="E1E6E9"/>
                </a:solidFill>
                <a:latin typeface="Arial"/>
                <a:cs typeface="Arial"/>
              </a:rPr>
              <a:t>year-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old</a:t>
            </a:r>
            <a:r>
              <a:rPr sz="1800" spc="3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girl in</a:t>
            </a:r>
            <a:r>
              <a:rPr sz="1800" spc="-1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E1E6E9"/>
                </a:solidFill>
                <a:latin typeface="Arial"/>
                <a:cs typeface="Arial"/>
              </a:rPr>
              <a:t>London.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86967" y="3721608"/>
            <a:ext cx="1286510" cy="515620"/>
            <a:chOff x="886967" y="3721608"/>
            <a:chExt cx="1286510" cy="515620"/>
          </a:xfrm>
        </p:grpSpPr>
        <p:sp>
          <p:nvSpPr>
            <p:cNvPr id="10" name="object 10"/>
            <p:cNvSpPr/>
            <p:nvPr/>
          </p:nvSpPr>
          <p:spPr>
            <a:xfrm>
              <a:off x="1371599" y="3963924"/>
              <a:ext cx="802005" cy="30480"/>
            </a:xfrm>
            <a:custGeom>
              <a:avLst/>
              <a:gdLst/>
              <a:ahLst/>
              <a:cxnLst/>
              <a:rect l="l" t="t" r="r" b="b"/>
              <a:pathLst>
                <a:path w="802005" h="30479">
                  <a:moveTo>
                    <a:pt x="794766" y="0"/>
                  </a:moveTo>
                  <a:lnTo>
                    <a:pt x="6858" y="0"/>
                  </a:lnTo>
                  <a:lnTo>
                    <a:pt x="0" y="6858"/>
                  </a:lnTo>
                  <a:lnTo>
                    <a:pt x="0" y="15239"/>
                  </a:lnTo>
                  <a:lnTo>
                    <a:pt x="0" y="23622"/>
                  </a:lnTo>
                  <a:lnTo>
                    <a:pt x="6858" y="30479"/>
                  </a:lnTo>
                  <a:lnTo>
                    <a:pt x="794766" y="30479"/>
                  </a:lnTo>
                  <a:lnTo>
                    <a:pt x="801624" y="23622"/>
                  </a:lnTo>
                  <a:lnTo>
                    <a:pt x="801624" y="6858"/>
                  </a:lnTo>
                  <a:lnTo>
                    <a:pt x="794766" y="0"/>
                  </a:lnTo>
                  <a:close/>
                </a:path>
              </a:pathLst>
            </a:custGeom>
            <a:solidFill>
              <a:srgbClr val="48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6967" y="3721608"/>
              <a:ext cx="515620" cy="515620"/>
            </a:xfrm>
            <a:custGeom>
              <a:avLst/>
              <a:gdLst/>
              <a:ahLst/>
              <a:cxnLst/>
              <a:rect l="l" t="t" r="r" b="b"/>
              <a:pathLst>
                <a:path w="515619" h="515620">
                  <a:moveTo>
                    <a:pt x="480822" y="0"/>
                  </a:moveTo>
                  <a:lnTo>
                    <a:pt x="34340" y="0"/>
                  </a:lnTo>
                  <a:lnTo>
                    <a:pt x="20975" y="2696"/>
                  </a:lnTo>
                  <a:lnTo>
                    <a:pt x="10059" y="10048"/>
                  </a:lnTo>
                  <a:lnTo>
                    <a:pt x="2699" y="20949"/>
                  </a:lnTo>
                  <a:lnTo>
                    <a:pt x="0" y="34289"/>
                  </a:lnTo>
                  <a:lnTo>
                    <a:pt x="0" y="480821"/>
                  </a:lnTo>
                  <a:lnTo>
                    <a:pt x="2699" y="494162"/>
                  </a:lnTo>
                  <a:lnTo>
                    <a:pt x="10059" y="505063"/>
                  </a:lnTo>
                  <a:lnTo>
                    <a:pt x="20975" y="512415"/>
                  </a:lnTo>
                  <a:lnTo>
                    <a:pt x="34340" y="515112"/>
                  </a:lnTo>
                  <a:lnTo>
                    <a:pt x="480822" y="515112"/>
                  </a:lnTo>
                  <a:lnTo>
                    <a:pt x="494162" y="512415"/>
                  </a:lnTo>
                  <a:lnTo>
                    <a:pt x="505063" y="505063"/>
                  </a:lnTo>
                  <a:lnTo>
                    <a:pt x="512415" y="494162"/>
                  </a:lnTo>
                  <a:lnTo>
                    <a:pt x="515112" y="480821"/>
                  </a:lnTo>
                  <a:lnTo>
                    <a:pt x="515112" y="34289"/>
                  </a:lnTo>
                  <a:lnTo>
                    <a:pt x="512415" y="20949"/>
                  </a:lnTo>
                  <a:lnTo>
                    <a:pt x="505063" y="10048"/>
                  </a:lnTo>
                  <a:lnTo>
                    <a:pt x="494162" y="2696"/>
                  </a:lnTo>
                  <a:lnTo>
                    <a:pt x="480822" y="0"/>
                  </a:lnTo>
                  <a:close/>
                </a:path>
              </a:pathLst>
            </a:custGeom>
            <a:solidFill>
              <a:srgbClr val="2F3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44955" y="3738498"/>
            <a:ext cx="20256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b="1" spc="-400" dirty="0">
                <a:solidFill>
                  <a:srgbClr val="E1E6E9"/>
                </a:solidFill>
                <a:latin typeface="Verdana"/>
                <a:cs typeface="Verdana"/>
              </a:rPr>
              <a:t>2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92172" y="3675379"/>
            <a:ext cx="5275580" cy="1483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30" dirty="0">
                <a:solidFill>
                  <a:srgbClr val="E1E6E9"/>
                </a:solidFill>
                <a:latin typeface="Verdana"/>
                <a:cs typeface="Verdana"/>
              </a:rPr>
              <a:t>Legal</a:t>
            </a:r>
            <a:r>
              <a:rPr sz="2000" b="1" spc="-204" dirty="0">
                <a:solidFill>
                  <a:srgbClr val="E1E6E9"/>
                </a:solidFill>
                <a:latin typeface="Verdana"/>
                <a:cs typeface="Verdana"/>
              </a:rPr>
              <a:t> </a:t>
            </a:r>
            <a:r>
              <a:rPr sz="2000" b="1" spc="-85" dirty="0">
                <a:solidFill>
                  <a:srgbClr val="E1E6E9"/>
                </a:solidFill>
                <a:latin typeface="Verdana"/>
                <a:cs typeface="Verdana"/>
              </a:rPr>
              <a:t>Implications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ct val="125000"/>
              </a:lnSpc>
              <a:spcBef>
                <a:spcPts val="969"/>
              </a:spcBef>
            </a:pP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The</a:t>
            </a:r>
            <a:r>
              <a:rPr sz="1800" spc="-5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ruling</a:t>
            </a:r>
            <a:r>
              <a:rPr sz="1800" spc="-2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highlighted government's</a:t>
            </a:r>
            <a:r>
              <a:rPr sz="180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responsibility</a:t>
            </a:r>
            <a:r>
              <a:rPr sz="1800" spc="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E1E6E9"/>
                </a:solidFill>
                <a:latin typeface="Arial"/>
                <a:cs typeface="Arial"/>
              </a:rPr>
              <a:t>to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address</a:t>
            </a:r>
            <a:r>
              <a:rPr sz="1800" spc="-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air</a:t>
            </a:r>
            <a:r>
              <a:rPr sz="1800" spc="-1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pollution.</a:t>
            </a:r>
            <a:r>
              <a:rPr sz="1800" spc="1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It</a:t>
            </a:r>
            <a:r>
              <a:rPr sz="1800" spc="-2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set</a:t>
            </a:r>
            <a:r>
              <a:rPr sz="1800" spc="-1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a</a:t>
            </a:r>
            <a:r>
              <a:rPr sz="1800" spc="-1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precedent for</a:t>
            </a:r>
            <a:r>
              <a:rPr sz="1800" spc="-10" dirty="0">
                <a:solidFill>
                  <a:srgbClr val="E1E6E9"/>
                </a:solidFill>
                <a:latin typeface="Arial"/>
                <a:cs typeface="Arial"/>
              </a:rPr>
              <a:t> future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environmental</a:t>
            </a:r>
            <a:r>
              <a:rPr sz="1800" spc="-1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health</a:t>
            </a:r>
            <a:r>
              <a:rPr sz="1800" spc="-2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E1E6E9"/>
                </a:solidFill>
                <a:latin typeface="Arial"/>
                <a:cs typeface="Arial"/>
              </a:rPr>
              <a:t>cases.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86967" y="5902452"/>
            <a:ext cx="1286510" cy="515620"/>
            <a:chOff x="886967" y="5902452"/>
            <a:chExt cx="1286510" cy="515620"/>
          </a:xfrm>
        </p:grpSpPr>
        <p:sp>
          <p:nvSpPr>
            <p:cNvPr id="15" name="object 15"/>
            <p:cNvSpPr/>
            <p:nvPr/>
          </p:nvSpPr>
          <p:spPr>
            <a:xfrm>
              <a:off x="1371599" y="6144768"/>
              <a:ext cx="802005" cy="30480"/>
            </a:xfrm>
            <a:custGeom>
              <a:avLst/>
              <a:gdLst/>
              <a:ahLst/>
              <a:cxnLst/>
              <a:rect l="l" t="t" r="r" b="b"/>
              <a:pathLst>
                <a:path w="802005" h="30479">
                  <a:moveTo>
                    <a:pt x="794766" y="0"/>
                  </a:moveTo>
                  <a:lnTo>
                    <a:pt x="6858" y="0"/>
                  </a:lnTo>
                  <a:lnTo>
                    <a:pt x="0" y="6857"/>
                  </a:lnTo>
                  <a:lnTo>
                    <a:pt x="0" y="15239"/>
                  </a:lnTo>
                  <a:lnTo>
                    <a:pt x="0" y="23621"/>
                  </a:lnTo>
                  <a:lnTo>
                    <a:pt x="6858" y="30479"/>
                  </a:lnTo>
                  <a:lnTo>
                    <a:pt x="794766" y="30479"/>
                  </a:lnTo>
                  <a:lnTo>
                    <a:pt x="801624" y="23621"/>
                  </a:lnTo>
                  <a:lnTo>
                    <a:pt x="801624" y="6857"/>
                  </a:lnTo>
                  <a:lnTo>
                    <a:pt x="794766" y="0"/>
                  </a:lnTo>
                  <a:close/>
                </a:path>
              </a:pathLst>
            </a:custGeom>
            <a:solidFill>
              <a:srgbClr val="48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6967" y="5902452"/>
              <a:ext cx="515620" cy="515620"/>
            </a:xfrm>
            <a:custGeom>
              <a:avLst/>
              <a:gdLst/>
              <a:ahLst/>
              <a:cxnLst/>
              <a:rect l="l" t="t" r="r" b="b"/>
              <a:pathLst>
                <a:path w="515619" h="515620">
                  <a:moveTo>
                    <a:pt x="480822" y="0"/>
                  </a:moveTo>
                  <a:lnTo>
                    <a:pt x="34340" y="0"/>
                  </a:lnTo>
                  <a:lnTo>
                    <a:pt x="20975" y="2696"/>
                  </a:lnTo>
                  <a:lnTo>
                    <a:pt x="10059" y="10048"/>
                  </a:lnTo>
                  <a:lnTo>
                    <a:pt x="2699" y="20949"/>
                  </a:lnTo>
                  <a:lnTo>
                    <a:pt x="0" y="34290"/>
                  </a:lnTo>
                  <a:lnTo>
                    <a:pt x="0" y="480822"/>
                  </a:lnTo>
                  <a:lnTo>
                    <a:pt x="2699" y="494162"/>
                  </a:lnTo>
                  <a:lnTo>
                    <a:pt x="10059" y="505063"/>
                  </a:lnTo>
                  <a:lnTo>
                    <a:pt x="20975" y="512415"/>
                  </a:lnTo>
                  <a:lnTo>
                    <a:pt x="34340" y="515112"/>
                  </a:lnTo>
                  <a:lnTo>
                    <a:pt x="480822" y="515112"/>
                  </a:lnTo>
                  <a:lnTo>
                    <a:pt x="494162" y="512415"/>
                  </a:lnTo>
                  <a:lnTo>
                    <a:pt x="505063" y="505063"/>
                  </a:lnTo>
                  <a:lnTo>
                    <a:pt x="512415" y="494162"/>
                  </a:lnTo>
                  <a:lnTo>
                    <a:pt x="515112" y="480822"/>
                  </a:lnTo>
                  <a:lnTo>
                    <a:pt x="515112" y="34290"/>
                  </a:lnTo>
                  <a:lnTo>
                    <a:pt x="512415" y="20949"/>
                  </a:lnTo>
                  <a:lnTo>
                    <a:pt x="505063" y="10048"/>
                  </a:lnTo>
                  <a:lnTo>
                    <a:pt x="494162" y="2696"/>
                  </a:lnTo>
                  <a:lnTo>
                    <a:pt x="480822" y="0"/>
                  </a:lnTo>
                  <a:close/>
                </a:path>
              </a:pathLst>
            </a:custGeom>
            <a:solidFill>
              <a:srgbClr val="2F3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044955" y="5919342"/>
            <a:ext cx="20129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b="1" spc="-415" dirty="0">
                <a:solidFill>
                  <a:srgbClr val="E1E6E9"/>
                </a:solidFill>
                <a:latin typeface="Verdana"/>
                <a:cs typeface="Verdana"/>
              </a:rPr>
              <a:t>3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8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392172" y="5855665"/>
            <a:ext cx="5867400" cy="1483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45" dirty="0">
                <a:solidFill>
                  <a:srgbClr val="E1E6E9"/>
                </a:solidFill>
                <a:latin typeface="Verdana"/>
                <a:cs typeface="Verdana"/>
              </a:rPr>
              <a:t>Policy</a:t>
            </a:r>
            <a:r>
              <a:rPr sz="2000" b="1" spc="-190" dirty="0">
                <a:solidFill>
                  <a:srgbClr val="E1E6E9"/>
                </a:solidFill>
                <a:latin typeface="Verdana"/>
                <a:cs typeface="Verdana"/>
              </a:rPr>
              <a:t> </a:t>
            </a:r>
            <a:r>
              <a:rPr sz="2000" b="1" spc="-10" dirty="0">
                <a:solidFill>
                  <a:srgbClr val="E1E6E9"/>
                </a:solidFill>
                <a:latin typeface="Verdana"/>
                <a:cs typeface="Verdana"/>
              </a:rPr>
              <a:t>Changes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ct val="125000"/>
              </a:lnSpc>
              <a:spcBef>
                <a:spcPts val="975"/>
              </a:spcBef>
            </a:pP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The</a:t>
            </a:r>
            <a:r>
              <a:rPr sz="1800" spc="-3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case</a:t>
            </a:r>
            <a:r>
              <a:rPr sz="1800" spc="-2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prompted</a:t>
            </a:r>
            <a:r>
              <a:rPr sz="1800" spc="-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review</a:t>
            </a:r>
            <a:r>
              <a:rPr sz="1800" spc="-1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of</a:t>
            </a:r>
            <a:r>
              <a:rPr sz="1800" spc="-1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air</a:t>
            </a:r>
            <a:r>
              <a:rPr sz="1800" spc="-1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quality</a:t>
            </a:r>
            <a:r>
              <a:rPr sz="1800" spc="-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guidelines.</a:t>
            </a:r>
            <a:r>
              <a:rPr sz="1800" spc="2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E1E6E9"/>
                </a:solidFill>
                <a:latin typeface="Arial"/>
                <a:cs typeface="Arial"/>
              </a:rPr>
              <a:t>It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accelerated</a:t>
            </a:r>
            <a:r>
              <a:rPr sz="1800" spc="-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implementation</a:t>
            </a:r>
            <a:r>
              <a:rPr sz="1800" spc="-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of</a:t>
            </a:r>
            <a:r>
              <a:rPr sz="1800" spc="-2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Low</a:t>
            </a:r>
            <a:r>
              <a:rPr sz="1800" spc="-3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Emission</a:t>
            </a:r>
            <a:r>
              <a:rPr sz="1800" spc="-1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Zones</a:t>
            </a:r>
            <a:r>
              <a:rPr sz="1800" spc="-2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in</a:t>
            </a:r>
            <a:r>
              <a:rPr sz="1800" spc="-3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E1E6E9"/>
                </a:solidFill>
                <a:latin typeface="Arial"/>
                <a:cs typeface="Arial"/>
              </a:rPr>
              <a:t>UK </a:t>
            </a:r>
            <a:r>
              <a:rPr sz="1800" dirty="0">
                <a:solidFill>
                  <a:srgbClr val="E1E6E9"/>
                </a:solidFill>
                <a:latin typeface="Arial"/>
                <a:cs typeface="Arial"/>
              </a:rPr>
              <a:t>UK </a:t>
            </a:r>
            <a:r>
              <a:rPr sz="1800" spc="-10" dirty="0">
                <a:solidFill>
                  <a:srgbClr val="E1E6E9"/>
                </a:solidFill>
                <a:latin typeface="Arial"/>
                <a:cs typeface="Arial"/>
              </a:rPr>
              <a:t>cities.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9358" y="676097"/>
            <a:ext cx="6823709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265" dirty="0"/>
              <a:t>Case</a:t>
            </a:r>
            <a:r>
              <a:rPr sz="3900" spc="-425" dirty="0"/>
              <a:t> </a:t>
            </a:r>
            <a:r>
              <a:rPr sz="3900" spc="-365" dirty="0"/>
              <a:t>Study:</a:t>
            </a:r>
            <a:r>
              <a:rPr sz="3900" spc="-415" dirty="0"/>
              <a:t> </a:t>
            </a:r>
            <a:r>
              <a:rPr sz="3900" spc="-270" dirty="0"/>
              <a:t>Water</a:t>
            </a:r>
            <a:r>
              <a:rPr sz="3900" spc="-415" dirty="0"/>
              <a:t> </a:t>
            </a:r>
            <a:r>
              <a:rPr sz="3900" spc="-265" dirty="0"/>
              <a:t>Pollution</a:t>
            </a:r>
            <a:endParaRPr sz="39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2668" y="1674876"/>
            <a:ext cx="1101852" cy="583692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193163" y="1852649"/>
            <a:ext cx="6002655" cy="552640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950" b="1" spc="-200" dirty="0">
                <a:solidFill>
                  <a:srgbClr val="E1E6E9"/>
                </a:solidFill>
                <a:latin typeface="Verdana"/>
                <a:cs typeface="Verdana"/>
              </a:rPr>
              <a:t>Case: </a:t>
            </a:r>
            <a:r>
              <a:rPr sz="1950" b="1" spc="-110" dirty="0">
                <a:solidFill>
                  <a:srgbClr val="E1E6E9"/>
                </a:solidFill>
                <a:latin typeface="Verdana"/>
                <a:cs typeface="Verdana"/>
              </a:rPr>
              <a:t>Blue</a:t>
            </a:r>
            <a:r>
              <a:rPr sz="1950" b="1" spc="-204" dirty="0">
                <a:solidFill>
                  <a:srgbClr val="E1E6E9"/>
                </a:solidFill>
                <a:latin typeface="Verdana"/>
                <a:cs typeface="Verdana"/>
              </a:rPr>
              <a:t> </a:t>
            </a:r>
            <a:r>
              <a:rPr sz="1950" b="1" spc="-135" dirty="0">
                <a:solidFill>
                  <a:srgbClr val="E1E6E9"/>
                </a:solidFill>
                <a:latin typeface="Verdana"/>
                <a:cs typeface="Verdana"/>
              </a:rPr>
              <a:t>Circle</a:t>
            </a:r>
            <a:r>
              <a:rPr sz="1950" b="1" spc="-210" dirty="0">
                <a:solidFill>
                  <a:srgbClr val="E1E6E9"/>
                </a:solidFill>
                <a:latin typeface="Verdana"/>
                <a:cs typeface="Verdana"/>
              </a:rPr>
              <a:t> </a:t>
            </a:r>
            <a:r>
              <a:rPr sz="1950" b="1" spc="-190" dirty="0">
                <a:solidFill>
                  <a:srgbClr val="E1E6E9"/>
                </a:solidFill>
                <a:latin typeface="Verdana"/>
                <a:cs typeface="Verdana"/>
              </a:rPr>
              <a:t>Industries </a:t>
            </a:r>
            <a:r>
              <a:rPr sz="1950" b="1" spc="-95" dirty="0">
                <a:solidFill>
                  <a:srgbClr val="E1E6E9"/>
                </a:solidFill>
                <a:latin typeface="Verdana"/>
                <a:cs typeface="Verdana"/>
              </a:rPr>
              <a:t>plc</a:t>
            </a:r>
            <a:r>
              <a:rPr sz="1950" b="1" spc="-190" dirty="0">
                <a:solidFill>
                  <a:srgbClr val="E1E6E9"/>
                </a:solidFill>
                <a:latin typeface="Verdana"/>
                <a:cs typeface="Verdana"/>
              </a:rPr>
              <a:t> </a:t>
            </a:r>
            <a:r>
              <a:rPr sz="1950" b="1" spc="-220" dirty="0">
                <a:solidFill>
                  <a:srgbClr val="E1E6E9"/>
                </a:solidFill>
                <a:latin typeface="Verdana"/>
                <a:cs typeface="Verdana"/>
              </a:rPr>
              <a:t>v</a:t>
            </a:r>
            <a:r>
              <a:rPr sz="1950" b="1" spc="-145" dirty="0">
                <a:solidFill>
                  <a:srgbClr val="E1E6E9"/>
                </a:solidFill>
                <a:latin typeface="Verdana"/>
                <a:cs typeface="Verdana"/>
              </a:rPr>
              <a:t> </a:t>
            </a:r>
            <a:r>
              <a:rPr sz="1950" b="1" spc="-155" dirty="0">
                <a:solidFill>
                  <a:srgbClr val="E1E6E9"/>
                </a:solidFill>
                <a:latin typeface="Verdana"/>
                <a:cs typeface="Verdana"/>
              </a:rPr>
              <a:t>Ministry</a:t>
            </a:r>
            <a:r>
              <a:rPr sz="1950" b="1" spc="-190" dirty="0">
                <a:solidFill>
                  <a:srgbClr val="E1E6E9"/>
                </a:solidFill>
                <a:latin typeface="Verdana"/>
                <a:cs typeface="Verdana"/>
              </a:rPr>
              <a:t> </a:t>
            </a:r>
            <a:r>
              <a:rPr sz="1950" b="1" spc="-25" dirty="0">
                <a:solidFill>
                  <a:srgbClr val="E1E6E9"/>
                </a:solidFill>
                <a:latin typeface="Verdana"/>
                <a:cs typeface="Verdana"/>
              </a:rPr>
              <a:t>of</a:t>
            </a:r>
            <a:endParaRPr sz="1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950" b="1" spc="-10" dirty="0">
                <a:solidFill>
                  <a:srgbClr val="E1E6E9"/>
                </a:solidFill>
                <a:latin typeface="Verdana"/>
                <a:cs typeface="Verdana"/>
              </a:rPr>
              <a:t>Defence</a:t>
            </a:r>
            <a:endParaRPr sz="1950">
              <a:latin typeface="Verdana"/>
              <a:cs typeface="Verdana"/>
            </a:endParaRPr>
          </a:p>
          <a:p>
            <a:pPr marL="12700" marR="145415">
              <a:lnSpc>
                <a:spcPct val="127400"/>
              </a:lnSpc>
              <a:spcBef>
                <a:spcPts val="905"/>
              </a:spcBef>
            </a:pP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This</a:t>
            </a:r>
            <a:r>
              <a:rPr sz="1700" spc="-6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1999</a:t>
            </a:r>
            <a:r>
              <a:rPr sz="1700" spc="-2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case</a:t>
            </a:r>
            <a:r>
              <a:rPr sz="170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involved</a:t>
            </a:r>
            <a:r>
              <a:rPr sz="170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radioactive</a:t>
            </a:r>
            <a:r>
              <a:rPr sz="170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contamination</a:t>
            </a:r>
            <a:r>
              <a:rPr sz="170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of</a:t>
            </a:r>
            <a:r>
              <a:rPr sz="170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land</a:t>
            </a:r>
            <a:r>
              <a:rPr sz="170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E1E6E9"/>
                </a:solidFill>
                <a:latin typeface="Arial"/>
                <a:cs typeface="Arial"/>
              </a:rPr>
              <a:t>by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the</a:t>
            </a:r>
            <a:r>
              <a:rPr sz="1700" spc="-1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Ministry</a:t>
            </a:r>
            <a:r>
              <a:rPr sz="1700" spc="-2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of</a:t>
            </a:r>
            <a:r>
              <a:rPr sz="1700" spc="-1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Defence.</a:t>
            </a:r>
            <a:r>
              <a:rPr sz="1700" spc="-1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It established</a:t>
            </a:r>
            <a:r>
              <a:rPr sz="1700" spc="-2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liability</a:t>
            </a:r>
            <a:r>
              <a:rPr sz="170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for</a:t>
            </a:r>
            <a:r>
              <a:rPr sz="1700" spc="-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E1E6E9"/>
                </a:solidFill>
                <a:latin typeface="Arial"/>
                <a:cs typeface="Arial"/>
              </a:rPr>
              <a:t>long-</a:t>
            </a:r>
            <a:r>
              <a:rPr sz="1700" spc="-20" dirty="0">
                <a:solidFill>
                  <a:srgbClr val="E1E6E9"/>
                </a:solidFill>
                <a:latin typeface="Arial"/>
                <a:cs typeface="Arial"/>
              </a:rPr>
              <a:t>term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environmental</a:t>
            </a:r>
            <a:r>
              <a:rPr sz="170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E1E6E9"/>
                </a:solidFill>
                <a:latin typeface="Arial"/>
                <a:cs typeface="Arial"/>
              </a:rPr>
              <a:t>damage.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60"/>
              </a:spcBef>
            </a:pP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950" b="1" spc="-130" dirty="0">
                <a:solidFill>
                  <a:srgbClr val="E1E6E9"/>
                </a:solidFill>
                <a:latin typeface="Verdana"/>
                <a:cs typeface="Verdana"/>
              </a:rPr>
              <a:t>Legal</a:t>
            </a:r>
            <a:r>
              <a:rPr sz="1950" b="1" spc="-200" dirty="0">
                <a:solidFill>
                  <a:srgbClr val="E1E6E9"/>
                </a:solidFill>
                <a:latin typeface="Verdana"/>
                <a:cs typeface="Verdana"/>
              </a:rPr>
              <a:t> </a:t>
            </a:r>
            <a:r>
              <a:rPr sz="1950" b="1" spc="-35" dirty="0">
                <a:solidFill>
                  <a:srgbClr val="E1E6E9"/>
                </a:solidFill>
                <a:latin typeface="Verdana"/>
                <a:cs typeface="Verdana"/>
              </a:rPr>
              <a:t>Principles</a:t>
            </a:r>
            <a:endParaRPr sz="1950">
              <a:latin typeface="Verdana"/>
              <a:cs typeface="Verdana"/>
            </a:endParaRPr>
          </a:p>
          <a:p>
            <a:pPr marL="12700" marR="5080">
              <a:lnSpc>
                <a:spcPct val="127400"/>
              </a:lnSpc>
              <a:spcBef>
                <a:spcPts val="940"/>
              </a:spcBef>
            </a:pP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The</a:t>
            </a:r>
            <a:r>
              <a:rPr sz="1700" spc="-5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case</a:t>
            </a:r>
            <a:r>
              <a:rPr sz="1700" spc="-2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reinforced</a:t>
            </a:r>
            <a:r>
              <a:rPr sz="1700" spc="-2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the</a:t>
            </a:r>
            <a:r>
              <a:rPr sz="1700" spc="-2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'polluter</a:t>
            </a:r>
            <a:r>
              <a:rPr sz="170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pays'</a:t>
            </a:r>
            <a:r>
              <a:rPr sz="1700" spc="-1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principle.</a:t>
            </a:r>
            <a:r>
              <a:rPr sz="1700" spc="-4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It</a:t>
            </a:r>
            <a:r>
              <a:rPr sz="170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E1E6E9"/>
                </a:solidFill>
                <a:latin typeface="Arial"/>
                <a:cs typeface="Arial"/>
              </a:rPr>
              <a:t>emphasized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the</a:t>
            </a:r>
            <a:r>
              <a:rPr sz="170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importance</a:t>
            </a:r>
            <a:r>
              <a:rPr sz="1700" spc="-4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of</a:t>
            </a:r>
            <a:r>
              <a:rPr sz="1700" spc="-3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thorough</a:t>
            </a:r>
            <a:r>
              <a:rPr sz="1700" spc="-3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environmental</a:t>
            </a:r>
            <a:r>
              <a:rPr sz="170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assessments</a:t>
            </a:r>
            <a:r>
              <a:rPr sz="1700" spc="-4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E1E6E9"/>
                </a:solidFill>
                <a:latin typeface="Arial"/>
                <a:cs typeface="Arial"/>
              </a:rPr>
              <a:t>in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property</a:t>
            </a:r>
            <a:r>
              <a:rPr sz="1700" spc="-6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E1E6E9"/>
                </a:solidFill>
                <a:latin typeface="Arial"/>
                <a:cs typeface="Arial"/>
              </a:rPr>
              <a:t>transactions.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64"/>
              </a:spcBef>
            </a:pP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950" b="1" spc="-90" dirty="0">
                <a:solidFill>
                  <a:srgbClr val="E1E6E9"/>
                </a:solidFill>
                <a:latin typeface="Verdana"/>
                <a:cs typeface="Verdana"/>
              </a:rPr>
              <a:t>Ongoing</a:t>
            </a:r>
            <a:r>
              <a:rPr sz="1950" b="1" spc="-200" dirty="0">
                <a:solidFill>
                  <a:srgbClr val="E1E6E9"/>
                </a:solidFill>
                <a:latin typeface="Verdana"/>
                <a:cs typeface="Verdana"/>
              </a:rPr>
              <a:t> </a:t>
            </a:r>
            <a:r>
              <a:rPr sz="1950" b="1" spc="-10" dirty="0">
                <a:solidFill>
                  <a:srgbClr val="E1E6E9"/>
                </a:solidFill>
                <a:latin typeface="Verdana"/>
                <a:cs typeface="Verdana"/>
              </a:rPr>
              <a:t>Impact</a:t>
            </a:r>
            <a:endParaRPr sz="1950">
              <a:latin typeface="Verdana"/>
              <a:cs typeface="Verdana"/>
            </a:endParaRPr>
          </a:p>
          <a:p>
            <a:pPr marL="12700" marR="782955">
              <a:lnSpc>
                <a:spcPct val="127299"/>
              </a:lnSpc>
              <a:spcBef>
                <a:spcPts val="950"/>
              </a:spcBef>
            </a:pP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The</a:t>
            </a:r>
            <a:r>
              <a:rPr sz="1700" spc="-5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ruling</a:t>
            </a:r>
            <a:r>
              <a:rPr sz="1700" spc="-3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influences</a:t>
            </a:r>
            <a:r>
              <a:rPr sz="1700" spc="-3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current</a:t>
            </a:r>
            <a:r>
              <a:rPr sz="1700" spc="-3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water</a:t>
            </a:r>
            <a:r>
              <a:rPr sz="1700" spc="-1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pollution</a:t>
            </a:r>
            <a:r>
              <a:rPr sz="1700" spc="-5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cases.</a:t>
            </a:r>
            <a:r>
              <a:rPr sz="1700" spc="-3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E1E6E9"/>
                </a:solidFill>
                <a:latin typeface="Arial"/>
                <a:cs typeface="Arial"/>
              </a:rPr>
              <a:t>It's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particularly</a:t>
            </a:r>
            <a:r>
              <a:rPr sz="1700" spc="-3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relevant</a:t>
            </a:r>
            <a:r>
              <a:rPr sz="1700" spc="-2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in</a:t>
            </a:r>
            <a:r>
              <a:rPr sz="1700" spc="-25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disputes</a:t>
            </a:r>
            <a:r>
              <a:rPr sz="1700" spc="-2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1E6E9"/>
                </a:solidFill>
                <a:latin typeface="Arial"/>
                <a:cs typeface="Arial"/>
              </a:rPr>
              <a:t>involving</a:t>
            </a:r>
            <a:r>
              <a:rPr sz="1700" spc="-50" dirty="0">
                <a:solidFill>
                  <a:srgbClr val="E1E6E9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E1E6E9"/>
                </a:solidFill>
                <a:latin typeface="Arial"/>
                <a:cs typeface="Arial"/>
              </a:rPr>
              <a:t>historical contamination.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9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1292</Words>
  <Application>Microsoft Office PowerPoint</Application>
  <PresentationFormat>Custom</PresentationFormat>
  <Paragraphs>159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Garamond</vt:lpstr>
      <vt:lpstr>Noto Sans</vt:lpstr>
      <vt:lpstr>Times New Roman</vt:lpstr>
      <vt:lpstr>Verdana</vt:lpstr>
      <vt:lpstr>Office Theme</vt:lpstr>
      <vt:lpstr>Organic</vt:lpstr>
      <vt:lpstr>Nuisance and Public Health:  Legal Responses to Pollution and Contamination</vt:lpstr>
      <vt:lpstr>Minor House Keeping</vt:lpstr>
      <vt:lpstr>PowerPoint Presentation</vt:lpstr>
      <vt:lpstr>Introduction to Public Health Nuisance</vt:lpstr>
      <vt:lpstr>Historical Background</vt:lpstr>
      <vt:lpstr>Legal Framework</vt:lpstr>
      <vt:lpstr>Types of Pollution</vt:lpstr>
      <vt:lpstr>Case Study: Air Pollution</vt:lpstr>
      <vt:lpstr>Case Study: Water Pollution</vt:lpstr>
      <vt:lpstr>Case Study: Soil Contamination</vt:lpstr>
      <vt:lpstr>Health Impacts of Pollution</vt:lpstr>
      <vt:lpstr>Role of Government Agencies</vt:lpstr>
      <vt:lpstr>NGOs and Activists in Environmental Law</vt:lpstr>
      <vt:lpstr>Technological Solutions to Pollution</vt:lpstr>
      <vt:lpstr>Future Trends in Public Health Nuisance Law</vt:lpstr>
      <vt:lpstr>Practical Tips for Environmental Compliance</vt:lpstr>
      <vt:lpstr>Conclusion: The Future of Environmental Health Law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Okwudili Onyenwee Onwurah</cp:lastModifiedBy>
  <cp:revision>2</cp:revision>
  <dcterms:created xsi:type="dcterms:W3CDTF">2024-11-22T17:03:42Z</dcterms:created>
  <dcterms:modified xsi:type="dcterms:W3CDTF">2024-11-25T17:43:28Z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2024-11-22T00:00:00Z</vt:filetime>
  </property>
  <property fmtid="{D5CDD505-2E9C-101B-9397-08002B2CF9AE}" pid="3" name="Producer">
    <vt:lpwstr>3-Heights(TM) PDF Security Shell 4.8.25.2 (http://www.pdf-tools.com)</vt:lpwstr>
  </property>
</Properties>
</file>