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9"/>
  </p:notesMasterIdLst>
  <p:sldIdLst>
    <p:sldId id="271" r:id="rId2"/>
    <p:sldId id="272"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4630400" cy="8229600"/>
  <p:notesSz cx="8229600" cy="14630400"/>
  <p:embeddedFontLst>
    <p:embeddedFont>
      <p:font typeface="Gelasio" panose="020B0604020202020204"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3" d="100"/>
          <a:sy n="93" d="100"/>
        </p:scale>
        <p:origin x="52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1679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4630400" cy="8229600"/>
          </a:xfrm>
          <a:custGeom>
            <a:avLst/>
            <a:gdLst/>
            <a:ahLst/>
            <a:cxnLst/>
            <a:rect l="l" t="t" r="r" b="b"/>
            <a:pathLst>
              <a:path w="14630400" h="8229600">
                <a:moveTo>
                  <a:pt x="14630400" y="0"/>
                </a:moveTo>
                <a:lnTo>
                  <a:pt x="0" y="0"/>
                </a:lnTo>
                <a:lnTo>
                  <a:pt x="0" y="8229600"/>
                </a:lnTo>
                <a:lnTo>
                  <a:pt x="14630400" y="8229600"/>
                </a:lnTo>
                <a:lnTo>
                  <a:pt x="14630400" y="0"/>
                </a:lnTo>
                <a:close/>
              </a:path>
            </a:pathLst>
          </a:custGeom>
          <a:solidFill>
            <a:srgbClr val="464342"/>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12839700" y="7749538"/>
            <a:ext cx="1722119" cy="411478"/>
          </a:xfrm>
          <a:prstGeom prst="rect">
            <a:avLst/>
          </a:prstGeom>
        </p:spPr>
      </p:pic>
      <p:sp>
        <p:nvSpPr>
          <p:cNvPr id="2" name="Holder 2"/>
          <p:cNvSpPr>
            <a:spLocks noGrp="1"/>
          </p:cNvSpPr>
          <p:nvPr>
            <p:ph type="title"/>
          </p:nvPr>
        </p:nvSpPr>
        <p:spPr/>
        <p:txBody>
          <a:bodyPr lIns="0" tIns="0" rIns="0" bIns="0"/>
          <a:lstStyle>
            <a:lvl1pPr>
              <a:defRPr sz="430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Carlito"/>
                <a:cs typeface="Carlit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7224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302D2C"/>
          </a:solidFill>
          <a:ln/>
        </p:spPr>
      </p:sp>
      <p:sp>
        <p:nvSpPr>
          <p:cNvPr id="3" name="Shape 1"/>
          <p:cNvSpPr/>
          <p:nvPr/>
        </p:nvSpPr>
        <p:spPr>
          <a:xfrm>
            <a:off x="0" y="0"/>
            <a:ext cx="14630400" cy="8229600"/>
          </a:xfrm>
          <a:prstGeom prst="rect">
            <a:avLst/>
          </a:prstGeom>
          <a:solidFill>
            <a:srgbClr val="464342"/>
          </a:solid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80" y="0"/>
            <a:ext cx="14630400" cy="8229600"/>
            <a:chOff x="0" y="0"/>
            <a:chExt cx="14630400" cy="8229600"/>
          </a:xfrm>
        </p:grpSpPr>
        <p:pic>
          <p:nvPicPr>
            <p:cNvPr id="3" name="object 3"/>
            <p:cNvPicPr/>
            <p:nvPr/>
          </p:nvPicPr>
          <p:blipFill>
            <a:blip r:embed="rId2" cstate="print"/>
            <a:stretch>
              <a:fillRect/>
            </a:stretch>
          </p:blipFill>
          <p:spPr>
            <a:xfrm>
              <a:off x="0" y="0"/>
              <a:ext cx="14630399" cy="8229596"/>
            </a:xfrm>
            <a:prstGeom prst="rect">
              <a:avLst/>
            </a:prstGeom>
          </p:spPr>
        </p:pic>
        <p:sp>
          <p:nvSpPr>
            <p:cNvPr id="4" name="object 4"/>
            <p:cNvSpPr/>
            <p:nvPr/>
          </p:nvSpPr>
          <p:spPr>
            <a:xfrm>
              <a:off x="729996" y="731519"/>
              <a:ext cx="13167360" cy="6766559"/>
            </a:xfrm>
            <a:custGeom>
              <a:avLst/>
              <a:gdLst/>
              <a:ahLst/>
              <a:cxnLst/>
              <a:rect l="l" t="t" r="r" b="b"/>
              <a:pathLst>
                <a:path w="13167360" h="6766559">
                  <a:moveTo>
                    <a:pt x="0" y="6766559"/>
                  </a:moveTo>
                  <a:lnTo>
                    <a:pt x="13167360" y="6766559"/>
                  </a:lnTo>
                  <a:lnTo>
                    <a:pt x="13167360" y="0"/>
                  </a:lnTo>
                  <a:lnTo>
                    <a:pt x="0" y="0"/>
                  </a:lnTo>
                  <a:lnTo>
                    <a:pt x="0" y="6766559"/>
                  </a:lnTo>
                  <a:close/>
                </a:path>
              </a:pathLst>
            </a:custGeom>
            <a:ln w="15875">
              <a:solidFill>
                <a:srgbClr val="83992A"/>
              </a:solidFill>
            </a:ln>
          </p:spPr>
          <p:txBody>
            <a:bodyPr wrap="square" lIns="0" tIns="0" rIns="0" bIns="0" rtlCol="0"/>
            <a:lstStyle/>
            <a:p>
              <a:endParaRPr/>
            </a:p>
          </p:txBody>
        </p:sp>
        <p:pic>
          <p:nvPicPr>
            <p:cNvPr id="5" name="object 5"/>
            <p:cNvPicPr/>
            <p:nvPr/>
          </p:nvPicPr>
          <p:blipFill>
            <a:blip r:embed="rId3" cstate="print"/>
            <a:stretch>
              <a:fillRect/>
            </a:stretch>
          </p:blipFill>
          <p:spPr>
            <a:xfrm>
              <a:off x="0" y="3784091"/>
              <a:ext cx="914399" cy="728472"/>
            </a:xfrm>
            <a:prstGeom prst="rect">
              <a:avLst/>
            </a:prstGeom>
          </p:spPr>
        </p:pic>
        <p:pic>
          <p:nvPicPr>
            <p:cNvPr id="6" name="object 6"/>
            <p:cNvPicPr/>
            <p:nvPr/>
          </p:nvPicPr>
          <p:blipFill>
            <a:blip r:embed="rId4" cstate="print"/>
            <a:stretch>
              <a:fillRect/>
            </a:stretch>
          </p:blipFill>
          <p:spPr>
            <a:xfrm>
              <a:off x="13725143" y="3784091"/>
              <a:ext cx="905255" cy="728472"/>
            </a:xfrm>
            <a:prstGeom prst="rect">
              <a:avLst/>
            </a:prstGeom>
          </p:spPr>
        </p:pic>
        <p:sp>
          <p:nvSpPr>
            <p:cNvPr id="7" name="object 7"/>
            <p:cNvSpPr/>
            <p:nvPr/>
          </p:nvSpPr>
          <p:spPr>
            <a:xfrm>
              <a:off x="1674876" y="2906267"/>
              <a:ext cx="11289030" cy="0"/>
            </a:xfrm>
            <a:custGeom>
              <a:avLst/>
              <a:gdLst/>
              <a:ahLst/>
              <a:cxnLst/>
              <a:rect l="l" t="t" r="r" b="b"/>
              <a:pathLst>
                <a:path w="11289030">
                  <a:moveTo>
                    <a:pt x="0" y="0"/>
                  </a:moveTo>
                  <a:lnTo>
                    <a:pt x="11288776" y="0"/>
                  </a:lnTo>
                </a:path>
              </a:pathLst>
            </a:custGeom>
            <a:ln w="15875">
              <a:solidFill>
                <a:srgbClr val="83992A"/>
              </a:solidFill>
            </a:ln>
          </p:spPr>
          <p:txBody>
            <a:bodyPr wrap="square" lIns="0" tIns="0" rIns="0" bIns="0" rtlCol="0"/>
            <a:lstStyle/>
            <a:p>
              <a:endParaRPr/>
            </a:p>
          </p:txBody>
        </p:sp>
        <p:pic>
          <p:nvPicPr>
            <p:cNvPr id="8" name="object 8"/>
            <p:cNvPicPr/>
            <p:nvPr/>
          </p:nvPicPr>
          <p:blipFill>
            <a:blip r:embed="rId5" cstate="print"/>
            <a:stretch>
              <a:fillRect/>
            </a:stretch>
          </p:blipFill>
          <p:spPr>
            <a:xfrm>
              <a:off x="0" y="0"/>
              <a:ext cx="14630399" cy="8229596"/>
            </a:xfrm>
            <a:prstGeom prst="rect">
              <a:avLst/>
            </a:prstGeom>
          </p:spPr>
        </p:pic>
      </p:grpSp>
      <p:sp>
        <p:nvSpPr>
          <p:cNvPr id="9" name="object 9"/>
          <p:cNvSpPr txBox="1">
            <a:spLocks noGrp="1"/>
          </p:cNvSpPr>
          <p:nvPr>
            <p:ph type="title"/>
          </p:nvPr>
        </p:nvSpPr>
        <p:spPr>
          <a:xfrm>
            <a:off x="3280283" y="1418082"/>
            <a:ext cx="8365490" cy="1154162"/>
          </a:xfrm>
          <a:prstGeom prst="rect">
            <a:avLst/>
          </a:prstGeom>
          <a:solidFill>
            <a:srgbClr val="0000FF"/>
          </a:solidFill>
        </p:spPr>
        <p:txBody>
          <a:bodyPr vert="horz" wrap="square" lIns="0" tIns="0" rIns="0" bIns="0" rtlCol="0">
            <a:spAutoFit/>
          </a:bodyPr>
          <a:lstStyle/>
          <a:p>
            <a:pPr>
              <a:lnSpc>
                <a:spcPts val="4510"/>
              </a:lnSpc>
              <a:tabLst>
                <a:tab pos="2456815" algn="l"/>
                <a:tab pos="4423410" algn="l"/>
              </a:tabLst>
            </a:pPr>
            <a:r>
              <a:rPr lang="en-GB" b="1" spc="-10" dirty="0">
                <a:solidFill>
                  <a:srgbClr val="FFFF00"/>
                </a:solidFill>
                <a:latin typeface="Times New Roman"/>
                <a:cs typeface="Times New Roman"/>
              </a:rPr>
              <a:t>Negligence and Economic Loss: A Legal Exploration</a:t>
            </a:r>
          </a:p>
        </p:txBody>
      </p:sp>
      <p:grpSp>
        <p:nvGrpSpPr>
          <p:cNvPr id="10" name="object 10"/>
          <p:cNvGrpSpPr/>
          <p:nvPr/>
        </p:nvGrpSpPr>
        <p:grpSpPr>
          <a:xfrm>
            <a:off x="1546542" y="6683946"/>
            <a:ext cx="11537315" cy="706755"/>
            <a:chOff x="1546542" y="6683946"/>
            <a:chExt cx="11537315" cy="706755"/>
          </a:xfrm>
        </p:grpSpPr>
        <p:sp>
          <p:nvSpPr>
            <p:cNvPr id="11" name="object 11"/>
            <p:cNvSpPr/>
            <p:nvPr/>
          </p:nvSpPr>
          <p:spPr>
            <a:xfrm>
              <a:off x="1554480" y="6691883"/>
              <a:ext cx="11521440" cy="690880"/>
            </a:xfrm>
            <a:custGeom>
              <a:avLst/>
              <a:gdLst/>
              <a:ahLst/>
              <a:cxnLst/>
              <a:rect l="l" t="t" r="r" b="b"/>
              <a:pathLst>
                <a:path w="11521440" h="690879">
                  <a:moveTo>
                    <a:pt x="11521440" y="0"/>
                  </a:moveTo>
                  <a:lnTo>
                    <a:pt x="0" y="0"/>
                  </a:lnTo>
                  <a:lnTo>
                    <a:pt x="0" y="690372"/>
                  </a:lnTo>
                  <a:lnTo>
                    <a:pt x="11521440" y="690372"/>
                  </a:lnTo>
                  <a:lnTo>
                    <a:pt x="11521440" y="0"/>
                  </a:lnTo>
                  <a:close/>
                </a:path>
              </a:pathLst>
            </a:custGeom>
            <a:solidFill>
              <a:srgbClr val="83992A"/>
            </a:solidFill>
          </p:spPr>
          <p:txBody>
            <a:bodyPr wrap="square" lIns="0" tIns="0" rIns="0" bIns="0" rtlCol="0"/>
            <a:lstStyle/>
            <a:p>
              <a:endParaRPr/>
            </a:p>
          </p:txBody>
        </p:sp>
        <p:sp>
          <p:nvSpPr>
            <p:cNvPr id="12" name="object 12"/>
            <p:cNvSpPr/>
            <p:nvPr/>
          </p:nvSpPr>
          <p:spPr>
            <a:xfrm>
              <a:off x="1554480" y="6691883"/>
              <a:ext cx="11521440" cy="690880"/>
            </a:xfrm>
            <a:custGeom>
              <a:avLst/>
              <a:gdLst/>
              <a:ahLst/>
              <a:cxnLst/>
              <a:rect l="l" t="t" r="r" b="b"/>
              <a:pathLst>
                <a:path w="11521440" h="690879">
                  <a:moveTo>
                    <a:pt x="0" y="690372"/>
                  </a:moveTo>
                  <a:lnTo>
                    <a:pt x="11521440" y="690372"/>
                  </a:lnTo>
                  <a:lnTo>
                    <a:pt x="11521440" y="0"/>
                  </a:lnTo>
                  <a:lnTo>
                    <a:pt x="0" y="0"/>
                  </a:lnTo>
                  <a:lnTo>
                    <a:pt x="0" y="690372"/>
                  </a:lnTo>
                  <a:close/>
                </a:path>
              </a:pathLst>
            </a:custGeom>
            <a:ln w="15875">
              <a:solidFill>
                <a:srgbClr val="FFFFFF"/>
              </a:solidFill>
            </a:ln>
          </p:spPr>
          <p:txBody>
            <a:bodyPr wrap="square" lIns="0" tIns="0" rIns="0" bIns="0" rtlCol="0"/>
            <a:lstStyle/>
            <a:p>
              <a:endParaRPr/>
            </a:p>
          </p:txBody>
        </p:sp>
      </p:grpSp>
      <p:sp>
        <p:nvSpPr>
          <p:cNvPr id="13" name="object 13"/>
          <p:cNvSpPr txBox="1"/>
          <p:nvPr/>
        </p:nvSpPr>
        <p:spPr>
          <a:xfrm>
            <a:off x="5583428" y="6787388"/>
            <a:ext cx="3461385" cy="406400"/>
          </a:xfrm>
          <a:prstGeom prst="rect">
            <a:avLst/>
          </a:prstGeom>
        </p:spPr>
        <p:txBody>
          <a:bodyPr vert="horz" wrap="square" lIns="0" tIns="12065" rIns="0" bIns="0" rtlCol="0">
            <a:spAutoFit/>
          </a:bodyPr>
          <a:lstStyle/>
          <a:p>
            <a:pPr marL="12700">
              <a:lnSpc>
                <a:spcPct val="100000"/>
              </a:lnSpc>
              <a:spcBef>
                <a:spcPts val="95"/>
              </a:spcBef>
            </a:pPr>
            <a:r>
              <a:rPr sz="2500" b="1" dirty="0">
                <a:solidFill>
                  <a:srgbClr val="6F2F9F"/>
                </a:solidFill>
                <a:latin typeface="Times New Roman"/>
                <a:cs typeface="Times New Roman"/>
              </a:rPr>
              <a:t>Dr</a:t>
            </a:r>
            <a:r>
              <a:rPr sz="2500" b="1" spc="-100" dirty="0">
                <a:solidFill>
                  <a:srgbClr val="6F2F9F"/>
                </a:solidFill>
                <a:latin typeface="Times New Roman"/>
                <a:cs typeface="Times New Roman"/>
              </a:rPr>
              <a:t> </a:t>
            </a:r>
            <a:r>
              <a:rPr sz="2500" b="1" spc="-10" dirty="0">
                <a:solidFill>
                  <a:srgbClr val="6F2F9F"/>
                </a:solidFill>
                <a:latin typeface="Times New Roman"/>
                <a:cs typeface="Times New Roman"/>
              </a:rPr>
              <a:t>Okwudili</a:t>
            </a:r>
            <a:r>
              <a:rPr sz="2500" b="1" spc="-100" dirty="0">
                <a:solidFill>
                  <a:srgbClr val="6F2F9F"/>
                </a:solidFill>
                <a:latin typeface="Times New Roman"/>
                <a:cs typeface="Times New Roman"/>
              </a:rPr>
              <a:t> </a:t>
            </a:r>
            <a:r>
              <a:rPr sz="2500" b="1" dirty="0">
                <a:solidFill>
                  <a:srgbClr val="6F2F9F"/>
                </a:solidFill>
                <a:latin typeface="Times New Roman"/>
                <a:cs typeface="Times New Roman"/>
              </a:rPr>
              <a:t>O.</a:t>
            </a:r>
            <a:r>
              <a:rPr sz="2500" b="1" spc="-90" dirty="0">
                <a:solidFill>
                  <a:srgbClr val="6F2F9F"/>
                </a:solidFill>
                <a:latin typeface="Times New Roman"/>
                <a:cs typeface="Times New Roman"/>
              </a:rPr>
              <a:t> </a:t>
            </a:r>
            <a:r>
              <a:rPr sz="2500" b="1" spc="-35" dirty="0">
                <a:solidFill>
                  <a:srgbClr val="6F2F9F"/>
                </a:solidFill>
                <a:latin typeface="Times New Roman"/>
                <a:cs typeface="Times New Roman"/>
              </a:rPr>
              <a:t>Onwurah</a:t>
            </a:r>
            <a:endParaRPr sz="2500">
              <a:latin typeface="Times New Roman"/>
              <a:cs typeface="Times New Roman"/>
            </a:endParaRPr>
          </a:p>
        </p:txBody>
      </p:sp>
      <p:grpSp>
        <p:nvGrpSpPr>
          <p:cNvPr id="14" name="object 14"/>
          <p:cNvGrpSpPr/>
          <p:nvPr/>
        </p:nvGrpSpPr>
        <p:grpSpPr>
          <a:xfrm>
            <a:off x="1546542" y="3308286"/>
            <a:ext cx="11537315" cy="3449954"/>
            <a:chOff x="1546542" y="3308286"/>
            <a:chExt cx="11537315" cy="3449954"/>
          </a:xfrm>
        </p:grpSpPr>
        <p:sp>
          <p:nvSpPr>
            <p:cNvPr id="15" name="object 15"/>
            <p:cNvSpPr/>
            <p:nvPr/>
          </p:nvSpPr>
          <p:spPr>
            <a:xfrm>
              <a:off x="1554480" y="3316223"/>
              <a:ext cx="11521440" cy="3434079"/>
            </a:xfrm>
            <a:custGeom>
              <a:avLst/>
              <a:gdLst/>
              <a:ahLst/>
              <a:cxnLst/>
              <a:rect l="l" t="t" r="r" b="b"/>
              <a:pathLst>
                <a:path w="11521440" h="3434079">
                  <a:moveTo>
                    <a:pt x="11521440" y="0"/>
                  </a:moveTo>
                  <a:lnTo>
                    <a:pt x="0" y="0"/>
                  </a:lnTo>
                  <a:lnTo>
                    <a:pt x="0" y="2231009"/>
                  </a:lnTo>
                  <a:lnTo>
                    <a:pt x="5331587" y="2231009"/>
                  </a:lnTo>
                  <a:lnTo>
                    <a:pt x="5331587" y="2575179"/>
                  </a:lnTo>
                  <a:lnTo>
                    <a:pt x="4902327" y="2575179"/>
                  </a:lnTo>
                  <a:lnTo>
                    <a:pt x="5760720" y="3433572"/>
                  </a:lnTo>
                  <a:lnTo>
                    <a:pt x="6619113" y="2575179"/>
                  </a:lnTo>
                  <a:lnTo>
                    <a:pt x="6189853" y="2575179"/>
                  </a:lnTo>
                  <a:lnTo>
                    <a:pt x="6189853" y="2231009"/>
                  </a:lnTo>
                  <a:lnTo>
                    <a:pt x="11521440" y="2231009"/>
                  </a:lnTo>
                  <a:lnTo>
                    <a:pt x="11521440" y="0"/>
                  </a:lnTo>
                  <a:close/>
                </a:path>
              </a:pathLst>
            </a:custGeom>
            <a:solidFill>
              <a:srgbClr val="83992A"/>
            </a:solidFill>
          </p:spPr>
          <p:txBody>
            <a:bodyPr wrap="square" lIns="0" tIns="0" rIns="0" bIns="0" rtlCol="0"/>
            <a:lstStyle/>
            <a:p>
              <a:endParaRPr/>
            </a:p>
          </p:txBody>
        </p:sp>
        <p:sp>
          <p:nvSpPr>
            <p:cNvPr id="16" name="object 16"/>
            <p:cNvSpPr/>
            <p:nvPr/>
          </p:nvSpPr>
          <p:spPr>
            <a:xfrm>
              <a:off x="1554480" y="3316223"/>
              <a:ext cx="11521440" cy="3434079"/>
            </a:xfrm>
            <a:custGeom>
              <a:avLst/>
              <a:gdLst/>
              <a:ahLst/>
              <a:cxnLst/>
              <a:rect l="l" t="t" r="r" b="b"/>
              <a:pathLst>
                <a:path w="11521440" h="3434079">
                  <a:moveTo>
                    <a:pt x="11521440" y="2231009"/>
                  </a:moveTo>
                  <a:lnTo>
                    <a:pt x="6189853" y="2231009"/>
                  </a:lnTo>
                  <a:lnTo>
                    <a:pt x="6189853" y="2575179"/>
                  </a:lnTo>
                  <a:lnTo>
                    <a:pt x="6619113" y="2575179"/>
                  </a:lnTo>
                  <a:lnTo>
                    <a:pt x="5760720" y="3433572"/>
                  </a:lnTo>
                  <a:lnTo>
                    <a:pt x="4902327" y="2575179"/>
                  </a:lnTo>
                  <a:lnTo>
                    <a:pt x="5331587" y="2575179"/>
                  </a:lnTo>
                  <a:lnTo>
                    <a:pt x="5331587" y="2231009"/>
                  </a:lnTo>
                  <a:lnTo>
                    <a:pt x="0" y="2231009"/>
                  </a:lnTo>
                  <a:lnTo>
                    <a:pt x="0" y="0"/>
                  </a:lnTo>
                  <a:lnTo>
                    <a:pt x="11521440" y="0"/>
                  </a:lnTo>
                  <a:lnTo>
                    <a:pt x="11521440" y="2231009"/>
                  </a:lnTo>
                  <a:close/>
                </a:path>
              </a:pathLst>
            </a:custGeom>
            <a:ln w="15875">
              <a:solidFill>
                <a:srgbClr val="FFFFFF"/>
              </a:solidFill>
            </a:ln>
          </p:spPr>
          <p:txBody>
            <a:bodyPr wrap="square" lIns="0" tIns="0" rIns="0" bIns="0" rtlCol="0"/>
            <a:lstStyle/>
            <a:p>
              <a:endParaRPr/>
            </a:p>
          </p:txBody>
        </p:sp>
      </p:grpSp>
      <p:sp>
        <p:nvSpPr>
          <p:cNvPr id="17" name="object 17"/>
          <p:cNvSpPr txBox="1"/>
          <p:nvPr/>
        </p:nvSpPr>
        <p:spPr>
          <a:xfrm>
            <a:off x="1864614" y="3507181"/>
            <a:ext cx="10899775" cy="728345"/>
          </a:xfrm>
          <a:prstGeom prst="rect">
            <a:avLst/>
          </a:prstGeom>
        </p:spPr>
        <p:txBody>
          <a:bodyPr vert="horz" wrap="square" lIns="0" tIns="73025" rIns="0" bIns="0" rtlCol="0">
            <a:spAutoFit/>
          </a:bodyPr>
          <a:lstStyle/>
          <a:p>
            <a:pPr marL="2261870" marR="5080" indent="-2249805">
              <a:lnSpc>
                <a:spcPts val="2530"/>
              </a:lnSpc>
              <a:spcBef>
                <a:spcPts val="575"/>
              </a:spcBef>
            </a:pPr>
            <a:r>
              <a:rPr sz="2500" b="1" spc="-70" dirty="0">
                <a:solidFill>
                  <a:srgbClr val="FFFFFF"/>
                </a:solidFill>
                <a:latin typeface="Times New Roman"/>
                <a:cs typeface="Times New Roman"/>
              </a:rPr>
              <a:t>Tutor</a:t>
            </a:r>
            <a:r>
              <a:rPr sz="2500" spc="-70" dirty="0">
                <a:solidFill>
                  <a:srgbClr val="FFFFFF"/>
                </a:solidFill>
                <a:latin typeface="Times New Roman"/>
                <a:cs typeface="Times New Roman"/>
              </a:rPr>
              <a:t>:</a:t>
            </a:r>
            <a:r>
              <a:rPr sz="2500" spc="-90" dirty="0">
                <a:solidFill>
                  <a:srgbClr val="FFFFFF"/>
                </a:solidFill>
                <a:latin typeface="Times New Roman"/>
                <a:cs typeface="Times New Roman"/>
              </a:rPr>
              <a:t> </a:t>
            </a:r>
            <a:r>
              <a:rPr sz="2500" b="1" spc="-10" dirty="0">
                <a:solidFill>
                  <a:srgbClr val="FFFFFF"/>
                </a:solidFill>
                <a:latin typeface="Times New Roman"/>
                <a:cs typeface="Times New Roman"/>
              </a:rPr>
              <a:t>Okwudili</a:t>
            </a:r>
            <a:r>
              <a:rPr sz="2500" b="1" spc="-120" dirty="0">
                <a:solidFill>
                  <a:srgbClr val="FFFFFF"/>
                </a:solidFill>
                <a:latin typeface="Times New Roman"/>
                <a:cs typeface="Times New Roman"/>
              </a:rPr>
              <a:t> </a:t>
            </a:r>
            <a:r>
              <a:rPr sz="2500" dirty="0">
                <a:solidFill>
                  <a:srgbClr val="FFFFFF"/>
                </a:solidFill>
                <a:latin typeface="Times New Roman"/>
                <a:cs typeface="Times New Roman"/>
              </a:rPr>
              <a:t>O.</a:t>
            </a:r>
            <a:r>
              <a:rPr sz="2500" spc="-90" dirty="0">
                <a:solidFill>
                  <a:srgbClr val="FFFFFF"/>
                </a:solidFill>
                <a:latin typeface="Times New Roman"/>
                <a:cs typeface="Times New Roman"/>
              </a:rPr>
              <a:t> </a:t>
            </a:r>
            <a:r>
              <a:rPr sz="2500" dirty="0">
                <a:solidFill>
                  <a:srgbClr val="FFFFFF"/>
                </a:solidFill>
                <a:latin typeface="Times New Roman"/>
                <a:cs typeface="Times New Roman"/>
              </a:rPr>
              <a:t>ONWURAH,</a:t>
            </a:r>
            <a:r>
              <a:rPr sz="2500" spc="-60" dirty="0">
                <a:solidFill>
                  <a:srgbClr val="FFFFFF"/>
                </a:solidFill>
                <a:latin typeface="Times New Roman"/>
                <a:cs typeface="Times New Roman"/>
              </a:rPr>
              <a:t> </a:t>
            </a:r>
            <a:r>
              <a:rPr sz="2500" b="1" dirty="0">
                <a:solidFill>
                  <a:srgbClr val="FFFFFF"/>
                </a:solidFill>
                <a:latin typeface="Times New Roman"/>
                <a:cs typeface="Times New Roman"/>
              </a:rPr>
              <a:t>LL.B.</a:t>
            </a:r>
            <a:r>
              <a:rPr sz="2500" b="1" spc="-90" dirty="0">
                <a:solidFill>
                  <a:srgbClr val="FFFFFF"/>
                </a:solidFill>
                <a:latin typeface="Times New Roman"/>
                <a:cs typeface="Times New Roman"/>
              </a:rPr>
              <a:t> </a:t>
            </a:r>
            <a:r>
              <a:rPr sz="2500" spc="-80" dirty="0">
                <a:solidFill>
                  <a:srgbClr val="FFFFFF"/>
                </a:solidFill>
                <a:latin typeface="Times New Roman"/>
                <a:cs typeface="Times New Roman"/>
              </a:rPr>
              <a:t>(Nigeria);</a:t>
            </a:r>
            <a:r>
              <a:rPr sz="2500" spc="-75" dirty="0">
                <a:solidFill>
                  <a:srgbClr val="FFFFFF"/>
                </a:solidFill>
                <a:latin typeface="Times New Roman"/>
                <a:cs typeface="Times New Roman"/>
              </a:rPr>
              <a:t> </a:t>
            </a:r>
            <a:r>
              <a:rPr sz="2500" b="1" dirty="0">
                <a:solidFill>
                  <a:srgbClr val="FFFFFF"/>
                </a:solidFill>
                <a:latin typeface="Times New Roman"/>
                <a:cs typeface="Times New Roman"/>
              </a:rPr>
              <a:t>BL</a:t>
            </a:r>
            <a:r>
              <a:rPr sz="2500" b="1" spc="-85" dirty="0">
                <a:solidFill>
                  <a:srgbClr val="FFFFFF"/>
                </a:solidFill>
                <a:latin typeface="Times New Roman"/>
                <a:cs typeface="Times New Roman"/>
              </a:rPr>
              <a:t> </a:t>
            </a:r>
            <a:r>
              <a:rPr sz="2500" spc="-80" dirty="0">
                <a:solidFill>
                  <a:srgbClr val="FFFFFF"/>
                </a:solidFill>
                <a:latin typeface="Times New Roman"/>
                <a:cs typeface="Times New Roman"/>
              </a:rPr>
              <a:t>(Abuja, Nigeria);</a:t>
            </a:r>
            <a:r>
              <a:rPr sz="2500" spc="-70" dirty="0">
                <a:solidFill>
                  <a:srgbClr val="FFFFFF"/>
                </a:solidFill>
                <a:latin typeface="Times New Roman"/>
                <a:cs typeface="Times New Roman"/>
              </a:rPr>
              <a:t> </a:t>
            </a:r>
            <a:r>
              <a:rPr sz="2500" b="1" spc="-45" dirty="0">
                <a:solidFill>
                  <a:srgbClr val="FFFFFF"/>
                </a:solidFill>
                <a:latin typeface="Times New Roman"/>
                <a:cs typeface="Times New Roman"/>
              </a:rPr>
              <a:t>LLM</a:t>
            </a:r>
            <a:r>
              <a:rPr sz="2500" b="1" spc="-85" dirty="0">
                <a:solidFill>
                  <a:srgbClr val="FFFFFF"/>
                </a:solidFill>
                <a:latin typeface="Times New Roman"/>
                <a:cs typeface="Times New Roman"/>
              </a:rPr>
              <a:t> </a:t>
            </a:r>
            <a:r>
              <a:rPr sz="2500" spc="-10" dirty="0">
                <a:solidFill>
                  <a:srgbClr val="FFFFFF"/>
                </a:solidFill>
                <a:latin typeface="Times New Roman"/>
                <a:cs typeface="Times New Roman"/>
              </a:rPr>
              <a:t>(Exeter, </a:t>
            </a:r>
            <a:r>
              <a:rPr sz="2500" spc="-35" dirty="0">
                <a:solidFill>
                  <a:srgbClr val="FFFFFF"/>
                </a:solidFill>
                <a:latin typeface="Times New Roman"/>
                <a:cs typeface="Times New Roman"/>
              </a:rPr>
              <a:t>UK);</a:t>
            </a:r>
            <a:r>
              <a:rPr sz="2500" spc="-90" dirty="0">
                <a:solidFill>
                  <a:srgbClr val="FFFFFF"/>
                </a:solidFill>
                <a:latin typeface="Times New Roman"/>
                <a:cs typeface="Times New Roman"/>
              </a:rPr>
              <a:t> </a:t>
            </a:r>
            <a:r>
              <a:rPr sz="2500" b="1" spc="-60" dirty="0">
                <a:solidFill>
                  <a:srgbClr val="FFFFFF"/>
                </a:solidFill>
                <a:latin typeface="Times New Roman"/>
                <a:cs typeface="Times New Roman"/>
              </a:rPr>
              <a:t>LLM</a:t>
            </a:r>
            <a:r>
              <a:rPr sz="2500" b="1" spc="-70" dirty="0">
                <a:solidFill>
                  <a:srgbClr val="FFFFFF"/>
                </a:solidFill>
                <a:latin typeface="Times New Roman"/>
                <a:cs typeface="Times New Roman"/>
              </a:rPr>
              <a:t> </a:t>
            </a:r>
            <a:r>
              <a:rPr sz="2500" spc="-50" dirty="0">
                <a:solidFill>
                  <a:srgbClr val="FFFFFF"/>
                </a:solidFill>
                <a:latin typeface="Times New Roman"/>
                <a:cs typeface="Times New Roman"/>
              </a:rPr>
              <a:t>(Qingdao,</a:t>
            </a:r>
            <a:r>
              <a:rPr sz="2500" spc="-80" dirty="0">
                <a:solidFill>
                  <a:srgbClr val="FFFFFF"/>
                </a:solidFill>
                <a:latin typeface="Times New Roman"/>
                <a:cs typeface="Times New Roman"/>
              </a:rPr>
              <a:t> </a:t>
            </a:r>
            <a:r>
              <a:rPr sz="2500" spc="-85" dirty="0">
                <a:solidFill>
                  <a:srgbClr val="FFFFFF"/>
                </a:solidFill>
                <a:latin typeface="Times New Roman"/>
                <a:cs typeface="Times New Roman"/>
              </a:rPr>
              <a:t>PRC);</a:t>
            </a:r>
            <a:r>
              <a:rPr sz="2500" spc="-60" dirty="0">
                <a:solidFill>
                  <a:srgbClr val="FFFFFF"/>
                </a:solidFill>
                <a:latin typeface="Times New Roman"/>
                <a:cs typeface="Times New Roman"/>
              </a:rPr>
              <a:t> </a:t>
            </a:r>
            <a:r>
              <a:rPr sz="2500" b="1" spc="-60" dirty="0">
                <a:solidFill>
                  <a:srgbClr val="FFFFFF"/>
                </a:solidFill>
                <a:latin typeface="Times New Roman"/>
                <a:cs typeface="Times New Roman"/>
              </a:rPr>
              <a:t>LLM</a:t>
            </a:r>
            <a:r>
              <a:rPr sz="2500" b="1" spc="-70" dirty="0">
                <a:solidFill>
                  <a:srgbClr val="FFFFFF"/>
                </a:solidFill>
                <a:latin typeface="Times New Roman"/>
                <a:cs typeface="Times New Roman"/>
              </a:rPr>
              <a:t> </a:t>
            </a:r>
            <a:r>
              <a:rPr sz="2500" spc="-85" dirty="0">
                <a:solidFill>
                  <a:srgbClr val="FFFFFF"/>
                </a:solidFill>
                <a:latin typeface="Times New Roman"/>
                <a:cs typeface="Times New Roman"/>
              </a:rPr>
              <a:t>(Shanghai,</a:t>
            </a:r>
            <a:r>
              <a:rPr sz="2500" spc="-70" dirty="0">
                <a:solidFill>
                  <a:srgbClr val="FFFFFF"/>
                </a:solidFill>
                <a:latin typeface="Times New Roman"/>
                <a:cs typeface="Times New Roman"/>
              </a:rPr>
              <a:t> </a:t>
            </a:r>
            <a:r>
              <a:rPr sz="2500" spc="-20" dirty="0">
                <a:solidFill>
                  <a:srgbClr val="FFFFFF"/>
                </a:solidFill>
                <a:latin typeface="Times New Roman"/>
                <a:cs typeface="Times New Roman"/>
              </a:rPr>
              <a:t>PRC)</a:t>
            </a:r>
            <a:endParaRPr sz="2500">
              <a:latin typeface="Times New Roman"/>
              <a:cs typeface="Times New Roman"/>
            </a:endParaRPr>
          </a:p>
        </p:txBody>
      </p:sp>
      <p:sp>
        <p:nvSpPr>
          <p:cNvPr id="18" name="object 18"/>
          <p:cNvSpPr txBox="1"/>
          <p:nvPr/>
        </p:nvSpPr>
        <p:spPr>
          <a:xfrm>
            <a:off x="1554480" y="4347971"/>
            <a:ext cx="11521440" cy="1373505"/>
          </a:xfrm>
          <a:prstGeom prst="rect">
            <a:avLst/>
          </a:prstGeom>
          <a:solidFill>
            <a:srgbClr val="D9DECD">
              <a:alpha val="90194"/>
            </a:srgbClr>
          </a:solidFill>
          <a:ln w="15875">
            <a:solidFill>
              <a:srgbClr val="D9DECD"/>
            </a:solidFill>
          </a:ln>
        </p:spPr>
        <p:txBody>
          <a:bodyPr vert="horz" wrap="square" lIns="0" tIns="0" rIns="0" bIns="0" rtlCol="0">
            <a:spAutoFit/>
          </a:bodyPr>
          <a:lstStyle/>
          <a:p>
            <a:pPr marL="1270" algn="ctr">
              <a:lnSpc>
                <a:spcPts val="5135"/>
              </a:lnSpc>
              <a:tabLst>
                <a:tab pos="1277620" algn="l"/>
              </a:tabLst>
            </a:pPr>
            <a:r>
              <a:rPr sz="4800" spc="60" dirty="0">
                <a:latin typeface="Times New Roman"/>
                <a:cs typeface="Times New Roman"/>
              </a:rPr>
              <a:t>PhD</a:t>
            </a:r>
            <a:r>
              <a:rPr sz="4800" dirty="0">
                <a:latin typeface="Times New Roman"/>
                <a:cs typeface="Times New Roman"/>
              </a:rPr>
              <a:t>	in</a:t>
            </a:r>
            <a:r>
              <a:rPr sz="4800" spc="-290" dirty="0">
                <a:latin typeface="Times New Roman"/>
                <a:cs typeface="Times New Roman"/>
              </a:rPr>
              <a:t> </a:t>
            </a:r>
            <a:r>
              <a:rPr sz="4800" spc="-229" dirty="0">
                <a:latin typeface="Times New Roman"/>
                <a:cs typeface="Times New Roman"/>
              </a:rPr>
              <a:t>Law</a:t>
            </a:r>
            <a:r>
              <a:rPr sz="4800" spc="-70" dirty="0">
                <a:latin typeface="Times New Roman"/>
                <a:cs typeface="Times New Roman"/>
              </a:rPr>
              <a:t> </a:t>
            </a:r>
            <a:r>
              <a:rPr sz="4800" dirty="0">
                <a:latin typeface="Times New Roman"/>
                <a:cs typeface="Times New Roman"/>
              </a:rPr>
              <a:t>(Hong</a:t>
            </a:r>
            <a:r>
              <a:rPr sz="4800" spc="-180" dirty="0">
                <a:latin typeface="Times New Roman"/>
                <a:cs typeface="Times New Roman"/>
              </a:rPr>
              <a:t> </a:t>
            </a:r>
            <a:r>
              <a:rPr sz="4800" spc="-10" dirty="0">
                <a:latin typeface="Times New Roman"/>
                <a:cs typeface="Times New Roman"/>
              </a:rPr>
              <a:t>Kong)</a:t>
            </a:r>
            <a:endParaRPr sz="4800">
              <a:latin typeface="Times New Roman"/>
              <a:cs typeface="Times New Roman"/>
            </a:endParaRPr>
          </a:p>
        </p:txBody>
      </p:sp>
      <p:sp>
        <p:nvSpPr>
          <p:cNvPr id="20" name="object 20"/>
          <p:cNvSpPr txBox="1"/>
          <p:nvPr/>
        </p:nvSpPr>
        <p:spPr>
          <a:xfrm>
            <a:off x="12900786" y="7215632"/>
            <a:ext cx="97155" cy="208279"/>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FFFFFF"/>
                </a:solidFill>
                <a:latin typeface="Times New Roman"/>
                <a:cs typeface="Times New Roman"/>
              </a:rPr>
              <a:t>1</a:t>
            </a:r>
            <a:endParaRPr sz="1200">
              <a:latin typeface="Times New Roman"/>
              <a:cs typeface="Times New Roman"/>
            </a:endParaRPr>
          </a:p>
        </p:txBody>
      </p:sp>
      <p:sp>
        <p:nvSpPr>
          <p:cNvPr id="21" name="Date Placeholder 20">
            <a:extLst>
              <a:ext uri="{FF2B5EF4-FFF2-40B4-BE49-F238E27FC236}">
                <a16:creationId xmlns:a16="http://schemas.microsoft.com/office/drawing/2014/main" id="{3628FBE5-6F11-D093-36BC-111C3C2AFDB4}"/>
              </a:ext>
            </a:extLst>
          </p:cNvPr>
          <p:cNvSpPr>
            <a:spLocks noGrp="1"/>
          </p:cNvSpPr>
          <p:nvPr>
            <p:ph type="dt" sz="half" idx="6"/>
          </p:nvPr>
        </p:nvSpPr>
        <p:spPr/>
        <p:txBody>
          <a:bodyPr/>
          <a:lstStyle/>
          <a:p>
            <a:endParaRPr lang="en-US"/>
          </a:p>
        </p:txBody>
      </p:sp>
      <p:sp>
        <p:nvSpPr>
          <p:cNvPr id="22" name="Slide Number Placeholder 21">
            <a:extLst>
              <a:ext uri="{FF2B5EF4-FFF2-40B4-BE49-F238E27FC236}">
                <a16:creationId xmlns:a16="http://schemas.microsoft.com/office/drawing/2014/main" id="{1B03B066-E59C-B24C-996A-3B24694EB7E6}"/>
              </a:ext>
            </a:extLst>
          </p:cNvPr>
          <p:cNvSpPr>
            <a:spLocks noGrp="1"/>
          </p:cNvSpPr>
          <p:nvPr>
            <p:ph type="sldNum" sz="quarter" idx="7"/>
          </p:nvPr>
        </p:nvSpPr>
        <p:spPr/>
        <p:txBody>
          <a:bodyPr/>
          <a:lstStyle/>
          <a:p>
            <a:fld id="{B6F15528-21DE-4FAA-801E-634DDDAF4B2B}" type="slidenum">
              <a:rPr lang="en-GB" smtClean="0"/>
              <a:t>1</a:t>
            </a:fld>
            <a:endParaRPr lang="en-GB"/>
          </a:p>
        </p:txBody>
      </p:sp>
      <p:sp>
        <p:nvSpPr>
          <p:cNvPr id="23" name="Footer Placeholder 22">
            <a:extLst>
              <a:ext uri="{FF2B5EF4-FFF2-40B4-BE49-F238E27FC236}">
                <a16:creationId xmlns:a16="http://schemas.microsoft.com/office/drawing/2014/main" id="{E3E663D7-BC72-0C1F-A875-27DB75EA9D73}"/>
              </a:ext>
            </a:extLst>
          </p:cNvPr>
          <p:cNvSpPr>
            <a:spLocks noGrp="1"/>
          </p:cNvSpPr>
          <p:nvPr>
            <p:ph type="ftr" sz="quarter" idx="5"/>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669012" y="525542"/>
            <a:ext cx="9498568" cy="597337"/>
          </a:xfrm>
          <a:prstGeom prst="rect">
            <a:avLst/>
          </a:prstGeom>
          <a:noFill/>
          <a:ln/>
        </p:spPr>
        <p:txBody>
          <a:bodyPr wrap="none" lIns="0" tIns="0" rIns="0" bIns="0" rtlCol="0" anchor="t"/>
          <a:lstStyle/>
          <a:p>
            <a:pPr marL="0" indent="0">
              <a:lnSpc>
                <a:spcPts val="4700"/>
              </a:lnSpc>
              <a:buNone/>
            </a:pPr>
            <a:r>
              <a:rPr lang="en-US" sz="3750" dirty="0">
                <a:solidFill>
                  <a:srgbClr val="D8B6A4"/>
                </a:solidFill>
                <a:latin typeface="Gelasio" pitchFamily="34" charset="0"/>
                <a:ea typeface="Gelasio" pitchFamily="34" charset="-122"/>
                <a:cs typeface="Gelasio" pitchFamily="34" charset="-120"/>
              </a:rPr>
              <a:t>Case Study: Caparo Industries plc v Dickman</a:t>
            </a:r>
            <a:endParaRPr lang="en-US" sz="3750" dirty="0"/>
          </a:p>
        </p:txBody>
      </p:sp>
      <p:sp>
        <p:nvSpPr>
          <p:cNvPr id="3" name="Shape 1"/>
          <p:cNvSpPr/>
          <p:nvPr/>
        </p:nvSpPr>
        <p:spPr>
          <a:xfrm>
            <a:off x="944285" y="1505069"/>
            <a:ext cx="22860" cy="6201132"/>
          </a:xfrm>
          <a:prstGeom prst="roundRect">
            <a:avLst>
              <a:gd name="adj" fmla="val 125424"/>
            </a:avLst>
          </a:prstGeom>
          <a:solidFill>
            <a:srgbClr val="504D4C"/>
          </a:solidFill>
          <a:ln/>
        </p:spPr>
        <p:txBody>
          <a:bodyPr/>
          <a:lstStyle/>
          <a:p>
            <a:endParaRPr lang="en-GB"/>
          </a:p>
        </p:txBody>
      </p:sp>
      <p:sp>
        <p:nvSpPr>
          <p:cNvPr id="4" name="Shape 2"/>
          <p:cNvSpPr/>
          <p:nvPr/>
        </p:nvSpPr>
        <p:spPr>
          <a:xfrm>
            <a:off x="1147882" y="1923693"/>
            <a:ext cx="669012" cy="22860"/>
          </a:xfrm>
          <a:prstGeom prst="roundRect">
            <a:avLst>
              <a:gd name="adj" fmla="val 125424"/>
            </a:avLst>
          </a:prstGeom>
          <a:solidFill>
            <a:srgbClr val="504D4C"/>
          </a:solidFill>
          <a:ln/>
        </p:spPr>
        <p:txBody>
          <a:bodyPr/>
          <a:lstStyle/>
          <a:p>
            <a:endParaRPr lang="en-GB"/>
          </a:p>
        </p:txBody>
      </p:sp>
      <p:sp>
        <p:nvSpPr>
          <p:cNvPr id="5" name="Shape 3"/>
          <p:cNvSpPr/>
          <p:nvPr/>
        </p:nvSpPr>
        <p:spPr>
          <a:xfrm>
            <a:off x="740688" y="1720096"/>
            <a:ext cx="430054" cy="430054"/>
          </a:xfrm>
          <a:prstGeom prst="roundRect">
            <a:avLst>
              <a:gd name="adj" fmla="val 6667"/>
            </a:avLst>
          </a:prstGeom>
          <a:solidFill>
            <a:srgbClr val="373433"/>
          </a:solidFill>
          <a:ln/>
        </p:spPr>
        <p:txBody>
          <a:bodyPr/>
          <a:lstStyle/>
          <a:p>
            <a:endParaRPr lang="en-GB"/>
          </a:p>
        </p:txBody>
      </p:sp>
      <p:sp>
        <p:nvSpPr>
          <p:cNvPr id="6" name="Text 4"/>
          <p:cNvSpPr/>
          <p:nvPr/>
        </p:nvSpPr>
        <p:spPr>
          <a:xfrm>
            <a:off x="894040" y="1791772"/>
            <a:ext cx="123230" cy="286703"/>
          </a:xfrm>
          <a:prstGeom prst="rect">
            <a:avLst/>
          </a:prstGeom>
          <a:noFill/>
          <a:ln/>
        </p:spPr>
        <p:txBody>
          <a:bodyPr wrap="none" lIns="0" tIns="0" rIns="0" bIns="0" rtlCol="0" anchor="t"/>
          <a:lstStyle/>
          <a:p>
            <a:pPr marL="0" indent="0" algn="ctr">
              <a:lnSpc>
                <a:spcPts val="2250"/>
              </a:lnSpc>
              <a:buNone/>
            </a:pPr>
            <a:r>
              <a:rPr lang="en-US" sz="2250" dirty="0">
                <a:solidFill>
                  <a:srgbClr val="C9C2C0"/>
                </a:solidFill>
                <a:latin typeface="Gelasio" pitchFamily="34" charset="0"/>
                <a:ea typeface="Gelasio" pitchFamily="34" charset="-122"/>
                <a:cs typeface="Gelasio" pitchFamily="34" charset="-120"/>
              </a:rPr>
              <a:t>1</a:t>
            </a:r>
            <a:endParaRPr lang="en-US" sz="2250" dirty="0"/>
          </a:p>
        </p:txBody>
      </p:sp>
      <p:sp>
        <p:nvSpPr>
          <p:cNvPr id="7" name="Text 5"/>
          <p:cNvSpPr/>
          <p:nvPr/>
        </p:nvSpPr>
        <p:spPr>
          <a:xfrm>
            <a:off x="2006918" y="1696164"/>
            <a:ext cx="2389227" cy="298609"/>
          </a:xfrm>
          <a:prstGeom prst="rect">
            <a:avLst/>
          </a:prstGeom>
          <a:noFill/>
          <a:ln/>
        </p:spPr>
        <p:txBody>
          <a:bodyPr wrap="none" lIns="0" tIns="0" rIns="0" bIns="0" rtlCol="0" anchor="t"/>
          <a:lstStyle/>
          <a:p>
            <a:pPr marL="0" indent="0" algn="l">
              <a:lnSpc>
                <a:spcPts val="2350"/>
              </a:lnSpc>
              <a:buNone/>
            </a:pPr>
            <a:r>
              <a:rPr lang="en-US" sz="1850" dirty="0">
                <a:solidFill>
                  <a:srgbClr val="C9C2C0"/>
                </a:solidFill>
                <a:latin typeface="Gelasio" pitchFamily="34" charset="0"/>
                <a:ea typeface="Gelasio" pitchFamily="34" charset="-122"/>
                <a:cs typeface="Gelasio" pitchFamily="34" charset="-120"/>
              </a:rPr>
              <a:t>Background (1990)</a:t>
            </a:r>
            <a:endParaRPr lang="en-US" sz="1850" dirty="0"/>
          </a:p>
        </p:txBody>
      </p:sp>
      <p:sp>
        <p:nvSpPr>
          <p:cNvPr id="8" name="Text 6"/>
          <p:cNvSpPr/>
          <p:nvPr/>
        </p:nvSpPr>
        <p:spPr>
          <a:xfrm>
            <a:off x="2006918" y="2109430"/>
            <a:ext cx="11954470" cy="611505"/>
          </a:xfrm>
          <a:prstGeom prst="rect">
            <a:avLst/>
          </a:prstGeom>
          <a:noFill/>
          <a:ln/>
        </p:spPr>
        <p:txBody>
          <a:bodyPr wrap="square" lIns="0" tIns="0" rIns="0" bIns="0" rtlCol="0" anchor="t"/>
          <a:lstStyle/>
          <a:p>
            <a:pPr marL="0" indent="0" algn="l">
              <a:lnSpc>
                <a:spcPts val="2400"/>
              </a:lnSpc>
              <a:buNone/>
            </a:pPr>
            <a:r>
              <a:rPr lang="en-US" sz="1500" dirty="0">
                <a:solidFill>
                  <a:srgbClr val="C9C2C0"/>
                </a:solidFill>
                <a:latin typeface="Gelasio" pitchFamily="34" charset="0"/>
                <a:ea typeface="Gelasio" pitchFamily="34" charset="-122"/>
                <a:cs typeface="Gelasio" pitchFamily="34" charset="-120"/>
              </a:rPr>
              <a:t>Caparo Industries relied on an audit report prepared by Dickman &amp; Co when deciding to invest in and take over Fidelity plc. The audit report turned out to be inaccurate, and Caparo suffered significant financial losses.</a:t>
            </a:r>
            <a:endParaRPr lang="en-US" sz="1500" dirty="0"/>
          </a:p>
        </p:txBody>
      </p:sp>
      <p:sp>
        <p:nvSpPr>
          <p:cNvPr id="9" name="Shape 7"/>
          <p:cNvSpPr/>
          <p:nvPr/>
        </p:nvSpPr>
        <p:spPr>
          <a:xfrm>
            <a:off x="1147882" y="3521750"/>
            <a:ext cx="669012" cy="22860"/>
          </a:xfrm>
          <a:prstGeom prst="roundRect">
            <a:avLst>
              <a:gd name="adj" fmla="val 125424"/>
            </a:avLst>
          </a:prstGeom>
          <a:solidFill>
            <a:srgbClr val="504D4C"/>
          </a:solidFill>
          <a:ln/>
        </p:spPr>
        <p:txBody>
          <a:bodyPr/>
          <a:lstStyle/>
          <a:p>
            <a:endParaRPr lang="en-GB"/>
          </a:p>
        </p:txBody>
      </p:sp>
      <p:sp>
        <p:nvSpPr>
          <p:cNvPr id="10" name="Shape 8"/>
          <p:cNvSpPr/>
          <p:nvPr/>
        </p:nvSpPr>
        <p:spPr>
          <a:xfrm>
            <a:off x="740688" y="3318153"/>
            <a:ext cx="430054" cy="430054"/>
          </a:xfrm>
          <a:prstGeom prst="roundRect">
            <a:avLst>
              <a:gd name="adj" fmla="val 6667"/>
            </a:avLst>
          </a:prstGeom>
          <a:solidFill>
            <a:srgbClr val="373433"/>
          </a:solidFill>
          <a:ln/>
        </p:spPr>
        <p:txBody>
          <a:bodyPr/>
          <a:lstStyle/>
          <a:p>
            <a:endParaRPr lang="en-GB"/>
          </a:p>
        </p:txBody>
      </p:sp>
      <p:sp>
        <p:nvSpPr>
          <p:cNvPr id="11" name="Text 9"/>
          <p:cNvSpPr/>
          <p:nvPr/>
        </p:nvSpPr>
        <p:spPr>
          <a:xfrm>
            <a:off x="875586" y="3389828"/>
            <a:ext cx="160139" cy="286703"/>
          </a:xfrm>
          <a:prstGeom prst="rect">
            <a:avLst/>
          </a:prstGeom>
          <a:noFill/>
          <a:ln/>
        </p:spPr>
        <p:txBody>
          <a:bodyPr wrap="none" lIns="0" tIns="0" rIns="0" bIns="0" rtlCol="0" anchor="t"/>
          <a:lstStyle/>
          <a:p>
            <a:pPr marL="0" indent="0" algn="ctr">
              <a:lnSpc>
                <a:spcPts val="2250"/>
              </a:lnSpc>
              <a:buNone/>
            </a:pPr>
            <a:r>
              <a:rPr lang="en-US" sz="2250" dirty="0">
                <a:solidFill>
                  <a:srgbClr val="C9C2C0"/>
                </a:solidFill>
                <a:latin typeface="Gelasio" pitchFamily="34" charset="0"/>
                <a:ea typeface="Gelasio" pitchFamily="34" charset="-122"/>
                <a:cs typeface="Gelasio" pitchFamily="34" charset="-120"/>
              </a:rPr>
              <a:t>2</a:t>
            </a:r>
            <a:endParaRPr lang="en-US" sz="2250" dirty="0"/>
          </a:p>
        </p:txBody>
      </p:sp>
      <p:sp>
        <p:nvSpPr>
          <p:cNvPr id="12" name="Text 10"/>
          <p:cNvSpPr/>
          <p:nvPr/>
        </p:nvSpPr>
        <p:spPr>
          <a:xfrm>
            <a:off x="2006918" y="3294221"/>
            <a:ext cx="2389227" cy="298609"/>
          </a:xfrm>
          <a:prstGeom prst="rect">
            <a:avLst/>
          </a:prstGeom>
          <a:noFill/>
          <a:ln/>
        </p:spPr>
        <p:txBody>
          <a:bodyPr wrap="none" lIns="0" tIns="0" rIns="0" bIns="0" rtlCol="0" anchor="t"/>
          <a:lstStyle/>
          <a:p>
            <a:pPr marL="0" indent="0" algn="l">
              <a:lnSpc>
                <a:spcPts val="2350"/>
              </a:lnSpc>
              <a:buNone/>
            </a:pPr>
            <a:r>
              <a:rPr lang="en-US" sz="1850" dirty="0">
                <a:solidFill>
                  <a:srgbClr val="C9C2C0"/>
                </a:solidFill>
                <a:latin typeface="Gelasio" pitchFamily="34" charset="0"/>
                <a:ea typeface="Gelasio" pitchFamily="34" charset="-122"/>
                <a:cs typeface="Gelasio" pitchFamily="34" charset="-120"/>
              </a:rPr>
              <a:t>Legal Issue</a:t>
            </a:r>
            <a:endParaRPr lang="en-US" sz="1850" dirty="0"/>
          </a:p>
        </p:txBody>
      </p:sp>
      <p:sp>
        <p:nvSpPr>
          <p:cNvPr id="13" name="Text 11"/>
          <p:cNvSpPr/>
          <p:nvPr/>
        </p:nvSpPr>
        <p:spPr>
          <a:xfrm>
            <a:off x="2006918" y="3707487"/>
            <a:ext cx="11954470" cy="611505"/>
          </a:xfrm>
          <a:prstGeom prst="rect">
            <a:avLst/>
          </a:prstGeom>
          <a:noFill/>
          <a:ln/>
        </p:spPr>
        <p:txBody>
          <a:bodyPr wrap="square" lIns="0" tIns="0" rIns="0" bIns="0" rtlCol="0" anchor="t"/>
          <a:lstStyle/>
          <a:p>
            <a:pPr marL="0" indent="0" algn="l">
              <a:lnSpc>
                <a:spcPts val="2400"/>
              </a:lnSpc>
              <a:buNone/>
            </a:pPr>
            <a:r>
              <a:rPr lang="en-US" sz="1500" dirty="0">
                <a:solidFill>
                  <a:srgbClr val="C9C2C0"/>
                </a:solidFill>
                <a:latin typeface="Gelasio" pitchFamily="34" charset="0"/>
                <a:ea typeface="Gelasio" pitchFamily="34" charset="-122"/>
                <a:cs typeface="Gelasio" pitchFamily="34" charset="-120"/>
              </a:rPr>
              <a:t>The case centred on whether auditors owed a duty of care to potential investors who might rely on their reports when making investment decisions.</a:t>
            </a:r>
            <a:endParaRPr lang="en-US" sz="1500" dirty="0"/>
          </a:p>
        </p:txBody>
      </p:sp>
      <p:sp>
        <p:nvSpPr>
          <p:cNvPr id="14" name="Shape 12"/>
          <p:cNvSpPr/>
          <p:nvPr/>
        </p:nvSpPr>
        <p:spPr>
          <a:xfrm>
            <a:off x="1147882" y="5119807"/>
            <a:ext cx="669012" cy="22860"/>
          </a:xfrm>
          <a:prstGeom prst="roundRect">
            <a:avLst>
              <a:gd name="adj" fmla="val 125424"/>
            </a:avLst>
          </a:prstGeom>
          <a:solidFill>
            <a:srgbClr val="504D4C"/>
          </a:solidFill>
          <a:ln/>
        </p:spPr>
        <p:txBody>
          <a:bodyPr/>
          <a:lstStyle/>
          <a:p>
            <a:endParaRPr lang="en-GB"/>
          </a:p>
        </p:txBody>
      </p:sp>
      <p:sp>
        <p:nvSpPr>
          <p:cNvPr id="15" name="Shape 13"/>
          <p:cNvSpPr/>
          <p:nvPr/>
        </p:nvSpPr>
        <p:spPr>
          <a:xfrm>
            <a:off x="740688" y="4916210"/>
            <a:ext cx="430054" cy="430054"/>
          </a:xfrm>
          <a:prstGeom prst="roundRect">
            <a:avLst>
              <a:gd name="adj" fmla="val 6667"/>
            </a:avLst>
          </a:prstGeom>
          <a:solidFill>
            <a:srgbClr val="373433"/>
          </a:solidFill>
          <a:ln/>
        </p:spPr>
        <p:txBody>
          <a:bodyPr/>
          <a:lstStyle/>
          <a:p>
            <a:endParaRPr lang="en-GB"/>
          </a:p>
        </p:txBody>
      </p:sp>
      <p:sp>
        <p:nvSpPr>
          <p:cNvPr id="16" name="Text 14"/>
          <p:cNvSpPr/>
          <p:nvPr/>
        </p:nvSpPr>
        <p:spPr>
          <a:xfrm>
            <a:off x="876538" y="4987885"/>
            <a:ext cx="158234" cy="286703"/>
          </a:xfrm>
          <a:prstGeom prst="rect">
            <a:avLst/>
          </a:prstGeom>
          <a:noFill/>
          <a:ln/>
        </p:spPr>
        <p:txBody>
          <a:bodyPr wrap="none" lIns="0" tIns="0" rIns="0" bIns="0" rtlCol="0" anchor="t"/>
          <a:lstStyle/>
          <a:p>
            <a:pPr marL="0" indent="0" algn="ctr">
              <a:lnSpc>
                <a:spcPts val="2250"/>
              </a:lnSpc>
              <a:buNone/>
            </a:pPr>
            <a:r>
              <a:rPr lang="en-US" sz="2250" dirty="0">
                <a:solidFill>
                  <a:srgbClr val="C9C2C0"/>
                </a:solidFill>
                <a:latin typeface="Gelasio" pitchFamily="34" charset="0"/>
                <a:ea typeface="Gelasio" pitchFamily="34" charset="-122"/>
                <a:cs typeface="Gelasio" pitchFamily="34" charset="-120"/>
              </a:rPr>
              <a:t>3</a:t>
            </a:r>
            <a:endParaRPr lang="en-US" sz="2250" dirty="0"/>
          </a:p>
        </p:txBody>
      </p:sp>
      <p:sp>
        <p:nvSpPr>
          <p:cNvPr id="17" name="Text 15"/>
          <p:cNvSpPr/>
          <p:nvPr/>
        </p:nvSpPr>
        <p:spPr>
          <a:xfrm>
            <a:off x="2006918" y="4892278"/>
            <a:ext cx="2585680" cy="298609"/>
          </a:xfrm>
          <a:prstGeom prst="rect">
            <a:avLst/>
          </a:prstGeom>
          <a:noFill/>
          <a:ln/>
        </p:spPr>
        <p:txBody>
          <a:bodyPr wrap="none" lIns="0" tIns="0" rIns="0" bIns="0" rtlCol="0" anchor="t"/>
          <a:lstStyle/>
          <a:p>
            <a:pPr marL="0" indent="0" algn="l">
              <a:lnSpc>
                <a:spcPts val="2350"/>
              </a:lnSpc>
              <a:buNone/>
            </a:pPr>
            <a:r>
              <a:rPr lang="en-US" sz="1850" dirty="0">
                <a:solidFill>
                  <a:srgbClr val="C9C2C0"/>
                </a:solidFill>
                <a:latin typeface="Gelasio" pitchFamily="34" charset="0"/>
                <a:ea typeface="Gelasio" pitchFamily="34" charset="-122"/>
                <a:cs typeface="Gelasio" pitchFamily="34" charset="-120"/>
              </a:rPr>
              <a:t>House of Lords Decision</a:t>
            </a:r>
            <a:endParaRPr lang="en-US" sz="1850" dirty="0"/>
          </a:p>
        </p:txBody>
      </p:sp>
      <p:sp>
        <p:nvSpPr>
          <p:cNvPr id="18" name="Text 16"/>
          <p:cNvSpPr/>
          <p:nvPr/>
        </p:nvSpPr>
        <p:spPr>
          <a:xfrm>
            <a:off x="2006918" y="5305544"/>
            <a:ext cx="11954470" cy="611505"/>
          </a:xfrm>
          <a:prstGeom prst="rect">
            <a:avLst/>
          </a:prstGeom>
          <a:noFill/>
          <a:ln/>
        </p:spPr>
        <p:txBody>
          <a:bodyPr wrap="square" lIns="0" tIns="0" rIns="0" bIns="0" rtlCol="0" anchor="t"/>
          <a:lstStyle/>
          <a:p>
            <a:pPr marL="0" indent="0" algn="l">
              <a:lnSpc>
                <a:spcPts val="2400"/>
              </a:lnSpc>
              <a:buNone/>
            </a:pPr>
            <a:r>
              <a:rPr lang="en-US" sz="1500" dirty="0">
                <a:solidFill>
                  <a:srgbClr val="C9C2C0"/>
                </a:solidFill>
                <a:latin typeface="Gelasio" pitchFamily="34" charset="0"/>
                <a:ea typeface="Gelasio" pitchFamily="34" charset="-122"/>
                <a:cs typeface="Gelasio" pitchFamily="34" charset="-120"/>
              </a:rPr>
              <a:t>The House of Lords ruled that the auditors did not owe a duty of care to Caparo. They established a three-part test for determining the existence of a duty of care: foreseeability, proximity, and whether it is fair, just, and reasonable to impose a duty.</a:t>
            </a:r>
            <a:endParaRPr lang="en-US" sz="1500" dirty="0"/>
          </a:p>
        </p:txBody>
      </p:sp>
      <p:sp>
        <p:nvSpPr>
          <p:cNvPr id="19" name="Shape 17"/>
          <p:cNvSpPr/>
          <p:nvPr/>
        </p:nvSpPr>
        <p:spPr>
          <a:xfrm>
            <a:off x="1147882" y="6717863"/>
            <a:ext cx="669012" cy="22860"/>
          </a:xfrm>
          <a:prstGeom prst="roundRect">
            <a:avLst>
              <a:gd name="adj" fmla="val 125424"/>
            </a:avLst>
          </a:prstGeom>
          <a:solidFill>
            <a:srgbClr val="504D4C"/>
          </a:solidFill>
          <a:ln/>
        </p:spPr>
        <p:txBody>
          <a:bodyPr/>
          <a:lstStyle/>
          <a:p>
            <a:endParaRPr lang="en-GB"/>
          </a:p>
        </p:txBody>
      </p:sp>
      <p:sp>
        <p:nvSpPr>
          <p:cNvPr id="20" name="Shape 18"/>
          <p:cNvSpPr/>
          <p:nvPr/>
        </p:nvSpPr>
        <p:spPr>
          <a:xfrm>
            <a:off x="740688" y="6514267"/>
            <a:ext cx="430054" cy="430054"/>
          </a:xfrm>
          <a:prstGeom prst="roundRect">
            <a:avLst>
              <a:gd name="adj" fmla="val 6667"/>
            </a:avLst>
          </a:prstGeom>
          <a:solidFill>
            <a:srgbClr val="373433"/>
          </a:solidFill>
          <a:ln/>
        </p:spPr>
        <p:txBody>
          <a:bodyPr/>
          <a:lstStyle/>
          <a:p>
            <a:endParaRPr lang="en-GB"/>
          </a:p>
        </p:txBody>
      </p:sp>
      <p:sp>
        <p:nvSpPr>
          <p:cNvPr id="21" name="Text 19"/>
          <p:cNvSpPr/>
          <p:nvPr/>
        </p:nvSpPr>
        <p:spPr>
          <a:xfrm>
            <a:off x="874752" y="6585942"/>
            <a:ext cx="161925" cy="286703"/>
          </a:xfrm>
          <a:prstGeom prst="rect">
            <a:avLst/>
          </a:prstGeom>
          <a:noFill/>
          <a:ln/>
        </p:spPr>
        <p:txBody>
          <a:bodyPr wrap="none" lIns="0" tIns="0" rIns="0" bIns="0" rtlCol="0" anchor="t"/>
          <a:lstStyle/>
          <a:p>
            <a:pPr marL="0" indent="0" algn="ctr">
              <a:lnSpc>
                <a:spcPts val="2250"/>
              </a:lnSpc>
              <a:buNone/>
            </a:pPr>
            <a:r>
              <a:rPr lang="en-US" sz="2250" dirty="0">
                <a:solidFill>
                  <a:srgbClr val="C9C2C0"/>
                </a:solidFill>
                <a:latin typeface="Gelasio" pitchFamily="34" charset="0"/>
                <a:ea typeface="Gelasio" pitchFamily="34" charset="-122"/>
                <a:cs typeface="Gelasio" pitchFamily="34" charset="-120"/>
              </a:rPr>
              <a:t>4</a:t>
            </a:r>
            <a:endParaRPr lang="en-US" sz="2250" dirty="0"/>
          </a:p>
        </p:txBody>
      </p:sp>
      <p:sp>
        <p:nvSpPr>
          <p:cNvPr id="22" name="Text 20"/>
          <p:cNvSpPr/>
          <p:nvPr/>
        </p:nvSpPr>
        <p:spPr>
          <a:xfrm>
            <a:off x="2006918" y="6490335"/>
            <a:ext cx="2389227" cy="298609"/>
          </a:xfrm>
          <a:prstGeom prst="rect">
            <a:avLst/>
          </a:prstGeom>
          <a:noFill/>
          <a:ln/>
        </p:spPr>
        <p:txBody>
          <a:bodyPr wrap="none" lIns="0" tIns="0" rIns="0" bIns="0" rtlCol="0" anchor="t"/>
          <a:lstStyle/>
          <a:p>
            <a:pPr marL="0" indent="0" algn="l">
              <a:lnSpc>
                <a:spcPts val="2350"/>
              </a:lnSpc>
              <a:buNone/>
            </a:pPr>
            <a:r>
              <a:rPr lang="en-US" sz="1850" dirty="0">
                <a:solidFill>
                  <a:srgbClr val="C9C2C0"/>
                </a:solidFill>
                <a:latin typeface="Gelasio" pitchFamily="34" charset="0"/>
                <a:ea typeface="Gelasio" pitchFamily="34" charset="-122"/>
                <a:cs typeface="Gelasio" pitchFamily="34" charset="-120"/>
              </a:rPr>
              <a:t>Impact</a:t>
            </a:r>
            <a:endParaRPr lang="en-US" sz="1850" dirty="0"/>
          </a:p>
        </p:txBody>
      </p:sp>
      <p:sp>
        <p:nvSpPr>
          <p:cNvPr id="23" name="Text 21"/>
          <p:cNvSpPr/>
          <p:nvPr/>
        </p:nvSpPr>
        <p:spPr>
          <a:xfrm>
            <a:off x="2006918" y="6903601"/>
            <a:ext cx="11954470" cy="611505"/>
          </a:xfrm>
          <a:prstGeom prst="rect">
            <a:avLst/>
          </a:prstGeom>
          <a:noFill/>
          <a:ln/>
        </p:spPr>
        <p:txBody>
          <a:bodyPr wrap="square" lIns="0" tIns="0" rIns="0" bIns="0" rtlCol="0" anchor="t"/>
          <a:lstStyle/>
          <a:p>
            <a:pPr marL="0" indent="0" algn="l">
              <a:lnSpc>
                <a:spcPts val="2400"/>
              </a:lnSpc>
              <a:buNone/>
            </a:pPr>
            <a:r>
              <a:rPr lang="en-US" sz="1500" dirty="0">
                <a:solidFill>
                  <a:srgbClr val="C9C2C0"/>
                </a:solidFill>
                <a:latin typeface="Gelasio" pitchFamily="34" charset="0"/>
                <a:ea typeface="Gelasio" pitchFamily="34" charset="-122"/>
                <a:cs typeface="Gelasio" pitchFamily="34" charset="-120"/>
              </a:rPr>
              <a:t>The Caparo test became a cornerstone in negligence law, providing a framework for determining the existence of a duty of care in novel situations, particularly those involving economic loss.</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632704"/>
            <a:ext cx="5848707" cy="708779"/>
          </a:xfrm>
          <a:prstGeom prst="rect">
            <a:avLst/>
          </a:prstGeom>
          <a:noFill/>
          <a:ln/>
        </p:spPr>
        <p:txBody>
          <a:bodyPr wrap="non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Proximity and Reliance</a:t>
            </a:r>
            <a:endParaRPr lang="en-US" sz="4450" dirty="0"/>
          </a:p>
        </p:txBody>
      </p:sp>
      <p:sp>
        <p:nvSpPr>
          <p:cNvPr id="3" name="Text 1"/>
          <p:cNvSpPr/>
          <p:nvPr/>
        </p:nvSpPr>
        <p:spPr>
          <a:xfrm>
            <a:off x="793790" y="2908459"/>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Proximity</a:t>
            </a:r>
            <a:endParaRPr lang="en-US" sz="2200" dirty="0"/>
          </a:p>
        </p:txBody>
      </p:sp>
      <p:sp>
        <p:nvSpPr>
          <p:cNvPr id="4" name="Text 2"/>
          <p:cNvSpPr/>
          <p:nvPr/>
        </p:nvSpPr>
        <p:spPr>
          <a:xfrm>
            <a:off x="793790"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Proximity in negligence law refers to the closeness of the relationship between the claimant and the defendant. In economic loss cases, this often involves examining whether the defendant assumed responsibility towards the claimant or a class of persons to which the claimant belongs.</a:t>
            </a:r>
            <a:endParaRPr lang="en-US" sz="1750" dirty="0"/>
          </a:p>
        </p:txBody>
      </p:sp>
      <p:sp>
        <p:nvSpPr>
          <p:cNvPr id="5" name="Text 3"/>
          <p:cNvSpPr/>
          <p:nvPr/>
        </p:nvSpPr>
        <p:spPr>
          <a:xfrm>
            <a:off x="5332928" y="2908459"/>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Reliance</a:t>
            </a:r>
            <a:endParaRPr lang="en-US" sz="2200" dirty="0"/>
          </a:p>
        </p:txBody>
      </p:sp>
      <p:sp>
        <p:nvSpPr>
          <p:cNvPr id="6" name="Text 4"/>
          <p:cNvSpPr/>
          <p:nvPr/>
        </p:nvSpPr>
        <p:spPr>
          <a:xfrm>
            <a:off x="5332928"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Reliance is a crucial element in economic loss cases, particularly those involving negligent misstatements. The claimant must show that they reasonably relied on the defendant's statement or advice, and that the defendant knew or ought to have known of this reliance.</a:t>
            </a:r>
            <a:endParaRPr lang="en-US" sz="1750" dirty="0"/>
          </a:p>
        </p:txBody>
      </p:sp>
      <p:sp>
        <p:nvSpPr>
          <p:cNvPr id="7" name="Text 5"/>
          <p:cNvSpPr/>
          <p:nvPr/>
        </p:nvSpPr>
        <p:spPr>
          <a:xfrm>
            <a:off x="9872067" y="2908459"/>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Interplay</a:t>
            </a:r>
            <a:endParaRPr lang="en-US" sz="2200" dirty="0"/>
          </a:p>
        </p:txBody>
      </p:sp>
      <p:sp>
        <p:nvSpPr>
          <p:cNvPr id="8" name="Text 6"/>
          <p:cNvSpPr/>
          <p:nvPr/>
        </p:nvSpPr>
        <p:spPr>
          <a:xfrm>
            <a:off x="9872067"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Proximity and reliance often work in tandem. A close relationship (proximity) may make reliance more reasonable, while clear reliance can help establish the necessary proximity. Courts consider both factors when determining whether a duty of care exists in economic loss cases.</a:t>
            </a:r>
            <a:endParaRPr lang="en-US" sz="17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09732" y="622697"/>
            <a:ext cx="7167920" cy="633651"/>
          </a:xfrm>
          <a:prstGeom prst="rect">
            <a:avLst/>
          </a:prstGeom>
          <a:noFill/>
          <a:ln/>
        </p:spPr>
        <p:txBody>
          <a:bodyPr wrap="none" lIns="0" tIns="0" rIns="0" bIns="0" rtlCol="0" anchor="t"/>
          <a:lstStyle/>
          <a:p>
            <a:pPr marL="0" indent="0">
              <a:lnSpc>
                <a:spcPts val="4950"/>
              </a:lnSpc>
              <a:buNone/>
            </a:pPr>
            <a:r>
              <a:rPr lang="en-US" sz="3950" dirty="0">
                <a:solidFill>
                  <a:srgbClr val="D8B6A4"/>
                </a:solidFill>
                <a:latin typeface="Gelasio" pitchFamily="34" charset="0"/>
                <a:ea typeface="Gelasio" pitchFamily="34" charset="-122"/>
                <a:cs typeface="Gelasio" pitchFamily="34" charset="-120"/>
              </a:rPr>
              <a:t>Case Study: Smith v Eric S Bush</a:t>
            </a:r>
            <a:endParaRPr lang="en-US" sz="3950" dirty="0"/>
          </a:p>
        </p:txBody>
      </p:sp>
      <p:sp>
        <p:nvSpPr>
          <p:cNvPr id="3" name="Shape 1"/>
          <p:cNvSpPr/>
          <p:nvPr/>
        </p:nvSpPr>
        <p:spPr>
          <a:xfrm>
            <a:off x="709732" y="4958715"/>
            <a:ext cx="13210937" cy="22860"/>
          </a:xfrm>
          <a:prstGeom prst="roundRect">
            <a:avLst>
              <a:gd name="adj" fmla="val 133072"/>
            </a:avLst>
          </a:prstGeom>
          <a:solidFill>
            <a:srgbClr val="504D4C"/>
          </a:solidFill>
          <a:ln/>
        </p:spPr>
        <p:txBody>
          <a:bodyPr/>
          <a:lstStyle/>
          <a:p>
            <a:endParaRPr lang="en-GB"/>
          </a:p>
        </p:txBody>
      </p:sp>
      <p:sp>
        <p:nvSpPr>
          <p:cNvPr id="4" name="Shape 2"/>
          <p:cNvSpPr/>
          <p:nvPr/>
        </p:nvSpPr>
        <p:spPr>
          <a:xfrm>
            <a:off x="3279577" y="4248983"/>
            <a:ext cx="22860" cy="709732"/>
          </a:xfrm>
          <a:prstGeom prst="roundRect">
            <a:avLst>
              <a:gd name="adj" fmla="val 133072"/>
            </a:avLst>
          </a:prstGeom>
          <a:solidFill>
            <a:srgbClr val="504D4C"/>
          </a:solidFill>
          <a:ln/>
        </p:spPr>
        <p:txBody>
          <a:bodyPr/>
          <a:lstStyle/>
          <a:p>
            <a:endParaRPr lang="en-GB"/>
          </a:p>
        </p:txBody>
      </p:sp>
      <p:sp>
        <p:nvSpPr>
          <p:cNvPr id="5" name="Shape 3"/>
          <p:cNvSpPr/>
          <p:nvPr/>
        </p:nvSpPr>
        <p:spPr>
          <a:xfrm>
            <a:off x="3062883" y="4730591"/>
            <a:ext cx="456248" cy="456248"/>
          </a:xfrm>
          <a:prstGeom prst="roundRect">
            <a:avLst>
              <a:gd name="adj" fmla="val 6668"/>
            </a:avLst>
          </a:prstGeom>
          <a:solidFill>
            <a:srgbClr val="373433"/>
          </a:solidFill>
          <a:ln/>
        </p:spPr>
        <p:txBody>
          <a:bodyPr/>
          <a:lstStyle/>
          <a:p>
            <a:endParaRPr lang="en-GB"/>
          </a:p>
        </p:txBody>
      </p:sp>
      <p:sp>
        <p:nvSpPr>
          <p:cNvPr id="6" name="Text 4"/>
          <p:cNvSpPr/>
          <p:nvPr/>
        </p:nvSpPr>
        <p:spPr>
          <a:xfrm>
            <a:off x="3225641" y="4806553"/>
            <a:ext cx="130731" cy="304205"/>
          </a:xfrm>
          <a:prstGeom prst="rect">
            <a:avLst/>
          </a:prstGeom>
          <a:noFill/>
          <a:ln/>
        </p:spPr>
        <p:txBody>
          <a:bodyPr wrap="none" lIns="0" tIns="0" rIns="0" bIns="0" rtlCol="0" anchor="t"/>
          <a:lstStyle/>
          <a:p>
            <a:pPr marL="0" indent="0" algn="ctr">
              <a:lnSpc>
                <a:spcPts val="2350"/>
              </a:lnSpc>
              <a:buNone/>
            </a:pPr>
            <a:r>
              <a:rPr lang="en-US" sz="2350" dirty="0">
                <a:solidFill>
                  <a:srgbClr val="C9C2C0"/>
                </a:solidFill>
                <a:latin typeface="Gelasio" pitchFamily="34" charset="0"/>
                <a:ea typeface="Gelasio" pitchFamily="34" charset="-122"/>
                <a:cs typeface="Gelasio" pitchFamily="34" charset="-120"/>
              </a:rPr>
              <a:t>1</a:t>
            </a:r>
            <a:endParaRPr lang="en-US" sz="2350" dirty="0"/>
          </a:p>
        </p:txBody>
      </p:sp>
      <p:sp>
        <p:nvSpPr>
          <p:cNvPr id="7" name="Text 5"/>
          <p:cNvSpPr/>
          <p:nvPr/>
        </p:nvSpPr>
        <p:spPr>
          <a:xfrm>
            <a:off x="2023586" y="1661874"/>
            <a:ext cx="2534960" cy="316825"/>
          </a:xfrm>
          <a:prstGeom prst="rect">
            <a:avLst/>
          </a:prstGeom>
          <a:noFill/>
          <a:ln/>
        </p:spPr>
        <p:txBody>
          <a:bodyPr wrap="none" lIns="0" tIns="0" rIns="0" bIns="0" rtlCol="0" anchor="t"/>
          <a:lstStyle/>
          <a:p>
            <a:pPr marL="0" indent="0" algn="ctr">
              <a:lnSpc>
                <a:spcPts val="2450"/>
              </a:lnSpc>
              <a:buNone/>
            </a:pPr>
            <a:r>
              <a:rPr lang="en-US" sz="1950" dirty="0">
                <a:solidFill>
                  <a:srgbClr val="C9C2C0"/>
                </a:solidFill>
                <a:latin typeface="Gelasio" pitchFamily="34" charset="0"/>
                <a:ea typeface="Gelasio" pitchFamily="34" charset="-122"/>
                <a:cs typeface="Gelasio" pitchFamily="34" charset="-120"/>
              </a:rPr>
              <a:t>Background (1990)</a:t>
            </a:r>
            <a:endParaRPr lang="en-US" sz="1950" dirty="0"/>
          </a:p>
        </p:txBody>
      </p:sp>
      <p:sp>
        <p:nvSpPr>
          <p:cNvPr id="8" name="Text 6"/>
          <p:cNvSpPr/>
          <p:nvPr/>
        </p:nvSpPr>
        <p:spPr>
          <a:xfrm>
            <a:off x="912495" y="2100263"/>
            <a:ext cx="4757142" cy="1945958"/>
          </a:xfrm>
          <a:prstGeom prst="rect">
            <a:avLst/>
          </a:prstGeom>
          <a:noFill/>
          <a:ln/>
        </p:spPr>
        <p:txBody>
          <a:bodyPr wrap="square" lIns="0" tIns="0" rIns="0" bIns="0" rtlCol="0" anchor="t"/>
          <a:lstStyle/>
          <a:p>
            <a:pPr marL="0" indent="0" algn="ctr">
              <a:lnSpc>
                <a:spcPts val="2550"/>
              </a:lnSpc>
              <a:buNone/>
            </a:pPr>
            <a:r>
              <a:rPr lang="en-US" sz="1550" dirty="0">
                <a:solidFill>
                  <a:srgbClr val="C9C2C0"/>
                </a:solidFill>
                <a:latin typeface="Gelasio" pitchFamily="34" charset="0"/>
                <a:ea typeface="Gelasio" pitchFamily="34" charset="-122"/>
                <a:cs typeface="Gelasio" pitchFamily="34" charset="-120"/>
              </a:rPr>
              <a:t>Mr and Mrs Smith relied on a surveyor's report commissioned by their mortgage lender when purchasing a house. The report failed to identify serious defects in the property. The Smiths sued the surveyor for negligence when these defects later came to light.</a:t>
            </a:r>
            <a:endParaRPr lang="en-US" sz="1550" dirty="0"/>
          </a:p>
        </p:txBody>
      </p:sp>
      <p:sp>
        <p:nvSpPr>
          <p:cNvPr id="9" name="Shape 7"/>
          <p:cNvSpPr/>
          <p:nvPr/>
        </p:nvSpPr>
        <p:spPr>
          <a:xfrm>
            <a:off x="5962293" y="4958715"/>
            <a:ext cx="22860" cy="709732"/>
          </a:xfrm>
          <a:prstGeom prst="roundRect">
            <a:avLst>
              <a:gd name="adj" fmla="val 133072"/>
            </a:avLst>
          </a:prstGeom>
          <a:solidFill>
            <a:srgbClr val="504D4C"/>
          </a:solidFill>
          <a:ln/>
        </p:spPr>
        <p:txBody>
          <a:bodyPr/>
          <a:lstStyle/>
          <a:p>
            <a:endParaRPr lang="en-GB"/>
          </a:p>
        </p:txBody>
      </p:sp>
      <p:sp>
        <p:nvSpPr>
          <p:cNvPr id="10" name="Shape 8"/>
          <p:cNvSpPr/>
          <p:nvPr/>
        </p:nvSpPr>
        <p:spPr>
          <a:xfrm>
            <a:off x="5745599" y="4730591"/>
            <a:ext cx="456248" cy="456248"/>
          </a:xfrm>
          <a:prstGeom prst="roundRect">
            <a:avLst>
              <a:gd name="adj" fmla="val 6668"/>
            </a:avLst>
          </a:prstGeom>
          <a:solidFill>
            <a:srgbClr val="373433"/>
          </a:solidFill>
          <a:ln/>
        </p:spPr>
        <p:txBody>
          <a:bodyPr/>
          <a:lstStyle/>
          <a:p>
            <a:endParaRPr lang="en-GB"/>
          </a:p>
        </p:txBody>
      </p:sp>
      <p:sp>
        <p:nvSpPr>
          <p:cNvPr id="11" name="Text 9"/>
          <p:cNvSpPr/>
          <p:nvPr/>
        </p:nvSpPr>
        <p:spPr>
          <a:xfrm>
            <a:off x="5888712" y="4806553"/>
            <a:ext cx="169902" cy="304205"/>
          </a:xfrm>
          <a:prstGeom prst="rect">
            <a:avLst/>
          </a:prstGeom>
          <a:noFill/>
          <a:ln/>
        </p:spPr>
        <p:txBody>
          <a:bodyPr wrap="none" lIns="0" tIns="0" rIns="0" bIns="0" rtlCol="0" anchor="t"/>
          <a:lstStyle/>
          <a:p>
            <a:pPr marL="0" indent="0" algn="ctr">
              <a:lnSpc>
                <a:spcPts val="2350"/>
              </a:lnSpc>
              <a:buNone/>
            </a:pPr>
            <a:r>
              <a:rPr lang="en-US" sz="2350" dirty="0">
                <a:solidFill>
                  <a:srgbClr val="C9C2C0"/>
                </a:solidFill>
                <a:latin typeface="Gelasio" pitchFamily="34" charset="0"/>
                <a:ea typeface="Gelasio" pitchFamily="34" charset="-122"/>
                <a:cs typeface="Gelasio" pitchFamily="34" charset="-120"/>
              </a:rPr>
              <a:t>2</a:t>
            </a:r>
            <a:endParaRPr lang="en-US" sz="2350" dirty="0"/>
          </a:p>
        </p:txBody>
      </p:sp>
      <p:sp>
        <p:nvSpPr>
          <p:cNvPr id="12" name="Text 10"/>
          <p:cNvSpPr/>
          <p:nvPr/>
        </p:nvSpPr>
        <p:spPr>
          <a:xfrm>
            <a:off x="4706303" y="5871210"/>
            <a:ext cx="2534960" cy="316825"/>
          </a:xfrm>
          <a:prstGeom prst="rect">
            <a:avLst/>
          </a:prstGeom>
          <a:noFill/>
          <a:ln/>
        </p:spPr>
        <p:txBody>
          <a:bodyPr wrap="none" lIns="0" tIns="0" rIns="0" bIns="0" rtlCol="0" anchor="t"/>
          <a:lstStyle/>
          <a:p>
            <a:pPr marL="0" indent="0" algn="ctr">
              <a:lnSpc>
                <a:spcPts val="2450"/>
              </a:lnSpc>
              <a:buNone/>
            </a:pPr>
            <a:r>
              <a:rPr lang="en-US" sz="1950" dirty="0">
                <a:solidFill>
                  <a:srgbClr val="C9C2C0"/>
                </a:solidFill>
                <a:latin typeface="Gelasio" pitchFamily="34" charset="0"/>
                <a:ea typeface="Gelasio" pitchFamily="34" charset="-122"/>
                <a:cs typeface="Gelasio" pitchFamily="34" charset="-120"/>
              </a:rPr>
              <a:t>Legal Issue</a:t>
            </a:r>
            <a:endParaRPr lang="en-US" sz="1950" dirty="0"/>
          </a:p>
        </p:txBody>
      </p:sp>
      <p:sp>
        <p:nvSpPr>
          <p:cNvPr id="13" name="Text 11"/>
          <p:cNvSpPr/>
          <p:nvPr/>
        </p:nvSpPr>
        <p:spPr>
          <a:xfrm>
            <a:off x="3595211" y="6309598"/>
            <a:ext cx="4757142" cy="1297305"/>
          </a:xfrm>
          <a:prstGeom prst="rect">
            <a:avLst/>
          </a:prstGeom>
          <a:noFill/>
          <a:ln/>
        </p:spPr>
        <p:txBody>
          <a:bodyPr wrap="square" lIns="0" tIns="0" rIns="0" bIns="0" rtlCol="0" anchor="t"/>
          <a:lstStyle/>
          <a:p>
            <a:pPr marL="0" indent="0" algn="ctr">
              <a:lnSpc>
                <a:spcPts val="2550"/>
              </a:lnSpc>
              <a:buNone/>
            </a:pPr>
            <a:r>
              <a:rPr lang="en-US" sz="1550" dirty="0">
                <a:solidFill>
                  <a:srgbClr val="C9C2C0"/>
                </a:solidFill>
                <a:latin typeface="Gelasio" pitchFamily="34" charset="0"/>
                <a:ea typeface="Gelasio" pitchFamily="34" charset="-122"/>
                <a:cs typeface="Gelasio" pitchFamily="34" charset="-120"/>
              </a:rPr>
              <a:t>The case addressed whether a surveyor owed a duty of care to a house purchaser who had not directly commissioned the survey but had relied on it when deciding to buy the property.</a:t>
            </a:r>
            <a:endParaRPr lang="en-US" sz="1550" dirty="0"/>
          </a:p>
        </p:txBody>
      </p:sp>
      <p:sp>
        <p:nvSpPr>
          <p:cNvPr id="14" name="Shape 12"/>
          <p:cNvSpPr/>
          <p:nvPr/>
        </p:nvSpPr>
        <p:spPr>
          <a:xfrm>
            <a:off x="8645009" y="4248983"/>
            <a:ext cx="22860" cy="709732"/>
          </a:xfrm>
          <a:prstGeom prst="roundRect">
            <a:avLst>
              <a:gd name="adj" fmla="val 133072"/>
            </a:avLst>
          </a:prstGeom>
          <a:solidFill>
            <a:srgbClr val="504D4C"/>
          </a:solidFill>
          <a:ln/>
        </p:spPr>
        <p:txBody>
          <a:bodyPr/>
          <a:lstStyle/>
          <a:p>
            <a:endParaRPr lang="en-GB"/>
          </a:p>
        </p:txBody>
      </p:sp>
      <p:sp>
        <p:nvSpPr>
          <p:cNvPr id="15" name="Shape 13"/>
          <p:cNvSpPr/>
          <p:nvPr/>
        </p:nvSpPr>
        <p:spPr>
          <a:xfrm>
            <a:off x="8428315" y="4730591"/>
            <a:ext cx="456248" cy="456248"/>
          </a:xfrm>
          <a:prstGeom prst="roundRect">
            <a:avLst>
              <a:gd name="adj" fmla="val 6668"/>
            </a:avLst>
          </a:prstGeom>
          <a:solidFill>
            <a:srgbClr val="373433"/>
          </a:solidFill>
          <a:ln/>
        </p:spPr>
        <p:txBody>
          <a:bodyPr/>
          <a:lstStyle/>
          <a:p>
            <a:endParaRPr lang="en-GB"/>
          </a:p>
        </p:txBody>
      </p:sp>
      <p:sp>
        <p:nvSpPr>
          <p:cNvPr id="16" name="Text 14"/>
          <p:cNvSpPr/>
          <p:nvPr/>
        </p:nvSpPr>
        <p:spPr>
          <a:xfrm>
            <a:off x="8572500" y="4806553"/>
            <a:ext cx="167878" cy="304205"/>
          </a:xfrm>
          <a:prstGeom prst="rect">
            <a:avLst/>
          </a:prstGeom>
          <a:noFill/>
          <a:ln/>
        </p:spPr>
        <p:txBody>
          <a:bodyPr wrap="none" lIns="0" tIns="0" rIns="0" bIns="0" rtlCol="0" anchor="t"/>
          <a:lstStyle/>
          <a:p>
            <a:pPr marL="0" indent="0" algn="ctr">
              <a:lnSpc>
                <a:spcPts val="2350"/>
              </a:lnSpc>
              <a:buNone/>
            </a:pPr>
            <a:r>
              <a:rPr lang="en-US" sz="2350" dirty="0">
                <a:solidFill>
                  <a:srgbClr val="C9C2C0"/>
                </a:solidFill>
                <a:latin typeface="Gelasio" pitchFamily="34" charset="0"/>
                <a:ea typeface="Gelasio" pitchFamily="34" charset="-122"/>
                <a:cs typeface="Gelasio" pitchFamily="34" charset="-120"/>
              </a:rPr>
              <a:t>3</a:t>
            </a:r>
            <a:endParaRPr lang="en-US" sz="2350" dirty="0"/>
          </a:p>
        </p:txBody>
      </p:sp>
      <p:sp>
        <p:nvSpPr>
          <p:cNvPr id="17" name="Text 15"/>
          <p:cNvSpPr/>
          <p:nvPr/>
        </p:nvSpPr>
        <p:spPr>
          <a:xfrm>
            <a:off x="7284958" y="1986201"/>
            <a:ext cx="2742962" cy="316825"/>
          </a:xfrm>
          <a:prstGeom prst="rect">
            <a:avLst/>
          </a:prstGeom>
          <a:noFill/>
          <a:ln/>
        </p:spPr>
        <p:txBody>
          <a:bodyPr wrap="none" lIns="0" tIns="0" rIns="0" bIns="0" rtlCol="0" anchor="t"/>
          <a:lstStyle/>
          <a:p>
            <a:pPr marL="0" indent="0" algn="ctr">
              <a:lnSpc>
                <a:spcPts val="2450"/>
              </a:lnSpc>
              <a:buNone/>
            </a:pPr>
            <a:r>
              <a:rPr lang="en-US" sz="1950" dirty="0">
                <a:solidFill>
                  <a:srgbClr val="C9C2C0"/>
                </a:solidFill>
                <a:latin typeface="Gelasio" pitchFamily="34" charset="0"/>
                <a:ea typeface="Gelasio" pitchFamily="34" charset="-122"/>
                <a:cs typeface="Gelasio" pitchFamily="34" charset="-120"/>
              </a:rPr>
              <a:t>House of Lords Decision</a:t>
            </a:r>
            <a:endParaRPr lang="en-US" sz="1950" dirty="0"/>
          </a:p>
        </p:txBody>
      </p:sp>
      <p:sp>
        <p:nvSpPr>
          <p:cNvPr id="18" name="Text 16"/>
          <p:cNvSpPr/>
          <p:nvPr/>
        </p:nvSpPr>
        <p:spPr>
          <a:xfrm>
            <a:off x="6277928" y="2424589"/>
            <a:ext cx="4757142" cy="1621631"/>
          </a:xfrm>
          <a:prstGeom prst="rect">
            <a:avLst/>
          </a:prstGeom>
          <a:noFill/>
          <a:ln/>
        </p:spPr>
        <p:txBody>
          <a:bodyPr wrap="square" lIns="0" tIns="0" rIns="0" bIns="0" rtlCol="0" anchor="t"/>
          <a:lstStyle/>
          <a:p>
            <a:pPr marL="0" indent="0" algn="ctr">
              <a:lnSpc>
                <a:spcPts val="2550"/>
              </a:lnSpc>
              <a:buNone/>
            </a:pPr>
            <a:r>
              <a:rPr lang="en-US" sz="1550" dirty="0">
                <a:solidFill>
                  <a:srgbClr val="C9C2C0"/>
                </a:solidFill>
                <a:latin typeface="Gelasio" pitchFamily="34" charset="0"/>
                <a:ea typeface="Gelasio" pitchFamily="34" charset="-122"/>
                <a:cs typeface="Gelasio" pitchFamily="34" charset="-120"/>
              </a:rPr>
              <a:t>The House of Lords held that the surveyor did owe a duty of care to the Smiths. They found that it was foreseeable that the purchasers would rely on the report, and that there was sufficient proximity between the parties.</a:t>
            </a:r>
            <a:endParaRPr lang="en-US" sz="1550" dirty="0"/>
          </a:p>
        </p:txBody>
      </p:sp>
      <p:sp>
        <p:nvSpPr>
          <p:cNvPr id="19" name="Shape 17"/>
          <p:cNvSpPr/>
          <p:nvPr/>
        </p:nvSpPr>
        <p:spPr>
          <a:xfrm>
            <a:off x="11327725" y="4958715"/>
            <a:ext cx="22860" cy="709732"/>
          </a:xfrm>
          <a:prstGeom prst="roundRect">
            <a:avLst>
              <a:gd name="adj" fmla="val 133072"/>
            </a:avLst>
          </a:prstGeom>
          <a:solidFill>
            <a:srgbClr val="504D4C"/>
          </a:solidFill>
          <a:ln/>
        </p:spPr>
        <p:txBody>
          <a:bodyPr/>
          <a:lstStyle/>
          <a:p>
            <a:endParaRPr lang="en-GB"/>
          </a:p>
        </p:txBody>
      </p:sp>
      <p:sp>
        <p:nvSpPr>
          <p:cNvPr id="20" name="Shape 18"/>
          <p:cNvSpPr/>
          <p:nvPr/>
        </p:nvSpPr>
        <p:spPr>
          <a:xfrm>
            <a:off x="11111032" y="4730591"/>
            <a:ext cx="456248" cy="456248"/>
          </a:xfrm>
          <a:prstGeom prst="roundRect">
            <a:avLst>
              <a:gd name="adj" fmla="val 6668"/>
            </a:avLst>
          </a:prstGeom>
          <a:solidFill>
            <a:srgbClr val="373433"/>
          </a:solidFill>
          <a:ln/>
        </p:spPr>
        <p:txBody>
          <a:bodyPr/>
          <a:lstStyle/>
          <a:p>
            <a:endParaRPr lang="en-GB"/>
          </a:p>
        </p:txBody>
      </p:sp>
      <p:sp>
        <p:nvSpPr>
          <p:cNvPr id="21" name="Text 19"/>
          <p:cNvSpPr/>
          <p:nvPr/>
        </p:nvSpPr>
        <p:spPr>
          <a:xfrm>
            <a:off x="11253192" y="4806553"/>
            <a:ext cx="171807" cy="304205"/>
          </a:xfrm>
          <a:prstGeom prst="rect">
            <a:avLst/>
          </a:prstGeom>
          <a:noFill/>
          <a:ln/>
        </p:spPr>
        <p:txBody>
          <a:bodyPr wrap="none" lIns="0" tIns="0" rIns="0" bIns="0" rtlCol="0" anchor="t"/>
          <a:lstStyle/>
          <a:p>
            <a:pPr marL="0" indent="0" algn="ctr">
              <a:lnSpc>
                <a:spcPts val="2350"/>
              </a:lnSpc>
              <a:buNone/>
            </a:pPr>
            <a:r>
              <a:rPr lang="en-US" sz="2350" dirty="0">
                <a:solidFill>
                  <a:srgbClr val="C9C2C0"/>
                </a:solidFill>
                <a:latin typeface="Gelasio" pitchFamily="34" charset="0"/>
                <a:ea typeface="Gelasio" pitchFamily="34" charset="-122"/>
                <a:cs typeface="Gelasio" pitchFamily="34" charset="-120"/>
              </a:rPr>
              <a:t>4</a:t>
            </a:r>
            <a:endParaRPr lang="en-US" sz="2350" dirty="0"/>
          </a:p>
        </p:txBody>
      </p:sp>
      <p:sp>
        <p:nvSpPr>
          <p:cNvPr id="22" name="Text 20"/>
          <p:cNvSpPr/>
          <p:nvPr/>
        </p:nvSpPr>
        <p:spPr>
          <a:xfrm>
            <a:off x="10071735" y="5871210"/>
            <a:ext cx="2534960" cy="316825"/>
          </a:xfrm>
          <a:prstGeom prst="rect">
            <a:avLst/>
          </a:prstGeom>
          <a:noFill/>
          <a:ln/>
        </p:spPr>
        <p:txBody>
          <a:bodyPr wrap="none" lIns="0" tIns="0" rIns="0" bIns="0" rtlCol="0" anchor="t"/>
          <a:lstStyle/>
          <a:p>
            <a:pPr marL="0" indent="0" algn="ctr">
              <a:lnSpc>
                <a:spcPts val="2450"/>
              </a:lnSpc>
              <a:buNone/>
            </a:pPr>
            <a:r>
              <a:rPr lang="en-US" sz="1950" dirty="0">
                <a:solidFill>
                  <a:srgbClr val="C9C2C0"/>
                </a:solidFill>
                <a:latin typeface="Gelasio" pitchFamily="34" charset="0"/>
                <a:ea typeface="Gelasio" pitchFamily="34" charset="-122"/>
                <a:cs typeface="Gelasio" pitchFamily="34" charset="-120"/>
              </a:rPr>
              <a:t>Impact</a:t>
            </a:r>
            <a:endParaRPr lang="en-US" sz="1950" dirty="0"/>
          </a:p>
        </p:txBody>
      </p:sp>
      <p:sp>
        <p:nvSpPr>
          <p:cNvPr id="23" name="Text 21"/>
          <p:cNvSpPr/>
          <p:nvPr/>
        </p:nvSpPr>
        <p:spPr>
          <a:xfrm>
            <a:off x="8960644" y="6309598"/>
            <a:ext cx="4757142" cy="1297305"/>
          </a:xfrm>
          <a:prstGeom prst="rect">
            <a:avLst/>
          </a:prstGeom>
          <a:noFill/>
          <a:ln/>
        </p:spPr>
        <p:txBody>
          <a:bodyPr wrap="square" lIns="0" tIns="0" rIns="0" bIns="0" rtlCol="0" anchor="t"/>
          <a:lstStyle/>
          <a:p>
            <a:pPr marL="0" indent="0" algn="ctr">
              <a:lnSpc>
                <a:spcPts val="2550"/>
              </a:lnSpc>
              <a:buNone/>
            </a:pPr>
            <a:r>
              <a:rPr lang="en-US" sz="1550" dirty="0">
                <a:solidFill>
                  <a:srgbClr val="C9C2C0"/>
                </a:solidFill>
                <a:latin typeface="Gelasio" pitchFamily="34" charset="0"/>
                <a:ea typeface="Gelasio" pitchFamily="34" charset="-122"/>
                <a:cs typeface="Gelasio" pitchFamily="34" charset="-120"/>
              </a:rPr>
              <a:t>This case extended the principle of duty of care in negligent misstatement cases, showing that a duty could exist even without direct contact between the parties, provided there was foreseeable reliance.</a:t>
            </a:r>
            <a:endParaRPr lang="en-US" sz="15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793790" y="860108"/>
            <a:ext cx="11530846" cy="708779"/>
          </a:xfrm>
          <a:prstGeom prst="rect">
            <a:avLst/>
          </a:prstGeom>
          <a:noFill/>
          <a:ln/>
        </p:spPr>
        <p:txBody>
          <a:bodyPr wrap="non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Policy Considerations in Economic Loss Cases</a:t>
            </a:r>
            <a:endParaRPr lang="en-US" sz="4450" dirty="0"/>
          </a:p>
        </p:txBody>
      </p:sp>
      <p:sp>
        <p:nvSpPr>
          <p:cNvPr id="3" name="Shape 1"/>
          <p:cNvSpPr/>
          <p:nvPr/>
        </p:nvSpPr>
        <p:spPr>
          <a:xfrm>
            <a:off x="793790" y="2277666"/>
            <a:ext cx="510302" cy="510302"/>
          </a:xfrm>
          <a:prstGeom prst="roundRect">
            <a:avLst>
              <a:gd name="adj" fmla="val 6667"/>
            </a:avLst>
          </a:prstGeom>
          <a:solidFill>
            <a:srgbClr val="373433"/>
          </a:solidFill>
          <a:ln/>
        </p:spPr>
        <p:txBody>
          <a:bodyPr/>
          <a:lstStyle/>
          <a:p>
            <a:endParaRPr lang="en-GB"/>
          </a:p>
        </p:txBody>
      </p:sp>
      <p:sp>
        <p:nvSpPr>
          <p:cNvPr id="4" name="Text 2"/>
          <p:cNvSpPr/>
          <p:nvPr/>
        </p:nvSpPr>
        <p:spPr>
          <a:xfrm>
            <a:off x="975836" y="2362676"/>
            <a:ext cx="146209" cy="340281"/>
          </a:xfrm>
          <a:prstGeom prst="rect">
            <a:avLst/>
          </a:prstGeom>
          <a:noFill/>
          <a:ln/>
        </p:spPr>
        <p:txBody>
          <a:bodyPr wrap="none" lIns="0" tIns="0" rIns="0" bIns="0" rtlCol="0" anchor="t"/>
          <a:lstStyle/>
          <a:p>
            <a:pPr marL="0" indent="0" algn="ctr">
              <a:lnSpc>
                <a:spcPts val="2650"/>
              </a:lnSpc>
              <a:buNone/>
            </a:pPr>
            <a:r>
              <a:rPr lang="en-US" sz="2650" dirty="0">
                <a:solidFill>
                  <a:srgbClr val="C9C2C0"/>
                </a:solidFill>
                <a:latin typeface="Gelasio" pitchFamily="34" charset="0"/>
                <a:ea typeface="Gelasio" pitchFamily="34" charset="-122"/>
                <a:cs typeface="Gelasio" pitchFamily="34" charset="-120"/>
              </a:rPr>
              <a:t>1</a:t>
            </a:r>
            <a:endParaRPr lang="en-US" sz="2650" dirty="0"/>
          </a:p>
        </p:txBody>
      </p:sp>
      <p:sp>
        <p:nvSpPr>
          <p:cNvPr id="5" name="Text 3"/>
          <p:cNvSpPr/>
          <p:nvPr/>
        </p:nvSpPr>
        <p:spPr>
          <a:xfrm>
            <a:off x="1530906" y="227766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Floodgates Argument</a:t>
            </a:r>
            <a:endParaRPr lang="en-US" sz="2200" dirty="0"/>
          </a:p>
        </p:txBody>
      </p:sp>
      <p:sp>
        <p:nvSpPr>
          <p:cNvPr id="6" name="Text 4"/>
          <p:cNvSpPr/>
          <p:nvPr/>
        </p:nvSpPr>
        <p:spPr>
          <a:xfrm>
            <a:off x="1530906" y="2768084"/>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Courts are wary of opening 'floodgates' to a multitude of claims. This concern influences decisions on the scope of duty of care in economic loss cases, aiming to prevent an overwhelming number of lawsuits that could burden the legal system.</a:t>
            </a:r>
            <a:endParaRPr lang="en-US" sz="1750" dirty="0"/>
          </a:p>
        </p:txBody>
      </p:sp>
      <p:sp>
        <p:nvSpPr>
          <p:cNvPr id="7" name="Shape 5"/>
          <p:cNvSpPr/>
          <p:nvPr/>
        </p:nvSpPr>
        <p:spPr>
          <a:xfrm>
            <a:off x="7428667" y="2277666"/>
            <a:ext cx="510302" cy="510302"/>
          </a:xfrm>
          <a:prstGeom prst="roundRect">
            <a:avLst>
              <a:gd name="adj" fmla="val 6667"/>
            </a:avLst>
          </a:prstGeom>
          <a:solidFill>
            <a:srgbClr val="373433"/>
          </a:solidFill>
          <a:ln/>
        </p:spPr>
        <p:txBody>
          <a:bodyPr/>
          <a:lstStyle/>
          <a:p>
            <a:endParaRPr lang="en-GB"/>
          </a:p>
        </p:txBody>
      </p:sp>
      <p:sp>
        <p:nvSpPr>
          <p:cNvPr id="8" name="Text 6"/>
          <p:cNvSpPr/>
          <p:nvPr/>
        </p:nvSpPr>
        <p:spPr>
          <a:xfrm>
            <a:off x="7588806" y="2362676"/>
            <a:ext cx="190024" cy="340281"/>
          </a:xfrm>
          <a:prstGeom prst="rect">
            <a:avLst/>
          </a:prstGeom>
          <a:noFill/>
          <a:ln/>
        </p:spPr>
        <p:txBody>
          <a:bodyPr wrap="none" lIns="0" tIns="0" rIns="0" bIns="0" rtlCol="0" anchor="t"/>
          <a:lstStyle/>
          <a:p>
            <a:pPr marL="0" indent="0" algn="ctr">
              <a:lnSpc>
                <a:spcPts val="2650"/>
              </a:lnSpc>
              <a:buNone/>
            </a:pPr>
            <a:r>
              <a:rPr lang="en-US" sz="2650" dirty="0">
                <a:solidFill>
                  <a:srgbClr val="C9C2C0"/>
                </a:solidFill>
                <a:latin typeface="Gelasio" pitchFamily="34" charset="0"/>
                <a:ea typeface="Gelasio" pitchFamily="34" charset="-122"/>
                <a:cs typeface="Gelasio" pitchFamily="34" charset="-120"/>
              </a:rPr>
              <a:t>2</a:t>
            </a:r>
            <a:endParaRPr lang="en-US" sz="2650" dirty="0"/>
          </a:p>
        </p:txBody>
      </p:sp>
      <p:sp>
        <p:nvSpPr>
          <p:cNvPr id="9" name="Text 7"/>
          <p:cNvSpPr/>
          <p:nvPr/>
        </p:nvSpPr>
        <p:spPr>
          <a:xfrm>
            <a:off x="8165783" y="2277666"/>
            <a:ext cx="2914412"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Indeterminate Liability</a:t>
            </a:r>
            <a:endParaRPr lang="en-US" sz="2200" dirty="0"/>
          </a:p>
        </p:txBody>
      </p:sp>
      <p:sp>
        <p:nvSpPr>
          <p:cNvPr id="10" name="Text 8"/>
          <p:cNvSpPr/>
          <p:nvPr/>
        </p:nvSpPr>
        <p:spPr>
          <a:xfrm>
            <a:off x="8165783" y="2768084"/>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There's a policy concern about exposing defendants to indeterminate liability 'in an indeterminate amount for an indeterminate time to an indeterminate class' (as stated in Ultramares Corp v Touche). This principle helps limit the extent of liability in economic loss cases.</a:t>
            </a:r>
            <a:endParaRPr lang="en-US" sz="1750" dirty="0"/>
          </a:p>
        </p:txBody>
      </p:sp>
      <p:sp>
        <p:nvSpPr>
          <p:cNvPr id="11" name="Shape 9"/>
          <p:cNvSpPr/>
          <p:nvPr/>
        </p:nvSpPr>
        <p:spPr>
          <a:xfrm>
            <a:off x="793790" y="5064562"/>
            <a:ext cx="510302" cy="510302"/>
          </a:xfrm>
          <a:prstGeom prst="roundRect">
            <a:avLst>
              <a:gd name="adj" fmla="val 6667"/>
            </a:avLst>
          </a:prstGeom>
          <a:solidFill>
            <a:srgbClr val="373433"/>
          </a:solidFill>
          <a:ln/>
        </p:spPr>
        <p:txBody>
          <a:bodyPr/>
          <a:lstStyle/>
          <a:p>
            <a:endParaRPr lang="en-GB"/>
          </a:p>
        </p:txBody>
      </p:sp>
      <p:sp>
        <p:nvSpPr>
          <p:cNvPr id="12" name="Text 10"/>
          <p:cNvSpPr/>
          <p:nvPr/>
        </p:nvSpPr>
        <p:spPr>
          <a:xfrm>
            <a:off x="955000" y="5149572"/>
            <a:ext cx="187762" cy="340281"/>
          </a:xfrm>
          <a:prstGeom prst="rect">
            <a:avLst/>
          </a:prstGeom>
          <a:noFill/>
          <a:ln/>
        </p:spPr>
        <p:txBody>
          <a:bodyPr wrap="none" lIns="0" tIns="0" rIns="0" bIns="0" rtlCol="0" anchor="t"/>
          <a:lstStyle/>
          <a:p>
            <a:pPr marL="0" indent="0" algn="ctr">
              <a:lnSpc>
                <a:spcPts val="2650"/>
              </a:lnSpc>
              <a:buNone/>
            </a:pPr>
            <a:r>
              <a:rPr lang="en-US" sz="2650" dirty="0">
                <a:solidFill>
                  <a:srgbClr val="C9C2C0"/>
                </a:solidFill>
                <a:latin typeface="Gelasio" pitchFamily="34" charset="0"/>
                <a:ea typeface="Gelasio" pitchFamily="34" charset="-122"/>
                <a:cs typeface="Gelasio" pitchFamily="34" charset="-120"/>
              </a:rPr>
              <a:t>3</a:t>
            </a:r>
            <a:endParaRPr lang="en-US" sz="2650" dirty="0"/>
          </a:p>
        </p:txBody>
      </p:sp>
      <p:sp>
        <p:nvSpPr>
          <p:cNvPr id="13" name="Text 11"/>
          <p:cNvSpPr/>
          <p:nvPr/>
        </p:nvSpPr>
        <p:spPr>
          <a:xfrm>
            <a:off x="1530906" y="5064562"/>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Economic Efficiency</a:t>
            </a:r>
            <a:endParaRPr lang="en-US" sz="2200" dirty="0"/>
          </a:p>
        </p:txBody>
      </p:sp>
      <p:sp>
        <p:nvSpPr>
          <p:cNvPr id="14" name="Text 12"/>
          <p:cNvSpPr/>
          <p:nvPr/>
        </p:nvSpPr>
        <p:spPr>
          <a:xfrm>
            <a:off x="1530906"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Courts consider the broader economic impact of their decisions. Allowing too many economic loss claims could lead to defensive practices, increased insurance costs, and potentially stifle economic activity and innovation.</a:t>
            </a:r>
            <a:endParaRPr lang="en-US" sz="1750" dirty="0"/>
          </a:p>
        </p:txBody>
      </p:sp>
      <p:sp>
        <p:nvSpPr>
          <p:cNvPr id="15" name="Shape 13"/>
          <p:cNvSpPr/>
          <p:nvPr/>
        </p:nvSpPr>
        <p:spPr>
          <a:xfrm>
            <a:off x="7428667" y="5064562"/>
            <a:ext cx="510302" cy="510302"/>
          </a:xfrm>
          <a:prstGeom prst="roundRect">
            <a:avLst>
              <a:gd name="adj" fmla="val 6667"/>
            </a:avLst>
          </a:prstGeom>
          <a:solidFill>
            <a:srgbClr val="373433"/>
          </a:solidFill>
          <a:ln/>
        </p:spPr>
        <p:txBody>
          <a:bodyPr/>
          <a:lstStyle/>
          <a:p>
            <a:endParaRPr lang="en-GB"/>
          </a:p>
        </p:txBody>
      </p:sp>
      <p:sp>
        <p:nvSpPr>
          <p:cNvPr id="16" name="Text 14"/>
          <p:cNvSpPr/>
          <p:nvPr/>
        </p:nvSpPr>
        <p:spPr>
          <a:xfrm>
            <a:off x="7587615" y="5149572"/>
            <a:ext cx="192286" cy="340281"/>
          </a:xfrm>
          <a:prstGeom prst="rect">
            <a:avLst/>
          </a:prstGeom>
          <a:noFill/>
          <a:ln/>
        </p:spPr>
        <p:txBody>
          <a:bodyPr wrap="none" lIns="0" tIns="0" rIns="0" bIns="0" rtlCol="0" anchor="t"/>
          <a:lstStyle/>
          <a:p>
            <a:pPr marL="0" indent="0" algn="ctr">
              <a:lnSpc>
                <a:spcPts val="2650"/>
              </a:lnSpc>
              <a:buNone/>
            </a:pPr>
            <a:r>
              <a:rPr lang="en-US" sz="2650" dirty="0">
                <a:solidFill>
                  <a:srgbClr val="C9C2C0"/>
                </a:solidFill>
                <a:latin typeface="Gelasio" pitchFamily="34" charset="0"/>
                <a:ea typeface="Gelasio" pitchFamily="34" charset="-122"/>
                <a:cs typeface="Gelasio" pitchFamily="34" charset="-120"/>
              </a:rPr>
              <a:t>4</a:t>
            </a:r>
            <a:endParaRPr lang="en-US" sz="2650" dirty="0"/>
          </a:p>
        </p:txBody>
      </p:sp>
      <p:sp>
        <p:nvSpPr>
          <p:cNvPr id="17" name="Text 15"/>
          <p:cNvSpPr/>
          <p:nvPr/>
        </p:nvSpPr>
        <p:spPr>
          <a:xfrm>
            <a:off x="8165783" y="5064562"/>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Fairness and Justice</a:t>
            </a:r>
            <a:endParaRPr lang="en-US" sz="2200" dirty="0"/>
          </a:p>
        </p:txBody>
      </p:sp>
      <p:sp>
        <p:nvSpPr>
          <p:cNvPr id="18" name="Text 16"/>
          <p:cNvSpPr/>
          <p:nvPr/>
        </p:nvSpPr>
        <p:spPr>
          <a:xfrm>
            <a:off x="8165783"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The 'fair, just and reasonable' test from Caparo Industries plc v Dickman allows courts to consider broader societal implications when deciding whether to impose a duty of care in novel situations involving economic loss.</a:t>
            </a:r>
            <a:endParaRPr lang="en-US" sz="17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622697" y="630674"/>
            <a:ext cx="9782294" cy="556022"/>
          </a:xfrm>
          <a:prstGeom prst="rect">
            <a:avLst/>
          </a:prstGeom>
          <a:noFill/>
          <a:ln/>
        </p:spPr>
        <p:txBody>
          <a:bodyPr wrap="none" lIns="0" tIns="0" rIns="0" bIns="0" rtlCol="0" anchor="t"/>
          <a:lstStyle/>
          <a:p>
            <a:pPr marL="0" indent="0">
              <a:lnSpc>
                <a:spcPts val="4350"/>
              </a:lnSpc>
              <a:buNone/>
            </a:pPr>
            <a:r>
              <a:rPr lang="en-US" sz="3500" dirty="0">
                <a:solidFill>
                  <a:srgbClr val="D8B6A4"/>
                </a:solidFill>
                <a:latin typeface="Gelasio" pitchFamily="34" charset="0"/>
                <a:ea typeface="Gelasio" pitchFamily="34" charset="-122"/>
                <a:cs typeface="Gelasio" pitchFamily="34" charset="-120"/>
              </a:rPr>
              <a:t>Case Study: Murphy v Brentwood District Council</a:t>
            </a:r>
            <a:endParaRPr lang="en-US" sz="3500" dirty="0"/>
          </a:p>
        </p:txBody>
      </p:sp>
      <p:sp>
        <p:nvSpPr>
          <p:cNvPr id="3" name="Shape 1"/>
          <p:cNvSpPr/>
          <p:nvPr/>
        </p:nvSpPr>
        <p:spPr>
          <a:xfrm>
            <a:off x="878086" y="1542455"/>
            <a:ext cx="22860" cy="6056471"/>
          </a:xfrm>
          <a:prstGeom prst="roundRect">
            <a:avLst>
              <a:gd name="adj" fmla="val 116743"/>
            </a:avLst>
          </a:prstGeom>
          <a:solidFill>
            <a:srgbClr val="504D4C"/>
          </a:solidFill>
          <a:ln/>
        </p:spPr>
        <p:txBody>
          <a:bodyPr/>
          <a:lstStyle/>
          <a:p>
            <a:endParaRPr lang="en-GB"/>
          </a:p>
        </p:txBody>
      </p:sp>
      <p:sp>
        <p:nvSpPr>
          <p:cNvPr id="4" name="Shape 2"/>
          <p:cNvSpPr/>
          <p:nvPr/>
        </p:nvSpPr>
        <p:spPr>
          <a:xfrm>
            <a:off x="1066800" y="1931313"/>
            <a:ext cx="622697" cy="22860"/>
          </a:xfrm>
          <a:prstGeom prst="roundRect">
            <a:avLst>
              <a:gd name="adj" fmla="val 116743"/>
            </a:avLst>
          </a:prstGeom>
          <a:solidFill>
            <a:srgbClr val="504D4C"/>
          </a:solidFill>
          <a:ln/>
        </p:spPr>
        <p:txBody>
          <a:bodyPr/>
          <a:lstStyle/>
          <a:p>
            <a:endParaRPr lang="en-GB"/>
          </a:p>
        </p:txBody>
      </p:sp>
      <p:sp>
        <p:nvSpPr>
          <p:cNvPr id="5" name="Shape 3"/>
          <p:cNvSpPr/>
          <p:nvPr/>
        </p:nvSpPr>
        <p:spPr>
          <a:xfrm>
            <a:off x="689372" y="1742599"/>
            <a:ext cx="400288" cy="400288"/>
          </a:xfrm>
          <a:prstGeom prst="roundRect">
            <a:avLst>
              <a:gd name="adj" fmla="val 6667"/>
            </a:avLst>
          </a:prstGeom>
          <a:solidFill>
            <a:srgbClr val="373433"/>
          </a:solidFill>
          <a:ln/>
        </p:spPr>
        <p:txBody>
          <a:bodyPr/>
          <a:lstStyle/>
          <a:p>
            <a:endParaRPr lang="en-GB"/>
          </a:p>
        </p:txBody>
      </p:sp>
      <p:sp>
        <p:nvSpPr>
          <p:cNvPr id="6" name="Text 4"/>
          <p:cNvSpPr/>
          <p:nvPr/>
        </p:nvSpPr>
        <p:spPr>
          <a:xfrm>
            <a:off x="832128" y="1809274"/>
            <a:ext cx="114657" cy="266819"/>
          </a:xfrm>
          <a:prstGeom prst="rect">
            <a:avLst/>
          </a:prstGeom>
          <a:noFill/>
          <a:ln/>
        </p:spPr>
        <p:txBody>
          <a:bodyPr wrap="none" lIns="0" tIns="0" rIns="0" bIns="0" rtlCol="0" anchor="t"/>
          <a:lstStyle/>
          <a:p>
            <a:pPr marL="0" indent="0" algn="ctr">
              <a:lnSpc>
                <a:spcPts val="2100"/>
              </a:lnSpc>
              <a:buNone/>
            </a:pPr>
            <a:r>
              <a:rPr lang="en-US" sz="2100" dirty="0">
                <a:solidFill>
                  <a:srgbClr val="C9C2C0"/>
                </a:solidFill>
                <a:latin typeface="Gelasio" pitchFamily="34" charset="0"/>
                <a:ea typeface="Gelasio" pitchFamily="34" charset="-122"/>
                <a:cs typeface="Gelasio" pitchFamily="34" charset="-120"/>
              </a:rPr>
              <a:t>1</a:t>
            </a:r>
            <a:endParaRPr lang="en-US" sz="2100" dirty="0"/>
          </a:p>
        </p:txBody>
      </p:sp>
      <p:sp>
        <p:nvSpPr>
          <p:cNvPr id="7" name="Text 5"/>
          <p:cNvSpPr/>
          <p:nvPr/>
        </p:nvSpPr>
        <p:spPr>
          <a:xfrm>
            <a:off x="1867972" y="1720334"/>
            <a:ext cx="2223849" cy="278011"/>
          </a:xfrm>
          <a:prstGeom prst="rect">
            <a:avLst/>
          </a:prstGeom>
          <a:noFill/>
          <a:ln/>
        </p:spPr>
        <p:txBody>
          <a:bodyPr wrap="none" lIns="0" tIns="0" rIns="0" bIns="0" rtlCol="0" anchor="t"/>
          <a:lstStyle/>
          <a:p>
            <a:pPr marL="0" indent="0" algn="l">
              <a:lnSpc>
                <a:spcPts val="2150"/>
              </a:lnSpc>
              <a:buNone/>
            </a:pPr>
            <a:r>
              <a:rPr lang="en-US" sz="1750" dirty="0">
                <a:solidFill>
                  <a:srgbClr val="C9C2C0"/>
                </a:solidFill>
                <a:latin typeface="Gelasio" pitchFamily="34" charset="0"/>
                <a:ea typeface="Gelasio" pitchFamily="34" charset="-122"/>
                <a:cs typeface="Gelasio" pitchFamily="34" charset="-120"/>
              </a:rPr>
              <a:t>Background (1991)</a:t>
            </a:r>
            <a:endParaRPr lang="en-US" sz="1750" dirty="0"/>
          </a:p>
        </p:txBody>
      </p:sp>
      <p:sp>
        <p:nvSpPr>
          <p:cNvPr id="8" name="Text 6"/>
          <p:cNvSpPr/>
          <p:nvPr/>
        </p:nvSpPr>
        <p:spPr>
          <a:xfrm>
            <a:off x="1867972" y="2105025"/>
            <a:ext cx="12139732" cy="569119"/>
          </a:xfrm>
          <a:prstGeom prst="rect">
            <a:avLst/>
          </a:prstGeom>
          <a:noFill/>
          <a:ln/>
        </p:spPr>
        <p:txBody>
          <a:bodyPr wrap="square" lIns="0" tIns="0" rIns="0" bIns="0" rtlCol="0" anchor="t"/>
          <a:lstStyle/>
          <a:p>
            <a:pPr marL="0" indent="0" algn="l">
              <a:lnSpc>
                <a:spcPts val="2200"/>
              </a:lnSpc>
              <a:buNone/>
            </a:pPr>
            <a:r>
              <a:rPr lang="en-US" sz="1400" dirty="0">
                <a:solidFill>
                  <a:srgbClr val="C9C2C0"/>
                </a:solidFill>
                <a:latin typeface="Gelasio" pitchFamily="34" charset="0"/>
                <a:ea typeface="Gelasio" pitchFamily="34" charset="-122"/>
                <a:cs typeface="Gelasio" pitchFamily="34" charset="-120"/>
              </a:rPr>
              <a:t>Murphy purchased a house built on a concrete raft foundation. The local council had approved the design, but the foundation was defective, causing damage to the house. Murphy sued the council for negligence, claiming pure economic loss for the cost of repairs and diminution in value of the property.</a:t>
            </a:r>
            <a:endParaRPr lang="en-US" sz="1400" dirty="0"/>
          </a:p>
        </p:txBody>
      </p:sp>
      <p:sp>
        <p:nvSpPr>
          <p:cNvPr id="9" name="Shape 7"/>
          <p:cNvSpPr/>
          <p:nvPr/>
        </p:nvSpPr>
        <p:spPr>
          <a:xfrm>
            <a:off x="1066800" y="3418761"/>
            <a:ext cx="622697" cy="22860"/>
          </a:xfrm>
          <a:prstGeom prst="roundRect">
            <a:avLst>
              <a:gd name="adj" fmla="val 116743"/>
            </a:avLst>
          </a:prstGeom>
          <a:solidFill>
            <a:srgbClr val="504D4C"/>
          </a:solidFill>
          <a:ln/>
        </p:spPr>
        <p:txBody>
          <a:bodyPr/>
          <a:lstStyle/>
          <a:p>
            <a:endParaRPr lang="en-GB"/>
          </a:p>
        </p:txBody>
      </p:sp>
      <p:sp>
        <p:nvSpPr>
          <p:cNvPr id="10" name="Shape 8"/>
          <p:cNvSpPr/>
          <p:nvPr/>
        </p:nvSpPr>
        <p:spPr>
          <a:xfrm>
            <a:off x="689372" y="3230047"/>
            <a:ext cx="400288" cy="400288"/>
          </a:xfrm>
          <a:prstGeom prst="roundRect">
            <a:avLst>
              <a:gd name="adj" fmla="val 6667"/>
            </a:avLst>
          </a:prstGeom>
          <a:solidFill>
            <a:srgbClr val="373433"/>
          </a:solidFill>
          <a:ln/>
        </p:spPr>
        <p:txBody>
          <a:bodyPr/>
          <a:lstStyle/>
          <a:p>
            <a:endParaRPr lang="en-GB"/>
          </a:p>
        </p:txBody>
      </p:sp>
      <p:sp>
        <p:nvSpPr>
          <p:cNvPr id="11" name="Text 9"/>
          <p:cNvSpPr/>
          <p:nvPr/>
        </p:nvSpPr>
        <p:spPr>
          <a:xfrm>
            <a:off x="814983" y="3296722"/>
            <a:ext cx="149066" cy="266819"/>
          </a:xfrm>
          <a:prstGeom prst="rect">
            <a:avLst/>
          </a:prstGeom>
          <a:noFill/>
          <a:ln/>
        </p:spPr>
        <p:txBody>
          <a:bodyPr wrap="none" lIns="0" tIns="0" rIns="0" bIns="0" rtlCol="0" anchor="t"/>
          <a:lstStyle/>
          <a:p>
            <a:pPr marL="0" indent="0" algn="ctr">
              <a:lnSpc>
                <a:spcPts val="2100"/>
              </a:lnSpc>
              <a:buNone/>
            </a:pPr>
            <a:r>
              <a:rPr lang="en-US" sz="2100" dirty="0">
                <a:solidFill>
                  <a:srgbClr val="C9C2C0"/>
                </a:solidFill>
                <a:latin typeface="Gelasio" pitchFamily="34" charset="0"/>
                <a:ea typeface="Gelasio" pitchFamily="34" charset="-122"/>
                <a:cs typeface="Gelasio" pitchFamily="34" charset="-120"/>
              </a:rPr>
              <a:t>2</a:t>
            </a:r>
            <a:endParaRPr lang="en-US" sz="2100" dirty="0"/>
          </a:p>
        </p:txBody>
      </p:sp>
      <p:sp>
        <p:nvSpPr>
          <p:cNvPr id="12" name="Text 10"/>
          <p:cNvSpPr/>
          <p:nvPr/>
        </p:nvSpPr>
        <p:spPr>
          <a:xfrm>
            <a:off x="1867972" y="3207782"/>
            <a:ext cx="2223849" cy="278011"/>
          </a:xfrm>
          <a:prstGeom prst="rect">
            <a:avLst/>
          </a:prstGeom>
          <a:noFill/>
          <a:ln/>
        </p:spPr>
        <p:txBody>
          <a:bodyPr wrap="none" lIns="0" tIns="0" rIns="0" bIns="0" rtlCol="0" anchor="t"/>
          <a:lstStyle/>
          <a:p>
            <a:pPr marL="0" indent="0" algn="l">
              <a:lnSpc>
                <a:spcPts val="2150"/>
              </a:lnSpc>
              <a:buNone/>
            </a:pPr>
            <a:r>
              <a:rPr lang="en-US" sz="1750" dirty="0">
                <a:solidFill>
                  <a:srgbClr val="C9C2C0"/>
                </a:solidFill>
                <a:latin typeface="Gelasio" pitchFamily="34" charset="0"/>
                <a:ea typeface="Gelasio" pitchFamily="34" charset="-122"/>
                <a:cs typeface="Gelasio" pitchFamily="34" charset="-120"/>
              </a:rPr>
              <a:t>Previous Law</a:t>
            </a:r>
            <a:endParaRPr lang="en-US" sz="1750" dirty="0"/>
          </a:p>
        </p:txBody>
      </p:sp>
      <p:sp>
        <p:nvSpPr>
          <p:cNvPr id="13" name="Text 11"/>
          <p:cNvSpPr/>
          <p:nvPr/>
        </p:nvSpPr>
        <p:spPr>
          <a:xfrm>
            <a:off x="1867972" y="3592473"/>
            <a:ext cx="12139732" cy="569119"/>
          </a:xfrm>
          <a:prstGeom prst="rect">
            <a:avLst/>
          </a:prstGeom>
          <a:noFill/>
          <a:ln/>
        </p:spPr>
        <p:txBody>
          <a:bodyPr wrap="square" lIns="0" tIns="0" rIns="0" bIns="0" rtlCol="0" anchor="t"/>
          <a:lstStyle/>
          <a:p>
            <a:pPr marL="0" indent="0" algn="l">
              <a:lnSpc>
                <a:spcPts val="2200"/>
              </a:lnSpc>
              <a:buNone/>
            </a:pPr>
            <a:r>
              <a:rPr lang="en-US" sz="1400" dirty="0">
                <a:solidFill>
                  <a:srgbClr val="C9C2C0"/>
                </a:solidFill>
                <a:latin typeface="Gelasio" pitchFamily="34" charset="0"/>
                <a:ea typeface="Gelasio" pitchFamily="34" charset="-122"/>
                <a:cs typeface="Gelasio" pitchFamily="34" charset="-120"/>
              </a:rPr>
              <a:t>The case of Anns v Merton London Borough Council (1978) had previously established that local authorities could be liable for negligence in approving defective building plans, allowing recovery for pure economic loss.</a:t>
            </a:r>
            <a:endParaRPr lang="en-US" sz="1400" dirty="0"/>
          </a:p>
        </p:txBody>
      </p:sp>
      <p:sp>
        <p:nvSpPr>
          <p:cNvPr id="14" name="Shape 12"/>
          <p:cNvSpPr/>
          <p:nvPr/>
        </p:nvSpPr>
        <p:spPr>
          <a:xfrm>
            <a:off x="1066800" y="4906208"/>
            <a:ext cx="622697" cy="22860"/>
          </a:xfrm>
          <a:prstGeom prst="roundRect">
            <a:avLst>
              <a:gd name="adj" fmla="val 116743"/>
            </a:avLst>
          </a:prstGeom>
          <a:solidFill>
            <a:srgbClr val="504D4C"/>
          </a:solidFill>
          <a:ln/>
        </p:spPr>
        <p:txBody>
          <a:bodyPr/>
          <a:lstStyle/>
          <a:p>
            <a:endParaRPr lang="en-GB"/>
          </a:p>
        </p:txBody>
      </p:sp>
      <p:sp>
        <p:nvSpPr>
          <p:cNvPr id="15" name="Shape 13"/>
          <p:cNvSpPr/>
          <p:nvPr/>
        </p:nvSpPr>
        <p:spPr>
          <a:xfrm>
            <a:off x="689372" y="4717494"/>
            <a:ext cx="400288" cy="400288"/>
          </a:xfrm>
          <a:prstGeom prst="roundRect">
            <a:avLst>
              <a:gd name="adj" fmla="val 6667"/>
            </a:avLst>
          </a:prstGeom>
          <a:solidFill>
            <a:srgbClr val="373433"/>
          </a:solidFill>
          <a:ln/>
        </p:spPr>
        <p:txBody>
          <a:bodyPr/>
          <a:lstStyle/>
          <a:p>
            <a:endParaRPr lang="en-GB"/>
          </a:p>
        </p:txBody>
      </p:sp>
      <p:sp>
        <p:nvSpPr>
          <p:cNvPr id="16" name="Text 14"/>
          <p:cNvSpPr/>
          <p:nvPr/>
        </p:nvSpPr>
        <p:spPr>
          <a:xfrm>
            <a:off x="815816" y="4784169"/>
            <a:ext cx="147280" cy="266819"/>
          </a:xfrm>
          <a:prstGeom prst="rect">
            <a:avLst/>
          </a:prstGeom>
          <a:noFill/>
          <a:ln/>
        </p:spPr>
        <p:txBody>
          <a:bodyPr wrap="none" lIns="0" tIns="0" rIns="0" bIns="0" rtlCol="0" anchor="t"/>
          <a:lstStyle/>
          <a:p>
            <a:pPr marL="0" indent="0" algn="ctr">
              <a:lnSpc>
                <a:spcPts val="2100"/>
              </a:lnSpc>
              <a:buNone/>
            </a:pPr>
            <a:r>
              <a:rPr lang="en-US" sz="2100" dirty="0">
                <a:solidFill>
                  <a:srgbClr val="C9C2C0"/>
                </a:solidFill>
                <a:latin typeface="Gelasio" pitchFamily="34" charset="0"/>
                <a:ea typeface="Gelasio" pitchFamily="34" charset="-122"/>
                <a:cs typeface="Gelasio" pitchFamily="34" charset="-120"/>
              </a:rPr>
              <a:t>3</a:t>
            </a:r>
            <a:endParaRPr lang="en-US" sz="2100" dirty="0"/>
          </a:p>
        </p:txBody>
      </p:sp>
      <p:sp>
        <p:nvSpPr>
          <p:cNvPr id="17" name="Text 15"/>
          <p:cNvSpPr/>
          <p:nvPr/>
        </p:nvSpPr>
        <p:spPr>
          <a:xfrm>
            <a:off x="1867972" y="4695230"/>
            <a:ext cx="2406491" cy="278011"/>
          </a:xfrm>
          <a:prstGeom prst="rect">
            <a:avLst/>
          </a:prstGeom>
          <a:noFill/>
          <a:ln/>
        </p:spPr>
        <p:txBody>
          <a:bodyPr wrap="none" lIns="0" tIns="0" rIns="0" bIns="0" rtlCol="0" anchor="t"/>
          <a:lstStyle/>
          <a:p>
            <a:pPr marL="0" indent="0" algn="l">
              <a:lnSpc>
                <a:spcPts val="2150"/>
              </a:lnSpc>
              <a:buNone/>
            </a:pPr>
            <a:r>
              <a:rPr lang="en-US" sz="1750" dirty="0">
                <a:solidFill>
                  <a:srgbClr val="C9C2C0"/>
                </a:solidFill>
                <a:latin typeface="Gelasio" pitchFamily="34" charset="0"/>
                <a:ea typeface="Gelasio" pitchFamily="34" charset="-122"/>
                <a:cs typeface="Gelasio" pitchFamily="34" charset="-120"/>
              </a:rPr>
              <a:t>House of Lords Decision</a:t>
            </a:r>
            <a:endParaRPr lang="en-US" sz="1750" dirty="0"/>
          </a:p>
        </p:txBody>
      </p:sp>
      <p:sp>
        <p:nvSpPr>
          <p:cNvPr id="18" name="Text 16"/>
          <p:cNvSpPr/>
          <p:nvPr/>
        </p:nvSpPr>
        <p:spPr>
          <a:xfrm>
            <a:off x="1867972" y="5079921"/>
            <a:ext cx="12139732" cy="853678"/>
          </a:xfrm>
          <a:prstGeom prst="rect">
            <a:avLst/>
          </a:prstGeom>
          <a:noFill/>
          <a:ln/>
        </p:spPr>
        <p:txBody>
          <a:bodyPr wrap="square" lIns="0" tIns="0" rIns="0" bIns="0" rtlCol="0" anchor="t"/>
          <a:lstStyle/>
          <a:p>
            <a:pPr marL="0" indent="0" algn="l">
              <a:lnSpc>
                <a:spcPts val="2200"/>
              </a:lnSpc>
              <a:buNone/>
            </a:pPr>
            <a:r>
              <a:rPr lang="en-US" sz="1400" dirty="0">
                <a:solidFill>
                  <a:srgbClr val="C9C2C0"/>
                </a:solidFill>
                <a:latin typeface="Gelasio" pitchFamily="34" charset="0"/>
                <a:ea typeface="Gelasio" pitchFamily="34" charset="-122"/>
                <a:cs typeface="Gelasio" pitchFamily="34" charset="-120"/>
              </a:rPr>
              <a:t>The House of Lords overruled Anns, holding that the council did not owe a duty of care to Murphy for pure economic loss. They emphasised the need to distinguish between economic loss resulting from defects in the quality of a product (not recoverable) and loss resulting from physical damage caused by a product (potentially recoverable).</a:t>
            </a:r>
            <a:endParaRPr lang="en-US" sz="1400" dirty="0"/>
          </a:p>
        </p:txBody>
      </p:sp>
      <p:sp>
        <p:nvSpPr>
          <p:cNvPr id="19" name="Shape 17"/>
          <p:cNvSpPr/>
          <p:nvPr/>
        </p:nvSpPr>
        <p:spPr>
          <a:xfrm>
            <a:off x="1066800" y="6678216"/>
            <a:ext cx="622697" cy="22860"/>
          </a:xfrm>
          <a:prstGeom prst="roundRect">
            <a:avLst>
              <a:gd name="adj" fmla="val 116743"/>
            </a:avLst>
          </a:prstGeom>
          <a:solidFill>
            <a:srgbClr val="504D4C"/>
          </a:solidFill>
          <a:ln/>
        </p:spPr>
        <p:txBody>
          <a:bodyPr/>
          <a:lstStyle/>
          <a:p>
            <a:endParaRPr lang="en-GB"/>
          </a:p>
        </p:txBody>
      </p:sp>
      <p:sp>
        <p:nvSpPr>
          <p:cNvPr id="20" name="Shape 18"/>
          <p:cNvSpPr/>
          <p:nvPr/>
        </p:nvSpPr>
        <p:spPr>
          <a:xfrm>
            <a:off x="689372" y="6489502"/>
            <a:ext cx="400288" cy="400288"/>
          </a:xfrm>
          <a:prstGeom prst="roundRect">
            <a:avLst>
              <a:gd name="adj" fmla="val 6667"/>
            </a:avLst>
          </a:prstGeom>
          <a:solidFill>
            <a:srgbClr val="373433"/>
          </a:solidFill>
          <a:ln/>
        </p:spPr>
        <p:txBody>
          <a:bodyPr/>
          <a:lstStyle/>
          <a:p>
            <a:endParaRPr lang="en-GB"/>
          </a:p>
        </p:txBody>
      </p:sp>
      <p:sp>
        <p:nvSpPr>
          <p:cNvPr id="21" name="Text 19"/>
          <p:cNvSpPr/>
          <p:nvPr/>
        </p:nvSpPr>
        <p:spPr>
          <a:xfrm>
            <a:off x="814030" y="6556177"/>
            <a:ext cx="150852" cy="266819"/>
          </a:xfrm>
          <a:prstGeom prst="rect">
            <a:avLst/>
          </a:prstGeom>
          <a:noFill/>
          <a:ln/>
        </p:spPr>
        <p:txBody>
          <a:bodyPr wrap="none" lIns="0" tIns="0" rIns="0" bIns="0" rtlCol="0" anchor="t"/>
          <a:lstStyle/>
          <a:p>
            <a:pPr marL="0" indent="0" algn="ctr">
              <a:lnSpc>
                <a:spcPts val="2100"/>
              </a:lnSpc>
              <a:buNone/>
            </a:pPr>
            <a:r>
              <a:rPr lang="en-US" sz="2100" dirty="0">
                <a:solidFill>
                  <a:srgbClr val="C9C2C0"/>
                </a:solidFill>
                <a:latin typeface="Gelasio" pitchFamily="34" charset="0"/>
                <a:ea typeface="Gelasio" pitchFamily="34" charset="-122"/>
                <a:cs typeface="Gelasio" pitchFamily="34" charset="-120"/>
              </a:rPr>
              <a:t>4</a:t>
            </a:r>
            <a:endParaRPr lang="en-US" sz="2100" dirty="0"/>
          </a:p>
        </p:txBody>
      </p:sp>
      <p:sp>
        <p:nvSpPr>
          <p:cNvPr id="22" name="Text 20"/>
          <p:cNvSpPr/>
          <p:nvPr/>
        </p:nvSpPr>
        <p:spPr>
          <a:xfrm>
            <a:off x="1867972" y="6467237"/>
            <a:ext cx="2223849" cy="278011"/>
          </a:xfrm>
          <a:prstGeom prst="rect">
            <a:avLst/>
          </a:prstGeom>
          <a:noFill/>
          <a:ln/>
        </p:spPr>
        <p:txBody>
          <a:bodyPr wrap="none" lIns="0" tIns="0" rIns="0" bIns="0" rtlCol="0" anchor="t"/>
          <a:lstStyle/>
          <a:p>
            <a:pPr marL="0" indent="0" algn="l">
              <a:lnSpc>
                <a:spcPts val="2150"/>
              </a:lnSpc>
              <a:buNone/>
            </a:pPr>
            <a:r>
              <a:rPr lang="en-US" sz="1750" dirty="0">
                <a:solidFill>
                  <a:srgbClr val="C9C2C0"/>
                </a:solidFill>
                <a:latin typeface="Gelasio" pitchFamily="34" charset="0"/>
                <a:ea typeface="Gelasio" pitchFamily="34" charset="-122"/>
                <a:cs typeface="Gelasio" pitchFamily="34" charset="-120"/>
              </a:rPr>
              <a:t>Impact</a:t>
            </a:r>
            <a:endParaRPr lang="en-US" sz="1750" dirty="0"/>
          </a:p>
        </p:txBody>
      </p:sp>
      <p:sp>
        <p:nvSpPr>
          <p:cNvPr id="23" name="Text 21"/>
          <p:cNvSpPr/>
          <p:nvPr/>
        </p:nvSpPr>
        <p:spPr>
          <a:xfrm>
            <a:off x="1867972" y="6851928"/>
            <a:ext cx="12139732" cy="569119"/>
          </a:xfrm>
          <a:prstGeom prst="rect">
            <a:avLst/>
          </a:prstGeom>
          <a:noFill/>
          <a:ln/>
        </p:spPr>
        <p:txBody>
          <a:bodyPr wrap="square" lIns="0" tIns="0" rIns="0" bIns="0" rtlCol="0" anchor="t"/>
          <a:lstStyle/>
          <a:p>
            <a:pPr marL="0" indent="0" algn="l">
              <a:lnSpc>
                <a:spcPts val="2200"/>
              </a:lnSpc>
              <a:buNone/>
            </a:pPr>
            <a:r>
              <a:rPr lang="en-US" sz="1400" dirty="0">
                <a:solidFill>
                  <a:srgbClr val="C9C2C0"/>
                </a:solidFill>
                <a:latin typeface="Gelasio" pitchFamily="34" charset="0"/>
                <a:ea typeface="Gelasio" pitchFamily="34" charset="-122"/>
                <a:cs typeface="Gelasio" pitchFamily="34" charset="-120"/>
              </a:rPr>
              <a:t>Murphy significantly restricted the recovery of pure economic loss in negligence cases, particularly in the construction industry. It reinforced the principle that pure economic loss is generally not recoverable in negligence, except in special circumstances such as negligent misstatement cases.</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793790" y="1451253"/>
            <a:ext cx="9022080" cy="708779"/>
          </a:xfrm>
          <a:prstGeom prst="rect">
            <a:avLst/>
          </a:prstGeom>
          <a:noFill/>
          <a:ln/>
        </p:spPr>
        <p:txBody>
          <a:bodyPr wrap="non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Economic Loss in Contract and Tort</a:t>
            </a:r>
            <a:endParaRPr lang="en-US" sz="4450" dirty="0"/>
          </a:p>
        </p:txBody>
      </p:sp>
      <p:sp>
        <p:nvSpPr>
          <p:cNvPr id="3" name="Text 1"/>
          <p:cNvSpPr/>
          <p:nvPr/>
        </p:nvSpPr>
        <p:spPr>
          <a:xfrm>
            <a:off x="793790" y="272700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Contract Law</a:t>
            </a:r>
            <a:endParaRPr lang="en-US" sz="2200" dirty="0"/>
          </a:p>
        </p:txBody>
      </p:sp>
      <p:sp>
        <p:nvSpPr>
          <p:cNvPr id="4" name="Text 2"/>
          <p:cNvSpPr/>
          <p:nvPr/>
        </p:nvSpPr>
        <p:spPr>
          <a:xfrm>
            <a:off x="793790" y="3308152"/>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In contract law, economic loss is generally recoverable as it falls within the contemplation of the parties when forming the contract. The principle established in Hadley v Baxendale (1854) allows for recovery of losses that were reasonably foreseeable at the time of contract formation.</a:t>
            </a:r>
            <a:endParaRPr lang="en-US" sz="1750" dirty="0"/>
          </a:p>
        </p:txBody>
      </p:sp>
      <p:sp>
        <p:nvSpPr>
          <p:cNvPr id="5" name="Text 3"/>
          <p:cNvSpPr/>
          <p:nvPr/>
        </p:nvSpPr>
        <p:spPr>
          <a:xfrm>
            <a:off x="5332928" y="272700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Tort Law</a:t>
            </a:r>
            <a:endParaRPr lang="en-US" sz="2200" dirty="0"/>
          </a:p>
        </p:txBody>
      </p:sp>
      <p:sp>
        <p:nvSpPr>
          <p:cNvPr id="6" name="Text 4"/>
          <p:cNvSpPr/>
          <p:nvPr/>
        </p:nvSpPr>
        <p:spPr>
          <a:xfrm>
            <a:off x="5332928" y="3308152"/>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In tort law, particularly negligence, the recovery of pure economic loss is more restricted. Courts are cautious about imposing liability for pure economic loss in tort due to concerns about indeterminate liability and the potential for a flood of claims.</a:t>
            </a:r>
            <a:endParaRPr lang="en-US" sz="1750" dirty="0"/>
          </a:p>
        </p:txBody>
      </p:sp>
      <p:sp>
        <p:nvSpPr>
          <p:cNvPr id="7" name="Text 5"/>
          <p:cNvSpPr/>
          <p:nvPr/>
        </p:nvSpPr>
        <p:spPr>
          <a:xfrm>
            <a:off x="9872067" y="2727008"/>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Concurrent Liability</a:t>
            </a:r>
            <a:endParaRPr lang="en-US" sz="2200" dirty="0"/>
          </a:p>
        </p:txBody>
      </p:sp>
      <p:sp>
        <p:nvSpPr>
          <p:cNvPr id="8" name="Text 6"/>
          <p:cNvSpPr/>
          <p:nvPr/>
        </p:nvSpPr>
        <p:spPr>
          <a:xfrm>
            <a:off x="9872067" y="3308152"/>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Some situations may give rise to concurrent liability in both contract and tort. The case of Henderson v Merrett Syndicates Ltd (1995) established that the existence of a contract does not necessarily preclude a duty of care in tort, allowing claimants to pursue the most advantageous cause of action.</a:t>
            </a:r>
            <a:endParaRPr lang="en-US" sz="17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693063" y="704731"/>
            <a:ext cx="10058400" cy="618768"/>
          </a:xfrm>
          <a:prstGeom prst="rect">
            <a:avLst/>
          </a:prstGeom>
          <a:noFill/>
          <a:ln/>
        </p:spPr>
        <p:txBody>
          <a:bodyPr wrap="none" lIns="0" tIns="0" rIns="0" bIns="0" rtlCol="0" anchor="t"/>
          <a:lstStyle/>
          <a:p>
            <a:pPr marL="0" indent="0">
              <a:lnSpc>
                <a:spcPts val="4850"/>
              </a:lnSpc>
              <a:buNone/>
            </a:pPr>
            <a:r>
              <a:rPr lang="en-US" sz="3850" dirty="0">
                <a:solidFill>
                  <a:srgbClr val="D8B6A4"/>
                </a:solidFill>
                <a:latin typeface="Gelasio" pitchFamily="34" charset="0"/>
                <a:ea typeface="Gelasio" pitchFamily="34" charset="-122"/>
                <a:cs typeface="Gelasio" pitchFamily="34" charset="-120"/>
              </a:rPr>
              <a:t>Case Study: Junior Books Ltd v Veitchi Co Ltd</a:t>
            </a:r>
            <a:endParaRPr lang="en-US" sz="3850" dirty="0"/>
          </a:p>
        </p:txBody>
      </p:sp>
      <p:sp>
        <p:nvSpPr>
          <p:cNvPr id="3" name="Shape 1"/>
          <p:cNvSpPr/>
          <p:nvPr/>
        </p:nvSpPr>
        <p:spPr>
          <a:xfrm>
            <a:off x="693063" y="4622125"/>
            <a:ext cx="13244274" cy="22860"/>
          </a:xfrm>
          <a:prstGeom prst="roundRect">
            <a:avLst>
              <a:gd name="adj" fmla="val 129944"/>
            </a:avLst>
          </a:prstGeom>
          <a:solidFill>
            <a:srgbClr val="504D4C"/>
          </a:solidFill>
          <a:ln/>
        </p:spPr>
        <p:txBody>
          <a:bodyPr/>
          <a:lstStyle/>
          <a:p>
            <a:endParaRPr lang="en-GB"/>
          </a:p>
        </p:txBody>
      </p:sp>
      <p:sp>
        <p:nvSpPr>
          <p:cNvPr id="4" name="Shape 2"/>
          <p:cNvSpPr/>
          <p:nvPr/>
        </p:nvSpPr>
        <p:spPr>
          <a:xfrm>
            <a:off x="3271004" y="3929063"/>
            <a:ext cx="22860" cy="693063"/>
          </a:xfrm>
          <a:prstGeom prst="roundRect">
            <a:avLst>
              <a:gd name="adj" fmla="val 129944"/>
            </a:avLst>
          </a:prstGeom>
          <a:solidFill>
            <a:srgbClr val="504D4C"/>
          </a:solidFill>
          <a:ln/>
        </p:spPr>
        <p:txBody>
          <a:bodyPr/>
          <a:lstStyle/>
          <a:p>
            <a:endParaRPr lang="en-GB"/>
          </a:p>
        </p:txBody>
      </p:sp>
      <p:sp>
        <p:nvSpPr>
          <p:cNvPr id="5" name="Shape 3"/>
          <p:cNvSpPr/>
          <p:nvPr/>
        </p:nvSpPr>
        <p:spPr>
          <a:xfrm>
            <a:off x="3059668" y="4399359"/>
            <a:ext cx="445532" cy="445532"/>
          </a:xfrm>
          <a:prstGeom prst="roundRect">
            <a:avLst>
              <a:gd name="adj" fmla="val 6667"/>
            </a:avLst>
          </a:prstGeom>
          <a:solidFill>
            <a:srgbClr val="373433"/>
          </a:solidFill>
          <a:ln/>
        </p:spPr>
        <p:txBody>
          <a:bodyPr/>
          <a:lstStyle/>
          <a:p>
            <a:endParaRPr lang="en-GB"/>
          </a:p>
        </p:txBody>
      </p:sp>
      <p:sp>
        <p:nvSpPr>
          <p:cNvPr id="6" name="Text 4"/>
          <p:cNvSpPr/>
          <p:nvPr/>
        </p:nvSpPr>
        <p:spPr>
          <a:xfrm>
            <a:off x="3218617" y="4473535"/>
            <a:ext cx="127635" cy="297061"/>
          </a:xfrm>
          <a:prstGeom prst="rect">
            <a:avLst/>
          </a:prstGeom>
          <a:noFill/>
          <a:ln/>
        </p:spPr>
        <p:txBody>
          <a:bodyPr wrap="none" lIns="0" tIns="0" rIns="0" bIns="0" rtlCol="0" anchor="t"/>
          <a:lstStyle/>
          <a:p>
            <a:pPr marL="0" indent="0" algn="ctr">
              <a:lnSpc>
                <a:spcPts val="2300"/>
              </a:lnSpc>
              <a:buNone/>
            </a:pPr>
            <a:r>
              <a:rPr lang="en-US" sz="2300" dirty="0">
                <a:solidFill>
                  <a:srgbClr val="C9C2C0"/>
                </a:solidFill>
                <a:latin typeface="Gelasio" pitchFamily="34" charset="0"/>
                <a:ea typeface="Gelasio" pitchFamily="34" charset="-122"/>
                <a:cs typeface="Gelasio" pitchFamily="34" charset="-120"/>
              </a:rPr>
              <a:t>1</a:t>
            </a:r>
            <a:endParaRPr lang="en-US" sz="2300" dirty="0"/>
          </a:p>
        </p:txBody>
      </p:sp>
      <p:sp>
        <p:nvSpPr>
          <p:cNvPr id="7" name="Text 5"/>
          <p:cNvSpPr/>
          <p:nvPr/>
        </p:nvSpPr>
        <p:spPr>
          <a:xfrm>
            <a:off x="2044779" y="1719501"/>
            <a:ext cx="2475428" cy="309324"/>
          </a:xfrm>
          <a:prstGeom prst="rect">
            <a:avLst/>
          </a:prstGeom>
          <a:noFill/>
          <a:ln/>
        </p:spPr>
        <p:txBody>
          <a:bodyPr wrap="none" lIns="0" tIns="0" rIns="0" bIns="0" rtlCol="0" anchor="t"/>
          <a:lstStyle/>
          <a:p>
            <a:pPr marL="0" indent="0" algn="ctr">
              <a:lnSpc>
                <a:spcPts val="2400"/>
              </a:lnSpc>
              <a:buNone/>
            </a:pPr>
            <a:r>
              <a:rPr lang="en-US" sz="1900" dirty="0">
                <a:solidFill>
                  <a:srgbClr val="C9C2C0"/>
                </a:solidFill>
                <a:latin typeface="Gelasio" pitchFamily="34" charset="0"/>
                <a:ea typeface="Gelasio" pitchFamily="34" charset="-122"/>
                <a:cs typeface="Gelasio" pitchFamily="34" charset="-120"/>
              </a:rPr>
              <a:t>Background (1983)</a:t>
            </a:r>
            <a:endParaRPr lang="en-US" sz="1900" dirty="0"/>
          </a:p>
        </p:txBody>
      </p:sp>
      <p:sp>
        <p:nvSpPr>
          <p:cNvPr id="8" name="Text 6"/>
          <p:cNvSpPr/>
          <p:nvPr/>
        </p:nvSpPr>
        <p:spPr>
          <a:xfrm>
            <a:off x="891064" y="2147530"/>
            <a:ext cx="4782860" cy="1583531"/>
          </a:xfrm>
          <a:prstGeom prst="rect">
            <a:avLst/>
          </a:prstGeom>
          <a:noFill/>
          <a:ln/>
        </p:spPr>
        <p:txBody>
          <a:bodyPr wrap="square" lIns="0" tIns="0" rIns="0" bIns="0" rtlCol="0" anchor="t"/>
          <a:lstStyle/>
          <a:p>
            <a:pPr marL="0" indent="0" algn="ctr">
              <a:lnSpc>
                <a:spcPts val="2450"/>
              </a:lnSpc>
              <a:buNone/>
            </a:pPr>
            <a:r>
              <a:rPr lang="en-US" sz="1550" dirty="0">
                <a:solidFill>
                  <a:srgbClr val="C9C2C0"/>
                </a:solidFill>
                <a:latin typeface="Gelasio" pitchFamily="34" charset="0"/>
                <a:ea typeface="Gelasio" pitchFamily="34" charset="-122"/>
                <a:cs typeface="Gelasio" pitchFamily="34" charset="-120"/>
              </a:rPr>
              <a:t>Junior Books hired contractors to build a factory. The contractors subcontracted the flooring work to Veitchi. The flooring was defective, and Junior Books sued Veitchi directly for the cost of replacing the floor and consequential losses.</a:t>
            </a:r>
            <a:endParaRPr lang="en-US" sz="1550" dirty="0"/>
          </a:p>
        </p:txBody>
      </p:sp>
      <p:sp>
        <p:nvSpPr>
          <p:cNvPr id="9" name="Shape 7"/>
          <p:cNvSpPr/>
          <p:nvPr/>
        </p:nvSpPr>
        <p:spPr>
          <a:xfrm>
            <a:off x="5959435" y="4622125"/>
            <a:ext cx="22860" cy="693063"/>
          </a:xfrm>
          <a:prstGeom prst="roundRect">
            <a:avLst>
              <a:gd name="adj" fmla="val 129944"/>
            </a:avLst>
          </a:prstGeom>
          <a:solidFill>
            <a:srgbClr val="504D4C"/>
          </a:solidFill>
          <a:ln/>
        </p:spPr>
        <p:txBody>
          <a:bodyPr/>
          <a:lstStyle/>
          <a:p>
            <a:endParaRPr lang="en-GB"/>
          </a:p>
        </p:txBody>
      </p:sp>
      <p:sp>
        <p:nvSpPr>
          <p:cNvPr id="10" name="Shape 8"/>
          <p:cNvSpPr/>
          <p:nvPr/>
        </p:nvSpPr>
        <p:spPr>
          <a:xfrm>
            <a:off x="5748099" y="4399359"/>
            <a:ext cx="445532" cy="445532"/>
          </a:xfrm>
          <a:prstGeom prst="roundRect">
            <a:avLst>
              <a:gd name="adj" fmla="val 6667"/>
            </a:avLst>
          </a:prstGeom>
          <a:solidFill>
            <a:srgbClr val="373433"/>
          </a:solidFill>
          <a:ln/>
        </p:spPr>
        <p:txBody>
          <a:bodyPr/>
          <a:lstStyle/>
          <a:p>
            <a:endParaRPr lang="en-GB"/>
          </a:p>
        </p:txBody>
      </p:sp>
      <p:sp>
        <p:nvSpPr>
          <p:cNvPr id="11" name="Text 9"/>
          <p:cNvSpPr/>
          <p:nvPr/>
        </p:nvSpPr>
        <p:spPr>
          <a:xfrm>
            <a:off x="5887879" y="4473535"/>
            <a:ext cx="165973" cy="297061"/>
          </a:xfrm>
          <a:prstGeom prst="rect">
            <a:avLst/>
          </a:prstGeom>
          <a:noFill/>
          <a:ln/>
        </p:spPr>
        <p:txBody>
          <a:bodyPr wrap="none" lIns="0" tIns="0" rIns="0" bIns="0" rtlCol="0" anchor="t"/>
          <a:lstStyle/>
          <a:p>
            <a:pPr marL="0" indent="0" algn="ctr">
              <a:lnSpc>
                <a:spcPts val="2300"/>
              </a:lnSpc>
              <a:buNone/>
            </a:pPr>
            <a:r>
              <a:rPr lang="en-US" sz="2300" dirty="0">
                <a:solidFill>
                  <a:srgbClr val="C9C2C0"/>
                </a:solidFill>
                <a:latin typeface="Gelasio" pitchFamily="34" charset="0"/>
                <a:ea typeface="Gelasio" pitchFamily="34" charset="-122"/>
                <a:cs typeface="Gelasio" pitchFamily="34" charset="-120"/>
              </a:rPr>
              <a:t>2</a:t>
            </a:r>
            <a:endParaRPr lang="en-US" sz="2300" dirty="0"/>
          </a:p>
        </p:txBody>
      </p:sp>
      <p:sp>
        <p:nvSpPr>
          <p:cNvPr id="12" name="Text 10"/>
          <p:cNvSpPr/>
          <p:nvPr/>
        </p:nvSpPr>
        <p:spPr>
          <a:xfrm>
            <a:off x="4733211" y="5513189"/>
            <a:ext cx="2475428" cy="309324"/>
          </a:xfrm>
          <a:prstGeom prst="rect">
            <a:avLst/>
          </a:prstGeom>
          <a:noFill/>
          <a:ln/>
        </p:spPr>
        <p:txBody>
          <a:bodyPr wrap="none" lIns="0" tIns="0" rIns="0" bIns="0" rtlCol="0" anchor="t"/>
          <a:lstStyle/>
          <a:p>
            <a:pPr marL="0" indent="0" algn="ctr">
              <a:lnSpc>
                <a:spcPts val="2400"/>
              </a:lnSpc>
              <a:buNone/>
            </a:pPr>
            <a:r>
              <a:rPr lang="en-US" sz="1900" dirty="0">
                <a:solidFill>
                  <a:srgbClr val="C9C2C0"/>
                </a:solidFill>
                <a:latin typeface="Gelasio" pitchFamily="34" charset="0"/>
                <a:ea typeface="Gelasio" pitchFamily="34" charset="-122"/>
                <a:cs typeface="Gelasio" pitchFamily="34" charset="-120"/>
              </a:rPr>
              <a:t>Legal Issue</a:t>
            </a:r>
            <a:endParaRPr lang="en-US" sz="1900" dirty="0"/>
          </a:p>
        </p:txBody>
      </p:sp>
      <p:sp>
        <p:nvSpPr>
          <p:cNvPr id="13" name="Text 11"/>
          <p:cNvSpPr/>
          <p:nvPr/>
        </p:nvSpPr>
        <p:spPr>
          <a:xfrm>
            <a:off x="3579495" y="5941219"/>
            <a:ext cx="4782860" cy="1266825"/>
          </a:xfrm>
          <a:prstGeom prst="rect">
            <a:avLst/>
          </a:prstGeom>
          <a:noFill/>
          <a:ln/>
        </p:spPr>
        <p:txBody>
          <a:bodyPr wrap="square" lIns="0" tIns="0" rIns="0" bIns="0" rtlCol="0" anchor="t"/>
          <a:lstStyle/>
          <a:p>
            <a:pPr marL="0" indent="0" algn="ctr">
              <a:lnSpc>
                <a:spcPts val="2450"/>
              </a:lnSpc>
              <a:buNone/>
            </a:pPr>
            <a:r>
              <a:rPr lang="en-US" sz="1550" dirty="0">
                <a:solidFill>
                  <a:srgbClr val="C9C2C0"/>
                </a:solidFill>
                <a:latin typeface="Gelasio" pitchFamily="34" charset="0"/>
                <a:ea typeface="Gelasio" pitchFamily="34" charset="-122"/>
                <a:cs typeface="Gelasio" pitchFamily="34" charset="-120"/>
              </a:rPr>
              <a:t>The case addressed whether a sub-contractor could be liable in tort for pure economic loss to the building owner, despite the absence of a direct contractual relationship.</a:t>
            </a:r>
            <a:endParaRPr lang="en-US" sz="1550" dirty="0"/>
          </a:p>
        </p:txBody>
      </p:sp>
      <p:sp>
        <p:nvSpPr>
          <p:cNvPr id="14" name="Shape 12"/>
          <p:cNvSpPr/>
          <p:nvPr/>
        </p:nvSpPr>
        <p:spPr>
          <a:xfrm>
            <a:off x="8647867" y="3929063"/>
            <a:ext cx="22860" cy="693063"/>
          </a:xfrm>
          <a:prstGeom prst="roundRect">
            <a:avLst>
              <a:gd name="adj" fmla="val 129944"/>
            </a:avLst>
          </a:prstGeom>
          <a:solidFill>
            <a:srgbClr val="504D4C"/>
          </a:solidFill>
          <a:ln/>
        </p:spPr>
        <p:txBody>
          <a:bodyPr/>
          <a:lstStyle/>
          <a:p>
            <a:endParaRPr lang="en-GB"/>
          </a:p>
        </p:txBody>
      </p:sp>
      <p:sp>
        <p:nvSpPr>
          <p:cNvPr id="15" name="Shape 13"/>
          <p:cNvSpPr/>
          <p:nvPr/>
        </p:nvSpPr>
        <p:spPr>
          <a:xfrm>
            <a:off x="8436531" y="4399359"/>
            <a:ext cx="445532" cy="445532"/>
          </a:xfrm>
          <a:prstGeom prst="roundRect">
            <a:avLst>
              <a:gd name="adj" fmla="val 6667"/>
            </a:avLst>
          </a:prstGeom>
          <a:solidFill>
            <a:srgbClr val="373433"/>
          </a:solidFill>
          <a:ln/>
        </p:spPr>
        <p:txBody>
          <a:bodyPr/>
          <a:lstStyle/>
          <a:p>
            <a:endParaRPr lang="en-GB"/>
          </a:p>
        </p:txBody>
      </p:sp>
      <p:sp>
        <p:nvSpPr>
          <p:cNvPr id="16" name="Text 14"/>
          <p:cNvSpPr/>
          <p:nvPr/>
        </p:nvSpPr>
        <p:spPr>
          <a:xfrm>
            <a:off x="8577263" y="4473535"/>
            <a:ext cx="163949" cy="297061"/>
          </a:xfrm>
          <a:prstGeom prst="rect">
            <a:avLst/>
          </a:prstGeom>
          <a:noFill/>
          <a:ln/>
        </p:spPr>
        <p:txBody>
          <a:bodyPr wrap="none" lIns="0" tIns="0" rIns="0" bIns="0" rtlCol="0" anchor="t"/>
          <a:lstStyle/>
          <a:p>
            <a:pPr marL="0" indent="0" algn="ctr">
              <a:lnSpc>
                <a:spcPts val="2300"/>
              </a:lnSpc>
              <a:buNone/>
            </a:pPr>
            <a:r>
              <a:rPr lang="en-US" sz="2300" dirty="0">
                <a:solidFill>
                  <a:srgbClr val="C9C2C0"/>
                </a:solidFill>
                <a:latin typeface="Gelasio" pitchFamily="34" charset="0"/>
                <a:ea typeface="Gelasio" pitchFamily="34" charset="-122"/>
                <a:cs typeface="Gelasio" pitchFamily="34" charset="-120"/>
              </a:rPr>
              <a:t>3</a:t>
            </a:r>
            <a:endParaRPr lang="en-US" sz="2300" dirty="0"/>
          </a:p>
        </p:txBody>
      </p:sp>
      <p:sp>
        <p:nvSpPr>
          <p:cNvPr id="17" name="Text 15"/>
          <p:cNvSpPr/>
          <p:nvPr/>
        </p:nvSpPr>
        <p:spPr>
          <a:xfrm>
            <a:off x="7320082" y="2036207"/>
            <a:ext cx="2678430" cy="309324"/>
          </a:xfrm>
          <a:prstGeom prst="rect">
            <a:avLst/>
          </a:prstGeom>
          <a:noFill/>
          <a:ln/>
        </p:spPr>
        <p:txBody>
          <a:bodyPr wrap="none" lIns="0" tIns="0" rIns="0" bIns="0" rtlCol="0" anchor="t"/>
          <a:lstStyle/>
          <a:p>
            <a:pPr marL="0" indent="0" algn="ctr">
              <a:lnSpc>
                <a:spcPts val="2400"/>
              </a:lnSpc>
              <a:buNone/>
            </a:pPr>
            <a:r>
              <a:rPr lang="en-US" sz="1900" dirty="0">
                <a:solidFill>
                  <a:srgbClr val="C9C2C0"/>
                </a:solidFill>
                <a:latin typeface="Gelasio" pitchFamily="34" charset="0"/>
                <a:ea typeface="Gelasio" pitchFamily="34" charset="-122"/>
                <a:cs typeface="Gelasio" pitchFamily="34" charset="-120"/>
              </a:rPr>
              <a:t>House of Lords Decision</a:t>
            </a:r>
            <a:endParaRPr lang="en-US" sz="1900" dirty="0"/>
          </a:p>
        </p:txBody>
      </p:sp>
      <p:sp>
        <p:nvSpPr>
          <p:cNvPr id="18" name="Text 16"/>
          <p:cNvSpPr/>
          <p:nvPr/>
        </p:nvSpPr>
        <p:spPr>
          <a:xfrm>
            <a:off x="6267926" y="2464237"/>
            <a:ext cx="4782860" cy="1266825"/>
          </a:xfrm>
          <a:prstGeom prst="rect">
            <a:avLst/>
          </a:prstGeom>
          <a:noFill/>
          <a:ln/>
        </p:spPr>
        <p:txBody>
          <a:bodyPr wrap="square" lIns="0" tIns="0" rIns="0" bIns="0" rtlCol="0" anchor="t"/>
          <a:lstStyle/>
          <a:p>
            <a:pPr marL="0" indent="0" algn="ctr">
              <a:lnSpc>
                <a:spcPts val="2450"/>
              </a:lnSpc>
              <a:buNone/>
            </a:pPr>
            <a:r>
              <a:rPr lang="en-US" sz="1550" dirty="0">
                <a:solidFill>
                  <a:srgbClr val="C9C2C0"/>
                </a:solidFill>
                <a:latin typeface="Gelasio" pitchFamily="34" charset="0"/>
                <a:ea typeface="Gelasio" pitchFamily="34" charset="-122"/>
                <a:cs typeface="Gelasio" pitchFamily="34" charset="-120"/>
              </a:rPr>
              <a:t>The House of Lords held that Veitchi owed a duty of care to Junior Books, allowing recovery for pure economic loss. They emphasised the close relationship between the parties and the foreseeability of the loss.</a:t>
            </a:r>
            <a:endParaRPr lang="en-US" sz="1550" dirty="0"/>
          </a:p>
        </p:txBody>
      </p:sp>
      <p:sp>
        <p:nvSpPr>
          <p:cNvPr id="19" name="Shape 17"/>
          <p:cNvSpPr/>
          <p:nvPr/>
        </p:nvSpPr>
        <p:spPr>
          <a:xfrm>
            <a:off x="11336298" y="4622125"/>
            <a:ext cx="22860" cy="693063"/>
          </a:xfrm>
          <a:prstGeom prst="roundRect">
            <a:avLst>
              <a:gd name="adj" fmla="val 129944"/>
            </a:avLst>
          </a:prstGeom>
          <a:solidFill>
            <a:srgbClr val="504D4C"/>
          </a:solidFill>
          <a:ln/>
        </p:spPr>
        <p:txBody>
          <a:bodyPr/>
          <a:lstStyle/>
          <a:p>
            <a:endParaRPr lang="en-GB"/>
          </a:p>
        </p:txBody>
      </p:sp>
      <p:sp>
        <p:nvSpPr>
          <p:cNvPr id="20" name="Shape 18"/>
          <p:cNvSpPr/>
          <p:nvPr/>
        </p:nvSpPr>
        <p:spPr>
          <a:xfrm>
            <a:off x="11124962" y="4399359"/>
            <a:ext cx="445532" cy="445532"/>
          </a:xfrm>
          <a:prstGeom prst="roundRect">
            <a:avLst>
              <a:gd name="adj" fmla="val 6667"/>
            </a:avLst>
          </a:prstGeom>
          <a:solidFill>
            <a:srgbClr val="373433"/>
          </a:solidFill>
          <a:ln/>
        </p:spPr>
        <p:txBody>
          <a:bodyPr/>
          <a:lstStyle/>
          <a:p>
            <a:endParaRPr lang="en-GB"/>
          </a:p>
        </p:txBody>
      </p:sp>
      <p:sp>
        <p:nvSpPr>
          <p:cNvPr id="21" name="Text 19"/>
          <p:cNvSpPr/>
          <p:nvPr/>
        </p:nvSpPr>
        <p:spPr>
          <a:xfrm>
            <a:off x="11263789" y="4473535"/>
            <a:ext cx="167759" cy="297061"/>
          </a:xfrm>
          <a:prstGeom prst="rect">
            <a:avLst/>
          </a:prstGeom>
          <a:noFill/>
          <a:ln/>
        </p:spPr>
        <p:txBody>
          <a:bodyPr wrap="none" lIns="0" tIns="0" rIns="0" bIns="0" rtlCol="0" anchor="t"/>
          <a:lstStyle/>
          <a:p>
            <a:pPr marL="0" indent="0" algn="ctr">
              <a:lnSpc>
                <a:spcPts val="2300"/>
              </a:lnSpc>
              <a:buNone/>
            </a:pPr>
            <a:r>
              <a:rPr lang="en-US" sz="2300" dirty="0">
                <a:solidFill>
                  <a:srgbClr val="C9C2C0"/>
                </a:solidFill>
                <a:latin typeface="Gelasio" pitchFamily="34" charset="0"/>
                <a:ea typeface="Gelasio" pitchFamily="34" charset="-122"/>
                <a:cs typeface="Gelasio" pitchFamily="34" charset="-120"/>
              </a:rPr>
              <a:t>4</a:t>
            </a:r>
            <a:endParaRPr lang="en-US" sz="2300" dirty="0"/>
          </a:p>
        </p:txBody>
      </p:sp>
      <p:sp>
        <p:nvSpPr>
          <p:cNvPr id="22" name="Text 20"/>
          <p:cNvSpPr/>
          <p:nvPr/>
        </p:nvSpPr>
        <p:spPr>
          <a:xfrm>
            <a:off x="10102215" y="5513189"/>
            <a:ext cx="2491145" cy="309324"/>
          </a:xfrm>
          <a:prstGeom prst="rect">
            <a:avLst/>
          </a:prstGeom>
          <a:noFill/>
          <a:ln/>
        </p:spPr>
        <p:txBody>
          <a:bodyPr wrap="none" lIns="0" tIns="0" rIns="0" bIns="0" rtlCol="0" anchor="t"/>
          <a:lstStyle/>
          <a:p>
            <a:pPr marL="0" indent="0" algn="ctr">
              <a:lnSpc>
                <a:spcPts val="2400"/>
              </a:lnSpc>
              <a:buNone/>
            </a:pPr>
            <a:r>
              <a:rPr lang="en-US" sz="1900" dirty="0">
                <a:solidFill>
                  <a:srgbClr val="C9C2C0"/>
                </a:solidFill>
                <a:latin typeface="Gelasio" pitchFamily="34" charset="0"/>
                <a:ea typeface="Gelasio" pitchFamily="34" charset="-122"/>
                <a:cs typeface="Gelasio" pitchFamily="34" charset="-120"/>
              </a:rPr>
              <a:t>Subsequent Treatment</a:t>
            </a:r>
            <a:endParaRPr lang="en-US" sz="1900" dirty="0"/>
          </a:p>
        </p:txBody>
      </p:sp>
      <p:sp>
        <p:nvSpPr>
          <p:cNvPr id="23" name="Text 21"/>
          <p:cNvSpPr/>
          <p:nvPr/>
        </p:nvSpPr>
        <p:spPr>
          <a:xfrm>
            <a:off x="8956358" y="5941219"/>
            <a:ext cx="4782860" cy="1583531"/>
          </a:xfrm>
          <a:prstGeom prst="rect">
            <a:avLst/>
          </a:prstGeom>
          <a:noFill/>
          <a:ln/>
        </p:spPr>
        <p:txBody>
          <a:bodyPr wrap="square" lIns="0" tIns="0" rIns="0" bIns="0" rtlCol="0" anchor="t"/>
          <a:lstStyle/>
          <a:p>
            <a:pPr marL="0" indent="0" algn="ctr">
              <a:lnSpc>
                <a:spcPts val="2450"/>
              </a:lnSpc>
              <a:buNone/>
            </a:pPr>
            <a:r>
              <a:rPr lang="en-US" sz="1550" dirty="0">
                <a:solidFill>
                  <a:srgbClr val="C9C2C0"/>
                </a:solidFill>
                <a:latin typeface="Gelasio" pitchFamily="34" charset="0"/>
                <a:ea typeface="Gelasio" pitchFamily="34" charset="-122"/>
                <a:cs typeface="Gelasio" pitchFamily="34" charset="-120"/>
              </a:rPr>
              <a:t>While not explicitly overruled, Junior Books has been heavily criticised and distinguished in subsequent cases. It is now generally considered an anomaly, confined to its specific facts, rather than a general principle for recovery of pure economic loss in tort.</a:t>
            </a:r>
            <a:endParaRPr lang="en-US" sz="15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718899" y="987623"/>
            <a:ext cx="12647295" cy="641985"/>
          </a:xfrm>
          <a:prstGeom prst="rect">
            <a:avLst/>
          </a:prstGeom>
          <a:noFill/>
          <a:ln/>
        </p:spPr>
        <p:txBody>
          <a:bodyPr wrap="none" lIns="0" tIns="0" rIns="0" bIns="0" rtlCol="0" anchor="t"/>
          <a:lstStyle/>
          <a:p>
            <a:pPr marL="0" indent="0">
              <a:lnSpc>
                <a:spcPts val="5050"/>
              </a:lnSpc>
              <a:buNone/>
            </a:pPr>
            <a:r>
              <a:rPr lang="en-US" sz="4000" dirty="0">
                <a:solidFill>
                  <a:srgbClr val="D8B6A4"/>
                </a:solidFill>
                <a:latin typeface="Gelasio" pitchFamily="34" charset="0"/>
                <a:ea typeface="Gelasio" pitchFamily="34" charset="-122"/>
                <a:cs typeface="Gelasio" pitchFamily="34" charset="-120"/>
              </a:rPr>
              <a:t>Conclusion: The Future of Economic Loss in Negligence</a:t>
            </a:r>
            <a:endParaRPr lang="en-US" sz="4000" dirty="0"/>
          </a:p>
        </p:txBody>
      </p:sp>
      <p:sp>
        <p:nvSpPr>
          <p:cNvPr id="3" name="Shape 1"/>
          <p:cNvSpPr/>
          <p:nvPr/>
        </p:nvSpPr>
        <p:spPr>
          <a:xfrm>
            <a:off x="718899" y="2040374"/>
            <a:ext cx="6493669" cy="2498050"/>
          </a:xfrm>
          <a:prstGeom prst="roundRect">
            <a:avLst>
              <a:gd name="adj" fmla="val 1234"/>
            </a:avLst>
          </a:prstGeom>
          <a:solidFill>
            <a:srgbClr val="373433"/>
          </a:solidFill>
          <a:ln/>
        </p:spPr>
        <p:txBody>
          <a:bodyPr/>
          <a:lstStyle/>
          <a:p>
            <a:endParaRPr lang="en-GB"/>
          </a:p>
        </p:txBody>
      </p:sp>
      <p:sp>
        <p:nvSpPr>
          <p:cNvPr id="4" name="Text 2"/>
          <p:cNvSpPr/>
          <p:nvPr/>
        </p:nvSpPr>
        <p:spPr>
          <a:xfrm>
            <a:off x="924282" y="2245757"/>
            <a:ext cx="2567821" cy="320992"/>
          </a:xfrm>
          <a:prstGeom prst="rect">
            <a:avLst/>
          </a:prstGeom>
          <a:noFill/>
          <a:ln/>
        </p:spPr>
        <p:txBody>
          <a:bodyPr wrap="none" lIns="0" tIns="0" rIns="0" bIns="0" rtlCol="0" anchor="t"/>
          <a:lstStyle/>
          <a:p>
            <a:pPr marL="0" indent="0">
              <a:lnSpc>
                <a:spcPts val="2500"/>
              </a:lnSpc>
              <a:buNone/>
            </a:pPr>
            <a:r>
              <a:rPr lang="en-US" sz="2000" dirty="0">
                <a:solidFill>
                  <a:srgbClr val="C9C2C0"/>
                </a:solidFill>
                <a:latin typeface="Gelasio" pitchFamily="34" charset="0"/>
                <a:ea typeface="Gelasio" pitchFamily="34" charset="-122"/>
                <a:cs typeface="Gelasio" pitchFamily="34" charset="-120"/>
              </a:rPr>
              <a:t>Current State</a:t>
            </a:r>
            <a:endParaRPr lang="en-US" sz="2000" dirty="0"/>
          </a:p>
        </p:txBody>
      </p:sp>
      <p:sp>
        <p:nvSpPr>
          <p:cNvPr id="5" name="Text 3"/>
          <p:cNvSpPr/>
          <p:nvPr/>
        </p:nvSpPr>
        <p:spPr>
          <a:xfrm>
            <a:off x="924282" y="2689979"/>
            <a:ext cx="6082903" cy="1314450"/>
          </a:xfrm>
          <a:prstGeom prst="rect">
            <a:avLst/>
          </a:prstGeom>
          <a:noFill/>
          <a:ln/>
        </p:spPr>
        <p:txBody>
          <a:bodyPr wrap="square" lIns="0" tIns="0" rIns="0" bIns="0" rtlCol="0" anchor="t"/>
          <a:lstStyle/>
          <a:p>
            <a:pPr marL="0" indent="0">
              <a:lnSpc>
                <a:spcPts val="2550"/>
              </a:lnSpc>
              <a:buNone/>
            </a:pPr>
            <a:r>
              <a:rPr lang="en-US" sz="1600" dirty="0">
                <a:solidFill>
                  <a:srgbClr val="C9C2C0"/>
                </a:solidFill>
                <a:latin typeface="Gelasio" pitchFamily="34" charset="0"/>
                <a:ea typeface="Gelasio" pitchFamily="34" charset="-122"/>
                <a:cs typeface="Gelasio" pitchFamily="34" charset="-120"/>
              </a:rPr>
              <a:t>The law on economic loss in negligence remains complex and nuanced. While pure economic loss is generally not recoverable, exceptions exist in cases of negligent misstatements and where special relationships can be established.</a:t>
            </a:r>
            <a:endParaRPr lang="en-US" sz="1600" dirty="0"/>
          </a:p>
        </p:txBody>
      </p:sp>
      <p:sp>
        <p:nvSpPr>
          <p:cNvPr id="6" name="Shape 4"/>
          <p:cNvSpPr/>
          <p:nvPr/>
        </p:nvSpPr>
        <p:spPr>
          <a:xfrm>
            <a:off x="7417951" y="2040374"/>
            <a:ext cx="6493669" cy="2498050"/>
          </a:xfrm>
          <a:prstGeom prst="roundRect">
            <a:avLst>
              <a:gd name="adj" fmla="val 1234"/>
            </a:avLst>
          </a:prstGeom>
          <a:solidFill>
            <a:srgbClr val="373433"/>
          </a:solidFill>
          <a:ln/>
        </p:spPr>
        <p:txBody>
          <a:bodyPr/>
          <a:lstStyle/>
          <a:p>
            <a:endParaRPr lang="en-GB"/>
          </a:p>
        </p:txBody>
      </p:sp>
      <p:sp>
        <p:nvSpPr>
          <p:cNvPr id="7" name="Text 5"/>
          <p:cNvSpPr/>
          <p:nvPr/>
        </p:nvSpPr>
        <p:spPr>
          <a:xfrm>
            <a:off x="7623334" y="2245757"/>
            <a:ext cx="2567821" cy="320992"/>
          </a:xfrm>
          <a:prstGeom prst="rect">
            <a:avLst/>
          </a:prstGeom>
          <a:noFill/>
          <a:ln/>
        </p:spPr>
        <p:txBody>
          <a:bodyPr wrap="none" lIns="0" tIns="0" rIns="0" bIns="0" rtlCol="0" anchor="t"/>
          <a:lstStyle/>
          <a:p>
            <a:pPr marL="0" indent="0">
              <a:lnSpc>
                <a:spcPts val="2500"/>
              </a:lnSpc>
              <a:buNone/>
            </a:pPr>
            <a:r>
              <a:rPr lang="en-US" sz="2000" dirty="0">
                <a:solidFill>
                  <a:srgbClr val="C9C2C0"/>
                </a:solidFill>
                <a:latin typeface="Gelasio" pitchFamily="34" charset="0"/>
                <a:ea typeface="Gelasio" pitchFamily="34" charset="-122"/>
                <a:cs typeface="Gelasio" pitchFamily="34" charset="-120"/>
              </a:rPr>
              <a:t>Emerging Trends</a:t>
            </a:r>
            <a:endParaRPr lang="en-US" sz="2000" dirty="0"/>
          </a:p>
        </p:txBody>
      </p:sp>
      <p:sp>
        <p:nvSpPr>
          <p:cNvPr id="8" name="Text 6"/>
          <p:cNvSpPr/>
          <p:nvPr/>
        </p:nvSpPr>
        <p:spPr>
          <a:xfrm>
            <a:off x="7623334" y="2689979"/>
            <a:ext cx="6082903" cy="1643063"/>
          </a:xfrm>
          <a:prstGeom prst="rect">
            <a:avLst/>
          </a:prstGeom>
          <a:noFill/>
          <a:ln/>
        </p:spPr>
        <p:txBody>
          <a:bodyPr wrap="square" lIns="0" tIns="0" rIns="0" bIns="0" rtlCol="0" anchor="t"/>
          <a:lstStyle/>
          <a:p>
            <a:pPr marL="0" indent="0">
              <a:lnSpc>
                <a:spcPts val="2550"/>
              </a:lnSpc>
              <a:buNone/>
            </a:pPr>
            <a:r>
              <a:rPr lang="en-US" sz="1600" dirty="0">
                <a:solidFill>
                  <a:srgbClr val="C9C2C0"/>
                </a:solidFill>
                <a:latin typeface="Gelasio" pitchFamily="34" charset="0"/>
                <a:ea typeface="Gelasio" pitchFamily="34" charset="-122"/>
                <a:cs typeface="Gelasio" pitchFamily="34" charset="-120"/>
              </a:rPr>
              <a:t>Recent cases show a trend towards a more flexible approach, with courts increasingly willing to consider the specific circumstances of each case rather than applying rigid rules. The rise of digital economies and new forms of professional services may further challenge existing principles.</a:t>
            </a:r>
            <a:endParaRPr lang="en-US" sz="1600" dirty="0"/>
          </a:p>
        </p:txBody>
      </p:sp>
      <p:sp>
        <p:nvSpPr>
          <p:cNvPr id="9" name="Shape 7"/>
          <p:cNvSpPr/>
          <p:nvPr/>
        </p:nvSpPr>
        <p:spPr>
          <a:xfrm>
            <a:off x="718899" y="4743807"/>
            <a:ext cx="6493669" cy="2498050"/>
          </a:xfrm>
          <a:prstGeom prst="roundRect">
            <a:avLst>
              <a:gd name="adj" fmla="val 1234"/>
            </a:avLst>
          </a:prstGeom>
          <a:solidFill>
            <a:srgbClr val="373433"/>
          </a:solidFill>
          <a:ln/>
        </p:spPr>
        <p:txBody>
          <a:bodyPr/>
          <a:lstStyle/>
          <a:p>
            <a:endParaRPr lang="en-GB"/>
          </a:p>
        </p:txBody>
      </p:sp>
      <p:sp>
        <p:nvSpPr>
          <p:cNvPr id="10" name="Text 8"/>
          <p:cNvSpPr/>
          <p:nvPr/>
        </p:nvSpPr>
        <p:spPr>
          <a:xfrm>
            <a:off x="924282" y="4949190"/>
            <a:ext cx="2567821" cy="320992"/>
          </a:xfrm>
          <a:prstGeom prst="rect">
            <a:avLst/>
          </a:prstGeom>
          <a:noFill/>
          <a:ln/>
        </p:spPr>
        <p:txBody>
          <a:bodyPr wrap="none" lIns="0" tIns="0" rIns="0" bIns="0" rtlCol="0" anchor="t"/>
          <a:lstStyle/>
          <a:p>
            <a:pPr marL="0" indent="0">
              <a:lnSpc>
                <a:spcPts val="2500"/>
              </a:lnSpc>
              <a:buNone/>
            </a:pPr>
            <a:r>
              <a:rPr lang="en-US" sz="2000" dirty="0">
                <a:solidFill>
                  <a:srgbClr val="C9C2C0"/>
                </a:solidFill>
                <a:latin typeface="Gelasio" pitchFamily="34" charset="0"/>
                <a:ea typeface="Gelasio" pitchFamily="34" charset="-122"/>
                <a:cs typeface="Gelasio" pitchFamily="34" charset="-120"/>
              </a:rPr>
              <a:t>Future Challenges</a:t>
            </a:r>
            <a:endParaRPr lang="en-US" sz="2000" dirty="0"/>
          </a:p>
        </p:txBody>
      </p:sp>
      <p:sp>
        <p:nvSpPr>
          <p:cNvPr id="11" name="Text 9"/>
          <p:cNvSpPr/>
          <p:nvPr/>
        </p:nvSpPr>
        <p:spPr>
          <a:xfrm>
            <a:off x="924282" y="5393412"/>
            <a:ext cx="6082903" cy="1643063"/>
          </a:xfrm>
          <a:prstGeom prst="rect">
            <a:avLst/>
          </a:prstGeom>
          <a:noFill/>
          <a:ln/>
        </p:spPr>
        <p:txBody>
          <a:bodyPr wrap="square" lIns="0" tIns="0" rIns="0" bIns="0" rtlCol="0" anchor="t"/>
          <a:lstStyle/>
          <a:p>
            <a:pPr marL="0" indent="0">
              <a:lnSpc>
                <a:spcPts val="2550"/>
              </a:lnSpc>
              <a:buNone/>
            </a:pPr>
            <a:r>
              <a:rPr lang="en-US" sz="1600" dirty="0">
                <a:solidFill>
                  <a:srgbClr val="C9C2C0"/>
                </a:solidFill>
                <a:latin typeface="Gelasio" pitchFamily="34" charset="0"/>
                <a:ea typeface="Gelasio" pitchFamily="34" charset="-122"/>
                <a:cs typeface="Gelasio" pitchFamily="34" charset="-120"/>
              </a:rPr>
              <a:t>As technology advances and economic relationships become more complex, courts will face new challenges in balancing the need to compensate victims against the risk of imposing indeterminate liability. The intersection of contract and tort law in economic loss cases may require further clarification.</a:t>
            </a:r>
            <a:endParaRPr lang="en-US" sz="1600" dirty="0"/>
          </a:p>
        </p:txBody>
      </p:sp>
      <p:sp>
        <p:nvSpPr>
          <p:cNvPr id="12" name="Shape 10"/>
          <p:cNvSpPr/>
          <p:nvPr/>
        </p:nvSpPr>
        <p:spPr>
          <a:xfrm>
            <a:off x="7417951" y="4743807"/>
            <a:ext cx="6493669" cy="2498050"/>
          </a:xfrm>
          <a:prstGeom prst="roundRect">
            <a:avLst>
              <a:gd name="adj" fmla="val 1234"/>
            </a:avLst>
          </a:prstGeom>
          <a:solidFill>
            <a:srgbClr val="373433"/>
          </a:solidFill>
          <a:ln/>
        </p:spPr>
        <p:txBody>
          <a:bodyPr/>
          <a:lstStyle/>
          <a:p>
            <a:endParaRPr lang="en-GB"/>
          </a:p>
        </p:txBody>
      </p:sp>
      <p:sp>
        <p:nvSpPr>
          <p:cNvPr id="13" name="Text 11"/>
          <p:cNvSpPr/>
          <p:nvPr/>
        </p:nvSpPr>
        <p:spPr>
          <a:xfrm>
            <a:off x="7623334" y="4949190"/>
            <a:ext cx="2567821" cy="320992"/>
          </a:xfrm>
          <a:prstGeom prst="rect">
            <a:avLst/>
          </a:prstGeom>
          <a:noFill/>
          <a:ln/>
        </p:spPr>
        <p:txBody>
          <a:bodyPr wrap="none" lIns="0" tIns="0" rIns="0" bIns="0" rtlCol="0" anchor="t"/>
          <a:lstStyle/>
          <a:p>
            <a:pPr marL="0" indent="0">
              <a:lnSpc>
                <a:spcPts val="2500"/>
              </a:lnSpc>
              <a:buNone/>
            </a:pPr>
            <a:r>
              <a:rPr lang="en-US" sz="2000" dirty="0">
                <a:solidFill>
                  <a:srgbClr val="C9C2C0"/>
                </a:solidFill>
                <a:latin typeface="Gelasio" pitchFamily="34" charset="0"/>
                <a:ea typeface="Gelasio" pitchFamily="34" charset="-122"/>
                <a:cs typeface="Gelasio" pitchFamily="34" charset="-120"/>
              </a:rPr>
              <a:t>Global Perspective</a:t>
            </a:r>
            <a:endParaRPr lang="en-US" sz="2000" dirty="0"/>
          </a:p>
        </p:txBody>
      </p:sp>
      <p:sp>
        <p:nvSpPr>
          <p:cNvPr id="14" name="Text 12"/>
          <p:cNvSpPr/>
          <p:nvPr/>
        </p:nvSpPr>
        <p:spPr>
          <a:xfrm>
            <a:off x="7623334" y="5393412"/>
            <a:ext cx="6082903" cy="1643063"/>
          </a:xfrm>
          <a:prstGeom prst="rect">
            <a:avLst/>
          </a:prstGeom>
          <a:noFill/>
          <a:ln/>
        </p:spPr>
        <p:txBody>
          <a:bodyPr wrap="square" lIns="0" tIns="0" rIns="0" bIns="0" rtlCol="0" anchor="t"/>
          <a:lstStyle/>
          <a:p>
            <a:pPr marL="0" indent="0">
              <a:lnSpc>
                <a:spcPts val="2550"/>
              </a:lnSpc>
              <a:buNone/>
            </a:pPr>
            <a:r>
              <a:rPr lang="en-US" sz="1600" dirty="0">
                <a:solidFill>
                  <a:srgbClr val="C9C2C0"/>
                </a:solidFill>
                <a:latin typeface="Gelasio" pitchFamily="34" charset="0"/>
                <a:ea typeface="Gelasio" pitchFamily="34" charset="-122"/>
                <a:cs typeface="Gelasio" pitchFamily="34" charset="-120"/>
              </a:rPr>
              <a:t>Comparative studies with other jurisdictions, particularly civil law systems, may provide insights for potential reforms. The increasing globalisation of commerce may also necessitate greater harmonisation of approaches to economic loss across different legal systems.</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4630400" cy="8229600"/>
            <a:chOff x="0" y="0"/>
            <a:chExt cx="14630400" cy="8229600"/>
          </a:xfrm>
        </p:grpSpPr>
        <p:pic>
          <p:nvPicPr>
            <p:cNvPr id="3" name="object 3"/>
            <p:cNvPicPr/>
            <p:nvPr/>
          </p:nvPicPr>
          <p:blipFill>
            <a:blip r:embed="rId2" cstate="print"/>
            <a:stretch>
              <a:fillRect/>
            </a:stretch>
          </p:blipFill>
          <p:spPr>
            <a:xfrm>
              <a:off x="0" y="0"/>
              <a:ext cx="14630399" cy="8229596"/>
            </a:xfrm>
            <a:prstGeom prst="rect">
              <a:avLst/>
            </a:prstGeom>
          </p:spPr>
        </p:pic>
        <p:sp>
          <p:nvSpPr>
            <p:cNvPr id="4" name="object 4"/>
            <p:cNvSpPr/>
            <p:nvPr/>
          </p:nvSpPr>
          <p:spPr>
            <a:xfrm>
              <a:off x="729996" y="731519"/>
              <a:ext cx="13167360" cy="6766559"/>
            </a:xfrm>
            <a:custGeom>
              <a:avLst/>
              <a:gdLst/>
              <a:ahLst/>
              <a:cxnLst/>
              <a:rect l="l" t="t" r="r" b="b"/>
              <a:pathLst>
                <a:path w="13167360" h="6766559">
                  <a:moveTo>
                    <a:pt x="0" y="6766559"/>
                  </a:moveTo>
                  <a:lnTo>
                    <a:pt x="13167360" y="6766559"/>
                  </a:lnTo>
                  <a:lnTo>
                    <a:pt x="13167360" y="0"/>
                  </a:lnTo>
                  <a:lnTo>
                    <a:pt x="0" y="0"/>
                  </a:lnTo>
                  <a:lnTo>
                    <a:pt x="0" y="6766559"/>
                  </a:lnTo>
                  <a:close/>
                </a:path>
              </a:pathLst>
            </a:custGeom>
            <a:ln w="15875">
              <a:solidFill>
                <a:srgbClr val="83992A"/>
              </a:solidFill>
            </a:ln>
          </p:spPr>
          <p:txBody>
            <a:bodyPr wrap="square" lIns="0" tIns="0" rIns="0" bIns="0" rtlCol="0"/>
            <a:lstStyle/>
            <a:p>
              <a:endParaRPr/>
            </a:p>
          </p:txBody>
        </p:sp>
        <p:pic>
          <p:nvPicPr>
            <p:cNvPr id="5" name="object 5"/>
            <p:cNvPicPr/>
            <p:nvPr/>
          </p:nvPicPr>
          <p:blipFill>
            <a:blip r:embed="rId3" cstate="print"/>
            <a:stretch>
              <a:fillRect/>
            </a:stretch>
          </p:blipFill>
          <p:spPr>
            <a:xfrm>
              <a:off x="0" y="3784091"/>
              <a:ext cx="914399" cy="728472"/>
            </a:xfrm>
            <a:prstGeom prst="rect">
              <a:avLst/>
            </a:prstGeom>
          </p:spPr>
        </p:pic>
        <p:pic>
          <p:nvPicPr>
            <p:cNvPr id="6" name="object 6"/>
            <p:cNvPicPr/>
            <p:nvPr/>
          </p:nvPicPr>
          <p:blipFill>
            <a:blip r:embed="rId4" cstate="print"/>
            <a:stretch>
              <a:fillRect/>
            </a:stretch>
          </p:blipFill>
          <p:spPr>
            <a:xfrm>
              <a:off x="13725143" y="3784091"/>
              <a:ext cx="905255" cy="728472"/>
            </a:xfrm>
            <a:prstGeom prst="rect">
              <a:avLst/>
            </a:prstGeom>
          </p:spPr>
        </p:pic>
        <p:sp>
          <p:nvSpPr>
            <p:cNvPr id="7" name="object 7"/>
            <p:cNvSpPr/>
            <p:nvPr/>
          </p:nvSpPr>
          <p:spPr>
            <a:xfrm>
              <a:off x="1674876" y="2906267"/>
              <a:ext cx="11289030" cy="0"/>
            </a:xfrm>
            <a:custGeom>
              <a:avLst/>
              <a:gdLst/>
              <a:ahLst/>
              <a:cxnLst/>
              <a:rect l="l" t="t" r="r" b="b"/>
              <a:pathLst>
                <a:path w="11289030">
                  <a:moveTo>
                    <a:pt x="0" y="0"/>
                  </a:moveTo>
                  <a:lnTo>
                    <a:pt x="11288776" y="0"/>
                  </a:lnTo>
                </a:path>
              </a:pathLst>
            </a:custGeom>
            <a:ln w="15875">
              <a:solidFill>
                <a:srgbClr val="83992A"/>
              </a:solidFill>
            </a:ln>
          </p:spPr>
          <p:txBody>
            <a:bodyPr wrap="square" lIns="0" tIns="0" rIns="0" bIns="0" rtlCol="0"/>
            <a:lstStyle/>
            <a:p>
              <a:endParaRPr/>
            </a:p>
          </p:txBody>
        </p:sp>
      </p:grpSp>
      <p:sp>
        <p:nvSpPr>
          <p:cNvPr id="8" name="object 8"/>
          <p:cNvSpPr txBox="1"/>
          <p:nvPr/>
        </p:nvSpPr>
        <p:spPr>
          <a:xfrm>
            <a:off x="1580769" y="2870149"/>
            <a:ext cx="2414905" cy="2440305"/>
          </a:xfrm>
          <a:prstGeom prst="rect">
            <a:avLst/>
          </a:prstGeom>
        </p:spPr>
        <p:txBody>
          <a:bodyPr vert="horz" wrap="square" lIns="0" tIns="12065" rIns="0" bIns="0" rtlCol="0">
            <a:spAutoFit/>
          </a:bodyPr>
          <a:lstStyle/>
          <a:p>
            <a:pPr marL="12700" marR="5080" indent="-635" algn="ctr">
              <a:lnSpc>
                <a:spcPct val="100600"/>
              </a:lnSpc>
              <a:spcBef>
                <a:spcPts val="95"/>
              </a:spcBef>
            </a:pPr>
            <a:r>
              <a:rPr sz="5250" b="1" spc="-10" dirty="0">
                <a:solidFill>
                  <a:srgbClr val="252525"/>
                </a:solidFill>
                <a:latin typeface="Times New Roman"/>
                <a:cs typeface="Times New Roman"/>
              </a:rPr>
              <a:t>Minor </a:t>
            </a:r>
            <a:r>
              <a:rPr sz="5250" b="1" spc="155" dirty="0">
                <a:solidFill>
                  <a:srgbClr val="252525"/>
                </a:solidFill>
                <a:latin typeface="Times New Roman"/>
                <a:cs typeface="Times New Roman"/>
              </a:rPr>
              <a:t>House </a:t>
            </a:r>
            <a:r>
              <a:rPr sz="5250" b="1" spc="-10" dirty="0">
                <a:solidFill>
                  <a:srgbClr val="252525"/>
                </a:solidFill>
                <a:latin typeface="Times New Roman"/>
                <a:cs typeface="Times New Roman"/>
              </a:rPr>
              <a:t>Keeping</a:t>
            </a:r>
            <a:endParaRPr sz="5250">
              <a:latin typeface="Times New Roman"/>
              <a:cs typeface="Times New Roman"/>
            </a:endParaRPr>
          </a:p>
        </p:txBody>
      </p:sp>
      <p:sp>
        <p:nvSpPr>
          <p:cNvPr id="10" name="object 10"/>
          <p:cNvSpPr txBox="1"/>
          <p:nvPr/>
        </p:nvSpPr>
        <p:spPr>
          <a:xfrm>
            <a:off x="13735938" y="7708188"/>
            <a:ext cx="97155" cy="208279"/>
          </a:xfrm>
          <a:prstGeom prst="rect">
            <a:avLst/>
          </a:prstGeom>
        </p:spPr>
        <p:txBody>
          <a:bodyPr vert="horz" wrap="square" lIns="0" tIns="12700" rIns="0" bIns="0" rtlCol="0">
            <a:spAutoFit/>
          </a:bodyPr>
          <a:lstStyle/>
          <a:p>
            <a:pPr marL="12700">
              <a:lnSpc>
                <a:spcPct val="100000"/>
              </a:lnSpc>
              <a:spcBef>
                <a:spcPts val="100"/>
              </a:spcBef>
            </a:pPr>
            <a:r>
              <a:rPr sz="1200" spc="-50" dirty="0">
                <a:latin typeface="Times New Roman"/>
                <a:cs typeface="Times New Roman"/>
              </a:rPr>
              <a:t>2</a:t>
            </a:r>
            <a:endParaRPr sz="1200">
              <a:latin typeface="Times New Roman"/>
              <a:cs typeface="Times New Roman"/>
            </a:endParaRPr>
          </a:p>
        </p:txBody>
      </p:sp>
      <p:grpSp>
        <p:nvGrpSpPr>
          <p:cNvPr id="11" name="object 11"/>
          <p:cNvGrpSpPr/>
          <p:nvPr/>
        </p:nvGrpSpPr>
        <p:grpSpPr>
          <a:xfrm>
            <a:off x="6563868" y="967739"/>
            <a:ext cx="7097395" cy="1325880"/>
            <a:chOff x="6563868" y="967739"/>
            <a:chExt cx="7097395" cy="1325880"/>
          </a:xfrm>
        </p:grpSpPr>
        <p:sp>
          <p:nvSpPr>
            <p:cNvPr id="12" name="object 12"/>
            <p:cNvSpPr/>
            <p:nvPr/>
          </p:nvSpPr>
          <p:spPr>
            <a:xfrm>
              <a:off x="6563868" y="967739"/>
              <a:ext cx="7097395" cy="1325880"/>
            </a:xfrm>
            <a:custGeom>
              <a:avLst/>
              <a:gdLst/>
              <a:ahLst/>
              <a:cxnLst/>
              <a:rect l="l" t="t" r="r" b="b"/>
              <a:pathLst>
                <a:path w="7097394" h="1325880">
                  <a:moveTo>
                    <a:pt x="6964680" y="0"/>
                  </a:moveTo>
                  <a:lnTo>
                    <a:pt x="132587" y="0"/>
                  </a:lnTo>
                  <a:lnTo>
                    <a:pt x="90659" y="6754"/>
                  </a:lnTo>
                  <a:lnTo>
                    <a:pt x="54260" y="25566"/>
                  </a:lnTo>
                  <a:lnTo>
                    <a:pt x="25566" y="54260"/>
                  </a:lnTo>
                  <a:lnTo>
                    <a:pt x="6754" y="90659"/>
                  </a:lnTo>
                  <a:lnTo>
                    <a:pt x="0" y="132587"/>
                  </a:lnTo>
                  <a:lnTo>
                    <a:pt x="0" y="1193291"/>
                  </a:lnTo>
                  <a:lnTo>
                    <a:pt x="6754" y="1235220"/>
                  </a:lnTo>
                  <a:lnTo>
                    <a:pt x="25566" y="1271619"/>
                  </a:lnTo>
                  <a:lnTo>
                    <a:pt x="54260" y="1300313"/>
                  </a:lnTo>
                  <a:lnTo>
                    <a:pt x="90659" y="1319125"/>
                  </a:lnTo>
                  <a:lnTo>
                    <a:pt x="132587" y="1325879"/>
                  </a:lnTo>
                  <a:lnTo>
                    <a:pt x="6964680" y="1325879"/>
                  </a:lnTo>
                  <a:lnTo>
                    <a:pt x="7006608" y="1319125"/>
                  </a:lnTo>
                  <a:lnTo>
                    <a:pt x="7043007" y="1300313"/>
                  </a:lnTo>
                  <a:lnTo>
                    <a:pt x="7071701" y="1271619"/>
                  </a:lnTo>
                  <a:lnTo>
                    <a:pt x="7090513" y="1235220"/>
                  </a:lnTo>
                  <a:lnTo>
                    <a:pt x="7097268" y="1193291"/>
                  </a:lnTo>
                  <a:lnTo>
                    <a:pt x="7097268" y="132587"/>
                  </a:lnTo>
                  <a:lnTo>
                    <a:pt x="7090513" y="90659"/>
                  </a:lnTo>
                  <a:lnTo>
                    <a:pt x="7071701" y="54260"/>
                  </a:lnTo>
                  <a:lnTo>
                    <a:pt x="7043007" y="25566"/>
                  </a:lnTo>
                  <a:lnTo>
                    <a:pt x="7006608" y="6754"/>
                  </a:lnTo>
                  <a:lnTo>
                    <a:pt x="6964680" y="0"/>
                  </a:lnTo>
                  <a:close/>
                </a:path>
              </a:pathLst>
            </a:custGeom>
            <a:solidFill>
              <a:srgbClr val="3B966F"/>
            </a:solidFill>
          </p:spPr>
          <p:txBody>
            <a:bodyPr wrap="square" lIns="0" tIns="0" rIns="0" bIns="0" rtlCol="0"/>
            <a:lstStyle/>
            <a:p>
              <a:endParaRPr/>
            </a:p>
          </p:txBody>
        </p:sp>
        <p:pic>
          <p:nvPicPr>
            <p:cNvPr id="13" name="object 13"/>
            <p:cNvPicPr/>
            <p:nvPr/>
          </p:nvPicPr>
          <p:blipFill>
            <a:blip r:embed="rId5" cstate="print"/>
            <a:stretch>
              <a:fillRect/>
            </a:stretch>
          </p:blipFill>
          <p:spPr>
            <a:xfrm>
              <a:off x="7210076" y="1749197"/>
              <a:ext cx="435148" cy="145630"/>
            </a:xfrm>
            <a:prstGeom prst="rect">
              <a:avLst/>
            </a:prstGeom>
          </p:spPr>
        </p:pic>
        <p:pic>
          <p:nvPicPr>
            <p:cNvPr id="14" name="object 14"/>
            <p:cNvPicPr/>
            <p:nvPr/>
          </p:nvPicPr>
          <p:blipFill>
            <a:blip r:embed="rId6" cstate="print"/>
            <a:stretch>
              <a:fillRect/>
            </a:stretch>
          </p:blipFill>
          <p:spPr>
            <a:xfrm>
              <a:off x="7086584" y="1423556"/>
              <a:ext cx="89130" cy="89179"/>
            </a:xfrm>
            <a:prstGeom prst="rect">
              <a:avLst/>
            </a:prstGeom>
          </p:spPr>
        </p:pic>
        <p:sp>
          <p:nvSpPr>
            <p:cNvPr id="15" name="object 15"/>
            <p:cNvSpPr/>
            <p:nvPr/>
          </p:nvSpPr>
          <p:spPr>
            <a:xfrm>
              <a:off x="7008622" y="1346847"/>
              <a:ext cx="569595" cy="578485"/>
            </a:xfrm>
            <a:custGeom>
              <a:avLst/>
              <a:gdLst/>
              <a:ahLst/>
              <a:cxnLst/>
              <a:rect l="l" t="t" r="r" b="b"/>
              <a:pathLst>
                <a:path w="569595" h="578485">
                  <a:moveTo>
                    <a:pt x="389712" y="108559"/>
                  </a:moveTo>
                  <a:lnTo>
                    <a:pt x="385330" y="104114"/>
                  </a:lnTo>
                  <a:lnTo>
                    <a:pt x="380923" y="99771"/>
                  </a:lnTo>
                  <a:lnTo>
                    <a:pt x="373837" y="99771"/>
                  </a:lnTo>
                  <a:lnTo>
                    <a:pt x="272491" y="201104"/>
                  </a:lnTo>
                  <a:lnTo>
                    <a:pt x="264756" y="198907"/>
                  </a:lnTo>
                  <a:lnTo>
                    <a:pt x="256425" y="201028"/>
                  </a:lnTo>
                  <a:lnTo>
                    <a:pt x="250659" y="206654"/>
                  </a:lnTo>
                  <a:lnTo>
                    <a:pt x="221107" y="254025"/>
                  </a:lnTo>
                  <a:lnTo>
                    <a:pt x="211594" y="213601"/>
                  </a:lnTo>
                  <a:lnTo>
                    <a:pt x="171780" y="185775"/>
                  </a:lnTo>
                  <a:lnTo>
                    <a:pt x="131762" y="177482"/>
                  </a:lnTo>
                  <a:lnTo>
                    <a:pt x="113207" y="177457"/>
                  </a:lnTo>
                  <a:lnTo>
                    <a:pt x="94792" y="180238"/>
                  </a:lnTo>
                  <a:lnTo>
                    <a:pt x="49606" y="198958"/>
                  </a:lnTo>
                  <a:lnTo>
                    <a:pt x="0" y="357466"/>
                  </a:lnTo>
                  <a:lnTo>
                    <a:pt x="1778" y="366229"/>
                  </a:lnTo>
                  <a:lnTo>
                    <a:pt x="6591" y="373392"/>
                  </a:lnTo>
                  <a:lnTo>
                    <a:pt x="13754" y="378218"/>
                  </a:lnTo>
                  <a:lnTo>
                    <a:pt x="22517" y="379984"/>
                  </a:lnTo>
                  <a:lnTo>
                    <a:pt x="29654" y="378625"/>
                  </a:lnTo>
                  <a:lnTo>
                    <a:pt x="35852" y="375170"/>
                  </a:lnTo>
                  <a:lnTo>
                    <a:pt x="40678" y="369951"/>
                  </a:lnTo>
                  <a:lnTo>
                    <a:pt x="43675" y="363321"/>
                  </a:lnTo>
                  <a:lnTo>
                    <a:pt x="67081" y="266407"/>
                  </a:lnTo>
                  <a:lnTo>
                    <a:pt x="67081" y="578015"/>
                  </a:lnTo>
                  <a:lnTo>
                    <a:pt x="111417" y="578015"/>
                  </a:lnTo>
                  <a:lnTo>
                    <a:pt x="111417" y="377507"/>
                  </a:lnTo>
                  <a:lnTo>
                    <a:pt x="133921" y="377507"/>
                  </a:lnTo>
                  <a:lnTo>
                    <a:pt x="133921" y="578015"/>
                  </a:lnTo>
                  <a:lnTo>
                    <a:pt x="178193" y="578015"/>
                  </a:lnTo>
                  <a:lnTo>
                    <a:pt x="178193" y="264985"/>
                  </a:lnTo>
                  <a:lnTo>
                    <a:pt x="187020" y="302704"/>
                  </a:lnTo>
                  <a:lnTo>
                    <a:pt x="227952" y="317474"/>
                  </a:lnTo>
                  <a:lnTo>
                    <a:pt x="234975" y="314286"/>
                  </a:lnTo>
                  <a:lnTo>
                    <a:pt x="287578" y="228612"/>
                  </a:lnTo>
                  <a:lnTo>
                    <a:pt x="288671" y="223075"/>
                  </a:lnTo>
                  <a:lnTo>
                    <a:pt x="287731" y="217690"/>
                  </a:lnTo>
                  <a:lnTo>
                    <a:pt x="389686" y="115697"/>
                  </a:lnTo>
                  <a:lnTo>
                    <a:pt x="389712" y="108559"/>
                  </a:lnTo>
                  <a:close/>
                </a:path>
                <a:path w="569595" h="578485">
                  <a:moveTo>
                    <a:pt x="569074" y="30022"/>
                  </a:moveTo>
                  <a:lnTo>
                    <a:pt x="566712" y="18338"/>
                  </a:lnTo>
                  <a:lnTo>
                    <a:pt x="560285" y="8788"/>
                  </a:lnTo>
                  <a:lnTo>
                    <a:pt x="550748" y="2362"/>
                  </a:lnTo>
                  <a:lnTo>
                    <a:pt x="539064" y="0"/>
                  </a:lnTo>
                  <a:lnTo>
                    <a:pt x="171437" y="0"/>
                  </a:lnTo>
                  <a:lnTo>
                    <a:pt x="159753" y="2362"/>
                  </a:lnTo>
                  <a:lnTo>
                    <a:pt x="150215" y="8788"/>
                  </a:lnTo>
                  <a:lnTo>
                    <a:pt x="143789" y="18338"/>
                  </a:lnTo>
                  <a:lnTo>
                    <a:pt x="141427" y="30022"/>
                  </a:lnTo>
                  <a:lnTo>
                    <a:pt x="141427" y="57048"/>
                  </a:lnTo>
                  <a:lnTo>
                    <a:pt x="149809" y="59956"/>
                  </a:lnTo>
                  <a:lnTo>
                    <a:pt x="157683" y="63982"/>
                  </a:lnTo>
                  <a:lnTo>
                    <a:pt x="164922" y="69037"/>
                  </a:lnTo>
                  <a:lnTo>
                    <a:pt x="171437" y="75069"/>
                  </a:lnTo>
                  <a:lnTo>
                    <a:pt x="171437" y="30022"/>
                  </a:lnTo>
                  <a:lnTo>
                    <a:pt x="539064" y="30022"/>
                  </a:lnTo>
                  <a:lnTo>
                    <a:pt x="539064" y="277749"/>
                  </a:lnTo>
                  <a:lnTo>
                    <a:pt x="283006" y="277749"/>
                  </a:lnTo>
                  <a:lnTo>
                    <a:pt x="264693" y="307771"/>
                  </a:lnTo>
                  <a:lnTo>
                    <a:pt x="539064" y="307771"/>
                  </a:lnTo>
                  <a:lnTo>
                    <a:pt x="550748" y="305409"/>
                  </a:lnTo>
                  <a:lnTo>
                    <a:pt x="560285" y="298983"/>
                  </a:lnTo>
                  <a:lnTo>
                    <a:pt x="566712" y="289433"/>
                  </a:lnTo>
                  <a:lnTo>
                    <a:pt x="569074" y="277749"/>
                  </a:lnTo>
                  <a:lnTo>
                    <a:pt x="569074" y="30022"/>
                  </a:lnTo>
                  <a:close/>
                </a:path>
              </a:pathLst>
            </a:custGeom>
            <a:solidFill>
              <a:srgbClr val="FFFFFF"/>
            </a:solidFill>
          </p:spPr>
          <p:txBody>
            <a:bodyPr wrap="square" lIns="0" tIns="0" rIns="0" bIns="0" rtlCol="0"/>
            <a:lstStyle/>
            <a:p>
              <a:endParaRPr/>
            </a:p>
          </p:txBody>
        </p:sp>
      </p:grpSp>
      <p:sp>
        <p:nvSpPr>
          <p:cNvPr id="16" name="object 16"/>
          <p:cNvSpPr txBox="1">
            <a:spLocks noGrp="1"/>
          </p:cNvSpPr>
          <p:nvPr>
            <p:ph type="title"/>
          </p:nvPr>
        </p:nvSpPr>
        <p:spPr>
          <a:xfrm>
            <a:off x="8222742" y="1041653"/>
            <a:ext cx="5283835" cy="1102360"/>
          </a:xfrm>
          <a:prstGeom prst="rect">
            <a:avLst/>
          </a:prstGeom>
        </p:spPr>
        <p:txBody>
          <a:bodyPr vert="horz" wrap="square" lIns="0" tIns="60960" rIns="0" bIns="0" rtlCol="0">
            <a:spAutoFit/>
          </a:bodyPr>
          <a:lstStyle/>
          <a:p>
            <a:pPr marL="12700" marR="5080">
              <a:lnSpc>
                <a:spcPct val="84300"/>
              </a:lnSpc>
              <a:spcBef>
                <a:spcPts val="480"/>
              </a:spcBef>
            </a:pPr>
            <a:r>
              <a:rPr sz="2000" dirty="0">
                <a:latin typeface="Times New Roman"/>
                <a:cs typeface="Times New Roman"/>
              </a:rPr>
              <a:t>The</a:t>
            </a:r>
            <a:r>
              <a:rPr sz="2000" spc="-45" dirty="0">
                <a:latin typeface="Times New Roman"/>
                <a:cs typeface="Times New Roman"/>
              </a:rPr>
              <a:t> </a:t>
            </a:r>
            <a:r>
              <a:rPr sz="2000" dirty="0">
                <a:latin typeface="Times New Roman"/>
                <a:cs typeface="Times New Roman"/>
              </a:rPr>
              <a:t>purpose</a:t>
            </a:r>
            <a:r>
              <a:rPr sz="2000" spc="-45" dirty="0">
                <a:latin typeface="Times New Roman"/>
                <a:cs typeface="Times New Roman"/>
              </a:rPr>
              <a:t> </a:t>
            </a:r>
            <a:r>
              <a:rPr sz="2000" dirty="0">
                <a:latin typeface="Times New Roman"/>
                <a:cs typeface="Times New Roman"/>
              </a:rPr>
              <a:t>of</a:t>
            </a:r>
            <a:r>
              <a:rPr sz="2000" spc="225" dirty="0">
                <a:latin typeface="Times New Roman"/>
                <a:cs typeface="Times New Roman"/>
              </a:rPr>
              <a:t> </a:t>
            </a:r>
            <a:r>
              <a:rPr sz="2000" dirty="0">
                <a:latin typeface="Times New Roman"/>
                <a:cs typeface="Times New Roman"/>
              </a:rPr>
              <a:t>the</a:t>
            </a:r>
            <a:r>
              <a:rPr sz="2000" spc="-35" dirty="0">
                <a:latin typeface="Times New Roman"/>
                <a:cs typeface="Times New Roman"/>
              </a:rPr>
              <a:t> </a:t>
            </a:r>
            <a:r>
              <a:rPr sz="2000" spc="-20" dirty="0">
                <a:latin typeface="Times New Roman"/>
                <a:cs typeface="Times New Roman"/>
              </a:rPr>
              <a:t>online</a:t>
            </a:r>
            <a:r>
              <a:rPr sz="2000" spc="-25" dirty="0">
                <a:latin typeface="Times New Roman"/>
                <a:cs typeface="Times New Roman"/>
              </a:rPr>
              <a:t> lesson</a:t>
            </a:r>
            <a:r>
              <a:rPr sz="2000" spc="-35" dirty="0">
                <a:latin typeface="Times New Roman"/>
                <a:cs typeface="Times New Roman"/>
              </a:rPr>
              <a:t> </a:t>
            </a:r>
            <a:r>
              <a:rPr sz="2000" spc="-45" dirty="0">
                <a:latin typeface="Times New Roman"/>
                <a:cs typeface="Times New Roman"/>
              </a:rPr>
              <a:t>is</a:t>
            </a:r>
            <a:r>
              <a:rPr sz="2000" spc="-35" dirty="0">
                <a:latin typeface="Times New Roman"/>
                <a:cs typeface="Times New Roman"/>
              </a:rPr>
              <a:t> </a:t>
            </a:r>
            <a:r>
              <a:rPr sz="2000" dirty="0">
                <a:latin typeface="Times New Roman"/>
                <a:cs typeface="Times New Roman"/>
              </a:rPr>
              <a:t>to</a:t>
            </a:r>
            <a:r>
              <a:rPr sz="2000" spc="-25" dirty="0">
                <a:latin typeface="Times New Roman"/>
                <a:cs typeface="Times New Roman"/>
              </a:rPr>
              <a:t> </a:t>
            </a:r>
            <a:r>
              <a:rPr sz="2000" spc="-35" dirty="0">
                <a:latin typeface="Times New Roman"/>
                <a:cs typeface="Times New Roman"/>
              </a:rPr>
              <a:t>encourage</a:t>
            </a:r>
            <a:r>
              <a:rPr sz="2000" spc="-60" dirty="0">
                <a:latin typeface="Times New Roman"/>
                <a:cs typeface="Times New Roman"/>
              </a:rPr>
              <a:t> </a:t>
            </a:r>
            <a:r>
              <a:rPr sz="2000" spc="-25" dirty="0">
                <a:latin typeface="Times New Roman"/>
                <a:cs typeface="Times New Roman"/>
              </a:rPr>
              <a:t>you </a:t>
            </a:r>
            <a:r>
              <a:rPr sz="2000" dirty="0">
                <a:latin typeface="Times New Roman"/>
                <a:cs typeface="Times New Roman"/>
              </a:rPr>
              <a:t>to</a:t>
            </a:r>
            <a:r>
              <a:rPr sz="2000" spc="-60" dirty="0">
                <a:latin typeface="Times New Roman"/>
                <a:cs typeface="Times New Roman"/>
              </a:rPr>
              <a:t> </a:t>
            </a:r>
            <a:r>
              <a:rPr sz="2000" b="1" u="sng" spc="-20" dirty="0">
                <a:uFill>
                  <a:solidFill>
                    <a:srgbClr val="FFFFFF"/>
                  </a:solidFill>
                </a:uFill>
                <a:latin typeface="Times New Roman"/>
                <a:cs typeface="Times New Roman"/>
              </a:rPr>
              <a:t>participate</a:t>
            </a:r>
            <a:r>
              <a:rPr sz="2000" b="1" u="sng" spc="-55" dirty="0">
                <a:uFill>
                  <a:solidFill>
                    <a:srgbClr val="FFFFFF"/>
                  </a:solidFill>
                </a:uFill>
                <a:latin typeface="Times New Roman"/>
                <a:cs typeface="Times New Roman"/>
              </a:rPr>
              <a:t> </a:t>
            </a:r>
            <a:r>
              <a:rPr sz="2000" b="1" u="sng" spc="-25" dirty="0">
                <a:uFill>
                  <a:solidFill>
                    <a:srgbClr val="FFFFFF"/>
                  </a:solidFill>
                </a:uFill>
                <a:latin typeface="Times New Roman"/>
                <a:cs typeface="Times New Roman"/>
              </a:rPr>
              <a:t>actively</a:t>
            </a:r>
            <a:r>
              <a:rPr sz="2000" b="1" u="sng" spc="-60" dirty="0">
                <a:uFill>
                  <a:solidFill>
                    <a:srgbClr val="FFFFFF"/>
                  </a:solidFill>
                </a:uFill>
                <a:latin typeface="Times New Roman"/>
                <a:cs typeface="Times New Roman"/>
              </a:rPr>
              <a:t> </a:t>
            </a:r>
            <a:r>
              <a:rPr sz="2000" u="none" dirty="0">
                <a:latin typeface="Times New Roman"/>
                <a:cs typeface="Times New Roman"/>
              </a:rPr>
              <a:t>in</a:t>
            </a:r>
            <a:r>
              <a:rPr sz="2000" u="none" spc="-45" dirty="0">
                <a:latin typeface="Times New Roman"/>
                <a:cs typeface="Times New Roman"/>
              </a:rPr>
              <a:t> </a:t>
            </a:r>
            <a:r>
              <a:rPr sz="2000" u="none" spc="-55" dirty="0">
                <a:latin typeface="Times New Roman"/>
                <a:cs typeface="Times New Roman"/>
              </a:rPr>
              <a:t>achieving</a:t>
            </a:r>
            <a:r>
              <a:rPr sz="2000" u="none" spc="-60" dirty="0">
                <a:latin typeface="Times New Roman"/>
                <a:cs typeface="Times New Roman"/>
              </a:rPr>
              <a:t> </a:t>
            </a:r>
            <a:r>
              <a:rPr sz="2000" u="none" spc="-30" dirty="0">
                <a:latin typeface="Times New Roman"/>
                <a:cs typeface="Times New Roman"/>
              </a:rPr>
              <a:t>your</a:t>
            </a:r>
            <a:r>
              <a:rPr sz="2000" u="none" spc="-60" dirty="0">
                <a:latin typeface="Times New Roman"/>
                <a:cs typeface="Times New Roman"/>
              </a:rPr>
              <a:t> </a:t>
            </a:r>
            <a:r>
              <a:rPr sz="2000" u="none" spc="-10" dirty="0">
                <a:latin typeface="Times New Roman"/>
                <a:cs typeface="Times New Roman"/>
              </a:rPr>
              <a:t>needs</a:t>
            </a:r>
            <a:r>
              <a:rPr sz="2000" u="none" spc="-65" dirty="0">
                <a:latin typeface="Times New Roman"/>
                <a:cs typeface="Times New Roman"/>
              </a:rPr>
              <a:t> </a:t>
            </a:r>
            <a:r>
              <a:rPr sz="2000" u="none" spc="-25" dirty="0">
                <a:latin typeface="Times New Roman"/>
                <a:cs typeface="Times New Roman"/>
              </a:rPr>
              <a:t>and </a:t>
            </a:r>
            <a:r>
              <a:rPr sz="2000" u="none" spc="-65" dirty="0">
                <a:latin typeface="Times New Roman"/>
                <a:cs typeface="Times New Roman"/>
              </a:rPr>
              <a:t>simplifying</a:t>
            </a:r>
            <a:r>
              <a:rPr sz="2000" u="none" spc="-20" dirty="0">
                <a:latin typeface="Times New Roman"/>
                <a:cs typeface="Times New Roman"/>
              </a:rPr>
              <a:t> </a:t>
            </a:r>
            <a:r>
              <a:rPr sz="2000" u="none" spc="-40" dirty="0">
                <a:latin typeface="Times New Roman"/>
                <a:cs typeface="Times New Roman"/>
              </a:rPr>
              <a:t>your</a:t>
            </a:r>
            <a:r>
              <a:rPr sz="2000" u="none" spc="-20" dirty="0">
                <a:latin typeface="Times New Roman"/>
                <a:cs typeface="Times New Roman"/>
              </a:rPr>
              <a:t> </a:t>
            </a:r>
            <a:r>
              <a:rPr sz="2000" u="none" spc="-75" dirty="0">
                <a:latin typeface="Times New Roman"/>
                <a:cs typeface="Times New Roman"/>
              </a:rPr>
              <a:t>legal</a:t>
            </a:r>
            <a:r>
              <a:rPr sz="2000" u="none" spc="-15" dirty="0">
                <a:latin typeface="Times New Roman"/>
                <a:cs typeface="Times New Roman"/>
              </a:rPr>
              <a:t> </a:t>
            </a:r>
            <a:r>
              <a:rPr sz="2000" u="none" spc="-30" dirty="0">
                <a:latin typeface="Times New Roman"/>
                <a:cs typeface="Times New Roman"/>
              </a:rPr>
              <a:t>education.</a:t>
            </a:r>
            <a:r>
              <a:rPr sz="2000" u="none" spc="-35" dirty="0">
                <a:latin typeface="Times New Roman"/>
                <a:cs typeface="Times New Roman"/>
              </a:rPr>
              <a:t> </a:t>
            </a:r>
            <a:r>
              <a:rPr sz="2000" i="1" u="none" dirty="0">
                <a:latin typeface="Times New Roman"/>
                <a:cs typeface="Times New Roman"/>
              </a:rPr>
              <a:t>I</a:t>
            </a:r>
            <a:r>
              <a:rPr sz="2000" i="1" u="none" spc="-5" dirty="0">
                <a:latin typeface="Times New Roman"/>
                <a:cs typeface="Times New Roman"/>
              </a:rPr>
              <a:t> </a:t>
            </a:r>
            <a:r>
              <a:rPr sz="2000" i="1" u="none" spc="-180" dirty="0">
                <a:latin typeface="Times New Roman"/>
                <a:cs typeface="Times New Roman"/>
              </a:rPr>
              <a:t>want</a:t>
            </a:r>
            <a:r>
              <a:rPr sz="2000" i="1" u="none" spc="-20" dirty="0">
                <a:latin typeface="Times New Roman"/>
                <a:cs typeface="Times New Roman"/>
              </a:rPr>
              <a:t> </a:t>
            </a:r>
            <a:r>
              <a:rPr sz="2000" i="1" u="none" spc="-240" dirty="0">
                <a:latin typeface="Times New Roman"/>
                <a:cs typeface="Times New Roman"/>
              </a:rPr>
              <a:t>you</a:t>
            </a:r>
            <a:r>
              <a:rPr sz="2000" i="1" u="none" dirty="0">
                <a:latin typeface="Times New Roman"/>
                <a:cs typeface="Times New Roman"/>
              </a:rPr>
              <a:t> </a:t>
            </a:r>
            <a:r>
              <a:rPr sz="2000" i="1" u="none" spc="-175" dirty="0">
                <a:latin typeface="Times New Roman"/>
                <a:cs typeface="Times New Roman"/>
              </a:rPr>
              <a:t>to</a:t>
            </a:r>
            <a:r>
              <a:rPr sz="2000" i="1" u="none" spc="-10" dirty="0">
                <a:latin typeface="Times New Roman"/>
                <a:cs typeface="Times New Roman"/>
              </a:rPr>
              <a:t> </a:t>
            </a:r>
            <a:r>
              <a:rPr sz="2000" i="1" u="none" spc="-254" dirty="0">
                <a:latin typeface="Times New Roman"/>
                <a:cs typeface="Times New Roman"/>
              </a:rPr>
              <a:t>be</a:t>
            </a:r>
            <a:r>
              <a:rPr sz="2000" i="1" u="none" dirty="0">
                <a:latin typeface="Times New Roman"/>
                <a:cs typeface="Times New Roman"/>
              </a:rPr>
              <a:t> </a:t>
            </a:r>
            <a:r>
              <a:rPr sz="2000" i="1" u="none" spc="-25" dirty="0">
                <a:latin typeface="Times New Roman"/>
                <a:cs typeface="Times New Roman"/>
              </a:rPr>
              <a:t>the </a:t>
            </a:r>
            <a:r>
              <a:rPr sz="2000" i="1" u="none" spc="-10" dirty="0">
                <a:latin typeface="Times New Roman"/>
                <a:cs typeface="Times New Roman"/>
              </a:rPr>
              <a:t>best!</a:t>
            </a:r>
            <a:endParaRPr sz="2000">
              <a:latin typeface="Times New Roman"/>
              <a:cs typeface="Times New Roman"/>
            </a:endParaRPr>
          </a:p>
        </p:txBody>
      </p:sp>
      <p:grpSp>
        <p:nvGrpSpPr>
          <p:cNvPr id="17" name="object 17"/>
          <p:cNvGrpSpPr/>
          <p:nvPr/>
        </p:nvGrpSpPr>
        <p:grpSpPr>
          <a:xfrm>
            <a:off x="6563868" y="2624327"/>
            <a:ext cx="7097395" cy="1324610"/>
            <a:chOff x="6563868" y="2624327"/>
            <a:chExt cx="7097395" cy="1324610"/>
          </a:xfrm>
        </p:grpSpPr>
        <p:sp>
          <p:nvSpPr>
            <p:cNvPr id="18" name="object 18"/>
            <p:cNvSpPr/>
            <p:nvPr/>
          </p:nvSpPr>
          <p:spPr>
            <a:xfrm>
              <a:off x="6563868" y="2624327"/>
              <a:ext cx="7097395" cy="1324610"/>
            </a:xfrm>
            <a:custGeom>
              <a:avLst/>
              <a:gdLst/>
              <a:ahLst/>
              <a:cxnLst/>
              <a:rect l="l" t="t" r="r" b="b"/>
              <a:pathLst>
                <a:path w="7097394" h="1324610">
                  <a:moveTo>
                    <a:pt x="6964807" y="0"/>
                  </a:moveTo>
                  <a:lnTo>
                    <a:pt x="132460" y="0"/>
                  </a:lnTo>
                  <a:lnTo>
                    <a:pt x="90594" y="6753"/>
                  </a:lnTo>
                  <a:lnTo>
                    <a:pt x="54233" y="25558"/>
                  </a:lnTo>
                  <a:lnTo>
                    <a:pt x="25558" y="54233"/>
                  </a:lnTo>
                  <a:lnTo>
                    <a:pt x="6753" y="90594"/>
                  </a:lnTo>
                  <a:lnTo>
                    <a:pt x="0" y="132461"/>
                  </a:lnTo>
                  <a:lnTo>
                    <a:pt x="0" y="1191895"/>
                  </a:lnTo>
                  <a:lnTo>
                    <a:pt x="6753" y="1233761"/>
                  </a:lnTo>
                  <a:lnTo>
                    <a:pt x="25558" y="1270122"/>
                  </a:lnTo>
                  <a:lnTo>
                    <a:pt x="54233" y="1298797"/>
                  </a:lnTo>
                  <a:lnTo>
                    <a:pt x="90594" y="1317602"/>
                  </a:lnTo>
                  <a:lnTo>
                    <a:pt x="132460" y="1324356"/>
                  </a:lnTo>
                  <a:lnTo>
                    <a:pt x="6964807" y="1324356"/>
                  </a:lnTo>
                  <a:lnTo>
                    <a:pt x="7006673" y="1317602"/>
                  </a:lnTo>
                  <a:lnTo>
                    <a:pt x="7043034" y="1298797"/>
                  </a:lnTo>
                  <a:lnTo>
                    <a:pt x="7071709" y="1270122"/>
                  </a:lnTo>
                  <a:lnTo>
                    <a:pt x="7090514" y="1233761"/>
                  </a:lnTo>
                  <a:lnTo>
                    <a:pt x="7097268" y="1191895"/>
                  </a:lnTo>
                  <a:lnTo>
                    <a:pt x="7097268" y="132461"/>
                  </a:lnTo>
                  <a:lnTo>
                    <a:pt x="7090514" y="90594"/>
                  </a:lnTo>
                  <a:lnTo>
                    <a:pt x="7071709" y="54233"/>
                  </a:lnTo>
                  <a:lnTo>
                    <a:pt x="7043034" y="25558"/>
                  </a:lnTo>
                  <a:lnTo>
                    <a:pt x="7006673" y="6753"/>
                  </a:lnTo>
                  <a:lnTo>
                    <a:pt x="6964807" y="0"/>
                  </a:lnTo>
                  <a:close/>
                </a:path>
              </a:pathLst>
            </a:custGeom>
            <a:solidFill>
              <a:srgbClr val="446F9D"/>
            </a:solidFill>
          </p:spPr>
          <p:txBody>
            <a:bodyPr wrap="square" lIns="0" tIns="0" rIns="0" bIns="0" rtlCol="0"/>
            <a:lstStyle/>
            <a:p>
              <a:endParaRPr/>
            </a:p>
          </p:txBody>
        </p:sp>
        <p:pic>
          <p:nvPicPr>
            <p:cNvPr id="19" name="object 19"/>
            <p:cNvPicPr/>
            <p:nvPr/>
          </p:nvPicPr>
          <p:blipFill>
            <a:blip r:embed="rId7" cstate="print"/>
            <a:stretch>
              <a:fillRect/>
            </a:stretch>
          </p:blipFill>
          <p:spPr>
            <a:xfrm>
              <a:off x="7131299" y="3195597"/>
              <a:ext cx="135046" cy="135120"/>
            </a:xfrm>
            <a:prstGeom prst="rect">
              <a:avLst/>
            </a:prstGeom>
          </p:spPr>
        </p:pic>
        <p:sp>
          <p:nvSpPr>
            <p:cNvPr id="20" name="object 20"/>
            <p:cNvSpPr/>
            <p:nvPr/>
          </p:nvSpPr>
          <p:spPr>
            <a:xfrm>
              <a:off x="7243838" y="3453827"/>
              <a:ext cx="270510" cy="135255"/>
            </a:xfrm>
            <a:custGeom>
              <a:avLst/>
              <a:gdLst/>
              <a:ahLst/>
              <a:cxnLst/>
              <a:rect l="l" t="t" r="r" b="b"/>
              <a:pathLst>
                <a:path w="270509" h="135254">
                  <a:moveTo>
                    <a:pt x="135046" y="0"/>
                  </a:moveTo>
                  <a:lnTo>
                    <a:pt x="93108" y="5114"/>
                  </a:lnTo>
                  <a:lnTo>
                    <a:pt x="45109" y="21823"/>
                  </a:lnTo>
                  <a:lnTo>
                    <a:pt x="7829" y="45969"/>
                  </a:lnTo>
                  <a:lnTo>
                    <a:pt x="0" y="67560"/>
                  </a:lnTo>
                  <a:lnTo>
                    <a:pt x="0" y="135120"/>
                  </a:lnTo>
                  <a:lnTo>
                    <a:pt x="270092" y="135120"/>
                  </a:lnTo>
                  <a:lnTo>
                    <a:pt x="270092" y="67560"/>
                  </a:lnTo>
                  <a:lnTo>
                    <a:pt x="241456" y="29968"/>
                  </a:lnTo>
                  <a:lnTo>
                    <a:pt x="176929" y="5390"/>
                  </a:lnTo>
                  <a:lnTo>
                    <a:pt x="135046" y="0"/>
                  </a:lnTo>
                  <a:close/>
                </a:path>
              </a:pathLst>
            </a:custGeom>
            <a:solidFill>
              <a:srgbClr val="FFFFFF"/>
            </a:solidFill>
          </p:spPr>
          <p:txBody>
            <a:bodyPr wrap="square" lIns="0" tIns="0" rIns="0" bIns="0" rtlCol="0"/>
            <a:lstStyle/>
            <a:p>
              <a:endParaRPr/>
            </a:p>
          </p:txBody>
        </p:sp>
        <p:pic>
          <p:nvPicPr>
            <p:cNvPr id="21" name="object 21"/>
            <p:cNvPicPr/>
            <p:nvPr/>
          </p:nvPicPr>
          <p:blipFill>
            <a:blip r:embed="rId8" cstate="print"/>
            <a:stretch>
              <a:fillRect/>
            </a:stretch>
          </p:blipFill>
          <p:spPr>
            <a:xfrm>
              <a:off x="7063776" y="3300691"/>
              <a:ext cx="382630" cy="183163"/>
            </a:xfrm>
            <a:prstGeom prst="rect">
              <a:avLst/>
            </a:prstGeom>
          </p:spPr>
        </p:pic>
        <p:sp>
          <p:nvSpPr>
            <p:cNvPr id="22" name="object 22"/>
            <p:cNvSpPr/>
            <p:nvPr/>
          </p:nvSpPr>
          <p:spPr>
            <a:xfrm>
              <a:off x="7281182" y="2988413"/>
              <a:ext cx="314960" cy="288925"/>
            </a:xfrm>
            <a:custGeom>
              <a:avLst/>
              <a:gdLst/>
              <a:ahLst/>
              <a:cxnLst/>
              <a:rect l="l" t="t" r="r" b="b"/>
              <a:pathLst>
                <a:path w="314959" h="288925">
                  <a:moveTo>
                    <a:pt x="122985" y="225200"/>
                  </a:moveTo>
                  <a:lnTo>
                    <a:pt x="60789" y="225200"/>
                  </a:lnTo>
                  <a:lnTo>
                    <a:pt x="60789" y="288557"/>
                  </a:lnTo>
                  <a:lnTo>
                    <a:pt x="122985" y="225200"/>
                  </a:lnTo>
                  <a:close/>
                </a:path>
                <a:path w="314959" h="288925">
                  <a:moveTo>
                    <a:pt x="299146" y="0"/>
                  </a:moveTo>
                  <a:lnTo>
                    <a:pt x="15774" y="0"/>
                  </a:lnTo>
                  <a:lnTo>
                    <a:pt x="7102" y="62"/>
                  </a:lnTo>
                  <a:lnTo>
                    <a:pt x="125" y="7131"/>
                  </a:lnTo>
                  <a:lnTo>
                    <a:pt x="168" y="209136"/>
                  </a:lnTo>
                  <a:lnTo>
                    <a:pt x="0" y="217844"/>
                  </a:lnTo>
                  <a:lnTo>
                    <a:pt x="6921" y="225031"/>
                  </a:lnTo>
                  <a:lnTo>
                    <a:pt x="15617" y="225200"/>
                  </a:lnTo>
                  <a:lnTo>
                    <a:pt x="299146" y="225200"/>
                  </a:lnTo>
                  <a:lnTo>
                    <a:pt x="307830" y="225119"/>
                  </a:lnTo>
                  <a:lnTo>
                    <a:pt x="314838" y="218050"/>
                  </a:lnTo>
                  <a:lnTo>
                    <a:pt x="314838" y="197050"/>
                  </a:lnTo>
                  <a:lnTo>
                    <a:pt x="146950" y="197050"/>
                  </a:lnTo>
                  <a:lnTo>
                    <a:pt x="139491" y="189587"/>
                  </a:lnTo>
                  <a:lnTo>
                    <a:pt x="139491" y="171177"/>
                  </a:lnTo>
                  <a:lnTo>
                    <a:pt x="146950" y="163721"/>
                  </a:lnTo>
                  <a:lnTo>
                    <a:pt x="314838" y="163721"/>
                  </a:lnTo>
                  <a:lnTo>
                    <a:pt x="314838" y="152010"/>
                  </a:lnTo>
                  <a:lnTo>
                    <a:pt x="145493" y="152010"/>
                  </a:lnTo>
                  <a:lnTo>
                    <a:pt x="145493" y="107796"/>
                  </a:lnTo>
                  <a:lnTo>
                    <a:pt x="156147" y="107796"/>
                  </a:lnTo>
                  <a:lnTo>
                    <a:pt x="168779" y="105833"/>
                  </a:lnTo>
                  <a:lnTo>
                    <a:pt x="178429" y="100261"/>
                  </a:lnTo>
                  <a:lnTo>
                    <a:pt x="184591" y="91550"/>
                  </a:lnTo>
                  <a:lnTo>
                    <a:pt x="186400" y="82048"/>
                  </a:lnTo>
                  <a:lnTo>
                    <a:pt x="104229" y="82048"/>
                  </a:lnTo>
                  <a:lnTo>
                    <a:pt x="104229" y="80171"/>
                  </a:lnTo>
                  <a:lnTo>
                    <a:pt x="131485" y="33152"/>
                  </a:lnTo>
                  <a:lnTo>
                    <a:pt x="152283" y="28025"/>
                  </a:lnTo>
                  <a:lnTo>
                    <a:pt x="314838" y="28025"/>
                  </a:lnTo>
                  <a:lnTo>
                    <a:pt x="314838" y="7131"/>
                  </a:lnTo>
                  <a:lnTo>
                    <a:pt x="307830" y="62"/>
                  </a:lnTo>
                  <a:lnTo>
                    <a:pt x="299146" y="0"/>
                  </a:lnTo>
                  <a:close/>
                </a:path>
                <a:path w="314959" h="288925">
                  <a:moveTo>
                    <a:pt x="314838" y="163721"/>
                  </a:moveTo>
                  <a:lnTo>
                    <a:pt x="165262" y="163721"/>
                  </a:lnTo>
                  <a:lnTo>
                    <a:pt x="172677" y="171046"/>
                  </a:lnTo>
                  <a:lnTo>
                    <a:pt x="172802" y="180160"/>
                  </a:lnTo>
                  <a:lnTo>
                    <a:pt x="172971" y="189318"/>
                  </a:lnTo>
                  <a:lnTo>
                    <a:pt x="165681" y="196881"/>
                  </a:lnTo>
                  <a:lnTo>
                    <a:pt x="156522" y="197050"/>
                  </a:lnTo>
                  <a:lnTo>
                    <a:pt x="314838" y="197050"/>
                  </a:lnTo>
                  <a:lnTo>
                    <a:pt x="314838" y="163721"/>
                  </a:lnTo>
                  <a:close/>
                </a:path>
                <a:path w="314959" h="288925">
                  <a:moveTo>
                    <a:pt x="314838" y="28025"/>
                  </a:moveTo>
                  <a:lnTo>
                    <a:pt x="154215" y="28025"/>
                  </a:lnTo>
                  <a:lnTo>
                    <a:pt x="156147" y="28150"/>
                  </a:lnTo>
                  <a:lnTo>
                    <a:pt x="176196" y="31964"/>
                  </a:lnTo>
                  <a:lnTo>
                    <a:pt x="192661" y="42789"/>
                  </a:lnTo>
                  <a:lnTo>
                    <a:pt x="203866" y="58999"/>
                  </a:lnTo>
                  <a:lnTo>
                    <a:pt x="208028" y="78445"/>
                  </a:lnTo>
                  <a:lnTo>
                    <a:pt x="208139" y="80171"/>
                  </a:lnTo>
                  <a:lnTo>
                    <a:pt x="205392" y="97534"/>
                  </a:lnTo>
                  <a:lnTo>
                    <a:pt x="196827" y="112255"/>
                  </a:lnTo>
                  <a:lnTo>
                    <a:pt x="183602" y="122983"/>
                  </a:lnTo>
                  <a:lnTo>
                    <a:pt x="166875" y="128364"/>
                  </a:lnTo>
                  <a:lnTo>
                    <a:pt x="166875" y="152010"/>
                  </a:lnTo>
                  <a:lnTo>
                    <a:pt x="314838" y="152010"/>
                  </a:lnTo>
                  <a:lnTo>
                    <a:pt x="314838" y="28025"/>
                  </a:lnTo>
                  <a:close/>
                </a:path>
                <a:path w="314959" h="288925">
                  <a:moveTo>
                    <a:pt x="157285" y="49619"/>
                  </a:moveTo>
                  <a:lnTo>
                    <a:pt x="125611" y="74979"/>
                  </a:lnTo>
                  <a:lnTo>
                    <a:pt x="125498" y="78964"/>
                  </a:lnTo>
                  <a:lnTo>
                    <a:pt x="125611" y="82048"/>
                  </a:lnTo>
                  <a:lnTo>
                    <a:pt x="186400" y="82048"/>
                  </a:lnTo>
                  <a:lnTo>
                    <a:pt x="186757" y="80171"/>
                  </a:lnTo>
                  <a:lnTo>
                    <a:pt x="184606" y="68442"/>
                  </a:lnTo>
                  <a:lnTo>
                    <a:pt x="178344" y="58786"/>
                  </a:lnTo>
                  <a:lnTo>
                    <a:pt x="168921" y="52185"/>
                  </a:lnTo>
                  <a:lnTo>
                    <a:pt x="157285" y="49619"/>
                  </a:lnTo>
                  <a:close/>
                </a:path>
              </a:pathLst>
            </a:custGeom>
            <a:solidFill>
              <a:srgbClr val="FFFFFF"/>
            </a:solidFill>
          </p:spPr>
          <p:txBody>
            <a:bodyPr wrap="square" lIns="0" tIns="0" rIns="0" bIns="0" rtlCol="0"/>
            <a:lstStyle/>
            <a:p>
              <a:endParaRPr/>
            </a:p>
          </p:txBody>
        </p:sp>
      </p:grpSp>
      <p:sp>
        <p:nvSpPr>
          <p:cNvPr id="23" name="object 23"/>
          <p:cNvSpPr txBox="1"/>
          <p:nvPr/>
        </p:nvSpPr>
        <p:spPr>
          <a:xfrm>
            <a:off x="8222742" y="2826207"/>
            <a:ext cx="5194935" cy="845185"/>
          </a:xfrm>
          <a:prstGeom prst="rect">
            <a:avLst/>
          </a:prstGeom>
        </p:spPr>
        <p:txBody>
          <a:bodyPr vert="horz" wrap="square" lIns="0" tIns="60960" rIns="0" bIns="0" rtlCol="0">
            <a:spAutoFit/>
          </a:bodyPr>
          <a:lstStyle/>
          <a:p>
            <a:pPr marL="12700" marR="5080">
              <a:lnSpc>
                <a:spcPct val="84300"/>
              </a:lnSpc>
              <a:spcBef>
                <a:spcPts val="480"/>
              </a:spcBef>
            </a:pPr>
            <a:r>
              <a:rPr sz="2000" spc="-95" dirty="0">
                <a:solidFill>
                  <a:srgbClr val="FFFFFF"/>
                </a:solidFill>
                <a:latin typeface="Times New Roman"/>
                <a:cs typeface="Times New Roman"/>
              </a:rPr>
              <a:t>Will</a:t>
            </a:r>
            <a:r>
              <a:rPr sz="2000" spc="-30" dirty="0">
                <a:solidFill>
                  <a:srgbClr val="FFFFFF"/>
                </a:solidFill>
                <a:latin typeface="Times New Roman"/>
                <a:cs typeface="Times New Roman"/>
              </a:rPr>
              <a:t> </a:t>
            </a:r>
            <a:r>
              <a:rPr sz="2000" spc="-45" dirty="0">
                <a:solidFill>
                  <a:srgbClr val="FFFFFF"/>
                </a:solidFill>
                <a:latin typeface="Times New Roman"/>
                <a:cs typeface="Times New Roman"/>
              </a:rPr>
              <a:t>make</a:t>
            </a:r>
            <a:r>
              <a:rPr sz="2000" spc="-55" dirty="0">
                <a:solidFill>
                  <a:srgbClr val="FFFFFF"/>
                </a:solidFill>
                <a:latin typeface="Times New Roman"/>
                <a:cs typeface="Times New Roman"/>
              </a:rPr>
              <a:t> </a:t>
            </a:r>
            <a:r>
              <a:rPr sz="2000" dirty="0">
                <a:solidFill>
                  <a:srgbClr val="FFFFFF"/>
                </a:solidFill>
                <a:latin typeface="Times New Roman"/>
                <a:cs typeface="Times New Roman"/>
              </a:rPr>
              <a:t>the</a:t>
            </a:r>
            <a:r>
              <a:rPr sz="2000" spc="-40" dirty="0">
                <a:solidFill>
                  <a:srgbClr val="FFFFFF"/>
                </a:solidFill>
                <a:latin typeface="Times New Roman"/>
                <a:cs typeface="Times New Roman"/>
              </a:rPr>
              <a:t> learning</a:t>
            </a:r>
            <a:r>
              <a:rPr sz="2000" spc="-55" dirty="0">
                <a:solidFill>
                  <a:srgbClr val="FFFFFF"/>
                </a:solidFill>
                <a:latin typeface="Times New Roman"/>
                <a:cs typeface="Times New Roman"/>
              </a:rPr>
              <a:t> </a:t>
            </a:r>
            <a:r>
              <a:rPr sz="2000" spc="-20" dirty="0">
                <a:solidFill>
                  <a:srgbClr val="FFFFFF"/>
                </a:solidFill>
                <a:latin typeface="Times New Roman"/>
                <a:cs typeface="Times New Roman"/>
              </a:rPr>
              <a:t>process</a:t>
            </a:r>
            <a:r>
              <a:rPr sz="2000" spc="-50" dirty="0">
                <a:solidFill>
                  <a:srgbClr val="FFFFFF"/>
                </a:solidFill>
                <a:latin typeface="Times New Roman"/>
                <a:cs typeface="Times New Roman"/>
              </a:rPr>
              <a:t> </a:t>
            </a:r>
            <a:r>
              <a:rPr sz="2000" dirty="0">
                <a:solidFill>
                  <a:srgbClr val="FFFFFF"/>
                </a:solidFill>
                <a:latin typeface="Times New Roman"/>
                <a:cs typeface="Times New Roman"/>
              </a:rPr>
              <a:t>more</a:t>
            </a:r>
            <a:r>
              <a:rPr sz="2000" spc="-50" dirty="0">
                <a:solidFill>
                  <a:srgbClr val="FFFFFF"/>
                </a:solidFill>
                <a:latin typeface="Times New Roman"/>
                <a:cs typeface="Times New Roman"/>
              </a:rPr>
              <a:t> </a:t>
            </a:r>
            <a:r>
              <a:rPr sz="2000" b="1" spc="-10" dirty="0">
                <a:solidFill>
                  <a:srgbClr val="FFFFFF"/>
                </a:solidFill>
                <a:latin typeface="Times New Roman"/>
                <a:cs typeface="Times New Roman"/>
              </a:rPr>
              <a:t>interactive </a:t>
            </a:r>
            <a:r>
              <a:rPr sz="2000" b="1" dirty="0">
                <a:solidFill>
                  <a:srgbClr val="FFFFFF"/>
                </a:solidFill>
                <a:latin typeface="Times New Roman"/>
                <a:cs typeface="Times New Roman"/>
              </a:rPr>
              <a:t>discussions</a:t>
            </a:r>
            <a:r>
              <a:rPr sz="2000" b="1" spc="-35" dirty="0">
                <a:solidFill>
                  <a:srgbClr val="FFFFFF"/>
                </a:solidFill>
                <a:latin typeface="Times New Roman"/>
                <a:cs typeface="Times New Roman"/>
              </a:rPr>
              <a:t> </a:t>
            </a:r>
            <a:r>
              <a:rPr sz="2000" dirty="0">
                <a:solidFill>
                  <a:srgbClr val="FFFFFF"/>
                </a:solidFill>
                <a:latin typeface="Times New Roman"/>
                <a:cs typeface="Times New Roman"/>
              </a:rPr>
              <a:t>and</a:t>
            </a:r>
            <a:r>
              <a:rPr sz="2000" spc="-5" dirty="0">
                <a:solidFill>
                  <a:srgbClr val="FFFFFF"/>
                </a:solidFill>
                <a:latin typeface="Times New Roman"/>
                <a:cs typeface="Times New Roman"/>
              </a:rPr>
              <a:t> </a:t>
            </a:r>
            <a:r>
              <a:rPr sz="2000" spc="-45" dirty="0">
                <a:solidFill>
                  <a:srgbClr val="FFFFFF"/>
                </a:solidFill>
                <a:latin typeface="Times New Roman"/>
                <a:cs typeface="Times New Roman"/>
              </a:rPr>
              <a:t>feel</a:t>
            </a:r>
            <a:r>
              <a:rPr sz="2000" spc="-25" dirty="0">
                <a:solidFill>
                  <a:srgbClr val="FFFFFF"/>
                </a:solidFill>
                <a:latin typeface="Times New Roman"/>
                <a:cs typeface="Times New Roman"/>
              </a:rPr>
              <a:t> </a:t>
            </a:r>
            <a:r>
              <a:rPr sz="2000" spc="-10" dirty="0">
                <a:solidFill>
                  <a:srgbClr val="FFFFFF"/>
                </a:solidFill>
                <a:latin typeface="Times New Roman"/>
                <a:cs typeface="Times New Roman"/>
              </a:rPr>
              <a:t>free</a:t>
            </a:r>
            <a:r>
              <a:rPr sz="2000" spc="-15" dirty="0">
                <a:solidFill>
                  <a:srgbClr val="FFFFFF"/>
                </a:solidFill>
                <a:latin typeface="Times New Roman"/>
                <a:cs typeface="Times New Roman"/>
              </a:rPr>
              <a:t> </a:t>
            </a:r>
            <a:r>
              <a:rPr sz="2000" dirty="0">
                <a:solidFill>
                  <a:srgbClr val="FFFFFF"/>
                </a:solidFill>
                <a:latin typeface="Times New Roman"/>
                <a:cs typeface="Times New Roman"/>
              </a:rPr>
              <a:t>to </a:t>
            </a:r>
            <a:r>
              <a:rPr sz="2000" spc="-40" dirty="0">
                <a:solidFill>
                  <a:srgbClr val="FFFFFF"/>
                </a:solidFill>
                <a:latin typeface="Times New Roman"/>
                <a:cs typeface="Times New Roman"/>
              </a:rPr>
              <a:t>ask</a:t>
            </a:r>
            <a:r>
              <a:rPr sz="2000" spc="-10" dirty="0">
                <a:solidFill>
                  <a:srgbClr val="FFFFFF"/>
                </a:solidFill>
                <a:latin typeface="Times New Roman"/>
                <a:cs typeface="Times New Roman"/>
              </a:rPr>
              <a:t> </a:t>
            </a:r>
            <a:r>
              <a:rPr sz="2000" spc="-60" dirty="0">
                <a:solidFill>
                  <a:srgbClr val="FFFFFF"/>
                </a:solidFill>
                <a:latin typeface="Times New Roman"/>
                <a:cs typeface="Times New Roman"/>
              </a:rPr>
              <a:t>any</a:t>
            </a:r>
            <a:r>
              <a:rPr sz="2000" spc="-5" dirty="0">
                <a:solidFill>
                  <a:srgbClr val="FFFFFF"/>
                </a:solidFill>
                <a:latin typeface="Times New Roman"/>
                <a:cs typeface="Times New Roman"/>
              </a:rPr>
              <a:t> </a:t>
            </a:r>
            <a:r>
              <a:rPr sz="2000" spc="-20" dirty="0">
                <a:solidFill>
                  <a:srgbClr val="FFFFFF"/>
                </a:solidFill>
                <a:latin typeface="Times New Roman"/>
                <a:cs typeface="Times New Roman"/>
              </a:rPr>
              <a:t>question</a:t>
            </a:r>
            <a:r>
              <a:rPr sz="2000" spc="-25" dirty="0">
                <a:solidFill>
                  <a:srgbClr val="FFFFFF"/>
                </a:solidFill>
                <a:latin typeface="Times New Roman"/>
                <a:cs typeface="Times New Roman"/>
              </a:rPr>
              <a:t> </a:t>
            </a:r>
            <a:r>
              <a:rPr sz="2000" dirty="0">
                <a:solidFill>
                  <a:srgbClr val="FFFFFF"/>
                </a:solidFill>
                <a:latin typeface="Times New Roman"/>
                <a:cs typeface="Times New Roman"/>
              </a:rPr>
              <a:t>or</a:t>
            </a:r>
            <a:r>
              <a:rPr sz="2000" spc="-10" dirty="0">
                <a:solidFill>
                  <a:srgbClr val="FFFFFF"/>
                </a:solidFill>
                <a:latin typeface="Times New Roman"/>
                <a:cs typeface="Times New Roman"/>
              </a:rPr>
              <a:t> </a:t>
            </a:r>
            <a:r>
              <a:rPr sz="2000" spc="-25" dirty="0">
                <a:solidFill>
                  <a:srgbClr val="FFFFFF"/>
                </a:solidFill>
                <a:latin typeface="Times New Roman"/>
                <a:cs typeface="Times New Roman"/>
              </a:rPr>
              <a:t>you </a:t>
            </a:r>
            <a:r>
              <a:rPr sz="2000" spc="-10" dirty="0">
                <a:solidFill>
                  <a:srgbClr val="FFFFFF"/>
                </a:solidFill>
                <a:latin typeface="Times New Roman"/>
                <a:cs typeface="Times New Roman"/>
              </a:rPr>
              <a:t>can</a:t>
            </a:r>
            <a:r>
              <a:rPr sz="2000" spc="-114" dirty="0">
                <a:solidFill>
                  <a:srgbClr val="FFFFFF"/>
                </a:solidFill>
                <a:latin typeface="Times New Roman"/>
                <a:cs typeface="Times New Roman"/>
              </a:rPr>
              <a:t> </a:t>
            </a:r>
            <a:r>
              <a:rPr sz="2000" spc="-10" dirty="0">
                <a:solidFill>
                  <a:srgbClr val="FFFFFF"/>
                </a:solidFill>
                <a:latin typeface="Times New Roman"/>
                <a:cs typeface="Times New Roman"/>
              </a:rPr>
              <a:t>speak.</a:t>
            </a:r>
            <a:endParaRPr sz="2000">
              <a:latin typeface="Times New Roman"/>
              <a:cs typeface="Times New Roman"/>
            </a:endParaRPr>
          </a:p>
        </p:txBody>
      </p:sp>
      <p:grpSp>
        <p:nvGrpSpPr>
          <p:cNvPr id="24" name="object 24"/>
          <p:cNvGrpSpPr/>
          <p:nvPr/>
        </p:nvGrpSpPr>
        <p:grpSpPr>
          <a:xfrm>
            <a:off x="6563868" y="4280915"/>
            <a:ext cx="7097395" cy="1324610"/>
            <a:chOff x="6563868" y="4280915"/>
            <a:chExt cx="7097395" cy="1324610"/>
          </a:xfrm>
        </p:grpSpPr>
        <p:sp>
          <p:nvSpPr>
            <p:cNvPr id="25" name="object 25"/>
            <p:cNvSpPr/>
            <p:nvPr/>
          </p:nvSpPr>
          <p:spPr>
            <a:xfrm>
              <a:off x="6563868" y="4280915"/>
              <a:ext cx="7097395" cy="1324610"/>
            </a:xfrm>
            <a:custGeom>
              <a:avLst/>
              <a:gdLst/>
              <a:ahLst/>
              <a:cxnLst/>
              <a:rect l="l" t="t" r="r" b="b"/>
              <a:pathLst>
                <a:path w="7097394" h="1324610">
                  <a:moveTo>
                    <a:pt x="6964807" y="0"/>
                  </a:moveTo>
                  <a:lnTo>
                    <a:pt x="132460" y="0"/>
                  </a:lnTo>
                  <a:lnTo>
                    <a:pt x="90594" y="6753"/>
                  </a:lnTo>
                  <a:lnTo>
                    <a:pt x="54233" y="25558"/>
                  </a:lnTo>
                  <a:lnTo>
                    <a:pt x="25558" y="54233"/>
                  </a:lnTo>
                  <a:lnTo>
                    <a:pt x="6753" y="90594"/>
                  </a:lnTo>
                  <a:lnTo>
                    <a:pt x="0" y="132461"/>
                  </a:lnTo>
                  <a:lnTo>
                    <a:pt x="0" y="1191895"/>
                  </a:lnTo>
                  <a:lnTo>
                    <a:pt x="6753" y="1233761"/>
                  </a:lnTo>
                  <a:lnTo>
                    <a:pt x="25558" y="1270122"/>
                  </a:lnTo>
                  <a:lnTo>
                    <a:pt x="54233" y="1298797"/>
                  </a:lnTo>
                  <a:lnTo>
                    <a:pt x="90594" y="1317602"/>
                  </a:lnTo>
                  <a:lnTo>
                    <a:pt x="132460" y="1324356"/>
                  </a:lnTo>
                  <a:lnTo>
                    <a:pt x="6964807" y="1324356"/>
                  </a:lnTo>
                  <a:lnTo>
                    <a:pt x="7006673" y="1317602"/>
                  </a:lnTo>
                  <a:lnTo>
                    <a:pt x="7043034" y="1298797"/>
                  </a:lnTo>
                  <a:lnTo>
                    <a:pt x="7071709" y="1270122"/>
                  </a:lnTo>
                  <a:lnTo>
                    <a:pt x="7090514" y="1233761"/>
                  </a:lnTo>
                  <a:lnTo>
                    <a:pt x="7097268" y="1191895"/>
                  </a:lnTo>
                  <a:lnTo>
                    <a:pt x="7097268" y="132461"/>
                  </a:lnTo>
                  <a:lnTo>
                    <a:pt x="7090514" y="90594"/>
                  </a:lnTo>
                  <a:lnTo>
                    <a:pt x="7071709" y="54233"/>
                  </a:lnTo>
                  <a:lnTo>
                    <a:pt x="7043034" y="25558"/>
                  </a:lnTo>
                  <a:lnTo>
                    <a:pt x="7006673" y="6753"/>
                  </a:lnTo>
                  <a:lnTo>
                    <a:pt x="6964807" y="0"/>
                  </a:lnTo>
                  <a:close/>
                </a:path>
              </a:pathLst>
            </a:custGeom>
            <a:solidFill>
              <a:srgbClr val="A13B33"/>
            </a:solidFill>
          </p:spPr>
          <p:txBody>
            <a:bodyPr wrap="square" lIns="0" tIns="0" rIns="0" bIns="0" rtlCol="0"/>
            <a:lstStyle/>
            <a:p>
              <a:endParaRPr/>
            </a:p>
          </p:txBody>
        </p:sp>
        <p:sp>
          <p:nvSpPr>
            <p:cNvPr id="26" name="object 26"/>
            <p:cNvSpPr/>
            <p:nvPr/>
          </p:nvSpPr>
          <p:spPr>
            <a:xfrm>
              <a:off x="7114794" y="4665996"/>
              <a:ext cx="431165" cy="555625"/>
            </a:xfrm>
            <a:custGeom>
              <a:avLst/>
              <a:gdLst/>
              <a:ahLst/>
              <a:cxnLst/>
              <a:rect l="l" t="t" r="r" b="b"/>
              <a:pathLst>
                <a:path w="431165" h="555625">
                  <a:moveTo>
                    <a:pt x="0" y="0"/>
                  </a:moveTo>
                  <a:lnTo>
                    <a:pt x="0" y="555495"/>
                  </a:lnTo>
                  <a:lnTo>
                    <a:pt x="430647" y="277747"/>
                  </a:lnTo>
                  <a:lnTo>
                    <a:pt x="0" y="0"/>
                  </a:lnTo>
                  <a:close/>
                </a:path>
              </a:pathLst>
            </a:custGeom>
            <a:solidFill>
              <a:srgbClr val="FFFFFF"/>
            </a:solidFill>
          </p:spPr>
          <p:txBody>
            <a:bodyPr wrap="square" lIns="0" tIns="0" rIns="0" bIns="0" rtlCol="0"/>
            <a:lstStyle/>
            <a:p>
              <a:endParaRPr/>
            </a:p>
          </p:txBody>
        </p:sp>
      </p:grpSp>
      <p:sp>
        <p:nvSpPr>
          <p:cNvPr id="27" name="object 27"/>
          <p:cNvSpPr txBox="1"/>
          <p:nvPr/>
        </p:nvSpPr>
        <p:spPr>
          <a:xfrm>
            <a:off x="8222742" y="4611751"/>
            <a:ext cx="5297170" cy="587375"/>
          </a:xfrm>
          <a:prstGeom prst="rect">
            <a:avLst/>
          </a:prstGeom>
        </p:spPr>
        <p:txBody>
          <a:bodyPr vert="horz" wrap="square" lIns="0" tIns="61594" rIns="0" bIns="0" rtlCol="0">
            <a:spAutoFit/>
          </a:bodyPr>
          <a:lstStyle/>
          <a:p>
            <a:pPr marL="12700" marR="5080">
              <a:lnSpc>
                <a:spcPts val="2020"/>
              </a:lnSpc>
              <a:spcBef>
                <a:spcPts val="484"/>
              </a:spcBef>
            </a:pPr>
            <a:r>
              <a:rPr sz="2000" spc="-85" dirty="0">
                <a:solidFill>
                  <a:srgbClr val="FFFFFF"/>
                </a:solidFill>
                <a:latin typeface="Times New Roman"/>
                <a:cs typeface="Times New Roman"/>
              </a:rPr>
              <a:t>You</a:t>
            </a:r>
            <a:r>
              <a:rPr sz="2000" spc="-30" dirty="0">
                <a:solidFill>
                  <a:srgbClr val="FFFFFF"/>
                </a:solidFill>
                <a:latin typeface="Times New Roman"/>
                <a:cs typeface="Times New Roman"/>
              </a:rPr>
              <a:t> </a:t>
            </a:r>
            <a:r>
              <a:rPr sz="2000" spc="-50" dirty="0">
                <a:solidFill>
                  <a:srgbClr val="FFFFFF"/>
                </a:solidFill>
                <a:latin typeface="Times New Roman"/>
                <a:cs typeface="Times New Roman"/>
              </a:rPr>
              <a:t>have</a:t>
            </a:r>
            <a:r>
              <a:rPr sz="2000" spc="-5" dirty="0">
                <a:solidFill>
                  <a:srgbClr val="FFFFFF"/>
                </a:solidFill>
                <a:latin typeface="Times New Roman"/>
                <a:cs typeface="Times New Roman"/>
              </a:rPr>
              <a:t> </a:t>
            </a:r>
            <a:r>
              <a:rPr sz="2000" dirty="0">
                <a:solidFill>
                  <a:srgbClr val="FFFFFF"/>
                </a:solidFill>
                <a:latin typeface="Times New Roman"/>
                <a:cs typeface="Times New Roman"/>
              </a:rPr>
              <a:t>the</a:t>
            </a:r>
            <a:r>
              <a:rPr sz="2000" spc="-15" dirty="0">
                <a:solidFill>
                  <a:srgbClr val="FFFFFF"/>
                </a:solidFill>
                <a:latin typeface="Times New Roman"/>
                <a:cs typeface="Times New Roman"/>
              </a:rPr>
              <a:t> </a:t>
            </a:r>
            <a:r>
              <a:rPr sz="2000" spc="-20" dirty="0">
                <a:solidFill>
                  <a:srgbClr val="FFFFFF"/>
                </a:solidFill>
                <a:latin typeface="Times New Roman"/>
                <a:cs typeface="Times New Roman"/>
              </a:rPr>
              <a:t>right </a:t>
            </a:r>
            <a:r>
              <a:rPr sz="2000" dirty="0">
                <a:solidFill>
                  <a:srgbClr val="FFFFFF"/>
                </a:solidFill>
                <a:latin typeface="Times New Roman"/>
                <a:cs typeface="Times New Roman"/>
              </a:rPr>
              <a:t>to</a:t>
            </a:r>
            <a:r>
              <a:rPr sz="2000" spc="-5" dirty="0">
                <a:solidFill>
                  <a:srgbClr val="FFFFFF"/>
                </a:solidFill>
                <a:latin typeface="Times New Roman"/>
                <a:cs typeface="Times New Roman"/>
              </a:rPr>
              <a:t> </a:t>
            </a:r>
            <a:r>
              <a:rPr sz="2000" spc="-10" dirty="0">
                <a:solidFill>
                  <a:srgbClr val="FFFFFF"/>
                </a:solidFill>
                <a:latin typeface="Times New Roman"/>
                <a:cs typeface="Times New Roman"/>
              </a:rPr>
              <a:t>choose</a:t>
            </a:r>
            <a:r>
              <a:rPr sz="2000" spc="-20" dirty="0">
                <a:solidFill>
                  <a:srgbClr val="FFFFFF"/>
                </a:solidFill>
                <a:latin typeface="Times New Roman"/>
                <a:cs typeface="Times New Roman"/>
              </a:rPr>
              <a:t> whether</a:t>
            </a:r>
            <a:r>
              <a:rPr sz="2000" spc="-25" dirty="0">
                <a:solidFill>
                  <a:srgbClr val="FFFFFF"/>
                </a:solidFill>
                <a:latin typeface="Times New Roman"/>
                <a:cs typeface="Times New Roman"/>
              </a:rPr>
              <a:t> </a:t>
            </a:r>
            <a:r>
              <a:rPr sz="2000" dirty="0">
                <a:solidFill>
                  <a:srgbClr val="FFFFFF"/>
                </a:solidFill>
                <a:latin typeface="Times New Roman"/>
                <a:cs typeface="Times New Roman"/>
              </a:rPr>
              <a:t>to</a:t>
            </a:r>
            <a:r>
              <a:rPr sz="2000" spc="-15" dirty="0">
                <a:solidFill>
                  <a:srgbClr val="FFFFFF"/>
                </a:solidFill>
                <a:latin typeface="Times New Roman"/>
                <a:cs typeface="Times New Roman"/>
              </a:rPr>
              <a:t> </a:t>
            </a:r>
            <a:r>
              <a:rPr sz="2000" dirty="0">
                <a:solidFill>
                  <a:srgbClr val="FFFFFF"/>
                </a:solidFill>
                <a:latin typeface="Times New Roman"/>
                <a:cs typeface="Times New Roman"/>
              </a:rPr>
              <a:t>turn</a:t>
            </a:r>
            <a:r>
              <a:rPr sz="2000" spc="-20" dirty="0">
                <a:solidFill>
                  <a:srgbClr val="FFFFFF"/>
                </a:solidFill>
                <a:latin typeface="Times New Roman"/>
                <a:cs typeface="Times New Roman"/>
              </a:rPr>
              <a:t> </a:t>
            </a:r>
            <a:r>
              <a:rPr sz="2000" dirty="0">
                <a:solidFill>
                  <a:srgbClr val="FFFFFF"/>
                </a:solidFill>
                <a:latin typeface="Times New Roman"/>
                <a:cs typeface="Times New Roman"/>
              </a:rPr>
              <a:t>on</a:t>
            </a:r>
            <a:r>
              <a:rPr sz="2000" spc="-20" dirty="0">
                <a:solidFill>
                  <a:srgbClr val="FFFFFF"/>
                </a:solidFill>
                <a:latin typeface="Times New Roman"/>
                <a:cs typeface="Times New Roman"/>
              </a:rPr>
              <a:t> your </a:t>
            </a:r>
            <a:r>
              <a:rPr sz="2000" spc="-25" dirty="0">
                <a:solidFill>
                  <a:srgbClr val="FFFFFF"/>
                </a:solidFill>
                <a:latin typeface="Times New Roman"/>
                <a:cs typeface="Times New Roman"/>
              </a:rPr>
              <a:t>video</a:t>
            </a:r>
            <a:r>
              <a:rPr sz="2000" spc="-45" dirty="0">
                <a:solidFill>
                  <a:srgbClr val="FFFFFF"/>
                </a:solidFill>
                <a:latin typeface="Times New Roman"/>
                <a:cs typeface="Times New Roman"/>
              </a:rPr>
              <a:t> </a:t>
            </a:r>
            <a:r>
              <a:rPr sz="2000" dirty="0">
                <a:solidFill>
                  <a:srgbClr val="FFFFFF"/>
                </a:solidFill>
                <a:latin typeface="Times New Roman"/>
                <a:cs typeface="Times New Roman"/>
              </a:rPr>
              <a:t>or</a:t>
            </a:r>
            <a:r>
              <a:rPr sz="2000" spc="-40" dirty="0">
                <a:solidFill>
                  <a:srgbClr val="FFFFFF"/>
                </a:solidFill>
                <a:latin typeface="Times New Roman"/>
                <a:cs typeface="Times New Roman"/>
              </a:rPr>
              <a:t> </a:t>
            </a:r>
            <a:r>
              <a:rPr sz="2000" spc="-20" dirty="0">
                <a:solidFill>
                  <a:srgbClr val="FFFFFF"/>
                </a:solidFill>
                <a:latin typeface="Times New Roman"/>
                <a:cs typeface="Times New Roman"/>
              </a:rPr>
              <a:t>not.</a:t>
            </a:r>
            <a:endParaRPr sz="2000">
              <a:latin typeface="Times New Roman"/>
              <a:cs typeface="Times New Roman"/>
            </a:endParaRPr>
          </a:p>
        </p:txBody>
      </p:sp>
      <p:grpSp>
        <p:nvGrpSpPr>
          <p:cNvPr id="28" name="object 28"/>
          <p:cNvGrpSpPr/>
          <p:nvPr/>
        </p:nvGrpSpPr>
        <p:grpSpPr>
          <a:xfrm>
            <a:off x="6563868" y="5935979"/>
            <a:ext cx="7097395" cy="1325880"/>
            <a:chOff x="6563868" y="5935979"/>
            <a:chExt cx="7097395" cy="1325880"/>
          </a:xfrm>
        </p:grpSpPr>
        <p:sp>
          <p:nvSpPr>
            <p:cNvPr id="29" name="object 29"/>
            <p:cNvSpPr/>
            <p:nvPr/>
          </p:nvSpPr>
          <p:spPr>
            <a:xfrm>
              <a:off x="6563868" y="5935979"/>
              <a:ext cx="7097395" cy="1325880"/>
            </a:xfrm>
            <a:custGeom>
              <a:avLst/>
              <a:gdLst/>
              <a:ahLst/>
              <a:cxnLst/>
              <a:rect l="l" t="t" r="r" b="b"/>
              <a:pathLst>
                <a:path w="7097394" h="1325879">
                  <a:moveTo>
                    <a:pt x="6964680" y="0"/>
                  </a:moveTo>
                  <a:lnTo>
                    <a:pt x="132587" y="0"/>
                  </a:lnTo>
                  <a:lnTo>
                    <a:pt x="90659" y="6754"/>
                  </a:lnTo>
                  <a:lnTo>
                    <a:pt x="54260" y="25566"/>
                  </a:lnTo>
                  <a:lnTo>
                    <a:pt x="25566" y="54260"/>
                  </a:lnTo>
                  <a:lnTo>
                    <a:pt x="6754" y="90659"/>
                  </a:lnTo>
                  <a:lnTo>
                    <a:pt x="0" y="132588"/>
                  </a:lnTo>
                  <a:lnTo>
                    <a:pt x="0" y="1193292"/>
                  </a:lnTo>
                  <a:lnTo>
                    <a:pt x="6754" y="1235200"/>
                  </a:lnTo>
                  <a:lnTo>
                    <a:pt x="25566" y="1271597"/>
                  </a:lnTo>
                  <a:lnTo>
                    <a:pt x="54260" y="1300298"/>
                  </a:lnTo>
                  <a:lnTo>
                    <a:pt x="90659" y="1319120"/>
                  </a:lnTo>
                  <a:lnTo>
                    <a:pt x="132587" y="1325880"/>
                  </a:lnTo>
                  <a:lnTo>
                    <a:pt x="6964680" y="1325880"/>
                  </a:lnTo>
                  <a:lnTo>
                    <a:pt x="7006608" y="1319120"/>
                  </a:lnTo>
                  <a:lnTo>
                    <a:pt x="7043007" y="1300298"/>
                  </a:lnTo>
                  <a:lnTo>
                    <a:pt x="7071701" y="1271597"/>
                  </a:lnTo>
                  <a:lnTo>
                    <a:pt x="7090513" y="1235200"/>
                  </a:lnTo>
                  <a:lnTo>
                    <a:pt x="7097268" y="1193292"/>
                  </a:lnTo>
                  <a:lnTo>
                    <a:pt x="7097268" y="132588"/>
                  </a:lnTo>
                  <a:lnTo>
                    <a:pt x="7090513" y="90659"/>
                  </a:lnTo>
                  <a:lnTo>
                    <a:pt x="7071701" y="54260"/>
                  </a:lnTo>
                  <a:lnTo>
                    <a:pt x="7043007" y="25566"/>
                  </a:lnTo>
                  <a:lnTo>
                    <a:pt x="7006608" y="6754"/>
                  </a:lnTo>
                  <a:lnTo>
                    <a:pt x="6964680" y="0"/>
                  </a:lnTo>
                  <a:close/>
                </a:path>
              </a:pathLst>
            </a:custGeom>
            <a:solidFill>
              <a:srgbClr val="D97828"/>
            </a:solidFill>
          </p:spPr>
          <p:txBody>
            <a:bodyPr wrap="square" lIns="0" tIns="0" rIns="0" bIns="0" rtlCol="0"/>
            <a:lstStyle/>
            <a:p>
              <a:endParaRPr/>
            </a:p>
          </p:txBody>
        </p:sp>
        <p:sp>
          <p:nvSpPr>
            <p:cNvPr id="30" name="object 30"/>
            <p:cNvSpPr/>
            <p:nvPr/>
          </p:nvSpPr>
          <p:spPr>
            <a:xfrm>
              <a:off x="7018761" y="6404783"/>
              <a:ext cx="625475" cy="391160"/>
            </a:xfrm>
            <a:custGeom>
              <a:avLst/>
              <a:gdLst/>
              <a:ahLst/>
              <a:cxnLst/>
              <a:rect l="l" t="t" r="r" b="b"/>
              <a:pathLst>
                <a:path w="625475" h="391159">
                  <a:moveTo>
                    <a:pt x="302203" y="7337"/>
                  </a:moveTo>
                  <a:lnTo>
                    <a:pt x="275419" y="22895"/>
                  </a:lnTo>
                  <a:lnTo>
                    <a:pt x="79602" y="23085"/>
                  </a:lnTo>
                  <a:lnTo>
                    <a:pt x="21898" y="63168"/>
                  </a:lnTo>
                  <a:lnTo>
                    <a:pt x="5832" y="102539"/>
                  </a:lnTo>
                  <a:lnTo>
                    <a:pt x="0" y="150509"/>
                  </a:lnTo>
                  <a:lnTo>
                    <a:pt x="6385" y="200629"/>
                  </a:lnTo>
                  <a:lnTo>
                    <a:pt x="23905" y="241143"/>
                  </a:lnTo>
                  <a:lnTo>
                    <a:pt x="50104" y="268243"/>
                  </a:lnTo>
                  <a:lnTo>
                    <a:pt x="82528" y="278122"/>
                  </a:lnTo>
                  <a:lnTo>
                    <a:pt x="258838" y="278122"/>
                  </a:lnTo>
                  <a:lnTo>
                    <a:pt x="258838" y="390723"/>
                  </a:lnTo>
                  <a:lnTo>
                    <a:pt x="333864" y="332546"/>
                  </a:lnTo>
                  <a:lnTo>
                    <a:pt x="408889" y="332546"/>
                  </a:lnTo>
                  <a:lnTo>
                    <a:pt x="408889" y="329468"/>
                  </a:lnTo>
                  <a:lnTo>
                    <a:pt x="288848" y="329468"/>
                  </a:lnTo>
                  <a:lnTo>
                    <a:pt x="288848" y="248096"/>
                  </a:lnTo>
                  <a:lnTo>
                    <a:pt x="82528" y="248096"/>
                  </a:lnTo>
                  <a:lnTo>
                    <a:pt x="63624" y="241060"/>
                  </a:lnTo>
                  <a:lnTo>
                    <a:pt x="46759" y="221203"/>
                  </a:lnTo>
                  <a:lnTo>
                    <a:pt x="34650" y="190395"/>
                  </a:lnTo>
                  <a:lnTo>
                    <a:pt x="30010" y="150509"/>
                  </a:lnTo>
                  <a:lnTo>
                    <a:pt x="34650" y="110622"/>
                  </a:lnTo>
                  <a:lnTo>
                    <a:pt x="46759" y="79814"/>
                  </a:lnTo>
                  <a:lnTo>
                    <a:pt x="63624" y="59957"/>
                  </a:lnTo>
                  <a:lnTo>
                    <a:pt x="82528" y="52922"/>
                  </a:lnTo>
                  <a:lnTo>
                    <a:pt x="589174" y="52922"/>
                  </a:lnTo>
                  <a:lnTo>
                    <a:pt x="573789" y="35750"/>
                  </a:lnTo>
                  <a:lnTo>
                    <a:pt x="532682" y="22895"/>
                  </a:lnTo>
                  <a:lnTo>
                    <a:pt x="397635" y="22895"/>
                  </a:lnTo>
                  <a:lnTo>
                    <a:pt x="394284" y="16151"/>
                  </a:lnTo>
                  <a:lnTo>
                    <a:pt x="388489" y="10947"/>
                  </a:lnTo>
                  <a:lnTo>
                    <a:pt x="385888" y="9983"/>
                  </a:lnTo>
                  <a:lnTo>
                    <a:pt x="314807" y="9983"/>
                  </a:lnTo>
                  <a:lnTo>
                    <a:pt x="308609" y="7999"/>
                  </a:lnTo>
                  <a:lnTo>
                    <a:pt x="302203" y="7337"/>
                  </a:lnTo>
                  <a:close/>
                </a:path>
                <a:path w="625475" h="391159">
                  <a:moveTo>
                    <a:pt x="408889" y="332546"/>
                  </a:moveTo>
                  <a:lnTo>
                    <a:pt x="333864" y="332546"/>
                  </a:lnTo>
                  <a:lnTo>
                    <a:pt x="408889" y="390723"/>
                  </a:lnTo>
                  <a:lnTo>
                    <a:pt x="408889" y="332546"/>
                  </a:lnTo>
                  <a:close/>
                </a:path>
                <a:path w="625475" h="391159">
                  <a:moveTo>
                    <a:pt x="333864" y="294562"/>
                  </a:moveTo>
                  <a:lnTo>
                    <a:pt x="288848" y="329468"/>
                  </a:lnTo>
                  <a:lnTo>
                    <a:pt x="378879" y="329468"/>
                  </a:lnTo>
                  <a:lnTo>
                    <a:pt x="333864" y="294562"/>
                  </a:lnTo>
                  <a:close/>
                </a:path>
                <a:path w="625475" h="391159">
                  <a:moveTo>
                    <a:pt x="408889" y="232782"/>
                  </a:moveTo>
                  <a:lnTo>
                    <a:pt x="378879" y="232782"/>
                  </a:lnTo>
                  <a:lnTo>
                    <a:pt x="378879" y="329468"/>
                  </a:lnTo>
                  <a:lnTo>
                    <a:pt x="408889" y="329468"/>
                  </a:lnTo>
                  <a:lnTo>
                    <a:pt x="408889" y="278122"/>
                  </a:lnTo>
                  <a:lnTo>
                    <a:pt x="593515" y="278122"/>
                  </a:lnTo>
                  <a:lnTo>
                    <a:pt x="600205" y="271404"/>
                  </a:lnTo>
                  <a:lnTo>
                    <a:pt x="600205" y="254820"/>
                  </a:lnTo>
                  <a:lnTo>
                    <a:pt x="593515" y="248096"/>
                  </a:lnTo>
                  <a:lnTo>
                    <a:pt x="408889" y="248096"/>
                  </a:lnTo>
                  <a:lnTo>
                    <a:pt x="408889" y="232782"/>
                  </a:lnTo>
                  <a:close/>
                </a:path>
                <a:path w="625475" h="391159">
                  <a:moveTo>
                    <a:pt x="415492" y="210562"/>
                  </a:moveTo>
                  <a:lnTo>
                    <a:pt x="258838" y="210562"/>
                  </a:lnTo>
                  <a:lnTo>
                    <a:pt x="258838" y="248096"/>
                  </a:lnTo>
                  <a:lnTo>
                    <a:pt x="288848" y="248096"/>
                  </a:lnTo>
                  <a:lnTo>
                    <a:pt x="288848" y="229254"/>
                  </a:lnTo>
                  <a:lnTo>
                    <a:pt x="408889" y="229254"/>
                  </a:lnTo>
                  <a:lnTo>
                    <a:pt x="408889" y="213190"/>
                  </a:lnTo>
                  <a:lnTo>
                    <a:pt x="411171" y="212539"/>
                  </a:lnTo>
                  <a:lnTo>
                    <a:pt x="413385" y="211657"/>
                  </a:lnTo>
                  <a:lnTo>
                    <a:pt x="415492" y="210562"/>
                  </a:lnTo>
                  <a:close/>
                </a:path>
                <a:path w="625475" h="391159">
                  <a:moveTo>
                    <a:pt x="543935" y="210562"/>
                  </a:moveTo>
                  <a:lnTo>
                    <a:pt x="513925" y="210562"/>
                  </a:lnTo>
                  <a:lnTo>
                    <a:pt x="514708" y="220571"/>
                  </a:lnTo>
                  <a:lnTo>
                    <a:pt x="517046" y="230342"/>
                  </a:lnTo>
                  <a:lnTo>
                    <a:pt x="520804" y="239512"/>
                  </a:lnTo>
                  <a:lnTo>
                    <a:pt x="526004" y="248096"/>
                  </a:lnTo>
                  <a:lnTo>
                    <a:pt x="585200" y="248096"/>
                  </a:lnTo>
                  <a:lnTo>
                    <a:pt x="569738" y="245700"/>
                  </a:lnTo>
                  <a:lnTo>
                    <a:pt x="556828" y="237847"/>
                  </a:lnTo>
                  <a:lnTo>
                    <a:pt x="547788" y="225735"/>
                  </a:lnTo>
                  <a:lnTo>
                    <a:pt x="543935" y="210562"/>
                  </a:lnTo>
                  <a:close/>
                </a:path>
                <a:path w="625475" h="391159">
                  <a:moveTo>
                    <a:pt x="359898" y="232031"/>
                  </a:moveTo>
                  <a:lnTo>
                    <a:pt x="316833" y="232031"/>
                  </a:lnTo>
                  <a:lnTo>
                    <a:pt x="322616" y="237405"/>
                  </a:lnTo>
                  <a:lnTo>
                    <a:pt x="330175" y="240451"/>
                  </a:lnTo>
                  <a:lnTo>
                    <a:pt x="338065" y="240589"/>
                  </a:lnTo>
                  <a:lnTo>
                    <a:pt x="346806" y="240627"/>
                  </a:lnTo>
                  <a:lnTo>
                    <a:pt x="355171" y="237042"/>
                  </a:lnTo>
                  <a:lnTo>
                    <a:pt x="359898" y="232031"/>
                  </a:lnTo>
                  <a:close/>
                </a:path>
                <a:path w="625475" h="391159">
                  <a:moveTo>
                    <a:pt x="408889" y="229254"/>
                  </a:moveTo>
                  <a:lnTo>
                    <a:pt x="288848" y="229254"/>
                  </a:lnTo>
                  <a:lnTo>
                    <a:pt x="290586" y="230342"/>
                  </a:lnTo>
                  <a:lnTo>
                    <a:pt x="292418" y="231274"/>
                  </a:lnTo>
                  <a:lnTo>
                    <a:pt x="301565" y="234846"/>
                  </a:lnTo>
                  <a:lnTo>
                    <a:pt x="309593" y="234846"/>
                  </a:lnTo>
                  <a:lnTo>
                    <a:pt x="316833" y="232031"/>
                  </a:lnTo>
                  <a:lnTo>
                    <a:pt x="359898" y="232031"/>
                  </a:lnTo>
                  <a:lnTo>
                    <a:pt x="361173" y="230680"/>
                  </a:lnTo>
                  <a:lnTo>
                    <a:pt x="408889" y="230680"/>
                  </a:lnTo>
                  <a:lnTo>
                    <a:pt x="408889" y="229254"/>
                  </a:lnTo>
                  <a:close/>
                </a:path>
                <a:path w="625475" h="391159">
                  <a:moveTo>
                    <a:pt x="408889" y="230680"/>
                  </a:moveTo>
                  <a:lnTo>
                    <a:pt x="361173" y="230680"/>
                  </a:lnTo>
                  <a:lnTo>
                    <a:pt x="366762" y="233032"/>
                  </a:lnTo>
                  <a:lnTo>
                    <a:pt x="372896" y="233758"/>
                  </a:lnTo>
                  <a:lnTo>
                    <a:pt x="378879" y="232782"/>
                  </a:lnTo>
                  <a:lnTo>
                    <a:pt x="408889" y="232782"/>
                  </a:lnTo>
                  <a:lnTo>
                    <a:pt x="408889" y="230680"/>
                  </a:lnTo>
                  <a:close/>
                </a:path>
                <a:path w="625475" h="391159">
                  <a:moveTo>
                    <a:pt x="68348" y="104493"/>
                  </a:moveTo>
                  <a:lnTo>
                    <a:pt x="60320" y="109597"/>
                  </a:lnTo>
                  <a:lnTo>
                    <a:pt x="56981" y="124779"/>
                  </a:lnTo>
                  <a:lnTo>
                    <a:pt x="56231" y="132005"/>
                  </a:lnTo>
                  <a:lnTo>
                    <a:pt x="56269" y="139249"/>
                  </a:lnTo>
                  <a:lnTo>
                    <a:pt x="60339" y="167271"/>
                  </a:lnTo>
                  <a:lnTo>
                    <a:pt x="71499" y="189909"/>
                  </a:lnTo>
                  <a:lnTo>
                    <a:pt x="88173" y="205046"/>
                  </a:lnTo>
                  <a:lnTo>
                    <a:pt x="108787" y="210562"/>
                  </a:lnTo>
                  <a:lnTo>
                    <a:pt x="588951" y="210562"/>
                  </a:lnTo>
                  <a:lnTo>
                    <a:pt x="602038" y="207543"/>
                  </a:lnTo>
                  <a:lnTo>
                    <a:pt x="613701" y="197669"/>
                  </a:lnTo>
                  <a:lnTo>
                    <a:pt x="619099" y="186090"/>
                  </a:lnTo>
                  <a:lnTo>
                    <a:pt x="336414" y="186090"/>
                  </a:lnTo>
                  <a:lnTo>
                    <a:pt x="310847" y="180941"/>
                  </a:lnTo>
                  <a:lnTo>
                    <a:pt x="310243" y="180535"/>
                  </a:lnTo>
                  <a:lnTo>
                    <a:pt x="108787" y="180535"/>
                  </a:lnTo>
                  <a:lnTo>
                    <a:pt x="100775" y="177410"/>
                  </a:lnTo>
                  <a:lnTo>
                    <a:pt x="93538" y="168759"/>
                  </a:lnTo>
                  <a:lnTo>
                    <a:pt x="88298" y="155675"/>
                  </a:lnTo>
                  <a:lnTo>
                    <a:pt x="86279" y="139249"/>
                  </a:lnTo>
                  <a:lnTo>
                    <a:pt x="86241" y="134200"/>
                  </a:lnTo>
                  <a:lnTo>
                    <a:pt x="86773" y="129165"/>
                  </a:lnTo>
                  <a:lnTo>
                    <a:pt x="89655" y="116128"/>
                  </a:lnTo>
                  <a:lnTo>
                    <a:pt x="84553" y="108096"/>
                  </a:lnTo>
                  <a:lnTo>
                    <a:pt x="68348" y="104493"/>
                  </a:lnTo>
                  <a:close/>
                </a:path>
                <a:path w="625475" h="391159">
                  <a:moveTo>
                    <a:pt x="431785" y="54273"/>
                  </a:moveTo>
                  <a:lnTo>
                    <a:pt x="336414" y="54273"/>
                  </a:lnTo>
                  <a:lnTo>
                    <a:pt x="362055" y="59452"/>
                  </a:lnTo>
                  <a:lnTo>
                    <a:pt x="382994" y="73577"/>
                  </a:lnTo>
                  <a:lnTo>
                    <a:pt x="397111" y="94527"/>
                  </a:lnTo>
                  <a:lnTo>
                    <a:pt x="402287" y="120182"/>
                  </a:lnTo>
                  <a:lnTo>
                    <a:pt x="397111" y="145837"/>
                  </a:lnTo>
                  <a:lnTo>
                    <a:pt x="382994" y="166786"/>
                  </a:lnTo>
                  <a:lnTo>
                    <a:pt x="362055" y="180911"/>
                  </a:lnTo>
                  <a:lnTo>
                    <a:pt x="336414" y="186090"/>
                  </a:lnTo>
                  <a:lnTo>
                    <a:pt x="619099" y="186090"/>
                  </a:lnTo>
                  <a:lnTo>
                    <a:pt x="621689" y="180535"/>
                  </a:lnTo>
                  <a:lnTo>
                    <a:pt x="434398" y="180535"/>
                  </a:lnTo>
                  <a:lnTo>
                    <a:pt x="441519" y="177239"/>
                  </a:lnTo>
                  <a:lnTo>
                    <a:pt x="447065" y="171283"/>
                  </a:lnTo>
                  <a:lnTo>
                    <a:pt x="450617" y="161966"/>
                  </a:lnTo>
                  <a:lnTo>
                    <a:pt x="452648" y="156702"/>
                  </a:lnTo>
                  <a:lnTo>
                    <a:pt x="452648" y="148676"/>
                  </a:lnTo>
                  <a:lnTo>
                    <a:pt x="449853" y="141426"/>
                  </a:lnTo>
                  <a:lnTo>
                    <a:pt x="455155" y="135708"/>
                  </a:lnTo>
                  <a:lnTo>
                    <a:pt x="458100" y="128201"/>
                  </a:lnTo>
                  <a:lnTo>
                    <a:pt x="458144" y="111662"/>
                  </a:lnTo>
                  <a:lnTo>
                    <a:pt x="454561" y="103292"/>
                  </a:lnTo>
                  <a:lnTo>
                    <a:pt x="448203" y="97286"/>
                  </a:lnTo>
                  <a:lnTo>
                    <a:pt x="450165" y="91083"/>
                  </a:lnTo>
                  <a:lnTo>
                    <a:pt x="432072" y="55999"/>
                  </a:lnTo>
                  <a:lnTo>
                    <a:pt x="431906" y="54823"/>
                  </a:lnTo>
                  <a:lnTo>
                    <a:pt x="431785" y="54273"/>
                  </a:lnTo>
                  <a:close/>
                </a:path>
                <a:path w="625475" h="391159">
                  <a:moveTo>
                    <a:pt x="136771" y="52922"/>
                  </a:moveTo>
                  <a:lnTo>
                    <a:pt x="82528" y="52922"/>
                  </a:lnTo>
                  <a:lnTo>
                    <a:pt x="102080" y="59607"/>
                  </a:lnTo>
                  <a:lnTo>
                    <a:pt x="117522" y="78267"/>
                  </a:lnTo>
                  <a:lnTo>
                    <a:pt x="127652" y="106759"/>
                  </a:lnTo>
                  <a:lnTo>
                    <a:pt x="131089" y="140960"/>
                  </a:lnTo>
                  <a:lnTo>
                    <a:pt x="131210" y="145837"/>
                  </a:lnTo>
                  <a:lnTo>
                    <a:pt x="130647" y="164701"/>
                  </a:lnTo>
                  <a:lnTo>
                    <a:pt x="128087" y="175844"/>
                  </a:lnTo>
                  <a:lnTo>
                    <a:pt x="121504" y="179949"/>
                  </a:lnTo>
                  <a:lnTo>
                    <a:pt x="108787" y="180535"/>
                  </a:lnTo>
                  <a:lnTo>
                    <a:pt x="153202" y="180535"/>
                  </a:lnTo>
                  <a:lnTo>
                    <a:pt x="156670" y="171505"/>
                  </a:lnTo>
                  <a:lnTo>
                    <a:pt x="159188" y="162189"/>
                  </a:lnTo>
                  <a:lnTo>
                    <a:pt x="160738" y="152662"/>
                  </a:lnTo>
                  <a:lnTo>
                    <a:pt x="161138" y="145837"/>
                  </a:lnTo>
                  <a:lnTo>
                    <a:pt x="161072" y="139249"/>
                  </a:lnTo>
                  <a:lnTo>
                    <a:pt x="159634" y="116090"/>
                  </a:lnTo>
                  <a:lnTo>
                    <a:pt x="154806" y="91881"/>
                  </a:lnTo>
                  <a:lnTo>
                    <a:pt x="147093" y="70713"/>
                  </a:lnTo>
                  <a:lnTo>
                    <a:pt x="136771" y="52922"/>
                  </a:lnTo>
                  <a:close/>
                </a:path>
                <a:path w="625475" h="391159">
                  <a:moveTo>
                    <a:pt x="431397" y="52922"/>
                  </a:moveTo>
                  <a:lnTo>
                    <a:pt x="244283" y="52922"/>
                  </a:lnTo>
                  <a:lnTo>
                    <a:pt x="244204" y="53929"/>
                  </a:lnTo>
                  <a:lnTo>
                    <a:pt x="244133" y="56731"/>
                  </a:lnTo>
                  <a:lnTo>
                    <a:pt x="244283" y="58627"/>
                  </a:lnTo>
                  <a:lnTo>
                    <a:pt x="233880" y="65353"/>
                  </a:lnTo>
                  <a:lnTo>
                    <a:pt x="227083" y="75200"/>
                  </a:lnTo>
                  <a:lnTo>
                    <a:pt x="224460" y="86876"/>
                  </a:lnTo>
                  <a:lnTo>
                    <a:pt x="226577" y="99088"/>
                  </a:lnTo>
                  <a:lnTo>
                    <a:pt x="221175" y="104912"/>
                  </a:lnTo>
                  <a:lnTo>
                    <a:pt x="218124" y="112537"/>
                  </a:lnTo>
                  <a:lnTo>
                    <a:pt x="218071" y="124779"/>
                  </a:lnTo>
                  <a:lnTo>
                    <a:pt x="218178" y="129165"/>
                  </a:lnTo>
                  <a:lnTo>
                    <a:pt x="221694" y="137166"/>
                  </a:lnTo>
                  <a:lnTo>
                    <a:pt x="227927" y="143002"/>
                  </a:lnTo>
                  <a:lnTo>
                    <a:pt x="225947" y="149185"/>
                  </a:lnTo>
                  <a:lnTo>
                    <a:pt x="225287" y="155576"/>
                  </a:lnTo>
                  <a:lnTo>
                    <a:pt x="225947" y="161966"/>
                  </a:lnTo>
                  <a:lnTo>
                    <a:pt x="227927" y="168149"/>
                  </a:lnTo>
                  <a:lnTo>
                    <a:pt x="229991" y="173004"/>
                  </a:lnTo>
                  <a:lnTo>
                    <a:pt x="233242" y="177264"/>
                  </a:lnTo>
                  <a:lnTo>
                    <a:pt x="237381" y="180535"/>
                  </a:lnTo>
                  <a:lnTo>
                    <a:pt x="310243" y="180535"/>
                  </a:lnTo>
                  <a:lnTo>
                    <a:pt x="289941" y="166892"/>
                  </a:lnTo>
                  <a:lnTo>
                    <a:pt x="275804" y="146040"/>
                  </a:lnTo>
                  <a:lnTo>
                    <a:pt x="270542" y="120482"/>
                  </a:lnTo>
                  <a:lnTo>
                    <a:pt x="275600" y="94804"/>
                  </a:lnTo>
                  <a:lnTo>
                    <a:pt x="289622" y="73790"/>
                  </a:lnTo>
                  <a:lnTo>
                    <a:pt x="310497" y="59570"/>
                  </a:lnTo>
                  <a:lnTo>
                    <a:pt x="336114" y="54273"/>
                  </a:lnTo>
                  <a:lnTo>
                    <a:pt x="431785" y="54273"/>
                  </a:lnTo>
                  <a:lnTo>
                    <a:pt x="431710" y="53929"/>
                  </a:lnTo>
                  <a:lnTo>
                    <a:pt x="431397" y="52922"/>
                  </a:lnTo>
                  <a:close/>
                </a:path>
                <a:path w="625475" h="391159">
                  <a:moveTo>
                    <a:pt x="589174" y="52922"/>
                  </a:moveTo>
                  <a:lnTo>
                    <a:pt x="532682" y="52922"/>
                  </a:lnTo>
                  <a:lnTo>
                    <a:pt x="553187" y="58501"/>
                  </a:lnTo>
                  <a:lnTo>
                    <a:pt x="569647" y="73068"/>
                  </a:lnTo>
                  <a:lnTo>
                    <a:pt x="582005" y="93363"/>
                  </a:lnTo>
                  <a:lnTo>
                    <a:pt x="590201" y="116128"/>
                  </a:lnTo>
                  <a:lnTo>
                    <a:pt x="594674" y="140960"/>
                  </a:lnTo>
                  <a:lnTo>
                    <a:pt x="594851" y="160802"/>
                  </a:lnTo>
                  <a:lnTo>
                    <a:pt x="592390" y="174409"/>
                  </a:lnTo>
                  <a:lnTo>
                    <a:pt x="588951" y="180535"/>
                  </a:lnTo>
                  <a:lnTo>
                    <a:pt x="621689" y="180535"/>
                  </a:lnTo>
                  <a:lnTo>
                    <a:pt x="622071" y="179717"/>
                  </a:lnTo>
                  <a:lnTo>
                    <a:pt x="625276" y="152460"/>
                  </a:lnTo>
                  <a:lnTo>
                    <a:pt x="619688" y="110048"/>
                  </a:lnTo>
                  <a:lnTo>
                    <a:pt x="602659" y="67973"/>
                  </a:lnTo>
                  <a:lnTo>
                    <a:pt x="589174" y="52922"/>
                  </a:lnTo>
                  <a:close/>
                </a:path>
                <a:path w="625475" h="391159">
                  <a:moveTo>
                    <a:pt x="329168" y="0"/>
                  </a:moveTo>
                  <a:lnTo>
                    <a:pt x="320784" y="3590"/>
                  </a:lnTo>
                  <a:lnTo>
                    <a:pt x="314807" y="9983"/>
                  </a:lnTo>
                  <a:lnTo>
                    <a:pt x="385888" y="9983"/>
                  </a:lnTo>
                  <a:lnTo>
                    <a:pt x="381430" y="8332"/>
                  </a:lnTo>
                  <a:lnTo>
                    <a:pt x="358922" y="8332"/>
                  </a:lnTo>
                  <a:lnTo>
                    <a:pt x="353164" y="3102"/>
                  </a:lnTo>
                  <a:lnTo>
                    <a:pt x="345693" y="168"/>
                  </a:lnTo>
                  <a:lnTo>
                    <a:pt x="329168" y="0"/>
                  </a:lnTo>
                  <a:close/>
                </a:path>
                <a:path w="625475" h="391159">
                  <a:moveTo>
                    <a:pt x="374209" y="5411"/>
                  </a:moveTo>
                  <a:lnTo>
                    <a:pt x="366143" y="5411"/>
                  </a:lnTo>
                  <a:lnTo>
                    <a:pt x="358922" y="8332"/>
                  </a:lnTo>
                  <a:lnTo>
                    <a:pt x="381430" y="8332"/>
                  </a:lnTo>
                  <a:lnTo>
                    <a:pt x="374209" y="5411"/>
                  </a:lnTo>
                  <a:close/>
                </a:path>
              </a:pathLst>
            </a:custGeom>
            <a:solidFill>
              <a:srgbClr val="FFFFFF"/>
            </a:solidFill>
          </p:spPr>
          <p:txBody>
            <a:bodyPr wrap="square" lIns="0" tIns="0" rIns="0" bIns="0" rtlCol="0"/>
            <a:lstStyle/>
            <a:p>
              <a:endParaRPr/>
            </a:p>
          </p:txBody>
        </p:sp>
      </p:grpSp>
      <p:sp>
        <p:nvSpPr>
          <p:cNvPr id="31" name="object 31"/>
          <p:cNvSpPr txBox="1"/>
          <p:nvPr/>
        </p:nvSpPr>
        <p:spPr>
          <a:xfrm>
            <a:off x="8222742" y="6267958"/>
            <a:ext cx="4615180" cy="587375"/>
          </a:xfrm>
          <a:prstGeom prst="rect">
            <a:avLst/>
          </a:prstGeom>
        </p:spPr>
        <p:txBody>
          <a:bodyPr vert="horz" wrap="square" lIns="0" tIns="61594" rIns="0" bIns="0" rtlCol="0">
            <a:spAutoFit/>
          </a:bodyPr>
          <a:lstStyle/>
          <a:p>
            <a:pPr marL="12700" marR="5080">
              <a:lnSpc>
                <a:spcPts val="2020"/>
              </a:lnSpc>
              <a:spcBef>
                <a:spcPts val="484"/>
              </a:spcBef>
            </a:pPr>
            <a:r>
              <a:rPr sz="2000" b="1" spc="-25" dirty="0">
                <a:solidFill>
                  <a:srgbClr val="FFFFFF"/>
                </a:solidFill>
                <a:latin typeface="Times New Roman"/>
                <a:cs typeface="Times New Roman"/>
              </a:rPr>
              <a:t>Participation</a:t>
            </a:r>
            <a:r>
              <a:rPr sz="2000" b="1" spc="-60" dirty="0">
                <a:solidFill>
                  <a:srgbClr val="FFFFFF"/>
                </a:solidFill>
                <a:latin typeface="Times New Roman"/>
                <a:cs typeface="Times New Roman"/>
              </a:rPr>
              <a:t> </a:t>
            </a:r>
            <a:r>
              <a:rPr sz="2000" spc="-10" dirty="0">
                <a:solidFill>
                  <a:srgbClr val="FFFFFF"/>
                </a:solidFill>
                <a:latin typeface="Times New Roman"/>
                <a:cs typeface="Times New Roman"/>
              </a:rPr>
              <a:t>prepares</a:t>
            </a:r>
            <a:r>
              <a:rPr sz="2000" spc="-75" dirty="0">
                <a:solidFill>
                  <a:srgbClr val="FFFFFF"/>
                </a:solidFill>
                <a:latin typeface="Times New Roman"/>
                <a:cs typeface="Times New Roman"/>
              </a:rPr>
              <a:t> </a:t>
            </a:r>
            <a:r>
              <a:rPr sz="2000" spc="-45" dirty="0">
                <a:solidFill>
                  <a:srgbClr val="FFFFFF"/>
                </a:solidFill>
                <a:latin typeface="Times New Roman"/>
                <a:cs typeface="Times New Roman"/>
              </a:rPr>
              <a:t>you</a:t>
            </a:r>
            <a:r>
              <a:rPr sz="2000" spc="-50" dirty="0">
                <a:solidFill>
                  <a:srgbClr val="FFFFFF"/>
                </a:solidFill>
                <a:latin typeface="Times New Roman"/>
                <a:cs typeface="Times New Roman"/>
              </a:rPr>
              <a:t> </a:t>
            </a:r>
            <a:r>
              <a:rPr sz="2000" dirty="0">
                <a:solidFill>
                  <a:srgbClr val="FFFFFF"/>
                </a:solidFill>
                <a:latin typeface="Times New Roman"/>
                <a:cs typeface="Times New Roman"/>
              </a:rPr>
              <a:t>for</a:t>
            </a:r>
            <a:r>
              <a:rPr sz="2000" spc="-45" dirty="0">
                <a:solidFill>
                  <a:srgbClr val="FFFFFF"/>
                </a:solidFill>
                <a:latin typeface="Times New Roman"/>
                <a:cs typeface="Times New Roman"/>
              </a:rPr>
              <a:t> </a:t>
            </a:r>
            <a:r>
              <a:rPr sz="2000" spc="-35" dirty="0">
                <a:solidFill>
                  <a:srgbClr val="FFFFFF"/>
                </a:solidFill>
                <a:latin typeface="Times New Roman"/>
                <a:cs typeface="Times New Roman"/>
              </a:rPr>
              <a:t>your</a:t>
            </a:r>
            <a:r>
              <a:rPr sz="2000" spc="-60" dirty="0">
                <a:solidFill>
                  <a:srgbClr val="FFFFFF"/>
                </a:solidFill>
                <a:latin typeface="Times New Roman"/>
                <a:cs typeface="Times New Roman"/>
              </a:rPr>
              <a:t> </a:t>
            </a:r>
            <a:r>
              <a:rPr sz="2000" spc="-50" dirty="0">
                <a:solidFill>
                  <a:srgbClr val="FFFFFF"/>
                </a:solidFill>
                <a:latin typeface="Times New Roman"/>
                <a:cs typeface="Times New Roman"/>
              </a:rPr>
              <a:t>exam</a:t>
            </a:r>
            <a:r>
              <a:rPr sz="2000" spc="-55" dirty="0">
                <a:solidFill>
                  <a:srgbClr val="FFFFFF"/>
                </a:solidFill>
                <a:latin typeface="Times New Roman"/>
                <a:cs typeface="Times New Roman"/>
              </a:rPr>
              <a:t> </a:t>
            </a:r>
            <a:r>
              <a:rPr sz="2000" spc="-25" dirty="0">
                <a:solidFill>
                  <a:srgbClr val="FFFFFF"/>
                </a:solidFill>
                <a:latin typeface="Times New Roman"/>
                <a:cs typeface="Times New Roman"/>
              </a:rPr>
              <a:t>and </a:t>
            </a:r>
            <a:r>
              <a:rPr sz="2000" spc="-40" dirty="0">
                <a:solidFill>
                  <a:srgbClr val="FFFFFF"/>
                </a:solidFill>
                <a:latin typeface="Times New Roman"/>
                <a:cs typeface="Times New Roman"/>
              </a:rPr>
              <a:t>learning</a:t>
            </a:r>
            <a:r>
              <a:rPr sz="2000" spc="-85" dirty="0">
                <a:solidFill>
                  <a:srgbClr val="FFFFFF"/>
                </a:solidFill>
                <a:latin typeface="Times New Roman"/>
                <a:cs typeface="Times New Roman"/>
              </a:rPr>
              <a:t> </a:t>
            </a:r>
            <a:r>
              <a:rPr sz="2000" spc="-10" dirty="0">
                <a:solidFill>
                  <a:srgbClr val="FFFFFF"/>
                </a:solidFill>
                <a:latin typeface="Times New Roman"/>
                <a:cs typeface="Times New Roman"/>
              </a:rPr>
              <a:t>needs</a:t>
            </a:r>
            <a:r>
              <a:rPr sz="2000" spc="-114" dirty="0">
                <a:solidFill>
                  <a:srgbClr val="FFFFFF"/>
                </a:solidFill>
                <a:latin typeface="Times New Roman"/>
                <a:cs typeface="Times New Roman"/>
              </a:rPr>
              <a:t> </a:t>
            </a:r>
            <a:r>
              <a:rPr sz="2000" spc="-25" dirty="0">
                <a:solidFill>
                  <a:srgbClr val="FFFFFF"/>
                </a:solidFill>
                <a:latin typeface="Times New Roman"/>
                <a:cs typeface="Times New Roman"/>
              </a:rPr>
              <a:t>with</a:t>
            </a:r>
            <a:r>
              <a:rPr sz="2000" spc="-80" dirty="0">
                <a:solidFill>
                  <a:srgbClr val="FFFFFF"/>
                </a:solidFill>
                <a:latin typeface="Times New Roman"/>
                <a:cs typeface="Times New Roman"/>
              </a:rPr>
              <a:t> </a:t>
            </a:r>
            <a:r>
              <a:rPr sz="2000" spc="-20" dirty="0">
                <a:solidFill>
                  <a:srgbClr val="FFFFFF"/>
                </a:solidFill>
                <a:latin typeface="Times New Roman"/>
                <a:cs typeface="Times New Roman"/>
              </a:rPr>
              <a:t>ease.</a:t>
            </a:r>
            <a:endParaRPr sz="2000">
              <a:latin typeface="Times New Roman"/>
              <a:cs typeface="Times New Roman"/>
            </a:endParaRPr>
          </a:p>
        </p:txBody>
      </p:sp>
      <p:sp>
        <p:nvSpPr>
          <p:cNvPr id="32" name="Date Placeholder 31">
            <a:extLst>
              <a:ext uri="{FF2B5EF4-FFF2-40B4-BE49-F238E27FC236}">
                <a16:creationId xmlns:a16="http://schemas.microsoft.com/office/drawing/2014/main" id="{9FAFB4B3-FAC9-A7CC-5E9E-892DCF747F66}"/>
              </a:ext>
            </a:extLst>
          </p:cNvPr>
          <p:cNvSpPr>
            <a:spLocks noGrp="1"/>
          </p:cNvSpPr>
          <p:nvPr>
            <p:ph type="dt" sz="half" idx="6"/>
          </p:nvPr>
        </p:nvSpPr>
        <p:spPr/>
        <p:txBody>
          <a:bodyPr/>
          <a:lstStyle/>
          <a:p>
            <a:endParaRPr lang="en-US"/>
          </a:p>
        </p:txBody>
      </p:sp>
      <p:sp>
        <p:nvSpPr>
          <p:cNvPr id="33" name="Slide Number Placeholder 32">
            <a:extLst>
              <a:ext uri="{FF2B5EF4-FFF2-40B4-BE49-F238E27FC236}">
                <a16:creationId xmlns:a16="http://schemas.microsoft.com/office/drawing/2014/main" id="{D93CAFB3-6CCC-9B46-8C43-AD952681D8E6}"/>
              </a:ext>
            </a:extLst>
          </p:cNvPr>
          <p:cNvSpPr>
            <a:spLocks noGrp="1"/>
          </p:cNvSpPr>
          <p:nvPr>
            <p:ph type="sldNum" sz="quarter" idx="7"/>
          </p:nvPr>
        </p:nvSpPr>
        <p:spPr/>
        <p:txBody>
          <a:bodyPr/>
          <a:lstStyle/>
          <a:p>
            <a:fld id="{B6F15528-21DE-4FAA-801E-634DDDAF4B2B}" type="slidenum">
              <a:rPr lang="en-GB" smtClean="0"/>
              <a:t>2</a:t>
            </a:fld>
            <a:endParaRPr lang="en-GB"/>
          </a:p>
        </p:txBody>
      </p:sp>
      <p:sp>
        <p:nvSpPr>
          <p:cNvPr id="34" name="Footer Placeholder 33">
            <a:extLst>
              <a:ext uri="{FF2B5EF4-FFF2-40B4-BE49-F238E27FC236}">
                <a16:creationId xmlns:a16="http://schemas.microsoft.com/office/drawing/2014/main" id="{C3C05A20-D6EA-26F3-343B-B0B487A9C984}"/>
              </a:ext>
            </a:extLst>
          </p:cNvPr>
          <p:cNvSpPr>
            <a:spLocks noGrp="1"/>
          </p:cNvSpPr>
          <p:nvPr>
            <p:ph type="ftr" sz="quarter" idx="5"/>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793790" y="823079"/>
            <a:ext cx="13042821" cy="1956435"/>
          </a:xfrm>
          <a:prstGeom prst="rect">
            <a:avLst/>
          </a:prstGeom>
          <a:noFill/>
          <a:ln/>
        </p:spPr>
        <p:txBody>
          <a:bodyPr wrap="square" lIns="0" tIns="0" rIns="0" bIns="0" rtlCol="0" anchor="t"/>
          <a:lstStyle/>
          <a:p>
            <a:pPr marL="0" indent="0">
              <a:lnSpc>
                <a:spcPts val="7700"/>
              </a:lnSpc>
              <a:buNone/>
            </a:pPr>
            <a:r>
              <a:rPr lang="en-US" sz="6150" dirty="0">
                <a:solidFill>
                  <a:srgbClr val="D8B6A4"/>
                </a:solidFill>
                <a:latin typeface="Gelasio" pitchFamily="34" charset="0"/>
                <a:ea typeface="Gelasio" pitchFamily="34" charset="-122"/>
                <a:cs typeface="Gelasio" pitchFamily="34" charset="-120"/>
              </a:rPr>
              <a:t>Introduction</a:t>
            </a:r>
            <a:endParaRPr lang="en-US" sz="6150" dirty="0"/>
          </a:p>
        </p:txBody>
      </p:sp>
      <p:sp>
        <p:nvSpPr>
          <p:cNvPr id="3" name="Text 1"/>
          <p:cNvSpPr/>
          <p:nvPr/>
        </p:nvSpPr>
        <p:spPr>
          <a:xfrm>
            <a:off x="793790" y="3233142"/>
            <a:ext cx="13042821"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Welcome to this comprehensive exploration of negligence and economic loss in the realm of tort law. This presentation delves into the intricate relationship between negligent actions and the resulting financial damages, examining key legal concepts, landmark cases, and their implications for modern business practices. We'll journey through the evolution of legal thought on this subject, from the foundational principles to recent developments, providing law students and professionals with a thorough understanding of this complex area of law.</a:t>
            </a:r>
            <a:endParaRPr lang="en-US" sz="1750" dirty="0"/>
          </a:p>
        </p:txBody>
      </p:sp>
      <p:sp>
        <p:nvSpPr>
          <p:cNvPr id="4" name="Text 2"/>
          <p:cNvSpPr/>
          <p:nvPr/>
        </p:nvSpPr>
        <p:spPr>
          <a:xfrm>
            <a:off x="793790" y="5302806"/>
            <a:ext cx="13042821"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Throughout this presentation, we'll analyse pivotal court decisions from England and Hong Kong, dissect the nuances between different types of economic loss, and consider the ethical and practical implications of these legal principles. By the end, you'll have gained valuable insights into how the law balances the need to compensate victims of negligence against the potential for unlimited liability.</a:t>
            </a:r>
            <a:endParaRPr lang="en-US" sz="1750" dirty="0"/>
          </a:p>
        </p:txBody>
      </p:sp>
      <p:sp>
        <p:nvSpPr>
          <p:cNvPr id="6" name="Text 4"/>
          <p:cNvSpPr/>
          <p:nvPr/>
        </p:nvSpPr>
        <p:spPr>
          <a:xfrm>
            <a:off x="901184" y="7159109"/>
            <a:ext cx="147995" cy="97512"/>
          </a:xfrm>
          <a:prstGeom prst="rect">
            <a:avLst/>
          </a:prstGeom>
          <a:noFill/>
          <a:ln/>
        </p:spPr>
        <p:txBody>
          <a:bodyPr wrap="none" lIns="0" tIns="0" rIns="0" bIns="0" rtlCol="0" anchor="t"/>
          <a:lstStyle/>
          <a:p>
            <a:pPr marL="0" indent="0" algn="ctr">
              <a:lnSpc>
                <a:spcPts val="750"/>
              </a:lnSpc>
              <a:buNone/>
            </a:pPr>
            <a:r>
              <a:rPr lang="en-US" sz="750" dirty="0">
                <a:solidFill>
                  <a:srgbClr val="3C3838"/>
                </a:solidFill>
                <a:latin typeface="Gelasio Medium" pitchFamily="34" charset="0"/>
                <a:ea typeface="Gelasio Medium" pitchFamily="34" charset="-122"/>
                <a:cs typeface="Gelasio Medium" pitchFamily="34" charset="-120"/>
              </a:rPr>
              <a:t>OO</a:t>
            </a:r>
            <a:endParaRPr lang="en-US" sz="750" dirty="0"/>
          </a:p>
        </p:txBody>
      </p:sp>
      <p:sp>
        <p:nvSpPr>
          <p:cNvPr id="7" name="Text 5"/>
          <p:cNvSpPr/>
          <p:nvPr/>
        </p:nvSpPr>
        <p:spPr>
          <a:xfrm>
            <a:off x="1270040" y="7009567"/>
            <a:ext cx="2496145" cy="396835"/>
          </a:xfrm>
          <a:prstGeom prst="rect">
            <a:avLst/>
          </a:prstGeom>
          <a:noFill/>
          <a:ln/>
        </p:spPr>
        <p:txBody>
          <a:bodyPr wrap="none" lIns="0" tIns="0" rIns="0" bIns="0" rtlCol="0" anchor="t"/>
          <a:lstStyle/>
          <a:p>
            <a:pPr marL="0" indent="0" algn="l">
              <a:lnSpc>
                <a:spcPts val="3100"/>
              </a:lnSpc>
              <a:buNone/>
            </a:pPr>
            <a:endParaRPr lang="en-US"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843082"/>
            <a:ext cx="7747754" cy="708779"/>
          </a:xfrm>
          <a:prstGeom prst="rect">
            <a:avLst/>
          </a:prstGeom>
          <a:noFill/>
          <a:ln/>
        </p:spPr>
        <p:txBody>
          <a:bodyPr wrap="non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Concept of Economic Loss</a:t>
            </a:r>
            <a:endParaRPr lang="en-US" sz="4450" dirty="0"/>
          </a:p>
        </p:txBody>
      </p:sp>
      <p:sp>
        <p:nvSpPr>
          <p:cNvPr id="3" name="Shape 1"/>
          <p:cNvSpPr/>
          <p:nvPr/>
        </p:nvSpPr>
        <p:spPr>
          <a:xfrm>
            <a:off x="793790" y="2005489"/>
            <a:ext cx="6408063" cy="2758559"/>
          </a:xfrm>
          <a:prstGeom prst="roundRect">
            <a:avLst>
              <a:gd name="adj" fmla="val 1233"/>
            </a:avLst>
          </a:prstGeom>
          <a:solidFill>
            <a:srgbClr val="373433"/>
          </a:solidFill>
          <a:ln/>
        </p:spPr>
        <p:txBody>
          <a:bodyPr/>
          <a:lstStyle/>
          <a:p>
            <a:endParaRPr lang="en-GB"/>
          </a:p>
        </p:txBody>
      </p:sp>
      <p:sp>
        <p:nvSpPr>
          <p:cNvPr id="4" name="Text 2"/>
          <p:cNvSpPr/>
          <p:nvPr/>
        </p:nvSpPr>
        <p:spPr>
          <a:xfrm>
            <a:off x="1020604" y="2232303"/>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Definition</a:t>
            </a:r>
            <a:endParaRPr lang="en-US" sz="2200" dirty="0"/>
          </a:p>
        </p:txBody>
      </p:sp>
      <p:sp>
        <p:nvSpPr>
          <p:cNvPr id="5" name="Text 3"/>
          <p:cNvSpPr/>
          <p:nvPr/>
        </p:nvSpPr>
        <p:spPr>
          <a:xfrm>
            <a:off x="1020604" y="2722721"/>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Economic loss refers to financial damage suffered by a claimant, typically not involving physical injury or property damage. It encompasses a wide range of financial setbacks, from lost profits to decreased property value.</a:t>
            </a:r>
            <a:endParaRPr lang="en-US" sz="1750" dirty="0"/>
          </a:p>
        </p:txBody>
      </p:sp>
      <p:sp>
        <p:nvSpPr>
          <p:cNvPr id="6" name="Shape 4"/>
          <p:cNvSpPr/>
          <p:nvPr/>
        </p:nvSpPr>
        <p:spPr>
          <a:xfrm>
            <a:off x="7428667" y="2005489"/>
            <a:ext cx="6408063" cy="2758559"/>
          </a:xfrm>
          <a:prstGeom prst="roundRect">
            <a:avLst>
              <a:gd name="adj" fmla="val 1233"/>
            </a:avLst>
          </a:prstGeom>
          <a:solidFill>
            <a:srgbClr val="373433"/>
          </a:solidFill>
          <a:ln/>
        </p:spPr>
        <p:txBody>
          <a:bodyPr/>
          <a:lstStyle/>
          <a:p>
            <a:endParaRPr lang="en-GB"/>
          </a:p>
        </p:txBody>
      </p:sp>
      <p:sp>
        <p:nvSpPr>
          <p:cNvPr id="7" name="Text 5"/>
          <p:cNvSpPr/>
          <p:nvPr/>
        </p:nvSpPr>
        <p:spPr>
          <a:xfrm>
            <a:off x="7655481" y="2232303"/>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Legal Significance</a:t>
            </a:r>
            <a:endParaRPr lang="en-US" sz="2200" dirty="0"/>
          </a:p>
        </p:txBody>
      </p:sp>
      <p:sp>
        <p:nvSpPr>
          <p:cNvPr id="8" name="Text 6"/>
          <p:cNvSpPr/>
          <p:nvPr/>
        </p:nvSpPr>
        <p:spPr>
          <a:xfrm>
            <a:off x="7655481" y="2722721"/>
            <a:ext cx="5954435" cy="181451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The concept of economic loss is crucial in negligence cases, as it determines the extent of a defendant's liability and a claimant's right to compensation. Courts have traditionally been cautious about allowing recovery for pure economic loss.</a:t>
            </a:r>
            <a:endParaRPr lang="en-US" sz="1750" dirty="0"/>
          </a:p>
        </p:txBody>
      </p:sp>
      <p:sp>
        <p:nvSpPr>
          <p:cNvPr id="9" name="Shape 7"/>
          <p:cNvSpPr/>
          <p:nvPr/>
        </p:nvSpPr>
        <p:spPr>
          <a:xfrm>
            <a:off x="793790" y="4990862"/>
            <a:ext cx="6408063" cy="2395657"/>
          </a:xfrm>
          <a:prstGeom prst="roundRect">
            <a:avLst>
              <a:gd name="adj" fmla="val 1420"/>
            </a:avLst>
          </a:prstGeom>
          <a:solidFill>
            <a:srgbClr val="373433"/>
          </a:solidFill>
          <a:ln/>
        </p:spPr>
        <p:txBody>
          <a:bodyPr/>
          <a:lstStyle/>
          <a:p>
            <a:endParaRPr lang="en-GB"/>
          </a:p>
        </p:txBody>
      </p:sp>
      <p:sp>
        <p:nvSpPr>
          <p:cNvPr id="10" name="Text 8"/>
          <p:cNvSpPr/>
          <p:nvPr/>
        </p:nvSpPr>
        <p:spPr>
          <a:xfrm>
            <a:off x="1020604" y="521767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Historical Context</a:t>
            </a:r>
            <a:endParaRPr lang="en-US" sz="2200" dirty="0"/>
          </a:p>
        </p:txBody>
      </p:sp>
      <p:sp>
        <p:nvSpPr>
          <p:cNvPr id="11" name="Text 9"/>
          <p:cNvSpPr/>
          <p:nvPr/>
        </p:nvSpPr>
        <p:spPr>
          <a:xfrm>
            <a:off x="1020604" y="5708094"/>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The treatment of economic loss in negligence cases has evolved significantly over the past century, with landmark cases shaping the current legal landscape and establishing important precedents.</a:t>
            </a:r>
            <a:endParaRPr lang="en-US" sz="1750" dirty="0"/>
          </a:p>
        </p:txBody>
      </p:sp>
      <p:sp>
        <p:nvSpPr>
          <p:cNvPr id="12" name="Shape 10"/>
          <p:cNvSpPr/>
          <p:nvPr/>
        </p:nvSpPr>
        <p:spPr>
          <a:xfrm>
            <a:off x="7428667" y="4990862"/>
            <a:ext cx="6408063" cy="2395657"/>
          </a:xfrm>
          <a:prstGeom prst="roundRect">
            <a:avLst>
              <a:gd name="adj" fmla="val 1420"/>
            </a:avLst>
          </a:prstGeom>
          <a:solidFill>
            <a:srgbClr val="373433"/>
          </a:solidFill>
          <a:ln/>
        </p:spPr>
        <p:txBody>
          <a:bodyPr/>
          <a:lstStyle/>
          <a:p>
            <a:endParaRPr lang="en-GB"/>
          </a:p>
        </p:txBody>
      </p:sp>
      <p:sp>
        <p:nvSpPr>
          <p:cNvPr id="13" name="Text 11"/>
          <p:cNvSpPr/>
          <p:nvPr/>
        </p:nvSpPr>
        <p:spPr>
          <a:xfrm>
            <a:off x="7655481" y="521767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Policy Considerations</a:t>
            </a:r>
            <a:endParaRPr lang="en-US" sz="2200" dirty="0"/>
          </a:p>
        </p:txBody>
      </p:sp>
      <p:sp>
        <p:nvSpPr>
          <p:cNvPr id="14" name="Text 12"/>
          <p:cNvSpPr/>
          <p:nvPr/>
        </p:nvSpPr>
        <p:spPr>
          <a:xfrm>
            <a:off x="7655481" y="5708094"/>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Courts must balance the need to compensate victims against the risk of imposing indeterminate liability on defendants, considering the potential impact on commerce and insurance markets.</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915353"/>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Pure Economic Loss vs. Consequential Economic Loss</a:t>
            </a:r>
            <a:endParaRPr lang="en-US" sz="4450" dirty="0"/>
          </a:p>
        </p:txBody>
      </p:sp>
      <p:sp>
        <p:nvSpPr>
          <p:cNvPr id="3" name="Text 1"/>
          <p:cNvSpPr/>
          <p:nvPr/>
        </p:nvSpPr>
        <p:spPr>
          <a:xfrm>
            <a:off x="793790" y="289988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Pure Economic Loss</a:t>
            </a:r>
            <a:endParaRPr lang="en-US" sz="2200" dirty="0"/>
          </a:p>
        </p:txBody>
      </p:sp>
      <p:sp>
        <p:nvSpPr>
          <p:cNvPr id="4" name="Text 2"/>
          <p:cNvSpPr/>
          <p:nvPr/>
        </p:nvSpPr>
        <p:spPr>
          <a:xfrm>
            <a:off x="793790" y="3481030"/>
            <a:ext cx="3978116" cy="3629025"/>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Pure economic loss occurs when a claimant suffers financial damage without any accompanying physical injury or property damage. This type of loss is often more challenging to recover in negligence cases. Examples include loss of profits due to incorrect financial advice or decreased property value due to negligent property valuation.</a:t>
            </a:r>
            <a:endParaRPr lang="en-US" sz="1750" dirty="0"/>
          </a:p>
        </p:txBody>
      </p:sp>
      <p:sp>
        <p:nvSpPr>
          <p:cNvPr id="5" name="Text 3"/>
          <p:cNvSpPr/>
          <p:nvPr/>
        </p:nvSpPr>
        <p:spPr>
          <a:xfrm>
            <a:off x="5332928" y="2899886"/>
            <a:ext cx="3745706"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Consequential Economic Loss</a:t>
            </a:r>
            <a:endParaRPr lang="en-US" sz="2200" dirty="0"/>
          </a:p>
        </p:txBody>
      </p:sp>
      <p:sp>
        <p:nvSpPr>
          <p:cNvPr id="6" name="Text 4"/>
          <p:cNvSpPr/>
          <p:nvPr/>
        </p:nvSpPr>
        <p:spPr>
          <a:xfrm>
            <a:off x="5332928" y="3481030"/>
            <a:ext cx="3978116" cy="3629025"/>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Consequential economic loss, on the other hand, follows as a result of physical damage to person or property. This type of loss is generally more readily recoverable in negligence claims. For instance, if a factory is damaged due to negligence, the loss of profits during repairs would be considered consequential economic loss.</a:t>
            </a:r>
            <a:endParaRPr lang="en-US" sz="1750" dirty="0"/>
          </a:p>
        </p:txBody>
      </p:sp>
      <p:sp>
        <p:nvSpPr>
          <p:cNvPr id="7" name="Text 5"/>
          <p:cNvSpPr/>
          <p:nvPr/>
        </p:nvSpPr>
        <p:spPr>
          <a:xfrm>
            <a:off x="9872067" y="2899886"/>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8B6A4"/>
                </a:solidFill>
                <a:latin typeface="Gelasio" pitchFamily="34" charset="0"/>
                <a:ea typeface="Gelasio" pitchFamily="34" charset="-122"/>
                <a:cs typeface="Gelasio" pitchFamily="34" charset="-120"/>
              </a:rPr>
              <a:t>Legal Treatment</a:t>
            </a:r>
            <a:endParaRPr lang="en-US" sz="2200" dirty="0"/>
          </a:p>
        </p:txBody>
      </p:sp>
      <p:sp>
        <p:nvSpPr>
          <p:cNvPr id="8" name="Text 6"/>
          <p:cNvSpPr/>
          <p:nvPr/>
        </p:nvSpPr>
        <p:spPr>
          <a:xfrm>
            <a:off x="9872067" y="3481030"/>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Courts have traditionally been more willing to award damages for consequential economic loss, viewing it as a natural extension of physical damage. Pure economic loss, however, has been subject to stricter limitations due to concerns about indeterminate liability and the potential flood of claims.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45081" y="506849"/>
            <a:ext cx="11584424" cy="575905"/>
          </a:xfrm>
          <a:prstGeom prst="rect">
            <a:avLst/>
          </a:prstGeom>
          <a:noFill/>
          <a:ln/>
        </p:spPr>
        <p:txBody>
          <a:bodyPr wrap="none" lIns="0" tIns="0" rIns="0" bIns="0" rtlCol="0" anchor="t"/>
          <a:lstStyle/>
          <a:p>
            <a:pPr marL="0" indent="0">
              <a:lnSpc>
                <a:spcPts val="4500"/>
              </a:lnSpc>
              <a:buNone/>
            </a:pPr>
            <a:r>
              <a:rPr lang="en-US" sz="3600" dirty="0">
                <a:solidFill>
                  <a:srgbClr val="D8B6A4"/>
                </a:solidFill>
                <a:latin typeface="Gelasio" pitchFamily="34" charset="0"/>
                <a:ea typeface="Gelasio" pitchFamily="34" charset="-122"/>
                <a:cs typeface="Gelasio" pitchFamily="34" charset="-120"/>
              </a:rPr>
              <a:t>Case Study: Spartan Steel &amp; Alloys Ltd v Martin &amp; Co Ltd</a:t>
            </a:r>
            <a:endParaRPr lang="en-US" sz="3600" dirty="0"/>
          </a:p>
        </p:txBody>
      </p:sp>
      <p:sp>
        <p:nvSpPr>
          <p:cNvPr id="3" name="Shape 1"/>
          <p:cNvSpPr/>
          <p:nvPr/>
        </p:nvSpPr>
        <p:spPr>
          <a:xfrm>
            <a:off x="910114" y="1451372"/>
            <a:ext cx="22860" cy="6274118"/>
          </a:xfrm>
          <a:prstGeom prst="roundRect">
            <a:avLst>
              <a:gd name="adj" fmla="val 120944"/>
            </a:avLst>
          </a:prstGeom>
          <a:solidFill>
            <a:srgbClr val="504D4C"/>
          </a:solidFill>
          <a:ln/>
        </p:spPr>
        <p:txBody>
          <a:bodyPr/>
          <a:lstStyle/>
          <a:p>
            <a:endParaRPr lang="en-GB"/>
          </a:p>
        </p:txBody>
      </p:sp>
      <p:sp>
        <p:nvSpPr>
          <p:cNvPr id="4" name="Shape 2"/>
          <p:cNvSpPr/>
          <p:nvPr/>
        </p:nvSpPr>
        <p:spPr>
          <a:xfrm>
            <a:off x="1106031" y="1854518"/>
            <a:ext cx="645081" cy="22860"/>
          </a:xfrm>
          <a:prstGeom prst="roundRect">
            <a:avLst>
              <a:gd name="adj" fmla="val 120944"/>
            </a:avLst>
          </a:prstGeom>
          <a:solidFill>
            <a:srgbClr val="504D4C"/>
          </a:solidFill>
          <a:ln/>
        </p:spPr>
        <p:txBody>
          <a:bodyPr/>
          <a:lstStyle/>
          <a:p>
            <a:endParaRPr lang="en-GB"/>
          </a:p>
        </p:txBody>
      </p:sp>
      <p:sp>
        <p:nvSpPr>
          <p:cNvPr id="5" name="Shape 3"/>
          <p:cNvSpPr/>
          <p:nvPr/>
        </p:nvSpPr>
        <p:spPr>
          <a:xfrm>
            <a:off x="714196" y="1658660"/>
            <a:ext cx="414695" cy="414695"/>
          </a:xfrm>
          <a:prstGeom prst="roundRect">
            <a:avLst>
              <a:gd name="adj" fmla="val 6667"/>
            </a:avLst>
          </a:prstGeom>
          <a:solidFill>
            <a:srgbClr val="373433"/>
          </a:solidFill>
          <a:ln/>
        </p:spPr>
        <p:txBody>
          <a:bodyPr/>
          <a:lstStyle/>
          <a:p>
            <a:endParaRPr lang="en-GB"/>
          </a:p>
        </p:txBody>
      </p:sp>
      <p:sp>
        <p:nvSpPr>
          <p:cNvPr id="6" name="Text 4"/>
          <p:cNvSpPr/>
          <p:nvPr/>
        </p:nvSpPr>
        <p:spPr>
          <a:xfrm>
            <a:off x="862072" y="1727716"/>
            <a:ext cx="118824" cy="276463"/>
          </a:xfrm>
          <a:prstGeom prst="rect">
            <a:avLst/>
          </a:prstGeom>
          <a:noFill/>
          <a:ln/>
        </p:spPr>
        <p:txBody>
          <a:bodyPr wrap="none" lIns="0" tIns="0" rIns="0" bIns="0" rtlCol="0" anchor="t"/>
          <a:lstStyle/>
          <a:p>
            <a:pPr marL="0" indent="0" algn="ctr">
              <a:lnSpc>
                <a:spcPts val="2150"/>
              </a:lnSpc>
              <a:buNone/>
            </a:pPr>
            <a:r>
              <a:rPr lang="en-US" sz="2150" dirty="0">
                <a:solidFill>
                  <a:srgbClr val="C9C2C0"/>
                </a:solidFill>
                <a:latin typeface="Gelasio" pitchFamily="34" charset="0"/>
                <a:ea typeface="Gelasio" pitchFamily="34" charset="-122"/>
                <a:cs typeface="Gelasio" pitchFamily="34" charset="-120"/>
              </a:rPr>
              <a:t>1</a:t>
            </a:r>
            <a:endParaRPr lang="en-US" sz="2150" dirty="0"/>
          </a:p>
        </p:txBody>
      </p:sp>
      <p:sp>
        <p:nvSpPr>
          <p:cNvPr id="7" name="Text 5"/>
          <p:cNvSpPr/>
          <p:nvPr/>
        </p:nvSpPr>
        <p:spPr>
          <a:xfrm>
            <a:off x="1935242" y="1635681"/>
            <a:ext cx="2303978" cy="287893"/>
          </a:xfrm>
          <a:prstGeom prst="rect">
            <a:avLst/>
          </a:prstGeom>
          <a:noFill/>
          <a:ln/>
        </p:spPr>
        <p:txBody>
          <a:bodyPr wrap="none" lIns="0" tIns="0" rIns="0" bIns="0" rtlCol="0" anchor="t"/>
          <a:lstStyle/>
          <a:p>
            <a:pPr marL="0" indent="0" algn="l">
              <a:lnSpc>
                <a:spcPts val="2250"/>
              </a:lnSpc>
              <a:buNone/>
            </a:pPr>
            <a:r>
              <a:rPr lang="en-US" sz="1800" dirty="0">
                <a:solidFill>
                  <a:srgbClr val="C9C2C0"/>
                </a:solidFill>
                <a:latin typeface="Gelasio" pitchFamily="34" charset="0"/>
                <a:ea typeface="Gelasio" pitchFamily="34" charset="-122"/>
                <a:cs typeface="Gelasio" pitchFamily="34" charset="-120"/>
              </a:rPr>
              <a:t>Background</a:t>
            </a:r>
            <a:endParaRPr lang="en-US" sz="1800" dirty="0"/>
          </a:p>
        </p:txBody>
      </p:sp>
      <p:sp>
        <p:nvSpPr>
          <p:cNvPr id="8" name="Text 6"/>
          <p:cNvSpPr/>
          <p:nvPr/>
        </p:nvSpPr>
        <p:spPr>
          <a:xfrm>
            <a:off x="1935242" y="2034064"/>
            <a:ext cx="12050078" cy="884396"/>
          </a:xfrm>
          <a:prstGeom prst="rect">
            <a:avLst/>
          </a:prstGeom>
          <a:noFill/>
          <a:ln/>
        </p:spPr>
        <p:txBody>
          <a:bodyPr wrap="square" lIns="0" tIns="0" rIns="0" bIns="0" rtlCol="0" anchor="t"/>
          <a:lstStyle/>
          <a:p>
            <a:pPr marL="0" indent="0" algn="l">
              <a:lnSpc>
                <a:spcPts val="2300"/>
              </a:lnSpc>
              <a:buNone/>
            </a:pPr>
            <a:r>
              <a:rPr lang="en-US" sz="1450" dirty="0">
                <a:solidFill>
                  <a:srgbClr val="C9C2C0"/>
                </a:solidFill>
                <a:latin typeface="Gelasio" pitchFamily="34" charset="0"/>
                <a:ea typeface="Gelasio" pitchFamily="34" charset="-122"/>
                <a:cs typeface="Gelasio" pitchFamily="34" charset="-120"/>
              </a:rPr>
              <a:t>In 1972, the defendant's employees negligently damaged an electricity cable while excavating, causing a power cut to the claimant's nearby factory. The claimant sought damages for three types of loss: damaged metal in the furnace, loss of profit on that metal, and loss of profit on metal that could not be processed during the power cut.</a:t>
            </a:r>
            <a:endParaRPr lang="en-US" sz="1450" dirty="0"/>
          </a:p>
        </p:txBody>
      </p:sp>
      <p:sp>
        <p:nvSpPr>
          <p:cNvPr id="9" name="Shape 7"/>
          <p:cNvSpPr/>
          <p:nvPr/>
        </p:nvSpPr>
        <p:spPr>
          <a:xfrm>
            <a:off x="1106031" y="3690223"/>
            <a:ext cx="645081" cy="22860"/>
          </a:xfrm>
          <a:prstGeom prst="roundRect">
            <a:avLst>
              <a:gd name="adj" fmla="val 120944"/>
            </a:avLst>
          </a:prstGeom>
          <a:solidFill>
            <a:srgbClr val="504D4C"/>
          </a:solidFill>
          <a:ln/>
        </p:spPr>
        <p:txBody>
          <a:bodyPr/>
          <a:lstStyle/>
          <a:p>
            <a:endParaRPr lang="en-GB"/>
          </a:p>
        </p:txBody>
      </p:sp>
      <p:sp>
        <p:nvSpPr>
          <p:cNvPr id="10" name="Shape 8"/>
          <p:cNvSpPr/>
          <p:nvPr/>
        </p:nvSpPr>
        <p:spPr>
          <a:xfrm>
            <a:off x="714196" y="3494365"/>
            <a:ext cx="414695" cy="414695"/>
          </a:xfrm>
          <a:prstGeom prst="roundRect">
            <a:avLst>
              <a:gd name="adj" fmla="val 6667"/>
            </a:avLst>
          </a:prstGeom>
          <a:solidFill>
            <a:srgbClr val="373433"/>
          </a:solidFill>
          <a:ln/>
        </p:spPr>
        <p:txBody>
          <a:bodyPr/>
          <a:lstStyle/>
          <a:p>
            <a:endParaRPr lang="en-GB"/>
          </a:p>
        </p:txBody>
      </p:sp>
      <p:sp>
        <p:nvSpPr>
          <p:cNvPr id="11" name="Text 9"/>
          <p:cNvSpPr/>
          <p:nvPr/>
        </p:nvSpPr>
        <p:spPr>
          <a:xfrm>
            <a:off x="844332" y="3563422"/>
            <a:ext cx="154424" cy="276463"/>
          </a:xfrm>
          <a:prstGeom prst="rect">
            <a:avLst/>
          </a:prstGeom>
          <a:noFill/>
          <a:ln/>
        </p:spPr>
        <p:txBody>
          <a:bodyPr wrap="none" lIns="0" tIns="0" rIns="0" bIns="0" rtlCol="0" anchor="t"/>
          <a:lstStyle/>
          <a:p>
            <a:pPr marL="0" indent="0" algn="ctr">
              <a:lnSpc>
                <a:spcPts val="2150"/>
              </a:lnSpc>
              <a:buNone/>
            </a:pPr>
            <a:r>
              <a:rPr lang="en-US" sz="2150" dirty="0">
                <a:solidFill>
                  <a:srgbClr val="C9C2C0"/>
                </a:solidFill>
                <a:latin typeface="Gelasio" pitchFamily="34" charset="0"/>
                <a:ea typeface="Gelasio" pitchFamily="34" charset="-122"/>
                <a:cs typeface="Gelasio" pitchFamily="34" charset="-120"/>
              </a:rPr>
              <a:t>2</a:t>
            </a:r>
            <a:endParaRPr lang="en-US" sz="2150" dirty="0"/>
          </a:p>
        </p:txBody>
      </p:sp>
      <p:sp>
        <p:nvSpPr>
          <p:cNvPr id="12" name="Text 10"/>
          <p:cNvSpPr/>
          <p:nvPr/>
        </p:nvSpPr>
        <p:spPr>
          <a:xfrm>
            <a:off x="1935242" y="3471386"/>
            <a:ext cx="2303978" cy="287893"/>
          </a:xfrm>
          <a:prstGeom prst="rect">
            <a:avLst/>
          </a:prstGeom>
          <a:noFill/>
          <a:ln/>
        </p:spPr>
        <p:txBody>
          <a:bodyPr wrap="none" lIns="0" tIns="0" rIns="0" bIns="0" rtlCol="0" anchor="t"/>
          <a:lstStyle/>
          <a:p>
            <a:pPr marL="0" indent="0" algn="l">
              <a:lnSpc>
                <a:spcPts val="2250"/>
              </a:lnSpc>
              <a:buNone/>
            </a:pPr>
            <a:r>
              <a:rPr lang="en-US" sz="1800" dirty="0">
                <a:solidFill>
                  <a:srgbClr val="C9C2C0"/>
                </a:solidFill>
                <a:latin typeface="Gelasio" pitchFamily="34" charset="0"/>
                <a:ea typeface="Gelasio" pitchFamily="34" charset="-122"/>
                <a:cs typeface="Gelasio" pitchFamily="34" charset="-120"/>
              </a:rPr>
              <a:t>Court's Decision</a:t>
            </a:r>
            <a:endParaRPr lang="en-US" sz="1800" dirty="0"/>
          </a:p>
        </p:txBody>
      </p:sp>
      <p:sp>
        <p:nvSpPr>
          <p:cNvPr id="13" name="Text 11"/>
          <p:cNvSpPr/>
          <p:nvPr/>
        </p:nvSpPr>
        <p:spPr>
          <a:xfrm>
            <a:off x="1935242" y="3869769"/>
            <a:ext cx="12050078" cy="589598"/>
          </a:xfrm>
          <a:prstGeom prst="rect">
            <a:avLst/>
          </a:prstGeom>
          <a:noFill/>
          <a:ln/>
        </p:spPr>
        <p:txBody>
          <a:bodyPr wrap="square" lIns="0" tIns="0" rIns="0" bIns="0" rtlCol="0" anchor="t"/>
          <a:lstStyle/>
          <a:p>
            <a:pPr marL="0" indent="0" algn="l">
              <a:lnSpc>
                <a:spcPts val="2300"/>
              </a:lnSpc>
              <a:buNone/>
            </a:pPr>
            <a:r>
              <a:rPr lang="en-US" sz="1450" dirty="0">
                <a:solidFill>
                  <a:srgbClr val="C9C2C0"/>
                </a:solidFill>
                <a:latin typeface="Gelasio" pitchFamily="34" charset="0"/>
                <a:ea typeface="Gelasio" pitchFamily="34" charset="-122"/>
                <a:cs typeface="Gelasio" pitchFamily="34" charset="-120"/>
              </a:rPr>
              <a:t>The Court of Appeal allowed recovery for the first two types of loss but denied the claim for loss of profit on unprocessed metal. Lord Denning MR held that this was pure economic loss and too remote to be recoverable.</a:t>
            </a:r>
            <a:endParaRPr lang="en-US" sz="1450" dirty="0"/>
          </a:p>
        </p:txBody>
      </p:sp>
      <p:sp>
        <p:nvSpPr>
          <p:cNvPr id="14" name="Shape 12"/>
          <p:cNvSpPr/>
          <p:nvPr/>
        </p:nvSpPr>
        <p:spPr>
          <a:xfrm>
            <a:off x="1106031" y="5231130"/>
            <a:ext cx="645081" cy="22860"/>
          </a:xfrm>
          <a:prstGeom prst="roundRect">
            <a:avLst>
              <a:gd name="adj" fmla="val 120944"/>
            </a:avLst>
          </a:prstGeom>
          <a:solidFill>
            <a:srgbClr val="504D4C"/>
          </a:solidFill>
          <a:ln/>
        </p:spPr>
        <p:txBody>
          <a:bodyPr/>
          <a:lstStyle/>
          <a:p>
            <a:endParaRPr lang="en-GB"/>
          </a:p>
        </p:txBody>
      </p:sp>
      <p:sp>
        <p:nvSpPr>
          <p:cNvPr id="15" name="Shape 13"/>
          <p:cNvSpPr/>
          <p:nvPr/>
        </p:nvSpPr>
        <p:spPr>
          <a:xfrm>
            <a:off x="714196" y="5035272"/>
            <a:ext cx="414695" cy="414695"/>
          </a:xfrm>
          <a:prstGeom prst="roundRect">
            <a:avLst>
              <a:gd name="adj" fmla="val 6667"/>
            </a:avLst>
          </a:prstGeom>
          <a:solidFill>
            <a:srgbClr val="373433"/>
          </a:solidFill>
          <a:ln/>
        </p:spPr>
        <p:txBody>
          <a:bodyPr/>
          <a:lstStyle/>
          <a:p>
            <a:endParaRPr lang="en-GB"/>
          </a:p>
        </p:txBody>
      </p:sp>
      <p:sp>
        <p:nvSpPr>
          <p:cNvPr id="16" name="Text 14"/>
          <p:cNvSpPr/>
          <p:nvPr/>
        </p:nvSpPr>
        <p:spPr>
          <a:xfrm>
            <a:off x="845284" y="5104328"/>
            <a:ext cx="152519" cy="276463"/>
          </a:xfrm>
          <a:prstGeom prst="rect">
            <a:avLst/>
          </a:prstGeom>
          <a:noFill/>
          <a:ln/>
        </p:spPr>
        <p:txBody>
          <a:bodyPr wrap="none" lIns="0" tIns="0" rIns="0" bIns="0" rtlCol="0" anchor="t"/>
          <a:lstStyle/>
          <a:p>
            <a:pPr marL="0" indent="0" algn="ctr">
              <a:lnSpc>
                <a:spcPts val="2150"/>
              </a:lnSpc>
              <a:buNone/>
            </a:pPr>
            <a:r>
              <a:rPr lang="en-US" sz="2150" dirty="0">
                <a:solidFill>
                  <a:srgbClr val="C9C2C0"/>
                </a:solidFill>
                <a:latin typeface="Gelasio" pitchFamily="34" charset="0"/>
                <a:ea typeface="Gelasio" pitchFamily="34" charset="-122"/>
                <a:cs typeface="Gelasio" pitchFamily="34" charset="-120"/>
              </a:rPr>
              <a:t>3</a:t>
            </a:r>
            <a:endParaRPr lang="en-US" sz="2150" dirty="0"/>
          </a:p>
        </p:txBody>
      </p:sp>
      <p:sp>
        <p:nvSpPr>
          <p:cNvPr id="17" name="Text 15"/>
          <p:cNvSpPr/>
          <p:nvPr/>
        </p:nvSpPr>
        <p:spPr>
          <a:xfrm>
            <a:off x="1935242" y="5012293"/>
            <a:ext cx="2303978" cy="287893"/>
          </a:xfrm>
          <a:prstGeom prst="rect">
            <a:avLst/>
          </a:prstGeom>
          <a:noFill/>
          <a:ln/>
        </p:spPr>
        <p:txBody>
          <a:bodyPr wrap="none" lIns="0" tIns="0" rIns="0" bIns="0" rtlCol="0" anchor="t"/>
          <a:lstStyle/>
          <a:p>
            <a:pPr marL="0" indent="0" algn="l">
              <a:lnSpc>
                <a:spcPts val="2250"/>
              </a:lnSpc>
              <a:buNone/>
            </a:pPr>
            <a:r>
              <a:rPr lang="en-US" sz="1800" dirty="0">
                <a:solidFill>
                  <a:srgbClr val="C9C2C0"/>
                </a:solidFill>
                <a:latin typeface="Gelasio" pitchFamily="34" charset="0"/>
                <a:ea typeface="Gelasio" pitchFamily="34" charset="-122"/>
                <a:cs typeface="Gelasio" pitchFamily="34" charset="-120"/>
              </a:rPr>
              <a:t>Reasoning</a:t>
            </a:r>
            <a:endParaRPr lang="en-US" sz="1800" dirty="0"/>
          </a:p>
        </p:txBody>
      </p:sp>
      <p:sp>
        <p:nvSpPr>
          <p:cNvPr id="18" name="Text 16"/>
          <p:cNvSpPr/>
          <p:nvPr/>
        </p:nvSpPr>
        <p:spPr>
          <a:xfrm>
            <a:off x="1935242" y="5410676"/>
            <a:ext cx="12050078" cy="589598"/>
          </a:xfrm>
          <a:prstGeom prst="rect">
            <a:avLst/>
          </a:prstGeom>
          <a:noFill/>
          <a:ln/>
        </p:spPr>
        <p:txBody>
          <a:bodyPr wrap="square" lIns="0" tIns="0" rIns="0" bIns="0" rtlCol="0" anchor="t"/>
          <a:lstStyle/>
          <a:p>
            <a:pPr marL="0" indent="0" algn="l">
              <a:lnSpc>
                <a:spcPts val="2300"/>
              </a:lnSpc>
              <a:buNone/>
            </a:pPr>
            <a:r>
              <a:rPr lang="en-US" sz="1450" dirty="0">
                <a:solidFill>
                  <a:srgbClr val="C9C2C0"/>
                </a:solidFill>
                <a:latin typeface="Gelasio" pitchFamily="34" charset="0"/>
                <a:ea typeface="Gelasio" pitchFamily="34" charset="-122"/>
                <a:cs typeface="Gelasio" pitchFamily="34" charset="-120"/>
              </a:rPr>
              <a:t>The court distinguished between economic loss consequent upon physical damage (which was recoverable) and pure economic loss (which was not). This decision was based on policy considerations, including the need to limit the scope of duty and prevent indeterminate liability.</a:t>
            </a:r>
            <a:endParaRPr lang="en-US" sz="1450" dirty="0"/>
          </a:p>
        </p:txBody>
      </p:sp>
      <p:sp>
        <p:nvSpPr>
          <p:cNvPr id="19" name="Shape 17"/>
          <p:cNvSpPr/>
          <p:nvPr/>
        </p:nvSpPr>
        <p:spPr>
          <a:xfrm>
            <a:off x="1106031" y="6772037"/>
            <a:ext cx="645081" cy="22860"/>
          </a:xfrm>
          <a:prstGeom prst="roundRect">
            <a:avLst>
              <a:gd name="adj" fmla="val 120944"/>
            </a:avLst>
          </a:prstGeom>
          <a:solidFill>
            <a:srgbClr val="504D4C"/>
          </a:solidFill>
          <a:ln/>
        </p:spPr>
        <p:txBody>
          <a:bodyPr/>
          <a:lstStyle/>
          <a:p>
            <a:endParaRPr lang="en-GB"/>
          </a:p>
        </p:txBody>
      </p:sp>
      <p:sp>
        <p:nvSpPr>
          <p:cNvPr id="20" name="Shape 18"/>
          <p:cNvSpPr/>
          <p:nvPr/>
        </p:nvSpPr>
        <p:spPr>
          <a:xfrm>
            <a:off x="714196" y="6576179"/>
            <a:ext cx="414695" cy="414695"/>
          </a:xfrm>
          <a:prstGeom prst="roundRect">
            <a:avLst>
              <a:gd name="adj" fmla="val 6667"/>
            </a:avLst>
          </a:prstGeom>
          <a:solidFill>
            <a:srgbClr val="373433"/>
          </a:solidFill>
          <a:ln/>
        </p:spPr>
        <p:txBody>
          <a:bodyPr/>
          <a:lstStyle/>
          <a:p>
            <a:endParaRPr lang="en-GB"/>
          </a:p>
        </p:txBody>
      </p:sp>
      <p:sp>
        <p:nvSpPr>
          <p:cNvPr id="21" name="Text 19"/>
          <p:cNvSpPr/>
          <p:nvPr/>
        </p:nvSpPr>
        <p:spPr>
          <a:xfrm>
            <a:off x="843379" y="6645235"/>
            <a:ext cx="156210" cy="276463"/>
          </a:xfrm>
          <a:prstGeom prst="rect">
            <a:avLst/>
          </a:prstGeom>
          <a:noFill/>
          <a:ln/>
        </p:spPr>
        <p:txBody>
          <a:bodyPr wrap="none" lIns="0" tIns="0" rIns="0" bIns="0" rtlCol="0" anchor="t"/>
          <a:lstStyle/>
          <a:p>
            <a:pPr marL="0" indent="0" algn="ctr">
              <a:lnSpc>
                <a:spcPts val="2150"/>
              </a:lnSpc>
              <a:buNone/>
            </a:pPr>
            <a:r>
              <a:rPr lang="en-US" sz="2150" dirty="0">
                <a:solidFill>
                  <a:srgbClr val="C9C2C0"/>
                </a:solidFill>
                <a:latin typeface="Gelasio" pitchFamily="34" charset="0"/>
                <a:ea typeface="Gelasio" pitchFamily="34" charset="-122"/>
                <a:cs typeface="Gelasio" pitchFamily="34" charset="-120"/>
              </a:rPr>
              <a:t>4</a:t>
            </a:r>
            <a:endParaRPr lang="en-US" sz="2150" dirty="0"/>
          </a:p>
        </p:txBody>
      </p:sp>
      <p:sp>
        <p:nvSpPr>
          <p:cNvPr id="22" name="Text 20"/>
          <p:cNvSpPr/>
          <p:nvPr/>
        </p:nvSpPr>
        <p:spPr>
          <a:xfrm>
            <a:off x="1935242" y="6553200"/>
            <a:ext cx="2303978" cy="287893"/>
          </a:xfrm>
          <a:prstGeom prst="rect">
            <a:avLst/>
          </a:prstGeom>
          <a:noFill/>
          <a:ln/>
        </p:spPr>
        <p:txBody>
          <a:bodyPr wrap="none" lIns="0" tIns="0" rIns="0" bIns="0" rtlCol="0" anchor="t"/>
          <a:lstStyle/>
          <a:p>
            <a:pPr marL="0" indent="0" algn="l">
              <a:lnSpc>
                <a:spcPts val="2250"/>
              </a:lnSpc>
              <a:buNone/>
            </a:pPr>
            <a:r>
              <a:rPr lang="en-US" sz="1800" dirty="0">
                <a:solidFill>
                  <a:srgbClr val="C9C2C0"/>
                </a:solidFill>
                <a:latin typeface="Gelasio" pitchFamily="34" charset="0"/>
                <a:ea typeface="Gelasio" pitchFamily="34" charset="-122"/>
                <a:cs typeface="Gelasio" pitchFamily="34" charset="-120"/>
              </a:rPr>
              <a:t>Impact</a:t>
            </a:r>
            <a:endParaRPr lang="en-US" sz="1800" dirty="0"/>
          </a:p>
        </p:txBody>
      </p:sp>
      <p:sp>
        <p:nvSpPr>
          <p:cNvPr id="23" name="Text 21"/>
          <p:cNvSpPr/>
          <p:nvPr/>
        </p:nvSpPr>
        <p:spPr>
          <a:xfrm>
            <a:off x="1935242" y="6951583"/>
            <a:ext cx="12050078" cy="589598"/>
          </a:xfrm>
          <a:prstGeom prst="rect">
            <a:avLst/>
          </a:prstGeom>
          <a:noFill/>
          <a:ln/>
        </p:spPr>
        <p:txBody>
          <a:bodyPr wrap="square" lIns="0" tIns="0" rIns="0" bIns="0" rtlCol="0" anchor="t"/>
          <a:lstStyle/>
          <a:p>
            <a:pPr marL="0" indent="0" algn="l">
              <a:lnSpc>
                <a:spcPts val="2300"/>
              </a:lnSpc>
              <a:buNone/>
            </a:pPr>
            <a:r>
              <a:rPr lang="en-US" sz="1450" dirty="0">
                <a:solidFill>
                  <a:srgbClr val="C9C2C0"/>
                </a:solidFill>
                <a:latin typeface="Gelasio" pitchFamily="34" charset="0"/>
                <a:ea typeface="Gelasio" pitchFamily="34" charset="-122"/>
                <a:cs typeface="Gelasio" pitchFamily="34" charset="-120"/>
              </a:rPr>
              <a:t>Spartan Steel became a landmark case in the treatment of economic loss in negligence claims, establishing a clear distinction between recoverable consequential loss and non-recoverable pure economic loss.</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70334" y="780336"/>
            <a:ext cx="6053971" cy="687824"/>
          </a:xfrm>
          <a:prstGeom prst="rect">
            <a:avLst/>
          </a:prstGeom>
          <a:noFill/>
          <a:ln/>
        </p:spPr>
        <p:txBody>
          <a:bodyPr wrap="none" lIns="0" tIns="0" rIns="0" bIns="0" rtlCol="0" anchor="t"/>
          <a:lstStyle/>
          <a:p>
            <a:pPr marL="0" indent="0">
              <a:lnSpc>
                <a:spcPts val="5400"/>
              </a:lnSpc>
              <a:buNone/>
            </a:pPr>
            <a:r>
              <a:rPr lang="en-US" sz="4300" dirty="0">
                <a:solidFill>
                  <a:srgbClr val="D8B6A4"/>
                </a:solidFill>
                <a:latin typeface="Gelasio" pitchFamily="34" charset="0"/>
                <a:ea typeface="Gelasio" pitchFamily="34" charset="-122"/>
                <a:cs typeface="Gelasio" pitchFamily="34" charset="-120"/>
              </a:rPr>
              <a:t>Negligent Misstatements</a:t>
            </a:r>
            <a:endParaRPr lang="en-US" sz="4300" dirty="0"/>
          </a:p>
        </p:txBody>
      </p:sp>
      <p:sp>
        <p:nvSpPr>
          <p:cNvPr id="3" name="Shape 1"/>
          <p:cNvSpPr/>
          <p:nvPr/>
        </p:nvSpPr>
        <p:spPr>
          <a:xfrm>
            <a:off x="770334" y="2155865"/>
            <a:ext cx="495181" cy="495181"/>
          </a:xfrm>
          <a:prstGeom prst="roundRect">
            <a:avLst>
              <a:gd name="adj" fmla="val 6667"/>
            </a:avLst>
          </a:prstGeom>
          <a:solidFill>
            <a:srgbClr val="373433"/>
          </a:solidFill>
          <a:ln/>
        </p:spPr>
        <p:txBody>
          <a:bodyPr/>
          <a:lstStyle/>
          <a:p>
            <a:endParaRPr lang="en-GB"/>
          </a:p>
        </p:txBody>
      </p:sp>
      <p:sp>
        <p:nvSpPr>
          <p:cNvPr id="4" name="Text 2"/>
          <p:cNvSpPr/>
          <p:nvPr/>
        </p:nvSpPr>
        <p:spPr>
          <a:xfrm>
            <a:off x="946904" y="2238375"/>
            <a:ext cx="141923" cy="330160"/>
          </a:xfrm>
          <a:prstGeom prst="rect">
            <a:avLst/>
          </a:prstGeom>
          <a:noFill/>
          <a:ln/>
        </p:spPr>
        <p:txBody>
          <a:bodyPr wrap="none" lIns="0" tIns="0" rIns="0" bIns="0" rtlCol="0" anchor="t"/>
          <a:lstStyle/>
          <a:p>
            <a:pPr marL="0" indent="0" algn="ctr">
              <a:lnSpc>
                <a:spcPts val="2550"/>
              </a:lnSpc>
              <a:buNone/>
            </a:pPr>
            <a:r>
              <a:rPr lang="en-US" sz="2550" dirty="0">
                <a:solidFill>
                  <a:srgbClr val="C9C2C0"/>
                </a:solidFill>
                <a:latin typeface="Gelasio" pitchFamily="34" charset="0"/>
                <a:ea typeface="Gelasio" pitchFamily="34" charset="-122"/>
                <a:cs typeface="Gelasio" pitchFamily="34" charset="-120"/>
              </a:rPr>
              <a:t>1</a:t>
            </a:r>
            <a:endParaRPr lang="en-US" sz="2550" dirty="0"/>
          </a:p>
        </p:txBody>
      </p:sp>
      <p:sp>
        <p:nvSpPr>
          <p:cNvPr id="5" name="Text 3"/>
          <p:cNvSpPr/>
          <p:nvPr/>
        </p:nvSpPr>
        <p:spPr>
          <a:xfrm>
            <a:off x="1485543" y="2155865"/>
            <a:ext cx="2751177" cy="343853"/>
          </a:xfrm>
          <a:prstGeom prst="rect">
            <a:avLst/>
          </a:prstGeom>
          <a:noFill/>
          <a:ln/>
        </p:spPr>
        <p:txBody>
          <a:bodyPr wrap="none" lIns="0" tIns="0" rIns="0" bIns="0" rtlCol="0" anchor="t"/>
          <a:lstStyle/>
          <a:p>
            <a:pPr marL="0" indent="0">
              <a:lnSpc>
                <a:spcPts val="2700"/>
              </a:lnSpc>
              <a:buNone/>
            </a:pPr>
            <a:r>
              <a:rPr lang="en-US" sz="2150" dirty="0">
                <a:solidFill>
                  <a:srgbClr val="C9C2C0"/>
                </a:solidFill>
                <a:latin typeface="Gelasio" pitchFamily="34" charset="0"/>
                <a:ea typeface="Gelasio" pitchFamily="34" charset="-122"/>
                <a:cs typeface="Gelasio" pitchFamily="34" charset="-120"/>
              </a:rPr>
              <a:t>Definition</a:t>
            </a:r>
            <a:endParaRPr lang="en-US" sz="2150" dirty="0"/>
          </a:p>
        </p:txBody>
      </p:sp>
      <p:sp>
        <p:nvSpPr>
          <p:cNvPr id="6" name="Text 4"/>
          <p:cNvSpPr/>
          <p:nvPr/>
        </p:nvSpPr>
        <p:spPr>
          <a:xfrm>
            <a:off x="1485543" y="2631758"/>
            <a:ext cx="5719643" cy="2113121"/>
          </a:xfrm>
          <a:prstGeom prst="rect">
            <a:avLst/>
          </a:prstGeom>
          <a:noFill/>
          <a:ln/>
        </p:spPr>
        <p:txBody>
          <a:bodyPr wrap="square" lIns="0" tIns="0" rIns="0" bIns="0" rtlCol="0" anchor="t"/>
          <a:lstStyle/>
          <a:p>
            <a:pPr marL="0" indent="0">
              <a:lnSpc>
                <a:spcPts val="2750"/>
              </a:lnSpc>
              <a:buNone/>
            </a:pPr>
            <a:r>
              <a:rPr lang="en-US" sz="1700" dirty="0">
                <a:solidFill>
                  <a:srgbClr val="C9C2C0"/>
                </a:solidFill>
                <a:latin typeface="Gelasio" pitchFamily="34" charset="0"/>
                <a:ea typeface="Gelasio" pitchFamily="34" charset="-122"/>
                <a:cs typeface="Gelasio" pitchFamily="34" charset="-120"/>
              </a:rPr>
              <a:t>Negligent misstatement occurs when a person in a position of authority or expertise provides inaccurate information or advice, causing economic loss to those who rely on it. This concept is particularly relevant in professional contexts, such as financial advisors, surveyors, or auditors providing opinions or valuations.</a:t>
            </a:r>
            <a:endParaRPr lang="en-US" sz="1700" dirty="0"/>
          </a:p>
        </p:txBody>
      </p:sp>
      <p:sp>
        <p:nvSpPr>
          <p:cNvPr id="7" name="Shape 5"/>
          <p:cNvSpPr/>
          <p:nvPr/>
        </p:nvSpPr>
        <p:spPr>
          <a:xfrm>
            <a:off x="7425214" y="2155865"/>
            <a:ext cx="495181" cy="495181"/>
          </a:xfrm>
          <a:prstGeom prst="roundRect">
            <a:avLst>
              <a:gd name="adj" fmla="val 6667"/>
            </a:avLst>
          </a:prstGeom>
          <a:solidFill>
            <a:srgbClr val="373433"/>
          </a:solidFill>
          <a:ln/>
        </p:spPr>
        <p:txBody>
          <a:bodyPr/>
          <a:lstStyle/>
          <a:p>
            <a:endParaRPr lang="en-GB"/>
          </a:p>
        </p:txBody>
      </p:sp>
      <p:sp>
        <p:nvSpPr>
          <p:cNvPr id="8" name="Text 6"/>
          <p:cNvSpPr/>
          <p:nvPr/>
        </p:nvSpPr>
        <p:spPr>
          <a:xfrm>
            <a:off x="7580590" y="2238375"/>
            <a:ext cx="184428" cy="330160"/>
          </a:xfrm>
          <a:prstGeom prst="rect">
            <a:avLst/>
          </a:prstGeom>
          <a:noFill/>
          <a:ln/>
        </p:spPr>
        <p:txBody>
          <a:bodyPr wrap="none" lIns="0" tIns="0" rIns="0" bIns="0" rtlCol="0" anchor="t"/>
          <a:lstStyle/>
          <a:p>
            <a:pPr marL="0" indent="0" algn="ctr">
              <a:lnSpc>
                <a:spcPts val="2550"/>
              </a:lnSpc>
              <a:buNone/>
            </a:pPr>
            <a:r>
              <a:rPr lang="en-US" sz="2550" dirty="0">
                <a:solidFill>
                  <a:srgbClr val="C9C2C0"/>
                </a:solidFill>
                <a:latin typeface="Gelasio" pitchFamily="34" charset="0"/>
                <a:ea typeface="Gelasio" pitchFamily="34" charset="-122"/>
                <a:cs typeface="Gelasio" pitchFamily="34" charset="-120"/>
              </a:rPr>
              <a:t>2</a:t>
            </a:r>
            <a:endParaRPr lang="en-US" sz="2550" dirty="0"/>
          </a:p>
        </p:txBody>
      </p:sp>
      <p:sp>
        <p:nvSpPr>
          <p:cNvPr id="9" name="Text 7"/>
          <p:cNvSpPr/>
          <p:nvPr/>
        </p:nvSpPr>
        <p:spPr>
          <a:xfrm>
            <a:off x="8140422" y="2155865"/>
            <a:ext cx="2751177" cy="343853"/>
          </a:xfrm>
          <a:prstGeom prst="rect">
            <a:avLst/>
          </a:prstGeom>
          <a:noFill/>
          <a:ln/>
        </p:spPr>
        <p:txBody>
          <a:bodyPr wrap="none" lIns="0" tIns="0" rIns="0" bIns="0" rtlCol="0" anchor="t"/>
          <a:lstStyle/>
          <a:p>
            <a:pPr marL="0" indent="0">
              <a:lnSpc>
                <a:spcPts val="2700"/>
              </a:lnSpc>
              <a:buNone/>
            </a:pPr>
            <a:r>
              <a:rPr lang="en-US" sz="2150" dirty="0">
                <a:solidFill>
                  <a:srgbClr val="C9C2C0"/>
                </a:solidFill>
                <a:latin typeface="Gelasio" pitchFamily="34" charset="0"/>
                <a:ea typeface="Gelasio" pitchFamily="34" charset="-122"/>
                <a:cs typeface="Gelasio" pitchFamily="34" charset="-120"/>
              </a:rPr>
              <a:t>Legal Development</a:t>
            </a:r>
            <a:endParaRPr lang="en-US" sz="2150" dirty="0"/>
          </a:p>
        </p:txBody>
      </p:sp>
      <p:sp>
        <p:nvSpPr>
          <p:cNvPr id="10" name="Text 8"/>
          <p:cNvSpPr/>
          <p:nvPr/>
        </p:nvSpPr>
        <p:spPr>
          <a:xfrm>
            <a:off x="8140422" y="2631758"/>
            <a:ext cx="5719643" cy="2113121"/>
          </a:xfrm>
          <a:prstGeom prst="rect">
            <a:avLst/>
          </a:prstGeom>
          <a:noFill/>
          <a:ln/>
        </p:spPr>
        <p:txBody>
          <a:bodyPr wrap="square" lIns="0" tIns="0" rIns="0" bIns="0" rtlCol="0" anchor="t"/>
          <a:lstStyle/>
          <a:p>
            <a:pPr marL="0" indent="0">
              <a:lnSpc>
                <a:spcPts val="2750"/>
              </a:lnSpc>
              <a:buNone/>
            </a:pPr>
            <a:r>
              <a:rPr lang="en-US" sz="1700" dirty="0">
                <a:solidFill>
                  <a:srgbClr val="C9C2C0"/>
                </a:solidFill>
                <a:latin typeface="Gelasio" pitchFamily="34" charset="0"/>
                <a:ea typeface="Gelasio" pitchFamily="34" charset="-122"/>
                <a:cs typeface="Gelasio" pitchFamily="34" charset="-120"/>
              </a:rPr>
              <a:t>The law on negligent misstatements developed significantly with the landmark case of Hedley Byrne &amp; Co Ltd v Heller &amp; Partners Ltd (1964). This case established that a duty of care could arise in cases of pure economic loss resulting from negligent misstatements, provided certain conditions were met.</a:t>
            </a:r>
            <a:endParaRPr lang="en-US" sz="1700" dirty="0"/>
          </a:p>
        </p:txBody>
      </p:sp>
      <p:sp>
        <p:nvSpPr>
          <p:cNvPr id="11" name="Shape 9"/>
          <p:cNvSpPr/>
          <p:nvPr/>
        </p:nvSpPr>
        <p:spPr>
          <a:xfrm>
            <a:off x="770334" y="5212437"/>
            <a:ext cx="495181" cy="495181"/>
          </a:xfrm>
          <a:prstGeom prst="roundRect">
            <a:avLst>
              <a:gd name="adj" fmla="val 6667"/>
            </a:avLst>
          </a:prstGeom>
          <a:solidFill>
            <a:srgbClr val="373433"/>
          </a:solidFill>
          <a:ln/>
        </p:spPr>
        <p:txBody>
          <a:bodyPr/>
          <a:lstStyle/>
          <a:p>
            <a:endParaRPr lang="en-GB"/>
          </a:p>
        </p:txBody>
      </p:sp>
      <p:sp>
        <p:nvSpPr>
          <p:cNvPr id="12" name="Text 10"/>
          <p:cNvSpPr/>
          <p:nvPr/>
        </p:nvSpPr>
        <p:spPr>
          <a:xfrm>
            <a:off x="926783" y="5294948"/>
            <a:ext cx="182166" cy="330160"/>
          </a:xfrm>
          <a:prstGeom prst="rect">
            <a:avLst/>
          </a:prstGeom>
          <a:noFill/>
          <a:ln/>
        </p:spPr>
        <p:txBody>
          <a:bodyPr wrap="none" lIns="0" tIns="0" rIns="0" bIns="0" rtlCol="0" anchor="t"/>
          <a:lstStyle/>
          <a:p>
            <a:pPr marL="0" indent="0" algn="ctr">
              <a:lnSpc>
                <a:spcPts val="2550"/>
              </a:lnSpc>
              <a:buNone/>
            </a:pPr>
            <a:r>
              <a:rPr lang="en-US" sz="2550" dirty="0">
                <a:solidFill>
                  <a:srgbClr val="C9C2C0"/>
                </a:solidFill>
                <a:latin typeface="Gelasio" pitchFamily="34" charset="0"/>
                <a:ea typeface="Gelasio" pitchFamily="34" charset="-122"/>
                <a:cs typeface="Gelasio" pitchFamily="34" charset="-120"/>
              </a:rPr>
              <a:t>3</a:t>
            </a:r>
            <a:endParaRPr lang="en-US" sz="2550" dirty="0"/>
          </a:p>
        </p:txBody>
      </p:sp>
      <p:sp>
        <p:nvSpPr>
          <p:cNvPr id="13" name="Text 11"/>
          <p:cNvSpPr/>
          <p:nvPr/>
        </p:nvSpPr>
        <p:spPr>
          <a:xfrm>
            <a:off x="1485543" y="5212437"/>
            <a:ext cx="2751177" cy="343853"/>
          </a:xfrm>
          <a:prstGeom prst="rect">
            <a:avLst/>
          </a:prstGeom>
          <a:noFill/>
          <a:ln/>
        </p:spPr>
        <p:txBody>
          <a:bodyPr wrap="none" lIns="0" tIns="0" rIns="0" bIns="0" rtlCol="0" anchor="t"/>
          <a:lstStyle/>
          <a:p>
            <a:pPr marL="0" indent="0">
              <a:lnSpc>
                <a:spcPts val="2700"/>
              </a:lnSpc>
              <a:buNone/>
            </a:pPr>
            <a:r>
              <a:rPr lang="en-US" sz="2150" dirty="0">
                <a:solidFill>
                  <a:srgbClr val="C9C2C0"/>
                </a:solidFill>
                <a:latin typeface="Gelasio" pitchFamily="34" charset="0"/>
                <a:ea typeface="Gelasio" pitchFamily="34" charset="-122"/>
                <a:cs typeface="Gelasio" pitchFamily="34" charset="-120"/>
              </a:rPr>
              <a:t>Key Elements</a:t>
            </a:r>
            <a:endParaRPr lang="en-US" sz="2150" dirty="0"/>
          </a:p>
        </p:txBody>
      </p:sp>
      <p:sp>
        <p:nvSpPr>
          <p:cNvPr id="14" name="Text 12"/>
          <p:cNvSpPr/>
          <p:nvPr/>
        </p:nvSpPr>
        <p:spPr>
          <a:xfrm>
            <a:off x="1485543" y="5688330"/>
            <a:ext cx="5719643" cy="1760934"/>
          </a:xfrm>
          <a:prstGeom prst="rect">
            <a:avLst/>
          </a:prstGeom>
          <a:noFill/>
          <a:ln/>
        </p:spPr>
        <p:txBody>
          <a:bodyPr wrap="square" lIns="0" tIns="0" rIns="0" bIns="0" rtlCol="0" anchor="t"/>
          <a:lstStyle/>
          <a:p>
            <a:pPr marL="0" indent="0">
              <a:lnSpc>
                <a:spcPts val="2750"/>
              </a:lnSpc>
              <a:buNone/>
            </a:pPr>
            <a:r>
              <a:rPr lang="en-US" sz="1700" dirty="0">
                <a:solidFill>
                  <a:srgbClr val="C9C2C0"/>
                </a:solidFill>
                <a:latin typeface="Gelasio" pitchFamily="34" charset="0"/>
                <a:ea typeface="Gelasio" pitchFamily="34" charset="-122"/>
                <a:cs typeface="Gelasio" pitchFamily="34" charset="-120"/>
              </a:rPr>
              <a:t>To establish liability for negligent misstatement, the claimant must prove: a special relationship between the parties, reasonable reliance on the statement, and that the defendant knew or ought to have known that the claimant would rely on the statement for a particular purpose.</a:t>
            </a:r>
            <a:endParaRPr lang="en-US" sz="1700" dirty="0"/>
          </a:p>
        </p:txBody>
      </p:sp>
      <p:sp>
        <p:nvSpPr>
          <p:cNvPr id="15" name="Shape 13"/>
          <p:cNvSpPr/>
          <p:nvPr/>
        </p:nvSpPr>
        <p:spPr>
          <a:xfrm>
            <a:off x="7425214" y="5212437"/>
            <a:ext cx="495181" cy="495181"/>
          </a:xfrm>
          <a:prstGeom prst="roundRect">
            <a:avLst>
              <a:gd name="adj" fmla="val 6667"/>
            </a:avLst>
          </a:prstGeom>
          <a:solidFill>
            <a:srgbClr val="373433"/>
          </a:solidFill>
          <a:ln/>
        </p:spPr>
        <p:txBody>
          <a:bodyPr/>
          <a:lstStyle/>
          <a:p>
            <a:endParaRPr lang="en-GB"/>
          </a:p>
        </p:txBody>
      </p:sp>
      <p:sp>
        <p:nvSpPr>
          <p:cNvPr id="16" name="Text 14"/>
          <p:cNvSpPr/>
          <p:nvPr/>
        </p:nvSpPr>
        <p:spPr>
          <a:xfrm>
            <a:off x="7579519" y="5294948"/>
            <a:ext cx="186571" cy="330160"/>
          </a:xfrm>
          <a:prstGeom prst="rect">
            <a:avLst/>
          </a:prstGeom>
          <a:noFill/>
          <a:ln/>
        </p:spPr>
        <p:txBody>
          <a:bodyPr wrap="none" lIns="0" tIns="0" rIns="0" bIns="0" rtlCol="0" anchor="t"/>
          <a:lstStyle/>
          <a:p>
            <a:pPr marL="0" indent="0" algn="ctr">
              <a:lnSpc>
                <a:spcPts val="2550"/>
              </a:lnSpc>
              <a:buNone/>
            </a:pPr>
            <a:r>
              <a:rPr lang="en-US" sz="2550" dirty="0">
                <a:solidFill>
                  <a:srgbClr val="C9C2C0"/>
                </a:solidFill>
                <a:latin typeface="Gelasio" pitchFamily="34" charset="0"/>
                <a:ea typeface="Gelasio" pitchFamily="34" charset="-122"/>
                <a:cs typeface="Gelasio" pitchFamily="34" charset="-120"/>
              </a:rPr>
              <a:t>4</a:t>
            </a:r>
            <a:endParaRPr lang="en-US" sz="2550" dirty="0"/>
          </a:p>
        </p:txBody>
      </p:sp>
      <p:sp>
        <p:nvSpPr>
          <p:cNvPr id="17" name="Text 15"/>
          <p:cNvSpPr/>
          <p:nvPr/>
        </p:nvSpPr>
        <p:spPr>
          <a:xfrm>
            <a:off x="8140422" y="5212437"/>
            <a:ext cx="2751177" cy="343853"/>
          </a:xfrm>
          <a:prstGeom prst="rect">
            <a:avLst/>
          </a:prstGeom>
          <a:noFill/>
          <a:ln/>
        </p:spPr>
        <p:txBody>
          <a:bodyPr wrap="none" lIns="0" tIns="0" rIns="0" bIns="0" rtlCol="0" anchor="t"/>
          <a:lstStyle/>
          <a:p>
            <a:pPr marL="0" indent="0">
              <a:lnSpc>
                <a:spcPts val="2700"/>
              </a:lnSpc>
              <a:buNone/>
            </a:pPr>
            <a:r>
              <a:rPr lang="en-US" sz="2150" dirty="0">
                <a:solidFill>
                  <a:srgbClr val="C9C2C0"/>
                </a:solidFill>
                <a:latin typeface="Gelasio" pitchFamily="34" charset="0"/>
                <a:ea typeface="Gelasio" pitchFamily="34" charset="-122"/>
                <a:cs typeface="Gelasio" pitchFamily="34" charset="-120"/>
              </a:rPr>
              <a:t>Implications</a:t>
            </a:r>
            <a:endParaRPr lang="en-US" sz="2150" dirty="0"/>
          </a:p>
        </p:txBody>
      </p:sp>
      <p:sp>
        <p:nvSpPr>
          <p:cNvPr id="18" name="Text 16"/>
          <p:cNvSpPr/>
          <p:nvPr/>
        </p:nvSpPr>
        <p:spPr>
          <a:xfrm>
            <a:off x="8140422" y="5688330"/>
            <a:ext cx="5719643" cy="1760934"/>
          </a:xfrm>
          <a:prstGeom prst="rect">
            <a:avLst/>
          </a:prstGeom>
          <a:noFill/>
          <a:ln/>
        </p:spPr>
        <p:txBody>
          <a:bodyPr wrap="square" lIns="0" tIns="0" rIns="0" bIns="0" rtlCol="0" anchor="t"/>
          <a:lstStyle/>
          <a:p>
            <a:pPr marL="0" indent="0">
              <a:lnSpc>
                <a:spcPts val="2750"/>
              </a:lnSpc>
              <a:buNone/>
            </a:pPr>
            <a:r>
              <a:rPr lang="en-US" sz="1700" dirty="0">
                <a:solidFill>
                  <a:srgbClr val="C9C2C0"/>
                </a:solidFill>
                <a:latin typeface="Gelasio" pitchFamily="34" charset="0"/>
                <a:ea typeface="Gelasio" pitchFamily="34" charset="-122"/>
                <a:cs typeface="Gelasio" pitchFamily="34" charset="-120"/>
              </a:rPr>
              <a:t>The recognition of liability for negligent misstatements has had significant implications for professionals, increasing their potential liability and emphasising the importance of careful communication and disclaimer usage in professional advice.</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665678" y="838557"/>
            <a:ext cx="12376190" cy="594360"/>
          </a:xfrm>
          <a:prstGeom prst="rect">
            <a:avLst/>
          </a:prstGeom>
          <a:noFill/>
          <a:ln/>
        </p:spPr>
        <p:txBody>
          <a:bodyPr wrap="none" lIns="0" tIns="0" rIns="0" bIns="0" rtlCol="0" anchor="t"/>
          <a:lstStyle/>
          <a:p>
            <a:pPr marL="0" indent="0">
              <a:lnSpc>
                <a:spcPts val="4650"/>
              </a:lnSpc>
              <a:buNone/>
            </a:pPr>
            <a:r>
              <a:rPr lang="en-US" sz="3700" dirty="0">
                <a:solidFill>
                  <a:srgbClr val="D8B6A4"/>
                </a:solidFill>
                <a:latin typeface="Gelasio" pitchFamily="34" charset="0"/>
                <a:ea typeface="Gelasio" pitchFamily="34" charset="-122"/>
                <a:cs typeface="Gelasio" pitchFamily="34" charset="-120"/>
              </a:rPr>
              <a:t>Case Study: Hedley Byrne &amp; Co Ltd v Heller &amp; Partners Ltd</a:t>
            </a:r>
            <a:endParaRPr lang="en-US" sz="3700" dirty="0"/>
          </a:p>
        </p:txBody>
      </p:sp>
      <p:sp>
        <p:nvSpPr>
          <p:cNvPr id="3" name="Shape 1"/>
          <p:cNvSpPr/>
          <p:nvPr/>
        </p:nvSpPr>
        <p:spPr>
          <a:xfrm>
            <a:off x="665678" y="4906447"/>
            <a:ext cx="13299043" cy="22860"/>
          </a:xfrm>
          <a:prstGeom prst="roundRect">
            <a:avLst>
              <a:gd name="adj" fmla="val 124814"/>
            </a:avLst>
          </a:prstGeom>
          <a:solidFill>
            <a:srgbClr val="504D4C"/>
          </a:solidFill>
          <a:ln/>
        </p:spPr>
        <p:txBody>
          <a:bodyPr/>
          <a:lstStyle/>
          <a:p>
            <a:endParaRPr lang="en-GB"/>
          </a:p>
        </p:txBody>
      </p:sp>
      <p:sp>
        <p:nvSpPr>
          <p:cNvPr id="4" name="Shape 2"/>
          <p:cNvSpPr/>
          <p:nvPr/>
        </p:nvSpPr>
        <p:spPr>
          <a:xfrm>
            <a:off x="3256955" y="4240768"/>
            <a:ext cx="22860" cy="665678"/>
          </a:xfrm>
          <a:prstGeom prst="roundRect">
            <a:avLst>
              <a:gd name="adj" fmla="val 124814"/>
            </a:avLst>
          </a:prstGeom>
          <a:solidFill>
            <a:srgbClr val="504D4C"/>
          </a:solidFill>
          <a:ln/>
        </p:spPr>
        <p:txBody>
          <a:bodyPr/>
          <a:lstStyle/>
          <a:p>
            <a:endParaRPr lang="en-GB"/>
          </a:p>
        </p:txBody>
      </p:sp>
      <p:sp>
        <p:nvSpPr>
          <p:cNvPr id="5" name="Shape 3"/>
          <p:cNvSpPr/>
          <p:nvPr/>
        </p:nvSpPr>
        <p:spPr>
          <a:xfrm>
            <a:off x="3054429" y="4692491"/>
            <a:ext cx="427911" cy="427911"/>
          </a:xfrm>
          <a:prstGeom prst="roundRect">
            <a:avLst>
              <a:gd name="adj" fmla="val 6668"/>
            </a:avLst>
          </a:prstGeom>
          <a:solidFill>
            <a:srgbClr val="373433"/>
          </a:solidFill>
          <a:ln/>
        </p:spPr>
        <p:txBody>
          <a:bodyPr/>
          <a:lstStyle/>
          <a:p>
            <a:endParaRPr lang="en-GB"/>
          </a:p>
        </p:txBody>
      </p:sp>
      <p:sp>
        <p:nvSpPr>
          <p:cNvPr id="6" name="Text 4"/>
          <p:cNvSpPr/>
          <p:nvPr/>
        </p:nvSpPr>
        <p:spPr>
          <a:xfrm>
            <a:off x="3207068" y="4763810"/>
            <a:ext cx="122634" cy="285274"/>
          </a:xfrm>
          <a:prstGeom prst="rect">
            <a:avLst/>
          </a:prstGeom>
          <a:noFill/>
          <a:ln/>
        </p:spPr>
        <p:txBody>
          <a:bodyPr wrap="none" lIns="0" tIns="0" rIns="0" bIns="0" rtlCol="0" anchor="t"/>
          <a:lstStyle/>
          <a:p>
            <a:pPr marL="0" indent="0" algn="ctr">
              <a:lnSpc>
                <a:spcPts val="2200"/>
              </a:lnSpc>
              <a:buNone/>
            </a:pPr>
            <a:r>
              <a:rPr lang="en-US" sz="2200" dirty="0">
                <a:solidFill>
                  <a:srgbClr val="C9C2C0"/>
                </a:solidFill>
                <a:latin typeface="Gelasio" pitchFamily="34" charset="0"/>
                <a:ea typeface="Gelasio" pitchFamily="34" charset="-122"/>
                <a:cs typeface="Gelasio" pitchFamily="34" charset="-120"/>
              </a:rPr>
              <a:t>1</a:t>
            </a:r>
            <a:endParaRPr lang="en-US" sz="2200" dirty="0"/>
          </a:p>
        </p:txBody>
      </p:sp>
      <p:sp>
        <p:nvSpPr>
          <p:cNvPr id="7" name="Text 5"/>
          <p:cNvSpPr/>
          <p:nvPr/>
        </p:nvSpPr>
        <p:spPr>
          <a:xfrm>
            <a:off x="2079546" y="1813322"/>
            <a:ext cx="2377678" cy="297180"/>
          </a:xfrm>
          <a:prstGeom prst="rect">
            <a:avLst/>
          </a:prstGeom>
          <a:noFill/>
          <a:ln/>
        </p:spPr>
        <p:txBody>
          <a:bodyPr wrap="none" lIns="0" tIns="0" rIns="0" bIns="0" rtlCol="0" anchor="t"/>
          <a:lstStyle/>
          <a:p>
            <a:pPr marL="0" indent="0" algn="ctr">
              <a:lnSpc>
                <a:spcPts val="2300"/>
              </a:lnSpc>
              <a:buNone/>
            </a:pPr>
            <a:r>
              <a:rPr lang="en-US" sz="1850" dirty="0">
                <a:solidFill>
                  <a:srgbClr val="C9C2C0"/>
                </a:solidFill>
                <a:latin typeface="Gelasio" pitchFamily="34" charset="0"/>
                <a:ea typeface="Gelasio" pitchFamily="34" charset="-122"/>
                <a:cs typeface="Gelasio" pitchFamily="34" charset="-120"/>
              </a:rPr>
              <a:t>Background (1962)</a:t>
            </a:r>
            <a:endParaRPr lang="en-US" sz="1850" dirty="0"/>
          </a:p>
        </p:txBody>
      </p:sp>
      <p:sp>
        <p:nvSpPr>
          <p:cNvPr id="8" name="Text 6"/>
          <p:cNvSpPr/>
          <p:nvPr/>
        </p:nvSpPr>
        <p:spPr>
          <a:xfrm>
            <a:off x="855821" y="2224564"/>
            <a:ext cx="4825246" cy="1825943"/>
          </a:xfrm>
          <a:prstGeom prst="rect">
            <a:avLst/>
          </a:prstGeom>
          <a:noFill/>
          <a:ln/>
        </p:spPr>
        <p:txBody>
          <a:bodyPr wrap="square" lIns="0" tIns="0" rIns="0" bIns="0" rtlCol="0" anchor="t"/>
          <a:lstStyle/>
          <a:p>
            <a:pPr marL="0" indent="0" algn="ctr">
              <a:lnSpc>
                <a:spcPts val="2350"/>
              </a:lnSpc>
              <a:buNone/>
            </a:pPr>
            <a:r>
              <a:rPr lang="en-US" sz="1450" dirty="0">
                <a:solidFill>
                  <a:srgbClr val="C9C2C0"/>
                </a:solidFill>
                <a:latin typeface="Gelasio" pitchFamily="34" charset="0"/>
                <a:ea typeface="Gelasio" pitchFamily="34" charset="-122"/>
                <a:cs typeface="Gelasio" pitchFamily="34" charset="-120"/>
              </a:rPr>
              <a:t>Hedley Byrne, an advertising agency, sought a credit reference for a client from Heller &amp; Partners, the client's bank. The bank provided a favourable reference but included a disclaimer of responsibility. Hedley Byrne relied on this reference and subsequently suffered financial loss when the client became insolvent.</a:t>
            </a:r>
            <a:endParaRPr lang="en-US" sz="1450" dirty="0"/>
          </a:p>
        </p:txBody>
      </p:sp>
      <p:sp>
        <p:nvSpPr>
          <p:cNvPr id="9" name="Shape 7"/>
          <p:cNvSpPr/>
          <p:nvPr/>
        </p:nvSpPr>
        <p:spPr>
          <a:xfrm>
            <a:off x="5954792" y="4906447"/>
            <a:ext cx="22860" cy="665678"/>
          </a:xfrm>
          <a:prstGeom prst="roundRect">
            <a:avLst>
              <a:gd name="adj" fmla="val 124814"/>
            </a:avLst>
          </a:prstGeom>
          <a:solidFill>
            <a:srgbClr val="504D4C"/>
          </a:solidFill>
          <a:ln/>
        </p:spPr>
        <p:txBody>
          <a:bodyPr/>
          <a:lstStyle/>
          <a:p>
            <a:endParaRPr lang="en-GB"/>
          </a:p>
        </p:txBody>
      </p:sp>
      <p:sp>
        <p:nvSpPr>
          <p:cNvPr id="10" name="Shape 8"/>
          <p:cNvSpPr/>
          <p:nvPr/>
        </p:nvSpPr>
        <p:spPr>
          <a:xfrm>
            <a:off x="5752267" y="4692491"/>
            <a:ext cx="427911" cy="427911"/>
          </a:xfrm>
          <a:prstGeom prst="roundRect">
            <a:avLst>
              <a:gd name="adj" fmla="val 6668"/>
            </a:avLst>
          </a:prstGeom>
          <a:solidFill>
            <a:srgbClr val="373433"/>
          </a:solidFill>
          <a:ln/>
        </p:spPr>
        <p:txBody>
          <a:bodyPr/>
          <a:lstStyle/>
          <a:p>
            <a:endParaRPr lang="en-GB"/>
          </a:p>
        </p:txBody>
      </p:sp>
      <p:sp>
        <p:nvSpPr>
          <p:cNvPr id="11" name="Text 9"/>
          <p:cNvSpPr/>
          <p:nvPr/>
        </p:nvSpPr>
        <p:spPr>
          <a:xfrm>
            <a:off x="5886450" y="4763810"/>
            <a:ext cx="159425" cy="285274"/>
          </a:xfrm>
          <a:prstGeom prst="rect">
            <a:avLst/>
          </a:prstGeom>
          <a:noFill/>
          <a:ln/>
        </p:spPr>
        <p:txBody>
          <a:bodyPr wrap="none" lIns="0" tIns="0" rIns="0" bIns="0" rtlCol="0" anchor="t"/>
          <a:lstStyle/>
          <a:p>
            <a:pPr marL="0" indent="0" algn="ctr">
              <a:lnSpc>
                <a:spcPts val="2200"/>
              </a:lnSpc>
              <a:buNone/>
            </a:pPr>
            <a:r>
              <a:rPr lang="en-US" sz="2200" dirty="0">
                <a:solidFill>
                  <a:srgbClr val="C9C2C0"/>
                </a:solidFill>
                <a:latin typeface="Gelasio" pitchFamily="34" charset="0"/>
                <a:ea typeface="Gelasio" pitchFamily="34" charset="-122"/>
                <a:cs typeface="Gelasio" pitchFamily="34" charset="-120"/>
              </a:rPr>
              <a:t>2</a:t>
            </a:r>
            <a:endParaRPr lang="en-US" sz="2200" dirty="0"/>
          </a:p>
        </p:txBody>
      </p:sp>
      <p:sp>
        <p:nvSpPr>
          <p:cNvPr id="12" name="Text 10"/>
          <p:cNvSpPr/>
          <p:nvPr/>
        </p:nvSpPr>
        <p:spPr>
          <a:xfrm>
            <a:off x="4287798" y="5762387"/>
            <a:ext cx="3356848" cy="297180"/>
          </a:xfrm>
          <a:prstGeom prst="rect">
            <a:avLst/>
          </a:prstGeom>
          <a:noFill/>
          <a:ln/>
        </p:spPr>
        <p:txBody>
          <a:bodyPr wrap="none" lIns="0" tIns="0" rIns="0" bIns="0" rtlCol="0" anchor="t"/>
          <a:lstStyle/>
          <a:p>
            <a:pPr marL="0" indent="0" algn="ctr">
              <a:lnSpc>
                <a:spcPts val="2300"/>
              </a:lnSpc>
              <a:buNone/>
            </a:pPr>
            <a:r>
              <a:rPr lang="en-US" sz="1850" dirty="0">
                <a:solidFill>
                  <a:srgbClr val="C9C2C0"/>
                </a:solidFill>
                <a:latin typeface="Gelasio" pitchFamily="34" charset="0"/>
                <a:ea typeface="Gelasio" pitchFamily="34" charset="-122"/>
                <a:cs typeface="Gelasio" pitchFamily="34" charset="-120"/>
              </a:rPr>
              <a:t>Court of Appeal Decision (1963)</a:t>
            </a:r>
            <a:endParaRPr lang="en-US" sz="1850" dirty="0"/>
          </a:p>
        </p:txBody>
      </p:sp>
      <p:sp>
        <p:nvSpPr>
          <p:cNvPr id="13" name="Text 11"/>
          <p:cNvSpPr/>
          <p:nvPr/>
        </p:nvSpPr>
        <p:spPr>
          <a:xfrm>
            <a:off x="3553658" y="6173629"/>
            <a:ext cx="4825246" cy="912971"/>
          </a:xfrm>
          <a:prstGeom prst="rect">
            <a:avLst/>
          </a:prstGeom>
          <a:noFill/>
          <a:ln/>
        </p:spPr>
        <p:txBody>
          <a:bodyPr wrap="square" lIns="0" tIns="0" rIns="0" bIns="0" rtlCol="0" anchor="t"/>
          <a:lstStyle/>
          <a:p>
            <a:pPr marL="0" indent="0" algn="ctr">
              <a:lnSpc>
                <a:spcPts val="2350"/>
              </a:lnSpc>
              <a:buNone/>
            </a:pPr>
            <a:r>
              <a:rPr lang="en-US" sz="1450" dirty="0">
                <a:solidFill>
                  <a:srgbClr val="C9C2C0"/>
                </a:solidFill>
                <a:latin typeface="Gelasio" pitchFamily="34" charset="0"/>
                <a:ea typeface="Gelasio" pitchFamily="34" charset="-122"/>
                <a:cs typeface="Gelasio" pitchFamily="34" charset="-120"/>
              </a:rPr>
              <a:t>The Court of Appeal ruled against Hedley Byrne, holding that there was no duty of care in cases of pure economic loss resulting from negligent misstatements.</a:t>
            </a:r>
            <a:endParaRPr lang="en-US" sz="1450" dirty="0"/>
          </a:p>
        </p:txBody>
      </p:sp>
      <p:sp>
        <p:nvSpPr>
          <p:cNvPr id="14" name="Shape 12"/>
          <p:cNvSpPr/>
          <p:nvPr/>
        </p:nvSpPr>
        <p:spPr>
          <a:xfrm>
            <a:off x="8652629" y="4240768"/>
            <a:ext cx="22860" cy="665678"/>
          </a:xfrm>
          <a:prstGeom prst="roundRect">
            <a:avLst>
              <a:gd name="adj" fmla="val 124814"/>
            </a:avLst>
          </a:prstGeom>
          <a:solidFill>
            <a:srgbClr val="504D4C"/>
          </a:solidFill>
          <a:ln/>
        </p:spPr>
        <p:txBody>
          <a:bodyPr/>
          <a:lstStyle/>
          <a:p>
            <a:endParaRPr lang="en-GB"/>
          </a:p>
        </p:txBody>
      </p:sp>
      <p:sp>
        <p:nvSpPr>
          <p:cNvPr id="15" name="Shape 13"/>
          <p:cNvSpPr/>
          <p:nvPr/>
        </p:nvSpPr>
        <p:spPr>
          <a:xfrm>
            <a:off x="8450104" y="4692491"/>
            <a:ext cx="427911" cy="427911"/>
          </a:xfrm>
          <a:prstGeom prst="roundRect">
            <a:avLst>
              <a:gd name="adj" fmla="val 6668"/>
            </a:avLst>
          </a:prstGeom>
          <a:solidFill>
            <a:srgbClr val="373433"/>
          </a:solidFill>
          <a:ln/>
        </p:spPr>
        <p:txBody>
          <a:bodyPr/>
          <a:lstStyle/>
          <a:p>
            <a:endParaRPr lang="en-GB"/>
          </a:p>
        </p:txBody>
      </p:sp>
      <p:sp>
        <p:nvSpPr>
          <p:cNvPr id="16" name="Text 14"/>
          <p:cNvSpPr/>
          <p:nvPr/>
        </p:nvSpPr>
        <p:spPr>
          <a:xfrm>
            <a:off x="8585240" y="4763810"/>
            <a:ext cx="157520" cy="285274"/>
          </a:xfrm>
          <a:prstGeom prst="rect">
            <a:avLst/>
          </a:prstGeom>
          <a:noFill/>
          <a:ln/>
        </p:spPr>
        <p:txBody>
          <a:bodyPr wrap="none" lIns="0" tIns="0" rIns="0" bIns="0" rtlCol="0" anchor="t"/>
          <a:lstStyle/>
          <a:p>
            <a:pPr marL="0" indent="0" algn="ctr">
              <a:lnSpc>
                <a:spcPts val="2200"/>
              </a:lnSpc>
              <a:buNone/>
            </a:pPr>
            <a:r>
              <a:rPr lang="en-US" sz="2200" dirty="0">
                <a:solidFill>
                  <a:srgbClr val="C9C2C0"/>
                </a:solidFill>
                <a:latin typeface="Gelasio" pitchFamily="34" charset="0"/>
                <a:ea typeface="Gelasio" pitchFamily="34" charset="-122"/>
                <a:cs typeface="Gelasio" pitchFamily="34" charset="-120"/>
              </a:rPr>
              <a:t>3</a:t>
            </a:r>
            <a:endParaRPr lang="en-US" sz="2200" dirty="0"/>
          </a:p>
        </p:txBody>
      </p:sp>
      <p:sp>
        <p:nvSpPr>
          <p:cNvPr id="17" name="Text 15"/>
          <p:cNvSpPr/>
          <p:nvPr/>
        </p:nvSpPr>
        <p:spPr>
          <a:xfrm>
            <a:off x="7111603" y="2117646"/>
            <a:ext cx="3104912" cy="297180"/>
          </a:xfrm>
          <a:prstGeom prst="rect">
            <a:avLst/>
          </a:prstGeom>
          <a:noFill/>
          <a:ln/>
        </p:spPr>
        <p:txBody>
          <a:bodyPr wrap="none" lIns="0" tIns="0" rIns="0" bIns="0" rtlCol="0" anchor="t"/>
          <a:lstStyle/>
          <a:p>
            <a:pPr marL="0" indent="0" algn="ctr">
              <a:lnSpc>
                <a:spcPts val="2300"/>
              </a:lnSpc>
              <a:buNone/>
            </a:pPr>
            <a:r>
              <a:rPr lang="en-US" sz="1850" dirty="0">
                <a:solidFill>
                  <a:srgbClr val="C9C2C0"/>
                </a:solidFill>
                <a:latin typeface="Gelasio" pitchFamily="34" charset="0"/>
                <a:ea typeface="Gelasio" pitchFamily="34" charset="-122"/>
                <a:cs typeface="Gelasio" pitchFamily="34" charset="-120"/>
              </a:rPr>
              <a:t>House of Lords Ruling (1964)</a:t>
            </a:r>
            <a:endParaRPr lang="en-US" sz="1850" dirty="0"/>
          </a:p>
        </p:txBody>
      </p:sp>
      <p:sp>
        <p:nvSpPr>
          <p:cNvPr id="18" name="Text 16"/>
          <p:cNvSpPr/>
          <p:nvPr/>
        </p:nvSpPr>
        <p:spPr>
          <a:xfrm>
            <a:off x="6251496" y="2528888"/>
            <a:ext cx="4825246" cy="1521619"/>
          </a:xfrm>
          <a:prstGeom prst="rect">
            <a:avLst/>
          </a:prstGeom>
          <a:noFill/>
          <a:ln/>
        </p:spPr>
        <p:txBody>
          <a:bodyPr wrap="square" lIns="0" tIns="0" rIns="0" bIns="0" rtlCol="0" anchor="t"/>
          <a:lstStyle/>
          <a:p>
            <a:pPr marL="0" indent="0" algn="ctr">
              <a:lnSpc>
                <a:spcPts val="2350"/>
              </a:lnSpc>
              <a:buNone/>
            </a:pPr>
            <a:r>
              <a:rPr lang="en-US" sz="1450" dirty="0">
                <a:solidFill>
                  <a:srgbClr val="C9C2C0"/>
                </a:solidFill>
                <a:latin typeface="Gelasio" pitchFamily="34" charset="0"/>
                <a:ea typeface="Gelasio" pitchFamily="34" charset="-122"/>
                <a:cs typeface="Gelasio" pitchFamily="34" charset="-120"/>
              </a:rPr>
              <a:t>The House of Lords overturned the previous principle, establishing that a duty of care could arise in cases of negligent misstatements causing pure economic loss, where there was a "special relationship" between the parties.</a:t>
            </a:r>
            <a:endParaRPr lang="en-US" sz="1450" dirty="0"/>
          </a:p>
        </p:txBody>
      </p:sp>
      <p:sp>
        <p:nvSpPr>
          <p:cNvPr id="19" name="Shape 17"/>
          <p:cNvSpPr/>
          <p:nvPr/>
        </p:nvSpPr>
        <p:spPr>
          <a:xfrm>
            <a:off x="11350466" y="4906447"/>
            <a:ext cx="22860" cy="665678"/>
          </a:xfrm>
          <a:prstGeom prst="roundRect">
            <a:avLst>
              <a:gd name="adj" fmla="val 124814"/>
            </a:avLst>
          </a:prstGeom>
          <a:solidFill>
            <a:srgbClr val="504D4C"/>
          </a:solidFill>
          <a:ln/>
        </p:spPr>
        <p:txBody>
          <a:bodyPr/>
          <a:lstStyle/>
          <a:p>
            <a:endParaRPr lang="en-GB"/>
          </a:p>
        </p:txBody>
      </p:sp>
      <p:sp>
        <p:nvSpPr>
          <p:cNvPr id="20" name="Shape 18"/>
          <p:cNvSpPr/>
          <p:nvPr/>
        </p:nvSpPr>
        <p:spPr>
          <a:xfrm>
            <a:off x="11147941" y="4692491"/>
            <a:ext cx="427911" cy="427911"/>
          </a:xfrm>
          <a:prstGeom prst="roundRect">
            <a:avLst>
              <a:gd name="adj" fmla="val 6668"/>
            </a:avLst>
          </a:prstGeom>
          <a:solidFill>
            <a:srgbClr val="373433"/>
          </a:solidFill>
          <a:ln/>
        </p:spPr>
        <p:txBody>
          <a:bodyPr/>
          <a:lstStyle/>
          <a:p>
            <a:endParaRPr lang="en-GB"/>
          </a:p>
        </p:txBody>
      </p:sp>
      <p:sp>
        <p:nvSpPr>
          <p:cNvPr id="21" name="Text 19"/>
          <p:cNvSpPr/>
          <p:nvPr/>
        </p:nvSpPr>
        <p:spPr>
          <a:xfrm>
            <a:off x="11281291" y="4763810"/>
            <a:ext cx="161211" cy="285274"/>
          </a:xfrm>
          <a:prstGeom prst="rect">
            <a:avLst/>
          </a:prstGeom>
          <a:noFill/>
          <a:ln/>
        </p:spPr>
        <p:txBody>
          <a:bodyPr wrap="none" lIns="0" tIns="0" rIns="0" bIns="0" rtlCol="0" anchor="t"/>
          <a:lstStyle/>
          <a:p>
            <a:pPr marL="0" indent="0" algn="ctr">
              <a:lnSpc>
                <a:spcPts val="2200"/>
              </a:lnSpc>
              <a:buNone/>
            </a:pPr>
            <a:r>
              <a:rPr lang="en-US" sz="2200" dirty="0">
                <a:solidFill>
                  <a:srgbClr val="C9C2C0"/>
                </a:solidFill>
                <a:latin typeface="Gelasio" pitchFamily="34" charset="0"/>
                <a:ea typeface="Gelasio" pitchFamily="34" charset="-122"/>
                <a:cs typeface="Gelasio" pitchFamily="34" charset="-120"/>
              </a:rPr>
              <a:t>4</a:t>
            </a:r>
            <a:endParaRPr lang="en-US" sz="2200" dirty="0"/>
          </a:p>
        </p:txBody>
      </p:sp>
      <p:sp>
        <p:nvSpPr>
          <p:cNvPr id="22" name="Text 20"/>
          <p:cNvSpPr/>
          <p:nvPr/>
        </p:nvSpPr>
        <p:spPr>
          <a:xfrm>
            <a:off x="10173057" y="5762387"/>
            <a:ext cx="2377678" cy="297180"/>
          </a:xfrm>
          <a:prstGeom prst="rect">
            <a:avLst/>
          </a:prstGeom>
          <a:noFill/>
          <a:ln/>
        </p:spPr>
        <p:txBody>
          <a:bodyPr wrap="none" lIns="0" tIns="0" rIns="0" bIns="0" rtlCol="0" anchor="t"/>
          <a:lstStyle/>
          <a:p>
            <a:pPr marL="0" indent="0" algn="ctr">
              <a:lnSpc>
                <a:spcPts val="2300"/>
              </a:lnSpc>
              <a:buNone/>
            </a:pPr>
            <a:r>
              <a:rPr lang="en-US" sz="1850" dirty="0">
                <a:solidFill>
                  <a:srgbClr val="C9C2C0"/>
                </a:solidFill>
                <a:latin typeface="Gelasio" pitchFamily="34" charset="0"/>
                <a:ea typeface="Gelasio" pitchFamily="34" charset="-122"/>
                <a:cs typeface="Gelasio" pitchFamily="34" charset="-120"/>
              </a:rPr>
              <a:t>Impact</a:t>
            </a:r>
            <a:endParaRPr lang="en-US" sz="1850" dirty="0"/>
          </a:p>
        </p:txBody>
      </p:sp>
      <p:sp>
        <p:nvSpPr>
          <p:cNvPr id="23" name="Text 21"/>
          <p:cNvSpPr/>
          <p:nvPr/>
        </p:nvSpPr>
        <p:spPr>
          <a:xfrm>
            <a:off x="8949333" y="6173629"/>
            <a:ext cx="4825246" cy="1217295"/>
          </a:xfrm>
          <a:prstGeom prst="rect">
            <a:avLst/>
          </a:prstGeom>
          <a:noFill/>
          <a:ln/>
        </p:spPr>
        <p:txBody>
          <a:bodyPr wrap="square" lIns="0" tIns="0" rIns="0" bIns="0" rtlCol="0" anchor="t"/>
          <a:lstStyle/>
          <a:p>
            <a:pPr marL="0" indent="0" algn="ctr">
              <a:lnSpc>
                <a:spcPts val="2350"/>
              </a:lnSpc>
              <a:buNone/>
            </a:pPr>
            <a:r>
              <a:rPr lang="en-US" sz="1450" dirty="0">
                <a:solidFill>
                  <a:srgbClr val="C9C2C0"/>
                </a:solidFill>
                <a:latin typeface="Gelasio" pitchFamily="34" charset="0"/>
                <a:ea typeface="Gelasio" pitchFamily="34" charset="-122"/>
                <a:cs typeface="Gelasio" pitchFamily="34" charset="-120"/>
              </a:rPr>
              <a:t>Although Hedley Byrne's claim failed due to the bank's disclaimer, the case established a crucial precedent for future negligent misstatement cases, significantly expanding the scope of negligence law.</a:t>
            </a:r>
            <a:endParaRPr lang="en-US" sz="14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024533"/>
            <a:ext cx="7691557" cy="708779"/>
          </a:xfrm>
          <a:prstGeom prst="rect">
            <a:avLst/>
          </a:prstGeom>
          <a:noFill/>
          <a:ln/>
        </p:spPr>
        <p:txBody>
          <a:bodyPr wrap="none" lIns="0" tIns="0" rIns="0" bIns="0" rtlCol="0" anchor="t"/>
          <a:lstStyle/>
          <a:p>
            <a:pPr marL="0" indent="0">
              <a:lnSpc>
                <a:spcPts val="5550"/>
              </a:lnSpc>
              <a:buNone/>
            </a:pPr>
            <a:r>
              <a:rPr lang="en-US" sz="4450" dirty="0">
                <a:solidFill>
                  <a:srgbClr val="D8B6A4"/>
                </a:solidFill>
                <a:latin typeface="Gelasio" pitchFamily="34" charset="0"/>
                <a:ea typeface="Gelasio" pitchFamily="34" charset="-122"/>
                <a:cs typeface="Gelasio" pitchFamily="34" charset="-120"/>
              </a:rPr>
              <a:t>Duty of Care in Economic Loss</a:t>
            </a:r>
            <a:endParaRPr lang="en-US" sz="4450" dirty="0"/>
          </a:p>
        </p:txBody>
      </p:sp>
      <p:sp>
        <p:nvSpPr>
          <p:cNvPr id="3" name="Shape 1"/>
          <p:cNvSpPr/>
          <p:nvPr/>
        </p:nvSpPr>
        <p:spPr>
          <a:xfrm>
            <a:off x="793790" y="2186940"/>
            <a:ext cx="6408063" cy="2395657"/>
          </a:xfrm>
          <a:prstGeom prst="roundRect">
            <a:avLst>
              <a:gd name="adj" fmla="val 1420"/>
            </a:avLst>
          </a:prstGeom>
          <a:solidFill>
            <a:srgbClr val="373433"/>
          </a:solidFill>
          <a:ln/>
        </p:spPr>
        <p:txBody>
          <a:bodyPr/>
          <a:lstStyle/>
          <a:p>
            <a:endParaRPr lang="en-GB"/>
          </a:p>
        </p:txBody>
      </p:sp>
      <p:sp>
        <p:nvSpPr>
          <p:cNvPr id="4" name="Text 2"/>
          <p:cNvSpPr/>
          <p:nvPr/>
        </p:nvSpPr>
        <p:spPr>
          <a:xfrm>
            <a:off x="1020604" y="2413754"/>
            <a:ext cx="3193494"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Establishing Duty of Care</a:t>
            </a:r>
            <a:endParaRPr lang="en-US" sz="2200" dirty="0"/>
          </a:p>
        </p:txBody>
      </p:sp>
      <p:sp>
        <p:nvSpPr>
          <p:cNvPr id="5" name="Text 3"/>
          <p:cNvSpPr/>
          <p:nvPr/>
        </p:nvSpPr>
        <p:spPr>
          <a:xfrm>
            <a:off x="1020604" y="2904173"/>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In cases of economic loss, establishing a duty of care is crucial. Courts consider factors such as the relationship between the parties, the defendant's knowledge of the claimant's reliance, and the reasonableness of that reliance.</a:t>
            </a:r>
            <a:endParaRPr lang="en-US" sz="1750" dirty="0"/>
          </a:p>
        </p:txBody>
      </p:sp>
      <p:sp>
        <p:nvSpPr>
          <p:cNvPr id="6" name="Shape 4"/>
          <p:cNvSpPr/>
          <p:nvPr/>
        </p:nvSpPr>
        <p:spPr>
          <a:xfrm>
            <a:off x="7428667" y="2186940"/>
            <a:ext cx="6408063" cy="2395657"/>
          </a:xfrm>
          <a:prstGeom prst="roundRect">
            <a:avLst>
              <a:gd name="adj" fmla="val 1420"/>
            </a:avLst>
          </a:prstGeom>
          <a:solidFill>
            <a:srgbClr val="373433"/>
          </a:solidFill>
          <a:ln/>
        </p:spPr>
        <p:txBody>
          <a:bodyPr/>
          <a:lstStyle/>
          <a:p>
            <a:endParaRPr lang="en-GB"/>
          </a:p>
        </p:txBody>
      </p:sp>
      <p:sp>
        <p:nvSpPr>
          <p:cNvPr id="7" name="Text 5"/>
          <p:cNvSpPr/>
          <p:nvPr/>
        </p:nvSpPr>
        <p:spPr>
          <a:xfrm>
            <a:off x="7655481" y="241375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Special Relationship</a:t>
            </a:r>
            <a:endParaRPr lang="en-US" sz="2200" dirty="0"/>
          </a:p>
        </p:txBody>
      </p:sp>
      <p:sp>
        <p:nvSpPr>
          <p:cNvPr id="8" name="Text 6"/>
          <p:cNvSpPr/>
          <p:nvPr/>
        </p:nvSpPr>
        <p:spPr>
          <a:xfrm>
            <a:off x="7655481" y="2904173"/>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A 'special relationship' is often required, implying an assumption of responsibility by the defendant. This concept was introduced in Hedley Byrne and further developed in subsequent cases.</a:t>
            </a:r>
            <a:endParaRPr lang="en-US" sz="1750" dirty="0"/>
          </a:p>
        </p:txBody>
      </p:sp>
      <p:sp>
        <p:nvSpPr>
          <p:cNvPr id="9" name="Shape 7"/>
          <p:cNvSpPr/>
          <p:nvPr/>
        </p:nvSpPr>
        <p:spPr>
          <a:xfrm>
            <a:off x="793790" y="4809411"/>
            <a:ext cx="6408063" cy="2395657"/>
          </a:xfrm>
          <a:prstGeom prst="roundRect">
            <a:avLst>
              <a:gd name="adj" fmla="val 1420"/>
            </a:avLst>
          </a:prstGeom>
          <a:solidFill>
            <a:srgbClr val="373433"/>
          </a:solidFill>
          <a:ln/>
        </p:spPr>
        <p:txBody>
          <a:bodyPr/>
          <a:lstStyle/>
          <a:p>
            <a:endParaRPr lang="en-GB"/>
          </a:p>
        </p:txBody>
      </p:sp>
      <p:sp>
        <p:nvSpPr>
          <p:cNvPr id="10" name="Text 8"/>
          <p:cNvSpPr/>
          <p:nvPr/>
        </p:nvSpPr>
        <p:spPr>
          <a:xfrm>
            <a:off x="1020604" y="5036225"/>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Foreseeability</a:t>
            </a:r>
            <a:endParaRPr lang="en-US" sz="2200" dirty="0"/>
          </a:p>
        </p:txBody>
      </p:sp>
      <p:sp>
        <p:nvSpPr>
          <p:cNvPr id="11" name="Text 9"/>
          <p:cNvSpPr/>
          <p:nvPr/>
        </p:nvSpPr>
        <p:spPr>
          <a:xfrm>
            <a:off x="1020604" y="5526643"/>
            <a:ext cx="5954435" cy="1088708"/>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The loss must be reasonably foreseeable to the defendant at the time of the negligent act or statement. This helps limit the scope of liability to prevent indeterminate claims.</a:t>
            </a:r>
            <a:endParaRPr lang="en-US" sz="1750" dirty="0"/>
          </a:p>
        </p:txBody>
      </p:sp>
      <p:sp>
        <p:nvSpPr>
          <p:cNvPr id="12" name="Shape 10"/>
          <p:cNvSpPr/>
          <p:nvPr/>
        </p:nvSpPr>
        <p:spPr>
          <a:xfrm>
            <a:off x="7428667" y="4809411"/>
            <a:ext cx="6408063" cy="2395657"/>
          </a:xfrm>
          <a:prstGeom prst="roundRect">
            <a:avLst>
              <a:gd name="adj" fmla="val 1420"/>
            </a:avLst>
          </a:prstGeom>
          <a:solidFill>
            <a:srgbClr val="373433"/>
          </a:solidFill>
          <a:ln/>
        </p:spPr>
        <p:txBody>
          <a:bodyPr/>
          <a:lstStyle/>
          <a:p>
            <a:endParaRPr lang="en-GB"/>
          </a:p>
        </p:txBody>
      </p:sp>
      <p:sp>
        <p:nvSpPr>
          <p:cNvPr id="13" name="Text 11"/>
          <p:cNvSpPr/>
          <p:nvPr/>
        </p:nvSpPr>
        <p:spPr>
          <a:xfrm>
            <a:off x="7655481" y="5036225"/>
            <a:ext cx="2835235" cy="354330"/>
          </a:xfrm>
          <a:prstGeom prst="rect">
            <a:avLst/>
          </a:prstGeom>
          <a:noFill/>
          <a:ln/>
        </p:spPr>
        <p:txBody>
          <a:bodyPr wrap="none" lIns="0" tIns="0" rIns="0" bIns="0" rtlCol="0" anchor="t"/>
          <a:lstStyle/>
          <a:p>
            <a:pPr marL="0" indent="0">
              <a:lnSpc>
                <a:spcPts val="2750"/>
              </a:lnSpc>
              <a:buNone/>
            </a:pPr>
            <a:r>
              <a:rPr lang="en-US" sz="2200" dirty="0">
                <a:solidFill>
                  <a:srgbClr val="C9C2C0"/>
                </a:solidFill>
                <a:latin typeface="Gelasio" pitchFamily="34" charset="0"/>
                <a:ea typeface="Gelasio" pitchFamily="34" charset="-122"/>
                <a:cs typeface="Gelasio" pitchFamily="34" charset="-120"/>
              </a:rPr>
              <a:t>Policy Considerations</a:t>
            </a:r>
            <a:endParaRPr lang="en-US" sz="2200" dirty="0"/>
          </a:p>
        </p:txBody>
      </p:sp>
      <p:sp>
        <p:nvSpPr>
          <p:cNvPr id="14" name="Text 12"/>
          <p:cNvSpPr/>
          <p:nvPr/>
        </p:nvSpPr>
        <p:spPr>
          <a:xfrm>
            <a:off x="7655481" y="5526643"/>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C9C2C0"/>
                </a:solidFill>
                <a:latin typeface="Gelasio" pitchFamily="34" charset="0"/>
                <a:ea typeface="Gelasio" pitchFamily="34" charset="-122"/>
                <a:cs typeface="Gelasio" pitchFamily="34" charset="-120"/>
              </a:rPr>
              <a:t>Courts also weigh policy considerations, such as the potential for indeterminate liability, the impact on commercial practices, and the need to prevent a 'floodgate' of claims.</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2779</Words>
  <Application>Microsoft Office PowerPoint</Application>
  <PresentationFormat>Custom</PresentationFormat>
  <Paragraphs>184</Paragraphs>
  <Slides>17</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Gelasio Medium</vt:lpstr>
      <vt:lpstr>Arial</vt:lpstr>
      <vt:lpstr>Carlito</vt:lpstr>
      <vt:lpstr>Gelasio</vt:lpstr>
      <vt:lpstr>Times New Roman</vt:lpstr>
      <vt:lpstr>Office Theme</vt:lpstr>
      <vt:lpstr>Negligence and Economic Loss: A Legal Exploration</vt:lpstr>
      <vt:lpstr>The purpose of the online lesson is to encourage you to participate actively in achieving your needs and simplifying your legal education. I want you to be the best!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Okwudili Onyenwee Onwurah</cp:lastModifiedBy>
  <cp:revision>3</cp:revision>
  <dcterms:created xsi:type="dcterms:W3CDTF">2024-11-15T08:59:50Z</dcterms:created>
  <dcterms:modified xsi:type="dcterms:W3CDTF">2024-11-15T09:25:44Z</dcterms:modified>
</cp:coreProperties>
</file>