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20"/>
  </p:notes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4630400" cy="8229600"/>
  <p:notesSz cx="8229600" cy="14630400"/>
  <p:embeddedFontLst>
    <p:embeddedFont>
      <p:font typeface="Garamond" panose="02020404030301010803" pitchFamily="18" charset="0"/>
      <p:regular r:id="rId21"/>
      <p:bold r:id="rId22"/>
      <p:italic r:id="rId23"/>
    </p:embeddedFont>
    <p:embeddedFont>
      <p:font typeface="Quattrocento" panose="02020502030000000404" pitchFamily="18"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378250"/>
          <a:ext cx="11521435" cy="690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7030A0"/>
              </a:solidFill>
            </a:rPr>
            <a:t>Dr Okwudili O. Onwurah</a:t>
          </a:r>
        </a:p>
      </dsp:txBody>
      <dsp:txXfrm>
        <a:off x="0" y="3378250"/>
        <a:ext cx="11521435" cy="690946"/>
      </dsp:txXfrm>
    </dsp:sp>
    <dsp:sp modelId="{50E560F1-A1B3-4C64-B8C9-000AEB7FD047}">
      <dsp:nvSpPr>
        <dsp:cNvPr id="0" name=""/>
        <dsp:cNvSpPr/>
      </dsp:nvSpPr>
      <dsp:spPr>
        <a:xfrm rot="10800000">
          <a:off x="0" y="2840"/>
          <a:ext cx="11521435" cy="34326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Tutor</a:t>
          </a:r>
          <a:r>
            <a:rPr lang="en-US" sz="2500" kern="1200" dirty="0"/>
            <a:t>: </a:t>
          </a:r>
          <a:r>
            <a:rPr lang="en-GB" sz="2500" b="1" kern="1200" dirty="0"/>
            <a:t>Okwudili</a:t>
          </a:r>
          <a:r>
            <a:rPr lang="en-GB" sz="2500" kern="1200" dirty="0"/>
            <a:t> O. ONWURAH, </a:t>
          </a:r>
          <a:r>
            <a:rPr lang="en-GB" sz="2500" b="1" kern="1200" dirty="0"/>
            <a:t>LL.B.</a:t>
          </a:r>
          <a:r>
            <a:rPr lang="en-GB" sz="2500" kern="1200" dirty="0"/>
            <a:t> (Nigeria); </a:t>
          </a:r>
          <a:r>
            <a:rPr lang="en-GB" sz="2500" b="1" kern="1200" dirty="0"/>
            <a:t>BL</a:t>
          </a:r>
          <a:r>
            <a:rPr lang="en-GB" sz="2500" kern="1200" dirty="0"/>
            <a:t> (Abuja, Nigeria); </a:t>
          </a:r>
          <a:r>
            <a:rPr lang="en-GB" sz="2500" b="1" kern="1200" dirty="0"/>
            <a:t>LLM</a:t>
          </a:r>
          <a:r>
            <a:rPr lang="en-GB" sz="2500" kern="1200" dirty="0"/>
            <a:t> (Exeter, UK); </a:t>
          </a:r>
          <a:r>
            <a:rPr lang="en-GB" sz="2500" b="1" kern="1200" dirty="0"/>
            <a:t>LLM</a:t>
          </a:r>
          <a:r>
            <a:rPr lang="en-GB" sz="2500" kern="1200" dirty="0"/>
            <a:t> (Qingdao, PRC); </a:t>
          </a:r>
          <a:r>
            <a:rPr lang="en-GB" sz="2500" b="1" kern="1200" dirty="0"/>
            <a:t>LLM</a:t>
          </a:r>
          <a:r>
            <a:rPr lang="en-GB" sz="2500" kern="1200" dirty="0"/>
            <a:t> (Shanghai, PRC)</a:t>
          </a:r>
          <a:endParaRPr lang="en-US" sz="2500" kern="1200" dirty="0"/>
        </a:p>
      </dsp:txBody>
      <dsp:txXfrm rot="-10800000">
        <a:off x="0" y="2840"/>
        <a:ext cx="11521435" cy="1204855"/>
      </dsp:txXfrm>
    </dsp:sp>
    <dsp:sp modelId="{776488E1-41F0-4B79-AF8B-E69517EDFD16}">
      <dsp:nvSpPr>
        <dsp:cNvPr id="0" name=""/>
        <dsp:cNvSpPr/>
      </dsp:nvSpPr>
      <dsp:spPr>
        <a:xfrm>
          <a:off x="0" y="1034225"/>
          <a:ext cx="11521435" cy="13732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PhD in Law (Hong Kong)</a:t>
          </a:r>
          <a:br>
            <a:rPr lang="en-US" sz="4800" kern="1200" dirty="0"/>
          </a:br>
          <a:endParaRPr lang="en-US" sz="4800" kern="1200" dirty="0"/>
        </a:p>
      </dsp:txBody>
      <dsp:txXfrm>
        <a:off x="0" y="1034225"/>
        <a:ext cx="11521435" cy="1373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614"/>
          <a:ext cx="7097051" cy="13248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400774" y="300711"/>
          <a:ext cx="728681" cy="72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530231" y="2614"/>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The purpose of the online lesson is to encourage you to </a:t>
          </a:r>
          <a:r>
            <a:rPr lang="en-GB" sz="2000" b="1" u="sng" kern="1200"/>
            <a:t>participate actively </a:t>
          </a:r>
          <a:r>
            <a:rPr lang="en-GB" sz="2000" kern="1200"/>
            <a:t>in achieving your needs and simplifying your legal education. </a:t>
          </a:r>
          <a:r>
            <a:rPr lang="en-GB" sz="2000" i="1" kern="1200"/>
            <a:t>I want you to be the best!</a:t>
          </a:r>
          <a:endParaRPr lang="en-US" sz="2000" kern="1200"/>
        </a:p>
      </dsp:txBody>
      <dsp:txXfrm>
        <a:off x="1530231" y="2614"/>
        <a:ext cx="5566819" cy="1324875"/>
      </dsp:txXfrm>
    </dsp:sp>
    <dsp:sp modelId="{ED158944-AB7D-40B3-A81C-A0C0BF438834}">
      <dsp:nvSpPr>
        <dsp:cNvPr id="0" name=""/>
        <dsp:cNvSpPr/>
      </dsp:nvSpPr>
      <dsp:spPr>
        <a:xfrm>
          <a:off x="0" y="1658708"/>
          <a:ext cx="7097051" cy="13248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400774" y="1956805"/>
          <a:ext cx="728681" cy="72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530231" y="165870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Will make the learning process more </a:t>
          </a:r>
          <a:r>
            <a:rPr lang="en-GB" sz="2000" b="1" kern="1200"/>
            <a:t>interactive discussions </a:t>
          </a:r>
          <a:r>
            <a:rPr lang="en-GB" sz="2000" kern="1200"/>
            <a:t>and feel free to ask any question or you can speak.</a:t>
          </a:r>
          <a:endParaRPr lang="en-US" sz="2000" kern="1200"/>
        </a:p>
      </dsp:txBody>
      <dsp:txXfrm>
        <a:off x="1530231" y="1658708"/>
        <a:ext cx="5566819" cy="1324875"/>
      </dsp:txXfrm>
    </dsp:sp>
    <dsp:sp modelId="{3913E2D7-983E-4C8F-8EBF-4F896A926757}">
      <dsp:nvSpPr>
        <dsp:cNvPr id="0" name=""/>
        <dsp:cNvSpPr/>
      </dsp:nvSpPr>
      <dsp:spPr>
        <a:xfrm>
          <a:off x="0" y="3314803"/>
          <a:ext cx="7097051" cy="13248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400774" y="3612900"/>
          <a:ext cx="728681" cy="72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530231" y="3314803"/>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You have the right to choose whether to turn on your video or not.</a:t>
          </a:r>
          <a:endParaRPr lang="en-US" sz="2000" kern="1200"/>
        </a:p>
      </dsp:txBody>
      <dsp:txXfrm>
        <a:off x="1530231" y="3314803"/>
        <a:ext cx="5566819" cy="1324875"/>
      </dsp:txXfrm>
    </dsp:sp>
    <dsp:sp modelId="{E31DD10D-F3A1-4F3A-9025-3BCF391ABEB1}">
      <dsp:nvSpPr>
        <dsp:cNvPr id="0" name=""/>
        <dsp:cNvSpPr/>
      </dsp:nvSpPr>
      <dsp:spPr>
        <a:xfrm>
          <a:off x="0" y="4970898"/>
          <a:ext cx="7097051" cy="13248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400774" y="5268995"/>
          <a:ext cx="728681" cy="72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530231" y="497089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b="1" kern="1200"/>
            <a:t>Participation</a:t>
          </a:r>
          <a:r>
            <a:rPr lang="en-GB" sz="2000" kern="1200"/>
            <a:t> prepares you for your exam and learning needs with ease.</a:t>
          </a:r>
          <a:endParaRPr lang="en-US" sz="2000" kern="1200"/>
        </a:p>
      </dsp:txBody>
      <dsp:txXfrm>
        <a:off x="1530231" y="4970898"/>
        <a:ext cx="5566819" cy="1324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51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1"/>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9" y="2245359"/>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9" y="4389117"/>
            <a:ext cx="8178803" cy="1584962"/>
          </a:xfrm>
        </p:spPr>
        <p:txBody>
          <a:bodyPr anchor="t">
            <a:normAutofit/>
          </a:bodyPr>
          <a:lstStyle>
            <a:lvl1pPr marL="0" indent="0" algn="ctr">
              <a:buNone/>
              <a:defRPr sz="2520">
                <a:solidFill>
                  <a:schemeClr val="tx1"/>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A8476EFB-4B01-4EA6-B0D4-FFE443BA1777}" type="datetime1">
              <a:rPr lang="en-US" smtClean="0"/>
              <a:t>11/29/2024</a:t>
            </a:fld>
            <a:endParaRPr lang="en-US"/>
          </a:p>
        </p:txBody>
      </p:sp>
      <p:sp>
        <p:nvSpPr>
          <p:cNvPr id="5" name="Footer Placeholder 4"/>
          <p:cNvSpPr>
            <a:spLocks noGrp="1"/>
          </p:cNvSpPr>
          <p:nvPr>
            <p:ph type="ftr" sz="quarter" idx="11"/>
          </p:nvPr>
        </p:nvSpPr>
        <p:spPr>
          <a:xfrm>
            <a:off x="3230878" y="6045196"/>
            <a:ext cx="6257562" cy="335280"/>
          </a:xfrm>
        </p:spPr>
        <p:txBody>
          <a:bodyPr/>
          <a:lstStyle/>
          <a:p>
            <a:endParaRPr lang="en-US"/>
          </a:p>
        </p:txBody>
      </p:sp>
      <p:sp>
        <p:nvSpPr>
          <p:cNvPr id="6" name="Slide Number Placeholder 5"/>
          <p:cNvSpPr>
            <a:spLocks noGrp="1"/>
          </p:cNvSpPr>
          <p:nvPr>
            <p:ph type="sldNum" sz="quarter" idx="12"/>
          </p:nvPr>
        </p:nvSpPr>
        <p:spPr>
          <a:xfrm>
            <a:off x="10748282" y="6045196"/>
            <a:ext cx="661400" cy="335280"/>
          </a:xfrm>
        </p:spPr>
        <p:txBody>
          <a:bodyPr/>
          <a:lstStyle/>
          <a:p>
            <a:fld id="{103DA290-49AB-4A6C-90E9-3D87C6460C9F}" type="slidenum">
              <a:rPr lang="en-US" smtClean="0"/>
              <a:t>‹#›</a:t>
            </a:fld>
            <a:endParaRPr lang="en-US"/>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769E-EAD6-49BB-84EA-F56167DA96CD}"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89542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3"/>
            <a:ext cx="9790428" cy="1145456"/>
          </a:xfrm>
        </p:spPr>
        <p:txBody>
          <a:bodyPr anchor="t">
            <a:normAutofit/>
          </a:bodyPr>
          <a:lstStyle>
            <a:lvl1pPr marL="0" indent="0" algn="ctr">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5BFE-7690-4479-971C-751CB5A923E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07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9"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4"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7B6D8-2810-4DDF-A91B-36D9056DA71B}"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874047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1"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554481"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5"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16805"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4845F-89B8-426F-A7CE-6A86FFB65293}"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928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B82A3-7B3F-4483-A81F-57EDB15FADA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214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7C24-A1E2-44ED-9AEC-F82965804F42}"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31616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5"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3" y="1178559"/>
            <a:ext cx="6563359" cy="587248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5" y="3637279"/>
            <a:ext cx="4462146" cy="2926085"/>
          </a:xfrm>
        </p:spPr>
        <p:txBody>
          <a:bodyPr anchor="t">
            <a:normAutofit/>
          </a:bodyPr>
          <a:lstStyle>
            <a:lvl1pPr marL="0" indent="0" algn="ctr">
              <a:buNone/>
              <a:defRPr sz="192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A2E3C6A2-508E-417D-A65E-19866EEC294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4641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9"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0" y="3906518"/>
            <a:ext cx="7490179" cy="2194560"/>
          </a:xfrm>
        </p:spPr>
        <p:txBody>
          <a:bodyPr anchor="t">
            <a:normAutofit/>
          </a:bodyPr>
          <a:lstStyle>
            <a:lvl1pPr marL="0" indent="0" algn="ctr">
              <a:buNone/>
              <a:defRPr sz="216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B0B9343-932B-4B39-A4F9-65D2F9EF04ED}"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49372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81"/>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30E2C49-F232-426B-B556-924B488CDCCE}"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432114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1"/>
            <a:ext cx="11511278"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E8D3-47D7-439F-872A-DAE17BE88DA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568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18" indent="0">
              <a:buFontTx/>
              <a:buNone/>
              <a:defRPr/>
            </a:lvl2pPr>
            <a:lvl3pPr marL="1097236" indent="0">
              <a:buFontTx/>
              <a:buNone/>
              <a:defRPr/>
            </a:lvl3pPr>
            <a:lvl4pPr marL="1645854" indent="0">
              <a:buFontTx/>
              <a:buNone/>
              <a:defRPr/>
            </a:lvl4pPr>
            <a:lvl5pPr marL="2194472" indent="0">
              <a:buFontTx/>
              <a:buNone/>
              <a:defRPr/>
            </a:lvl5pPr>
          </a:lstStyle>
          <a:p>
            <a:pPr lvl="0"/>
            <a:r>
              <a:rPr lang="en-US"/>
              <a:t>Edit Master text styles</a:t>
            </a:r>
          </a:p>
        </p:txBody>
      </p:sp>
      <p:sp>
        <p:nvSpPr>
          <p:cNvPr id="3" name="Text Placeholder 2"/>
          <p:cNvSpPr>
            <a:spLocks noGrp="1"/>
          </p:cNvSpPr>
          <p:nvPr>
            <p:ph type="body" idx="1"/>
          </p:nvPr>
        </p:nvSpPr>
        <p:spPr>
          <a:xfrm>
            <a:off x="1554481" y="5212081"/>
            <a:ext cx="11531599"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F3EF8-A388-498C-931A-5E8B45B9C73A}"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5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47731-A5D6-45B7-B50F-70BD8A77E514}"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87105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F9500-D394-4EB6-967B-A58FB2FFB14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112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0" y="5364481"/>
            <a:ext cx="11531604" cy="168656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92B87-7EB5-46C8-B88C-50EC63B7CB2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209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6CF2D-FED3-4993-BF2A-C99417DAEFC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87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9" y="1178559"/>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F0F08-7EB3-4601-83E3-1FACD753EA83}"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79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1"/>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4"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20"/>
            <a:ext cx="11521435" cy="398272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73037161-A336-493F-97B8-2768EBE8F593}" type="datetime1">
              <a:rPr lang="en-US" smtClean="0"/>
              <a:t>11/29/2024</a:t>
            </a:fld>
            <a:endParaRPr lang="en-US"/>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2424683"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42007089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p:txStyles>
    <p:titleStyle>
      <a:lvl1pPr algn="ctr" defTabSz="548618"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548618"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04" indent="-342887" algn="l" defTabSz="548618"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22" indent="-342887" algn="l" defTabSz="548618"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586" indent="-205732" algn="l" defTabSz="548618"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204" indent="-205732"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399"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017"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636"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254"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6"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8"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665041" y="374085"/>
            <a:ext cx="13300342" cy="7481443"/>
          </a:xfrm>
          <a:prstGeom prst="rect">
            <a:avLst/>
          </a:prstGeom>
        </p:spPr>
      </p:pic>
      <p:sp>
        <p:nvSpPr>
          <p:cNvPr id="2" name="Title 1"/>
          <p:cNvSpPr>
            <a:spLocks noGrp="1"/>
          </p:cNvSpPr>
          <p:nvPr>
            <p:ph type="title"/>
          </p:nvPr>
        </p:nvSpPr>
        <p:spPr>
          <a:xfrm>
            <a:off x="684442" y="246334"/>
            <a:ext cx="13558470" cy="2978508"/>
          </a:xfrm>
        </p:spPr>
        <p:txBody>
          <a:bodyPr>
            <a:noAutofit/>
          </a:bodyPr>
          <a:lstStyle/>
          <a:p>
            <a:pPr>
              <a:lnSpc>
                <a:spcPct val="90000"/>
              </a:lnSpc>
            </a:pPr>
            <a:r>
              <a:rPr lang="en-GB" sz="4320" b="1" dirty="0">
                <a:solidFill>
                  <a:srgbClr val="FFFF00"/>
                </a:solidFill>
                <a:highlight>
                  <a:srgbClr val="0000FF"/>
                </a:highlight>
              </a:rPr>
              <a:t>The Doctrine of Vicarious Liability: </a:t>
            </a:r>
            <a:br>
              <a:rPr lang="en-GB" sz="4320" b="1" dirty="0">
                <a:solidFill>
                  <a:srgbClr val="FFFF00"/>
                </a:solidFill>
                <a:highlight>
                  <a:srgbClr val="0000FF"/>
                </a:highlight>
              </a:rPr>
            </a:br>
            <a:r>
              <a:rPr lang="en-GB" sz="4320" b="1" dirty="0">
                <a:solidFill>
                  <a:srgbClr val="FFFF00"/>
                </a:solidFill>
                <a:highlight>
                  <a:srgbClr val="0000FF"/>
                </a:highlight>
              </a:rPr>
              <a:t>Historical Development and Modern Applications</a:t>
            </a: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nvPr>
        </p:nvGraphicFramePr>
        <p:xfrm>
          <a:off x="1554481" y="3313568"/>
          <a:ext cx="11521435" cy="409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10413001" y="7162800"/>
            <a:ext cx="1920240" cy="335280"/>
          </a:xfrm>
        </p:spPr>
        <p:txBody>
          <a:bodyPr>
            <a:normAutofit/>
          </a:bodyPr>
          <a:lstStyle/>
          <a:p>
            <a:pPr defTabSz="1097236">
              <a:spcAft>
                <a:spcPts val="720"/>
              </a:spcAft>
              <a:defRPr/>
            </a:pPr>
            <a:fld id="{71A57A1F-FA3A-4FA6-ACC6-767CFD906232}" type="datetime1">
              <a:rPr lang="en-US">
                <a:solidFill>
                  <a:srgbClr val="FFFFFF"/>
                </a:solidFill>
                <a:latin typeface="Garamond" panose="02020404030301010803"/>
              </a:rPr>
              <a:pPr defTabSz="1097236">
                <a:spcAft>
                  <a:spcPts val="720"/>
                </a:spcAft>
                <a:defRPr/>
              </a:pPr>
              <a:t>11/29/2024</a:t>
            </a:fld>
            <a:endParaRPr lang="en-US">
              <a:solidFill>
                <a:srgbClr val="FFFFFF"/>
              </a:solidFill>
              <a:latin typeface="Garamond" panose="02020404030301010803"/>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2424683" y="7162800"/>
            <a:ext cx="651236" cy="335280"/>
          </a:xfrm>
        </p:spPr>
        <p:txBody>
          <a:bodyPr>
            <a:normAutofit/>
          </a:bodyPr>
          <a:lstStyle/>
          <a:p>
            <a:pPr defTabSz="1097236">
              <a:spcAft>
                <a:spcPts val="720"/>
              </a:spcAft>
              <a:defRPr/>
            </a:pPr>
            <a:fld id="{103DA290-49AB-4A6C-90E9-3D87C6460C9F}" type="slidenum">
              <a:rPr lang="en-US">
                <a:solidFill>
                  <a:srgbClr val="FFFFFF"/>
                </a:solidFill>
                <a:latin typeface="Garamond" panose="02020404030301010803"/>
              </a:rPr>
              <a:pPr defTabSz="1097236">
                <a:spcAft>
                  <a:spcPts val="720"/>
                </a:spcAft>
                <a:defRPr/>
              </a:pPr>
              <a:t>1</a:t>
            </a:fld>
            <a:endParaRPr lang="en-US">
              <a:solidFill>
                <a:srgbClr val="FFFFFF"/>
              </a:solidFill>
              <a:latin typeface="Garamond" panose="02020404030301010803"/>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7934" y="637937"/>
            <a:ext cx="7908131" cy="1038701"/>
          </a:xfrm>
          <a:prstGeom prst="rect">
            <a:avLst/>
          </a:prstGeom>
          <a:noFill/>
          <a:ln/>
        </p:spPr>
        <p:txBody>
          <a:bodyPr wrap="square" lIns="0" tIns="0" rIns="0" bIns="0" rtlCol="0" anchor="t"/>
          <a:lstStyle/>
          <a:p>
            <a:pPr marL="0" indent="0">
              <a:lnSpc>
                <a:spcPts val="4050"/>
              </a:lnSpc>
              <a:buNone/>
            </a:pPr>
            <a:r>
              <a:rPr lang="en-US" sz="3250" dirty="0">
                <a:solidFill>
                  <a:srgbClr val="FFD9BE"/>
                </a:solidFill>
                <a:latin typeface="Quattrocento" pitchFamily="34" charset="0"/>
                <a:ea typeface="Quattrocento" pitchFamily="34" charset="-122"/>
                <a:cs typeface="Quattrocento" pitchFamily="34" charset="-120"/>
              </a:rPr>
              <a:t>The Doctrine's Evolution in the Gig Economy</a:t>
            </a:r>
            <a:endParaRPr lang="en-US" sz="3250" dirty="0"/>
          </a:p>
        </p:txBody>
      </p:sp>
      <p:pic>
        <p:nvPicPr>
          <p:cNvPr id="4" name="Image 1" descr="preencoded.png"/>
          <p:cNvPicPr>
            <a:picLocks noChangeAspect="1"/>
          </p:cNvPicPr>
          <p:nvPr/>
        </p:nvPicPr>
        <p:blipFill>
          <a:blip r:embed="rId4"/>
          <a:stretch>
            <a:fillRect/>
          </a:stretch>
        </p:blipFill>
        <p:spPr>
          <a:xfrm>
            <a:off x="617934" y="1941433"/>
            <a:ext cx="882848" cy="1412557"/>
          </a:xfrm>
          <a:prstGeom prst="rect">
            <a:avLst/>
          </a:prstGeom>
        </p:spPr>
      </p:pic>
      <p:sp>
        <p:nvSpPr>
          <p:cNvPr id="5" name="Text 1"/>
          <p:cNvSpPr/>
          <p:nvPr/>
        </p:nvSpPr>
        <p:spPr>
          <a:xfrm>
            <a:off x="1765578" y="2118003"/>
            <a:ext cx="2270046" cy="259675"/>
          </a:xfrm>
          <a:prstGeom prst="rect">
            <a:avLst/>
          </a:prstGeom>
          <a:noFill/>
          <a:ln/>
        </p:spPr>
        <p:txBody>
          <a:bodyPr wrap="none" lIns="0" tIns="0" rIns="0" bIns="0" rtlCol="0" anchor="t"/>
          <a:lstStyle/>
          <a:p>
            <a:pPr marL="0" indent="0" algn="l">
              <a:lnSpc>
                <a:spcPts val="2000"/>
              </a:lnSpc>
              <a:buNone/>
            </a:pPr>
            <a:r>
              <a:rPr lang="en-US" sz="1600" dirty="0">
                <a:solidFill>
                  <a:srgbClr val="F9EEE7"/>
                </a:solidFill>
                <a:latin typeface="Quattrocento" pitchFamily="34" charset="0"/>
                <a:ea typeface="Quattrocento" pitchFamily="34" charset="-122"/>
                <a:cs typeface="Quattrocento" pitchFamily="34" charset="-120"/>
              </a:rPr>
              <a:t>Traditional Employment</a:t>
            </a:r>
            <a:endParaRPr lang="en-US" sz="1600" dirty="0"/>
          </a:p>
        </p:txBody>
      </p:sp>
      <p:sp>
        <p:nvSpPr>
          <p:cNvPr id="6" name="Text 2"/>
          <p:cNvSpPr/>
          <p:nvPr/>
        </p:nvSpPr>
        <p:spPr>
          <a:xfrm>
            <a:off x="1765578" y="2483525"/>
            <a:ext cx="6760488" cy="564833"/>
          </a:xfrm>
          <a:prstGeom prst="rect">
            <a:avLst/>
          </a:prstGeom>
          <a:noFill/>
          <a:ln/>
        </p:spPr>
        <p:txBody>
          <a:bodyPr wrap="squar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Vicarious liability traditionally applied to clear employer-employee relationships with defined roles and responsibilities.</a:t>
            </a:r>
            <a:endParaRPr lang="en-US" sz="1350" dirty="0"/>
          </a:p>
        </p:txBody>
      </p:sp>
      <p:pic>
        <p:nvPicPr>
          <p:cNvPr id="7" name="Image 2" descr="preencoded.png"/>
          <p:cNvPicPr>
            <a:picLocks noChangeAspect="1"/>
          </p:cNvPicPr>
          <p:nvPr/>
        </p:nvPicPr>
        <p:blipFill>
          <a:blip r:embed="rId5"/>
          <a:stretch>
            <a:fillRect/>
          </a:stretch>
        </p:blipFill>
        <p:spPr>
          <a:xfrm>
            <a:off x="617934" y="3353991"/>
            <a:ext cx="882848" cy="1412557"/>
          </a:xfrm>
          <a:prstGeom prst="rect">
            <a:avLst/>
          </a:prstGeom>
        </p:spPr>
      </p:pic>
      <p:sp>
        <p:nvSpPr>
          <p:cNvPr id="8" name="Text 3"/>
          <p:cNvSpPr/>
          <p:nvPr/>
        </p:nvSpPr>
        <p:spPr>
          <a:xfrm>
            <a:off x="1765578" y="3530560"/>
            <a:ext cx="2077403" cy="259675"/>
          </a:xfrm>
          <a:prstGeom prst="rect">
            <a:avLst/>
          </a:prstGeom>
          <a:noFill/>
          <a:ln/>
        </p:spPr>
        <p:txBody>
          <a:bodyPr wrap="none" lIns="0" tIns="0" rIns="0" bIns="0" rtlCol="0" anchor="t"/>
          <a:lstStyle/>
          <a:p>
            <a:pPr marL="0" indent="0" algn="l">
              <a:lnSpc>
                <a:spcPts val="2000"/>
              </a:lnSpc>
              <a:buNone/>
            </a:pPr>
            <a:r>
              <a:rPr lang="en-US" sz="1600" dirty="0">
                <a:solidFill>
                  <a:srgbClr val="F9EEE7"/>
                </a:solidFill>
                <a:latin typeface="Quattrocento" pitchFamily="34" charset="0"/>
                <a:ea typeface="Quattrocento" pitchFamily="34" charset="-122"/>
                <a:cs typeface="Quattrocento" pitchFamily="34" charset="-120"/>
              </a:rPr>
              <a:t>Rise of Gig Economy</a:t>
            </a:r>
            <a:endParaRPr lang="en-US" sz="1600" dirty="0"/>
          </a:p>
        </p:txBody>
      </p:sp>
      <p:sp>
        <p:nvSpPr>
          <p:cNvPr id="9" name="Text 4"/>
          <p:cNvSpPr/>
          <p:nvPr/>
        </p:nvSpPr>
        <p:spPr>
          <a:xfrm>
            <a:off x="1765578" y="3896082"/>
            <a:ext cx="6760488" cy="564833"/>
          </a:xfrm>
          <a:prstGeom prst="rect">
            <a:avLst/>
          </a:prstGeom>
          <a:noFill/>
          <a:ln/>
        </p:spPr>
        <p:txBody>
          <a:bodyPr wrap="squar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The emergence of platform-based work and independent contractors has challenged traditional notions of employment and liability.</a:t>
            </a:r>
            <a:endParaRPr lang="en-US" sz="1350" dirty="0"/>
          </a:p>
        </p:txBody>
      </p:sp>
      <p:pic>
        <p:nvPicPr>
          <p:cNvPr id="10" name="Image 3" descr="preencoded.png"/>
          <p:cNvPicPr>
            <a:picLocks noChangeAspect="1"/>
          </p:cNvPicPr>
          <p:nvPr/>
        </p:nvPicPr>
        <p:blipFill>
          <a:blip r:embed="rId6"/>
          <a:stretch>
            <a:fillRect/>
          </a:stretch>
        </p:blipFill>
        <p:spPr>
          <a:xfrm>
            <a:off x="617934" y="4766548"/>
            <a:ext cx="882848" cy="1412557"/>
          </a:xfrm>
          <a:prstGeom prst="rect">
            <a:avLst/>
          </a:prstGeom>
        </p:spPr>
      </p:pic>
      <p:sp>
        <p:nvSpPr>
          <p:cNvPr id="11" name="Text 5"/>
          <p:cNvSpPr/>
          <p:nvPr/>
        </p:nvSpPr>
        <p:spPr>
          <a:xfrm>
            <a:off x="1765578" y="4943118"/>
            <a:ext cx="2077403" cy="259675"/>
          </a:xfrm>
          <a:prstGeom prst="rect">
            <a:avLst/>
          </a:prstGeom>
          <a:noFill/>
          <a:ln/>
        </p:spPr>
        <p:txBody>
          <a:bodyPr wrap="none" lIns="0" tIns="0" rIns="0" bIns="0" rtlCol="0" anchor="t"/>
          <a:lstStyle/>
          <a:p>
            <a:pPr marL="0" indent="0" algn="l">
              <a:lnSpc>
                <a:spcPts val="2000"/>
              </a:lnSpc>
              <a:buNone/>
            </a:pPr>
            <a:r>
              <a:rPr lang="en-US" sz="1600" dirty="0">
                <a:solidFill>
                  <a:srgbClr val="F9EEE7"/>
                </a:solidFill>
                <a:latin typeface="Quattrocento" pitchFamily="34" charset="0"/>
                <a:ea typeface="Quattrocento" pitchFamily="34" charset="-122"/>
                <a:cs typeface="Quattrocento" pitchFamily="34" charset="-120"/>
              </a:rPr>
              <a:t>Legal Challenges</a:t>
            </a:r>
            <a:endParaRPr lang="en-US" sz="1600" dirty="0"/>
          </a:p>
        </p:txBody>
      </p:sp>
      <p:sp>
        <p:nvSpPr>
          <p:cNvPr id="12" name="Text 6"/>
          <p:cNvSpPr/>
          <p:nvPr/>
        </p:nvSpPr>
        <p:spPr>
          <a:xfrm>
            <a:off x="1765578" y="5308640"/>
            <a:ext cx="6760488" cy="564833"/>
          </a:xfrm>
          <a:prstGeom prst="rect">
            <a:avLst/>
          </a:prstGeom>
          <a:noFill/>
          <a:ln/>
        </p:spPr>
        <p:txBody>
          <a:bodyPr wrap="squar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Courts have grappled with applying vicarious liability to gig economy relationships, considering factors like control, integration, and economic reality.</a:t>
            </a:r>
            <a:endParaRPr lang="en-US" sz="1350" dirty="0"/>
          </a:p>
        </p:txBody>
      </p:sp>
      <p:pic>
        <p:nvPicPr>
          <p:cNvPr id="13" name="Image 4" descr="preencoded.png"/>
          <p:cNvPicPr>
            <a:picLocks noChangeAspect="1"/>
          </p:cNvPicPr>
          <p:nvPr/>
        </p:nvPicPr>
        <p:blipFill>
          <a:blip r:embed="rId7"/>
          <a:stretch>
            <a:fillRect/>
          </a:stretch>
        </p:blipFill>
        <p:spPr>
          <a:xfrm>
            <a:off x="617934" y="6179106"/>
            <a:ext cx="882848" cy="1412557"/>
          </a:xfrm>
          <a:prstGeom prst="rect">
            <a:avLst/>
          </a:prstGeom>
        </p:spPr>
      </p:pic>
      <p:sp>
        <p:nvSpPr>
          <p:cNvPr id="14" name="Text 7"/>
          <p:cNvSpPr/>
          <p:nvPr/>
        </p:nvSpPr>
        <p:spPr>
          <a:xfrm>
            <a:off x="1765578" y="6355675"/>
            <a:ext cx="2204442" cy="259675"/>
          </a:xfrm>
          <a:prstGeom prst="rect">
            <a:avLst/>
          </a:prstGeom>
          <a:noFill/>
          <a:ln/>
        </p:spPr>
        <p:txBody>
          <a:bodyPr wrap="none" lIns="0" tIns="0" rIns="0" bIns="0" rtlCol="0" anchor="t"/>
          <a:lstStyle/>
          <a:p>
            <a:pPr marL="0" indent="0" algn="l">
              <a:lnSpc>
                <a:spcPts val="2000"/>
              </a:lnSpc>
              <a:buNone/>
            </a:pPr>
            <a:r>
              <a:rPr lang="en-US" sz="1600" dirty="0">
                <a:solidFill>
                  <a:srgbClr val="F9EEE7"/>
                </a:solidFill>
                <a:latin typeface="Quattrocento" pitchFamily="34" charset="0"/>
                <a:ea typeface="Quattrocento" pitchFamily="34" charset="-122"/>
                <a:cs typeface="Quattrocento" pitchFamily="34" charset="-120"/>
              </a:rPr>
              <a:t>Adaptive Jurisprudence</a:t>
            </a:r>
            <a:endParaRPr lang="en-US" sz="1600" dirty="0"/>
          </a:p>
        </p:txBody>
      </p:sp>
      <p:sp>
        <p:nvSpPr>
          <p:cNvPr id="15" name="Text 8"/>
          <p:cNvSpPr/>
          <p:nvPr/>
        </p:nvSpPr>
        <p:spPr>
          <a:xfrm>
            <a:off x="1765578" y="6721197"/>
            <a:ext cx="6760488" cy="564833"/>
          </a:xfrm>
          <a:prstGeom prst="rect">
            <a:avLst/>
          </a:prstGeom>
          <a:noFill/>
          <a:ln/>
        </p:spPr>
        <p:txBody>
          <a:bodyPr wrap="squar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Recent cases have shown a willingness to extend vicarious liability to some gig economy scenarios, adapting the doctrine to modern work arrangements.</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1911191"/>
            <a:ext cx="10026134"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Academic Critique of Vicarious Liability</a:t>
            </a:r>
            <a:endParaRPr lang="en-US" sz="4400" dirty="0"/>
          </a:p>
        </p:txBody>
      </p:sp>
      <p:sp>
        <p:nvSpPr>
          <p:cNvPr id="3" name="Text 1"/>
          <p:cNvSpPr/>
          <p:nvPr/>
        </p:nvSpPr>
        <p:spPr>
          <a:xfrm>
            <a:off x="837724" y="3213497"/>
            <a:ext cx="3082052"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Theoretical Foundations</a:t>
            </a:r>
            <a:endParaRPr lang="en-US" sz="2200" dirty="0"/>
          </a:p>
        </p:txBody>
      </p:sp>
      <p:sp>
        <p:nvSpPr>
          <p:cNvPr id="4" name="Text 2"/>
          <p:cNvSpPr/>
          <p:nvPr/>
        </p:nvSpPr>
        <p:spPr>
          <a:xfrm>
            <a:off x="837724" y="3804761"/>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Some scholars argue that vicarious liability lacks a coherent theoretical basis, criticising its development as ad hoc and policy-driven rather than principled.</a:t>
            </a:r>
            <a:endParaRPr lang="en-US" sz="1850" dirty="0"/>
          </a:p>
        </p:txBody>
      </p:sp>
      <p:sp>
        <p:nvSpPr>
          <p:cNvPr id="5" name="Text 3"/>
          <p:cNvSpPr/>
          <p:nvPr/>
        </p:nvSpPr>
        <p:spPr>
          <a:xfrm>
            <a:off x="5357813"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Economic Efficiency</a:t>
            </a:r>
            <a:endParaRPr lang="en-US" sz="2200" dirty="0"/>
          </a:p>
        </p:txBody>
      </p:sp>
      <p:sp>
        <p:nvSpPr>
          <p:cNvPr id="6" name="Text 4"/>
          <p:cNvSpPr/>
          <p:nvPr/>
        </p:nvSpPr>
        <p:spPr>
          <a:xfrm>
            <a:off x="5357813" y="3804761"/>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Proponents of law and economics approaches debate whether vicarious liability promotes efficient risk allocation or creates perverse incentives in the labour market.</a:t>
            </a:r>
            <a:endParaRPr lang="en-US" sz="1850" dirty="0"/>
          </a:p>
        </p:txBody>
      </p:sp>
      <p:sp>
        <p:nvSpPr>
          <p:cNvPr id="7" name="Text 5"/>
          <p:cNvSpPr/>
          <p:nvPr/>
        </p:nvSpPr>
        <p:spPr>
          <a:xfrm>
            <a:off x="9877901"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Fairness and Justice</a:t>
            </a:r>
            <a:endParaRPr lang="en-US" sz="2200" dirty="0"/>
          </a:p>
        </p:txBody>
      </p:sp>
      <p:sp>
        <p:nvSpPr>
          <p:cNvPr id="8" name="Text 6"/>
          <p:cNvSpPr/>
          <p:nvPr/>
        </p:nvSpPr>
        <p:spPr>
          <a:xfrm>
            <a:off x="9877901" y="3804761"/>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Critics question the fairness of holding parties liable for acts they did not commit, while supporters argue it ensures just compensation for victims and incentivises proper supervision.</a:t>
            </a:r>
            <a:endParaRPr lang="en-US"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796885"/>
            <a:ext cx="7468553" cy="1408033"/>
          </a:xfrm>
          <a:prstGeom prst="rect">
            <a:avLst/>
          </a:prstGeom>
          <a:noFill/>
          <a:ln/>
        </p:spPr>
        <p:txBody>
          <a:bodyPr wrap="squar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Quiz: Vicarious Liability Basics</a:t>
            </a:r>
            <a:endParaRPr lang="en-US" sz="4400" dirty="0"/>
          </a:p>
        </p:txBody>
      </p:sp>
      <p:sp>
        <p:nvSpPr>
          <p:cNvPr id="4" name="Shape 1"/>
          <p:cNvSpPr/>
          <p:nvPr/>
        </p:nvSpPr>
        <p:spPr>
          <a:xfrm>
            <a:off x="837724" y="2563892"/>
            <a:ext cx="3614618" cy="2506266"/>
          </a:xfrm>
          <a:prstGeom prst="roundRect">
            <a:avLst>
              <a:gd name="adj" fmla="val 1433"/>
            </a:avLst>
          </a:prstGeom>
          <a:solidFill>
            <a:srgbClr val="315251"/>
          </a:solidFill>
          <a:ln/>
        </p:spPr>
        <p:txBody>
          <a:bodyPr/>
          <a:lstStyle/>
          <a:p>
            <a:endParaRPr lang="en-GB"/>
          </a:p>
        </p:txBody>
      </p:sp>
      <p:sp>
        <p:nvSpPr>
          <p:cNvPr id="5" name="Text 2"/>
          <p:cNvSpPr/>
          <p:nvPr/>
        </p:nvSpPr>
        <p:spPr>
          <a:xfrm>
            <a:off x="1077039" y="280320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Question 1</a:t>
            </a:r>
            <a:endParaRPr lang="en-US" sz="2200" dirty="0"/>
          </a:p>
        </p:txBody>
      </p:sp>
      <p:sp>
        <p:nvSpPr>
          <p:cNvPr id="6" name="Text 3"/>
          <p:cNvSpPr/>
          <p:nvPr/>
        </p:nvSpPr>
        <p:spPr>
          <a:xfrm>
            <a:off x="1077039" y="3298746"/>
            <a:ext cx="3135987" cy="1532096"/>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What is the primary rationale behind the doctrine of vicarious liability?</a:t>
            </a:r>
            <a:endParaRPr lang="en-US" sz="1850" dirty="0"/>
          </a:p>
        </p:txBody>
      </p:sp>
      <p:sp>
        <p:nvSpPr>
          <p:cNvPr id="7" name="Shape 4"/>
          <p:cNvSpPr/>
          <p:nvPr/>
        </p:nvSpPr>
        <p:spPr>
          <a:xfrm>
            <a:off x="4691658" y="2563892"/>
            <a:ext cx="3614618" cy="2506266"/>
          </a:xfrm>
          <a:prstGeom prst="roundRect">
            <a:avLst>
              <a:gd name="adj" fmla="val 1433"/>
            </a:avLst>
          </a:prstGeom>
          <a:solidFill>
            <a:srgbClr val="315251"/>
          </a:solidFill>
          <a:ln/>
        </p:spPr>
        <p:txBody>
          <a:bodyPr/>
          <a:lstStyle/>
          <a:p>
            <a:endParaRPr lang="en-GB"/>
          </a:p>
        </p:txBody>
      </p:sp>
      <p:sp>
        <p:nvSpPr>
          <p:cNvPr id="8" name="Text 5"/>
          <p:cNvSpPr/>
          <p:nvPr/>
        </p:nvSpPr>
        <p:spPr>
          <a:xfrm>
            <a:off x="4930973" y="280320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Question 2</a:t>
            </a:r>
            <a:endParaRPr lang="en-US" sz="2200" dirty="0"/>
          </a:p>
        </p:txBody>
      </p:sp>
      <p:sp>
        <p:nvSpPr>
          <p:cNvPr id="9" name="Text 6"/>
          <p:cNvSpPr/>
          <p:nvPr/>
        </p:nvSpPr>
        <p:spPr>
          <a:xfrm>
            <a:off x="4930973" y="3298746"/>
            <a:ext cx="3135987" cy="1149072"/>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In which landmark case was the "close connection" test established?</a:t>
            </a:r>
            <a:endParaRPr lang="en-US" sz="1850" dirty="0"/>
          </a:p>
        </p:txBody>
      </p:sp>
      <p:sp>
        <p:nvSpPr>
          <p:cNvPr id="10" name="Shape 7"/>
          <p:cNvSpPr/>
          <p:nvPr/>
        </p:nvSpPr>
        <p:spPr>
          <a:xfrm>
            <a:off x="837724" y="5309473"/>
            <a:ext cx="3614618" cy="2123242"/>
          </a:xfrm>
          <a:prstGeom prst="roundRect">
            <a:avLst>
              <a:gd name="adj" fmla="val 1691"/>
            </a:avLst>
          </a:prstGeom>
          <a:solidFill>
            <a:srgbClr val="315251"/>
          </a:solidFill>
          <a:ln/>
        </p:spPr>
        <p:txBody>
          <a:bodyPr/>
          <a:lstStyle/>
          <a:p>
            <a:endParaRPr lang="en-GB"/>
          </a:p>
        </p:txBody>
      </p:sp>
      <p:sp>
        <p:nvSpPr>
          <p:cNvPr id="11" name="Text 8"/>
          <p:cNvSpPr/>
          <p:nvPr/>
        </p:nvSpPr>
        <p:spPr>
          <a:xfrm>
            <a:off x="1077039" y="5548789"/>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Question 3</a:t>
            </a:r>
            <a:endParaRPr lang="en-US" sz="2200" dirty="0"/>
          </a:p>
        </p:txBody>
      </p:sp>
      <p:sp>
        <p:nvSpPr>
          <p:cNvPr id="12" name="Text 9"/>
          <p:cNvSpPr/>
          <p:nvPr/>
        </p:nvSpPr>
        <p:spPr>
          <a:xfrm>
            <a:off x="1077039" y="6044327"/>
            <a:ext cx="3135987" cy="1149072"/>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Name two key factors courts consider when determining vicarious liability.</a:t>
            </a:r>
            <a:endParaRPr lang="en-US" sz="1850" dirty="0"/>
          </a:p>
        </p:txBody>
      </p:sp>
      <p:sp>
        <p:nvSpPr>
          <p:cNvPr id="13" name="Shape 10"/>
          <p:cNvSpPr/>
          <p:nvPr/>
        </p:nvSpPr>
        <p:spPr>
          <a:xfrm>
            <a:off x="4691658" y="5309473"/>
            <a:ext cx="3614618" cy="2123242"/>
          </a:xfrm>
          <a:prstGeom prst="roundRect">
            <a:avLst>
              <a:gd name="adj" fmla="val 1691"/>
            </a:avLst>
          </a:prstGeom>
          <a:solidFill>
            <a:srgbClr val="315251"/>
          </a:solidFill>
          <a:ln/>
        </p:spPr>
        <p:txBody>
          <a:bodyPr/>
          <a:lstStyle/>
          <a:p>
            <a:endParaRPr lang="en-GB"/>
          </a:p>
        </p:txBody>
      </p:sp>
      <p:sp>
        <p:nvSpPr>
          <p:cNvPr id="14" name="Text 11"/>
          <p:cNvSpPr/>
          <p:nvPr/>
        </p:nvSpPr>
        <p:spPr>
          <a:xfrm>
            <a:off x="4930973" y="5548789"/>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Question 4</a:t>
            </a:r>
            <a:endParaRPr lang="en-US" sz="2200" dirty="0"/>
          </a:p>
        </p:txBody>
      </p:sp>
      <p:sp>
        <p:nvSpPr>
          <p:cNvPr id="15" name="Text 12"/>
          <p:cNvSpPr/>
          <p:nvPr/>
        </p:nvSpPr>
        <p:spPr>
          <a:xfrm>
            <a:off x="4930973" y="6044327"/>
            <a:ext cx="3135987" cy="1149072"/>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How has the gig economy challenged traditional notions of vicarious liability?</a:t>
            </a:r>
            <a:endParaRPr lang="en-US" sz="1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69927"/>
          </a:xfrm>
          <a:prstGeom prst="rect">
            <a:avLst/>
          </a:prstGeom>
        </p:spPr>
      </p:pic>
      <p:sp>
        <p:nvSpPr>
          <p:cNvPr id="3" name="Text 0"/>
          <p:cNvSpPr/>
          <p:nvPr/>
        </p:nvSpPr>
        <p:spPr>
          <a:xfrm>
            <a:off x="635556" y="2849166"/>
            <a:ext cx="7833122" cy="534114"/>
          </a:xfrm>
          <a:prstGeom prst="rect">
            <a:avLst/>
          </a:prstGeom>
          <a:noFill/>
          <a:ln/>
        </p:spPr>
        <p:txBody>
          <a:bodyPr wrap="none" lIns="0" tIns="0" rIns="0" bIns="0" rtlCol="0" anchor="t"/>
          <a:lstStyle/>
          <a:p>
            <a:pPr marL="0" indent="0">
              <a:lnSpc>
                <a:spcPts val="4200"/>
              </a:lnSpc>
              <a:buNone/>
            </a:pPr>
            <a:r>
              <a:rPr lang="en-US" sz="3350" dirty="0">
                <a:solidFill>
                  <a:srgbClr val="FFD9BE"/>
                </a:solidFill>
                <a:latin typeface="Quattrocento" pitchFamily="34" charset="0"/>
                <a:ea typeface="Quattrocento" pitchFamily="34" charset="-122"/>
                <a:cs typeface="Quattrocento" pitchFamily="34" charset="-120"/>
              </a:rPr>
              <a:t>Case Study: Vicarious Liability in Practice</a:t>
            </a:r>
            <a:endParaRPr lang="en-US" sz="3350" dirty="0"/>
          </a:p>
        </p:txBody>
      </p:sp>
      <p:sp>
        <p:nvSpPr>
          <p:cNvPr id="4" name="Shape 1"/>
          <p:cNvSpPr/>
          <p:nvPr/>
        </p:nvSpPr>
        <p:spPr>
          <a:xfrm>
            <a:off x="7303770" y="3655576"/>
            <a:ext cx="22860" cy="3994785"/>
          </a:xfrm>
          <a:prstGeom prst="roundRect">
            <a:avLst>
              <a:gd name="adj" fmla="val 119156"/>
            </a:avLst>
          </a:prstGeom>
          <a:solidFill>
            <a:srgbClr val="4A6B6A"/>
          </a:solidFill>
          <a:ln/>
        </p:spPr>
        <p:txBody>
          <a:bodyPr/>
          <a:lstStyle/>
          <a:p>
            <a:endParaRPr lang="en-GB"/>
          </a:p>
        </p:txBody>
      </p:sp>
      <p:sp>
        <p:nvSpPr>
          <p:cNvPr id="5" name="Shape 2"/>
          <p:cNvSpPr/>
          <p:nvPr/>
        </p:nvSpPr>
        <p:spPr>
          <a:xfrm>
            <a:off x="6498253" y="4052530"/>
            <a:ext cx="635556" cy="22860"/>
          </a:xfrm>
          <a:prstGeom prst="roundRect">
            <a:avLst>
              <a:gd name="adj" fmla="val 119156"/>
            </a:avLst>
          </a:prstGeom>
          <a:solidFill>
            <a:srgbClr val="4A6B6A"/>
          </a:solidFill>
          <a:ln/>
        </p:spPr>
        <p:txBody>
          <a:bodyPr/>
          <a:lstStyle/>
          <a:p>
            <a:endParaRPr lang="en-GB"/>
          </a:p>
        </p:txBody>
      </p:sp>
      <p:sp>
        <p:nvSpPr>
          <p:cNvPr id="6" name="Shape 3"/>
          <p:cNvSpPr/>
          <p:nvPr/>
        </p:nvSpPr>
        <p:spPr>
          <a:xfrm>
            <a:off x="7110948" y="3859768"/>
            <a:ext cx="408503" cy="408503"/>
          </a:xfrm>
          <a:prstGeom prst="roundRect">
            <a:avLst>
              <a:gd name="adj" fmla="val 6668"/>
            </a:avLst>
          </a:prstGeom>
          <a:solidFill>
            <a:srgbClr val="315251"/>
          </a:solidFill>
          <a:ln/>
        </p:spPr>
        <p:txBody>
          <a:bodyPr/>
          <a:lstStyle/>
          <a:p>
            <a:endParaRPr lang="en-GB"/>
          </a:p>
        </p:txBody>
      </p:sp>
      <p:sp>
        <p:nvSpPr>
          <p:cNvPr id="7" name="Text 4"/>
          <p:cNvSpPr/>
          <p:nvPr/>
        </p:nvSpPr>
        <p:spPr>
          <a:xfrm>
            <a:off x="7269778" y="3935849"/>
            <a:ext cx="90726" cy="256342"/>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1</a:t>
            </a:r>
            <a:endParaRPr lang="en-US" sz="2000" dirty="0"/>
          </a:p>
        </p:txBody>
      </p:sp>
      <p:sp>
        <p:nvSpPr>
          <p:cNvPr id="8" name="Text 5"/>
          <p:cNvSpPr/>
          <p:nvPr/>
        </p:nvSpPr>
        <p:spPr>
          <a:xfrm>
            <a:off x="4180165" y="3837146"/>
            <a:ext cx="2136338" cy="266938"/>
          </a:xfrm>
          <a:prstGeom prst="rect">
            <a:avLst/>
          </a:prstGeom>
          <a:noFill/>
          <a:ln/>
        </p:spPr>
        <p:txBody>
          <a:bodyPr wrap="none" lIns="0" tIns="0" rIns="0" bIns="0" rtlCol="0" anchor="t"/>
          <a:lstStyle/>
          <a:p>
            <a:pPr marL="0" indent="0" algn="r">
              <a:lnSpc>
                <a:spcPts val="2100"/>
              </a:lnSpc>
              <a:buNone/>
            </a:pPr>
            <a:r>
              <a:rPr lang="en-US" sz="1650" dirty="0">
                <a:solidFill>
                  <a:srgbClr val="F9EEE7"/>
                </a:solidFill>
                <a:latin typeface="Quattrocento" pitchFamily="34" charset="0"/>
                <a:ea typeface="Quattrocento" pitchFamily="34" charset="-122"/>
                <a:cs typeface="Quattrocento" pitchFamily="34" charset="-120"/>
              </a:rPr>
              <a:t>Incident</a:t>
            </a:r>
            <a:endParaRPr lang="en-US" sz="1650" dirty="0"/>
          </a:p>
        </p:txBody>
      </p:sp>
      <p:sp>
        <p:nvSpPr>
          <p:cNvPr id="9" name="Text 6"/>
          <p:cNvSpPr/>
          <p:nvPr/>
        </p:nvSpPr>
        <p:spPr>
          <a:xfrm>
            <a:off x="635556" y="4213027"/>
            <a:ext cx="5680948" cy="581025"/>
          </a:xfrm>
          <a:prstGeom prst="rect">
            <a:avLst/>
          </a:prstGeom>
          <a:noFill/>
          <a:ln/>
        </p:spPr>
        <p:txBody>
          <a:bodyPr wrap="square" lIns="0" tIns="0" rIns="0" bIns="0" rtlCol="0" anchor="t"/>
          <a:lstStyle/>
          <a:p>
            <a:pPr marL="0" indent="0" algn="r">
              <a:lnSpc>
                <a:spcPts val="2250"/>
              </a:lnSpc>
              <a:buNone/>
            </a:pPr>
            <a:r>
              <a:rPr lang="en-US" sz="1400" dirty="0">
                <a:solidFill>
                  <a:srgbClr val="F9EEE7"/>
                </a:solidFill>
                <a:latin typeface="Quattrocento" pitchFamily="34" charset="0"/>
                <a:ea typeface="Quattrocento" pitchFamily="34" charset="-122"/>
                <a:cs typeface="Quattrocento" pitchFamily="34" charset="-120"/>
              </a:rPr>
              <a:t>An employee at a financial firm inappropriately accesses and leaks sensitive client data.</a:t>
            </a:r>
            <a:endParaRPr lang="en-US" sz="1400" dirty="0"/>
          </a:p>
        </p:txBody>
      </p:sp>
      <p:sp>
        <p:nvSpPr>
          <p:cNvPr id="10" name="Shape 7"/>
          <p:cNvSpPr/>
          <p:nvPr/>
        </p:nvSpPr>
        <p:spPr>
          <a:xfrm>
            <a:off x="7496592" y="4960382"/>
            <a:ext cx="635556" cy="22860"/>
          </a:xfrm>
          <a:prstGeom prst="roundRect">
            <a:avLst>
              <a:gd name="adj" fmla="val 119156"/>
            </a:avLst>
          </a:prstGeom>
          <a:solidFill>
            <a:srgbClr val="4A6B6A"/>
          </a:solidFill>
          <a:ln/>
        </p:spPr>
        <p:txBody>
          <a:bodyPr/>
          <a:lstStyle/>
          <a:p>
            <a:endParaRPr lang="en-GB"/>
          </a:p>
        </p:txBody>
      </p:sp>
      <p:sp>
        <p:nvSpPr>
          <p:cNvPr id="11" name="Shape 8"/>
          <p:cNvSpPr/>
          <p:nvPr/>
        </p:nvSpPr>
        <p:spPr>
          <a:xfrm>
            <a:off x="7110948" y="4767620"/>
            <a:ext cx="408503" cy="408503"/>
          </a:xfrm>
          <a:prstGeom prst="roundRect">
            <a:avLst>
              <a:gd name="adj" fmla="val 6668"/>
            </a:avLst>
          </a:prstGeom>
          <a:solidFill>
            <a:srgbClr val="315251"/>
          </a:solidFill>
          <a:ln/>
        </p:spPr>
        <p:txBody>
          <a:bodyPr/>
          <a:lstStyle/>
          <a:p>
            <a:endParaRPr lang="en-GB"/>
          </a:p>
        </p:txBody>
      </p:sp>
      <p:sp>
        <p:nvSpPr>
          <p:cNvPr id="12" name="Text 9"/>
          <p:cNvSpPr/>
          <p:nvPr/>
        </p:nvSpPr>
        <p:spPr>
          <a:xfrm>
            <a:off x="7246441" y="4843701"/>
            <a:ext cx="137398" cy="256342"/>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2</a:t>
            </a:r>
            <a:endParaRPr lang="en-US" sz="2000" dirty="0"/>
          </a:p>
        </p:txBody>
      </p:sp>
      <p:sp>
        <p:nvSpPr>
          <p:cNvPr id="13" name="Text 10"/>
          <p:cNvSpPr/>
          <p:nvPr/>
        </p:nvSpPr>
        <p:spPr>
          <a:xfrm>
            <a:off x="8313896" y="4744998"/>
            <a:ext cx="2136338" cy="266938"/>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Legal Action</a:t>
            </a:r>
            <a:endParaRPr lang="en-US" sz="1650" dirty="0"/>
          </a:p>
        </p:txBody>
      </p:sp>
      <p:sp>
        <p:nvSpPr>
          <p:cNvPr id="14" name="Text 11"/>
          <p:cNvSpPr/>
          <p:nvPr/>
        </p:nvSpPr>
        <p:spPr>
          <a:xfrm>
            <a:off x="8313896" y="5120878"/>
            <a:ext cx="5680948" cy="581025"/>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Affected clients sue both the employee and the firm for damages resulting from the data breach.</a:t>
            </a:r>
            <a:endParaRPr lang="en-US" sz="1400" dirty="0"/>
          </a:p>
        </p:txBody>
      </p:sp>
      <p:sp>
        <p:nvSpPr>
          <p:cNvPr id="15" name="Shape 12"/>
          <p:cNvSpPr/>
          <p:nvPr/>
        </p:nvSpPr>
        <p:spPr>
          <a:xfrm>
            <a:off x="6498253" y="5777508"/>
            <a:ext cx="635556" cy="22860"/>
          </a:xfrm>
          <a:prstGeom prst="roundRect">
            <a:avLst>
              <a:gd name="adj" fmla="val 119156"/>
            </a:avLst>
          </a:prstGeom>
          <a:solidFill>
            <a:srgbClr val="4A6B6A"/>
          </a:solidFill>
          <a:ln/>
        </p:spPr>
        <p:txBody>
          <a:bodyPr/>
          <a:lstStyle/>
          <a:p>
            <a:endParaRPr lang="en-GB"/>
          </a:p>
        </p:txBody>
      </p:sp>
      <p:sp>
        <p:nvSpPr>
          <p:cNvPr id="16" name="Shape 13"/>
          <p:cNvSpPr/>
          <p:nvPr/>
        </p:nvSpPr>
        <p:spPr>
          <a:xfrm>
            <a:off x="7110948" y="5584746"/>
            <a:ext cx="408503" cy="408503"/>
          </a:xfrm>
          <a:prstGeom prst="roundRect">
            <a:avLst>
              <a:gd name="adj" fmla="val 6668"/>
            </a:avLst>
          </a:prstGeom>
          <a:solidFill>
            <a:srgbClr val="315251"/>
          </a:solidFill>
          <a:ln/>
        </p:spPr>
        <p:txBody>
          <a:bodyPr/>
          <a:lstStyle/>
          <a:p>
            <a:endParaRPr lang="en-GB"/>
          </a:p>
        </p:txBody>
      </p:sp>
      <p:sp>
        <p:nvSpPr>
          <p:cNvPr id="17" name="Text 14"/>
          <p:cNvSpPr/>
          <p:nvPr/>
        </p:nvSpPr>
        <p:spPr>
          <a:xfrm>
            <a:off x="7245489" y="5660827"/>
            <a:ext cx="139422" cy="256342"/>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3</a:t>
            </a:r>
            <a:endParaRPr lang="en-US" sz="2000" dirty="0"/>
          </a:p>
        </p:txBody>
      </p:sp>
      <p:sp>
        <p:nvSpPr>
          <p:cNvPr id="18" name="Text 15"/>
          <p:cNvSpPr/>
          <p:nvPr/>
        </p:nvSpPr>
        <p:spPr>
          <a:xfrm>
            <a:off x="4180165" y="5562124"/>
            <a:ext cx="2136338" cy="266938"/>
          </a:xfrm>
          <a:prstGeom prst="rect">
            <a:avLst/>
          </a:prstGeom>
          <a:noFill/>
          <a:ln/>
        </p:spPr>
        <p:txBody>
          <a:bodyPr wrap="none" lIns="0" tIns="0" rIns="0" bIns="0" rtlCol="0" anchor="t"/>
          <a:lstStyle/>
          <a:p>
            <a:pPr marL="0" indent="0" algn="r">
              <a:lnSpc>
                <a:spcPts val="2100"/>
              </a:lnSpc>
              <a:buNone/>
            </a:pPr>
            <a:r>
              <a:rPr lang="en-US" sz="1650" dirty="0">
                <a:solidFill>
                  <a:srgbClr val="F9EEE7"/>
                </a:solidFill>
                <a:latin typeface="Quattrocento" pitchFamily="34" charset="0"/>
                <a:ea typeface="Quattrocento" pitchFamily="34" charset="-122"/>
                <a:cs typeface="Quattrocento" pitchFamily="34" charset="-120"/>
              </a:rPr>
              <a:t>Court Analysis</a:t>
            </a:r>
            <a:endParaRPr lang="en-US" sz="1650" dirty="0"/>
          </a:p>
        </p:txBody>
      </p:sp>
      <p:sp>
        <p:nvSpPr>
          <p:cNvPr id="19" name="Text 16"/>
          <p:cNvSpPr/>
          <p:nvPr/>
        </p:nvSpPr>
        <p:spPr>
          <a:xfrm>
            <a:off x="635556" y="5938004"/>
            <a:ext cx="5680948" cy="581025"/>
          </a:xfrm>
          <a:prstGeom prst="rect">
            <a:avLst/>
          </a:prstGeom>
          <a:noFill/>
          <a:ln/>
        </p:spPr>
        <p:txBody>
          <a:bodyPr wrap="square" lIns="0" tIns="0" rIns="0" bIns="0" rtlCol="0" anchor="t"/>
          <a:lstStyle/>
          <a:p>
            <a:pPr marL="0" indent="0" algn="r">
              <a:lnSpc>
                <a:spcPts val="2250"/>
              </a:lnSpc>
              <a:buNone/>
            </a:pPr>
            <a:r>
              <a:rPr lang="en-US" sz="1400" dirty="0">
                <a:solidFill>
                  <a:srgbClr val="F9EEE7"/>
                </a:solidFill>
                <a:latin typeface="Quattrocento" pitchFamily="34" charset="0"/>
                <a:ea typeface="Quattrocento" pitchFamily="34" charset="-122"/>
                <a:cs typeface="Quattrocento" pitchFamily="34" charset="-120"/>
              </a:rPr>
              <a:t>The court applies the "close connection" test to determine if the firm should be held vicariously liable.</a:t>
            </a:r>
            <a:endParaRPr lang="en-US" sz="1400" dirty="0"/>
          </a:p>
        </p:txBody>
      </p:sp>
      <p:sp>
        <p:nvSpPr>
          <p:cNvPr id="20" name="Shape 17"/>
          <p:cNvSpPr/>
          <p:nvPr/>
        </p:nvSpPr>
        <p:spPr>
          <a:xfrm>
            <a:off x="7496592" y="6594634"/>
            <a:ext cx="635556" cy="22860"/>
          </a:xfrm>
          <a:prstGeom prst="roundRect">
            <a:avLst>
              <a:gd name="adj" fmla="val 119156"/>
            </a:avLst>
          </a:prstGeom>
          <a:solidFill>
            <a:srgbClr val="4A6B6A"/>
          </a:solidFill>
          <a:ln/>
        </p:spPr>
        <p:txBody>
          <a:bodyPr/>
          <a:lstStyle/>
          <a:p>
            <a:endParaRPr lang="en-GB"/>
          </a:p>
        </p:txBody>
      </p:sp>
      <p:sp>
        <p:nvSpPr>
          <p:cNvPr id="21" name="Shape 18"/>
          <p:cNvSpPr/>
          <p:nvPr/>
        </p:nvSpPr>
        <p:spPr>
          <a:xfrm>
            <a:off x="7110948" y="6401872"/>
            <a:ext cx="408503" cy="408503"/>
          </a:xfrm>
          <a:prstGeom prst="roundRect">
            <a:avLst>
              <a:gd name="adj" fmla="val 6668"/>
            </a:avLst>
          </a:prstGeom>
          <a:solidFill>
            <a:srgbClr val="315251"/>
          </a:solidFill>
          <a:ln/>
        </p:spPr>
        <p:txBody>
          <a:bodyPr/>
          <a:lstStyle/>
          <a:p>
            <a:endParaRPr lang="en-GB"/>
          </a:p>
        </p:txBody>
      </p:sp>
      <p:sp>
        <p:nvSpPr>
          <p:cNvPr id="22" name="Text 19"/>
          <p:cNvSpPr/>
          <p:nvPr/>
        </p:nvSpPr>
        <p:spPr>
          <a:xfrm>
            <a:off x="7250013" y="6477952"/>
            <a:ext cx="130254" cy="256342"/>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4</a:t>
            </a:r>
            <a:endParaRPr lang="en-US" sz="2000" dirty="0"/>
          </a:p>
        </p:txBody>
      </p:sp>
      <p:sp>
        <p:nvSpPr>
          <p:cNvPr id="23" name="Text 20"/>
          <p:cNvSpPr/>
          <p:nvPr/>
        </p:nvSpPr>
        <p:spPr>
          <a:xfrm>
            <a:off x="8313896" y="6379250"/>
            <a:ext cx="2136338" cy="266938"/>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Judgment</a:t>
            </a:r>
            <a:endParaRPr lang="en-US" sz="1650" dirty="0"/>
          </a:p>
        </p:txBody>
      </p:sp>
      <p:sp>
        <p:nvSpPr>
          <p:cNvPr id="24" name="Text 21"/>
          <p:cNvSpPr/>
          <p:nvPr/>
        </p:nvSpPr>
        <p:spPr>
          <a:xfrm>
            <a:off x="8313896" y="6755130"/>
            <a:ext cx="5680948" cy="581025"/>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The firm is found vicariously liable due to the close connection between the employee's duties and the wrongful act.</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2946" y="655082"/>
            <a:ext cx="7718108" cy="1198245"/>
          </a:xfrm>
          <a:prstGeom prst="rect">
            <a:avLst/>
          </a:prstGeom>
          <a:noFill/>
          <a:ln/>
        </p:spPr>
        <p:txBody>
          <a:bodyPr wrap="square" lIns="0" tIns="0" rIns="0" bIns="0" rtlCol="0" anchor="t"/>
          <a:lstStyle/>
          <a:p>
            <a:pPr marL="0" indent="0">
              <a:lnSpc>
                <a:spcPts val="4700"/>
              </a:lnSpc>
              <a:buNone/>
            </a:pPr>
            <a:r>
              <a:rPr lang="en-US" sz="3750" dirty="0">
                <a:solidFill>
                  <a:srgbClr val="FFD9BE"/>
                </a:solidFill>
                <a:latin typeface="Quattrocento" pitchFamily="34" charset="0"/>
                <a:ea typeface="Quattrocento" pitchFamily="34" charset="-122"/>
                <a:cs typeface="Quattrocento" pitchFamily="34" charset="-120"/>
              </a:rPr>
              <a:t>Vicarious Liability in Hong Kong: Unique Aspects</a:t>
            </a:r>
            <a:endParaRPr lang="en-US" sz="3750" dirty="0"/>
          </a:p>
        </p:txBody>
      </p:sp>
      <p:sp>
        <p:nvSpPr>
          <p:cNvPr id="4" name="Shape 1"/>
          <p:cNvSpPr/>
          <p:nvPr/>
        </p:nvSpPr>
        <p:spPr>
          <a:xfrm>
            <a:off x="712946" y="2387918"/>
            <a:ext cx="458272" cy="458272"/>
          </a:xfrm>
          <a:prstGeom prst="roundRect">
            <a:avLst>
              <a:gd name="adj" fmla="val 6667"/>
            </a:avLst>
          </a:prstGeom>
          <a:solidFill>
            <a:srgbClr val="315251"/>
          </a:solidFill>
          <a:ln/>
        </p:spPr>
        <p:txBody>
          <a:bodyPr/>
          <a:lstStyle/>
          <a:p>
            <a:endParaRPr lang="en-GB"/>
          </a:p>
        </p:txBody>
      </p:sp>
      <p:sp>
        <p:nvSpPr>
          <p:cNvPr id="5" name="Text 2"/>
          <p:cNvSpPr/>
          <p:nvPr/>
        </p:nvSpPr>
        <p:spPr>
          <a:xfrm>
            <a:off x="891183" y="2473285"/>
            <a:ext cx="101798" cy="28753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1</a:t>
            </a:r>
            <a:endParaRPr lang="en-US" sz="2250" dirty="0"/>
          </a:p>
        </p:txBody>
      </p:sp>
      <p:sp>
        <p:nvSpPr>
          <p:cNvPr id="6" name="Text 3"/>
          <p:cNvSpPr/>
          <p:nvPr/>
        </p:nvSpPr>
        <p:spPr>
          <a:xfrm>
            <a:off x="1374815" y="2387918"/>
            <a:ext cx="2396371" cy="299561"/>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Legal System</a:t>
            </a:r>
            <a:endParaRPr lang="en-US" sz="1850" dirty="0"/>
          </a:p>
        </p:txBody>
      </p:sp>
      <p:sp>
        <p:nvSpPr>
          <p:cNvPr id="7" name="Text 4"/>
          <p:cNvSpPr/>
          <p:nvPr/>
        </p:nvSpPr>
        <p:spPr>
          <a:xfrm>
            <a:off x="1374815" y="2809637"/>
            <a:ext cx="3095387" cy="1955244"/>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Hong Kong's common law system, inherited from British rule, provides a familiar framework for vicarious liability, but with unique local developments.</a:t>
            </a:r>
            <a:endParaRPr lang="en-US" sz="1600" dirty="0"/>
          </a:p>
        </p:txBody>
      </p:sp>
      <p:sp>
        <p:nvSpPr>
          <p:cNvPr id="8" name="Shape 5"/>
          <p:cNvSpPr/>
          <p:nvPr/>
        </p:nvSpPr>
        <p:spPr>
          <a:xfrm>
            <a:off x="4673798" y="2387918"/>
            <a:ext cx="458272" cy="458272"/>
          </a:xfrm>
          <a:prstGeom prst="roundRect">
            <a:avLst>
              <a:gd name="adj" fmla="val 6667"/>
            </a:avLst>
          </a:prstGeom>
          <a:solidFill>
            <a:srgbClr val="315251"/>
          </a:solidFill>
          <a:ln/>
        </p:spPr>
        <p:txBody>
          <a:bodyPr/>
          <a:lstStyle/>
          <a:p>
            <a:endParaRPr lang="en-GB"/>
          </a:p>
        </p:txBody>
      </p:sp>
      <p:sp>
        <p:nvSpPr>
          <p:cNvPr id="9" name="Text 6"/>
          <p:cNvSpPr/>
          <p:nvPr/>
        </p:nvSpPr>
        <p:spPr>
          <a:xfrm>
            <a:off x="4825841" y="2473285"/>
            <a:ext cx="154067" cy="28753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2</a:t>
            </a:r>
            <a:endParaRPr lang="en-US" sz="2250" dirty="0"/>
          </a:p>
        </p:txBody>
      </p:sp>
      <p:sp>
        <p:nvSpPr>
          <p:cNvPr id="10" name="Text 7"/>
          <p:cNvSpPr/>
          <p:nvPr/>
        </p:nvSpPr>
        <p:spPr>
          <a:xfrm>
            <a:off x="5335667" y="2387918"/>
            <a:ext cx="2396371" cy="299561"/>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Statutory Innovations</a:t>
            </a:r>
            <a:endParaRPr lang="en-US" sz="1850" dirty="0"/>
          </a:p>
        </p:txBody>
      </p:sp>
      <p:sp>
        <p:nvSpPr>
          <p:cNvPr id="11" name="Text 8"/>
          <p:cNvSpPr/>
          <p:nvPr/>
        </p:nvSpPr>
        <p:spPr>
          <a:xfrm>
            <a:off x="5335667" y="2809637"/>
            <a:ext cx="3095387" cy="1955244"/>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The Occupiers Liability Ordinance extends vicarious liability to cover acts of independent contractors, going beyond traditional employer-employee relationships.</a:t>
            </a:r>
            <a:endParaRPr lang="en-US" sz="1600" dirty="0"/>
          </a:p>
        </p:txBody>
      </p:sp>
      <p:sp>
        <p:nvSpPr>
          <p:cNvPr id="12" name="Shape 9"/>
          <p:cNvSpPr/>
          <p:nvPr/>
        </p:nvSpPr>
        <p:spPr>
          <a:xfrm>
            <a:off x="712946" y="5197554"/>
            <a:ext cx="458272" cy="458272"/>
          </a:xfrm>
          <a:prstGeom prst="roundRect">
            <a:avLst>
              <a:gd name="adj" fmla="val 6667"/>
            </a:avLst>
          </a:prstGeom>
          <a:solidFill>
            <a:srgbClr val="315251"/>
          </a:solidFill>
          <a:ln/>
        </p:spPr>
        <p:txBody>
          <a:bodyPr/>
          <a:lstStyle/>
          <a:p>
            <a:endParaRPr lang="en-GB"/>
          </a:p>
        </p:txBody>
      </p:sp>
      <p:sp>
        <p:nvSpPr>
          <p:cNvPr id="13" name="Text 10"/>
          <p:cNvSpPr/>
          <p:nvPr/>
        </p:nvSpPr>
        <p:spPr>
          <a:xfrm>
            <a:off x="863798" y="5282922"/>
            <a:ext cx="156448" cy="28753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3</a:t>
            </a:r>
            <a:endParaRPr lang="en-US" sz="2250" dirty="0"/>
          </a:p>
        </p:txBody>
      </p:sp>
      <p:sp>
        <p:nvSpPr>
          <p:cNvPr id="14" name="Text 11"/>
          <p:cNvSpPr/>
          <p:nvPr/>
        </p:nvSpPr>
        <p:spPr>
          <a:xfrm>
            <a:off x="1374815" y="5197554"/>
            <a:ext cx="2396371" cy="299561"/>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Case Law</a:t>
            </a:r>
            <a:endParaRPr lang="en-US" sz="1850" dirty="0"/>
          </a:p>
        </p:txBody>
      </p:sp>
      <p:sp>
        <p:nvSpPr>
          <p:cNvPr id="15" name="Text 12"/>
          <p:cNvSpPr/>
          <p:nvPr/>
        </p:nvSpPr>
        <p:spPr>
          <a:xfrm>
            <a:off x="1374815" y="5619274"/>
            <a:ext cx="3095387" cy="1955244"/>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Hong Kong courts have shown a willingness to consider UK precedents while developing their own jurisprudence, as seen in cases like Yeung Mei Hoi v Tam Cheuk Shing [2015] HKCFA 109.</a:t>
            </a:r>
            <a:endParaRPr lang="en-US" sz="1600" dirty="0"/>
          </a:p>
        </p:txBody>
      </p:sp>
      <p:sp>
        <p:nvSpPr>
          <p:cNvPr id="16" name="Shape 13"/>
          <p:cNvSpPr/>
          <p:nvPr/>
        </p:nvSpPr>
        <p:spPr>
          <a:xfrm>
            <a:off x="4673798" y="5197554"/>
            <a:ext cx="458272" cy="458272"/>
          </a:xfrm>
          <a:prstGeom prst="roundRect">
            <a:avLst>
              <a:gd name="adj" fmla="val 6667"/>
            </a:avLst>
          </a:prstGeom>
          <a:solidFill>
            <a:srgbClr val="315251"/>
          </a:solidFill>
          <a:ln/>
        </p:spPr>
        <p:txBody>
          <a:bodyPr/>
          <a:lstStyle/>
          <a:p>
            <a:endParaRPr lang="en-GB"/>
          </a:p>
        </p:txBody>
      </p:sp>
      <p:sp>
        <p:nvSpPr>
          <p:cNvPr id="17" name="Text 14"/>
          <p:cNvSpPr/>
          <p:nvPr/>
        </p:nvSpPr>
        <p:spPr>
          <a:xfrm>
            <a:off x="4829889" y="5282922"/>
            <a:ext cx="146090" cy="28753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4</a:t>
            </a:r>
            <a:endParaRPr lang="en-US" sz="2250" dirty="0"/>
          </a:p>
        </p:txBody>
      </p:sp>
      <p:sp>
        <p:nvSpPr>
          <p:cNvPr id="18" name="Text 15"/>
          <p:cNvSpPr/>
          <p:nvPr/>
        </p:nvSpPr>
        <p:spPr>
          <a:xfrm>
            <a:off x="5335667" y="5197554"/>
            <a:ext cx="2554129" cy="299561"/>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Cultural Considerations</a:t>
            </a:r>
            <a:endParaRPr lang="en-US" sz="1850" dirty="0"/>
          </a:p>
        </p:txBody>
      </p:sp>
      <p:sp>
        <p:nvSpPr>
          <p:cNvPr id="19" name="Text 16"/>
          <p:cNvSpPr/>
          <p:nvPr/>
        </p:nvSpPr>
        <p:spPr>
          <a:xfrm>
            <a:off x="5335667" y="5619274"/>
            <a:ext cx="3095387" cy="1629370"/>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Hong Kong's unique business culture and employment practices sometimes require courts to adapt vicarious liability principles to local contexts.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1368" y="834866"/>
            <a:ext cx="7754064" cy="1168003"/>
          </a:xfrm>
          <a:prstGeom prst="rect">
            <a:avLst/>
          </a:prstGeom>
          <a:noFill/>
          <a:ln/>
        </p:spPr>
        <p:txBody>
          <a:bodyPr wrap="square" lIns="0" tIns="0" rIns="0" bIns="0" rtlCol="0" anchor="t"/>
          <a:lstStyle/>
          <a:p>
            <a:pPr marL="0" indent="0">
              <a:lnSpc>
                <a:spcPts val="4550"/>
              </a:lnSpc>
              <a:buNone/>
            </a:pPr>
            <a:r>
              <a:rPr lang="en-US" sz="3650" dirty="0">
                <a:solidFill>
                  <a:srgbClr val="FFD9BE"/>
                </a:solidFill>
                <a:latin typeface="Quattrocento" pitchFamily="34" charset="0"/>
                <a:ea typeface="Quattrocento" pitchFamily="34" charset="-122"/>
                <a:cs typeface="Quattrocento" pitchFamily="34" charset="-120"/>
              </a:rPr>
              <a:t>Comparative Analysis: Vicarious Liability Across Jurisdictions</a:t>
            </a:r>
            <a:endParaRPr lang="en-US" sz="3650" dirty="0"/>
          </a:p>
        </p:txBody>
      </p:sp>
      <p:sp>
        <p:nvSpPr>
          <p:cNvPr id="4" name="Shape 1"/>
          <p:cNvSpPr/>
          <p:nvPr/>
        </p:nvSpPr>
        <p:spPr>
          <a:xfrm>
            <a:off x="6181368" y="2300645"/>
            <a:ext cx="7754064" cy="5093970"/>
          </a:xfrm>
          <a:prstGeom prst="roundRect">
            <a:avLst>
              <a:gd name="adj" fmla="val 585"/>
            </a:avLst>
          </a:prstGeom>
          <a:noFill/>
          <a:ln w="7620">
            <a:solidFill>
              <a:srgbClr val="FFFFFF">
                <a:alpha val="24000"/>
              </a:srgbClr>
            </a:solidFill>
            <a:prstDash val="solid"/>
          </a:ln>
        </p:spPr>
        <p:txBody>
          <a:bodyPr/>
          <a:lstStyle/>
          <a:p>
            <a:endParaRPr lang="en-GB"/>
          </a:p>
        </p:txBody>
      </p:sp>
      <p:sp>
        <p:nvSpPr>
          <p:cNvPr id="5" name="Shape 2"/>
          <p:cNvSpPr/>
          <p:nvPr/>
        </p:nvSpPr>
        <p:spPr>
          <a:xfrm>
            <a:off x="6188988" y="2308265"/>
            <a:ext cx="7737991" cy="888682"/>
          </a:xfrm>
          <a:prstGeom prst="rect">
            <a:avLst/>
          </a:prstGeom>
          <a:solidFill>
            <a:srgbClr val="FFFFFF">
              <a:alpha val="4000"/>
            </a:srgbClr>
          </a:solidFill>
          <a:ln/>
        </p:spPr>
        <p:txBody>
          <a:bodyPr/>
          <a:lstStyle/>
          <a:p>
            <a:endParaRPr lang="en-GB"/>
          </a:p>
        </p:txBody>
      </p:sp>
      <p:sp>
        <p:nvSpPr>
          <p:cNvPr id="6" name="Text 3"/>
          <p:cNvSpPr/>
          <p:nvPr/>
        </p:nvSpPr>
        <p:spPr>
          <a:xfrm>
            <a:off x="6388418" y="2434947"/>
            <a:ext cx="2178248" cy="317659"/>
          </a:xfrm>
          <a:prstGeom prst="rect">
            <a:avLst/>
          </a:prstGeom>
          <a:noFill/>
          <a:ln/>
        </p:spPr>
        <p:txBody>
          <a:bodyPr wrap="non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Jurisdiction</a:t>
            </a:r>
            <a:endParaRPr lang="en-US" sz="1550" dirty="0"/>
          </a:p>
        </p:txBody>
      </p:sp>
      <p:sp>
        <p:nvSpPr>
          <p:cNvPr id="7" name="Text 4"/>
          <p:cNvSpPr/>
          <p:nvPr/>
        </p:nvSpPr>
        <p:spPr>
          <a:xfrm>
            <a:off x="8971240" y="2434947"/>
            <a:ext cx="217443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Approach to Vicarious Liability</a:t>
            </a:r>
            <a:endParaRPr lang="en-US" sz="1550" dirty="0"/>
          </a:p>
        </p:txBody>
      </p:sp>
      <p:sp>
        <p:nvSpPr>
          <p:cNvPr id="8" name="Text 5"/>
          <p:cNvSpPr/>
          <p:nvPr/>
        </p:nvSpPr>
        <p:spPr>
          <a:xfrm>
            <a:off x="11550253" y="2434947"/>
            <a:ext cx="2178248" cy="317659"/>
          </a:xfrm>
          <a:prstGeom prst="rect">
            <a:avLst/>
          </a:prstGeom>
          <a:noFill/>
          <a:ln/>
        </p:spPr>
        <p:txBody>
          <a:bodyPr wrap="non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Notable Differences</a:t>
            </a:r>
            <a:endParaRPr lang="en-US" sz="1550" dirty="0"/>
          </a:p>
        </p:txBody>
      </p:sp>
      <p:sp>
        <p:nvSpPr>
          <p:cNvPr id="9" name="Shape 6"/>
          <p:cNvSpPr/>
          <p:nvPr/>
        </p:nvSpPr>
        <p:spPr>
          <a:xfrm>
            <a:off x="6188988" y="3196947"/>
            <a:ext cx="7737991" cy="1206341"/>
          </a:xfrm>
          <a:prstGeom prst="rect">
            <a:avLst/>
          </a:prstGeom>
          <a:solidFill>
            <a:srgbClr val="000000">
              <a:alpha val="4000"/>
            </a:srgbClr>
          </a:solidFill>
          <a:ln/>
        </p:spPr>
        <p:txBody>
          <a:bodyPr/>
          <a:lstStyle/>
          <a:p>
            <a:endParaRPr lang="en-GB"/>
          </a:p>
        </p:txBody>
      </p:sp>
      <p:sp>
        <p:nvSpPr>
          <p:cNvPr id="10" name="Text 7"/>
          <p:cNvSpPr/>
          <p:nvPr/>
        </p:nvSpPr>
        <p:spPr>
          <a:xfrm>
            <a:off x="6388418" y="3323630"/>
            <a:ext cx="2178248" cy="317659"/>
          </a:xfrm>
          <a:prstGeom prst="rect">
            <a:avLst/>
          </a:prstGeom>
          <a:noFill/>
          <a:ln/>
        </p:spPr>
        <p:txBody>
          <a:bodyPr wrap="non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England and Wales</a:t>
            </a:r>
            <a:endParaRPr lang="en-US" sz="1550" dirty="0"/>
          </a:p>
        </p:txBody>
      </p:sp>
      <p:sp>
        <p:nvSpPr>
          <p:cNvPr id="11" name="Text 8"/>
          <p:cNvSpPr/>
          <p:nvPr/>
        </p:nvSpPr>
        <p:spPr>
          <a:xfrm>
            <a:off x="8971240" y="3323630"/>
            <a:ext cx="217443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Broad application, "close connection" test</a:t>
            </a:r>
            <a:endParaRPr lang="en-US" sz="1550" dirty="0"/>
          </a:p>
        </p:txBody>
      </p:sp>
      <p:sp>
        <p:nvSpPr>
          <p:cNvPr id="12" name="Text 9"/>
          <p:cNvSpPr/>
          <p:nvPr/>
        </p:nvSpPr>
        <p:spPr>
          <a:xfrm>
            <a:off x="11550253" y="3323630"/>
            <a:ext cx="2178248" cy="952976"/>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Expansive interpretation in recent years</a:t>
            </a:r>
            <a:endParaRPr lang="en-US" sz="1550" dirty="0"/>
          </a:p>
        </p:txBody>
      </p:sp>
      <p:sp>
        <p:nvSpPr>
          <p:cNvPr id="13" name="Shape 10"/>
          <p:cNvSpPr/>
          <p:nvPr/>
        </p:nvSpPr>
        <p:spPr>
          <a:xfrm>
            <a:off x="6188988" y="4403288"/>
            <a:ext cx="7737991" cy="1206341"/>
          </a:xfrm>
          <a:prstGeom prst="rect">
            <a:avLst/>
          </a:prstGeom>
          <a:solidFill>
            <a:srgbClr val="FFFFFF">
              <a:alpha val="4000"/>
            </a:srgbClr>
          </a:solidFill>
          <a:ln/>
        </p:spPr>
        <p:txBody>
          <a:bodyPr/>
          <a:lstStyle/>
          <a:p>
            <a:endParaRPr lang="en-GB"/>
          </a:p>
        </p:txBody>
      </p:sp>
      <p:sp>
        <p:nvSpPr>
          <p:cNvPr id="14" name="Text 11"/>
          <p:cNvSpPr/>
          <p:nvPr/>
        </p:nvSpPr>
        <p:spPr>
          <a:xfrm>
            <a:off x="6388418" y="4529971"/>
            <a:ext cx="2178248" cy="317659"/>
          </a:xfrm>
          <a:prstGeom prst="rect">
            <a:avLst/>
          </a:prstGeom>
          <a:noFill/>
          <a:ln/>
        </p:spPr>
        <p:txBody>
          <a:bodyPr wrap="non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Hong Kong</a:t>
            </a:r>
            <a:endParaRPr lang="en-US" sz="1550" dirty="0"/>
          </a:p>
        </p:txBody>
      </p:sp>
      <p:sp>
        <p:nvSpPr>
          <p:cNvPr id="15" name="Text 12"/>
          <p:cNvSpPr/>
          <p:nvPr/>
        </p:nvSpPr>
        <p:spPr>
          <a:xfrm>
            <a:off x="8971240" y="4529971"/>
            <a:ext cx="217443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Similar to UK, with local statutory additions</a:t>
            </a:r>
            <a:endParaRPr lang="en-US" sz="1550" dirty="0"/>
          </a:p>
        </p:txBody>
      </p:sp>
      <p:sp>
        <p:nvSpPr>
          <p:cNvPr id="16" name="Text 13"/>
          <p:cNvSpPr/>
          <p:nvPr/>
        </p:nvSpPr>
        <p:spPr>
          <a:xfrm>
            <a:off x="11550253" y="4529971"/>
            <a:ext cx="2178248" cy="952976"/>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Extended to some independent contractor scenarios</a:t>
            </a:r>
            <a:endParaRPr lang="en-US" sz="1550" dirty="0"/>
          </a:p>
        </p:txBody>
      </p:sp>
      <p:sp>
        <p:nvSpPr>
          <p:cNvPr id="17" name="Shape 14"/>
          <p:cNvSpPr/>
          <p:nvPr/>
        </p:nvSpPr>
        <p:spPr>
          <a:xfrm>
            <a:off x="6188988" y="5609630"/>
            <a:ext cx="7737991" cy="888682"/>
          </a:xfrm>
          <a:prstGeom prst="rect">
            <a:avLst/>
          </a:prstGeom>
          <a:solidFill>
            <a:srgbClr val="000000">
              <a:alpha val="4000"/>
            </a:srgbClr>
          </a:solidFill>
          <a:ln/>
        </p:spPr>
        <p:txBody>
          <a:bodyPr/>
          <a:lstStyle/>
          <a:p>
            <a:endParaRPr lang="en-GB"/>
          </a:p>
        </p:txBody>
      </p:sp>
      <p:sp>
        <p:nvSpPr>
          <p:cNvPr id="18" name="Text 15"/>
          <p:cNvSpPr/>
          <p:nvPr/>
        </p:nvSpPr>
        <p:spPr>
          <a:xfrm>
            <a:off x="6388418" y="5736312"/>
            <a:ext cx="2178248" cy="317659"/>
          </a:xfrm>
          <a:prstGeom prst="rect">
            <a:avLst/>
          </a:prstGeom>
          <a:noFill/>
          <a:ln/>
        </p:spPr>
        <p:txBody>
          <a:bodyPr wrap="non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United States</a:t>
            </a:r>
            <a:endParaRPr lang="en-US" sz="1550" dirty="0"/>
          </a:p>
        </p:txBody>
      </p:sp>
      <p:sp>
        <p:nvSpPr>
          <p:cNvPr id="19" name="Text 16"/>
          <p:cNvSpPr/>
          <p:nvPr/>
        </p:nvSpPr>
        <p:spPr>
          <a:xfrm>
            <a:off x="8971240" y="5736312"/>
            <a:ext cx="217443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Varies by state, often more limited</a:t>
            </a:r>
            <a:endParaRPr lang="en-US" sz="1550" dirty="0"/>
          </a:p>
        </p:txBody>
      </p:sp>
      <p:sp>
        <p:nvSpPr>
          <p:cNvPr id="20" name="Text 17"/>
          <p:cNvSpPr/>
          <p:nvPr/>
        </p:nvSpPr>
        <p:spPr>
          <a:xfrm>
            <a:off x="11550253" y="5736312"/>
            <a:ext cx="217824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Greater emphasis on "scope of employment"</a:t>
            </a:r>
            <a:endParaRPr lang="en-US" sz="1550" dirty="0"/>
          </a:p>
        </p:txBody>
      </p:sp>
      <p:sp>
        <p:nvSpPr>
          <p:cNvPr id="21" name="Shape 18"/>
          <p:cNvSpPr/>
          <p:nvPr/>
        </p:nvSpPr>
        <p:spPr>
          <a:xfrm>
            <a:off x="6188988" y="6498312"/>
            <a:ext cx="7737991" cy="888682"/>
          </a:xfrm>
          <a:prstGeom prst="rect">
            <a:avLst/>
          </a:prstGeom>
          <a:solidFill>
            <a:srgbClr val="FFFFFF">
              <a:alpha val="4000"/>
            </a:srgbClr>
          </a:solidFill>
          <a:ln/>
        </p:spPr>
        <p:txBody>
          <a:bodyPr/>
          <a:lstStyle/>
          <a:p>
            <a:endParaRPr lang="en-GB"/>
          </a:p>
        </p:txBody>
      </p:sp>
      <p:sp>
        <p:nvSpPr>
          <p:cNvPr id="22" name="Text 19"/>
          <p:cNvSpPr/>
          <p:nvPr/>
        </p:nvSpPr>
        <p:spPr>
          <a:xfrm>
            <a:off x="6388418" y="6624995"/>
            <a:ext cx="2178248" cy="317659"/>
          </a:xfrm>
          <a:prstGeom prst="rect">
            <a:avLst/>
          </a:prstGeom>
          <a:noFill/>
          <a:ln/>
        </p:spPr>
        <p:txBody>
          <a:bodyPr wrap="non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Civil Law Countries</a:t>
            </a:r>
            <a:endParaRPr lang="en-US" sz="1550" dirty="0"/>
          </a:p>
        </p:txBody>
      </p:sp>
      <p:sp>
        <p:nvSpPr>
          <p:cNvPr id="23" name="Text 20"/>
          <p:cNvSpPr/>
          <p:nvPr/>
        </p:nvSpPr>
        <p:spPr>
          <a:xfrm>
            <a:off x="8971240" y="6624995"/>
            <a:ext cx="217443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Often codified in civil codes</a:t>
            </a:r>
            <a:endParaRPr lang="en-US" sz="1550" dirty="0"/>
          </a:p>
        </p:txBody>
      </p:sp>
      <p:sp>
        <p:nvSpPr>
          <p:cNvPr id="24" name="Text 21"/>
          <p:cNvSpPr/>
          <p:nvPr/>
        </p:nvSpPr>
        <p:spPr>
          <a:xfrm>
            <a:off x="11550253" y="6624995"/>
            <a:ext cx="2178248" cy="635318"/>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May have stricter limits on application</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6837" y="541734"/>
            <a:ext cx="6740843" cy="538163"/>
          </a:xfrm>
          <a:prstGeom prst="rect">
            <a:avLst/>
          </a:prstGeom>
          <a:noFill/>
          <a:ln/>
        </p:spPr>
        <p:txBody>
          <a:bodyPr wrap="none" lIns="0" tIns="0" rIns="0" bIns="0" rtlCol="0" anchor="t"/>
          <a:lstStyle/>
          <a:p>
            <a:pPr marL="0" indent="0">
              <a:lnSpc>
                <a:spcPts val="4200"/>
              </a:lnSpc>
              <a:buNone/>
            </a:pPr>
            <a:r>
              <a:rPr lang="en-US" sz="3350" dirty="0">
                <a:solidFill>
                  <a:srgbClr val="FFD9BE"/>
                </a:solidFill>
                <a:latin typeface="Quattrocento" pitchFamily="34" charset="0"/>
                <a:ea typeface="Quattrocento" pitchFamily="34" charset="-122"/>
                <a:cs typeface="Quattrocento" pitchFamily="34" charset="-120"/>
              </a:rPr>
              <a:t>Future Trends in Vicarious Liability</a:t>
            </a:r>
            <a:endParaRPr lang="en-US" sz="3350" dirty="0"/>
          </a:p>
        </p:txBody>
      </p:sp>
      <p:pic>
        <p:nvPicPr>
          <p:cNvPr id="4" name="Image 1" descr="preencoded.png"/>
          <p:cNvPicPr>
            <a:picLocks noChangeAspect="1"/>
          </p:cNvPicPr>
          <p:nvPr/>
        </p:nvPicPr>
        <p:blipFill>
          <a:blip r:embed="rId4"/>
          <a:stretch>
            <a:fillRect/>
          </a:stretch>
        </p:blipFill>
        <p:spPr>
          <a:xfrm>
            <a:off x="6126837" y="1354336"/>
            <a:ext cx="914995" cy="1623179"/>
          </a:xfrm>
          <a:prstGeom prst="rect">
            <a:avLst/>
          </a:prstGeom>
        </p:spPr>
      </p:pic>
      <p:sp>
        <p:nvSpPr>
          <p:cNvPr id="5" name="Text 1"/>
          <p:cNvSpPr/>
          <p:nvPr/>
        </p:nvSpPr>
        <p:spPr>
          <a:xfrm>
            <a:off x="7316272" y="1537335"/>
            <a:ext cx="2399586" cy="269081"/>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Gig Economy Adaptation</a:t>
            </a:r>
            <a:endParaRPr lang="en-US" sz="1650" dirty="0"/>
          </a:p>
        </p:txBody>
      </p:sp>
      <p:sp>
        <p:nvSpPr>
          <p:cNvPr id="6" name="Text 2"/>
          <p:cNvSpPr/>
          <p:nvPr/>
        </p:nvSpPr>
        <p:spPr>
          <a:xfrm>
            <a:off x="7316272" y="1916192"/>
            <a:ext cx="6673691" cy="878324"/>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Courts and legislators will likely continue to grapple with applying vicarious liability to platform-based work and other non-traditional employment relationships.</a:t>
            </a:r>
            <a:endParaRPr lang="en-US" sz="1400" dirty="0"/>
          </a:p>
        </p:txBody>
      </p:sp>
      <p:pic>
        <p:nvPicPr>
          <p:cNvPr id="7" name="Image 2" descr="preencoded.png"/>
          <p:cNvPicPr>
            <a:picLocks noChangeAspect="1"/>
          </p:cNvPicPr>
          <p:nvPr/>
        </p:nvPicPr>
        <p:blipFill>
          <a:blip r:embed="rId5"/>
          <a:stretch>
            <a:fillRect/>
          </a:stretch>
        </p:blipFill>
        <p:spPr>
          <a:xfrm>
            <a:off x="6126837" y="2977515"/>
            <a:ext cx="914995" cy="1623179"/>
          </a:xfrm>
          <a:prstGeom prst="rect">
            <a:avLst/>
          </a:prstGeom>
        </p:spPr>
      </p:pic>
      <p:sp>
        <p:nvSpPr>
          <p:cNvPr id="8" name="Text 3"/>
          <p:cNvSpPr/>
          <p:nvPr/>
        </p:nvSpPr>
        <p:spPr>
          <a:xfrm>
            <a:off x="7316272" y="3160514"/>
            <a:ext cx="2152888" cy="269081"/>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AI and Automation</a:t>
            </a:r>
            <a:endParaRPr lang="en-US" sz="1650" dirty="0"/>
          </a:p>
        </p:txBody>
      </p:sp>
      <p:sp>
        <p:nvSpPr>
          <p:cNvPr id="9" name="Text 4"/>
          <p:cNvSpPr/>
          <p:nvPr/>
        </p:nvSpPr>
        <p:spPr>
          <a:xfrm>
            <a:off x="7316272" y="3539371"/>
            <a:ext cx="6673691" cy="878324"/>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The increasing use of AI and automated systems in workplaces may lead to new questions about vicarious liability for algorithmic decision-making and robot-caused harm.</a:t>
            </a:r>
            <a:endParaRPr lang="en-US" sz="1400" dirty="0"/>
          </a:p>
        </p:txBody>
      </p:sp>
      <p:pic>
        <p:nvPicPr>
          <p:cNvPr id="10" name="Image 3" descr="preencoded.png"/>
          <p:cNvPicPr>
            <a:picLocks noChangeAspect="1"/>
          </p:cNvPicPr>
          <p:nvPr/>
        </p:nvPicPr>
        <p:blipFill>
          <a:blip r:embed="rId6"/>
          <a:stretch>
            <a:fillRect/>
          </a:stretch>
        </p:blipFill>
        <p:spPr>
          <a:xfrm>
            <a:off x="6126837" y="4600694"/>
            <a:ext cx="914995" cy="1623179"/>
          </a:xfrm>
          <a:prstGeom prst="rect">
            <a:avLst/>
          </a:prstGeom>
        </p:spPr>
      </p:pic>
      <p:sp>
        <p:nvSpPr>
          <p:cNvPr id="11" name="Text 5"/>
          <p:cNvSpPr/>
          <p:nvPr/>
        </p:nvSpPr>
        <p:spPr>
          <a:xfrm>
            <a:off x="7316272" y="4783693"/>
            <a:ext cx="2152888" cy="269081"/>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Global Harmonisation</a:t>
            </a:r>
            <a:endParaRPr lang="en-US" sz="1650" dirty="0"/>
          </a:p>
        </p:txBody>
      </p:sp>
      <p:sp>
        <p:nvSpPr>
          <p:cNvPr id="12" name="Text 6"/>
          <p:cNvSpPr/>
          <p:nvPr/>
        </p:nvSpPr>
        <p:spPr>
          <a:xfrm>
            <a:off x="7316272" y="5162550"/>
            <a:ext cx="6673691" cy="878324"/>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As businesses become more international, there may be efforts to harmonise vicarious liability principles across jurisdictions to provide greater certainty for multinational corporations.</a:t>
            </a:r>
            <a:endParaRPr lang="en-US" sz="1400" dirty="0"/>
          </a:p>
        </p:txBody>
      </p:sp>
      <p:pic>
        <p:nvPicPr>
          <p:cNvPr id="13" name="Image 4" descr="preencoded.png"/>
          <p:cNvPicPr>
            <a:picLocks noChangeAspect="1"/>
          </p:cNvPicPr>
          <p:nvPr/>
        </p:nvPicPr>
        <p:blipFill>
          <a:blip r:embed="rId7"/>
          <a:stretch>
            <a:fillRect/>
          </a:stretch>
        </p:blipFill>
        <p:spPr>
          <a:xfrm>
            <a:off x="6126837" y="6223873"/>
            <a:ext cx="914995" cy="1463993"/>
          </a:xfrm>
          <a:prstGeom prst="rect">
            <a:avLst/>
          </a:prstGeom>
        </p:spPr>
      </p:pic>
      <p:sp>
        <p:nvSpPr>
          <p:cNvPr id="14" name="Text 7"/>
          <p:cNvSpPr/>
          <p:nvPr/>
        </p:nvSpPr>
        <p:spPr>
          <a:xfrm>
            <a:off x="7316272" y="6406872"/>
            <a:ext cx="2152888" cy="269081"/>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Statutory Reform</a:t>
            </a:r>
            <a:endParaRPr lang="en-US" sz="1650" dirty="0"/>
          </a:p>
        </p:txBody>
      </p:sp>
      <p:sp>
        <p:nvSpPr>
          <p:cNvPr id="15" name="Text 8"/>
          <p:cNvSpPr/>
          <p:nvPr/>
        </p:nvSpPr>
        <p:spPr>
          <a:xfrm>
            <a:off x="7316272" y="6785729"/>
            <a:ext cx="6673691" cy="585549"/>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Some jurisdictions may consider statutory reforms to codify or modify vicarious liability principles in light of changing social and economic realities.</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1393" y="995720"/>
            <a:ext cx="7801213" cy="1128713"/>
          </a:xfrm>
          <a:prstGeom prst="rect">
            <a:avLst/>
          </a:prstGeom>
          <a:noFill/>
          <a:ln/>
        </p:spPr>
        <p:txBody>
          <a:bodyPr wrap="square" lIns="0" tIns="0" rIns="0" bIns="0" rtlCol="0" anchor="t"/>
          <a:lstStyle/>
          <a:p>
            <a:pPr marL="0" indent="0">
              <a:lnSpc>
                <a:spcPts val="4400"/>
              </a:lnSpc>
              <a:buNone/>
            </a:pPr>
            <a:r>
              <a:rPr lang="en-US" sz="3550" dirty="0">
                <a:solidFill>
                  <a:srgbClr val="FFD9BE"/>
                </a:solidFill>
                <a:latin typeface="Quattrocento" pitchFamily="34" charset="0"/>
                <a:ea typeface="Quattrocento" pitchFamily="34" charset="-122"/>
                <a:cs typeface="Quattrocento" pitchFamily="34" charset="-120"/>
              </a:rPr>
              <a:t>Conclusion: The Enduring Relevance of Vicarious Liability</a:t>
            </a:r>
            <a:endParaRPr lang="en-US" sz="3550" dirty="0"/>
          </a:p>
        </p:txBody>
      </p:sp>
      <p:sp>
        <p:nvSpPr>
          <p:cNvPr id="4" name="Shape 1"/>
          <p:cNvSpPr/>
          <p:nvPr/>
        </p:nvSpPr>
        <p:spPr>
          <a:xfrm>
            <a:off x="671393" y="2412206"/>
            <a:ext cx="3804761" cy="2314932"/>
          </a:xfrm>
          <a:prstGeom prst="roundRect">
            <a:avLst>
              <a:gd name="adj" fmla="val 1243"/>
            </a:avLst>
          </a:prstGeom>
          <a:solidFill>
            <a:srgbClr val="315251"/>
          </a:solidFill>
          <a:ln/>
        </p:spPr>
        <p:txBody>
          <a:bodyPr/>
          <a:lstStyle/>
          <a:p>
            <a:endParaRPr lang="en-GB"/>
          </a:p>
        </p:txBody>
      </p:sp>
      <p:sp>
        <p:nvSpPr>
          <p:cNvPr id="5" name="Text 2"/>
          <p:cNvSpPr/>
          <p:nvPr/>
        </p:nvSpPr>
        <p:spPr>
          <a:xfrm>
            <a:off x="863203" y="2604016"/>
            <a:ext cx="2257068" cy="282178"/>
          </a:xfrm>
          <a:prstGeom prst="rect">
            <a:avLst/>
          </a:prstGeom>
          <a:noFill/>
          <a:ln/>
        </p:spPr>
        <p:txBody>
          <a:bodyPr wrap="none" lIns="0" tIns="0" rIns="0" bIns="0" rtlCol="0" anchor="t"/>
          <a:lstStyle/>
          <a:p>
            <a:pPr marL="0" indent="0">
              <a:lnSpc>
                <a:spcPts val="2200"/>
              </a:lnSpc>
              <a:buNone/>
            </a:pPr>
            <a:r>
              <a:rPr lang="en-US" sz="1750" dirty="0">
                <a:solidFill>
                  <a:srgbClr val="F9EEE7"/>
                </a:solidFill>
                <a:latin typeface="Quattrocento" pitchFamily="34" charset="0"/>
                <a:ea typeface="Quattrocento" pitchFamily="34" charset="-122"/>
                <a:cs typeface="Quattrocento" pitchFamily="34" charset="-120"/>
              </a:rPr>
              <a:t>Legal Evolution</a:t>
            </a:r>
            <a:endParaRPr lang="en-US" sz="1750" dirty="0"/>
          </a:p>
        </p:txBody>
      </p:sp>
      <p:sp>
        <p:nvSpPr>
          <p:cNvPr id="6" name="Text 3"/>
          <p:cNvSpPr/>
          <p:nvPr/>
        </p:nvSpPr>
        <p:spPr>
          <a:xfrm>
            <a:off x="863203" y="3001208"/>
            <a:ext cx="3421142" cy="1534120"/>
          </a:xfrm>
          <a:prstGeom prst="rect">
            <a:avLst/>
          </a:prstGeom>
          <a:noFill/>
          <a:ln/>
        </p:spPr>
        <p:txBody>
          <a:bodyPr wrap="square" lIns="0" tIns="0" rIns="0" bIns="0" rtlCol="0" anchor="t"/>
          <a:lstStyle/>
          <a:p>
            <a:pPr marL="0" indent="0">
              <a:lnSpc>
                <a:spcPts val="2400"/>
              </a:lnSpc>
              <a:buNone/>
            </a:pPr>
            <a:r>
              <a:rPr lang="en-US" sz="1500" dirty="0">
                <a:solidFill>
                  <a:srgbClr val="F9EEE7"/>
                </a:solidFill>
                <a:latin typeface="Quattrocento" pitchFamily="34" charset="0"/>
                <a:ea typeface="Quattrocento" pitchFamily="34" charset="-122"/>
                <a:cs typeface="Quattrocento" pitchFamily="34" charset="-120"/>
              </a:rPr>
              <a:t>The doctrine of vicarious liability has shown remarkable adaptability, evolving from its roots in master-servant relationships to address complex modern scenarios.</a:t>
            </a:r>
            <a:endParaRPr lang="en-US" sz="1500" dirty="0"/>
          </a:p>
        </p:txBody>
      </p:sp>
      <p:sp>
        <p:nvSpPr>
          <p:cNvPr id="7" name="Shape 4"/>
          <p:cNvSpPr/>
          <p:nvPr/>
        </p:nvSpPr>
        <p:spPr>
          <a:xfrm>
            <a:off x="4667964" y="2412206"/>
            <a:ext cx="3804761" cy="2314932"/>
          </a:xfrm>
          <a:prstGeom prst="roundRect">
            <a:avLst>
              <a:gd name="adj" fmla="val 1243"/>
            </a:avLst>
          </a:prstGeom>
          <a:solidFill>
            <a:srgbClr val="315251"/>
          </a:solidFill>
          <a:ln/>
        </p:spPr>
        <p:txBody>
          <a:bodyPr/>
          <a:lstStyle/>
          <a:p>
            <a:endParaRPr lang="en-GB"/>
          </a:p>
        </p:txBody>
      </p:sp>
      <p:sp>
        <p:nvSpPr>
          <p:cNvPr id="8" name="Text 5"/>
          <p:cNvSpPr/>
          <p:nvPr/>
        </p:nvSpPr>
        <p:spPr>
          <a:xfrm>
            <a:off x="4859774" y="2604016"/>
            <a:ext cx="2257068" cy="282178"/>
          </a:xfrm>
          <a:prstGeom prst="rect">
            <a:avLst/>
          </a:prstGeom>
          <a:noFill/>
          <a:ln/>
        </p:spPr>
        <p:txBody>
          <a:bodyPr wrap="none" lIns="0" tIns="0" rIns="0" bIns="0" rtlCol="0" anchor="t"/>
          <a:lstStyle/>
          <a:p>
            <a:pPr marL="0" indent="0">
              <a:lnSpc>
                <a:spcPts val="2200"/>
              </a:lnSpc>
              <a:buNone/>
            </a:pPr>
            <a:r>
              <a:rPr lang="en-US" sz="1750" dirty="0">
                <a:solidFill>
                  <a:srgbClr val="F9EEE7"/>
                </a:solidFill>
                <a:latin typeface="Quattrocento" pitchFamily="34" charset="0"/>
                <a:ea typeface="Quattrocento" pitchFamily="34" charset="-122"/>
                <a:cs typeface="Quattrocento" pitchFamily="34" charset="-120"/>
              </a:rPr>
              <a:t>Policy Objectives</a:t>
            </a:r>
            <a:endParaRPr lang="en-US" sz="1750" dirty="0"/>
          </a:p>
        </p:txBody>
      </p:sp>
      <p:sp>
        <p:nvSpPr>
          <p:cNvPr id="9" name="Text 6"/>
          <p:cNvSpPr/>
          <p:nvPr/>
        </p:nvSpPr>
        <p:spPr>
          <a:xfrm>
            <a:off x="4859774" y="3001208"/>
            <a:ext cx="3421142" cy="1534120"/>
          </a:xfrm>
          <a:prstGeom prst="rect">
            <a:avLst/>
          </a:prstGeom>
          <a:noFill/>
          <a:ln/>
        </p:spPr>
        <p:txBody>
          <a:bodyPr wrap="square" lIns="0" tIns="0" rIns="0" bIns="0" rtlCol="0" anchor="t"/>
          <a:lstStyle/>
          <a:p>
            <a:pPr marL="0" indent="0">
              <a:lnSpc>
                <a:spcPts val="2400"/>
              </a:lnSpc>
              <a:buNone/>
            </a:pPr>
            <a:r>
              <a:rPr lang="en-US" sz="1500" dirty="0">
                <a:solidFill>
                  <a:srgbClr val="F9EEE7"/>
                </a:solidFill>
                <a:latin typeface="Quattrocento" pitchFamily="34" charset="0"/>
                <a:ea typeface="Quattrocento" pitchFamily="34" charset="-122"/>
                <a:cs typeface="Quattrocento" pitchFamily="34" charset="-120"/>
              </a:rPr>
              <a:t>Despite criticism, vicarious liability continues to serve important policy objectives, including victim compensation and the promotion of responsible business practices.</a:t>
            </a:r>
            <a:endParaRPr lang="en-US" sz="1500" dirty="0"/>
          </a:p>
        </p:txBody>
      </p:sp>
      <p:sp>
        <p:nvSpPr>
          <p:cNvPr id="10" name="Shape 7"/>
          <p:cNvSpPr/>
          <p:nvPr/>
        </p:nvSpPr>
        <p:spPr>
          <a:xfrm>
            <a:off x="671393" y="4918948"/>
            <a:ext cx="3804761" cy="2314932"/>
          </a:xfrm>
          <a:prstGeom prst="roundRect">
            <a:avLst>
              <a:gd name="adj" fmla="val 1243"/>
            </a:avLst>
          </a:prstGeom>
          <a:solidFill>
            <a:srgbClr val="315251"/>
          </a:solidFill>
          <a:ln/>
        </p:spPr>
        <p:txBody>
          <a:bodyPr/>
          <a:lstStyle/>
          <a:p>
            <a:endParaRPr lang="en-GB"/>
          </a:p>
        </p:txBody>
      </p:sp>
      <p:sp>
        <p:nvSpPr>
          <p:cNvPr id="11" name="Text 8"/>
          <p:cNvSpPr/>
          <p:nvPr/>
        </p:nvSpPr>
        <p:spPr>
          <a:xfrm>
            <a:off x="863203" y="5110758"/>
            <a:ext cx="2257068" cy="282178"/>
          </a:xfrm>
          <a:prstGeom prst="rect">
            <a:avLst/>
          </a:prstGeom>
          <a:noFill/>
          <a:ln/>
        </p:spPr>
        <p:txBody>
          <a:bodyPr wrap="none" lIns="0" tIns="0" rIns="0" bIns="0" rtlCol="0" anchor="t"/>
          <a:lstStyle/>
          <a:p>
            <a:pPr marL="0" indent="0">
              <a:lnSpc>
                <a:spcPts val="2200"/>
              </a:lnSpc>
              <a:buNone/>
            </a:pPr>
            <a:r>
              <a:rPr lang="en-US" sz="1750" dirty="0">
                <a:solidFill>
                  <a:srgbClr val="F9EEE7"/>
                </a:solidFill>
                <a:latin typeface="Quattrocento" pitchFamily="34" charset="0"/>
                <a:ea typeface="Quattrocento" pitchFamily="34" charset="-122"/>
                <a:cs typeface="Quattrocento" pitchFamily="34" charset="-120"/>
              </a:rPr>
              <a:t>Future Challenges</a:t>
            </a:r>
            <a:endParaRPr lang="en-US" sz="1750" dirty="0"/>
          </a:p>
        </p:txBody>
      </p:sp>
      <p:sp>
        <p:nvSpPr>
          <p:cNvPr id="12" name="Text 9"/>
          <p:cNvSpPr/>
          <p:nvPr/>
        </p:nvSpPr>
        <p:spPr>
          <a:xfrm>
            <a:off x="863203" y="5507950"/>
            <a:ext cx="3421142" cy="1534120"/>
          </a:xfrm>
          <a:prstGeom prst="rect">
            <a:avLst/>
          </a:prstGeom>
          <a:noFill/>
          <a:ln/>
        </p:spPr>
        <p:txBody>
          <a:bodyPr wrap="square" lIns="0" tIns="0" rIns="0" bIns="0" rtlCol="0" anchor="t"/>
          <a:lstStyle/>
          <a:p>
            <a:pPr marL="0" indent="0">
              <a:lnSpc>
                <a:spcPts val="2400"/>
              </a:lnSpc>
              <a:buNone/>
            </a:pPr>
            <a:r>
              <a:rPr lang="en-US" sz="1500" dirty="0">
                <a:solidFill>
                  <a:srgbClr val="F9EEE7"/>
                </a:solidFill>
                <a:latin typeface="Quattrocento" pitchFamily="34" charset="0"/>
                <a:ea typeface="Quattrocento" pitchFamily="34" charset="-122"/>
                <a:cs typeface="Quattrocento" pitchFamily="34" charset="-120"/>
              </a:rPr>
              <a:t>As work relationships and technologies change, the doctrine will face new challenges, requiring ongoing legal innovation and careful judicial consideration.</a:t>
            </a:r>
            <a:endParaRPr lang="en-US" sz="1500" dirty="0"/>
          </a:p>
        </p:txBody>
      </p:sp>
      <p:sp>
        <p:nvSpPr>
          <p:cNvPr id="13" name="Shape 10"/>
          <p:cNvSpPr/>
          <p:nvPr/>
        </p:nvSpPr>
        <p:spPr>
          <a:xfrm>
            <a:off x="4667964" y="4918948"/>
            <a:ext cx="3804761" cy="2314932"/>
          </a:xfrm>
          <a:prstGeom prst="roundRect">
            <a:avLst>
              <a:gd name="adj" fmla="val 1243"/>
            </a:avLst>
          </a:prstGeom>
          <a:solidFill>
            <a:srgbClr val="315251"/>
          </a:solidFill>
          <a:ln/>
        </p:spPr>
        <p:txBody>
          <a:bodyPr/>
          <a:lstStyle/>
          <a:p>
            <a:endParaRPr lang="en-GB"/>
          </a:p>
        </p:txBody>
      </p:sp>
      <p:sp>
        <p:nvSpPr>
          <p:cNvPr id="14" name="Text 11"/>
          <p:cNvSpPr/>
          <p:nvPr/>
        </p:nvSpPr>
        <p:spPr>
          <a:xfrm>
            <a:off x="4859774" y="5110758"/>
            <a:ext cx="2257068" cy="282178"/>
          </a:xfrm>
          <a:prstGeom prst="rect">
            <a:avLst/>
          </a:prstGeom>
          <a:noFill/>
          <a:ln/>
        </p:spPr>
        <p:txBody>
          <a:bodyPr wrap="none" lIns="0" tIns="0" rIns="0" bIns="0" rtlCol="0" anchor="t"/>
          <a:lstStyle/>
          <a:p>
            <a:pPr marL="0" indent="0">
              <a:lnSpc>
                <a:spcPts val="2200"/>
              </a:lnSpc>
              <a:buNone/>
            </a:pPr>
            <a:r>
              <a:rPr lang="en-US" sz="1750" dirty="0">
                <a:solidFill>
                  <a:srgbClr val="F9EEE7"/>
                </a:solidFill>
                <a:latin typeface="Quattrocento" pitchFamily="34" charset="0"/>
                <a:ea typeface="Quattrocento" pitchFamily="34" charset="-122"/>
                <a:cs typeface="Quattrocento" pitchFamily="34" charset="-120"/>
              </a:rPr>
              <a:t>Practical Importance</a:t>
            </a:r>
            <a:endParaRPr lang="en-US" sz="1750" dirty="0"/>
          </a:p>
        </p:txBody>
      </p:sp>
      <p:sp>
        <p:nvSpPr>
          <p:cNvPr id="15" name="Text 12"/>
          <p:cNvSpPr/>
          <p:nvPr/>
        </p:nvSpPr>
        <p:spPr>
          <a:xfrm>
            <a:off x="4859774" y="5507950"/>
            <a:ext cx="3421142" cy="1534120"/>
          </a:xfrm>
          <a:prstGeom prst="rect">
            <a:avLst/>
          </a:prstGeom>
          <a:noFill/>
          <a:ln/>
        </p:spPr>
        <p:txBody>
          <a:bodyPr wrap="square" lIns="0" tIns="0" rIns="0" bIns="0" rtlCol="0" anchor="t"/>
          <a:lstStyle/>
          <a:p>
            <a:pPr marL="0" indent="0">
              <a:lnSpc>
                <a:spcPts val="2400"/>
              </a:lnSpc>
              <a:buNone/>
            </a:pPr>
            <a:r>
              <a:rPr lang="en-US" sz="1500" dirty="0">
                <a:solidFill>
                  <a:srgbClr val="F9EEE7"/>
                </a:solidFill>
                <a:latin typeface="Quattrocento" pitchFamily="34" charset="0"/>
                <a:ea typeface="Quattrocento" pitchFamily="34" charset="-122"/>
                <a:cs typeface="Quattrocento" pitchFamily="34" charset="-120"/>
              </a:rPr>
              <a:t>Understanding vicarious liability remains crucial for legal professionals, businesses, and policymakers in navigating the complex landscape of tort law and employment relations.</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1" y="1266092"/>
            <a:ext cx="3039491" cy="5753494"/>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11247876" y="7655260"/>
            <a:ext cx="1920240" cy="335280"/>
          </a:xfrm>
        </p:spPr>
        <p:txBody>
          <a:bodyPr>
            <a:normAutofit/>
          </a:bodyPr>
          <a:lstStyle/>
          <a:p>
            <a:pPr defTabSz="1097236">
              <a:spcAft>
                <a:spcPts val="720"/>
              </a:spcAft>
              <a:defRPr/>
            </a:pPr>
            <a:fld id="{EC7C53EF-5AB0-492B-BEA7-FFFE93B42AFB}" type="datetime1">
              <a:rPr lang="en-US">
                <a:solidFill>
                  <a:prstClr val="black"/>
                </a:solidFill>
                <a:latin typeface="Garamond" panose="02020404030301010803"/>
              </a:rPr>
              <a:pPr defTabSz="1097236">
                <a:spcAft>
                  <a:spcPts val="720"/>
                </a:spcAft>
                <a:defRPr/>
              </a:pPr>
              <a:t>11/29/2024</a:t>
            </a:fld>
            <a:endParaRPr lang="en-US">
              <a:solidFill>
                <a:prstClr val="black"/>
              </a:solidFill>
              <a:latin typeface="Garamond" panose="02020404030301010803"/>
            </a:endParaRPr>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3259558" y="7655260"/>
            <a:ext cx="651236" cy="335280"/>
          </a:xfrm>
        </p:spPr>
        <p:txBody>
          <a:bodyPr>
            <a:normAutofit/>
          </a:bodyPr>
          <a:lstStyle/>
          <a:p>
            <a:pPr defTabSz="1097236">
              <a:spcAft>
                <a:spcPts val="720"/>
              </a:spcAft>
              <a:defRPr/>
            </a:pPr>
            <a:fld id="{103DA290-49AB-4A6C-90E9-3D87C6460C9F}" type="slidenum">
              <a:rPr lang="en-US">
                <a:solidFill>
                  <a:prstClr val="black"/>
                </a:solidFill>
                <a:latin typeface="Garamond" panose="02020404030301010803"/>
              </a:rPr>
              <a:pPr defTabSz="1097236">
                <a:spcAft>
                  <a:spcPts val="720"/>
                </a:spcAft>
                <a:defRPr/>
              </a:pPr>
              <a:t>2</a:t>
            </a:fld>
            <a:endParaRPr lang="en-US">
              <a:solidFill>
                <a:prstClr val="black"/>
              </a:solidFill>
              <a:latin typeface="Garamond" panose="02020404030301010803"/>
            </a:endParaRPr>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6564088" y="965606"/>
          <a:ext cx="7097051" cy="629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4708" y="587931"/>
            <a:ext cx="7647384" cy="4338638"/>
          </a:xfrm>
          <a:prstGeom prst="rect">
            <a:avLst/>
          </a:prstGeom>
          <a:noFill/>
          <a:ln/>
        </p:spPr>
        <p:txBody>
          <a:bodyPr wrap="square" lIns="0" tIns="0" rIns="0" bIns="0" rtlCol="0" anchor="t"/>
          <a:lstStyle/>
          <a:p>
            <a:pPr marL="0" indent="0">
              <a:lnSpc>
                <a:spcPts val="6800"/>
              </a:lnSpc>
              <a:buNone/>
            </a:pPr>
            <a:r>
              <a:rPr lang="en-US" sz="5450" dirty="0">
                <a:solidFill>
                  <a:srgbClr val="FFD9BE"/>
                </a:solidFill>
                <a:latin typeface="Quattrocento" pitchFamily="34" charset="0"/>
                <a:ea typeface="Quattrocento" pitchFamily="34" charset="-122"/>
                <a:cs typeface="Quattrocento" pitchFamily="34" charset="-120"/>
              </a:rPr>
              <a:t>Introduction</a:t>
            </a:r>
            <a:endParaRPr lang="en-US" sz="5450" dirty="0"/>
          </a:p>
        </p:txBody>
      </p:sp>
      <p:sp>
        <p:nvSpPr>
          <p:cNvPr id="4" name="Text 1"/>
          <p:cNvSpPr/>
          <p:nvPr/>
        </p:nvSpPr>
        <p:spPr>
          <a:xfrm>
            <a:off x="6234708" y="5247203"/>
            <a:ext cx="7647384" cy="2394466"/>
          </a:xfrm>
          <a:prstGeom prst="rect">
            <a:avLst/>
          </a:prstGeom>
          <a:noFill/>
          <a:ln/>
        </p:spPr>
        <p:txBody>
          <a:bodyPr wrap="square" lIns="0" tIns="0" rIns="0" bIns="0" rtlCol="0" anchor="t"/>
          <a:lstStyle/>
          <a:p>
            <a:pPr marL="0" indent="0">
              <a:lnSpc>
                <a:spcPts val="2650"/>
              </a:lnSpc>
              <a:buNone/>
            </a:pPr>
            <a:r>
              <a:rPr lang="en-US" sz="1650" dirty="0">
                <a:solidFill>
                  <a:srgbClr val="F9EEE7"/>
                </a:solidFill>
                <a:latin typeface="Quattrocento" pitchFamily="34" charset="0"/>
                <a:ea typeface="Quattrocento" pitchFamily="34" charset="-122"/>
                <a:cs typeface="Quattrocento" pitchFamily="34" charset="-120"/>
              </a:rPr>
              <a:t>Welcome to this comprehensive exploration of vicarious liability in tort law. This presentation will guide you through the historical roots, key developments, and modern applications of this complex legal doctrine. We'll examine landmark cases from English and Hong Kong courts, analyse statutory frameworks, and consider academic critiques. By the end, you'll have a thorough understanding of how vicarious liability has evolved and its significance in contemporary legal practice.</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2797" y="1013341"/>
            <a:ext cx="6532721" cy="585192"/>
          </a:xfrm>
          <a:prstGeom prst="rect">
            <a:avLst/>
          </a:prstGeom>
          <a:noFill/>
          <a:ln/>
        </p:spPr>
        <p:txBody>
          <a:bodyPr wrap="none" lIns="0" tIns="0" rIns="0" bIns="0" rtlCol="0" anchor="t"/>
          <a:lstStyle/>
          <a:p>
            <a:pPr marL="0" indent="0">
              <a:lnSpc>
                <a:spcPts val="4600"/>
              </a:lnSpc>
              <a:buNone/>
            </a:pPr>
            <a:r>
              <a:rPr lang="en-US" sz="3650" dirty="0">
                <a:solidFill>
                  <a:srgbClr val="FFD9BE"/>
                </a:solidFill>
                <a:latin typeface="Quattrocento" pitchFamily="34" charset="0"/>
                <a:ea typeface="Quattrocento" pitchFamily="34" charset="-122"/>
                <a:cs typeface="Quattrocento" pitchFamily="34" charset="-120"/>
              </a:rPr>
              <a:t>Definition of Vicarious Liability</a:t>
            </a:r>
            <a:endParaRPr lang="en-US" sz="3650" dirty="0"/>
          </a:p>
        </p:txBody>
      </p:sp>
      <p:sp>
        <p:nvSpPr>
          <p:cNvPr id="4" name="Shape 1"/>
          <p:cNvSpPr/>
          <p:nvPr/>
        </p:nvSpPr>
        <p:spPr>
          <a:xfrm>
            <a:off x="6182797" y="1896904"/>
            <a:ext cx="3776186" cy="2719268"/>
          </a:xfrm>
          <a:prstGeom prst="roundRect">
            <a:avLst>
              <a:gd name="adj" fmla="val 1098"/>
            </a:avLst>
          </a:prstGeom>
          <a:solidFill>
            <a:srgbClr val="315251"/>
          </a:solidFill>
          <a:ln/>
        </p:spPr>
        <p:txBody>
          <a:bodyPr/>
          <a:lstStyle/>
          <a:p>
            <a:endParaRPr lang="en-GB"/>
          </a:p>
        </p:txBody>
      </p:sp>
      <p:sp>
        <p:nvSpPr>
          <p:cNvPr id="5" name="Text 2"/>
          <p:cNvSpPr/>
          <p:nvPr/>
        </p:nvSpPr>
        <p:spPr>
          <a:xfrm>
            <a:off x="6381750" y="2095857"/>
            <a:ext cx="2341007" cy="292537"/>
          </a:xfrm>
          <a:prstGeom prst="rect">
            <a:avLst/>
          </a:prstGeom>
          <a:noFill/>
          <a:ln/>
        </p:spPr>
        <p:txBody>
          <a:bodyPr wrap="none" lIns="0" tIns="0" rIns="0" bIns="0" rtlCol="0" anchor="t"/>
          <a:lstStyle/>
          <a:p>
            <a:pPr marL="0" indent="0">
              <a:lnSpc>
                <a:spcPts val="2300"/>
              </a:lnSpc>
              <a:buNone/>
            </a:pPr>
            <a:r>
              <a:rPr lang="en-US" sz="1800" dirty="0">
                <a:solidFill>
                  <a:srgbClr val="F9EEE7"/>
                </a:solidFill>
                <a:latin typeface="Quattrocento" pitchFamily="34" charset="0"/>
                <a:ea typeface="Quattrocento" pitchFamily="34" charset="-122"/>
                <a:cs typeface="Quattrocento" pitchFamily="34" charset="-120"/>
              </a:rPr>
              <a:t>Core Concept</a:t>
            </a:r>
            <a:endParaRPr lang="en-US" sz="1800" dirty="0"/>
          </a:p>
        </p:txBody>
      </p:sp>
      <p:sp>
        <p:nvSpPr>
          <p:cNvPr id="6" name="Text 3"/>
          <p:cNvSpPr/>
          <p:nvPr/>
        </p:nvSpPr>
        <p:spPr>
          <a:xfrm>
            <a:off x="6381750" y="2507694"/>
            <a:ext cx="3378279" cy="1909524"/>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Vicarious liability is a principle in tort law where one party, typically an employer, is held responsible for the wrongful acts of another, usually an employee, even if the first party is not directly at fault.</a:t>
            </a:r>
            <a:endParaRPr lang="en-US" sz="1550" dirty="0"/>
          </a:p>
        </p:txBody>
      </p:sp>
      <p:sp>
        <p:nvSpPr>
          <p:cNvPr id="7" name="Shape 4"/>
          <p:cNvSpPr/>
          <p:nvPr/>
        </p:nvSpPr>
        <p:spPr>
          <a:xfrm>
            <a:off x="10157936" y="1896904"/>
            <a:ext cx="3776186" cy="2719268"/>
          </a:xfrm>
          <a:prstGeom prst="roundRect">
            <a:avLst>
              <a:gd name="adj" fmla="val 1098"/>
            </a:avLst>
          </a:prstGeom>
          <a:solidFill>
            <a:srgbClr val="315251"/>
          </a:solidFill>
          <a:ln/>
        </p:spPr>
        <p:txBody>
          <a:bodyPr/>
          <a:lstStyle/>
          <a:p>
            <a:endParaRPr lang="en-GB"/>
          </a:p>
        </p:txBody>
      </p:sp>
      <p:sp>
        <p:nvSpPr>
          <p:cNvPr id="8" name="Text 5"/>
          <p:cNvSpPr/>
          <p:nvPr/>
        </p:nvSpPr>
        <p:spPr>
          <a:xfrm>
            <a:off x="10356890" y="2095857"/>
            <a:ext cx="2341007" cy="292537"/>
          </a:xfrm>
          <a:prstGeom prst="rect">
            <a:avLst/>
          </a:prstGeom>
          <a:noFill/>
          <a:ln/>
        </p:spPr>
        <p:txBody>
          <a:bodyPr wrap="none" lIns="0" tIns="0" rIns="0" bIns="0" rtlCol="0" anchor="t"/>
          <a:lstStyle/>
          <a:p>
            <a:pPr marL="0" indent="0">
              <a:lnSpc>
                <a:spcPts val="2300"/>
              </a:lnSpc>
              <a:buNone/>
            </a:pPr>
            <a:r>
              <a:rPr lang="en-US" sz="1800" dirty="0">
                <a:solidFill>
                  <a:srgbClr val="F9EEE7"/>
                </a:solidFill>
                <a:latin typeface="Quattrocento" pitchFamily="34" charset="0"/>
                <a:ea typeface="Quattrocento" pitchFamily="34" charset="-122"/>
                <a:cs typeface="Quattrocento" pitchFamily="34" charset="-120"/>
              </a:rPr>
              <a:t>Legal Rationale</a:t>
            </a:r>
            <a:endParaRPr lang="en-US" sz="1800" dirty="0"/>
          </a:p>
        </p:txBody>
      </p:sp>
      <p:sp>
        <p:nvSpPr>
          <p:cNvPr id="9" name="Text 6"/>
          <p:cNvSpPr/>
          <p:nvPr/>
        </p:nvSpPr>
        <p:spPr>
          <a:xfrm>
            <a:off x="10356890" y="2507694"/>
            <a:ext cx="3378279" cy="1591270"/>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This doctrine is based on the idea that the party with control over the situation and the ability to prevent harm should bear responsibility for any resulting damages.</a:t>
            </a:r>
            <a:endParaRPr lang="en-US" sz="1550" dirty="0"/>
          </a:p>
        </p:txBody>
      </p:sp>
      <p:sp>
        <p:nvSpPr>
          <p:cNvPr id="10" name="Shape 7"/>
          <p:cNvSpPr/>
          <p:nvPr/>
        </p:nvSpPr>
        <p:spPr>
          <a:xfrm>
            <a:off x="6182797" y="4815126"/>
            <a:ext cx="3776186" cy="2401014"/>
          </a:xfrm>
          <a:prstGeom prst="roundRect">
            <a:avLst>
              <a:gd name="adj" fmla="val 1243"/>
            </a:avLst>
          </a:prstGeom>
          <a:solidFill>
            <a:srgbClr val="315251"/>
          </a:solidFill>
          <a:ln/>
        </p:spPr>
        <p:txBody>
          <a:bodyPr/>
          <a:lstStyle/>
          <a:p>
            <a:endParaRPr lang="en-GB"/>
          </a:p>
        </p:txBody>
      </p:sp>
      <p:sp>
        <p:nvSpPr>
          <p:cNvPr id="11" name="Text 8"/>
          <p:cNvSpPr/>
          <p:nvPr/>
        </p:nvSpPr>
        <p:spPr>
          <a:xfrm>
            <a:off x="6381750" y="5014079"/>
            <a:ext cx="2341007" cy="292537"/>
          </a:xfrm>
          <a:prstGeom prst="rect">
            <a:avLst/>
          </a:prstGeom>
          <a:noFill/>
          <a:ln/>
        </p:spPr>
        <p:txBody>
          <a:bodyPr wrap="none" lIns="0" tIns="0" rIns="0" bIns="0" rtlCol="0" anchor="t"/>
          <a:lstStyle/>
          <a:p>
            <a:pPr marL="0" indent="0">
              <a:lnSpc>
                <a:spcPts val="2300"/>
              </a:lnSpc>
              <a:buNone/>
            </a:pPr>
            <a:r>
              <a:rPr lang="en-US" sz="1800" dirty="0">
                <a:solidFill>
                  <a:srgbClr val="F9EEE7"/>
                </a:solidFill>
                <a:latin typeface="Quattrocento" pitchFamily="34" charset="0"/>
                <a:ea typeface="Quattrocento" pitchFamily="34" charset="-122"/>
                <a:cs typeface="Quattrocento" pitchFamily="34" charset="-120"/>
              </a:rPr>
              <a:t>Policy Considerations</a:t>
            </a:r>
            <a:endParaRPr lang="en-US" sz="1800" dirty="0"/>
          </a:p>
        </p:txBody>
      </p:sp>
      <p:sp>
        <p:nvSpPr>
          <p:cNvPr id="12" name="Text 9"/>
          <p:cNvSpPr/>
          <p:nvPr/>
        </p:nvSpPr>
        <p:spPr>
          <a:xfrm>
            <a:off x="6381750" y="5425916"/>
            <a:ext cx="3378279" cy="1591270"/>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Vicarious liability serves to ensure that victims have recourse to compensation from parties with deeper pockets, and to incentivise employers to maintain safe practices.</a:t>
            </a:r>
            <a:endParaRPr lang="en-US" sz="1550" dirty="0"/>
          </a:p>
        </p:txBody>
      </p:sp>
      <p:sp>
        <p:nvSpPr>
          <p:cNvPr id="13" name="Shape 10"/>
          <p:cNvSpPr/>
          <p:nvPr/>
        </p:nvSpPr>
        <p:spPr>
          <a:xfrm>
            <a:off x="10157936" y="4815126"/>
            <a:ext cx="3776186" cy="2401014"/>
          </a:xfrm>
          <a:prstGeom prst="roundRect">
            <a:avLst>
              <a:gd name="adj" fmla="val 1243"/>
            </a:avLst>
          </a:prstGeom>
          <a:solidFill>
            <a:srgbClr val="315251"/>
          </a:solidFill>
          <a:ln/>
        </p:spPr>
        <p:txBody>
          <a:bodyPr/>
          <a:lstStyle/>
          <a:p>
            <a:endParaRPr lang="en-GB"/>
          </a:p>
        </p:txBody>
      </p:sp>
      <p:sp>
        <p:nvSpPr>
          <p:cNvPr id="14" name="Text 11"/>
          <p:cNvSpPr/>
          <p:nvPr/>
        </p:nvSpPr>
        <p:spPr>
          <a:xfrm>
            <a:off x="10356890" y="5014079"/>
            <a:ext cx="2341007" cy="292537"/>
          </a:xfrm>
          <a:prstGeom prst="rect">
            <a:avLst/>
          </a:prstGeom>
          <a:noFill/>
          <a:ln/>
        </p:spPr>
        <p:txBody>
          <a:bodyPr wrap="none" lIns="0" tIns="0" rIns="0" bIns="0" rtlCol="0" anchor="t"/>
          <a:lstStyle/>
          <a:p>
            <a:pPr marL="0" indent="0">
              <a:lnSpc>
                <a:spcPts val="2300"/>
              </a:lnSpc>
              <a:buNone/>
            </a:pPr>
            <a:r>
              <a:rPr lang="en-US" sz="1800" dirty="0">
                <a:solidFill>
                  <a:srgbClr val="F9EEE7"/>
                </a:solidFill>
                <a:latin typeface="Quattrocento" pitchFamily="34" charset="0"/>
                <a:ea typeface="Quattrocento" pitchFamily="34" charset="-122"/>
                <a:cs typeface="Quattrocento" pitchFamily="34" charset="-120"/>
              </a:rPr>
              <a:t>Scope</a:t>
            </a:r>
            <a:endParaRPr lang="en-US" sz="1800" dirty="0"/>
          </a:p>
        </p:txBody>
      </p:sp>
      <p:sp>
        <p:nvSpPr>
          <p:cNvPr id="15" name="Text 12"/>
          <p:cNvSpPr/>
          <p:nvPr/>
        </p:nvSpPr>
        <p:spPr>
          <a:xfrm>
            <a:off x="10356890" y="5425916"/>
            <a:ext cx="3378279" cy="1591270"/>
          </a:xfrm>
          <a:prstGeom prst="rect">
            <a:avLst/>
          </a:prstGeom>
          <a:noFill/>
          <a:ln/>
        </p:spPr>
        <p:txBody>
          <a:bodyPr wrap="square" lIns="0" tIns="0" rIns="0" bIns="0" rtlCol="0" anchor="t"/>
          <a:lstStyle/>
          <a:p>
            <a:pPr marL="0" indent="0">
              <a:lnSpc>
                <a:spcPts val="2500"/>
              </a:lnSpc>
              <a:buNone/>
            </a:pPr>
            <a:r>
              <a:rPr lang="en-US" sz="1550" dirty="0">
                <a:solidFill>
                  <a:srgbClr val="F9EEE7"/>
                </a:solidFill>
                <a:latin typeface="Quattrocento" pitchFamily="34" charset="0"/>
                <a:ea typeface="Quattrocento" pitchFamily="34" charset="-122"/>
                <a:cs typeface="Quattrocento" pitchFamily="34" charset="-120"/>
              </a:rPr>
              <a:t>While traditionally applied to employer-employee relationships, the doctrine has expanded to cover various other relationships in modern jurisprudence.</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505"/>
          </a:xfrm>
          <a:prstGeom prst="rect">
            <a:avLst/>
          </a:prstGeom>
        </p:spPr>
      </p:pic>
      <p:sp>
        <p:nvSpPr>
          <p:cNvPr id="3" name="Text 0"/>
          <p:cNvSpPr/>
          <p:nvPr/>
        </p:nvSpPr>
        <p:spPr>
          <a:xfrm>
            <a:off x="598289" y="470059"/>
            <a:ext cx="7947422" cy="1005364"/>
          </a:xfrm>
          <a:prstGeom prst="rect">
            <a:avLst/>
          </a:prstGeom>
          <a:noFill/>
          <a:ln/>
        </p:spPr>
        <p:txBody>
          <a:bodyPr wrap="square" lIns="0" tIns="0" rIns="0" bIns="0" rtlCol="0" anchor="t"/>
          <a:lstStyle/>
          <a:p>
            <a:pPr marL="0" indent="0">
              <a:lnSpc>
                <a:spcPts val="3950"/>
              </a:lnSpc>
              <a:buNone/>
            </a:pPr>
            <a:r>
              <a:rPr lang="en-US" sz="3150" dirty="0">
                <a:solidFill>
                  <a:srgbClr val="FFD9BE"/>
                </a:solidFill>
                <a:latin typeface="Quattrocento" pitchFamily="34" charset="0"/>
                <a:ea typeface="Quattrocento" pitchFamily="34" charset="-122"/>
                <a:cs typeface="Quattrocento" pitchFamily="34" charset="-120"/>
              </a:rPr>
              <a:t>Historical Roots: Master-Servant Relationship</a:t>
            </a:r>
            <a:endParaRPr lang="en-US" sz="3150" dirty="0"/>
          </a:p>
        </p:txBody>
      </p:sp>
      <p:sp>
        <p:nvSpPr>
          <p:cNvPr id="4" name="Shape 1"/>
          <p:cNvSpPr/>
          <p:nvPr/>
        </p:nvSpPr>
        <p:spPr>
          <a:xfrm>
            <a:off x="843201" y="1731764"/>
            <a:ext cx="22860" cy="6029682"/>
          </a:xfrm>
          <a:prstGeom prst="roundRect">
            <a:avLst>
              <a:gd name="adj" fmla="val 112167"/>
            </a:avLst>
          </a:prstGeom>
          <a:solidFill>
            <a:srgbClr val="4A6B6A"/>
          </a:solidFill>
          <a:ln/>
        </p:spPr>
        <p:txBody>
          <a:bodyPr/>
          <a:lstStyle/>
          <a:p>
            <a:endParaRPr lang="en-GB"/>
          </a:p>
        </p:txBody>
      </p:sp>
      <p:sp>
        <p:nvSpPr>
          <p:cNvPr id="5" name="Shape 2"/>
          <p:cNvSpPr/>
          <p:nvPr/>
        </p:nvSpPr>
        <p:spPr>
          <a:xfrm>
            <a:off x="1024057" y="2104906"/>
            <a:ext cx="598289" cy="22860"/>
          </a:xfrm>
          <a:prstGeom prst="roundRect">
            <a:avLst>
              <a:gd name="adj" fmla="val 112167"/>
            </a:avLst>
          </a:prstGeom>
          <a:solidFill>
            <a:srgbClr val="4A6B6A"/>
          </a:solidFill>
          <a:ln/>
        </p:spPr>
        <p:txBody>
          <a:bodyPr/>
          <a:lstStyle/>
          <a:p>
            <a:endParaRPr lang="en-GB"/>
          </a:p>
        </p:txBody>
      </p:sp>
      <p:sp>
        <p:nvSpPr>
          <p:cNvPr id="6" name="Shape 3"/>
          <p:cNvSpPr/>
          <p:nvPr/>
        </p:nvSpPr>
        <p:spPr>
          <a:xfrm>
            <a:off x="662345" y="1924050"/>
            <a:ext cx="384572" cy="384572"/>
          </a:xfrm>
          <a:prstGeom prst="roundRect">
            <a:avLst>
              <a:gd name="adj" fmla="val 6668"/>
            </a:avLst>
          </a:prstGeom>
          <a:solidFill>
            <a:srgbClr val="315251"/>
          </a:solidFill>
          <a:ln/>
        </p:spPr>
        <p:txBody>
          <a:bodyPr/>
          <a:lstStyle/>
          <a:p>
            <a:endParaRPr lang="en-GB"/>
          </a:p>
        </p:txBody>
      </p:sp>
      <p:sp>
        <p:nvSpPr>
          <p:cNvPr id="7" name="Text 4"/>
          <p:cNvSpPr/>
          <p:nvPr/>
        </p:nvSpPr>
        <p:spPr>
          <a:xfrm>
            <a:off x="811887" y="1995607"/>
            <a:ext cx="85487" cy="24134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1</a:t>
            </a:r>
            <a:endParaRPr lang="en-US" sz="1900" dirty="0"/>
          </a:p>
        </p:txBody>
      </p:sp>
      <p:sp>
        <p:nvSpPr>
          <p:cNvPr id="8" name="Text 5"/>
          <p:cNvSpPr/>
          <p:nvPr/>
        </p:nvSpPr>
        <p:spPr>
          <a:xfrm>
            <a:off x="1794748" y="1902619"/>
            <a:ext cx="2011085" cy="2513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Ancient Origins</a:t>
            </a:r>
            <a:endParaRPr lang="en-US" sz="1550" dirty="0"/>
          </a:p>
        </p:txBody>
      </p:sp>
      <p:sp>
        <p:nvSpPr>
          <p:cNvPr id="9" name="Text 6"/>
          <p:cNvSpPr/>
          <p:nvPr/>
        </p:nvSpPr>
        <p:spPr>
          <a:xfrm>
            <a:off x="1794748" y="2256473"/>
            <a:ext cx="6750963" cy="820460"/>
          </a:xfrm>
          <a:prstGeom prst="rect">
            <a:avLst/>
          </a:prstGeom>
          <a:noFill/>
          <a:ln/>
        </p:spPr>
        <p:txBody>
          <a:bodyPr wrap="square" lIns="0" tIns="0" rIns="0" bIns="0" rtlCol="0" anchor="t"/>
          <a:lstStyle/>
          <a:p>
            <a:pPr marL="0" indent="0" algn="l">
              <a:lnSpc>
                <a:spcPts val="2150"/>
              </a:lnSpc>
              <a:buNone/>
            </a:pPr>
            <a:r>
              <a:rPr lang="en-US" sz="1300" dirty="0">
                <a:solidFill>
                  <a:srgbClr val="F9EEE7"/>
                </a:solidFill>
                <a:latin typeface="Quattrocento" pitchFamily="34" charset="0"/>
                <a:ea typeface="Quattrocento" pitchFamily="34" charset="-122"/>
                <a:cs typeface="Quattrocento" pitchFamily="34" charset="-120"/>
              </a:rPr>
              <a:t>The concept of vicarious liability can be traced back to Roman law, where the head of a household (paterfamilias) was held responsible for the actions of family members and slaves.</a:t>
            </a:r>
            <a:endParaRPr lang="en-US" sz="1300" dirty="0"/>
          </a:p>
        </p:txBody>
      </p:sp>
      <p:sp>
        <p:nvSpPr>
          <p:cNvPr id="10" name="Shape 7"/>
          <p:cNvSpPr/>
          <p:nvPr/>
        </p:nvSpPr>
        <p:spPr>
          <a:xfrm>
            <a:off x="1024057" y="3791783"/>
            <a:ext cx="598289" cy="22860"/>
          </a:xfrm>
          <a:prstGeom prst="roundRect">
            <a:avLst>
              <a:gd name="adj" fmla="val 112167"/>
            </a:avLst>
          </a:prstGeom>
          <a:solidFill>
            <a:srgbClr val="4A6B6A"/>
          </a:solidFill>
          <a:ln/>
        </p:spPr>
        <p:txBody>
          <a:bodyPr/>
          <a:lstStyle/>
          <a:p>
            <a:endParaRPr lang="en-GB"/>
          </a:p>
        </p:txBody>
      </p:sp>
      <p:sp>
        <p:nvSpPr>
          <p:cNvPr id="11" name="Shape 8"/>
          <p:cNvSpPr/>
          <p:nvPr/>
        </p:nvSpPr>
        <p:spPr>
          <a:xfrm>
            <a:off x="662345" y="3610928"/>
            <a:ext cx="384572" cy="384572"/>
          </a:xfrm>
          <a:prstGeom prst="roundRect">
            <a:avLst>
              <a:gd name="adj" fmla="val 6668"/>
            </a:avLst>
          </a:prstGeom>
          <a:solidFill>
            <a:srgbClr val="315251"/>
          </a:solidFill>
          <a:ln/>
        </p:spPr>
        <p:txBody>
          <a:bodyPr/>
          <a:lstStyle/>
          <a:p>
            <a:endParaRPr lang="en-GB"/>
          </a:p>
        </p:txBody>
      </p:sp>
      <p:sp>
        <p:nvSpPr>
          <p:cNvPr id="12" name="Text 9"/>
          <p:cNvSpPr/>
          <p:nvPr/>
        </p:nvSpPr>
        <p:spPr>
          <a:xfrm>
            <a:off x="789980" y="3682484"/>
            <a:ext cx="129302" cy="24134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2</a:t>
            </a:r>
            <a:endParaRPr lang="en-US" sz="1900" dirty="0"/>
          </a:p>
        </p:txBody>
      </p:sp>
      <p:sp>
        <p:nvSpPr>
          <p:cNvPr id="13" name="Text 10"/>
          <p:cNvSpPr/>
          <p:nvPr/>
        </p:nvSpPr>
        <p:spPr>
          <a:xfrm>
            <a:off x="1794748" y="3589496"/>
            <a:ext cx="2097405" cy="2513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Medieval Development</a:t>
            </a:r>
            <a:endParaRPr lang="en-US" sz="1550" dirty="0"/>
          </a:p>
        </p:txBody>
      </p:sp>
      <p:sp>
        <p:nvSpPr>
          <p:cNvPr id="14" name="Text 11"/>
          <p:cNvSpPr/>
          <p:nvPr/>
        </p:nvSpPr>
        <p:spPr>
          <a:xfrm>
            <a:off x="1794748" y="3943350"/>
            <a:ext cx="6750963" cy="546973"/>
          </a:xfrm>
          <a:prstGeom prst="rect">
            <a:avLst/>
          </a:prstGeom>
          <a:noFill/>
          <a:ln/>
        </p:spPr>
        <p:txBody>
          <a:bodyPr wrap="square" lIns="0" tIns="0" rIns="0" bIns="0" rtlCol="0" anchor="t"/>
          <a:lstStyle/>
          <a:p>
            <a:pPr marL="0" indent="0" algn="l">
              <a:lnSpc>
                <a:spcPts val="2150"/>
              </a:lnSpc>
              <a:buNone/>
            </a:pPr>
            <a:r>
              <a:rPr lang="en-US" sz="1300" dirty="0">
                <a:solidFill>
                  <a:srgbClr val="F9EEE7"/>
                </a:solidFill>
                <a:latin typeface="Quattrocento" pitchFamily="34" charset="0"/>
                <a:ea typeface="Quattrocento" pitchFamily="34" charset="-122"/>
                <a:cs typeface="Quattrocento" pitchFamily="34" charset="-120"/>
              </a:rPr>
              <a:t>In medieval England, the doctrine evolved within the context of the feudal system, where lords were sometimes held accountable for the actions of their vassals.</a:t>
            </a:r>
            <a:endParaRPr lang="en-US" sz="1300" dirty="0"/>
          </a:p>
        </p:txBody>
      </p:sp>
      <p:sp>
        <p:nvSpPr>
          <p:cNvPr id="15" name="Shape 12"/>
          <p:cNvSpPr/>
          <p:nvPr/>
        </p:nvSpPr>
        <p:spPr>
          <a:xfrm>
            <a:off x="1024057" y="5205174"/>
            <a:ext cx="598289" cy="22860"/>
          </a:xfrm>
          <a:prstGeom prst="roundRect">
            <a:avLst>
              <a:gd name="adj" fmla="val 112167"/>
            </a:avLst>
          </a:prstGeom>
          <a:solidFill>
            <a:srgbClr val="4A6B6A"/>
          </a:solidFill>
          <a:ln/>
        </p:spPr>
        <p:txBody>
          <a:bodyPr/>
          <a:lstStyle/>
          <a:p>
            <a:endParaRPr lang="en-GB"/>
          </a:p>
        </p:txBody>
      </p:sp>
      <p:sp>
        <p:nvSpPr>
          <p:cNvPr id="16" name="Shape 13"/>
          <p:cNvSpPr/>
          <p:nvPr/>
        </p:nvSpPr>
        <p:spPr>
          <a:xfrm>
            <a:off x="662345" y="5024318"/>
            <a:ext cx="384572" cy="384572"/>
          </a:xfrm>
          <a:prstGeom prst="roundRect">
            <a:avLst>
              <a:gd name="adj" fmla="val 6668"/>
            </a:avLst>
          </a:prstGeom>
          <a:solidFill>
            <a:srgbClr val="315251"/>
          </a:solidFill>
          <a:ln/>
        </p:spPr>
        <p:txBody>
          <a:bodyPr/>
          <a:lstStyle/>
          <a:p>
            <a:endParaRPr lang="en-GB"/>
          </a:p>
        </p:txBody>
      </p:sp>
      <p:sp>
        <p:nvSpPr>
          <p:cNvPr id="17" name="Text 14"/>
          <p:cNvSpPr/>
          <p:nvPr/>
        </p:nvSpPr>
        <p:spPr>
          <a:xfrm>
            <a:off x="788908" y="5095875"/>
            <a:ext cx="131326" cy="24134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3</a:t>
            </a:r>
            <a:endParaRPr lang="en-US" sz="1900" dirty="0"/>
          </a:p>
        </p:txBody>
      </p:sp>
      <p:sp>
        <p:nvSpPr>
          <p:cNvPr id="18" name="Text 15"/>
          <p:cNvSpPr/>
          <p:nvPr/>
        </p:nvSpPr>
        <p:spPr>
          <a:xfrm>
            <a:off x="1794748" y="5002887"/>
            <a:ext cx="2011085" cy="2513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Industrial Revolution</a:t>
            </a:r>
            <a:endParaRPr lang="en-US" sz="1550" dirty="0"/>
          </a:p>
        </p:txBody>
      </p:sp>
      <p:sp>
        <p:nvSpPr>
          <p:cNvPr id="19" name="Text 16"/>
          <p:cNvSpPr/>
          <p:nvPr/>
        </p:nvSpPr>
        <p:spPr>
          <a:xfrm>
            <a:off x="1794748" y="5356741"/>
            <a:ext cx="6750963" cy="820460"/>
          </a:xfrm>
          <a:prstGeom prst="rect">
            <a:avLst/>
          </a:prstGeom>
          <a:noFill/>
          <a:ln/>
        </p:spPr>
        <p:txBody>
          <a:bodyPr wrap="square" lIns="0" tIns="0" rIns="0" bIns="0" rtlCol="0" anchor="t"/>
          <a:lstStyle/>
          <a:p>
            <a:pPr marL="0" indent="0" algn="l">
              <a:lnSpc>
                <a:spcPts val="2150"/>
              </a:lnSpc>
              <a:buNone/>
            </a:pPr>
            <a:r>
              <a:rPr lang="en-US" sz="1300" dirty="0">
                <a:solidFill>
                  <a:srgbClr val="F9EEE7"/>
                </a:solidFill>
                <a:latin typeface="Quattrocento" pitchFamily="34" charset="0"/>
                <a:ea typeface="Quattrocento" pitchFamily="34" charset="-122"/>
                <a:cs typeface="Quattrocento" pitchFamily="34" charset="-120"/>
              </a:rPr>
              <a:t>The master-servant relationship became more prominent during the Industrial Revolution, as employers were increasingly held liable for injuries caused by their employees in the course of employment.</a:t>
            </a:r>
            <a:endParaRPr lang="en-US" sz="1300" dirty="0"/>
          </a:p>
        </p:txBody>
      </p:sp>
      <p:sp>
        <p:nvSpPr>
          <p:cNvPr id="20" name="Shape 17"/>
          <p:cNvSpPr/>
          <p:nvPr/>
        </p:nvSpPr>
        <p:spPr>
          <a:xfrm>
            <a:off x="1024057" y="6892052"/>
            <a:ext cx="598289" cy="22860"/>
          </a:xfrm>
          <a:prstGeom prst="roundRect">
            <a:avLst>
              <a:gd name="adj" fmla="val 112167"/>
            </a:avLst>
          </a:prstGeom>
          <a:solidFill>
            <a:srgbClr val="4A6B6A"/>
          </a:solidFill>
          <a:ln/>
        </p:spPr>
        <p:txBody>
          <a:bodyPr/>
          <a:lstStyle/>
          <a:p>
            <a:endParaRPr lang="en-GB"/>
          </a:p>
        </p:txBody>
      </p:sp>
      <p:sp>
        <p:nvSpPr>
          <p:cNvPr id="21" name="Shape 18"/>
          <p:cNvSpPr/>
          <p:nvPr/>
        </p:nvSpPr>
        <p:spPr>
          <a:xfrm>
            <a:off x="662345" y="6711196"/>
            <a:ext cx="384572" cy="384572"/>
          </a:xfrm>
          <a:prstGeom prst="roundRect">
            <a:avLst>
              <a:gd name="adj" fmla="val 6668"/>
            </a:avLst>
          </a:prstGeom>
          <a:solidFill>
            <a:srgbClr val="315251"/>
          </a:solidFill>
          <a:ln/>
        </p:spPr>
        <p:txBody>
          <a:bodyPr/>
          <a:lstStyle/>
          <a:p>
            <a:endParaRPr lang="en-GB"/>
          </a:p>
        </p:txBody>
      </p:sp>
      <p:sp>
        <p:nvSpPr>
          <p:cNvPr id="22" name="Text 19"/>
          <p:cNvSpPr/>
          <p:nvPr/>
        </p:nvSpPr>
        <p:spPr>
          <a:xfrm>
            <a:off x="793313" y="6782753"/>
            <a:ext cx="122634" cy="24134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4</a:t>
            </a:r>
            <a:endParaRPr lang="en-US" sz="1900" dirty="0"/>
          </a:p>
        </p:txBody>
      </p:sp>
      <p:sp>
        <p:nvSpPr>
          <p:cNvPr id="23" name="Text 20"/>
          <p:cNvSpPr/>
          <p:nvPr/>
        </p:nvSpPr>
        <p:spPr>
          <a:xfrm>
            <a:off x="1794748" y="6689765"/>
            <a:ext cx="2011085" cy="2513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Modern Adaptation</a:t>
            </a:r>
            <a:endParaRPr lang="en-US" sz="1550" dirty="0"/>
          </a:p>
        </p:txBody>
      </p:sp>
      <p:sp>
        <p:nvSpPr>
          <p:cNvPr id="24" name="Text 21"/>
          <p:cNvSpPr/>
          <p:nvPr/>
        </p:nvSpPr>
        <p:spPr>
          <a:xfrm>
            <a:off x="1794748" y="7043618"/>
            <a:ext cx="6750963" cy="546973"/>
          </a:xfrm>
          <a:prstGeom prst="rect">
            <a:avLst/>
          </a:prstGeom>
          <a:noFill/>
          <a:ln/>
        </p:spPr>
        <p:txBody>
          <a:bodyPr wrap="square" lIns="0" tIns="0" rIns="0" bIns="0" rtlCol="0" anchor="t"/>
          <a:lstStyle/>
          <a:p>
            <a:pPr marL="0" indent="0" algn="l">
              <a:lnSpc>
                <a:spcPts val="2150"/>
              </a:lnSpc>
              <a:buNone/>
            </a:pPr>
            <a:r>
              <a:rPr lang="en-US" sz="1300" dirty="0">
                <a:solidFill>
                  <a:srgbClr val="F9EEE7"/>
                </a:solidFill>
                <a:latin typeface="Quattrocento" pitchFamily="34" charset="0"/>
                <a:ea typeface="Quattrocento" pitchFamily="34" charset="-122"/>
                <a:cs typeface="Quattrocento" pitchFamily="34" charset="-120"/>
              </a:rPr>
              <a:t>The doctrine has since been refined and expanded to adapt to changing social and economic realities, moving beyond the traditional master-servant framework.</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719739"/>
            <a:ext cx="10445115"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Early Case Law: Quarman v Burnett (1840)</a:t>
            </a:r>
            <a:endParaRPr lang="en-US" sz="4400" dirty="0"/>
          </a:p>
        </p:txBody>
      </p:sp>
      <p:sp>
        <p:nvSpPr>
          <p:cNvPr id="3" name="Text 1"/>
          <p:cNvSpPr/>
          <p:nvPr/>
        </p:nvSpPr>
        <p:spPr>
          <a:xfrm>
            <a:off x="837724" y="302204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Case Background</a:t>
            </a:r>
            <a:endParaRPr lang="en-US" sz="2200" dirty="0"/>
          </a:p>
        </p:txBody>
      </p:sp>
      <p:sp>
        <p:nvSpPr>
          <p:cNvPr id="4" name="Text 2"/>
          <p:cNvSpPr/>
          <p:nvPr/>
        </p:nvSpPr>
        <p:spPr>
          <a:xfrm>
            <a:off x="837724" y="3613309"/>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Quarman v Burnett (1840) 6 M&amp;W 499 is a seminal case in the development of vicarious liability. The case involved a coachman who negligently injured a third party while driving a carriage for his employers, the Burnetts.</a:t>
            </a:r>
            <a:endParaRPr lang="en-US" sz="1850" dirty="0"/>
          </a:p>
        </p:txBody>
      </p:sp>
      <p:sp>
        <p:nvSpPr>
          <p:cNvPr id="5" name="Text 3"/>
          <p:cNvSpPr/>
          <p:nvPr/>
        </p:nvSpPr>
        <p:spPr>
          <a:xfrm>
            <a:off x="5357813" y="302204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Legal Issue</a:t>
            </a:r>
            <a:endParaRPr lang="en-US" sz="2200" dirty="0"/>
          </a:p>
        </p:txBody>
      </p:sp>
      <p:sp>
        <p:nvSpPr>
          <p:cNvPr id="6" name="Text 4"/>
          <p:cNvSpPr/>
          <p:nvPr/>
        </p:nvSpPr>
        <p:spPr>
          <a:xfrm>
            <a:off x="5357813" y="3613309"/>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The court had to determine whether the Burnetts could be held liable for the coachman's negligence, even though he was not their permanent employee but hired from a stable keeper.</a:t>
            </a:r>
            <a:endParaRPr lang="en-US" sz="1850" dirty="0"/>
          </a:p>
        </p:txBody>
      </p:sp>
      <p:sp>
        <p:nvSpPr>
          <p:cNvPr id="7" name="Text 5"/>
          <p:cNvSpPr/>
          <p:nvPr/>
        </p:nvSpPr>
        <p:spPr>
          <a:xfrm>
            <a:off x="9877901" y="302204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Court's Decision</a:t>
            </a:r>
            <a:endParaRPr lang="en-US" sz="2200" dirty="0"/>
          </a:p>
        </p:txBody>
      </p:sp>
      <p:sp>
        <p:nvSpPr>
          <p:cNvPr id="8" name="Text 6"/>
          <p:cNvSpPr/>
          <p:nvPr/>
        </p:nvSpPr>
        <p:spPr>
          <a:xfrm>
            <a:off x="9877901" y="3613309"/>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The court ruled that the Burnetts were not vicariously liable, as they did not have sufficient control over the coachman. This decision established the importance of control as a key factor in determining vicarious liability.</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915353"/>
            <a:ext cx="12432506"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Modern Expansion: Lister v Hesley Hall Ltd (2001)</a:t>
            </a:r>
            <a:endParaRPr lang="en-US" sz="4400" dirty="0"/>
          </a:p>
        </p:txBody>
      </p:sp>
      <p:sp>
        <p:nvSpPr>
          <p:cNvPr id="3" name="Shape 1"/>
          <p:cNvSpPr/>
          <p:nvPr/>
        </p:nvSpPr>
        <p:spPr>
          <a:xfrm>
            <a:off x="837724" y="2367320"/>
            <a:ext cx="538520" cy="538520"/>
          </a:xfrm>
          <a:prstGeom prst="roundRect">
            <a:avLst>
              <a:gd name="adj" fmla="val 6668"/>
            </a:avLst>
          </a:prstGeom>
          <a:solidFill>
            <a:srgbClr val="315251"/>
          </a:solidFill>
          <a:ln/>
        </p:spPr>
        <p:txBody>
          <a:bodyPr/>
          <a:lstStyle/>
          <a:p>
            <a:endParaRPr lang="en-GB"/>
          </a:p>
        </p:txBody>
      </p:sp>
      <p:sp>
        <p:nvSpPr>
          <p:cNvPr id="4" name="Text 2"/>
          <p:cNvSpPr/>
          <p:nvPr/>
        </p:nvSpPr>
        <p:spPr>
          <a:xfrm>
            <a:off x="1047155" y="2467570"/>
            <a:ext cx="119658" cy="337899"/>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1</a:t>
            </a:r>
            <a:endParaRPr lang="en-US" sz="2650" dirty="0"/>
          </a:p>
        </p:txBody>
      </p:sp>
      <p:sp>
        <p:nvSpPr>
          <p:cNvPr id="5" name="Text 3"/>
          <p:cNvSpPr/>
          <p:nvPr/>
        </p:nvSpPr>
        <p:spPr>
          <a:xfrm>
            <a:off x="1615559" y="236732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Case Overview</a:t>
            </a:r>
            <a:endParaRPr lang="en-US" sz="2200" dirty="0"/>
          </a:p>
        </p:txBody>
      </p:sp>
      <p:sp>
        <p:nvSpPr>
          <p:cNvPr id="6" name="Text 4"/>
          <p:cNvSpPr/>
          <p:nvPr/>
        </p:nvSpPr>
        <p:spPr>
          <a:xfrm>
            <a:off x="1615559" y="2862858"/>
            <a:ext cx="5579983" cy="1532096"/>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Lister v Hesley Hall Ltd [2001] UKHL 22 marked a significant expansion of vicarious liability in English law. The case involved sexual abuse committed by a warden at a boarding school against students.</a:t>
            </a:r>
            <a:endParaRPr lang="en-US" sz="1850" dirty="0"/>
          </a:p>
        </p:txBody>
      </p:sp>
      <p:sp>
        <p:nvSpPr>
          <p:cNvPr id="7" name="Shape 5"/>
          <p:cNvSpPr/>
          <p:nvPr/>
        </p:nvSpPr>
        <p:spPr>
          <a:xfrm>
            <a:off x="7434858" y="2367320"/>
            <a:ext cx="538520" cy="538520"/>
          </a:xfrm>
          <a:prstGeom prst="roundRect">
            <a:avLst>
              <a:gd name="adj" fmla="val 6668"/>
            </a:avLst>
          </a:prstGeom>
          <a:solidFill>
            <a:srgbClr val="315251"/>
          </a:solidFill>
          <a:ln/>
        </p:spPr>
        <p:txBody>
          <a:bodyPr/>
          <a:lstStyle/>
          <a:p>
            <a:endParaRPr lang="en-GB"/>
          </a:p>
        </p:txBody>
      </p:sp>
      <p:sp>
        <p:nvSpPr>
          <p:cNvPr id="8" name="Text 6"/>
          <p:cNvSpPr/>
          <p:nvPr/>
        </p:nvSpPr>
        <p:spPr>
          <a:xfrm>
            <a:off x="7613452" y="2467570"/>
            <a:ext cx="181213" cy="337899"/>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2</a:t>
            </a:r>
            <a:endParaRPr lang="en-US" sz="2650" dirty="0"/>
          </a:p>
        </p:txBody>
      </p:sp>
      <p:sp>
        <p:nvSpPr>
          <p:cNvPr id="9" name="Text 7"/>
          <p:cNvSpPr/>
          <p:nvPr/>
        </p:nvSpPr>
        <p:spPr>
          <a:xfrm>
            <a:off x="8212693" y="236732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Legal Innovation</a:t>
            </a:r>
            <a:endParaRPr lang="en-US" sz="2200" dirty="0"/>
          </a:p>
        </p:txBody>
      </p:sp>
      <p:sp>
        <p:nvSpPr>
          <p:cNvPr id="10" name="Text 8"/>
          <p:cNvSpPr/>
          <p:nvPr/>
        </p:nvSpPr>
        <p:spPr>
          <a:xfrm>
            <a:off x="8212693" y="2862858"/>
            <a:ext cx="5579983"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The House of Lords introduced the "close connection" test, which expanded the scope of vicarious liability beyond acts done in the course of employment to include those closely connected to the employee's duties.</a:t>
            </a:r>
            <a:endParaRPr lang="en-US" sz="1850" dirty="0"/>
          </a:p>
        </p:txBody>
      </p:sp>
      <p:sp>
        <p:nvSpPr>
          <p:cNvPr id="11" name="Shape 9"/>
          <p:cNvSpPr/>
          <p:nvPr/>
        </p:nvSpPr>
        <p:spPr>
          <a:xfrm>
            <a:off x="837724" y="5286494"/>
            <a:ext cx="538520" cy="538520"/>
          </a:xfrm>
          <a:prstGeom prst="roundRect">
            <a:avLst>
              <a:gd name="adj" fmla="val 6668"/>
            </a:avLst>
          </a:prstGeom>
          <a:solidFill>
            <a:srgbClr val="315251"/>
          </a:solidFill>
          <a:ln/>
        </p:spPr>
        <p:txBody>
          <a:bodyPr/>
          <a:lstStyle/>
          <a:p>
            <a:endParaRPr lang="en-GB"/>
          </a:p>
        </p:txBody>
      </p:sp>
      <p:sp>
        <p:nvSpPr>
          <p:cNvPr id="12" name="Text 10"/>
          <p:cNvSpPr/>
          <p:nvPr/>
        </p:nvSpPr>
        <p:spPr>
          <a:xfrm>
            <a:off x="1015008" y="5386745"/>
            <a:ext cx="183833" cy="337899"/>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3</a:t>
            </a:r>
            <a:endParaRPr lang="en-US" sz="2650" dirty="0"/>
          </a:p>
        </p:txBody>
      </p:sp>
      <p:sp>
        <p:nvSpPr>
          <p:cNvPr id="13" name="Text 11"/>
          <p:cNvSpPr/>
          <p:nvPr/>
        </p:nvSpPr>
        <p:spPr>
          <a:xfrm>
            <a:off x="1615559" y="528649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Reasoning</a:t>
            </a:r>
            <a:endParaRPr lang="en-US" sz="2200" dirty="0"/>
          </a:p>
        </p:txBody>
      </p:sp>
      <p:sp>
        <p:nvSpPr>
          <p:cNvPr id="14" name="Text 12"/>
          <p:cNvSpPr/>
          <p:nvPr/>
        </p:nvSpPr>
        <p:spPr>
          <a:xfrm>
            <a:off x="1615559" y="5782032"/>
            <a:ext cx="5579983" cy="1532096"/>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Lord Steyn argued that the traditional "course of employment" test was too narrow and failed to address modern workplace realities and the need for victim protection.</a:t>
            </a:r>
            <a:endParaRPr lang="en-US" sz="1850" dirty="0"/>
          </a:p>
        </p:txBody>
      </p:sp>
      <p:sp>
        <p:nvSpPr>
          <p:cNvPr id="15" name="Shape 13"/>
          <p:cNvSpPr/>
          <p:nvPr/>
        </p:nvSpPr>
        <p:spPr>
          <a:xfrm>
            <a:off x="7434858" y="5286494"/>
            <a:ext cx="538520" cy="538520"/>
          </a:xfrm>
          <a:prstGeom prst="roundRect">
            <a:avLst>
              <a:gd name="adj" fmla="val 6668"/>
            </a:avLst>
          </a:prstGeom>
          <a:solidFill>
            <a:srgbClr val="315251"/>
          </a:solidFill>
          <a:ln/>
        </p:spPr>
        <p:txBody>
          <a:bodyPr/>
          <a:lstStyle/>
          <a:p>
            <a:endParaRPr lang="en-GB"/>
          </a:p>
        </p:txBody>
      </p:sp>
      <p:sp>
        <p:nvSpPr>
          <p:cNvPr id="16" name="Text 14"/>
          <p:cNvSpPr/>
          <p:nvPr/>
        </p:nvSpPr>
        <p:spPr>
          <a:xfrm>
            <a:off x="7618214" y="5386745"/>
            <a:ext cx="171688" cy="337899"/>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4</a:t>
            </a:r>
            <a:endParaRPr lang="en-US" sz="2650" dirty="0"/>
          </a:p>
        </p:txBody>
      </p:sp>
      <p:sp>
        <p:nvSpPr>
          <p:cNvPr id="17" name="Text 15"/>
          <p:cNvSpPr/>
          <p:nvPr/>
        </p:nvSpPr>
        <p:spPr>
          <a:xfrm>
            <a:off x="8212693" y="528649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9EEE7"/>
                </a:solidFill>
                <a:latin typeface="Quattrocento" pitchFamily="34" charset="0"/>
                <a:ea typeface="Quattrocento" pitchFamily="34" charset="-122"/>
                <a:cs typeface="Quattrocento" pitchFamily="34" charset="-120"/>
              </a:rPr>
              <a:t>Impact</a:t>
            </a:r>
            <a:endParaRPr lang="en-US" sz="2200" dirty="0"/>
          </a:p>
        </p:txBody>
      </p:sp>
      <p:sp>
        <p:nvSpPr>
          <p:cNvPr id="18" name="Text 16"/>
          <p:cNvSpPr/>
          <p:nvPr/>
        </p:nvSpPr>
        <p:spPr>
          <a:xfrm>
            <a:off x="8212693" y="5782032"/>
            <a:ext cx="5579983" cy="1532096"/>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This decision significantly broadened the circumstances under which employers could be held vicariously liable, particularly in cases of intentional wrongdoing by employees.</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0291" y="1026200"/>
            <a:ext cx="7836218" cy="1098947"/>
          </a:xfrm>
          <a:prstGeom prst="rect">
            <a:avLst/>
          </a:prstGeom>
          <a:noFill/>
          <a:ln/>
        </p:spPr>
        <p:txBody>
          <a:bodyPr wrap="square" lIns="0" tIns="0" rIns="0" bIns="0" rtlCol="0" anchor="t"/>
          <a:lstStyle/>
          <a:p>
            <a:pPr marL="0" indent="0">
              <a:lnSpc>
                <a:spcPts val="4300"/>
              </a:lnSpc>
              <a:buNone/>
            </a:pPr>
            <a:r>
              <a:rPr lang="en-US" sz="3450" dirty="0">
                <a:solidFill>
                  <a:srgbClr val="FFD9BE"/>
                </a:solidFill>
                <a:latin typeface="Quattrocento" pitchFamily="34" charset="0"/>
                <a:ea typeface="Quattrocento" pitchFamily="34" charset="-122"/>
                <a:cs typeface="Quattrocento" pitchFamily="34" charset="-120"/>
              </a:rPr>
              <a:t>Statutory Frameworks in Hong Kong and the UK</a:t>
            </a:r>
            <a:endParaRPr lang="en-US" sz="3450" dirty="0"/>
          </a:p>
        </p:txBody>
      </p:sp>
      <p:sp>
        <p:nvSpPr>
          <p:cNvPr id="4" name="Shape 1"/>
          <p:cNvSpPr/>
          <p:nvPr/>
        </p:nvSpPr>
        <p:spPr>
          <a:xfrm>
            <a:off x="6140291" y="2405301"/>
            <a:ext cx="7836218" cy="4797981"/>
          </a:xfrm>
          <a:prstGeom prst="roundRect">
            <a:avLst>
              <a:gd name="adj" fmla="val 584"/>
            </a:avLst>
          </a:prstGeom>
          <a:noFill/>
          <a:ln w="7620">
            <a:solidFill>
              <a:srgbClr val="FFFFFF">
                <a:alpha val="24000"/>
              </a:srgbClr>
            </a:solidFill>
            <a:prstDash val="solid"/>
          </a:ln>
        </p:spPr>
        <p:txBody>
          <a:bodyPr/>
          <a:lstStyle/>
          <a:p>
            <a:endParaRPr lang="en-GB"/>
          </a:p>
        </p:txBody>
      </p:sp>
      <p:sp>
        <p:nvSpPr>
          <p:cNvPr id="5" name="Shape 2"/>
          <p:cNvSpPr/>
          <p:nvPr/>
        </p:nvSpPr>
        <p:spPr>
          <a:xfrm>
            <a:off x="6147911" y="2412921"/>
            <a:ext cx="7820144" cy="538163"/>
          </a:xfrm>
          <a:prstGeom prst="rect">
            <a:avLst/>
          </a:prstGeom>
          <a:solidFill>
            <a:srgbClr val="FFFFFF">
              <a:alpha val="4000"/>
            </a:srgbClr>
          </a:solidFill>
          <a:ln/>
        </p:spPr>
        <p:txBody>
          <a:bodyPr/>
          <a:lstStyle/>
          <a:p>
            <a:endParaRPr lang="en-GB"/>
          </a:p>
        </p:txBody>
      </p:sp>
      <p:sp>
        <p:nvSpPr>
          <p:cNvPr id="6" name="Text 3"/>
          <p:cNvSpPr/>
          <p:nvPr/>
        </p:nvSpPr>
        <p:spPr>
          <a:xfrm>
            <a:off x="6335673" y="2532578"/>
            <a:ext cx="222896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Jurisdiction</a:t>
            </a:r>
            <a:endParaRPr lang="en-US" sz="1450" dirty="0"/>
          </a:p>
        </p:txBody>
      </p:sp>
      <p:sp>
        <p:nvSpPr>
          <p:cNvPr id="7" name="Text 4"/>
          <p:cNvSpPr/>
          <p:nvPr/>
        </p:nvSpPr>
        <p:spPr>
          <a:xfrm>
            <a:off x="8945880" y="2532578"/>
            <a:ext cx="222515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Key Legislation</a:t>
            </a:r>
            <a:endParaRPr lang="en-US" sz="1450" dirty="0"/>
          </a:p>
        </p:txBody>
      </p:sp>
      <p:sp>
        <p:nvSpPr>
          <p:cNvPr id="8" name="Text 5"/>
          <p:cNvSpPr/>
          <p:nvPr/>
        </p:nvSpPr>
        <p:spPr>
          <a:xfrm>
            <a:off x="11552277" y="2532578"/>
            <a:ext cx="222896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Notable Provisions</a:t>
            </a:r>
            <a:endParaRPr lang="en-US" sz="1450" dirty="0"/>
          </a:p>
        </p:txBody>
      </p:sp>
      <p:sp>
        <p:nvSpPr>
          <p:cNvPr id="9" name="Shape 6"/>
          <p:cNvSpPr/>
          <p:nvPr/>
        </p:nvSpPr>
        <p:spPr>
          <a:xfrm>
            <a:off x="6147911" y="2951083"/>
            <a:ext cx="7820144" cy="1135856"/>
          </a:xfrm>
          <a:prstGeom prst="rect">
            <a:avLst/>
          </a:prstGeom>
          <a:solidFill>
            <a:srgbClr val="000000">
              <a:alpha val="4000"/>
            </a:srgbClr>
          </a:solidFill>
          <a:ln/>
        </p:spPr>
        <p:txBody>
          <a:bodyPr/>
          <a:lstStyle/>
          <a:p>
            <a:endParaRPr lang="en-GB"/>
          </a:p>
        </p:txBody>
      </p:sp>
      <p:sp>
        <p:nvSpPr>
          <p:cNvPr id="10" name="Text 7"/>
          <p:cNvSpPr/>
          <p:nvPr/>
        </p:nvSpPr>
        <p:spPr>
          <a:xfrm>
            <a:off x="6335673" y="3070741"/>
            <a:ext cx="222896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Hong Kong</a:t>
            </a:r>
            <a:endParaRPr lang="en-US" sz="1450" dirty="0"/>
          </a:p>
        </p:txBody>
      </p:sp>
      <p:sp>
        <p:nvSpPr>
          <p:cNvPr id="11" name="Text 8"/>
          <p:cNvSpPr/>
          <p:nvPr/>
        </p:nvSpPr>
        <p:spPr>
          <a:xfrm>
            <a:off x="8945880" y="3070741"/>
            <a:ext cx="2225159" cy="597694"/>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Occupiers Liability Ordinance (Cap. 314)</a:t>
            </a:r>
            <a:endParaRPr lang="en-US" sz="1450" dirty="0"/>
          </a:p>
        </p:txBody>
      </p:sp>
      <p:sp>
        <p:nvSpPr>
          <p:cNvPr id="12" name="Text 9"/>
          <p:cNvSpPr/>
          <p:nvPr/>
        </p:nvSpPr>
        <p:spPr>
          <a:xfrm>
            <a:off x="11552277" y="3070741"/>
            <a:ext cx="2228969" cy="896541"/>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Imposes vicarious liability on occupiers for acts of independent contractors</a:t>
            </a:r>
            <a:endParaRPr lang="en-US" sz="1450" dirty="0"/>
          </a:p>
        </p:txBody>
      </p:sp>
      <p:sp>
        <p:nvSpPr>
          <p:cNvPr id="13" name="Shape 10"/>
          <p:cNvSpPr/>
          <p:nvPr/>
        </p:nvSpPr>
        <p:spPr>
          <a:xfrm>
            <a:off x="6147911" y="4086939"/>
            <a:ext cx="7820144" cy="1135856"/>
          </a:xfrm>
          <a:prstGeom prst="rect">
            <a:avLst/>
          </a:prstGeom>
          <a:solidFill>
            <a:srgbClr val="FFFFFF">
              <a:alpha val="4000"/>
            </a:srgbClr>
          </a:solidFill>
          <a:ln/>
        </p:spPr>
        <p:txBody>
          <a:bodyPr/>
          <a:lstStyle/>
          <a:p>
            <a:endParaRPr lang="en-GB"/>
          </a:p>
        </p:txBody>
      </p:sp>
      <p:sp>
        <p:nvSpPr>
          <p:cNvPr id="14" name="Text 11"/>
          <p:cNvSpPr/>
          <p:nvPr/>
        </p:nvSpPr>
        <p:spPr>
          <a:xfrm>
            <a:off x="6335673" y="4206597"/>
            <a:ext cx="222896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Hong Kong</a:t>
            </a:r>
            <a:endParaRPr lang="en-US" sz="1450" dirty="0"/>
          </a:p>
        </p:txBody>
      </p:sp>
      <p:sp>
        <p:nvSpPr>
          <p:cNvPr id="15" name="Text 12"/>
          <p:cNvSpPr/>
          <p:nvPr/>
        </p:nvSpPr>
        <p:spPr>
          <a:xfrm>
            <a:off x="8945880" y="4206597"/>
            <a:ext cx="2225159" cy="896541"/>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Employees' Compensation Ordinance (Cap. 282)</a:t>
            </a:r>
            <a:endParaRPr lang="en-US" sz="1450" dirty="0"/>
          </a:p>
        </p:txBody>
      </p:sp>
      <p:sp>
        <p:nvSpPr>
          <p:cNvPr id="16" name="Text 13"/>
          <p:cNvSpPr/>
          <p:nvPr/>
        </p:nvSpPr>
        <p:spPr>
          <a:xfrm>
            <a:off x="11552277" y="4206597"/>
            <a:ext cx="2228969" cy="896541"/>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Establishes employer liability for work-related injuries</a:t>
            </a:r>
            <a:endParaRPr lang="en-US" sz="1450" dirty="0"/>
          </a:p>
        </p:txBody>
      </p:sp>
      <p:sp>
        <p:nvSpPr>
          <p:cNvPr id="17" name="Shape 14"/>
          <p:cNvSpPr/>
          <p:nvPr/>
        </p:nvSpPr>
        <p:spPr>
          <a:xfrm>
            <a:off x="6147911" y="5222796"/>
            <a:ext cx="7820144" cy="1135856"/>
          </a:xfrm>
          <a:prstGeom prst="rect">
            <a:avLst/>
          </a:prstGeom>
          <a:solidFill>
            <a:srgbClr val="000000">
              <a:alpha val="4000"/>
            </a:srgbClr>
          </a:solidFill>
          <a:ln/>
        </p:spPr>
        <p:txBody>
          <a:bodyPr/>
          <a:lstStyle/>
          <a:p>
            <a:endParaRPr lang="en-GB"/>
          </a:p>
        </p:txBody>
      </p:sp>
      <p:sp>
        <p:nvSpPr>
          <p:cNvPr id="18" name="Text 15"/>
          <p:cNvSpPr/>
          <p:nvPr/>
        </p:nvSpPr>
        <p:spPr>
          <a:xfrm>
            <a:off x="6335673" y="5342453"/>
            <a:ext cx="222896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UK</a:t>
            </a:r>
            <a:endParaRPr lang="en-US" sz="1450" dirty="0"/>
          </a:p>
        </p:txBody>
      </p:sp>
      <p:sp>
        <p:nvSpPr>
          <p:cNvPr id="19" name="Text 16"/>
          <p:cNvSpPr/>
          <p:nvPr/>
        </p:nvSpPr>
        <p:spPr>
          <a:xfrm>
            <a:off x="8945880" y="5342453"/>
            <a:ext cx="2225159" cy="896541"/>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Employers' Liability (Compulsory Insurance) Act 1969</a:t>
            </a:r>
            <a:endParaRPr lang="en-US" sz="1450" dirty="0"/>
          </a:p>
        </p:txBody>
      </p:sp>
      <p:sp>
        <p:nvSpPr>
          <p:cNvPr id="20" name="Text 17"/>
          <p:cNvSpPr/>
          <p:nvPr/>
        </p:nvSpPr>
        <p:spPr>
          <a:xfrm>
            <a:off x="11552277" y="5342453"/>
            <a:ext cx="2228969" cy="896541"/>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Requires employers to insure against liability for employee injuries</a:t>
            </a:r>
            <a:endParaRPr lang="en-US" sz="1450" dirty="0"/>
          </a:p>
        </p:txBody>
      </p:sp>
      <p:sp>
        <p:nvSpPr>
          <p:cNvPr id="21" name="Shape 18"/>
          <p:cNvSpPr/>
          <p:nvPr/>
        </p:nvSpPr>
        <p:spPr>
          <a:xfrm>
            <a:off x="6147911" y="6358652"/>
            <a:ext cx="7820144" cy="837009"/>
          </a:xfrm>
          <a:prstGeom prst="rect">
            <a:avLst/>
          </a:prstGeom>
          <a:solidFill>
            <a:srgbClr val="FFFFFF">
              <a:alpha val="4000"/>
            </a:srgbClr>
          </a:solidFill>
          <a:ln/>
        </p:spPr>
        <p:txBody>
          <a:bodyPr/>
          <a:lstStyle/>
          <a:p>
            <a:endParaRPr lang="en-GB"/>
          </a:p>
        </p:txBody>
      </p:sp>
      <p:sp>
        <p:nvSpPr>
          <p:cNvPr id="22" name="Text 19"/>
          <p:cNvSpPr/>
          <p:nvPr/>
        </p:nvSpPr>
        <p:spPr>
          <a:xfrm>
            <a:off x="6335673" y="6478310"/>
            <a:ext cx="222896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UK</a:t>
            </a:r>
            <a:endParaRPr lang="en-US" sz="1450" dirty="0"/>
          </a:p>
        </p:txBody>
      </p:sp>
      <p:sp>
        <p:nvSpPr>
          <p:cNvPr id="23" name="Text 20"/>
          <p:cNvSpPr/>
          <p:nvPr/>
        </p:nvSpPr>
        <p:spPr>
          <a:xfrm>
            <a:off x="8945880" y="6478310"/>
            <a:ext cx="2225159" cy="298847"/>
          </a:xfrm>
          <a:prstGeom prst="rect">
            <a:avLst/>
          </a:prstGeom>
          <a:noFill/>
          <a:ln/>
        </p:spPr>
        <p:txBody>
          <a:bodyPr wrap="non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Equality Act 2010</a:t>
            </a:r>
            <a:endParaRPr lang="en-US" sz="1450" dirty="0"/>
          </a:p>
        </p:txBody>
      </p:sp>
      <p:sp>
        <p:nvSpPr>
          <p:cNvPr id="24" name="Text 21"/>
          <p:cNvSpPr/>
          <p:nvPr/>
        </p:nvSpPr>
        <p:spPr>
          <a:xfrm>
            <a:off x="11552277" y="6478310"/>
            <a:ext cx="2228969" cy="597694"/>
          </a:xfrm>
          <a:prstGeom prst="rect">
            <a:avLst/>
          </a:prstGeom>
          <a:noFill/>
          <a:ln/>
        </p:spPr>
        <p:txBody>
          <a:bodyPr wrap="square" lIns="0" tIns="0" rIns="0" bIns="0" rtlCol="0" anchor="t"/>
          <a:lstStyle/>
          <a:p>
            <a:pPr marL="0" indent="0">
              <a:lnSpc>
                <a:spcPts val="2350"/>
              </a:lnSpc>
              <a:buNone/>
            </a:pPr>
            <a:r>
              <a:rPr lang="en-US" sz="1450" dirty="0">
                <a:solidFill>
                  <a:srgbClr val="F9EEE7"/>
                </a:solidFill>
                <a:latin typeface="Quattrocento" pitchFamily="34" charset="0"/>
                <a:ea typeface="Quattrocento" pitchFamily="34" charset="-122"/>
                <a:cs typeface="Quattrocento" pitchFamily="34" charset="-120"/>
              </a:rPr>
              <a:t>Extends vicarious liability to discrimination cases</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2424" y="453866"/>
            <a:ext cx="7991951" cy="968216"/>
          </a:xfrm>
          <a:prstGeom prst="rect">
            <a:avLst/>
          </a:prstGeom>
          <a:noFill/>
          <a:ln/>
        </p:spPr>
        <p:txBody>
          <a:bodyPr wrap="square" lIns="0" tIns="0" rIns="0" bIns="0" rtlCol="0" anchor="t"/>
          <a:lstStyle/>
          <a:p>
            <a:pPr marL="0" indent="0">
              <a:lnSpc>
                <a:spcPts val="3800"/>
              </a:lnSpc>
              <a:buNone/>
            </a:pPr>
            <a:r>
              <a:rPr lang="en-US" sz="3000" dirty="0">
                <a:solidFill>
                  <a:srgbClr val="FFD9BE"/>
                </a:solidFill>
                <a:latin typeface="Quattrocento" pitchFamily="34" charset="0"/>
                <a:ea typeface="Quattrocento" pitchFamily="34" charset="-122"/>
                <a:cs typeface="Quattrocento" pitchFamily="34" charset="-120"/>
              </a:rPr>
              <a:t>Key Principles: Control, Relationship, and Connection</a:t>
            </a:r>
            <a:endParaRPr lang="en-US" sz="3000" dirty="0"/>
          </a:p>
        </p:txBody>
      </p:sp>
      <p:pic>
        <p:nvPicPr>
          <p:cNvPr id="4" name="Image 1" descr="preencoded.png"/>
          <p:cNvPicPr>
            <a:picLocks noChangeAspect="1"/>
          </p:cNvPicPr>
          <p:nvPr/>
        </p:nvPicPr>
        <p:blipFill>
          <a:blip r:embed="rId4"/>
          <a:stretch>
            <a:fillRect/>
          </a:stretch>
        </p:blipFill>
        <p:spPr>
          <a:xfrm>
            <a:off x="6062424" y="1668899"/>
            <a:ext cx="411480" cy="411480"/>
          </a:xfrm>
          <a:prstGeom prst="rect">
            <a:avLst/>
          </a:prstGeom>
        </p:spPr>
      </p:pic>
      <p:sp>
        <p:nvSpPr>
          <p:cNvPr id="5" name="Text 1"/>
          <p:cNvSpPr/>
          <p:nvPr/>
        </p:nvSpPr>
        <p:spPr>
          <a:xfrm>
            <a:off x="6062424" y="2244923"/>
            <a:ext cx="1936313" cy="241935"/>
          </a:xfrm>
          <a:prstGeom prst="rect">
            <a:avLst/>
          </a:prstGeom>
          <a:noFill/>
          <a:ln/>
        </p:spPr>
        <p:txBody>
          <a:bodyPr wrap="none" lIns="0" tIns="0" rIns="0" bIns="0" rtlCol="0" anchor="t"/>
          <a:lstStyle/>
          <a:p>
            <a:pPr marL="0" indent="0" algn="l">
              <a:lnSpc>
                <a:spcPts val="1900"/>
              </a:lnSpc>
              <a:buNone/>
            </a:pPr>
            <a:r>
              <a:rPr lang="en-US" sz="1500" dirty="0">
                <a:solidFill>
                  <a:srgbClr val="F9EEE7"/>
                </a:solidFill>
                <a:latin typeface="Quattrocento" pitchFamily="34" charset="0"/>
                <a:ea typeface="Quattrocento" pitchFamily="34" charset="-122"/>
                <a:cs typeface="Quattrocento" pitchFamily="34" charset="-120"/>
              </a:rPr>
              <a:t>Control</a:t>
            </a:r>
            <a:endParaRPr lang="en-US" sz="1500" dirty="0"/>
          </a:p>
        </p:txBody>
      </p:sp>
      <p:sp>
        <p:nvSpPr>
          <p:cNvPr id="6" name="Text 2"/>
          <p:cNvSpPr/>
          <p:nvPr/>
        </p:nvSpPr>
        <p:spPr>
          <a:xfrm>
            <a:off x="6062424" y="2585561"/>
            <a:ext cx="7991951" cy="789742"/>
          </a:xfrm>
          <a:prstGeom prst="rect">
            <a:avLst/>
          </a:prstGeom>
          <a:noFill/>
          <a:ln/>
        </p:spPr>
        <p:txBody>
          <a:bodyPr wrap="square" lIns="0" tIns="0" rIns="0" bIns="0" rtlCol="0" anchor="t"/>
          <a:lstStyle/>
          <a:p>
            <a:pPr marL="0" indent="0" algn="l">
              <a:lnSpc>
                <a:spcPts val="2050"/>
              </a:lnSpc>
              <a:buNone/>
            </a:pPr>
            <a:r>
              <a:rPr lang="en-US" sz="1250" dirty="0">
                <a:solidFill>
                  <a:srgbClr val="F9EEE7"/>
                </a:solidFill>
                <a:latin typeface="Quattrocento" pitchFamily="34" charset="0"/>
                <a:ea typeface="Quattrocento" pitchFamily="34" charset="-122"/>
                <a:cs typeface="Quattrocento" pitchFamily="34" charset="-120"/>
              </a:rPr>
              <a:t>The degree of control an employer exercises over an employee's actions remains a crucial factor in determining vicarious liability. This includes the power to direct how work is performed and the ability to prevent misconduct.</a:t>
            </a:r>
            <a:endParaRPr lang="en-US" sz="1250" dirty="0"/>
          </a:p>
        </p:txBody>
      </p:sp>
      <p:pic>
        <p:nvPicPr>
          <p:cNvPr id="7" name="Image 2" descr="preencoded.png"/>
          <p:cNvPicPr>
            <a:picLocks noChangeAspect="1"/>
          </p:cNvPicPr>
          <p:nvPr/>
        </p:nvPicPr>
        <p:blipFill>
          <a:blip r:embed="rId5"/>
          <a:stretch>
            <a:fillRect/>
          </a:stretch>
        </p:blipFill>
        <p:spPr>
          <a:xfrm>
            <a:off x="6062424" y="3869055"/>
            <a:ext cx="411480" cy="411480"/>
          </a:xfrm>
          <a:prstGeom prst="rect">
            <a:avLst/>
          </a:prstGeom>
        </p:spPr>
      </p:pic>
      <p:sp>
        <p:nvSpPr>
          <p:cNvPr id="8" name="Text 3"/>
          <p:cNvSpPr/>
          <p:nvPr/>
        </p:nvSpPr>
        <p:spPr>
          <a:xfrm>
            <a:off x="6062424" y="4445079"/>
            <a:ext cx="1936313" cy="241935"/>
          </a:xfrm>
          <a:prstGeom prst="rect">
            <a:avLst/>
          </a:prstGeom>
          <a:noFill/>
          <a:ln/>
        </p:spPr>
        <p:txBody>
          <a:bodyPr wrap="none" lIns="0" tIns="0" rIns="0" bIns="0" rtlCol="0" anchor="t"/>
          <a:lstStyle/>
          <a:p>
            <a:pPr marL="0" indent="0" algn="l">
              <a:lnSpc>
                <a:spcPts val="1900"/>
              </a:lnSpc>
              <a:buNone/>
            </a:pPr>
            <a:r>
              <a:rPr lang="en-US" sz="1500" dirty="0">
                <a:solidFill>
                  <a:srgbClr val="F9EEE7"/>
                </a:solidFill>
                <a:latin typeface="Quattrocento" pitchFamily="34" charset="0"/>
                <a:ea typeface="Quattrocento" pitchFamily="34" charset="-122"/>
                <a:cs typeface="Quattrocento" pitchFamily="34" charset="-120"/>
              </a:rPr>
              <a:t>Relationship</a:t>
            </a:r>
            <a:endParaRPr lang="en-US" sz="1500" dirty="0"/>
          </a:p>
        </p:txBody>
      </p:sp>
      <p:sp>
        <p:nvSpPr>
          <p:cNvPr id="9" name="Text 4"/>
          <p:cNvSpPr/>
          <p:nvPr/>
        </p:nvSpPr>
        <p:spPr>
          <a:xfrm>
            <a:off x="6062424" y="4785717"/>
            <a:ext cx="7991951" cy="789742"/>
          </a:xfrm>
          <a:prstGeom prst="rect">
            <a:avLst/>
          </a:prstGeom>
          <a:noFill/>
          <a:ln/>
        </p:spPr>
        <p:txBody>
          <a:bodyPr wrap="square" lIns="0" tIns="0" rIns="0" bIns="0" rtlCol="0" anchor="t"/>
          <a:lstStyle/>
          <a:p>
            <a:pPr marL="0" indent="0" algn="l">
              <a:lnSpc>
                <a:spcPts val="2050"/>
              </a:lnSpc>
              <a:buNone/>
            </a:pPr>
            <a:r>
              <a:rPr lang="en-US" sz="1250" dirty="0">
                <a:solidFill>
                  <a:srgbClr val="F9EEE7"/>
                </a:solidFill>
                <a:latin typeface="Quattrocento" pitchFamily="34" charset="0"/>
                <a:ea typeface="Quattrocento" pitchFamily="34" charset="-122"/>
                <a:cs typeface="Quattrocento" pitchFamily="34" charset="-120"/>
              </a:rPr>
              <a:t>The nature of the relationship between the parties is essential. Courts consider factors such as integration into the organisation, financial arrangements, and the mutuality of obligations to determine if a relationship gives rise to vicarious liability.</a:t>
            </a:r>
            <a:endParaRPr lang="en-US" sz="1250" dirty="0"/>
          </a:p>
        </p:txBody>
      </p:sp>
      <p:pic>
        <p:nvPicPr>
          <p:cNvPr id="10" name="Image 3" descr="preencoded.png"/>
          <p:cNvPicPr>
            <a:picLocks noChangeAspect="1"/>
          </p:cNvPicPr>
          <p:nvPr/>
        </p:nvPicPr>
        <p:blipFill>
          <a:blip r:embed="rId6"/>
          <a:stretch>
            <a:fillRect/>
          </a:stretch>
        </p:blipFill>
        <p:spPr>
          <a:xfrm>
            <a:off x="6062424" y="6069211"/>
            <a:ext cx="411480" cy="411480"/>
          </a:xfrm>
          <a:prstGeom prst="rect">
            <a:avLst/>
          </a:prstGeom>
        </p:spPr>
      </p:pic>
      <p:sp>
        <p:nvSpPr>
          <p:cNvPr id="11" name="Text 5"/>
          <p:cNvSpPr/>
          <p:nvPr/>
        </p:nvSpPr>
        <p:spPr>
          <a:xfrm>
            <a:off x="6062424" y="6645235"/>
            <a:ext cx="1936313" cy="241935"/>
          </a:xfrm>
          <a:prstGeom prst="rect">
            <a:avLst/>
          </a:prstGeom>
          <a:noFill/>
          <a:ln/>
        </p:spPr>
        <p:txBody>
          <a:bodyPr wrap="none" lIns="0" tIns="0" rIns="0" bIns="0" rtlCol="0" anchor="t"/>
          <a:lstStyle/>
          <a:p>
            <a:pPr marL="0" indent="0" algn="l">
              <a:lnSpc>
                <a:spcPts val="1900"/>
              </a:lnSpc>
              <a:buNone/>
            </a:pPr>
            <a:r>
              <a:rPr lang="en-US" sz="1500" dirty="0">
                <a:solidFill>
                  <a:srgbClr val="F9EEE7"/>
                </a:solidFill>
                <a:latin typeface="Quattrocento" pitchFamily="34" charset="0"/>
                <a:ea typeface="Quattrocento" pitchFamily="34" charset="-122"/>
                <a:cs typeface="Quattrocento" pitchFamily="34" charset="-120"/>
              </a:rPr>
              <a:t>Connection</a:t>
            </a:r>
            <a:endParaRPr lang="en-US" sz="1500" dirty="0"/>
          </a:p>
        </p:txBody>
      </p:sp>
      <p:sp>
        <p:nvSpPr>
          <p:cNvPr id="12" name="Text 6"/>
          <p:cNvSpPr/>
          <p:nvPr/>
        </p:nvSpPr>
        <p:spPr>
          <a:xfrm>
            <a:off x="6062424" y="6985873"/>
            <a:ext cx="7991951" cy="789742"/>
          </a:xfrm>
          <a:prstGeom prst="rect">
            <a:avLst/>
          </a:prstGeom>
          <a:noFill/>
          <a:ln/>
        </p:spPr>
        <p:txBody>
          <a:bodyPr wrap="square" lIns="0" tIns="0" rIns="0" bIns="0" rtlCol="0" anchor="t"/>
          <a:lstStyle/>
          <a:p>
            <a:pPr marL="0" indent="0" algn="l">
              <a:lnSpc>
                <a:spcPts val="2050"/>
              </a:lnSpc>
              <a:buNone/>
            </a:pPr>
            <a:r>
              <a:rPr lang="en-US" sz="1250" dirty="0">
                <a:solidFill>
                  <a:srgbClr val="F9EEE7"/>
                </a:solidFill>
                <a:latin typeface="Quattrocento" pitchFamily="34" charset="0"/>
                <a:ea typeface="Quattrocento" pitchFamily="34" charset="-122"/>
                <a:cs typeface="Quattrocento" pitchFamily="34" charset="-120"/>
              </a:rPr>
              <a:t>Following Lister v Hesley Hall Ltd, courts assess whether there is a sufficiently close connection between the wrongful act and the employee's duties. This principle has expanded vicarious liability to cover a wider range of scenarios.</a:t>
            </a:r>
            <a:endParaRPr lang="en-US" sz="125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1732</Words>
  <Application>Microsoft Office PowerPoint</Application>
  <PresentationFormat>Custom</PresentationFormat>
  <Paragraphs>180</Paragraphs>
  <Slides>17</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Garamond</vt:lpstr>
      <vt:lpstr>Quattrocento</vt:lpstr>
      <vt:lpstr>Arial</vt:lpstr>
      <vt:lpstr>Office Theme</vt:lpstr>
      <vt:lpstr>Organic</vt:lpstr>
      <vt:lpstr>The Doctrine of Vicarious Liability:  Historical Development and Modern Applications</vt:lpstr>
      <vt:lpstr>Minor House 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2024-11-29T07:13:01Z</dcterms:created>
  <dcterms:modified xsi:type="dcterms:W3CDTF">2024-11-29T07:25:32Z</dcterms:modified>
</cp:coreProperties>
</file>