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5" r:id="rId2"/>
  </p:sldMasterIdLst>
  <p:notesMasterIdLst>
    <p:notesMasterId r:id="rId20"/>
  </p:notesMasterIdLst>
  <p:sldIdLst>
    <p:sldId id="273" r:id="rId3"/>
    <p:sldId id="274"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4630400" cy="8229600"/>
  <p:notesSz cx="8229600" cy="14630400"/>
  <p:embeddedFontLst>
    <p:embeddedFont>
      <p:font typeface="Garamond" panose="02020404030301010803" pitchFamily="18" charset="0"/>
      <p:regular r:id="rId21"/>
      <p:bold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D793FC9-F268-4A1C-A093-60711150124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B3D47C9-D9FC-4420-A744-6B89A243D619}">
      <dgm:prSet/>
      <dgm:spPr/>
      <dgm:t>
        <a:bodyPr/>
        <a:lstStyle/>
        <a:p>
          <a:r>
            <a:rPr lang="en-US" b="1" dirty="0"/>
            <a:t>Tutor</a:t>
          </a:r>
          <a:r>
            <a:rPr lang="en-US" dirty="0"/>
            <a:t>: </a:t>
          </a:r>
          <a:r>
            <a:rPr lang="en-GB" b="1" dirty="0"/>
            <a:t>Okwudili</a:t>
          </a:r>
          <a:r>
            <a:rPr lang="en-GB" dirty="0"/>
            <a:t> O. ONWURAH, </a:t>
          </a:r>
          <a:r>
            <a:rPr lang="en-GB" b="1" dirty="0"/>
            <a:t>LL.B.</a:t>
          </a:r>
          <a:r>
            <a:rPr lang="en-GB" dirty="0"/>
            <a:t> (Nigeria); </a:t>
          </a:r>
          <a:r>
            <a:rPr lang="en-GB" b="1" dirty="0"/>
            <a:t>BL</a:t>
          </a:r>
          <a:r>
            <a:rPr lang="en-GB" dirty="0"/>
            <a:t> (Abuja, Nigeria); </a:t>
          </a:r>
          <a:r>
            <a:rPr lang="en-GB" b="1" dirty="0"/>
            <a:t>LLM</a:t>
          </a:r>
          <a:r>
            <a:rPr lang="en-GB" dirty="0"/>
            <a:t> (Exeter, UK); </a:t>
          </a:r>
          <a:r>
            <a:rPr lang="en-GB" b="1" dirty="0"/>
            <a:t>LLM</a:t>
          </a:r>
          <a:r>
            <a:rPr lang="en-GB" dirty="0"/>
            <a:t> (Qingdao, PRC); </a:t>
          </a:r>
          <a:r>
            <a:rPr lang="en-GB" b="1" dirty="0"/>
            <a:t>LLM</a:t>
          </a:r>
          <a:r>
            <a:rPr lang="en-GB" dirty="0"/>
            <a:t> (Shanghai, PRC)</a:t>
          </a:r>
          <a:endParaRPr lang="en-US" dirty="0"/>
        </a:p>
      </dgm:t>
    </dgm:pt>
    <dgm:pt modelId="{3B4A0499-6413-43FF-A386-E2721FA19865}" type="parTrans" cxnId="{47B26742-AC34-473E-B2EF-084F9289332E}">
      <dgm:prSet/>
      <dgm:spPr/>
      <dgm:t>
        <a:bodyPr/>
        <a:lstStyle/>
        <a:p>
          <a:endParaRPr lang="en-US"/>
        </a:p>
      </dgm:t>
    </dgm:pt>
    <dgm:pt modelId="{87FB430B-75F2-4A98-9D03-92AAA2951C1F}" type="sibTrans" cxnId="{47B26742-AC34-473E-B2EF-084F9289332E}">
      <dgm:prSet/>
      <dgm:spPr/>
      <dgm:t>
        <a:bodyPr/>
        <a:lstStyle/>
        <a:p>
          <a:endParaRPr lang="en-US"/>
        </a:p>
      </dgm:t>
    </dgm:pt>
    <dgm:pt modelId="{A8BF8E76-CC70-4FFE-9E84-56635DBB574B}">
      <dgm:prSet/>
      <dgm:spPr/>
      <dgm:t>
        <a:bodyPr/>
        <a:lstStyle/>
        <a:p>
          <a:r>
            <a:rPr lang="en-US" dirty="0"/>
            <a:t>PhD in Law (Hong Kong)</a:t>
          </a:r>
          <a:br>
            <a:rPr lang="en-US" dirty="0"/>
          </a:br>
          <a:endParaRPr lang="en-US" dirty="0"/>
        </a:p>
      </dgm:t>
    </dgm:pt>
    <dgm:pt modelId="{FA5D942D-74A5-4061-9030-9816228997EF}" type="parTrans" cxnId="{AEEDF93A-6EFC-4794-9EA7-792AD6378CFA}">
      <dgm:prSet/>
      <dgm:spPr/>
      <dgm:t>
        <a:bodyPr/>
        <a:lstStyle/>
        <a:p>
          <a:endParaRPr lang="en-US"/>
        </a:p>
      </dgm:t>
    </dgm:pt>
    <dgm:pt modelId="{ECE27122-8DDC-4AB2-BC2B-CAA2EE80DAB4}" type="sibTrans" cxnId="{AEEDF93A-6EFC-4794-9EA7-792AD6378CFA}">
      <dgm:prSet/>
      <dgm:spPr/>
      <dgm:t>
        <a:bodyPr/>
        <a:lstStyle/>
        <a:p>
          <a:endParaRPr lang="en-US"/>
        </a:p>
      </dgm:t>
    </dgm:pt>
    <dgm:pt modelId="{3306BD63-0E89-49A9-9A19-0567680F4C23}">
      <dgm:prSet/>
      <dgm:spPr/>
      <dgm:t>
        <a:bodyPr/>
        <a:lstStyle/>
        <a:p>
          <a:r>
            <a:rPr lang="en-US" b="1" dirty="0">
              <a:solidFill>
                <a:srgbClr val="7030A0"/>
              </a:solidFill>
            </a:rPr>
            <a:t>Dr Okwudili O. Onwurah</a:t>
          </a:r>
        </a:p>
      </dgm:t>
    </dgm:pt>
    <dgm:pt modelId="{30624F51-6043-4586-B1CC-9CEDC9A4D448}" type="parTrans" cxnId="{D6BD83F6-285A-4EAF-A9E3-677B7328315D}">
      <dgm:prSet/>
      <dgm:spPr/>
      <dgm:t>
        <a:bodyPr/>
        <a:lstStyle/>
        <a:p>
          <a:endParaRPr lang="en-US"/>
        </a:p>
      </dgm:t>
    </dgm:pt>
    <dgm:pt modelId="{B8E6C81C-F96B-4037-B0AE-E195845F76E8}" type="sibTrans" cxnId="{D6BD83F6-285A-4EAF-A9E3-677B7328315D}">
      <dgm:prSet/>
      <dgm:spPr/>
      <dgm:t>
        <a:bodyPr/>
        <a:lstStyle/>
        <a:p>
          <a:endParaRPr lang="en-US"/>
        </a:p>
      </dgm:t>
    </dgm:pt>
    <dgm:pt modelId="{1C3346F7-2909-4802-A99B-C614BF60D0AA}" type="pres">
      <dgm:prSet presAssocID="{0D793FC9-F268-4A1C-A093-607111501244}" presName="Name0" presStyleCnt="0">
        <dgm:presLayoutVars>
          <dgm:dir/>
          <dgm:animLvl val="lvl"/>
          <dgm:resizeHandles val="exact"/>
        </dgm:presLayoutVars>
      </dgm:prSet>
      <dgm:spPr/>
    </dgm:pt>
    <dgm:pt modelId="{C5F0A950-62FA-4F84-A3CA-A98BE82F54E2}" type="pres">
      <dgm:prSet presAssocID="{3306BD63-0E89-49A9-9A19-0567680F4C23}" presName="boxAndChildren" presStyleCnt="0"/>
      <dgm:spPr/>
    </dgm:pt>
    <dgm:pt modelId="{9767B373-F5D2-4C16-8232-AD3EB3BA2865}" type="pres">
      <dgm:prSet presAssocID="{3306BD63-0E89-49A9-9A19-0567680F4C23}" presName="parentTextBox" presStyleLbl="node1" presStyleIdx="0" presStyleCnt="2" custScaleY="30958" custLinFactNeighborX="17539" custLinFactNeighborY="-1064"/>
      <dgm:spPr/>
    </dgm:pt>
    <dgm:pt modelId="{F5F75FCB-6600-4BC3-91BE-B7A919D87789}" type="pres">
      <dgm:prSet presAssocID="{87FB430B-75F2-4A98-9D03-92AAA2951C1F}" presName="sp" presStyleCnt="0"/>
      <dgm:spPr/>
    </dgm:pt>
    <dgm:pt modelId="{5F2D1CFE-F0BA-4745-B54D-24C092E006B0}" type="pres">
      <dgm:prSet presAssocID="{4B3D47C9-D9FC-4420-A744-6B89A243D619}" presName="arrowAndChildren" presStyleCnt="0"/>
      <dgm:spPr/>
    </dgm:pt>
    <dgm:pt modelId="{1267F2E7-7445-44C5-85A1-474EA1B37E02}" type="pres">
      <dgm:prSet presAssocID="{4B3D47C9-D9FC-4420-A744-6B89A243D619}" presName="parentTextArrow" presStyleLbl="node1" presStyleIdx="0" presStyleCnt="2"/>
      <dgm:spPr/>
    </dgm:pt>
    <dgm:pt modelId="{50E560F1-A1B3-4C64-B8C9-000AEB7FD047}" type="pres">
      <dgm:prSet presAssocID="{4B3D47C9-D9FC-4420-A744-6B89A243D619}" presName="arrow" presStyleLbl="node1" presStyleIdx="1" presStyleCnt="2"/>
      <dgm:spPr/>
    </dgm:pt>
    <dgm:pt modelId="{36B24DEE-2EFE-405E-9811-D9B994214603}" type="pres">
      <dgm:prSet presAssocID="{4B3D47C9-D9FC-4420-A744-6B89A243D619}" presName="descendantArrow" presStyleCnt="0"/>
      <dgm:spPr/>
    </dgm:pt>
    <dgm:pt modelId="{776488E1-41F0-4B79-AF8B-E69517EDFD16}" type="pres">
      <dgm:prSet presAssocID="{A8BF8E76-CC70-4FFE-9E84-56635DBB574B}" presName="childTextArrow" presStyleLbl="fgAccFollowNode1" presStyleIdx="0" presStyleCnt="1" custScaleY="133803">
        <dgm:presLayoutVars>
          <dgm:bulletEnabled val="1"/>
        </dgm:presLayoutVars>
      </dgm:prSet>
      <dgm:spPr/>
    </dgm:pt>
  </dgm:ptLst>
  <dgm:cxnLst>
    <dgm:cxn modelId="{2CA50D17-3428-4E21-A0E9-2142B609A549}" type="presOf" srcId="{A8BF8E76-CC70-4FFE-9E84-56635DBB574B}" destId="{776488E1-41F0-4B79-AF8B-E69517EDFD16}" srcOrd="0" destOrd="0" presId="urn:microsoft.com/office/officeart/2005/8/layout/process4"/>
    <dgm:cxn modelId="{AEEDF93A-6EFC-4794-9EA7-792AD6378CFA}" srcId="{4B3D47C9-D9FC-4420-A744-6B89A243D619}" destId="{A8BF8E76-CC70-4FFE-9E84-56635DBB574B}" srcOrd="0" destOrd="0" parTransId="{FA5D942D-74A5-4061-9030-9816228997EF}" sibTransId="{ECE27122-8DDC-4AB2-BC2B-CAA2EE80DAB4}"/>
    <dgm:cxn modelId="{47B26742-AC34-473E-B2EF-084F9289332E}" srcId="{0D793FC9-F268-4A1C-A093-607111501244}" destId="{4B3D47C9-D9FC-4420-A744-6B89A243D619}" srcOrd="0" destOrd="0" parTransId="{3B4A0499-6413-43FF-A386-E2721FA19865}" sibTransId="{87FB430B-75F2-4A98-9D03-92AAA2951C1F}"/>
    <dgm:cxn modelId="{B199074C-A959-42AE-950B-CC10A8601A0B}" type="presOf" srcId="{0D793FC9-F268-4A1C-A093-607111501244}" destId="{1C3346F7-2909-4802-A99B-C614BF60D0AA}" srcOrd="0" destOrd="0" presId="urn:microsoft.com/office/officeart/2005/8/layout/process4"/>
    <dgm:cxn modelId="{257CA2B2-EA2D-4959-955D-DFCE9E7E358F}" type="presOf" srcId="{4B3D47C9-D9FC-4420-A744-6B89A243D619}" destId="{50E560F1-A1B3-4C64-B8C9-000AEB7FD047}" srcOrd="1" destOrd="0" presId="urn:microsoft.com/office/officeart/2005/8/layout/process4"/>
    <dgm:cxn modelId="{30CD7EBF-67CD-46FF-BC97-F2DED6ACCACB}" type="presOf" srcId="{3306BD63-0E89-49A9-9A19-0567680F4C23}" destId="{9767B373-F5D2-4C16-8232-AD3EB3BA2865}" srcOrd="0" destOrd="0" presId="urn:microsoft.com/office/officeart/2005/8/layout/process4"/>
    <dgm:cxn modelId="{FBA06BCD-9128-4C68-905E-EFF4446AEF5D}" type="presOf" srcId="{4B3D47C9-D9FC-4420-A744-6B89A243D619}" destId="{1267F2E7-7445-44C5-85A1-474EA1B37E02}" srcOrd="0" destOrd="0" presId="urn:microsoft.com/office/officeart/2005/8/layout/process4"/>
    <dgm:cxn modelId="{D6BD83F6-285A-4EAF-A9E3-677B7328315D}" srcId="{0D793FC9-F268-4A1C-A093-607111501244}" destId="{3306BD63-0E89-49A9-9A19-0567680F4C23}" srcOrd="1" destOrd="0" parTransId="{30624F51-6043-4586-B1CC-9CEDC9A4D448}" sibTransId="{B8E6C81C-F96B-4037-B0AE-E195845F76E8}"/>
    <dgm:cxn modelId="{E0C8B17A-7F02-4F63-810D-DF96617E6B2D}" type="presParOf" srcId="{1C3346F7-2909-4802-A99B-C614BF60D0AA}" destId="{C5F0A950-62FA-4F84-A3CA-A98BE82F54E2}" srcOrd="0" destOrd="0" presId="urn:microsoft.com/office/officeart/2005/8/layout/process4"/>
    <dgm:cxn modelId="{7141D6E0-9349-45F8-9636-CB6596552D4E}" type="presParOf" srcId="{C5F0A950-62FA-4F84-A3CA-A98BE82F54E2}" destId="{9767B373-F5D2-4C16-8232-AD3EB3BA2865}" srcOrd="0" destOrd="0" presId="urn:microsoft.com/office/officeart/2005/8/layout/process4"/>
    <dgm:cxn modelId="{0C2E3242-DD21-46C5-AA08-077C0A82A4E8}" type="presParOf" srcId="{1C3346F7-2909-4802-A99B-C614BF60D0AA}" destId="{F5F75FCB-6600-4BC3-91BE-B7A919D87789}" srcOrd="1" destOrd="0" presId="urn:microsoft.com/office/officeart/2005/8/layout/process4"/>
    <dgm:cxn modelId="{F99384A6-756B-4F34-BBEF-133B8347CFF4}" type="presParOf" srcId="{1C3346F7-2909-4802-A99B-C614BF60D0AA}" destId="{5F2D1CFE-F0BA-4745-B54D-24C092E006B0}" srcOrd="2" destOrd="0" presId="urn:microsoft.com/office/officeart/2005/8/layout/process4"/>
    <dgm:cxn modelId="{2026DBF1-B70E-4B5A-9191-54EE5B1A3FB7}" type="presParOf" srcId="{5F2D1CFE-F0BA-4745-B54D-24C092E006B0}" destId="{1267F2E7-7445-44C5-85A1-474EA1B37E02}" srcOrd="0" destOrd="0" presId="urn:microsoft.com/office/officeart/2005/8/layout/process4"/>
    <dgm:cxn modelId="{17BCA71F-A8C9-4F60-8970-4FE7522DAEAD}" type="presParOf" srcId="{5F2D1CFE-F0BA-4745-B54D-24C092E006B0}" destId="{50E560F1-A1B3-4C64-B8C9-000AEB7FD047}" srcOrd="1" destOrd="0" presId="urn:microsoft.com/office/officeart/2005/8/layout/process4"/>
    <dgm:cxn modelId="{D5099044-8757-44E1-B016-8040BDFB48D5}" type="presParOf" srcId="{5F2D1CFE-F0BA-4745-B54D-24C092E006B0}" destId="{36B24DEE-2EFE-405E-9811-D9B994214603}" srcOrd="2" destOrd="0" presId="urn:microsoft.com/office/officeart/2005/8/layout/process4"/>
    <dgm:cxn modelId="{29D1FAEC-771F-471D-A5D5-BE21DDF348A8}" type="presParOf" srcId="{36B24DEE-2EFE-405E-9811-D9B994214603}" destId="{776488E1-41F0-4B79-AF8B-E69517EDFD1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F0261D-2D55-44FE-9210-5FD47F397E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A3F13B-47ED-43DF-B9E5-A98CF9EEB27D}">
      <dgm:prSet/>
      <dgm:spPr/>
      <dgm:t>
        <a:bodyPr/>
        <a:lstStyle/>
        <a:p>
          <a:r>
            <a:rPr lang="en-GB"/>
            <a:t>The purpose of the online lesson is to encourage you to </a:t>
          </a:r>
          <a:r>
            <a:rPr lang="en-GB" b="1" u="sng"/>
            <a:t>participate actively </a:t>
          </a:r>
          <a:r>
            <a:rPr lang="en-GB"/>
            <a:t>in achieving your needs and simplifying your legal education. </a:t>
          </a:r>
          <a:r>
            <a:rPr lang="en-GB" i="1"/>
            <a:t>I want you to be the best!</a:t>
          </a:r>
          <a:endParaRPr lang="en-US"/>
        </a:p>
      </dgm:t>
    </dgm:pt>
    <dgm:pt modelId="{8FF08942-7391-4348-92FC-09578CC6DC39}" type="parTrans" cxnId="{A4AAC06D-AE2B-44A7-99FC-70B2928B7046}">
      <dgm:prSet/>
      <dgm:spPr/>
      <dgm:t>
        <a:bodyPr/>
        <a:lstStyle/>
        <a:p>
          <a:endParaRPr lang="en-US"/>
        </a:p>
      </dgm:t>
    </dgm:pt>
    <dgm:pt modelId="{B9FAA6FA-A55E-4E23-A733-53F6A54EFCF4}" type="sibTrans" cxnId="{A4AAC06D-AE2B-44A7-99FC-70B2928B7046}">
      <dgm:prSet/>
      <dgm:spPr/>
      <dgm:t>
        <a:bodyPr/>
        <a:lstStyle/>
        <a:p>
          <a:endParaRPr lang="en-US"/>
        </a:p>
      </dgm:t>
    </dgm:pt>
    <dgm:pt modelId="{6FD09409-AFB0-4F9A-BE0C-46F959774E90}">
      <dgm:prSet/>
      <dgm:spPr/>
      <dgm:t>
        <a:bodyPr/>
        <a:lstStyle/>
        <a:p>
          <a:r>
            <a:rPr lang="en-GB"/>
            <a:t>Will make the learning process more </a:t>
          </a:r>
          <a:r>
            <a:rPr lang="en-GB" b="1"/>
            <a:t>interactive discussions </a:t>
          </a:r>
          <a:r>
            <a:rPr lang="en-GB"/>
            <a:t>and feel free to ask any question or you can speak.</a:t>
          </a:r>
          <a:endParaRPr lang="en-US"/>
        </a:p>
      </dgm:t>
    </dgm:pt>
    <dgm:pt modelId="{F4A3C124-7376-407A-98EF-6D4F389FE0CE}" type="parTrans" cxnId="{22442EA2-D5D7-4ADC-AAEE-129243005349}">
      <dgm:prSet/>
      <dgm:spPr/>
      <dgm:t>
        <a:bodyPr/>
        <a:lstStyle/>
        <a:p>
          <a:endParaRPr lang="en-US"/>
        </a:p>
      </dgm:t>
    </dgm:pt>
    <dgm:pt modelId="{9DEAA4C5-B7C1-4FBF-89D2-F56254B6FB52}" type="sibTrans" cxnId="{22442EA2-D5D7-4ADC-AAEE-129243005349}">
      <dgm:prSet/>
      <dgm:spPr/>
      <dgm:t>
        <a:bodyPr/>
        <a:lstStyle/>
        <a:p>
          <a:endParaRPr lang="en-US"/>
        </a:p>
      </dgm:t>
    </dgm:pt>
    <dgm:pt modelId="{CB7AF24D-FB4F-4210-B8BF-267FB2A35091}">
      <dgm:prSet/>
      <dgm:spPr/>
      <dgm:t>
        <a:bodyPr/>
        <a:lstStyle/>
        <a:p>
          <a:r>
            <a:rPr lang="en-GB"/>
            <a:t>You have the right to choose whether to turn on your video or not.</a:t>
          </a:r>
          <a:endParaRPr lang="en-US"/>
        </a:p>
      </dgm:t>
    </dgm:pt>
    <dgm:pt modelId="{B1763A64-2655-437C-9198-40DD3D811301}" type="parTrans" cxnId="{A0BF5599-8C3F-4AE4-A729-018BAEE1C9C8}">
      <dgm:prSet/>
      <dgm:spPr/>
      <dgm:t>
        <a:bodyPr/>
        <a:lstStyle/>
        <a:p>
          <a:endParaRPr lang="en-US"/>
        </a:p>
      </dgm:t>
    </dgm:pt>
    <dgm:pt modelId="{C95D5CE8-A1A2-42A0-BD09-63E4399FD823}" type="sibTrans" cxnId="{A0BF5599-8C3F-4AE4-A729-018BAEE1C9C8}">
      <dgm:prSet/>
      <dgm:spPr/>
      <dgm:t>
        <a:bodyPr/>
        <a:lstStyle/>
        <a:p>
          <a:endParaRPr lang="en-US"/>
        </a:p>
      </dgm:t>
    </dgm:pt>
    <dgm:pt modelId="{C2C6110B-A200-4E00-A022-5CE342809BA6}">
      <dgm:prSet/>
      <dgm:spPr/>
      <dgm:t>
        <a:bodyPr/>
        <a:lstStyle/>
        <a:p>
          <a:r>
            <a:rPr lang="en-GB" b="1"/>
            <a:t>Participation</a:t>
          </a:r>
          <a:r>
            <a:rPr lang="en-GB"/>
            <a:t> prepares you for your exam and learning needs with ease.</a:t>
          </a:r>
          <a:endParaRPr lang="en-US"/>
        </a:p>
      </dgm:t>
    </dgm:pt>
    <dgm:pt modelId="{3CFD4D89-FD3D-4B44-B6F8-8CB4428C6F4D}" type="parTrans" cxnId="{76A397A0-B404-48B6-B4AB-184C79E9F608}">
      <dgm:prSet/>
      <dgm:spPr/>
      <dgm:t>
        <a:bodyPr/>
        <a:lstStyle/>
        <a:p>
          <a:endParaRPr lang="en-US"/>
        </a:p>
      </dgm:t>
    </dgm:pt>
    <dgm:pt modelId="{2413B61A-22B3-46C2-9D88-48F5EDA50F9B}" type="sibTrans" cxnId="{76A397A0-B404-48B6-B4AB-184C79E9F608}">
      <dgm:prSet/>
      <dgm:spPr/>
      <dgm:t>
        <a:bodyPr/>
        <a:lstStyle/>
        <a:p>
          <a:endParaRPr lang="en-US"/>
        </a:p>
      </dgm:t>
    </dgm:pt>
    <dgm:pt modelId="{E504DEF7-6C57-4261-9F15-D8D96ECE0325}" type="pres">
      <dgm:prSet presAssocID="{6CF0261D-2D55-44FE-9210-5FD47F397E45}" presName="root" presStyleCnt="0">
        <dgm:presLayoutVars>
          <dgm:dir/>
          <dgm:resizeHandles val="exact"/>
        </dgm:presLayoutVars>
      </dgm:prSet>
      <dgm:spPr/>
    </dgm:pt>
    <dgm:pt modelId="{764A1FB1-3F1C-4A74-B3AC-F3C71D3CBDD0}" type="pres">
      <dgm:prSet presAssocID="{35A3F13B-47ED-43DF-B9E5-A98CF9EEB27D}" presName="compNode" presStyleCnt="0"/>
      <dgm:spPr/>
    </dgm:pt>
    <dgm:pt modelId="{A308C6F5-232C-4278-837A-436FEC36C9EF}" type="pres">
      <dgm:prSet presAssocID="{35A3F13B-47ED-43DF-B9E5-A98CF9EEB27D}" presName="bgRect" presStyleLbl="bgShp" presStyleIdx="0" presStyleCnt="4"/>
      <dgm:spPr/>
    </dgm:pt>
    <dgm:pt modelId="{475D098F-80C1-4FDB-AA15-93FD6C92AD89}" type="pres">
      <dgm:prSet presAssocID="{35A3F13B-47ED-43DF-B9E5-A98CF9EEB2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6BB4887-9DD3-4E2B-81C1-34165235F025}" type="pres">
      <dgm:prSet presAssocID="{35A3F13B-47ED-43DF-B9E5-A98CF9EEB27D}" presName="spaceRect" presStyleCnt="0"/>
      <dgm:spPr/>
    </dgm:pt>
    <dgm:pt modelId="{52DED1E9-87B8-4E95-AEA1-5809C60BC887}" type="pres">
      <dgm:prSet presAssocID="{35A3F13B-47ED-43DF-B9E5-A98CF9EEB27D}" presName="parTx" presStyleLbl="revTx" presStyleIdx="0" presStyleCnt="4">
        <dgm:presLayoutVars>
          <dgm:chMax val="0"/>
          <dgm:chPref val="0"/>
        </dgm:presLayoutVars>
      </dgm:prSet>
      <dgm:spPr/>
    </dgm:pt>
    <dgm:pt modelId="{DA85CD30-2433-4F21-8546-1126D955669C}" type="pres">
      <dgm:prSet presAssocID="{B9FAA6FA-A55E-4E23-A733-53F6A54EFCF4}" presName="sibTrans" presStyleCnt="0"/>
      <dgm:spPr/>
    </dgm:pt>
    <dgm:pt modelId="{3632C0B6-4511-4935-8CD7-7FA822AA0493}" type="pres">
      <dgm:prSet presAssocID="{6FD09409-AFB0-4F9A-BE0C-46F959774E90}" presName="compNode" presStyleCnt="0"/>
      <dgm:spPr/>
    </dgm:pt>
    <dgm:pt modelId="{ED158944-AB7D-40B3-A81C-A0C0BF438834}" type="pres">
      <dgm:prSet presAssocID="{6FD09409-AFB0-4F9A-BE0C-46F959774E90}" presName="bgRect" presStyleLbl="bgShp" presStyleIdx="1" presStyleCnt="4"/>
      <dgm:spPr/>
    </dgm:pt>
    <dgm:pt modelId="{3EE44FAA-E8AA-4C6C-B66C-DA96929CA60A}" type="pres">
      <dgm:prSet presAssocID="{6FD09409-AFB0-4F9A-BE0C-46F959774E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4261869-2890-4EA4-884D-F08E7CFF4AAF}" type="pres">
      <dgm:prSet presAssocID="{6FD09409-AFB0-4F9A-BE0C-46F959774E90}" presName="spaceRect" presStyleCnt="0"/>
      <dgm:spPr/>
    </dgm:pt>
    <dgm:pt modelId="{4F42BC31-629C-4823-8F02-EDD1C0D900B0}" type="pres">
      <dgm:prSet presAssocID="{6FD09409-AFB0-4F9A-BE0C-46F959774E90}" presName="parTx" presStyleLbl="revTx" presStyleIdx="1" presStyleCnt="4">
        <dgm:presLayoutVars>
          <dgm:chMax val="0"/>
          <dgm:chPref val="0"/>
        </dgm:presLayoutVars>
      </dgm:prSet>
      <dgm:spPr/>
    </dgm:pt>
    <dgm:pt modelId="{8484C96D-DC15-4445-B12B-7C6DEE7214C4}" type="pres">
      <dgm:prSet presAssocID="{9DEAA4C5-B7C1-4FBF-89D2-F56254B6FB52}" presName="sibTrans" presStyleCnt="0"/>
      <dgm:spPr/>
    </dgm:pt>
    <dgm:pt modelId="{922FCC07-F04B-4471-9600-B0D5DFDCF049}" type="pres">
      <dgm:prSet presAssocID="{CB7AF24D-FB4F-4210-B8BF-267FB2A35091}" presName="compNode" presStyleCnt="0"/>
      <dgm:spPr/>
    </dgm:pt>
    <dgm:pt modelId="{3913E2D7-983E-4C8F-8EBF-4F896A926757}" type="pres">
      <dgm:prSet presAssocID="{CB7AF24D-FB4F-4210-B8BF-267FB2A35091}" presName="bgRect" presStyleLbl="bgShp" presStyleIdx="2" presStyleCnt="4"/>
      <dgm:spPr/>
    </dgm:pt>
    <dgm:pt modelId="{C51882E3-379A-4170-BC65-3F23427DDFA9}" type="pres">
      <dgm:prSet presAssocID="{CB7AF24D-FB4F-4210-B8BF-267FB2A350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
        </a:ext>
      </dgm:extLst>
    </dgm:pt>
    <dgm:pt modelId="{D12A3B45-769B-4B04-A530-34BC76A50615}" type="pres">
      <dgm:prSet presAssocID="{CB7AF24D-FB4F-4210-B8BF-267FB2A35091}" presName="spaceRect" presStyleCnt="0"/>
      <dgm:spPr/>
    </dgm:pt>
    <dgm:pt modelId="{889792C3-E0D7-4022-946F-703B16949394}" type="pres">
      <dgm:prSet presAssocID="{CB7AF24D-FB4F-4210-B8BF-267FB2A35091}" presName="parTx" presStyleLbl="revTx" presStyleIdx="2" presStyleCnt="4">
        <dgm:presLayoutVars>
          <dgm:chMax val="0"/>
          <dgm:chPref val="0"/>
        </dgm:presLayoutVars>
      </dgm:prSet>
      <dgm:spPr/>
    </dgm:pt>
    <dgm:pt modelId="{0205E4A8-55FF-4D52-ADAC-DCD719659583}" type="pres">
      <dgm:prSet presAssocID="{C95D5CE8-A1A2-42A0-BD09-63E4399FD823}" presName="sibTrans" presStyleCnt="0"/>
      <dgm:spPr/>
    </dgm:pt>
    <dgm:pt modelId="{0225E4A0-7028-4852-84FF-CE17E40DED34}" type="pres">
      <dgm:prSet presAssocID="{C2C6110B-A200-4E00-A022-5CE342809BA6}" presName="compNode" presStyleCnt="0"/>
      <dgm:spPr/>
    </dgm:pt>
    <dgm:pt modelId="{E31DD10D-F3A1-4F3A-9025-3BCF391ABEB1}" type="pres">
      <dgm:prSet presAssocID="{C2C6110B-A200-4E00-A022-5CE342809BA6}" presName="bgRect" presStyleLbl="bgShp" presStyleIdx="3" presStyleCnt="4"/>
      <dgm:spPr/>
    </dgm:pt>
    <dgm:pt modelId="{FD17031B-F77F-432A-950B-E8AC148C4689}" type="pres">
      <dgm:prSet presAssocID="{C2C6110B-A200-4E00-A022-5CE342809B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6C3D9D82-18C5-458F-85D8-7DAE8D68090A}" type="pres">
      <dgm:prSet presAssocID="{C2C6110B-A200-4E00-A022-5CE342809BA6}" presName="spaceRect" presStyleCnt="0"/>
      <dgm:spPr/>
    </dgm:pt>
    <dgm:pt modelId="{46C2C13D-87F9-4266-BFB4-774D94FAAEB0}" type="pres">
      <dgm:prSet presAssocID="{C2C6110B-A200-4E00-A022-5CE342809BA6}" presName="parTx" presStyleLbl="revTx" presStyleIdx="3" presStyleCnt="4">
        <dgm:presLayoutVars>
          <dgm:chMax val="0"/>
          <dgm:chPref val="0"/>
        </dgm:presLayoutVars>
      </dgm:prSet>
      <dgm:spPr/>
    </dgm:pt>
  </dgm:ptLst>
  <dgm:cxnLst>
    <dgm:cxn modelId="{37B6A028-3E0C-4E46-A0B9-6031C2080DA7}" type="presOf" srcId="{6CF0261D-2D55-44FE-9210-5FD47F397E45}" destId="{E504DEF7-6C57-4261-9F15-D8D96ECE0325}" srcOrd="0" destOrd="0" presId="urn:microsoft.com/office/officeart/2018/2/layout/IconVerticalSolidList"/>
    <dgm:cxn modelId="{A4AAC06D-AE2B-44A7-99FC-70B2928B7046}" srcId="{6CF0261D-2D55-44FE-9210-5FD47F397E45}" destId="{35A3F13B-47ED-43DF-B9E5-A98CF9EEB27D}" srcOrd="0" destOrd="0" parTransId="{8FF08942-7391-4348-92FC-09578CC6DC39}" sibTransId="{B9FAA6FA-A55E-4E23-A733-53F6A54EFCF4}"/>
    <dgm:cxn modelId="{508BA88F-9CAB-4F76-993C-196BD736AFAF}" type="presOf" srcId="{CB7AF24D-FB4F-4210-B8BF-267FB2A35091}" destId="{889792C3-E0D7-4022-946F-703B16949394}" srcOrd="0" destOrd="0" presId="urn:microsoft.com/office/officeart/2018/2/layout/IconVerticalSolidList"/>
    <dgm:cxn modelId="{A0BF5599-8C3F-4AE4-A729-018BAEE1C9C8}" srcId="{6CF0261D-2D55-44FE-9210-5FD47F397E45}" destId="{CB7AF24D-FB4F-4210-B8BF-267FB2A35091}" srcOrd="2" destOrd="0" parTransId="{B1763A64-2655-437C-9198-40DD3D811301}" sibTransId="{C95D5CE8-A1A2-42A0-BD09-63E4399FD823}"/>
    <dgm:cxn modelId="{04E4CC9D-A77F-43A5-A1B5-1D8B1909E41C}" type="presOf" srcId="{35A3F13B-47ED-43DF-B9E5-A98CF9EEB27D}" destId="{52DED1E9-87B8-4E95-AEA1-5809C60BC887}" srcOrd="0" destOrd="0" presId="urn:microsoft.com/office/officeart/2018/2/layout/IconVerticalSolidList"/>
    <dgm:cxn modelId="{76A397A0-B404-48B6-B4AB-184C79E9F608}" srcId="{6CF0261D-2D55-44FE-9210-5FD47F397E45}" destId="{C2C6110B-A200-4E00-A022-5CE342809BA6}" srcOrd="3" destOrd="0" parTransId="{3CFD4D89-FD3D-4B44-B6F8-8CB4428C6F4D}" sibTransId="{2413B61A-22B3-46C2-9D88-48F5EDA50F9B}"/>
    <dgm:cxn modelId="{22442EA2-D5D7-4ADC-AAEE-129243005349}" srcId="{6CF0261D-2D55-44FE-9210-5FD47F397E45}" destId="{6FD09409-AFB0-4F9A-BE0C-46F959774E90}" srcOrd="1" destOrd="0" parTransId="{F4A3C124-7376-407A-98EF-6D4F389FE0CE}" sibTransId="{9DEAA4C5-B7C1-4FBF-89D2-F56254B6FB52}"/>
    <dgm:cxn modelId="{6C1243C5-4A38-497B-8FC6-D7BF8C8639AE}" type="presOf" srcId="{6FD09409-AFB0-4F9A-BE0C-46F959774E90}" destId="{4F42BC31-629C-4823-8F02-EDD1C0D900B0}" srcOrd="0" destOrd="0" presId="urn:microsoft.com/office/officeart/2018/2/layout/IconVerticalSolidList"/>
    <dgm:cxn modelId="{6F03DCC7-3234-4914-A431-4BE9B2149311}" type="presOf" srcId="{C2C6110B-A200-4E00-A022-5CE342809BA6}" destId="{46C2C13D-87F9-4266-BFB4-774D94FAAEB0}" srcOrd="0" destOrd="0" presId="urn:microsoft.com/office/officeart/2018/2/layout/IconVerticalSolidList"/>
    <dgm:cxn modelId="{1BA8783B-997C-427E-81AD-6946FF905D38}" type="presParOf" srcId="{E504DEF7-6C57-4261-9F15-D8D96ECE0325}" destId="{764A1FB1-3F1C-4A74-B3AC-F3C71D3CBDD0}" srcOrd="0" destOrd="0" presId="urn:microsoft.com/office/officeart/2018/2/layout/IconVerticalSolidList"/>
    <dgm:cxn modelId="{C238800A-1A71-4643-AC9B-A1FC66B45C43}" type="presParOf" srcId="{764A1FB1-3F1C-4A74-B3AC-F3C71D3CBDD0}" destId="{A308C6F5-232C-4278-837A-436FEC36C9EF}" srcOrd="0" destOrd="0" presId="urn:microsoft.com/office/officeart/2018/2/layout/IconVerticalSolidList"/>
    <dgm:cxn modelId="{97D7457C-2C17-4A23-B25A-6E5A26388512}" type="presParOf" srcId="{764A1FB1-3F1C-4A74-B3AC-F3C71D3CBDD0}" destId="{475D098F-80C1-4FDB-AA15-93FD6C92AD89}" srcOrd="1" destOrd="0" presId="urn:microsoft.com/office/officeart/2018/2/layout/IconVerticalSolidList"/>
    <dgm:cxn modelId="{CBE59FD2-3F82-4FA0-8EB2-95C036AB1A8B}" type="presParOf" srcId="{764A1FB1-3F1C-4A74-B3AC-F3C71D3CBDD0}" destId="{16BB4887-9DD3-4E2B-81C1-34165235F025}" srcOrd="2" destOrd="0" presId="urn:microsoft.com/office/officeart/2018/2/layout/IconVerticalSolidList"/>
    <dgm:cxn modelId="{00696320-A1E7-4930-87B5-2C864B617FAE}" type="presParOf" srcId="{764A1FB1-3F1C-4A74-B3AC-F3C71D3CBDD0}" destId="{52DED1E9-87B8-4E95-AEA1-5809C60BC887}" srcOrd="3" destOrd="0" presId="urn:microsoft.com/office/officeart/2018/2/layout/IconVerticalSolidList"/>
    <dgm:cxn modelId="{8779DD45-473A-4AA8-99C0-21C56025DE7D}" type="presParOf" srcId="{E504DEF7-6C57-4261-9F15-D8D96ECE0325}" destId="{DA85CD30-2433-4F21-8546-1126D955669C}" srcOrd="1" destOrd="0" presId="urn:microsoft.com/office/officeart/2018/2/layout/IconVerticalSolidList"/>
    <dgm:cxn modelId="{D6281534-0251-41E3-AC50-6194A9D06548}" type="presParOf" srcId="{E504DEF7-6C57-4261-9F15-D8D96ECE0325}" destId="{3632C0B6-4511-4935-8CD7-7FA822AA0493}" srcOrd="2" destOrd="0" presId="urn:microsoft.com/office/officeart/2018/2/layout/IconVerticalSolidList"/>
    <dgm:cxn modelId="{6152A8E5-A70C-48AC-9D83-EF618BCE6856}" type="presParOf" srcId="{3632C0B6-4511-4935-8CD7-7FA822AA0493}" destId="{ED158944-AB7D-40B3-A81C-A0C0BF438834}" srcOrd="0" destOrd="0" presId="urn:microsoft.com/office/officeart/2018/2/layout/IconVerticalSolidList"/>
    <dgm:cxn modelId="{818B0962-7799-40DA-B7B4-4F32E1F99200}" type="presParOf" srcId="{3632C0B6-4511-4935-8CD7-7FA822AA0493}" destId="{3EE44FAA-E8AA-4C6C-B66C-DA96929CA60A}" srcOrd="1" destOrd="0" presId="urn:microsoft.com/office/officeart/2018/2/layout/IconVerticalSolidList"/>
    <dgm:cxn modelId="{A56C8879-2E20-4325-8277-5F97B2A0C72A}" type="presParOf" srcId="{3632C0B6-4511-4935-8CD7-7FA822AA0493}" destId="{44261869-2890-4EA4-884D-F08E7CFF4AAF}" srcOrd="2" destOrd="0" presId="urn:microsoft.com/office/officeart/2018/2/layout/IconVerticalSolidList"/>
    <dgm:cxn modelId="{997D2635-B9B6-473B-96D1-B6181E87B955}" type="presParOf" srcId="{3632C0B6-4511-4935-8CD7-7FA822AA0493}" destId="{4F42BC31-629C-4823-8F02-EDD1C0D900B0}" srcOrd="3" destOrd="0" presId="urn:microsoft.com/office/officeart/2018/2/layout/IconVerticalSolidList"/>
    <dgm:cxn modelId="{1019355F-C2A2-4F5B-B099-8669CBF3174F}" type="presParOf" srcId="{E504DEF7-6C57-4261-9F15-D8D96ECE0325}" destId="{8484C96D-DC15-4445-B12B-7C6DEE7214C4}" srcOrd="3" destOrd="0" presId="urn:microsoft.com/office/officeart/2018/2/layout/IconVerticalSolidList"/>
    <dgm:cxn modelId="{B7A16E4F-3625-4C02-823E-69051749CA00}" type="presParOf" srcId="{E504DEF7-6C57-4261-9F15-D8D96ECE0325}" destId="{922FCC07-F04B-4471-9600-B0D5DFDCF049}" srcOrd="4" destOrd="0" presId="urn:microsoft.com/office/officeart/2018/2/layout/IconVerticalSolidList"/>
    <dgm:cxn modelId="{C0B2BB2E-F68C-4A86-9399-683B049E9CD8}" type="presParOf" srcId="{922FCC07-F04B-4471-9600-B0D5DFDCF049}" destId="{3913E2D7-983E-4C8F-8EBF-4F896A926757}" srcOrd="0" destOrd="0" presId="urn:microsoft.com/office/officeart/2018/2/layout/IconVerticalSolidList"/>
    <dgm:cxn modelId="{CEDE4D41-947E-48D8-8F87-4347DA63F14A}" type="presParOf" srcId="{922FCC07-F04B-4471-9600-B0D5DFDCF049}" destId="{C51882E3-379A-4170-BC65-3F23427DDFA9}" srcOrd="1" destOrd="0" presId="urn:microsoft.com/office/officeart/2018/2/layout/IconVerticalSolidList"/>
    <dgm:cxn modelId="{FF02B940-EA10-41F1-8D96-A936EFEBCC7A}" type="presParOf" srcId="{922FCC07-F04B-4471-9600-B0D5DFDCF049}" destId="{D12A3B45-769B-4B04-A530-34BC76A50615}" srcOrd="2" destOrd="0" presId="urn:microsoft.com/office/officeart/2018/2/layout/IconVerticalSolidList"/>
    <dgm:cxn modelId="{1184F7B1-C14D-4D1F-98CE-D003841599DA}" type="presParOf" srcId="{922FCC07-F04B-4471-9600-B0D5DFDCF049}" destId="{889792C3-E0D7-4022-946F-703B16949394}" srcOrd="3" destOrd="0" presId="urn:microsoft.com/office/officeart/2018/2/layout/IconVerticalSolidList"/>
    <dgm:cxn modelId="{3F1602AA-AE51-46E9-9DC9-47EB9A1B089B}" type="presParOf" srcId="{E504DEF7-6C57-4261-9F15-D8D96ECE0325}" destId="{0205E4A8-55FF-4D52-ADAC-DCD719659583}" srcOrd="5" destOrd="0" presId="urn:microsoft.com/office/officeart/2018/2/layout/IconVerticalSolidList"/>
    <dgm:cxn modelId="{20031BD5-9ED0-42DB-9848-91C2E95DCB74}" type="presParOf" srcId="{E504DEF7-6C57-4261-9F15-D8D96ECE0325}" destId="{0225E4A0-7028-4852-84FF-CE17E40DED34}" srcOrd="6" destOrd="0" presId="urn:microsoft.com/office/officeart/2018/2/layout/IconVerticalSolidList"/>
    <dgm:cxn modelId="{DB5555F7-2B95-4E63-AE55-8E4289C8555F}" type="presParOf" srcId="{0225E4A0-7028-4852-84FF-CE17E40DED34}" destId="{E31DD10D-F3A1-4F3A-9025-3BCF391ABEB1}" srcOrd="0" destOrd="0" presId="urn:microsoft.com/office/officeart/2018/2/layout/IconVerticalSolidList"/>
    <dgm:cxn modelId="{95931166-23DB-48BB-9BB2-86C22D81280D}" type="presParOf" srcId="{0225E4A0-7028-4852-84FF-CE17E40DED34}" destId="{FD17031B-F77F-432A-950B-E8AC148C4689}" srcOrd="1" destOrd="0" presId="urn:microsoft.com/office/officeart/2018/2/layout/IconVerticalSolidList"/>
    <dgm:cxn modelId="{D4AB398E-4CAC-442F-B5AC-1919369FCB01}" type="presParOf" srcId="{0225E4A0-7028-4852-84FF-CE17E40DED34}" destId="{6C3D9D82-18C5-458F-85D8-7DAE8D68090A}" srcOrd="2" destOrd="0" presId="urn:microsoft.com/office/officeart/2018/2/layout/IconVerticalSolidList"/>
    <dgm:cxn modelId="{973D27F5-9277-4E1D-A318-454B50CA804F}" type="presParOf" srcId="{0225E4A0-7028-4852-84FF-CE17E40DED34}" destId="{46C2C13D-87F9-4266-BFB4-774D94FAAE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B373-F5D2-4C16-8232-AD3EB3BA2865}">
      <dsp:nvSpPr>
        <dsp:cNvPr id="0" name=""/>
        <dsp:cNvSpPr/>
      </dsp:nvSpPr>
      <dsp:spPr>
        <a:xfrm>
          <a:off x="0" y="3378250"/>
          <a:ext cx="11521435" cy="690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7030A0"/>
              </a:solidFill>
            </a:rPr>
            <a:t>Dr Okwudili O. Onwurah</a:t>
          </a:r>
        </a:p>
      </dsp:txBody>
      <dsp:txXfrm>
        <a:off x="0" y="3378250"/>
        <a:ext cx="11521435" cy="690946"/>
      </dsp:txXfrm>
    </dsp:sp>
    <dsp:sp modelId="{50E560F1-A1B3-4C64-B8C9-000AEB7FD047}">
      <dsp:nvSpPr>
        <dsp:cNvPr id="0" name=""/>
        <dsp:cNvSpPr/>
      </dsp:nvSpPr>
      <dsp:spPr>
        <a:xfrm rot="10800000">
          <a:off x="0" y="2840"/>
          <a:ext cx="11521435" cy="343263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Tutor</a:t>
          </a:r>
          <a:r>
            <a:rPr lang="en-US" sz="2500" kern="1200" dirty="0"/>
            <a:t>: </a:t>
          </a:r>
          <a:r>
            <a:rPr lang="en-GB" sz="2500" b="1" kern="1200" dirty="0"/>
            <a:t>Okwudili</a:t>
          </a:r>
          <a:r>
            <a:rPr lang="en-GB" sz="2500" kern="1200" dirty="0"/>
            <a:t> O. ONWURAH, </a:t>
          </a:r>
          <a:r>
            <a:rPr lang="en-GB" sz="2500" b="1" kern="1200" dirty="0"/>
            <a:t>LL.B.</a:t>
          </a:r>
          <a:r>
            <a:rPr lang="en-GB" sz="2500" kern="1200" dirty="0"/>
            <a:t> (Nigeria); </a:t>
          </a:r>
          <a:r>
            <a:rPr lang="en-GB" sz="2500" b="1" kern="1200" dirty="0"/>
            <a:t>BL</a:t>
          </a:r>
          <a:r>
            <a:rPr lang="en-GB" sz="2500" kern="1200" dirty="0"/>
            <a:t> (Abuja, Nigeria); </a:t>
          </a:r>
          <a:r>
            <a:rPr lang="en-GB" sz="2500" b="1" kern="1200" dirty="0"/>
            <a:t>LLM</a:t>
          </a:r>
          <a:r>
            <a:rPr lang="en-GB" sz="2500" kern="1200" dirty="0"/>
            <a:t> (Exeter, UK); </a:t>
          </a:r>
          <a:r>
            <a:rPr lang="en-GB" sz="2500" b="1" kern="1200" dirty="0"/>
            <a:t>LLM</a:t>
          </a:r>
          <a:r>
            <a:rPr lang="en-GB" sz="2500" kern="1200" dirty="0"/>
            <a:t> (Qingdao, PRC); </a:t>
          </a:r>
          <a:r>
            <a:rPr lang="en-GB" sz="2500" b="1" kern="1200" dirty="0"/>
            <a:t>LLM</a:t>
          </a:r>
          <a:r>
            <a:rPr lang="en-GB" sz="2500" kern="1200" dirty="0"/>
            <a:t> (Shanghai, PRC)</a:t>
          </a:r>
          <a:endParaRPr lang="en-US" sz="2500" kern="1200" dirty="0"/>
        </a:p>
      </dsp:txBody>
      <dsp:txXfrm rot="-10800000">
        <a:off x="0" y="2840"/>
        <a:ext cx="11521435" cy="1204855"/>
      </dsp:txXfrm>
    </dsp:sp>
    <dsp:sp modelId="{776488E1-41F0-4B79-AF8B-E69517EDFD16}">
      <dsp:nvSpPr>
        <dsp:cNvPr id="0" name=""/>
        <dsp:cNvSpPr/>
      </dsp:nvSpPr>
      <dsp:spPr>
        <a:xfrm>
          <a:off x="0" y="1034225"/>
          <a:ext cx="11521435" cy="13732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60960" rIns="341376" bIns="60960" numCol="1" spcCol="1270" anchor="ctr" anchorCtr="0">
          <a:noAutofit/>
        </a:bodyPr>
        <a:lstStyle/>
        <a:p>
          <a:pPr marL="0" lvl="0" indent="0" algn="ctr" defTabSz="2133600">
            <a:lnSpc>
              <a:spcPct val="90000"/>
            </a:lnSpc>
            <a:spcBef>
              <a:spcPct val="0"/>
            </a:spcBef>
            <a:spcAft>
              <a:spcPct val="35000"/>
            </a:spcAft>
            <a:buNone/>
          </a:pPr>
          <a:r>
            <a:rPr lang="en-US" sz="4800" kern="1200" dirty="0"/>
            <a:t>PhD in Law (Hong Kong)</a:t>
          </a:r>
          <a:br>
            <a:rPr lang="en-US" sz="4800" kern="1200" dirty="0"/>
          </a:br>
          <a:endParaRPr lang="en-US" sz="4800" kern="1200" dirty="0"/>
        </a:p>
      </dsp:txBody>
      <dsp:txXfrm>
        <a:off x="0" y="1034225"/>
        <a:ext cx="11521435" cy="1373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8C6F5-232C-4278-837A-436FEC36C9EF}">
      <dsp:nvSpPr>
        <dsp:cNvPr id="0" name=""/>
        <dsp:cNvSpPr/>
      </dsp:nvSpPr>
      <dsp:spPr>
        <a:xfrm>
          <a:off x="0" y="2614"/>
          <a:ext cx="7097051" cy="13248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D098F-80C1-4FDB-AA15-93FD6C92AD89}">
      <dsp:nvSpPr>
        <dsp:cNvPr id="0" name=""/>
        <dsp:cNvSpPr/>
      </dsp:nvSpPr>
      <dsp:spPr>
        <a:xfrm>
          <a:off x="400774" y="300711"/>
          <a:ext cx="728681" cy="728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DED1E9-87B8-4E95-AEA1-5809C60BC887}">
      <dsp:nvSpPr>
        <dsp:cNvPr id="0" name=""/>
        <dsp:cNvSpPr/>
      </dsp:nvSpPr>
      <dsp:spPr>
        <a:xfrm>
          <a:off x="1530231" y="2614"/>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The purpose of the online lesson is to encourage you to </a:t>
          </a:r>
          <a:r>
            <a:rPr lang="en-GB" sz="2000" b="1" u="sng" kern="1200"/>
            <a:t>participate actively </a:t>
          </a:r>
          <a:r>
            <a:rPr lang="en-GB" sz="2000" kern="1200"/>
            <a:t>in achieving your needs and simplifying your legal education. </a:t>
          </a:r>
          <a:r>
            <a:rPr lang="en-GB" sz="2000" i="1" kern="1200"/>
            <a:t>I want you to be the best!</a:t>
          </a:r>
          <a:endParaRPr lang="en-US" sz="2000" kern="1200"/>
        </a:p>
      </dsp:txBody>
      <dsp:txXfrm>
        <a:off x="1530231" y="2614"/>
        <a:ext cx="5566819" cy="1324875"/>
      </dsp:txXfrm>
    </dsp:sp>
    <dsp:sp modelId="{ED158944-AB7D-40B3-A81C-A0C0BF438834}">
      <dsp:nvSpPr>
        <dsp:cNvPr id="0" name=""/>
        <dsp:cNvSpPr/>
      </dsp:nvSpPr>
      <dsp:spPr>
        <a:xfrm>
          <a:off x="0" y="1658708"/>
          <a:ext cx="7097051" cy="13248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44FAA-E8AA-4C6C-B66C-DA96929CA60A}">
      <dsp:nvSpPr>
        <dsp:cNvPr id="0" name=""/>
        <dsp:cNvSpPr/>
      </dsp:nvSpPr>
      <dsp:spPr>
        <a:xfrm>
          <a:off x="400774" y="1956805"/>
          <a:ext cx="728681" cy="728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2BC31-629C-4823-8F02-EDD1C0D900B0}">
      <dsp:nvSpPr>
        <dsp:cNvPr id="0" name=""/>
        <dsp:cNvSpPr/>
      </dsp:nvSpPr>
      <dsp:spPr>
        <a:xfrm>
          <a:off x="1530231" y="1658708"/>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Will make the learning process more </a:t>
          </a:r>
          <a:r>
            <a:rPr lang="en-GB" sz="2000" b="1" kern="1200"/>
            <a:t>interactive discussions </a:t>
          </a:r>
          <a:r>
            <a:rPr lang="en-GB" sz="2000" kern="1200"/>
            <a:t>and feel free to ask any question or you can speak.</a:t>
          </a:r>
          <a:endParaRPr lang="en-US" sz="2000" kern="1200"/>
        </a:p>
      </dsp:txBody>
      <dsp:txXfrm>
        <a:off x="1530231" y="1658708"/>
        <a:ext cx="5566819" cy="1324875"/>
      </dsp:txXfrm>
    </dsp:sp>
    <dsp:sp modelId="{3913E2D7-983E-4C8F-8EBF-4F896A926757}">
      <dsp:nvSpPr>
        <dsp:cNvPr id="0" name=""/>
        <dsp:cNvSpPr/>
      </dsp:nvSpPr>
      <dsp:spPr>
        <a:xfrm>
          <a:off x="0" y="3314803"/>
          <a:ext cx="7097051" cy="132487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882E3-379A-4170-BC65-3F23427DDFA9}">
      <dsp:nvSpPr>
        <dsp:cNvPr id="0" name=""/>
        <dsp:cNvSpPr/>
      </dsp:nvSpPr>
      <dsp:spPr>
        <a:xfrm>
          <a:off x="400774" y="3612900"/>
          <a:ext cx="728681" cy="7286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9792C3-E0D7-4022-946F-703B16949394}">
      <dsp:nvSpPr>
        <dsp:cNvPr id="0" name=""/>
        <dsp:cNvSpPr/>
      </dsp:nvSpPr>
      <dsp:spPr>
        <a:xfrm>
          <a:off x="1530231" y="3314803"/>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You have the right to choose whether to turn on your video or not.</a:t>
          </a:r>
          <a:endParaRPr lang="en-US" sz="2000" kern="1200"/>
        </a:p>
      </dsp:txBody>
      <dsp:txXfrm>
        <a:off x="1530231" y="3314803"/>
        <a:ext cx="5566819" cy="1324875"/>
      </dsp:txXfrm>
    </dsp:sp>
    <dsp:sp modelId="{E31DD10D-F3A1-4F3A-9025-3BCF391ABEB1}">
      <dsp:nvSpPr>
        <dsp:cNvPr id="0" name=""/>
        <dsp:cNvSpPr/>
      </dsp:nvSpPr>
      <dsp:spPr>
        <a:xfrm>
          <a:off x="0" y="4970898"/>
          <a:ext cx="7097051" cy="132487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7031B-F77F-432A-950B-E8AC148C4689}">
      <dsp:nvSpPr>
        <dsp:cNvPr id="0" name=""/>
        <dsp:cNvSpPr/>
      </dsp:nvSpPr>
      <dsp:spPr>
        <a:xfrm>
          <a:off x="400774" y="5268995"/>
          <a:ext cx="728681" cy="7286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C2C13D-87F9-4266-BFB4-774D94FAAEB0}">
      <dsp:nvSpPr>
        <dsp:cNvPr id="0" name=""/>
        <dsp:cNvSpPr/>
      </dsp:nvSpPr>
      <dsp:spPr>
        <a:xfrm>
          <a:off x="1530231" y="4970898"/>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b="1" kern="1200"/>
            <a:t>Participation</a:t>
          </a:r>
          <a:r>
            <a:rPr lang="en-GB" sz="2000" kern="1200"/>
            <a:t> prepares you for your exam and learning needs with ease.</a:t>
          </a:r>
          <a:endParaRPr lang="en-US" sz="2000" kern="1200"/>
        </a:p>
      </dsp:txBody>
      <dsp:txXfrm>
        <a:off x="1530231" y="4970898"/>
        <a:ext cx="5566819" cy="13248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59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0321" y="1"/>
            <a:ext cx="14677392" cy="8227457"/>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230879" y="2245359"/>
            <a:ext cx="8178803" cy="1818640"/>
          </a:xfrm>
        </p:spPr>
        <p:txBody>
          <a:bodyPr anchor="b">
            <a:noAutofit/>
          </a:bodyPr>
          <a:lstStyle>
            <a:lvl1pPr algn="ctr">
              <a:defRPr sz="6480">
                <a:effectLst/>
              </a:defRPr>
            </a:lvl1pPr>
          </a:lstStyle>
          <a:p>
            <a:r>
              <a:rPr lang="en-US"/>
              <a:t>Click to edit Master title style</a:t>
            </a:r>
            <a:endParaRPr lang="en-US" dirty="0"/>
          </a:p>
        </p:txBody>
      </p:sp>
      <p:sp>
        <p:nvSpPr>
          <p:cNvPr id="3" name="Subtitle 2"/>
          <p:cNvSpPr>
            <a:spLocks noGrp="1"/>
          </p:cNvSpPr>
          <p:nvPr>
            <p:ph type="subTitle" idx="1"/>
          </p:nvPr>
        </p:nvSpPr>
        <p:spPr>
          <a:xfrm>
            <a:off x="3230879" y="4389117"/>
            <a:ext cx="8178803" cy="1584962"/>
          </a:xfrm>
        </p:spPr>
        <p:txBody>
          <a:bodyPr anchor="t">
            <a:normAutofit/>
          </a:bodyPr>
          <a:lstStyle>
            <a:lvl1pPr marL="0" indent="0" algn="ctr">
              <a:buNone/>
              <a:defRPr sz="2520">
                <a:solidFill>
                  <a:schemeClr val="tx1"/>
                </a:solidFill>
              </a:defRPr>
            </a:lvl1pPr>
            <a:lvl2pPr marL="548618" indent="0" algn="ctr">
              <a:buNone/>
              <a:defRPr>
                <a:solidFill>
                  <a:schemeClr val="tx1">
                    <a:tint val="75000"/>
                  </a:schemeClr>
                </a:solidFill>
              </a:defRPr>
            </a:lvl2pPr>
            <a:lvl3pPr marL="1097236" indent="0" algn="ctr">
              <a:buNone/>
              <a:defRPr>
                <a:solidFill>
                  <a:schemeClr val="tx1">
                    <a:tint val="75000"/>
                  </a:schemeClr>
                </a:solidFill>
              </a:defRPr>
            </a:lvl3pPr>
            <a:lvl4pPr marL="1645854" indent="0" algn="ctr">
              <a:buNone/>
              <a:defRPr>
                <a:solidFill>
                  <a:schemeClr val="tx1">
                    <a:tint val="75000"/>
                  </a:schemeClr>
                </a:solidFill>
              </a:defRPr>
            </a:lvl4pPr>
            <a:lvl5pPr marL="2194472" indent="0" algn="ctr">
              <a:buNone/>
              <a:defRPr>
                <a:solidFill>
                  <a:schemeClr val="tx1">
                    <a:tint val="75000"/>
                  </a:schemeClr>
                </a:solidFill>
              </a:defRPr>
            </a:lvl5pPr>
            <a:lvl6pPr marL="2743091" indent="0" algn="ctr">
              <a:buNone/>
              <a:defRPr>
                <a:solidFill>
                  <a:schemeClr val="tx1">
                    <a:tint val="75000"/>
                  </a:schemeClr>
                </a:solidFill>
              </a:defRPr>
            </a:lvl6pPr>
            <a:lvl7pPr marL="3291708" indent="0" algn="ctr">
              <a:buNone/>
              <a:defRPr>
                <a:solidFill>
                  <a:schemeClr val="tx1">
                    <a:tint val="75000"/>
                  </a:schemeClr>
                </a:solidFill>
              </a:defRPr>
            </a:lvl7pPr>
            <a:lvl8pPr marL="3840326" indent="0" algn="ctr">
              <a:buNone/>
              <a:defRPr>
                <a:solidFill>
                  <a:schemeClr val="tx1">
                    <a:tint val="75000"/>
                  </a:schemeClr>
                </a:solidFill>
              </a:defRPr>
            </a:lvl8pPr>
            <a:lvl9pPr marL="438894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579879" y="6045196"/>
            <a:ext cx="1076960" cy="335280"/>
          </a:xfrm>
        </p:spPr>
        <p:txBody>
          <a:bodyPr/>
          <a:lstStyle/>
          <a:p>
            <a:fld id="{A8476EFB-4B01-4EA6-B0D4-FFE443BA1777}" type="datetime1">
              <a:rPr lang="en-US" smtClean="0"/>
              <a:t>11/29/2024</a:t>
            </a:fld>
            <a:endParaRPr lang="en-US"/>
          </a:p>
        </p:txBody>
      </p:sp>
      <p:sp>
        <p:nvSpPr>
          <p:cNvPr id="5" name="Footer Placeholder 4"/>
          <p:cNvSpPr>
            <a:spLocks noGrp="1"/>
          </p:cNvSpPr>
          <p:nvPr>
            <p:ph type="ftr" sz="quarter" idx="11"/>
          </p:nvPr>
        </p:nvSpPr>
        <p:spPr>
          <a:xfrm>
            <a:off x="3230878" y="6045196"/>
            <a:ext cx="6257562" cy="335280"/>
          </a:xfrm>
        </p:spPr>
        <p:txBody>
          <a:bodyPr/>
          <a:lstStyle/>
          <a:p>
            <a:endParaRPr lang="en-US"/>
          </a:p>
        </p:txBody>
      </p:sp>
      <p:sp>
        <p:nvSpPr>
          <p:cNvPr id="6" name="Slide Number Placeholder 5"/>
          <p:cNvSpPr>
            <a:spLocks noGrp="1"/>
          </p:cNvSpPr>
          <p:nvPr>
            <p:ph type="sldNum" sz="quarter" idx="12"/>
          </p:nvPr>
        </p:nvSpPr>
        <p:spPr>
          <a:xfrm>
            <a:off x="10748282" y="6045196"/>
            <a:ext cx="661400" cy="335280"/>
          </a:xfrm>
        </p:spPr>
        <p:txBody>
          <a:bodyPr/>
          <a:lstStyle/>
          <a:p>
            <a:fld id="{103DA290-49AB-4A6C-90E9-3D87C6460C9F}" type="slidenum">
              <a:rPr lang="en-US" smtClean="0"/>
              <a:t>‹#›</a:t>
            </a:fld>
            <a:endParaRPr lang="en-US"/>
          </a:p>
        </p:txBody>
      </p:sp>
      <p:cxnSp>
        <p:nvCxnSpPr>
          <p:cNvPr id="15" name="Straight Connector 14"/>
          <p:cNvCxnSpPr/>
          <p:nvPr/>
        </p:nvCxnSpPr>
        <p:spPr>
          <a:xfrm>
            <a:off x="3230879" y="4226557"/>
            <a:ext cx="81788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1881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0769E-EAD6-49BB-84EA-F56167DA96CD}"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2764578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8083" y="2103127"/>
            <a:ext cx="9790426" cy="2187017"/>
          </a:xfrm>
        </p:spPr>
        <p:txBody>
          <a:bodyPr anchor="b">
            <a:normAutofit/>
          </a:bodyPr>
          <a:lstStyle>
            <a:lvl1pPr algn="ctr">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2418080" y="4615263"/>
            <a:ext cx="9790428" cy="1145456"/>
          </a:xfrm>
        </p:spPr>
        <p:txBody>
          <a:bodyPr anchor="t">
            <a:normAutofit/>
          </a:bodyPr>
          <a:lstStyle>
            <a:lvl1pPr marL="0" indent="0" algn="ctr">
              <a:buNone/>
              <a:defRPr sz="288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D5BFE-7690-4479-971C-751CB5A923E1}"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2415268" y="4452702"/>
            <a:ext cx="97960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86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58139" y="3072384"/>
            <a:ext cx="5661965" cy="397215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17614" y="3072384"/>
            <a:ext cx="5661965" cy="397215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F7B6D8-2810-4DDF-A91B-36D9056DA71B}"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8732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54481"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4" name="Content Placeholder 3"/>
          <p:cNvSpPr>
            <a:spLocks noGrp="1"/>
          </p:cNvSpPr>
          <p:nvPr>
            <p:ph sz="half" idx="2"/>
          </p:nvPr>
        </p:nvSpPr>
        <p:spPr>
          <a:xfrm>
            <a:off x="1554481" y="3891916"/>
            <a:ext cx="5661965" cy="315912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16805"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6" name="Content Placeholder 5"/>
          <p:cNvSpPr>
            <a:spLocks noGrp="1"/>
          </p:cNvSpPr>
          <p:nvPr>
            <p:ph sz="quarter" idx="4"/>
          </p:nvPr>
        </p:nvSpPr>
        <p:spPr>
          <a:xfrm>
            <a:off x="7416805" y="3891916"/>
            <a:ext cx="5661965" cy="315912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44845F-89B8-426F-A7CE-6A86FFB65293}" type="datetime1">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DA290-49AB-4A6C-90E9-3D87C6460C9F}" type="slidenum">
              <a:rPr lang="en-US" smtClean="0"/>
              <a:t>‹#›</a:t>
            </a:fld>
            <a:endParaRPr lang="en-US"/>
          </a:p>
        </p:txBody>
      </p:sp>
      <p:cxnSp>
        <p:nvCxnSpPr>
          <p:cNvPr id="18" name="Straight Connector 1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8311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1B82A3-7B3F-4483-A81F-57EDB15FADA7}" type="datetime1">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444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17C24-A1E2-44ED-9AEC-F82965804F42}" type="datetime1">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012823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2575" y="1666241"/>
            <a:ext cx="4462146" cy="1645920"/>
          </a:xfrm>
        </p:spPr>
        <p:txBody>
          <a:bodyPr anchor="b">
            <a:normAutofit/>
          </a:bodyPr>
          <a:lstStyle>
            <a:lvl1pPr algn="ctr">
              <a:defRPr sz="2880" b="0"/>
            </a:lvl1pPr>
          </a:lstStyle>
          <a:p>
            <a:r>
              <a:rPr lang="en-US"/>
              <a:t>Click to edit Master title style</a:t>
            </a:r>
            <a:endParaRPr lang="en-US" dirty="0"/>
          </a:p>
        </p:txBody>
      </p:sp>
      <p:sp>
        <p:nvSpPr>
          <p:cNvPr id="3" name="Content Placeholder 2"/>
          <p:cNvSpPr>
            <a:spLocks noGrp="1"/>
          </p:cNvSpPr>
          <p:nvPr>
            <p:ph idx="1"/>
          </p:nvPr>
        </p:nvSpPr>
        <p:spPr>
          <a:xfrm>
            <a:off x="6502403" y="1178559"/>
            <a:ext cx="6563359" cy="5872482"/>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52575" y="3637279"/>
            <a:ext cx="4462146" cy="2926085"/>
          </a:xfrm>
        </p:spPr>
        <p:txBody>
          <a:bodyPr anchor="t">
            <a:normAutofit/>
          </a:bodyPr>
          <a:lstStyle>
            <a:lvl1pPr marL="0" indent="0" algn="ctr">
              <a:buNone/>
              <a:defRPr sz="192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A2E3C6A2-508E-417D-A65E-19866EEC2945}"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1675403" y="3495040"/>
            <a:ext cx="42173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188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2260598"/>
            <a:ext cx="7490179" cy="1645920"/>
          </a:xfrm>
        </p:spPr>
        <p:txBody>
          <a:bodyPr anchor="b">
            <a:normAutofit/>
          </a:bodyPr>
          <a:lstStyle>
            <a:lvl1pPr algn="ctr">
              <a:defRPr sz="336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9713799" y="1249680"/>
            <a:ext cx="3676016" cy="573024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18" indent="0">
              <a:buNone/>
              <a:defRPr sz="1920"/>
            </a:lvl2pPr>
            <a:lvl3pPr marL="1097236" indent="0">
              <a:buNone/>
              <a:defRPr sz="1920"/>
            </a:lvl3pPr>
            <a:lvl4pPr marL="1645854" indent="0">
              <a:buNone/>
              <a:defRPr sz="1920"/>
            </a:lvl4pPr>
            <a:lvl5pPr marL="2194472" indent="0">
              <a:buNone/>
              <a:defRPr sz="1920"/>
            </a:lvl5pPr>
            <a:lvl6pPr marL="2743091" indent="0">
              <a:buNone/>
              <a:defRPr sz="1920"/>
            </a:lvl6pPr>
            <a:lvl7pPr marL="3291708" indent="0">
              <a:buNone/>
              <a:defRPr sz="1920"/>
            </a:lvl7pPr>
            <a:lvl8pPr marL="3840326" indent="0">
              <a:buNone/>
              <a:defRPr sz="1920"/>
            </a:lvl8pPr>
            <a:lvl9pPr marL="4388945"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0" y="3906518"/>
            <a:ext cx="7490179" cy="2194560"/>
          </a:xfrm>
        </p:spPr>
        <p:txBody>
          <a:bodyPr anchor="t">
            <a:normAutofit/>
          </a:bodyPr>
          <a:lstStyle>
            <a:lvl1pPr marL="0" indent="0" algn="ctr">
              <a:buNone/>
              <a:defRPr sz="216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CB0B9343-932B-4B39-A4F9-65D2F9EF04ED}"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968264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1" y="5778498"/>
            <a:ext cx="11531599" cy="680086"/>
          </a:xfrm>
        </p:spPr>
        <p:txBody>
          <a:bodyPr anchor="b">
            <a:normAutofit/>
          </a:bodyPr>
          <a:lstStyle>
            <a:lvl1pPr algn="ctr">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49713" y="1249681"/>
            <a:ext cx="12127166" cy="400304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18" indent="0">
              <a:buNone/>
              <a:defRPr sz="1920"/>
            </a:lvl2pPr>
            <a:lvl3pPr marL="1097236" indent="0">
              <a:buNone/>
              <a:defRPr sz="1920"/>
            </a:lvl3pPr>
            <a:lvl4pPr marL="1645854" indent="0">
              <a:buNone/>
              <a:defRPr sz="1920"/>
            </a:lvl4pPr>
            <a:lvl5pPr marL="2194472" indent="0">
              <a:buNone/>
              <a:defRPr sz="1920"/>
            </a:lvl5pPr>
            <a:lvl6pPr marL="2743091" indent="0">
              <a:buNone/>
              <a:defRPr sz="1920"/>
            </a:lvl6pPr>
            <a:lvl7pPr marL="3291708" indent="0">
              <a:buNone/>
              <a:defRPr sz="1920"/>
            </a:lvl7pPr>
            <a:lvl8pPr marL="3840326" indent="0">
              <a:buNone/>
              <a:defRPr sz="1920"/>
            </a:lvl8pPr>
            <a:lvl9pPr marL="4388945"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1" y="6458584"/>
            <a:ext cx="11531599" cy="592454"/>
          </a:xfrm>
        </p:spPr>
        <p:txBody>
          <a:bodyPr>
            <a:normAutofit/>
          </a:bodyPr>
          <a:lstStyle>
            <a:lvl1pPr marL="0" indent="0" algn="ctr">
              <a:buNone/>
              <a:defRPr sz="168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C30E2C49-F232-426B-B556-924B488CDCCE}"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216117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4642" y="1178558"/>
            <a:ext cx="11511278" cy="3545842"/>
          </a:xfrm>
        </p:spPr>
        <p:txBody>
          <a:bodyPr anchor="ctr">
            <a:normAutofit/>
          </a:bodyPr>
          <a:lstStyle>
            <a:lvl1pPr algn="ctr">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64642" y="5212081"/>
            <a:ext cx="11511278" cy="1838960"/>
          </a:xfrm>
        </p:spPr>
        <p:txBody>
          <a:bodyPr anchor="ctr">
            <a:normAutofit/>
          </a:bodyPr>
          <a:lstStyle>
            <a:lvl1pPr marL="0" indent="0" algn="ctr">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44E8D3-47D7-439F-872A-DAE17BE88DAE}"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984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8448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009775" y="4023360"/>
            <a:ext cx="10607042" cy="701040"/>
          </a:xfrm>
        </p:spPr>
        <p:txBody>
          <a:bodyPr anchor="ctr">
            <a:normAutofit/>
          </a:bodyPr>
          <a:lstStyle>
            <a:lvl1pPr marL="0" indent="0" algn="r">
              <a:buFontTx/>
              <a:buNone/>
              <a:defRPr sz="2400"/>
            </a:lvl1pPr>
            <a:lvl2pPr marL="548618" indent="0">
              <a:buFontTx/>
              <a:buNone/>
              <a:defRPr/>
            </a:lvl2pPr>
            <a:lvl3pPr marL="1097236" indent="0">
              <a:buFontTx/>
              <a:buNone/>
              <a:defRPr/>
            </a:lvl3pPr>
            <a:lvl4pPr marL="1645854" indent="0">
              <a:buFontTx/>
              <a:buNone/>
              <a:defRPr/>
            </a:lvl4pPr>
            <a:lvl5pPr marL="2194472" indent="0">
              <a:buFontTx/>
              <a:buNone/>
              <a:defRPr/>
            </a:lvl5pPr>
          </a:lstStyle>
          <a:p>
            <a:pPr lvl="0"/>
            <a:r>
              <a:rPr lang="en-US"/>
              <a:t>Edit Master text styles</a:t>
            </a:r>
          </a:p>
        </p:txBody>
      </p:sp>
      <p:sp>
        <p:nvSpPr>
          <p:cNvPr id="3" name="Text Placeholder 2"/>
          <p:cNvSpPr>
            <a:spLocks noGrp="1"/>
          </p:cNvSpPr>
          <p:nvPr>
            <p:ph type="body" idx="1"/>
          </p:nvPr>
        </p:nvSpPr>
        <p:spPr>
          <a:xfrm>
            <a:off x="1554481" y="5212081"/>
            <a:ext cx="11531599" cy="1838960"/>
          </a:xfrm>
        </p:spPr>
        <p:txBody>
          <a:bodyPr anchor="ctr">
            <a:normAutofit/>
          </a:bodyPr>
          <a:lstStyle>
            <a:lvl1pPr marL="0" indent="0" algn="ctr">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9F3EF8-A388-498C-931A-5E8B45B9C73A}"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4" name="TextBox 13"/>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5" name="TextBox 14"/>
          <p:cNvSpPr txBox="1"/>
          <p:nvPr/>
        </p:nvSpPr>
        <p:spPr>
          <a:xfrm>
            <a:off x="12720320" y="3393444"/>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19" name="Straight Connector 18"/>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770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54482" y="3970297"/>
            <a:ext cx="11531602" cy="1762560"/>
          </a:xfrm>
        </p:spPr>
        <p:txBody>
          <a:bodyPr anchor="b">
            <a:normAutofit/>
          </a:bodyPr>
          <a:lstStyle>
            <a:lvl1pPr algn="l">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54481" y="5732857"/>
            <a:ext cx="11531602" cy="1032480"/>
          </a:xfrm>
        </p:spPr>
        <p:txBody>
          <a:bodyPr anchor="t">
            <a:normAutofit/>
          </a:bodyPr>
          <a:lstStyle>
            <a:lvl1pPr marL="0" indent="0" algn="l">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A47731-A5D6-45B7-B50F-70BD8A77E514}"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325860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6924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554481" y="4367174"/>
            <a:ext cx="11531602" cy="1064362"/>
          </a:xfrm>
        </p:spPr>
        <p:txBody>
          <a:bodyPr anchor="b">
            <a:normAutofit/>
          </a:bodyPr>
          <a:lstStyle>
            <a:lvl1pPr marL="0" indent="0" algn="l">
              <a:spcBef>
                <a:spcPts val="0"/>
              </a:spcBef>
              <a:buNone/>
              <a:defRPr sz="288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54481" y="5435600"/>
            <a:ext cx="11531602" cy="1615440"/>
          </a:xfrm>
        </p:spPr>
        <p:txBody>
          <a:bodyPr anchor="t">
            <a:normAutofit/>
          </a:bodyPr>
          <a:lstStyle>
            <a:lvl1pPr marL="0" indent="0" algn="l">
              <a:buNone/>
              <a:defRPr sz="21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3F9500-D394-4EB6-967B-A58FB2FFB147}"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2" name="TextBox 11"/>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3" name="TextBox 12"/>
          <p:cNvSpPr txBox="1"/>
          <p:nvPr/>
        </p:nvSpPr>
        <p:spPr>
          <a:xfrm>
            <a:off x="12720320" y="3119113"/>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26" name="Straight Connector 25"/>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197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4481" y="1178558"/>
            <a:ext cx="11531599" cy="2692402"/>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554481" y="4356201"/>
            <a:ext cx="11531602" cy="1009498"/>
          </a:xfrm>
        </p:spPr>
        <p:txBody>
          <a:bodyPr anchor="b">
            <a:normAutofit/>
          </a:bodyPr>
          <a:lstStyle>
            <a:lvl1pPr marL="0" indent="0" algn="l">
              <a:spcBef>
                <a:spcPts val="0"/>
              </a:spcBef>
              <a:buNone/>
              <a:defRPr sz="33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54480" y="5364481"/>
            <a:ext cx="11531604" cy="1686560"/>
          </a:xfrm>
        </p:spPr>
        <p:txBody>
          <a:bodyPr anchor="t">
            <a:normAutofit/>
          </a:bodyPr>
          <a:lstStyle>
            <a:lvl1pPr marL="0" indent="0" algn="l">
              <a:buNone/>
              <a:defRPr sz="21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E92B87-7EB5-46C8-B88C-50EC63B7CB21}"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5582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6CF2D-FED3-4993-BF2A-C99417DAEFCE}"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8569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99229" y="1178559"/>
            <a:ext cx="2269074" cy="58724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54478" y="1178558"/>
            <a:ext cx="8919630" cy="587248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F0F08-7EB3-4601-83E3-1FACD753EA83}"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0636668" y="1188720"/>
            <a:ext cx="0" cy="58521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92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8883" y="1"/>
            <a:ext cx="14675954" cy="8227457"/>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554484" y="1178559"/>
            <a:ext cx="11521435" cy="156464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54481" y="3068320"/>
            <a:ext cx="11521435" cy="3982723"/>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13001" y="7162800"/>
            <a:ext cx="1920240"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73037161-A336-493F-97B8-2768EBE8F593}" type="datetime1">
              <a:rPr lang="en-US" smtClean="0"/>
              <a:t>11/29/2024</a:t>
            </a:fld>
            <a:endParaRPr lang="en-US"/>
          </a:p>
        </p:txBody>
      </p:sp>
      <p:sp>
        <p:nvSpPr>
          <p:cNvPr id="5" name="Footer Placeholder 4"/>
          <p:cNvSpPr>
            <a:spLocks noGrp="1"/>
          </p:cNvSpPr>
          <p:nvPr>
            <p:ph type="ftr" sz="quarter" idx="3"/>
          </p:nvPr>
        </p:nvSpPr>
        <p:spPr>
          <a:xfrm>
            <a:off x="1554481" y="7162800"/>
            <a:ext cx="8767080" cy="335280"/>
          </a:xfrm>
          <a:prstGeom prst="rect">
            <a:avLst/>
          </a:prstGeom>
        </p:spPr>
        <p:txBody>
          <a:bodyPr vert="horz" lIns="91440" tIns="45720" rIns="91440" bIns="45720" rtlCol="0" anchor="ctr"/>
          <a:lstStyle>
            <a:lvl1pPr algn="l">
              <a:defRPr sz="12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2424683" y="7162800"/>
            <a:ext cx="651236"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103DA290-49AB-4A6C-90E9-3D87C6460C9F}" type="slidenum">
              <a:rPr lang="en-US" smtClean="0"/>
              <a:t>‹#›</a:t>
            </a:fld>
            <a:endParaRPr lang="en-US"/>
          </a:p>
        </p:txBody>
      </p:sp>
    </p:spTree>
    <p:extLst>
      <p:ext uri="{BB962C8B-B14F-4D97-AF65-F5344CB8AC3E}">
        <p14:creationId xmlns:p14="http://schemas.microsoft.com/office/powerpoint/2010/main" val="28268707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p:txStyles>
    <p:titleStyle>
      <a:lvl1pPr algn="ctr" defTabSz="548618" rtl="0" eaLnBrk="1" latinLnBrk="0" hangingPunct="1">
        <a:spcBef>
          <a:spcPct val="0"/>
        </a:spcBef>
        <a:buNone/>
        <a:defRPr sz="52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7" indent="-342887" algn="l" defTabSz="548618" rtl="0" eaLnBrk="1" latinLnBrk="0" hangingPunct="1">
        <a:spcBef>
          <a:spcPct val="20000"/>
        </a:spcBef>
        <a:spcAft>
          <a:spcPts val="720"/>
        </a:spcAft>
        <a:buClr>
          <a:schemeClr val="accent1"/>
        </a:buClr>
        <a:buSzPct val="115000"/>
        <a:buFont typeface="Arial"/>
        <a:buChar char="•"/>
        <a:defRPr sz="2880" kern="1200" cap="none">
          <a:solidFill>
            <a:schemeClr val="tx1">
              <a:lumMod val="85000"/>
              <a:lumOff val="15000"/>
            </a:schemeClr>
          </a:solidFill>
          <a:effectLst/>
          <a:latin typeface="+mn-lt"/>
          <a:ea typeface="+mn-ea"/>
          <a:cs typeface="+mn-cs"/>
        </a:defRPr>
      </a:lvl1pPr>
      <a:lvl2pPr marL="891504" indent="-342887" algn="l" defTabSz="548618" rtl="0" eaLnBrk="1" latinLnBrk="0" hangingPunct="1">
        <a:spcBef>
          <a:spcPct val="20000"/>
        </a:spcBef>
        <a:spcAft>
          <a:spcPts val="72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40122" indent="-342887" algn="l" defTabSz="548618" rtl="0" eaLnBrk="1" latinLnBrk="0" hangingPunct="1">
        <a:spcBef>
          <a:spcPct val="20000"/>
        </a:spcBef>
        <a:spcAft>
          <a:spcPts val="720"/>
        </a:spcAft>
        <a:buClr>
          <a:schemeClr val="accent1"/>
        </a:buClr>
        <a:buSzPct val="115000"/>
        <a:buFont typeface="Arial"/>
        <a:buChar char="•"/>
        <a:defRPr sz="2160" kern="1200" cap="none">
          <a:solidFill>
            <a:schemeClr val="tx1">
              <a:lumMod val="85000"/>
              <a:lumOff val="15000"/>
            </a:schemeClr>
          </a:solidFill>
          <a:effectLst/>
          <a:latin typeface="+mn-lt"/>
          <a:ea typeface="+mn-ea"/>
          <a:cs typeface="+mn-cs"/>
        </a:defRPr>
      </a:lvl3pPr>
      <a:lvl4pPr marL="1851586" indent="-205732" algn="l" defTabSz="548618" rtl="0" eaLnBrk="1" latinLnBrk="0" hangingPunct="1">
        <a:spcBef>
          <a:spcPct val="20000"/>
        </a:spcBef>
        <a:spcAft>
          <a:spcPts val="720"/>
        </a:spcAft>
        <a:buClr>
          <a:schemeClr val="accent1"/>
        </a:buClr>
        <a:buSzPct val="115000"/>
        <a:buFont typeface="Arial"/>
        <a:buChar char="•"/>
        <a:defRPr sz="1920" kern="1200" cap="none">
          <a:solidFill>
            <a:schemeClr val="tx1">
              <a:lumMod val="85000"/>
              <a:lumOff val="15000"/>
            </a:schemeClr>
          </a:solidFill>
          <a:effectLst/>
          <a:latin typeface="+mn-lt"/>
          <a:ea typeface="+mn-ea"/>
          <a:cs typeface="+mn-cs"/>
        </a:defRPr>
      </a:lvl4pPr>
      <a:lvl5pPr marL="2400204" indent="-205732"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5pPr>
      <a:lvl6pPr marL="3017399"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6pPr>
      <a:lvl7pPr marL="3566017"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7pPr>
      <a:lvl8pPr marL="4114636"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8pPr>
      <a:lvl9pPr marL="4663254"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9pPr>
    </p:bodyStyle>
    <p:otherStyle>
      <a:defPPr>
        <a:defRPr lang="en-US"/>
      </a:defPPr>
      <a:lvl1pPr marL="0" algn="l" defTabSz="548618" rtl="0" eaLnBrk="1" latinLnBrk="0" hangingPunct="1">
        <a:defRPr sz="2160" kern="1200">
          <a:solidFill>
            <a:schemeClr val="tx1"/>
          </a:solidFill>
          <a:latin typeface="+mn-lt"/>
          <a:ea typeface="+mn-ea"/>
          <a:cs typeface="+mn-cs"/>
        </a:defRPr>
      </a:lvl1pPr>
      <a:lvl2pPr marL="548618" algn="l" defTabSz="548618" rtl="0" eaLnBrk="1" latinLnBrk="0" hangingPunct="1">
        <a:defRPr sz="2160" kern="1200">
          <a:solidFill>
            <a:schemeClr val="tx1"/>
          </a:solidFill>
          <a:latin typeface="+mn-lt"/>
          <a:ea typeface="+mn-ea"/>
          <a:cs typeface="+mn-cs"/>
        </a:defRPr>
      </a:lvl2pPr>
      <a:lvl3pPr marL="1097236" algn="l" defTabSz="548618" rtl="0" eaLnBrk="1" latinLnBrk="0" hangingPunct="1">
        <a:defRPr sz="2160" kern="1200">
          <a:solidFill>
            <a:schemeClr val="tx1"/>
          </a:solidFill>
          <a:latin typeface="+mn-lt"/>
          <a:ea typeface="+mn-ea"/>
          <a:cs typeface="+mn-cs"/>
        </a:defRPr>
      </a:lvl3pPr>
      <a:lvl4pPr marL="1645854" algn="l" defTabSz="548618" rtl="0" eaLnBrk="1" latinLnBrk="0" hangingPunct="1">
        <a:defRPr sz="2160" kern="1200">
          <a:solidFill>
            <a:schemeClr val="tx1"/>
          </a:solidFill>
          <a:latin typeface="+mn-lt"/>
          <a:ea typeface="+mn-ea"/>
          <a:cs typeface="+mn-cs"/>
        </a:defRPr>
      </a:lvl4pPr>
      <a:lvl5pPr marL="2194472" algn="l" defTabSz="548618" rtl="0" eaLnBrk="1" latinLnBrk="0" hangingPunct="1">
        <a:defRPr sz="2160" kern="1200">
          <a:solidFill>
            <a:schemeClr val="tx1"/>
          </a:solidFill>
          <a:latin typeface="+mn-lt"/>
          <a:ea typeface="+mn-ea"/>
          <a:cs typeface="+mn-cs"/>
        </a:defRPr>
      </a:lvl5pPr>
      <a:lvl6pPr marL="2743091" algn="l" defTabSz="548618" rtl="0" eaLnBrk="1" latinLnBrk="0" hangingPunct="1">
        <a:defRPr sz="2160" kern="1200">
          <a:solidFill>
            <a:schemeClr val="tx1"/>
          </a:solidFill>
          <a:latin typeface="+mn-lt"/>
          <a:ea typeface="+mn-ea"/>
          <a:cs typeface="+mn-cs"/>
        </a:defRPr>
      </a:lvl6pPr>
      <a:lvl7pPr marL="3291708" algn="l" defTabSz="548618" rtl="0" eaLnBrk="1" latinLnBrk="0" hangingPunct="1">
        <a:defRPr sz="2160" kern="1200">
          <a:solidFill>
            <a:schemeClr val="tx1"/>
          </a:solidFill>
          <a:latin typeface="+mn-lt"/>
          <a:ea typeface="+mn-ea"/>
          <a:cs typeface="+mn-cs"/>
        </a:defRPr>
      </a:lvl7pPr>
      <a:lvl8pPr marL="3840326" algn="l" defTabSz="548618" rtl="0" eaLnBrk="1" latinLnBrk="0" hangingPunct="1">
        <a:defRPr sz="2160" kern="1200">
          <a:solidFill>
            <a:schemeClr val="tx1"/>
          </a:solidFill>
          <a:latin typeface="+mn-lt"/>
          <a:ea typeface="+mn-ea"/>
          <a:cs typeface="+mn-cs"/>
        </a:defRPr>
      </a:lvl8pPr>
      <a:lvl9pPr marL="4388945" algn="l" defTabSz="548618"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Mobile device with apps">
            <a:extLst>
              <a:ext uri="{FF2B5EF4-FFF2-40B4-BE49-F238E27FC236}">
                <a16:creationId xmlns:a16="http://schemas.microsoft.com/office/drawing/2014/main" id="{EE0A3CAA-54A6-4EA8-7BFB-8E9CAB853E18}"/>
              </a:ext>
            </a:extLst>
          </p:cNvPr>
          <p:cNvPicPr>
            <a:picLocks noChangeAspect="1"/>
          </p:cNvPicPr>
          <p:nvPr/>
        </p:nvPicPr>
        <p:blipFill>
          <a:blip r:embed="rId2">
            <a:alphaModFix amt="35000"/>
          </a:blip>
          <a:srcRect/>
          <a:stretch/>
        </p:blipFill>
        <p:spPr>
          <a:xfrm>
            <a:off x="24" y="12"/>
            <a:ext cx="14630376" cy="8229588"/>
          </a:xfrm>
          <a:prstGeom prst="rect">
            <a:avLst/>
          </a:prstGeom>
        </p:spPr>
      </p:pic>
      <p:sp>
        <p:nvSpPr>
          <p:cNvPr id="2" name="Title 1"/>
          <p:cNvSpPr>
            <a:spLocks noGrp="1"/>
          </p:cNvSpPr>
          <p:nvPr>
            <p:ph type="title"/>
          </p:nvPr>
        </p:nvSpPr>
        <p:spPr>
          <a:xfrm>
            <a:off x="684442" y="246334"/>
            <a:ext cx="13558470" cy="2978508"/>
          </a:xfrm>
        </p:spPr>
        <p:txBody>
          <a:bodyPr>
            <a:noAutofit/>
          </a:bodyPr>
          <a:lstStyle/>
          <a:p>
            <a:pPr>
              <a:lnSpc>
                <a:spcPct val="90000"/>
              </a:lnSpc>
            </a:pPr>
            <a:r>
              <a:rPr lang="en-GB" sz="4320" b="1" dirty="0">
                <a:solidFill>
                  <a:srgbClr val="FFFF00"/>
                </a:solidFill>
                <a:highlight>
                  <a:srgbClr val="0000FF"/>
                </a:highlight>
              </a:rPr>
              <a:t>Vicarious Liability in the Digital Age: </a:t>
            </a:r>
            <a:br>
              <a:rPr lang="en-GB" sz="4320" b="1" dirty="0">
                <a:solidFill>
                  <a:srgbClr val="FFFF00"/>
                </a:solidFill>
                <a:highlight>
                  <a:srgbClr val="0000FF"/>
                </a:highlight>
              </a:rPr>
            </a:br>
            <a:r>
              <a:rPr lang="en-GB" sz="4320" b="1" dirty="0">
                <a:solidFill>
                  <a:srgbClr val="FFFF00"/>
                </a:solidFill>
                <a:highlight>
                  <a:srgbClr val="0000FF"/>
                </a:highlight>
              </a:rPr>
              <a:t>Social Media and Online Conduct</a:t>
            </a:r>
          </a:p>
        </p:txBody>
      </p:sp>
      <p:graphicFrame>
        <p:nvGraphicFramePr>
          <p:cNvPr id="26" name="Content Placeholder 2">
            <a:extLst>
              <a:ext uri="{FF2B5EF4-FFF2-40B4-BE49-F238E27FC236}">
                <a16:creationId xmlns:a16="http://schemas.microsoft.com/office/drawing/2014/main" id="{765F6E54-4B8A-9B5B-A50E-1C57F930213F}"/>
              </a:ext>
            </a:extLst>
          </p:cNvPr>
          <p:cNvGraphicFramePr>
            <a:graphicFrameLocks noGrp="1"/>
          </p:cNvGraphicFramePr>
          <p:nvPr>
            <p:ph idx="1"/>
          </p:nvPr>
        </p:nvGraphicFramePr>
        <p:xfrm>
          <a:off x="1554481" y="3313568"/>
          <a:ext cx="11521435" cy="4095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A288C53-6E1D-012E-E078-352071CD406B}"/>
              </a:ext>
            </a:extLst>
          </p:cNvPr>
          <p:cNvSpPr>
            <a:spLocks noGrp="1"/>
          </p:cNvSpPr>
          <p:nvPr>
            <p:ph type="dt" sz="half" idx="10"/>
          </p:nvPr>
        </p:nvSpPr>
        <p:spPr>
          <a:xfrm>
            <a:off x="10413001" y="7162800"/>
            <a:ext cx="1920240" cy="335280"/>
          </a:xfrm>
        </p:spPr>
        <p:txBody>
          <a:bodyPr>
            <a:normAutofit/>
          </a:bodyPr>
          <a:lstStyle/>
          <a:p>
            <a:pPr defTabSz="1097236">
              <a:spcAft>
                <a:spcPts val="720"/>
              </a:spcAft>
              <a:defRPr/>
            </a:pPr>
            <a:fld id="{71A57A1F-FA3A-4FA6-ACC6-767CFD906232}" type="datetime1">
              <a:rPr lang="en-US">
                <a:solidFill>
                  <a:srgbClr val="FFFFFF"/>
                </a:solidFill>
                <a:latin typeface="Garamond" panose="02020404030301010803"/>
              </a:rPr>
              <a:pPr defTabSz="1097236">
                <a:spcAft>
                  <a:spcPts val="720"/>
                </a:spcAft>
                <a:defRPr/>
              </a:pPr>
              <a:t>11/29/2024</a:t>
            </a:fld>
            <a:endParaRPr lang="en-US">
              <a:solidFill>
                <a:srgbClr val="FFFFFF"/>
              </a:solidFill>
              <a:latin typeface="Garamond" panose="02020404030301010803"/>
            </a:endParaRPr>
          </a:p>
        </p:txBody>
      </p:sp>
      <p:sp>
        <p:nvSpPr>
          <p:cNvPr id="5" name="Slide Number Placeholder 4">
            <a:extLst>
              <a:ext uri="{FF2B5EF4-FFF2-40B4-BE49-F238E27FC236}">
                <a16:creationId xmlns:a16="http://schemas.microsoft.com/office/drawing/2014/main" id="{728C44C3-4D37-CCD5-D0AB-2CB4444B3EDB}"/>
              </a:ext>
            </a:extLst>
          </p:cNvPr>
          <p:cNvSpPr>
            <a:spLocks noGrp="1"/>
          </p:cNvSpPr>
          <p:nvPr>
            <p:ph type="sldNum" sz="quarter" idx="12"/>
          </p:nvPr>
        </p:nvSpPr>
        <p:spPr>
          <a:xfrm>
            <a:off x="12424683" y="7162800"/>
            <a:ext cx="651236" cy="335280"/>
          </a:xfrm>
        </p:spPr>
        <p:txBody>
          <a:bodyPr>
            <a:normAutofit/>
          </a:bodyPr>
          <a:lstStyle/>
          <a:p>
            <a:pPr defTabSz="1097236">
              <a:spcAft>
                <a:spcPts val="720"/>
              </a:spcAft>
              <a:defRPr/>
            </a:pPr>
            <a:fld id="{103DA290-49AB-4A6C-90E9-3D87C6460C9F}" type="slidenum">
              <a:rPr lang="en-US">
                <a:solidFill>
                  <a:srgbClr val="FFFFFF"/>
                </a:solidFill>
                <a:latin typeface="Garamond" panose="02020404030301010803"/>
              </a:rPr>
              <a:pPr defTabSz="1097236">
                <a:spcAft>
                  <a:spcPts val="720"/>
                </a:spcAft>
                <a:defRPr/>
              </a:pPr>
              <a:t>1</a:t>
            </a:fld>
            <a:endParaRPr lang="en-US">
              <a:solidFill>
                <a:srgbClr val="FFFFFF"/>
              </a:solidFill>
              <a:latin typeface="Garamond" panose="02020404030301010803"/>
            </a:endParaRPr>
          </a:p>
        </p:txBody>
      </p:sp>
    </p:spTree>
    <p:extLst>
      <p:ext uri="{BB962C8B-B14F-4D97-AF65-F5344CB8AC3E}">
        <p14:creationId xmlns:p14="http://schemas.microsoft.com/office/powerpoint/2010/main" val="3238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641158"/>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FFFFFF"/>
                </a:solidFill>
                <a:latin typeface="Fraunces Medium" pitchFamily="34" charset="0"/>
                <a:ea typeface="Fraunces Medium" pitchFamily="34" charset="-122"/>
                <a:cs typeface="Fraunces Medium" pitchFamily="34" charset="-120"/>
              </a:rPr>
              <a:t>Challenges in Distinguishing Personal vs. Professional Conduct</a:t>
            </a:r>
            <a:endParaRPr lang="en-US" sz="4450" dirty="0"/>
          </a:p>
        </p:txBody>
      </p:sp>
      <p:sp>
        <p:nvSpPr>
          <p:cNvPr id="3" name="Text 1"/>
          <p:cNvSpPr/>
          <p:nvPr/>
        </p:nvSpPr>
        <p:spPr>
          <a:xfrm>
            <a:off x="793790" y="362569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Fraunces Medium" pitchFamily="34" charset="0"/>
                <a:ea typeface="Fraunces Medium" pitchFamily="34" charset="-122"/>
                <a:cs typeface="Fraunces Medium" pitchFamily="34" charset="-120"/>
              </a:rPr>
              <a:t>Blurred Boundaries</a:t>
            </a:r>
            <a:endParaRPr lang="en-US" sz="2200" dirty="0"/>
          </a:p>
        </p:txBody>
      </p:sp>
      <p:sp>
        <p:nvSpPr>
          <p:cNvPr id="4" name="Text 2"/>
          <p:cNvSpPr/>
          <p:nvPr/>
        </p:nvSpPr>
        <p:spPr>
          <a:xfrm>
            <a:off x="793790" y="4206835"/>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EBECEF"/>
                </a:solidFill>
                <a:latin typeface="Epilogue" pitchFamily="34" charset="0"/>
                <a:ea typeface="Epilogue" pitchFamily="34" charset="-122"/>
                <a:cs typeface="Epilogue" pitchFamily="34" charset="-120"/>
              </a:rPr>
              <a:t>The integration of work and personal life on social media platforms makes it difficult to clearly delineate between professional and private conduct.</a:t>
            </a:r>
            <a:endParaRPr lang="en-US" sz="1750" dirty="0"/>
          </a:p>
        </p:txBody>
      </p:sp>
      <p:sp>
        <p:nvSpPr>
          <p:cNvPr id="5" name="Text 3"/>
          <p:cNvSpPr/>
          <p:nvPr/>
        </p:nvSpPr>
        <p:spPr>
          <a:xfrm>
            <a:off x="5332928" y="3625691"/>
            <a:ext cx="2847618"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Fraunces Medium" pitchFamily="34" charset="0"/>
                <a:ea typeface="Fraunces Medium" pitchFamily="34" charset="-122"/>
                <a:cs typeface="Fraunces Medium" pitchFamily="34" charset="-120"/>
              </a:rPr>
              <a:t>Legal Considerations</a:t>
            </a:r>
            <a:endParaRPr lang="en-US" sz="2200" dirty="0"/>
          </a:p>
        </p:txBody>
      </p:sp>
      <p:sp>
        <p:nvSpPr>
          <p:cNvPr id="6" name="Text 4"/>
          <p:cNvSpPr/>
          <p:nvPr/>
        </p:nvSpPr>
        <p:spPr>
          <a:xfrm>
            <a:off x="5332928" y="4206835"/>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EBECEF"/>
                </a:solidFill>
                <a:latin typeface="Epilogue" pitchFamily="34" charset="0"/>
                <a:ea typeface="Epilogue" pitchFamily="34" charset="-122"/>
                <a:cs typeface="Epilogue" pitchFamily="34" charset="-120"/>
              </a:rPr>
              <a:t>Courts must consider factors such as the nature of the post, its connection to employment, and the potential impact on the employer's reputation when determining liability.</a:t>
            </a:r>
            <a:endParaRPr lang="en-US" sz="1750" dirty="0"/>
          </a:p>
        </p:txBody>
      </p:sp>
      <p:sp>
        <p:nvSpPr>
          <p:cNvPr id="7" name="Text 5"/>
          <p:cNvSpPr/>
          <p:nvPr/>
        </p:nvSpPr>
        <p:spPr>
          <a:xfrm>
            <a:off x="9872067" y="3625691"/>
            <a:ext cx="3364111"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Fraunces Medium" pitchFamily="34" charset="0"/>
                <a:ea typeface="Fraunces Medium" pitchFamily="34" charset="-122"/>
                <a:cs typeface="Fraunces Medium" pitchFamily="34" charset="-120"/>
              </a:rPr>
              <a:t>Employee Privacy Rights</a:t>
            </a:r>
            <a:endParaRPr lang="en-US" sz="2200" dirty="0"/>
          </a:p>
        </p:txBody>
      </p:sp>
      <p:sp>
        <p:nvSpPr>
          <p:cNvPr id="8" name="Text 6"/>
          <p:cNvSpPr/>
          <p:nvPr/>
        </p:nvSpPr>
        <p:spPr>
          <a:xfrm>
            <a:off x="9872067" y="4206835"/>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EBECEF"/>
                </a:solidFill>
                <a:latin typeface="Epilogue" pitchFamily="34" charset="0"/>
                <a:ea typeface="Epilogue" pitchFamily="34" charset="-122"/>
                <a:cs typeface="Epilogue" pitchFamily="34" charset="-120"/>
              </a:rPr>
              <a:t>Balancing employer interests with employee rights to privacy and freedom of expression presents ongoing challenges in crafting and enforcing social media policies.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69000" y="447080"/>
            <a:ext cx="8630722" cy="508040"/>
          </a:xfrm>
          <a:prstGeom prst="rect">
            <a:avLst/>
          </a:prstGeom>
          <a:noFill/>
          <a:ln/>
        </p:spPr>
        <p:txBody>
          <a:bodyPr wrap="none" lIns="0" tIns="0" rIns="0" bIns="0" rtlCol="0" anchor="t"/>
          <a:lstStyle/>
          <a:p>
            <a:pPr marL="0" indent="0">
              <a:lnSpc>
                <a:spcPts val="4000"/>
              </a:lnSpc>
              <a:buNone/>
            </a:pPr>
            <a:r>
              <a:rPr lang="en-US" sz="3200" dirty="0">
                <a:solidFill>
                  <a:srgbClr val="FFFFFF"/>
                </a:solidFill>
                <a:latin typeface="Fraunces Medium" pitchFamily="34" charset="0"/>
                <a:ea typeface="Fraunces Medium" pitchFamily="34" charset="-122"/>
                <a:cs typeface="Fraunces Medium" pitchFamily="34" charset="-120"/>
              </a:rPr>
              <a:t>Mitigating Risks of Online Vicarious Liability</a:t>
            </a:r>
            <a:endParaRPr lang="en-US" sz="3200" dirty="0"/>
          </a:p>
        </p:txBody>
      </p:sp>
      <p:pic>
        <p:nvPicPr>
          <p:cNvPr id="3" name="Image 0" descr="preencoded.png"/>
          <p:cNvPicPr>
            <a:picLocks noChangeAspect="1"/>
          </p:cNvPicPr>
          <p:nvPr/>
        </p:nvPicPr>
        <p:blipFill>
          <a:blip r:embed="rId3"/>
          <a:stretch>
            <a:fillRect/>
          </a:stretch>
        </p:blipFill>
        <p:spPr>
          <a:xfrm>
            <a:off x="569000" y="1280279"/>
            <a:ext cx="812959" cy="1300758"/>
          </a:xfrm>
          <a:prstGeom prst="rect">
            <a:avLst/>
          </a:prstGeom>
        </p:spPr>
      </p:pic>
      <p:sp>
        <p:nvSpPr>
          <p:cNvPr id="4" name="Text 1"/>
          <p:cNvSpPr/>
          <p:nvPr/>
        </p:nvSpPr>
        <p:spPr>
          <a:xfrm>
            <a:off x="1625798" y="1442799"/>
            <a:ext cx="2032516" cy="253960"/>
          </a:xfrm>
          <a:prstGeom prst="rect">
            <a:avLst/>
          </a:prstGeom>
          <a:noFill/>
          <a:ln/>
        </p:spPr>
        <p:txBody>
          <a:bodyPr wrap="none" lIns="0" tIns="0" rIns="0" bIns="0" rtlCol="0" anchor="t"/>
          <a:lstStyle/>
          <a:p>
            <a:pPr marL="0" indent="0" algn="l">
              <a:lnSpc>
                <a:spcPts val="2000"/>
              </a:lnSpc>
              <a:buNone/>
            </a:pPr>
            <a:r>
              <a:rPr lang="en-US" sz="1600" dirty="0">
                <a:solidFill>
                  <a:srgbClr val="EBECEF"/>
                </a:solidFill>
                <a:latin typeface="Fraunces Medium" pitchFamily="34" charset="0"/>
                <a:ea typeface="Fraunces Medium" pitchFamily="34" charset="-122"/>
                <a:cs typeface="Fraunces Medium" pitchFamily="34" charset="-120"/>
              </a:rPr>
              <a:t>Risk Assessment</a:t>
            </a:r>
            <a:endParaRPr lang="en-US" sz="1600" dirty="0"/>
          </a:p>
        </p:txBody>
      </p:sp>
      <p:sp>
        <p:nvSpPr>
          <p:cNvPr id="5" name="Text 2"/>
          <p:cNvSpPr/>
          <p:nvPr/>
        </p:nvSpPr>
        <p:spPr>
          <a:xfrm>
            <a:off x="1625798" y="1794272"/>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EBECEF"/>
                </a:solidFill>
                <a:latin typeface="Epilogue" pitchFamily="34" charset="0"/>
                <a:ea typeface="Epilogue" pitchFamily="34" charset="-122"/>
                <a:cs typeface="Epilogue" pitchFamily="34" charset="-120"/>
              </a:rPr>
              <a:t>Conduct thorough risk assessments to identify potential areas of vulnerability in online employee conduct and social media use.</a:t>
            </a:r>
            <a:endParaRPr lang="en-US" sz="1250" dirty="0"/>
          </a:p>
        </p:txBody>
      </p:sp>
      <p:pic>
        <p:nvPicPr>
          <p:cNvPr id="6" name="Image 1" descr="preencoded.png"/>
          <p:cNvPicPr>
            <a:picLocks noChangeAspect="1"/>
          </p:cNvPicPr>
          <p:nvPr/>
        </p:nvPicPr>
        <p:blipFill>
          <a:blip r:embed="rId4"/>
          <a:stretch>
            <a:fillRect/>
          </a:stretch>
        </p:blipFill>
        <p:spPr>
          <a:xfrm>
            <a:off x="569000" y="2581037"/>
            <a:ext cx="812959" cy="1300758"/>
          </a:xfrm>
          <a:prstGeom prst="rect">
            <a:avLst/>
          </a:prstGeom>
        </p:spPr>
      </p:pic>
      <p:sp>
        <p:nvSpPr>
          <p:cNvPr id="7" name="Text 3"/>
          <p:cNvSpPr/>
          <p:nvPr/>
        </p:nvSpPr>
        <p:spPr>
          <a:xfrm>
            <a:off x="1625798" y="2743557"/>
            <a:ext cx="2214324" cy="253960"/>
          </a:xfrm>
          <a:prstGeom prst="rect">
            <a:avLst/>
          </a:prstGeom>
          <a:noFill/>
          <a:ln/>
        </p:spPr>
        <p:txBody>
          <a:bodyPr wrap="none" lIns="0" tIns="0" rIns="0" bIns="0" rtlCol="0" anchor="t"/>
          <a:lstStyle/>
          <a:p>
            <a:pPr marL="0" indent="0" algn="l">
              <a:lnSpc>
                <a:spcPts val="2000"/>
              </a:lnSpc>
              <a:buNone/>
            </a:pPr>
            <a:r>
              <a:rPr lang="en-US" sz="1600" dirty="0">
                <a:solidFill>
                  <a:srgbClr val="EBECEF"/>
                </a:solidFill>
                <a:latin typeface="Fraunces Medium" pitchFamily="34" charset="0"/>
                <a:ea typeface="Fraunces Medium" pitchFamily="34" charset="-122"/>
                <a:cs typeface="Fraunces Medium" pitchFamily="34" charset="-120"/>
              </a:rPr>
              <a:t>Policy Implementation</a:t>
            </a:r>
            <a:endParaRPr lang="en-US" sz="1600" dirty="0"/>
          </a:p>
        </p:txBody>
      </p:sp>
      <p:sp>
        <p:nvSpPr>
          <p:cNvPr id="8" name="Text 4"/>
          <p:cNvSpPr/>
          <p:nvPr/>
        </p:nvSpPr>
        <p:spPr>
          <a:xfrm>
            <a:off x="1625798" y="3095030"/>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EBECEF"/>
                </a:solidFill>
                <a:latin typeface="Epilogue" pitchFamily="34" charset="0"/>
                <a:ea typeface="Epilogue" pitchFamily="34" charset="-122"/>
                <a:cs typeface="Epilogue" pitchFamily="34" charset="-120"/>
              </a:rPr>
              <a:t>Develop and implement comprehensive social media and online conduct policies tailored to your organisation's specific needs and risk profile.</a:t>
            </a:r>
            <a:endParaRPr lang="en-US" sz="1250" dirty="0"/>
          </a:p>
        </p:txBody>
      </p:sp>
      <p:pic>
        <p:nvPicPr>
          <p:cNvPr id="9" name="Image 2" descr="preencoded.png"/>
          <p:cNvPicPr>
            <a:picLocks noChangeAspect="1"/>
          </p:cNvPicPr>
          <p:nvPr/>
        </p:nvPicPr>
        <p:blipFill>
          <a:blip r:embed="rId5"/>
          <a:stretch>
            <a:fillRect/>
          </a:stretch>
        </p:blipFill>
        <p:spPr>
          <a:xfrm>
            <a:off x="569000" y="3881795"/>
            <a:ext cx="812959" cy="1300758"/>
          </a:xfrm>
          <a:prstGeom prst="rect">
            <a:avLst/>
          </a:prstGeom>
        </p:spPr>
      </p:pic>
      <p:sp>
        <p:nvSpPr>
          <p:cNvPr id="10" name="Text 5"/>
          <p:cNvSpPr/>
          <p:nvPr/>
        </p:nvSpPr>
        <p:spPr>
          <a:xfrm>
            <a:off x="1625798" y="4044315"/>
            <a:ext cx="2339578" cy="253960"/>
          </a:xfrm>
          <a:prstGeom prst="rect">
            <a:avLst/>
          </a:prstGeom>
          <a:noFill/>
          <a:ln/>
        </p:spPr>
        <p:txBody>
          <a:bodyPr wrap="none" lIns="0" tIns="0" rIns="0" bIns="0" rtlCol="0" anchor="t"/>
          <a:lstStyle/>
          <a:p>
            <a:pPr marL="0" indent="0" algn="l">
              <a:lnSpc>
                <a:spcPts val="2000"/>
              </a:lnSpc>
              <a:buNone/>
            </a:pPr>
            <a:r>
              <a:rPr lang="en-US" sz="1600" dirty="0">
                <a:solidFill>
                  <a:srgbClr val="EBECEF"/>
                </a:solidFill>
                <a:latin typeface="Fraunces Medium" pitchFamily="34" charset="0"/>
                <a:ea typeface="Fraunces Medium" pitchFamily="34" charset="-122"/>
                <a:cs typeface="Fraunces Medium" pitchFamily="34" charset="-120"/>
              </a:rPr>
              <a:t>Training and Awareness</a:t>
            </a:r>
            <a:endParaRPr lang="en-US" sz="1600" dirty="0"/>
          </a:p>
        </p:txBody>
      </p:sp>
      <p:sp>
        <p:nvSpPr>
          <p:cNvPr id="11" name="Text 6"/>
          <p:cNvSpPr/>
          <p:nvPr/>
        </p:nvSpPr>
        <p:spPr>
          <a:xfrm>
            <a:off x="1625798" y="4395788"/>
            <a:ext cx="12435602" cy="520303"/>
          </a:xfrm>
          <a:prstGeom prst="rect">
            <a:avLst/>
          </a:prstGeom>
          <a:noFill/>
          <a:ln/>
        </p:spPr>
        <p:txBody>
          <a:bodyPr wrap="square" lIns="0" tIns="0" rIns="0" bIns="0" rtlCol="0" anchor="t"/>
          <a:lstStyle/>
          <a:p>
            <a:pPr marL="0" indent="0" algn="l">
              <a:lnSpc>
                <a:spcPts val="2000"/>
              </a:lnSpc>
              <a:buNone/>
            </a:pPr>
            <a:r>
              <a:rPr lang="en-US" sz="1250" dirty="0">
                <a:solidFill>
                  <a:srgbClr val="EBECEF"/>
                </a:solidFill>
                <a:latin typeface="Epilogue" pitchFamily="34" charset="0"/>
                <a:ea typeface="Epilogue" pitchFamily="34" charset="-122"/>
                <a:cs typeface="Epilogue" pitchFamily="34" charset="-120"/>
              </a:rPr>
              <a:t>Provide regular training sessions and awareness campaigns to ensure all employees understand their responsibilities and the potential consequences of online misconduct.</a:t>
            </a:r>
            <a:endParaRPr lang="en-US" sz="1250" dirty="0"/>
          </a:p>
        </p:txBody>
      </p:sp>
      <p:pic>
        <p:nvPicPr>
          <p:cNvPr id="12" name="Image 3" descr="preencoded.png"/>
          <p:cNvPicPr>
            <a:picLocks noChangeAspect="1"/>
          </p:cNvPicPr>
          <p:nvPr/>
        </p:nvPicPr>
        <p:blipFill>
          <a:blip r:embed="rId6"/>
          <a:stretch>
            <a:fillRect/>
          </a:stretch>
        </p:blipFill>
        <p:spPr>
          <a:xfrm>
            <a:off x="569000" y="5182553"/>
            <a:ext cx="812959" cy="1300758"/>
          </a:xfrm>
          <a:prstGeom prst="rect">
            <a:avLst/>
          </a:prstGeom>
        </p:spPr>
      </p:pic>
      <p:sp>
        <p:nvSpPr>
          <p:cNvPr id="13" name="Text 7"/>
          <p:cNvSpPr/>
          <p:nvPr/>
        </p:nvSpPr>
        <p:spPr>
          <a:xfrm>
            <a:off x="1625798" y="5345073"/>
            <a:ext cx="2816066" cy="253960"/>
          </a:xfrm>
          <a:prstGeom prst="rect">
            <a:avLst/>
          </a:prstGeom>
          <a:noFill/>
          <a:ln/>
        </p:spPr>
        <p:txBody>
          <a:bodyPr wrap="none" lIns="0" tIns="0" rIns="0" bIns="0" rtlCol="0" anchor="t"/>
          <a:lstStyle/>
          <a:p>
            <a:pPr marL="0" indent="0" algn="l">
              <a:lnSpc>
                <a:spcPts val="2000"/>
              </a:lnSpc>
              <a:buNone/>
            </a:pPr>
            <a:r>
              <a:rPr lang="en-US" sz="1600" dirty="0">
                <a:solidFill>
                  <a:srgbClr val="EBECEF"/>
                </a:solidFill>
                <a:latin typeface="Fraunces Medium" pitchFamily="34" charset="0"/>
                <a:ea typeface="Fraunces Medium" pitchFamily="34" charset="-122"/>
                <a:cs typeface="Fraunces Medium" pitchFamily="34" charset="-120"/>
              </a:rPr>
              <a:t>Monitoring and Enforcement</a:t>
            </a:r>
            <a:endParaRPr lang="en-US" sz="1600" dirty="0"/>
          </a:p>
        </p:txBody>
      </p:sp>
      <p:sp>
        <p:nvSpPr>
          <p:cNvPr id="14" name="Text 8"/>
          <p:cNvSpPr/>
          <p:nvPr/>
        </p:nvSpPr>
        <p:spPr>
          <a:xfrm>
            <a:off x="1625798" y="5696545"/>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EBECEF"/>
                </a:solidFill>
                <a:latin typeface="Epilogue" pitchFamily="34" charset="0"/>
                <a:ea typeface="Epilogue" pitchFamily="34" charset="-122"/>
                <a:cs typeface="Epilogue" pitchFamily="34" charset="-120"/>
              </a:rPr>
              <a:t>Establish ethical monitoring practices and consistent enforcement procedures to address policy violations promptly and fairly.</a:t>
            </a:r>
            <a:endParaRPr lang="en-US" sz="1250" dirty="0"/>
          </a:p>
        </p:txBody>
      </p:sp>
      <p:pic>
        <p:nvPicPr>
          <p:cNvPr id="15" name="Image 4" descr="preencoded.png"/>
          <p:cNvPicPr>
            <a:picLocks noChangeAspect="1"/>
          </p:cNvPicPr>
          <p:nvPr/>
        </p:nvPicPr>
        <p:blipFill>
          <a:blip r:embed="rId7"/>
          <a:stretch>
            <a:fillRect/>
          </a:stretch>
        </p:blipFill>
        <p:spPr>
          <a:xfrm>
            <a:off x="569000" y="6483310"/>
            <a:ext cx="812959" cy="1300758"/>
          </a:xfrm>
          <a:prstGeom prst="rect">
            <a:avLst/>
          </a:prstGeom>
        </p:spPr>
      </p:pic>
      <p:sp>
        <p:nvSpPr>
          <p:cNvPr id="16" name="Text 9"/>
          <p:cNvSpPr/>
          <p:nvPr/>
        </p:nvSpPr>
        <p:spPr>
          <a:xfrm>
            <a:off x="1625798" y="6645831"/>
            <a:ext cx="2032516" cy="253960"/>
          </a:xfrm>
          <a:prstGeom prst="rect">
            <a:avLst/>
          </a:prstGeom>
          <a:noFill/>
          <a:ln/>
        </p:spPr>
        <p:txBody>
          <a:bodyPr wrap="none" lIns="0" tIns="0" rIns="0" bIns="0" rtlCol="0" anchor="t"/>
          <a:lstStyle/>
          <a:p>
            <a:pPr marL="0" indent="0" algn="l">
              <a:lnSpc>
                <a:spcPts val="2000"/>
              </a:lnSpc>
              <a:buNone/>
            </a:pPr>
            <a:r>
              <a:rPr lang="en-US" sz="1600" dirty="0">
                <a:solidFill>
                  <a:srgbClr val="EBECEF"/>
                </a:solidFill>
                <a:latin typeface="Fraunces Medium" pitchFamily="34" charset="0"/>
                <a:ea typeface="Fraunces Medium" pitchFamily="34" charset="-122"/>
                <a:cs typeface="Fraunces Medium" pitchFamily="34" charset="-120"/>
              </a:rPr>
              <a:t>Legal Consultation</a:t>
            </a:r>
            <a:endParaRPr lang="en-US" sz="1600" dirty="0"/>
          </a:p>
        </p:txBody>
      </p:sp>
      <p:sp>
        <p:nvSpPr>
          <p:cNvPr id="17" name="Text 10"/>
          <p:cNvSpPr/>
          <p:nvPr/>
        </p:nvSpPr>
        <p:spPr>
          <a:xfrm>
            <a:off x="1625798" y="6997303"/>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EBECEF"/>
                </a:solidFill>
                <a:latin typeface="Epilogue" pitchFamily="34" charset="0"/>
                <a:ea typeface="Epilogue" pitchFamily="34" charset="-122"/>
                <a:cs typeface="Epilogue" pitchFamily="34" charset="-120"/>
              </a:rPr>
              <a:t>Seek regular legal advice to stay informed of evolving case law and regulatory changes affecting online vicarious liability.</a:t>
            </a:r>
            <a:endParaRPr lang="en-US" sz="12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2794" y="749856"/>
            <a:ext cx="7791212" cy="1207770"/>
          </a:xfrm>
          <a:prstGeom prst="rect">
            <a:avLst/>
          </a:prstGeom>
          <a:noFill/>
          <a:ln/>
        </p:spPr>
        <p:txBody>
          <a:bodyPr wrap="square" lIns="0" tIns="0" rIns="0" bIns="0" rtlCol="0" anchor="t"/>
          <a:lstStyle/>
          <a:p>
            <a:pPr marL="0" indent="0">
              <a:lnSpc>
                <a:spcPts val="4750"/>
              </a:lnSpc>
              <a:buNone/>
            </a:pPr>
            <a:r>
              <a:rPr lang="en-US" sz="3800" dirty="0">
                <a:solidFill>
                  <a:srgbClr val="FFFFFF"/>
                </a:solidFill>
                <a:latin typeface="Fraunces Medium" pitchFamily="34" charset="0"/>
                <a:ea typeface="Fraunces Medium" pitchFamily="34" charset="-122"/>
                <a:cs typeface="Fraunces Medium" pitchFamily="34" charset="-120"/>
              </a:rPr>
              <a:t>Case Study Analysis: Crisp v Apple Retail UK Limited (2011)</a:t>
            </a:r>
            <a:endParaRPr lang="en-US" sz="3800" dirty="0"/>
          </a:p>
        </p:txBody>
      </p:sp>
      <p:sp>
        <p:nvSpPr>
          <p:cNvPr id="4" name="Shape 1"/>
          <p:cNvSpPr/>
          <p:nvPr/>
        </p:nvSpPr>
        <p:spPr>
          <a:xfrm>
            <a:off x="6162794" y="2247424"/>
            <a:ext cx="3799046" cy="2364938"/>
          </a:xfrm>
          <a:prstGeom prst="roundRect">
            <a:avLst>
              <a:gd name="adj" fmla="val 3432"/>
            </a:avLst>
          </a:prstGeom>
          <a:solidFill>
            <a:srgbClr val="283157"/>
          </a:solidFill>
          <a:ln w="7620">
            <a:solidFill>
              <a:srgbClr val="414A70"/>
            </a:solidFill>
            <a:prstDash val="solid"/>
          </a:ln>
        </p:spPr>
        <p:txBody>
          <a:bodyPr/>
          <a:lstStyle/>
          <a:p>
            <a:endParaRPr lang="en-GB"/>
          </a:p>
        </p:txBody>
      </p:sp>
      <p:sp>
        <p:nvSpPr>
          <p:cNvPr id="5" name="Text 2"/>
          <p:cNvSpPr/>
          <p:nvPr/>
        </p:nvSpPr>
        <p:spPr>
          <a:xfrm>
            <a:off x="6363653" y="2448282"/>
            <a:ext cx="2415897" cy="301943"/>
          </a:xfrm>
          <a:prstGeom prst="rect">
            <a:avLst/>
          </a:prstGeom>
          <a:noFill/>
          <a:ln/>
        </p:spPr>
        <p:txBody>
          <a:bodyPr wrap="none" lIns="0" tIns="0" rIns="0" bIns="0" rtlCol="0" anchor="t"/>
          <a:lstStyle/>
          <a:p>
            <a:pPr marL="0" indent="0">
              <a:lnSpc>
                <a:spcPts val="2350"/>
              </a:lnSpc>
              <a:buNone/>
            </a:pPr>
            <a:r>
              <a:rPr lang="en-US" sz="1900" dirty="0">
                <a:solidFill>
                  <a:srgbClr val="EBECEF"/>
                </a:solidFill>
                <a:latin typeface="Fraunces Medium" pitchFamily="34" charset="0"/>
                <a:ea typeface="Fraunces Medium" pitchFamily="34" charset="-122"/>
                <a:cs typeface="Fraunces Medium" pitchFamily="34" charset="-120"/>
              </a:rPr>
              <a:t>Background</a:t>
            </a:r>
            <a:endParaRPr lang="en-US" sz="1900" dirty="0"/>
          </a:p>
        </p:txBody>
      </p:sp>
      <p:sp>
        <p:nvSpPr>
          <p:cNvPr id="6" name="Text 3"/>
          <p:cNvSpPr/>
          <p:nvPr/>
        </p:nvSpPr>
        <p:spPr>
          <a:xfrm>
            <a:off x="6363653" y="2866073"/>
            <a:ext cx="3397329" cy="1545431"/>
          </a:xfrm>
          <a:prstGeom prst="rect">
            <a:avLst/>
          </a:prstGeom>
          <a:noFill/>
          <a:ln/>
        </p:spPr>
        <p:txBody>
          <a:bodyPr wrap="square" lIns="0" tIns="0" rIns="0" bIns="0" rtlCol="0" anchor="t"/>
          <a:lstStyle/>
          <a:p>
            <a:pPr marL="0" indent="0">
              <a:lnSpc>
                <a:spcPts val="2400"/>
              </a:lnSpc>
              <a:buNone/>
            </a:pPr>
            <a:r>
              <a:rPr lang="en-US" sz="1500" dirty="0">
                <a:solidFill>
                  <a:srgbClr val="EBECEF"/>
                </a:solidFill>
                <a:latin typeface="Epilogue" pitchFamily="34" charset="0"/>
                <a:ea typeface="Epilogue" pitchFamily="34" charset="-122"/>
                <a:cs typeface="Epilogue" pitchFamily="34" charset="-120"/>
              </a:rPr>
              <a:t>Mr. Crisp, an Apple employee, made derogatory comments about Apple products on Facebook, visible to his friends list which included colleagues.</a:t>
            </a:r>
            <a:endParaRPr lang="en-US" sz="1500" dirty="0"/>
          </a:p>
        </p:txBody>
      </p:sp>
      <p:sp>
        <p:nvSpPr>
          <p:cNvPr id="7" name="Shape 4"/>
          <p:cNvSpPr/>
          <p:nvPr/>
        </p:nvSpPr>
        <p:spPr>
          <a:xfrm>
            <a:off x="10155079" y="2247424"/>
            <a:ext cx="3799046" cy="2364938"/>
          </a:xfrm>
          <a:prstGeom prst="roundRect">
            <a:avLst>
              <a:gd name="adj" fmla="val 3432"/>
            </a:avLst>
          </a:prstGeom>
          <a:solidFill>
            <a:srgbClr val="283157"/>
          </a:solidFill>
          <a:ln w="7620">
            <a:solidFill>
              <a:srgbClr val="414A70"/>
            </a:solidFill>
            <a:prstDash val="solid"/>
          </a:ln>
        </p:spPr>
        <p:txBody>
          <a:bodyPr/>
          <a:lstStyle/>
          <a:p>
            <a:endParaRPr lang="en-GB"/>
          </a:p>
        </p:txBody>
      </p:sp>
      <p:sp>
        <p:nvSpPr>
          <p:cNvPr id="8" name="Text 5"/>
          <p:cNvSpPr/>
          <p:nvPr/>
        </p:nvSpPr>
        <p:spPr>
          <a:xfrm>
            <a:off x="10355937" y="2448282"/>
            <a:ext cx="2415897" cy="301943"/>
          </a:xfrm>
          <a:prstGeom prst="rect">
            <a:avLst/>
          </a:prstGeom>
          <a:noFill/>
          <a:ln/>
        </p:spPr>
        <p:txBody>
          <a:bodyPr wrap="none" lIns="0" tIns="0" rIns="0" bIns="0" rtlCol="0" anchor="t"/>
          <a:lstStyle/>
          <a:p>
            <a:pPr marL="0" indent="0">
              <a:lnSpc>
                <a:spcPts val="2350"/>
              </a:lnSpc>
              <a:buNone/>
            </a:pPr>
            <a:r>
              <a:rPr lang="en-US" sz="1900" dirty="0">
                <a:solidFill>
                  <a:srgbClr val="EBECEF"/>
                </a:solidFill>
                <a:latin typeface="Fraunces Medium" pitchFamily="34" charset="0"/>
                <a:ea typeface="Fraunces Medium" pitchFamily="34" charset="-122"/>
                <a:cs typeface="Fraunces Medium" pitchFamily="34" charset="-120"/>
              </a:rPr>
              <a:t>Company Action</a:t>
            </a:r>
            <a:endParaRPr lang="en-US" sz="1900" dirty="0"/>
          </a:p>
        </p:txBody>
      </p:sp>
      <p:sp>
        <p:nvSpPr>
          <p:cNvPr id="9" name="Text 6"/>
          <p:cNvSpPr/>
          <p:nvPr/>
        </p:nvSpPr>
        <p:spPr>
          <a:xfrm>
            <a:off x="10355937" y="2866073"/>
            <a:ext cx="3397329" cy="1236345"/>
          </a:xfrm>
          <a:prstGeom prst="rect">
            <a:avLst/>
          </a:prstGeom>
          <a:noFill/>
          <a:ln/>
        </p:spPr>
        <p:txBody>
          <a:bodyPr wrap="square" lIns="0" tIns="0" rIns="0" bIns="0" rtlCol="0" anchor="t"/>
          <a:lstStyle/>
          <a:p>
            <a:pPr marL="0" indent="0">
              <a:lnSpc>
                <a:spcPts val="2400"/>
              </a:lnSpc>
              <a:buNone/>
            </a:pPr>
            <a:r>
              <a:rPr lang="en-US" sz="1500" dirty="0">
                <a:solidFill>
                  <a:srgbClr val="EBECEF"/>
                </a:solidFill>
                <a:latin typeface="Epilogue" pitchFamily="34" charset="0"/>
                <a:ea typeface="Epilogue" pitchFamily="34" charset="-122"/>
                <a:cs typeface="Epilogue" pitchFamily="34" charset="-120"/>
              </a:rPr>
              <a:t>Apple dismissed Mr. Crisp for gross misconduct, citing violation of social media policy and potential reputational damage.</a:t>
            </a:r>
            <a:endParaRPr lang="en-US" sz="1500" dirty="0"/>
          </a:p>
        </p:txBody>
      </p:sp>
      <p:sp>
        <p:nvSpPr>
          <p:cNvPr id="10" name="Shape 7"/>
          <p:cNvSpPr/>
          <p:nvPr/>
        </p:nvSpPr>
        <p:spPr>
          <a:xfrm>
            <a:off x="6162794" y="4805601"/>
            <a:ext cx="3799046" cy="2674025"/>
          </a:xfrm>
          <a:prstGeom prst="roundRect">
            <a:avLst>
              <a:gd name="adj" fmla="val 3036"/>
            </a:avLst>
          </a:prstGeom>
          <a:solidFill>
            <a:srgbClr val="283157"/>
          </a:solidFill>
          <a:ln w="7620">
            <a:solidFill>
              <a:srgbClr val="414A70"/>
            </a:solidFill>
            <a:prstDash val="solid"/>
          </a:ln>
        </p:spPr>
        <p:txBody>
          <a:bodyPr/>
          <a:lstStyle/>
          <a:p>
            <a:endParaRPr lang="en-GB"/>
          </a:p>
        </p:txBody>
      </p:sp>
      <p:sp>
        <p:nvSpPr>
          <p:cNvPr id="11" name="Text 8"/>
          <p:cNvSpPr/>
          <p:nvPr/>
        </p:nvSpPr>
        <p:spPr>
          <a:xfrm>
            <a:off x="6363653" y="5006459"/>
            <a:ext cx="2415897" cy="301943"/>
          </a:xfrm>
          <a:prstGeom prst="rect">
            <a:avLst/>
          </a:prstGeom>
          <a:noFill/>
          <a:ln/>
        </p:spPr>
        <p:txBody>
          <a:bodyPr wrap="none" lIns="0" tIns="0" rIns="0" bIns="0" rtlCol="0" anchor="t"/>
          <a:lstStyle/>
          <a:p>
            <a:pPr marL="0" indent="0">
              <a:lnSpc>
                <a:spcPts val="2350"/>
              </a:lnSpc>
              <a:buNone/>
            </a:pPr>
            <a:r>
              <a:rPr lang="en-US" sz="1900" dirty="0">
                <a:solidFill>
                  <a:srgbClr val="EBECEF"/>
                </a:solidFill>
                <a:latin typeface="Fraunces Medium" pitchFamily="34" charset="0"/>
                <a:ea typeface="Fraunces Medium" pitchFamily="34" charset="-122"/>
                <a:cs typeface="Fraunces Medium" pitchFamily="34" charset="-120"/>
              </a:rPr>
              <a:t>Legal Outcome</a:t>
            </a:r>
            <a:endParaRPr lang="en-US" sz="1900" dirty="0"/>
          </a:p>
        </p:txBody>
      </p:sp>
      <p:sp>
        <p:nvSpPr>
          <p:cNvPr id="12" name="Text 9"/>
          <p:cNvSpPr/>
          <p:nvPr/>
        </p:nvSpPr>
        <p:spPr>
          <a:xfrm>
            <a:off x="6363653" y="5424249"/>
            <a:ext cx="3397329" cy="1545431"/>
          </a:xfrm>
          <a:prstGeom prst="rect">
            <a:avLst/>
          </a:prstGeom>
          <a:noFill/>
          <a:ln/>
        </p:spPr>
        <p:txBody>
          <a:bodyPr wrap="square" lIns="0" tIns="0" rIns="0" bIns="0" rtlCol="0" anchor="t"/>
          <a:lstStyle/>
          <a:p>
            <a:pPr marL="0" indent="0">
              <a:lnSpc>
                <a:spcPts val="2400"/>
              </a:lnSpc>
              <a:buNone/>
            </a:pPr>
            <a:r>
              <a:rPr lang="en-US" sz="1500" dirty="0">
                <a:solidFill>
                  <a:srgbClr val="EBECEF"/>
                </a:solidFill>
                <a:latin typeface="Epilogue" pitchFamily="34" charset="0"/>
                <a:ea typeface="Epilogue" pitchFamily="34" charset="-122"/>
                <a:cs typeface="Epilogue" pitchFamily="34" charset="-120"/>
              </a:rPr>
              <a:t>The Employment Tribunal upheld Apple's decision, finding that the dismissal was fair given the clear social media policy and potential harm to Apple's reputation.</a:t>
            </a:r>
            <a:endParaRPr lang="en-US" sz="1500" dirty="0"/>
          </a:p>
        </p:txBody>
      </p:sp>
      <p:sp>
        <p:nvSpPr>
          <p:cNvPr id="13" name="Shape 10"/>
          <p:cNvSpPr/>
          <p:nvPr/>
        </p:nvSpPr>
        <p:spPr>
          <a:xfrm>
            <a:off x="10155079" y="4805601"/>
            <a:ext cx="3799046" cy="2674025"/>
          </a:xfrm>
          <a:prstGeom prst="roundRect">
            <a:avLst>
              <a:gd name="adj" fmla="val 3036"/>
            </a:avLst>
          </a:prstGeom>
          <a:solidFill>
            <a:srgbClr val="283157"/>
          </a:solidFill>
          <a:ln w="7620">
            <a:solidFill>
              <a:srgbClr val="414A70"/>
            </a:solidFill>
            <a:prstDash val="solid"/>
          </a:ln>
        </p:spPr>
        <p:txBody>
          <a:bodyPr/>
          <a:lstStyle/>
          <a:p>
            <a:endParaRPr lang="en-GB"/>
          </a:p>
        </p:txBody>
      </p:sp>
      <p:sp>
        <p:nvSpPr>
          <p:cNvPr id="14" name="Text 11"/>
          <p:cNvSpPr/>
          <p:nvPr/>
        </p:nvSpPr>
        <p:spPr>
          <a:xfrm>
            <a:off x="10355937" y="5006459"/>
            <a:ext cx="2415897" cy="301943"/>
          </a:xfrm>
          <a:prstGeom prst="rect">
            <a:avLst/>
          </a:prstGeom>
          <a:noFill/>
          <a:ln/>
        </p:spPr>
        <p:txBody>
          <a:bodyPr wrap="none" lIns="0" tIns="0" rIns="0" bIns="0" rtlCol="0" anchor="t"/>
          <a:lstStyle/>
          <a:p>
            <a:pPr marL="0" indent="0">
              <a:lnSpc>
                <a:spcPts val="2350"/>
              </a:lnSpc>
              <a:buNone/>
            </a:pPr>
            <a:r>
              <a:rPr lang="en-US" sz="1900" dirty="0">
                <a:solidFill>
                  <a:srgbClr val="EBECEF"/>
                </a:solidFill>
                <a:latin typeface="Fraunces Medium" pitchFamily="34" charset="0"/>
                <a:ea typeface="Fraunces Medium" pitchFamily="34" charset="-122"/>
                <a:cs typeface="Fraunces Medium" pitchFamily="34" charset="-120"/>
              </a:rPr>
              <a:t>Implications</a:t>
            </a:r>
            <a:endParaRPr lang="en-US" sz="1900" dirty="0"/>
          </a:p>
        </p:txBody>
      </p:sp>
      <p:sp>
        <p:nvSpPr>
          <p:cNvPr id="15" name="Text 12"/>
          <p:cNvSpPr/>
          <p:nvPr/>
        </p:nvSpPr>
        <p:spPr>
          <a:xfrm>
            <a:off x="10355937" y="5424249"/>
            <a:ext cx="3397329" cy="1854518"/>
          </a:xfrm>
          <a:prstGeom prst="rect">
            <a:avLst/>
          </a:prstGeom>
          <a:noFill/>
          <a:ln/>
        </p:spPr>
        <p:txBody>
          <a:bodyPr wrap="square" lIns="0" tIns="0" rIns="0" bIns="0" rtlCol="0" anchor="t"/>
          <a:lstStyle/>
          <a:p>
            <a:pPr marL="0" indent="0">
              <a:lnSpc>
                <a:spcPts val="2400"/>
              </a:lnSpc>
              <a:buNone/>
            </a:pPr>
            <a:r>
              <a:rPr lang="en-US" sz="1500" dirty="0">
                <a:solidFill>
                  <a:srgbClr val="EBECEF"/>
                </a:solidFill>
                <a:latin typeface="Epilogue" pitchFamily="34" charset="0"/>
                <a:ea typeface="Epilogue" pitchFamily="34" charset="-122"/>
                <a:cs typeface="Epilogue" pitchFamily="34" charset="-120"/>
              </a:rPr>
              <a:t>This case highlights the importance of clear social media policies and the potential consequences of employee online conduct, even on personal accounts.</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02575" y="516731"/>
            <a:ext cx="7938849" cy="1076325"/>
          </a:xfrm>
          <a:prstGeom prst="rect">
            <a:avLst/>
          </a:prstGeom>
          <a:noFill/>
          <a:ln/>
        </p:spPr>
        <p:txBody>
          <a:bodyPr wrap="square" lIns="0" tIns="0" rIns="0" bIns="0" rtlCol="0" anchor="t"/>
          <a:lstStyle/>
          <a:p>
            <a:pPr marL="0" indent="0">
              <a:lnSpc>
                <a:spcPts val="4200"/>
              </a:lnSpc>
              <a:buNone/>
            </a:pPr>
            <a:r>
              <a:rPr lang="en-US" sz="3350" dirty="0">
                <a:solidFill>
                  <a:srgbClr val="FFFFFF"/>
                </a:solidFill>
                <a:latin typeface="Fraunces Medium" pitchFamily="34" charset="0"/>
                <a:ea typeface="Fraunces Medium" pitchFamily="34" charset="-122"/>
                <a:cs typeface="Fraunces Medium" pitchFamily="34" charset="-120"/>
              </a:rPr>
              <a:t>Case Study Analysis: Williams v Maxis Noodles Ltd (2018)</a:t>
            </a:r>
            <a:endParaRPr lang="en-US" sz="3350" dirty="0"/>
          </a:p>
        </p:txBody>
      </p:sp>
      <p:sp>
        <p:nvSpPr>
          <p:cNvPr id="4" name="Shape 1"/>
          <p:cNvSpPr/>
          <p:nvPr/>
        </p:nvSpPr>
        <p:spPr>
          <a:xfrm>
            <a:off x="849392" y="1851303"/>
            <a:ext cx="22860" cy="5861566"/>
          </a:xfrm>
          <a:prstGeom prst="roundRect">
            <a:avLst>
              <a:gd name="adj" fmla="val 316358"/>
            </a:avLst>
          </a:prstGeom>
          <a:solidFill>
            <a:srgbClr val="414A70"/>
          </a:solidFill>
          <a:ln/>
        </p:spPr>
        <p:txBody>
          <a:bodyPr/>
          <a:lstStyle/>
          <a:p>
            <a:endParaRPr lang="en-GB"/>
          </a:p>
        </p:txBody>
      </p:sp>
      <p:sp>
        <p:nvSpPr>
          <p:cNvPr id="5" name="Shape 2"/>
          <p:cNvSpPr/>
          <p:nvPr/>
        </p:nvSpPr>
        <p:spPr>
          <a:xfrm>
            <a:off x="1031617" y="2227064"/>
            <a:ext cx="602575" cy="22860"/>
          </a:xfrm>
          <a:prstGeom prst="roundRect">
            <a:avLst>
              <a:gd name="adj" fmla="val 316358"/>
            </a:avLst>
          </a:prstGeom>
          <a:solidFill>
            <a:srgbClr val="414A70"/>
          </a:solidFill>
          <a:ln/>
        </p:spPr>
        <p:txBody>
          <a:bodyPr/>
          <a:lstStyle/>
          <a:p>
            <a:endParaRPr lang="en-GB"/>
          </a:p>
        </p:txBody>
      </p:sp>
      <p:sp>
        <p:nvSpPr>
          <p:cNvPr id="6" name="Shape 3"/>
          <p:cNvSpPr/>
          <p:nvPr/>
        </p:nvSpPr>
        <p:spPr>
          <a:xfrm>
            <a:off x="667167" y="2044898"/>
            <a:ext cx="387310" cy="387310"/>
          </a:xfrm>
          <a:prstGeom prst="roundRect">
            <a:avLst>
              <a:gd name="adj" fmla="val 18672"/>
            </a:avLst>
          </a:prstGeom>
          <a:solidFill>
            <a:srgbClr val="283157"/>
          </a:solidFill>
          <a:ln w="7620">
            <a:solidFill>
              <a:srgbClr val="414A70"/>
            </a:solidFill>
            <a:prstDash val="solid"/>
          </a:ln>
        </p:spPr>
        <p:txBody>
          <a:bodyPr/>
          <a:lstStyle/>
          <a:p>
            <a:endParaRPr lang="en-GB"/>
          </a:p>
        </p:txBody>
      </p:sp>
      <p:sp>
        <p:nvSpPr>
          <p:cNvPr id="7" name="Text 4"/>
          <p:cNvSpPr/>
          <p:nvPr/>
        </p:nvSpPr>
        <p:spPr>
          <a:xfrm>
            <a:off x="801588" y="2109430"/>
            <a:ext cx="118467" cy="258247"/>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1</a:t>
            </a:r>
            <a:endParaRPr lang="en-US" sz="2000" dirty="0"/>
          </a:p>
        </p:txBody>
      </p:sp>
      <p:sp>
        <p:nvSpPr>
          <p:cNvPr id="8" name="Text 5"/>
          <p:cNvSpPr/>
          <p:nvPr/>
        </p:nvSpPr>
        <p:spPr>
          <a:xfrm>
            <a:off x="1807845" y="2023467"/>
            <a:ext cx="2152293" cy="269081"/>
          </a:xfrm>
          <a:prstGeom prst="rect">
            <a:avLst/>
          </a:prstGeom>
          <a:noFill/>
          <a:ln/>
        </p:spPr>
        <p:txBody>
          <a:bodyPr wrap="none" lIns="0" tIns="0" rIns="0" bIns="0" rtlCol="0" anchor="t"/>
          <a:lstStyle/>
          <a:p>
            <a:pPr marL="0" indent="0" algn="l">
              <a:lnSpc>
                <a:spcPts val="2100"/>
              </a:lnSpc>
              <a:buNone/>
            </a:pPr>
            <a:r>
              <a:rPr lang="en-US" sz="1650" dirty="0">
                <a:solidFill>
                  <a:srgbClr val="EBECEF"/>
                </a:solidFill>
                <a:latin typeface="Fraunces Medium" pitchFamily="34" charset="0"/>
                <a:ea typeface="Fraunces Medium" pitchFamily="34" charset="-122"/>
                <a:cs typeface="Fraunces Medium" pitchFamily="34" charset="-120"/>
              </a:rPr>
              <a:t>Incident</a:t>
            </a:r>
            <a:endParaRPr lang="en-US" sz="1650" dirty="0"/>
          </a:p>
        </p:txBody>
      </p:sp>
      <p:sp>
        <p:nvSpPr>
          <p:cNvPr id="9" name="Text 6"/>
          <p:cNvSpPr/>
          <p:nvPr/>
        </p:nvSpPr>
        <p:spPr>
          <a:xfrm>
            <a:off x="1807845" y="2395776"/>
            <a:ext cx="6733580" cy="550783"/>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A Maxis Noodles employee posted racist comments on their personal Facebook page, which were reported to the company by a customer.</a:t>
            </a:r>
            <a:endParaRPr lang="en-US" sz="1350" dirty="0"/>
          </a:p>
        </p:txBody>
      </p:sp>
      <p:sp>
        <p:nvSpPr>
          <p:cNvPr id="10" name="Shape 7"/>
          <p:cNvSpPr/>
          <p:nvPr/>
        </p:nvSpPr>
        <p:spPr>
          <a:xfrm>
            <a:off x="1031617" y="3666649"/>
            <a:ext cx="602575" cy="22860"/>
          </a:xfrm>
          <a:prstGeom prst="roundRect">
            <a:avLst>
              <a:gd name="adj" fmla="val 316358"/>
            </a:avLst>
          </a:prstGeom>
          <a:solidFill>
            <a:srgbClr val="414A70"/>
          </a:solidFill>
          <a:ln/>
        </p:spPr>
        <p:txBody>
          <a:bodyPr/>
          <a:lstStyle/>
          <a:p>
            <a:endParaRPr lang="en-GB"/>
          </a:p>
        </p:txBody>
      </p:sp>
      <p:sp>
        <p:nvSpPr>
          <p:cNvPr id="11" name="Shape 8"/>
          <p:cNvSpPr/>
          <p:nvPr/>
        </p:nvSpPr>
        <p:spPr>
          <a:xfrm>
            <a:off x="667167" y="3484483"/>
            <a:ext cx="387310" cy="387310"/>
          </a:xfrm>
          <a:prstGeom prst="roundRect">
            <a:avLst>
              <a:gd name="adj" fmla="val 18672"/>
            </a:avLst>
          </a:prstGeom>
          <a:solidFill>
            <a:srgbClr val="283157"/>
          </a:solidFill>
          <a:ln w="7620">
            <a:solidFill>
              <a:srgbClr val="414A70"/>
            </a:solidFill>
            <a:prstDash val="solid"/>
          </a:ln>
        </p:spPr>
        <p:txBody>
          <a:bodyPr/>
          <a:lstStyle/>
          <a:p>
            <a:endParaRPr lang="en-GB"/>
          </a:p>
        </p:txBody>
      </p:sp>
      <p:sp>
        <p:nvSpPr>
          <p:cNvPr id="12" name="Text 9"/>
          <p:cNvSpPr/>
          <p:nvPr/>
        </p:nvSpPr>
        <p:spPr>
          <a:xfrm>
            <a:off x="782538" y="3549015"/>
            <a:ext cx="156448" cy="258247"/>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2</a:t>
            </a:r>
            <a:endParaRPr lang="en-US" sz="2000" dirty="0"/>
          </a:p>
        </p:txBody>
      </p:sp>
      <p:sp>
        <p:nvSpPr>
          <p:cNvPr id="13" name="Text 10"/>
          <p:cNvSpPr/>
          <p:nvPr/>
        </p:nvSpPr>
        <p:spPr>
          <a:xfrm>
            <a:off x="1807845" y="3463052"/>
            <a:ext cx="2152293" cy="269081"/>
          </a:xfrm>
          <a:prstGeom prst="rect">
            <a:avLst/>
          </a:prstGeom>
          <a:noFill/>
          <a:ln/>
        </p:spPr>
        <p:txBody>
          <a:bodyPr wrap="none" lIns="0" tIns="0" rIns="0" bIns="0" rtlCol="0" anchor="t"/>
          <a:lstStyle/>
          <a:p>
            <a:pPr marL="0" indent="0" algn="l">
              <a:lnSpc>
                <a:spcPts val="2100"/>
              </a:lnSpc>
              <a:buNone/>
            </a:pPr>
            <a:r>
              <a:rPr lang="en-US" sz="1650" dirty="0">
                <a:solidFill>
                  <a:srgbClr val="EBECEF"/>
                </a:solidFill>
                <a:latin typeface="Fraunces Medium" pitchFamily="34" charset="0"/>
                <a:ea typeface="Fraunces Medium" pitchFamily="34" charset="-122"/>
                <a:cs typeface="Fraunces Medium" pitchFamily="34" charset="-120"/>
              </a:rPr>
              <a:t>Company Response</a:t>
            </a:r>
            <a:endParaRPr lang="en-US" sz="1650" dirty="0"/>
          </a:p>
        </p:txBody>
      </p:sp>
      <p:sp>
        <p:nvSpPr>
          <p:cNvPr id="14" name="Text 11"/>
          <p:cNvSpPr/>
          <p:nvPr/>
        </p:nvSpPr>
        <p:spPr>
          <a:xfrm>
            <a:off x="1807845" y="3835360"/>
            <a:ext cx="6733580" cy="550783"/>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Maxis Noodles conducted an investigation and subsequently dismissed the employee for gross misconduct.</a:t>
            </a:r>
            <a:endParaRPr lang="en-US" sz="1350" dirty="0"/>
          </a:p>
        </p:txBody>
      </p:sp>
      <p:sp>
        <p:nvSpPr>
          <p:cNvPr id="15" name="Shape 12"/>
          <p:cNvSpPr/>
          <p:nvPr/>
        </p:nvSpPr>
        <p:spPr>
          <a:xfrm>
            <a:off x="1031617" y="5106233"/>
            <a:ext cx="602575" cy="22860"/>
          </a:xfrm>
          <a:prstGeom prst="roundRect">
            <a:avLst>
              <a:gd name="adj" fmla="val 316358"/>
            </a:avLst>
          </a:prstGeom>
          <a:solidFill>
            <a:srgbClr val="414A70"/>
          </a:solidFill>
          <a:ln/>
        </p:spPr>
        <p:txBody>
          <a:bodyPr/>
          <a:lstStyle/>
          <a:p>
            <a:endParaRPr lang="en-GB"/>
          </a:p>
        </p:txBody>
      </p:sp>
      <p:sp>
        <p:nvSpPr>
          <p:cNvPr id="16" name="Shape 13"/>
          <p:cNvSpPr/>
          <p:nvPr/>
        </p:nvSpPr>
        <p:spPr>
          <a:xfrm>
            <a:off x="667167" y="4924068"/>
            <a:ext cx="387310" cy="387310"/>
          </a:xfrm>
          <a:prstGeom prst="roundRect">
            <a:avLst>
              <a:gd name="adj" fmla="val 18672"/>
            </a:avLst>
          </a:prstGeom>
          <a:solidFill>
            <a:srgbClr val="283157"/>
          </a:solidFill>
          <a:ln w="7620">
            <a:solidFill>
              <a:srgbClr val="414A70"/>
            </a:solidFill>
            <a:prstDash val="solid"/>
          </a:ln>
        </p:spPr>
        <p:txBody>
          <a:bodyPr/>
          <a:lstStyle/>
          <a:p>
            <a:endParaRPr lang="en-GB"/>
          </a:p>
        </p:txBody>
      </p:sp>
      <p:sp>
        <p:nvSpPr>
          <p:cNvPr id="17" name="Text 14"/>
          <p:cNvSpPr/>
          <p:nvPr/>
        </p:nvSpPr>
        <p:spPr>
          <a:xfrm>
            <a:off x="789563" y="4988600"/>
            <a:ext cx="142518" cy="258247"/>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3</a:t>
            </a:r>
            <a:endParaRPr lang="en-US" sz="2000" dirty="0"/>
          </a:p>
        </p:txBody>
      </p:sp>
      <p:sp>
        <p:nvSpPr>
          <p:cNvPr id="18" name="Text 15"/>
          <p:cNvSpPr/>
          <p:nvPr/>
        </p:nvSpPr>
        <p:spPr>
          <a:xfrm>
            <a:off x="1807845" y="4902637"/>
            <a:ext cx="2152293" cy="269081"/>
          </a:xfrm>
          <a:prstGeom prst="rect">
            <a:avLst/>
          </a:prstGeom>
          <a:noFill/>
          <a:ln/>
        </p:spPr>
        <p:txBody>
          <a:bodyPr wrap="none" lIns="0" tIns="0" rIns="0" bIns="0" rtlCol="0" anchor="t"/>
          <a:lstStyle/>
          <a:p>
            <a:pPr marL="0" indent="0" algn="l">
              <a:lnSpc>
                <a:spcPts val="2100"/>
              </a:lnSpc>
              <a:buNone/>
            </a:pPr>
            <a:r>
              <a:rPr lang="en-US" sz="1650" dirty="0">
                <a:solidFill>
                  <a:srgbClr val="EBECEF"/>
                </a:solidFill>
                <a:latin typeface="Fraunces Medium" pitchFamily="34" charset="0"/>
                <a:ea typeface="Fraunces Medium" pitchFamily="34" charset="-122"/>
                <a:cs typeface="Fraunces Medium" pitchFamily="34" charset="-120"/>
              </a:rPr>
              <a:t>Employee Claim</a:t>
            </a:r>
            <a:endParaRPr lang="en-US" sz="1650" dirty="0"/>
          </a:p>
        </p:txBody>
      </p:sp>
      <p:sp>
        <p:nvSpPr>
          <p:cNvPr id="19" name="Text 16"/>
          <p:cNvSpPr/>
          <p:nvPr/>
        </p:nvSpPr>
        <p:spPr>
          <a:xfrm>
            <a:off x="1807845" y="5274945"/>
            <a:ext cx="6733580" cy="550783"/>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The employee filed an unfair dismissal claim, arguing that the posts were made outside of work hours on a personal account.</a:t>
            </a:r>
            <a:endParaRPr lang="en-US" sz="1350" dirty="0"/>
          </a:p>
        </p:txBody>
      </p:sp>
      <p:sp>
        <p:nvSpPr>
          <p:cNvPr id="20" name="Shape 17"/>
          <p:cNvSpPr/>
          <p:nvPr/>
        </p:nvSpPr>
        <p:spPr>
          <a:xfrm>
            <a:off x="1031617" y="6545818"/>
            <a:ext cx="602575" cy="22860"/>
          </a:xfrm>
          <a:prstGeom prst="roundRect">
            <a:avLst>
              <a:gd name="adj" fmla="val 316358"/>
            </a:avLst>
          </a:prstGeom>
          <a:solidFill>
            <a:srgbClr val="414A70"/>
          </a:solidFill>
          <a:ln/>
        </p:spPr>
        <p:txBody>
          <a:bodyPr/>
          <a:lstStyle/>
          <a:p>
            <a:endParaRPr lang="en-GB"/>
          </a:p>
        </p:txBody>
      </p:sp>
      <p:sp>
        <p:nvSpPr>
          <p:cNvPr id="21" name="Shape 18"/>
          <p:cNvSpPr/>
          <p:nvPr/>
        </p:nvSpPr>
        <p:spPr>
          <a:xfrm>
            <a:off x="667167" y="6363653"/>
            <a:ext cx="387310" cy="387310"/>
          </a:xfrm>
          <a:prstGeom prst="roundRect">
            <a:avLst>
              <a:gd name="adj" fmla="val 18672"/>
            </a:avLst>
          </a:prstGeom>
          <a:solidFill>
            <a:srgbClr val="283157"/>
          </a:solidFill>
          <a:ln w="7620">
            <a:solidFill>
              <a:srgbClr val="414A70"/>
            </a:solidFill>
            <a:prstDash val="solid"/>
          </a:ln>
        </p:spPr>
        <p:txBody>
          <a:bodyPr/>
          <a:lstStyle/>
          <a:p>
            <a:endParaRPr lang="en-GB"/>
          </a:p>
        </p:txBody>
      </p:sp>
      <p:sp>
        <p:nvSpPr>
          <p:cNvPr id="22" name="Text 19"/>
          <p:cNvSpPr/>
          <p:nvPr/>
        </p:nvSpPr>
        <p:spPr>
          <a:xfrm>
            <a:off x="781824" y="6428184"/>
            <a:ext cx="157877" cy="258247"/>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4</a:t>
            </a:r>
            <a:endParaRPr lang="en-US" sz="2000" dirty="0"/>
          </a:p>
        </p:txBody>
      </p:sp>
      <p:sp>
        <p:nvSpPr>
          <p:cNvPr id="23" name="Text 20"/>
          <p:cNvSpPr/>
          <p:nvPr/>
        </p:nvSpPr>
        <p:spPr>
          <a:xfrm>
            <a:off x="1807845" y="6342221"/>
            <a:ext cx="2152293" cy="269081"/>
          </a:xfrm>
          <a:prstGeom prst="rect">
            <a:avLst/>
          </a:prstGeom>
          <a:noFill/>
          <a:ln/>
        </p:spPr>
        <p:txBody>
          <a:bodyPr wrap="none" lIns="0" tIns="0" rIns="0" bIns="0" rtlCol="0" anchor="t"/>
          <a:lstStyle/>
          <a:p>
            <a:pPr marL="0" indent="0" algn="l">
              <a:lnSpc>
                <a:spcPts val="2100"/>
              </a:lnSpc>
              <a:buNone/>
            </a:pPr>
            <a:r>
              <a:rPr lang="en-US" sz="1650" dirty="0">
                <a:solidFill>
                  <a:srgbClr val="EBECEF"/>
                </a:solidFill>
                <a:latin typeface="Fraunces Medium" pitchFamily="34" charset="0"/>
                <a:ea typeface="Fraunces Medium" pitchFamily="34" charset="-122"/>
                <a:cs typeface="Fraunces Medium" pitchFamily="34" charset="-120"/>
              </a:rPr>
              <a:t>Tribunal Decision</a:t>
            </a:r>
            <a:endParaRPr lang="en-US" sz="1650" dirty="0"/>
          </a:p>
        </p:txBody>
      </p:sp>
      <p:sp>
        <p:nvSpPr>
          <p:cNvPr id="24" name="Text 21"/>
          <p:cNvSpPr/>
          <p:nvPr/>
        </p:nvSpPr>
        <p:spPr>
          <a:xfrm>
            <a:off x="1807845" y="6714530"/>
            <a:ext cx="6733580" cy="826175"/>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The Employment Tribunal ruled in favour of Maxis Noodles, finding that the dismissal was fair given the potential reputational damage and clear social media policy.</a:t>
            </a:r>
            <a:endParaRPr lang="en-US" sz="13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641158"/>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FFFFFF"/>
                </a:solidFill>
                <a:latin typeface="Fraunces Medium" pitchFamily="34" charset="0"/>
                <a:ea typeface="Fraunces Medium" pitchFamily="34" charset="-122"/>
                <a:cs typeface="Fraunces Medium" pitchFamily="34" charset="-120"/>
              </a:rPr>
              <a:t>Case Study Analysis: Forbes v LHR Airport Ltd (2019)</a:t>
            </a:r>
            <a:endParaRPr lang="en-US" sz="4450" dirty="0"/>
          </a:p>
        </p:txBody>
      </p:sp>
      <p:sp>
        <p:nvSpPr>
          <p:cNvPr id="3" name="Text 1"/>
          <p:cNvSpPr/>
          <p:nvPr/>
        </p:nvSpPr>
        <p:spPr>
          <a:xfrm>
            <a:off x="793790" y="362569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Fraunces Medium" pitchFamily="34" charset="0"/>
                <a:ea typeface="Fraunces Medium" pitchFamily="34" charset="-122"/>
                <a:cs typeface="Fraunces Medium" pitchFamily="34" charset="-120"/>
              </a:rPr>
              <a:t>Incident Details</a:t>
            </a:r>
            <a:endParaRPr lang="en-US" sz="2200" dirty="0"/>
          </a:p>
        </p:txBody>
      </p:sp>
      <p:sp>
        <p:nvSpPr>
          <p:cNvPr id="4" name="Text 2"/>
          <p:cNvSpPr/>
          <p:nvPr/>
        </p:nvSpPr>
        <p:spPr>
          <a:xfrm>
            <a:off x="793790" y="4206835"/>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EBECEF"/>
                </a:solidFill>
                <a:latin typeface="Epilogue" pitchFamily="34" charset="0"/>
                <a:ea typeface="Epilogue" pitchFamily="34" charset="-122"/>
                <a:cs typeface="Epilogue" pitchFamily="34" charset="-120"/>
              </a:rPr>
              <a:t>An LHR Airport employee shared an offensive image on Facebook, which was later shown to a colleague at work who was offended and raised a formal grievance.</a:t>
            </a:r>
            <a:endParaRPr lang="en-US" sz="1750" dirty="0"/>
          </a:p>
        </p:txBody>
      </p:sp>
      <p:sp>
        <p:nvSpPr>
          <p:cNvPr id="5" name="Text 3"/>
          <p:cNvSpPr/>
          <p:nvPr/>
        </p:nvSpPr>
        <p:spPr>
          <a:xfrm>
            <a:off x="5332928" y="362569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Fraunces Medium" pitchFamily="34" charset="0"/>
                <a:ea typeface="Fraunces Medium" pitchFamily="34" charset="-122"/>
                <a:cs typeface="Fraunces Medium" pitchFamily="34" charset="-120"/>
              </a:rPr>
              <a:t>Legal Question</a:t>
            </a:r>
            <a:endParaRPr lang="en-US" sz="2200" dirty="0"/>
          </a:p>
        </p:txBody>
      </p:sp>
      <p:sp>
        <p:nvSpPr>
          <p:cNvPr id="6" name="Text 4"/>
          <p:cNvSpPr/>
          <p:nvPr/>
        </p:nvSpPr>
        <p:spPr>
          <a:xfrm>
            <a:off x="5332928" y="4206835"/>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EBECEF"/>
                </a:solidFill>
                <a:latin typeface="Epilogue" pitchFamily="34" charset="0"/>
                <a:ea typeface="Epilogue" pitchFamily="34" charset="-122"/>
                <a:cs typeface="Epilogue" pitchFamily="34" charset="-120"/>
              </a:rPr>
              <a:t>The key issue was whether the employer could be held vicariously liable for the employee's conduct on a personal Facebook account outside of work hours.</a:t>
            </a:r>
            <a:endParaRPr lang="en-US" sz="1750" dirty="0"/>
          </a:p>
        </p:txBody>
      </p:sp>
      <p:sp>
        <p:nvSpPr>
          <p:cNvPr id="7" name="Text 5"/>
          <p:cNvSpPr/>
          <p:nvPr/>
        </p:nvSpPr>
        <p:spPr>
          <a:xfrm>
            <a:off x="9872067" y="362569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Fraunces Medium" pitchFamily="34" charset="0"/>
                <a:ea typeface="Fraunces Medium" pitchFamily="34" charset="-122"/>
                <a:cs typeface="Fraunces Medium" pitchFamily="34" charset="-120"/>
              </a:rPr>
              <a:t>Court Decision</a:t>
            </a:r>
            <a:endParaRPr lang="en-US" sz="2200" dirty="0"/>
          </a:p>
        </p:txBody>
      </p:sp>
      <p:sp>
        <p:nvSpPr>
          <p:cNvPr id="8" name="Text 6"/>
          <p:cNvSpPr/>
          <p:nvPr/>
        </p:nvSpPr>
        <p:spPr>
          <a:xfrm>
            <a:off x="9872067" y="4206835"/>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EBECEF"/>
                </a:solidFill>
                <a:latin typeface="Epilogue" pitchFamily="34" charset="0"/>
                <a:ea typeface="Epilogue" pitchFamily="34" charset="-122"/>
                <a:cs typeface="Epilogue" pitchFamily="34" charset="-120"/>
              </a:rPr>
              <a:t>The Employment Appeal Tribunal found that LHR Airport was not vicariously liable, as the Facebook post was not made in the course of employment.</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8505" y="756523"/>
            <a:ext cx="7839789" cy="1746647"/>
          </a:xfrm>
          <a:prstGeom prst="rect">
            <a:avLst/>
          </a:prstGeom>
          <a:noFill/>
          <a:ln/>
        </p:spPr>
        <p:txBody>
          <a:bodyPr wrap="square" lIns="0" tIns="0" rIns="0" bIns="0" rtlCol="0" anchor="t"/>
          <a:lstStyle/>
          <a:p>
            <a:pPr marL="0" indent="0">
              <a:lnSpc>
                <a:spcPts val="4550"/>
              </a:lnSpc>
              <a:buNone/>
            </a:pPr>
            <a:r>
              <a:rPr lang="en-US" sz="3650" dirty="0">
                <a:solidFill>
                  <a:srgbClr val="FFFFFF"/>
                </a:solidFill>
                <a:latin typeface="Fraunces Medium" pitchFamily="34" charset="0"/>
                <a:ea typeface="Fraunces Medium" pitchFamily="34" charset="-122"/>
                <a:cs typeface="Fraunces Medium" pitchFamily="34" charset="-120"/>
              </a:rPr>
              <a:t>Case Study Analysis: Hong Kong Case: Leung v MTR Corporation Ltd (2015)</a:t>
            </a:r>
            <a:endParaRPr lang="en-US" sz="3650" dirty="0"/>
          </a:p>
        </p:txBody>
      </p:sp>
      <p:sp>
        <p:nvSpPr>
          <p:cNvPr id="4" name="Shape 1"/>
          <p:cNvSpPr/>
          <p:nvPr/>
        </p:nvSpPr>
        <p:spPr>
          <a:xfrm>
            <a:off x="6138505" y="2992160"/>
            <a:ext cx="419219" cy="419219"/>
          </a:xfrm>
          <a:prstGeom prst="roundRect">
            <a:avLst>
              <a:gd name="adj" fmla="val 18668"/>
            </a:avLst>
          </a:prstGeom>
          <a:solidFill>
            <a:srgbClr val="283157"/>
          </a:solidFill>
          <a:ln w="7620">
            <a:solidFill>
              <a:srgbClr val="414A70"/>
            </a:solidFill>
            <a:prstDash val="solid"/>
          </a:ln>
        </p:spPr>
        <p:txBody>
          <a:bodyPr/>
          <a:lstStyle/>
          <a:p>
            <a:endParaRPr lang="en-GB"/>
          </a:p>
        </p:txBody>
      </p:sp>
      <p:sp>
        <p:nvSpPr>
          <p:cNvPr id="5" name="Text 2"/>
          <p:cNvSpPr/>
          <p:nvPr/>
        </p:nvSpPr>
        <p:spPr>
          <a:xfrm>
            <a:off x="6284000" y="3062049"/>
            <a:ext cx="128111" cy="279440"/>
          </a:xfrm>
          <a:prstGeom prst="rect">
            <a:avLst/>
          </a:prstGeom>
          <a:noFill/>
          <a:ln/>
        </p:spPr>
        <p:txBody>
          <a:bodyPr wrap="none" lIns="0" tIns="0" rIns="0" bIns="0" rtlCol="0" anchor="t"/>
          <a:lstStyle/>
          <a:p>
            <a:pPr marL="0" indent="0" algn="ctr">
              <a:lnSpc>
                <a:spcPts val="2200"/>
              </a:lnSpc>
              <a:buNone/>
            </a:pPr>
            <a:r>
              <a:rPr lang="en-US" sz="2200" dirty="0">
                <a:solidFill>
                  <a:srgbClr val="EBECEF"/>
                </a:solidFill>
                <a:latin typeface="Fraunces Medium" pitchFamily="34" charset="0"/>
                <a:ea typeface="Fraunces Medium" pitchFamily="34" charset="-122"/>
                <a:cs typeface="Fraunces Medium" pitchFamily="34" charset="-120"/>
              </a:rPr>
              <a:t>1</a:t>
            </a:r>
            <a:endParaRPr lang="en-US" sz="2200" dirty="0"/>
          </a:p>
        </p:txBody>
      </p:sp>
      <p:sp>
        <p:nvSpPr>
          <p:cNvPr id="6" name="Text 3"/>
          <p:cNvSpPr/>
          <p:nvPr/>
        </p:nvSpPr>
        <p:spPr>
          <a:xfrm>
            <a:off x="6743938" y="2992160"/>
            <a:ext cx="2329101" cy="291108"/>
          </a:xfrm>
          <a:prstGeom prst="rect">
            <a:avLst/>
          </a:prstGeom>
          <a:noFill/>
          <a:ln/>
        </p:spPr>
        <p:txBody>
          <a:bodyPr wrap="none" lIns="0" tIns="0" rIns="0" bIns="0" rtlCol="0" anchor="t"/>
          <a:lstStyle/>
          <a:p>
            <a:pPr marL="0" indent="0">
              <a:lnSpc>
                <a:spcPts val="2250"/>
              </a:lnSpc>
              <a:buNone/>
            </a:pPr>
            <a:r>
              <a:rPr lang="en-US" sz="1800" dirty="0">
                <a:solidFill>
                  <a:srgbClr val="EBECEF"/>
                </a:solidFill>
                <a:latin typeface="Fraunces Medium" pitchFamily="34" charset="0"/>
                <a:ea typeface="Fraunces Medium" pitchFamily="34" charset="-122"/>
                <a:cs typeface="Fraunces Medium" pitchFamily="34" charset="-120"/>
              </a:rPr>
              <a:t>Background</a:t>
            </a:r>
            <a:endParaRPr lang="en-US" sz="1800" dirty="0"/>
          </a:p>
        </p:txBody>
      </p:sp>
      <p:sp>
        <p:nvSpPr>
          <p:cNvPr id="7" name="Text 4"/>
          <p:cNvSpPr/>
          <p:nvPr/>
        </p:nvSpPr>
        <p:spPr>
          <a:xfrm>
            <a:off x="6743938" y="3394948"/>
            <a:ext cx="3221355" cy="1490663"/>
          </a:xfrm>
          <a:prstGeom prst="rect">
            <a:avLst/>
          </a:prstGeom>
          <a:noFill/>
          <a:ln/>
        </p:spPr>
        <p:txBody>
          <a:bodyPr wrap="square" lIns="0" tIns="0" rIns="0" bIns="0" rtlCol="0" anchor="t"/>
          <a:lstStyle/>
          <a:p>
            <a:pPr marL="0" indent="0">
              <a:lnSpc>
                <a:spcPts val="2300"/>
              </a:lnSpc>
              <a:buNone/>
            </a:pPr>
            <a:r>
              <a:rPr lang="en-US" sz="1450" dirty="0">
                <a:solidFill>
                  <a:srgbClr val="EBECEF"/>
                </a:solidFill>
                <a:latin typeface="Epilogue" pitchFamily="34" charset="0"/>
                <a:ea typeface="Epilogue" pitchFamily="34" charset="-122"/>
                <a:cs typeface="Epilogue" pitchFamily="34" charset="-120"/>
              </a:rPr>
              <a:t>An MTR employee posted confidential information about train schedules and operational issues on a public forum, leading to public criticism of the company.</a:t>
            </a:r>
            <a:endParaRPr lang="en-US" sz="1450" dirty="0"/>
          </a:p>
        </p:txBody>
      </p:sp>
      <p:sp>
        <p:nvSpPr>
          <p:cNvPr id="8" name="Shape 5"/>
          <p:cNvSpPr/>
          <p:nvPr/>
        </p:nvSpPr>
        <p:spPr>
          <a:xfrm>
            <a:off x="10151507" y="2992160"/>
            <a:ext cx="419219" cy="419219"/>
          </a:xfrm>
          <a:prstGeom prst="roundRect">
            <a:avLst>
              <a:gd name="adj" fmla="val 18668"/>
            </a:avLst>
          </a:prstGeom>
          <a:solidFill>
            <a:srgbClr val="283157"/>
          </a:solidFill>
          <a:ln w="7620">
            <a:solidFill>
              <a:srgbClr val="414A70"/>
            </a:solidFill>
            <a:prstDash val="solid"/>
          </a:ln>
        </p:spPr>
        <p:txBody>
          <a:bodyPr/>
          <a:lstStyle/>
          <a:p>
            <a:endParaRPr lang="en-GB"/>
          </a:p>
        </p:txBody>
      </p:sp>
      <p:sp>
        <p:nvSpPr>
          <p:cNvPr id="9" name="Text 6"/>
          <p:cNvSpPr/>
          <p:nvPr/>
        </p:nvSpPr>
        <p:spPr>
          <a:xfrm>
            <a:off x="10276403" y="3062049"/>
            <a:ext cx="169307" cy="279440"/>
          </a:xfrm>
          <a:prstGeom prst="rect">
            <a:avLst/>
          </a:prstGeom>
          <a:noFill/>
          <a:ln/>
        </p:spPr>
        <p:txBody>
          <a:bodyPr wrap="none" lIns="0" tIns="0" rIns="0" bIns="0" rtlCol="0" anchor="t"/>
          <a:lstStyle/>
          <a:p>
            <a:pPr marL="0" indent="0" algn="ctr">
              <a:lnSpc>
                <a:spcPts val="2200"/>
              </a:lnSpc>
              <a:buNone/>
            </a:pPr>
            <a:r>
              <a:rPr lang="en-US" sz="2200" dirty="0">
                <a:solidFill>
                  <a:srgbClr val="EBECEF"/>
                </a:solidFill>
                <a:latin typeface="Fraunces Medium" pitchFamily="34" charset="0"/>
                <a:ea typeface="Fraunces Medium" pitchFamily="34" charset="-122"/>
                <a:cs typeface="Fraunces Medium" pitchFamily="34" charset="-120"/>
              </a:rPr>
              <a:t>2</a:t>
            </a:r>
            <a:endParaRPr lang="en-US" sz="2200" dirty="0"/>
          </a:p>
        </p:txBody>
      </p:sp>
      <p:sp>
        <p:nvSpPr>
          <p:cNvPr id="10" name="Text 7"/>
          <p:cNvSpPr/>
          <p:nvPr/>
        </p:nvSpPr>
        <p:spPr>
          <a:xfrm>
            <a:off x="10756940" y="2992160"/>
            <a:ext cx="2329101" cy="291108"/>
          </a:xfrm>
          <a:prstGeom prst="rect">
            <a:avLst/>
          </a:prstGeom>
          <a:noFill/>
          <a:ln/>
        </p:spPr>
        <p:txBody>
          <a:bodyPr wrap="none" lIns="0" tIns="0" rIns="0" bIns="0" rtlCol="0" anchor="t"/>
          <a:lstStyle/>
          <a:p>
            <a:pPr marL="0" indent="0">
              <a:lnSpc>
                <a:spcPts val="2250"/>
              </a:lnSpc>
              <a:buNone/>
            </a:pPr>
            <a:r>
              <a:rPr lang="en-US" sz="1800" dirty="0">
                <a:solidFill>
                  <a:srgbClr val="EBECEF"/>
                </a:solidFill>
                <a:latin typeface="Fraunces Medium" pitchFamily="34" charset="0"/>
                <a:ea typeface="Fraunces Medium" pitchFamily="34" charset="-122"/>
                <a:cs typeface="Fraunces Medium" pitchFamily="34" charset="-120"/>
              </a:rPr>
              <a:t>Company Action</a:t>
            </a:r>
            <a:endParaRPr lang="en-US" sz="1800" dirty="0"/>
          </a:p>
        </p:txBody>
      </p:sp>
      <p:sp>
        <p:nvSpPr>
          <p:cNvPr id="11" name="Text 8"/>
          <p:cNvSpPr/>
          <p:nvPr/>
        </p:nvSpPr>
        <p:spPr>
          <a:xfrm>
            <a:off x="10756940" y="3394948"/>
            <a:ext cx="3221355" cy="1192530"/>
          </a:xfrm>
          <a:prstGeom prst="rect">
            <a:avLst/>
          </a:prstGeom>
          <a:noFill/>
          <a:ln/>
        </p:spPr>
        <p:txBody>
          <a:bodyPr wrap="square" lIns="0" tIns="0" rIns="0" bIns="0" rtlCol="0" anchor="t"/>
          <a:lstStyle/>
          <a:p>
            <a:pPr marL="0" indent="0">
              <a:lnSpc>
                <a:spcPts val="2300"/>
              </a:lnSpc>
              <a:buNone/>
            </a:pPr>
            <a:r>
              <a:rPr lang="en-US" sz="1450" dirty="0">
                <a:solidFill>
                  <a:srgbClr val="EBECEF"/>
                </a:solidFill>
                <a:latin typeface="Epilogue" pitchFamily="34" charset="0"/>
                <a:ea typeface="Epilogue" pitchFamily="34" charset="-122"/>
                <a:cs typeface="Epilogue" pitchFamily="34" charset="-120"/>
              </a:rPr>
              <a:t>MTR Corporation terminated the employee's contract, citing breach of confidentiality and damage to the company's reputation.</a:t>
            </a:r>
            <a:endParaRPr lang="en-US" sz="1450" dirty="0"/>
          </a:p>
        </p:txBody>
      </p:sp>
      <p:sp>
        <p:nvSpPr>
          <p:cNvPr id="12" name="Shape 9"/>
          <p:cNvSpPr/>
          <p:nvPr/>
        </p:nvSpPr>
        <p:spPr>
          <a:xfrm>
            <a:off x="6138505" y="5281374"/>
            <a:ext cx="419219" cy="419219"/>
          </a:xfrm>
          <a:prstGeom prst="roundRect">
            <a:avLst>
              <a:gd name="adj" fmla="val 18668"/>
            </a:avLst>
          </a:prstGeom>
          <a:solidFill>
            <a:srgbClr val="283157"/>
          </a:solidFill>
          <a:ln w="7620">
            <a:solidFill>
              <a:srgbClr val="414A70"/>
            </a:solidFill>
            <a:prstDash val="solid"/>
          </a:ln>
        </p:spPr>
        <p:txBody>
          <a:bodyPr/>
          <a:lstStyle/>
          <a:p>
            <a:endParaRPr lang="en-GB"/>
          </a:p>
        </p:txBody>
      </p:sp>
      <p:sp>
        <p:nvSpPr>
          <p:cNvPr id="13" name="Text 10"/>
          <p:cNvSpPr/>
          <p:nvPr/>
        </p:nvSpPr>
        <p:spPr>
          <a:xfrm>
            <a:off x="6271022" y="5351264"/>
            <a:ext cx="154186" cy="279440"/>
          </a:xfrm>
          <a:prstGeom prst="rect">
            <a:avLst/>
          </a:prstGeom>
          <a:noFill/>
          <a:ln/>
        </p:spPr>
        <p:txBody>
          <a:bodyPr wrap="none" lIns="0" tIns="0" rIns="0" bIns="0" rtlCol="0" anchor="t"/>
          <a:lstStyle/>
          <a:p>
            <a:pPr marL="0" indent="0" algn="ctr">
              <a:lnSpc>
                <a:spcPts val="2200"/>
              </a:lnSpc>
              <a:buNone/>
            </a:pPr>
            <a:r>
              <a:rPr lang="en-US" sz="2200" dirty="0">
                <a:solidFill>
                  <a:srgbClr val="EBECEF"/>
                </a:solidFill>
                <a:latin typeface="Fraunces Medium" pitchFamily="34" charset="0"/>
                <a:ea typeface="Fraunces Medium" pitchFamily="34" charset="-122"/>
                <a:cs typeface="Fraunces Medium" pitchFamily="34" charset="-120"/>
              </a:rPr>
              <a:t>3</a:t>
            </a:r>
            <a:endParaRPr lang="en-US" sz="2200" dirty="0"/>
          </a:p>
        </p:txBody>
      </p:sp>
      <p:sp>
        <p:nvSpPr>
          <p:cNvPr id="14" name="Text 11"/>
          <p:cNvSpPr/>
          <p:nvPr/>
        </p:nvSpPr>
        <p:spPr>
          <a:xfrm>
            <a:off x="6743938" y="5281374"/>
            <a:ext cx="2329101" cy="291108"/>
          </a:xfrm>
          <a:prstGeom prst="rect">
            <a:avLst/>
          </a:prstGeom>
          <a:noFill/>
          <a:ln/>
        </p:spPr>
        <p:txBody>
          <a:bodyPr wrap="none" lIns="0" tIns="0" rIns="0" bIns="0" rtlCol="0" anchor="t"/>
          <a:lstStyle/>
          <a:p>
            <a:pPr marL="0" indent="0">
              <a:lnSpc>
                <a:spcPts val="2250"/>
              </a:lnSpc>
              <a:buNone/>
            </a:pPr>
            <a:r>
              <a:rPr lang="en-US" sz="1800" dirty="0">
                <a:solidFill>
                  <a:srgbClr val="EBECEF"/>
                </a:solidFill>
                <a:latin typeface="Fraunces Medium" pitchFamily="34" charset="0"/>
                <a:ea typeface="Fraunces Medium" pitchFamily="34" charset="-122"/>
                <a:cs typeface="Fraunces Medium" pitchFamily="34" charset="-120"/>
              </a:rPr>
              <a:t>Legal Proceedings</a:t>
            </a:r>
            <a:endParaRPr lang="en-US" sz="1800" dirty="0"/>
          </a:p>
        </p:txBody>
      </p:sp>
      <p:sp>
        <p:nvSpPr>
          <p:cNvPr id="15" name="Text 12"/>
          <p:cNvSpPr/>
          <p:nvPr/>
        </p:nvSpPr>
        <p:spPr>
          <a:xfrm>
            <a:off x="6743938" y="5684163"/>
            <a:ext cx="3221355" cy="1490663"/>
          </a:xfrm>
          <a:prstGeom prst="rect">
            <a:avLst/>
          </a:prstGeom>
          <a:noFill/>
          <a:ln/>
        </p:spPr>
        <p:txBody>
          <a:bodyPr wrap="square" lIns="0" tIns="0" rIns="0" bIns="0" rtlCol="0" anchor="t"/>
          <a:lstStyle/>
          <a:p>
            <a:pPr marL="0" indent="0">
              <a:lnSpc>
                <a:spcPts val="2300"/>
              </a:lnSpc>
              <a:buNone/>
            </a:pPr>
            <a:r>
              <a:rPr lang="en-US" sz="1450" dirty="0">
                <a:solidFill>
                  <a:srgbClr val="EBECEF"/>
                </a:solidFill>
                <a:latin typeface="Epilogue" pitchFamily="34" charset="0"/>
                <a:ea typeface="Epilogue" pitchFamily="34" charset="-122"/>
                <a:cs typeface="Epilogue" pitchFamily="34" charset="-120"/>
              </a:rPr>
              <a:t>The employee challenged the dismissal in the Labour Tribunal, arguing that the posts were made with the intent to improve public services.</a:t>
            </a:r>
            <a:endParaRPr lang="en-US" sz="1450" dirty="0"/>
          </a:p>
        </p:txBody>
      </p:sp>
      <p:sp>
        <p:nvSpPr>
          <p:cNvPr id="16" name="Shape 13"/>
          <p:cNvSpPr/>
          <p:nvPr/>
        </p:nvSpPr>
        <p:spPr>
          <a:xfrm>
            <a:off x="10151507" y="5281374"/>
            <a:ext cx="419219" cy="419219"/>
          </a:xfrm>
          <a:prstGeom prst="roundRect">
            <a:avLst>
              <a:gd name="adj" fmla="val 18668"/>
            </a:avLst>
          </a:prstGeom>
          <a:solidFill>
            <a:srgbClr val="283157"/>
          </a:solidFill>
          <a:ln w="7620">
            <a:solidFill>
              <a:srgbClr val="414A70"/>
            </a:solidFill>
            <a:prstDash val="solid"/>
          </a:ln>
        </p:spPr>
        <p:txBody>
          <a:bodyPr/>
          <a:lstStyle/>
          <a:p>
            <a:endParaRPr lang="en-GB"/>
          </a:p>
        </p:txBody>
      </p:sp>
      <p:sp>
        <p:nvSpPr>
          <p:cNvPr id="17" name="Text 14"/>
          <p:cNvSpPr/>
          <p:nvPr/>
        </p:nvSpPr>
        <p:spPr>
          <a:xfrm>
            <a:off x="10275689" y="5351264"/>
            <a:ext cx="170855" cy="279440"/>
          </a:xfrm>
          <a:prstGeom prst="rect">
            <a:avLst/>
          </a:prstGeom>
          <a:noFill/>
          <a:ln/>
        </p:spPr>
        <p:txBody>
          <a:bodyPr wrap="none" lIns="0" tIns="0" rIns="0" bIns="0" rtlCol="0" anchor="t"/>
          <a:lstStyle/>
          <a:p>
            <a:pPr marL="0" indent="0" algn="ctr">
              <a:lnSpc>
                <a:spcPts val="2200"/>
              </a:lnSpc>
              <a:buNone/>
            </a:pPr>
            <a:r>
              <a:rPr lang="en-US" sz="2200" dirty="0">
                <a:solidFill>
                  <a:srgbClr val="EBECEF"/>
                </a:solidFill>
                <a:latin typeface="Fraunces Medium" pitchFamily="34" charset="0"/>
                <a:ea typeface="Fraunces Medium" pitchFamily="34" charset="-122"/>
                <a:cs typeface="Fraunces Medium" pitchFamily="34" charset="-120"/>
              </a:rPr>
              <a:t>4</a:t>
            </a:r>
            <a:endParaRPr lang="en-US" sz="2200" dirty="0"/>
          </a:p>
        </p:txBody>
      </p:sp>
      <p:sp>
        <p:nvSpPr>
          <p:cNvPr id="18" name="Text 15"/>
          <p:cNvSpPr/>
          <p:nvPr/>
        </p:nvSpPr>
        <p:spPr>
          <a:xfrm>
            <a:off x="10756940" y="5281374"/>
            <a:ext cx="2329101" cy="291108"/>
          </a:xfrm>
          <a:prstGeom prst="rect">
            <a:avLst/>
          </a:prstGeom>
          <a:noFill/>
          <a:ln/>
        </p:spPr>
        <p:txBody>
          <a:bodyPr wrap="none" lIns="0" tIns="0" rIns="0" bIns="0" rtlCol="0" anchor="t"/>
          <a:lstStyle/>
          <a:p>
            <a:pPr marL="0" indent="0">
              <a:lnSpc>
                <a:spcPts val="2250"/>
              </a:lnSpc>
              <a:buNone/>
            </a:pPr>
            <a:r>
              <a:rPr lang="en-US" sz="1800" dirty="0">
                <a:solidFill>
                  <a:srgbClr val="EBECEF"/>
                </a:solidFill>
                <a:latin typeface="Fraunces Medium" pitchFamily="34" charset="0"/>
                <a:ea typeface="Fraunces Medium" pitchFamily="34" charset="-122"/>
                <a:cs typeface="Fraunces Medium" pitchFamily="34" charset="-120"/>
              </a:rPr>
              <a:t>Tribunal Decision</a:t>
            </a:r>
            <a:endParaRPr lang="en-US" sz="1800" dirty="0"/>
          </a:p>
        </p:txBody>
      </p:sp>
      <p:sp>
        <p:nvSpPr>
          <p:cNvPr id="19" name="Text 16"/>
          <p:cNvSpPr/>
          <p:nvPr/>
        </p:nvSpPr>
        <p:spPr>
          <a:xfrm>
            <a:off x="10756940" y="5684163"/>
            <a:ext cx="3221355" cy="1788795"/>
          </a:xfrm>
          <a:prstGeom prst="rect">
            <a:avLst/>
          </a:prstGeom>
          <a:noFill/>
          <a:ln/>
        </p:spPr>
        <p:txBody>
          <a:bodyPr wrap="square" lIns="0" tIns="0" rIns="0" bIns="0" rtlCol="0" anchor="t"/>
          <a:lstStyle/>
          <a:p>
            <a:pPr marL="0" indent="0">
              <a:lnSpc>
                <a:spcPts val="2300"/>
              </a:lnSpc>
              <a:buNone/>
            </a:pPr>
            <a:r>
              <a:rPr lang="en-US" sz="1450" dirty="0">
                <a:solidFill>
                  <a:srgbClr val="EBECEF"/>
                </a:solidFill>
                <a:latin typeface="Epilogue" pitchFamily="34" charset="0"/>
                <a:ea typeface="Epilogue" pitchFamily="34" charset="-122"/>
                <a:cs typeface="Epilogue" pitchFamily="34" charset="-120"/>
              </a:rPr>
              <a:t>The Labour Tribunal upheld MTR's decision, emphasising the importance of maintaining confidentiality and the potential harm caused by unauthorised disclosures on social media.</a:t>
            </a:r>
            <a:endParaRPr lang="en-US" sz="14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60916" y="520303"/>
            <a:ext cx="7822168" cy="1180148"/>
          </a:xfrm>
          <a:prstGeom prst="rect">
            <a:avLst/>
          </a:prstGeom>
          <a:noFill/>
          <a:ln/>
        </p:spPr>
        <p:txBody>
          <a:bodyPr wrap="square" lIns="0" tIns="0" rIns="0" bIns="0" rtlCol="0" anchor="t"/>
          <a:lstStyle/>
          <a:p>
            <a:pPr marL="0" indent="0">
              <a:lnSpc>
                <a:spcPts val="4600"/>
              </a:lnSpc>
              <a:buNone/>
            </a:pPr>
            <a:r>
              <a:rPr lang="en-US" sz="3700" dirty="0">
                <a:solidFill>
                  <a:srgbClr val="FFFFFF"/>
                </a:solidFill>
                <a:latin typeface="Fraunces Medium" pitchFamily="34" charset="0"/>
                <a:ea typeface="Fraunces Medium" pitchFamily="34" charset="-122"/>
                <a:cs typeface="Fraunces Medium" pitchFamily="34" charset="-120"/>
              </a:rPr>
              <a:t>Emerging Trends in Online Vicarious Liability</a:t>
            </a:r>
            <a:endParaRPr lang="en-US" sz="3700" dirty="0"/>
          </a:p>
        </p:txBody>
      </p:sp>
      <p:pic>
        <p:nvPicPr>
          <p:cNvPr id="4" name="Image 1" descr="preencoded.png"/>
          <p:cNvPicPr>
            <a:picLocks noChangeAspect="1"/>
          </p:cNvPicPr>
          <p:nvPr/>
        </p:nvPicPr>
        <p:blipFill>
          <a:blip r:embed="rId4"/>
          <a:stretch>
            <a:fillRect/>
          </a:stretch>
        </p:blipFill>
        <p:spPr>
          <a:xfrm>
            <a:off x="660916" y="1983700"/>
            <a:ext cx="472083" cy="472083"/>
          </a:xfrm>
          <a:prstGeom prst="rect">
            <a:avLst/>
          </a:prstGeom>
        </p:spPr>
      </p:pic>
      <p:sp>
        <p:nvSpPr>
          <p:cNvPr id="5" name="Text 1"/>
          <p:cNvSpPr/>
          <p:nvPr/>
        </p:nvSpPr>
        <p:spPr>
          <a:xfrm>
            <a:off x="660916" y="2644616"/>
            <a:ext cx="2360533" cy="295037"/>
          </a:xfrm>
          <a:prstGeom prst="rect">
            <a:avLst/>
          </a:prstGeom>
          <a:noFill/>
          <a:ln/>
        </p:spPr>
        <p:txBody>
          <a:bodyPr wrap="none" lIns="0" tIns="0" rIns="0" bIns="0" rtlCol="0" anchor="t"/>
          <a:lstStyle/>
          <a:p>
            <a:pPr marL="0" indent="0" algn="l">
              <a:lnSpc>
                <a:spcPts val="2300"/>
              </a:lnSpc>
              <a:buNone/>
            </a:pPr>
            <a:r>
              <a:rPr lang="en-US" sz="1850" dirty="0">
                <a:solidFill>
                  <a:srgbClr val="EBECEF"/>
                </a:solidFill>
                <a:latin typeface="Fraunces Medium" pitchFamily="34" charset="0"/>
                <a:ea typeface="Fraunces Medium" pitchFamily="34" charset="-122"/>
                <a:cs typeface="Fraunces Medium" pitchFamily="34" charset="-120"/>
              </a:rPr>
              <a:t>AI and Automation</a:t>
            </a:r>
            <a:endParaRPr lang="en-US" sz="1850" dirty="0"/>
          </a:p>
        </p:txBody>
      </p:sp>
      <p:sp>
        <p:nvSpPr>
          <p:cNvPr id="6" name="Text 2"/>
          <p:cNvSpPr/>
          <p:nvPr/>
        </p:nvSpPr>
        <p:spPr>
          <a:xfrm>
            <a:off x="660916" y="3052882"/>
            <a:ext cx="3769400" cy="1208246"/>
          </a:xfrm>
          <a:prstGeom prst="rect">
            <a:avLst/>
          </a:prstGeom>
          <a:noFill/>
          <a:ln/>
        </p:spPr>
        <p:txBody>
          <a:bodyPr wrap="square" lIns="0" tIns="0" rIns="0" bIns="0" rtlCol="0" anchor="t"/>
          <a:lstStyle/>
          <a:p>
            <a:pPr marL="0" indent="0" algn="l">
              <a:lnSpc>
                <a:spcPts val="2350"/>
              </a:lnSpc>
              <a:buNone/>
            </a:pPr>
            <a:r>
              <a:rPr lang="en-US" sz="1450" dirty="0">
                <a:solidFill>
                  <a:srgbClr val="EBECEF"/>
                </a:solidFill>
                <a:latin typeface="Epilogue" pitchFamily="34" charset="0"/>
                <a:ea typeface="Epilogue" pitchFamily="34" charset="-122"/>
                <a:cs typeface="Epilogue" pitchFamily="34" charset="-120"/>
              </a:rPr>
              <a:t>The rise of AI-driven social media management tools may create new challenges in determining liability for automated posts or interactions.</a:t>
            </a:r>
            <a:endParaRPr lang="en-US" sz="1450" dirty="0"/>
          </a:p>
        </p:txBody>
      </p:sp>
      <p:pic>
        <p:nvPicPr>
          <p:cNvPr id="7" name="Image 2" descr="preencoded.png"/>
          <p:cNvPicPr>
            <a:picLocks noChangeAspect="1"/>
          </p:cNvPicPr>
          <p:nvPr/>
        </p:nvPicPr>
        <p:blipFill>
          <a:blip r:embed="rId5"/>
          <a:stretch>
            <a:fillRect/>
          </a:stretch>
        </p:blipFill>
        <p:spPr>
          <a:xfrm>
            <a:off x="4713565" y="1983700"/>
            <a:ext cx="472083" cy="472083"/>
          </a:xfrm>
          <a:prstGeom prst="rect">
            <a:avLst/>
          </a:prstGeom>
        </p:spPr>
      </p:pic>
      <p:sp>
        <p:nvSpPr>
          <p:cNvPr id="8" name="Text 3"/>
          <p:cNvSpPr/>
          <p:nvPr/>
        </p:nvSpPr>
        <p:spPr>
          <a:xfrm>
            <a:off x="4713565" y="2644616"/>
            <a:ext cx="2360533" cy="295037"/>
          </a:xfrm>
          <a:prstGeom prst="rect">
            <a:avLst/>
          </a:prstGeom>
          <a:noFill/>
          <a:ln/>
        </p:spPr>
        <p:txBody>
          <a:bodyPr wrap="none" lIns="0" tIns="0" rIns="0" bIns="0" rtlCol="0" anchor="t"/>
          <a:lstStyle/>
          <a:p>
            <a:pPr marL="0" indent="0" algn="l">
              <a:lnSpc>
                <a:spcPts val="2300"/>
              </a:lnSpc>
              <a:buNone/>
            </a:pPr>
            <a:r>
              <a:rPr lang="en-US" sz="1850" dirty="0">
                <a:solidFill>
                  <a:srgbClr val="EBECEF"/>
                </a:solidFill>
                <a:latin typeface="Fraunces Medium" pitchFamily="34" charset="0"/>
                <a:ea typeface="Fraunces Medium" pitchFamily="34" charset="-122"/>
                <a:cs typeface="Fraunces Medium" pitchFamily="34" charset="-120"/>
              </a:rPr>
              <a:t>Global Workforce</a:t>
            </a:r>
            <a:endParaRPr lang="en-US" sz="1850" dirty="0"/>
          </a:p>
        </p:txBody>
      </p:sp>
      <p:sp>
        <p:nvSpPr>
          <p:cNvPr id="9" name="Text 4"/>
          <p:cNvSpPr/>
          <p:nvPr/>
        </p:nvSpPr>
        <p:spPr>
          <a:xfrm>
            <a:off x="4713565" y="3052882"/>
            <a:ext cx="3769519" cy="1510308"/>
          </a:xfrm>
          <a:prstGeom prst="rect">
            <a:avLst/>
          </a:prstGeom>
          <a:noFill/>
          <a:ln/>
        </p:spPr>
        <p:txBody>
          <a:bodyPr wrap="square" lIns="0" tIns="0" rIns="0" bIns="0" rtlCol="0" anchor="t"/>
          <a:lstStyle/>
          <a:p>
            <a:pPr marL="0" indent="0" algn="l">
              <a:lnSpc>
                <a:spcPts val="2350"/>
              </a:lnSpc>
              <a:buNone/>
            </a:pPr>
            <a:r>
              <a:rPr lang="en-US" sz="1450" dirty="0">
                <a:solidFill>
                  <a:srgbClr val="EBECEF"/>
                </a:solidFill>
                <a:latin typeface="Epilogue" pitchFamily="34" charset="0"/>
                <a:ea typeface="Epilogue" pitchFamily="34" charset="-122"/>
                <a:cs typeface="Epilogue" pitchFamily="34" charset="-120"/>
              </a:rPr>
              <a:t>With remote work becoming more common, employers face increased complexity in managing online conduct across different jurisdictions and cultural norms.</a:t>
            </a:r>
            <a:endParaRPr lang="en-US" sz="1450" dirty="0"/>
          </a:p>
        </p:txBody>
      </p:sp>
      <p:pic>
        <p:nvPicPr>
          <p:cNvPr id="10" name="Image 3" descr="preencoded.png"/>
          <p:cNvPicPr>
            <a:picLocks noChangeAspect="1"/>
          </p:cNvPicPr>
          <p:nvPr/>
        </p:nvPicPr>
        <p:blipFill>
          <a:blip r:embed="rId6"/>
          <a:stretch>
            <a:fillRect/>
          </a:stretch>
        </p:blipFill>
        <p:spPr>
          <a:xfrm>
            <a:off x="660916" y="5129689"/>
            <a:ext cx="472083" cy="472083"/>
          </a:xfrm>
          <a:prstGeom prst="rect">
            <a:avLst/>
          </a:prstGeom>
        </p:spPr>
      </p:pic>
      <p:sp>
        <p:nvSpPr>
          <p:cNvPr id="11" name="Text 5"/>
          <p:cNvSpPr/>
          <p:nvPr/>
        </p:nvSpPr>
        <p:spPr>
          <a:xfrm>
            <a:off x="660916" y="5790605"/>
            <a:ext cx="2360533" cy="295037"/>
          </a:xfrm>
          <a:prstGeom prst="rect">
            <a:avLst/>
          </a:prstGeom>
          <a:noFill/>
          <a:ln/>
        </p:spPr>
        <p:txBody>
          <a:bodyPr wrap="none" lIns="0" tIns="0" rIns="0" bIns="0" rtlCol="0" anchor="t"/>
          <a:lstStyle/>
          <a:p>
            <a:pPr marL="0" indent="0" algn="l">
              <a:lnSpc>
                <a:spcPts val="2300"/>
              </a:lnSpc>
              <a:buNone/>
            </a:pPr>
            <a:r>
              <a:rPr lang="en-US" sz="1850" dirty="0">
                <a:solidFill>
                  <a:srgbClr val="EBECEF"/>
                </a:solidFill>
                <a:latin typeface="Fraunces Medium" pitchFamily="34" charset="0"/>
                <a:ea typeface="Fraunces Medium" pitchFamily="34" charset="-122"/>
                <a:cs typeface="Fraunces Medium" pitchFamily="34" charset="-120"/>
              </a:rPr>
              <a:t>Virtual Reality</a:t>
            </a:r>
            <a:endParaRPr lang="en-US" sz="1850" dirty="0"/>
          </a:p>
        </p:txBody>
      </p:sp>
      <p:sp>
        <p:nvSpPr>
          <p:cNvPr id="12" name="Text 6"/>
          <p:cNvSpPr/>
          <p:nvPr/>
        </p:nvSpPr>
        <p:spPr>
          <a:xfrm>
            <a:off x="660916" y="6198870"/>
            <a:ext cx="3769400" cy="1510308"/>
          </a:xfrm>
          <a:prstGeom prst="rect">
            <a:avLst/>
          </a:prstGeom>
          <a:noFill/>
          <a:ln/>
        </p:spPr>
        <p:txBody>
          <a:bodyPr wrap="square" lIns="0" tIns="0" rIns="0" bIns="0" rtlCol="0" anchor="t"/>
          <a:lstStyle/>
          <a:p>
            <a:pPr marL="0" indent="0" algn="l">
              <a:lnSpc>
                <a:spcPts val="2350"/>
              </a:lnSpc>
              <a:buNone/>
            </a:pPr>
            <a:r>
              <a:rPr lang="en-US" sz="1450" dirty="0">
                <a:solidFill>
                  <a:srgbClr val="EBECEF"/>
                </a:solidFill>
                <a:latin typeface="Epilogue" pitchFamily="34" charset="0"/>
                <a:ea typeface="Epilogue" pitchFamily="34" charset="-122"/>
                <a:cs typeface="Epilogue" pitchFamily="34" charset="-120"/>
              </a:rPr>
              <a:t>As virtual and augmented reality platforms become more prevalent in the workplace, new forms of online misconduct may emerge, requiring novel approaches to vicarious liability.</a:t>
            </a:r>
            <a:endParaRPr lang="en-US" sz="1450" dirty="0"/>
          </a:p>
        </p:txBody>
      </p:sp>
      <p:pic>
        <p:nvPicPr>
          <p:cNvPr id="13" name="Image 4" descr="preencoded.png"/>
          <p:cNvPicPr>
            <a:picLocks noChangeAspect="1"/>
          </p:cNvPicPr>
          <p:nvPr/>
        </p:nvPicPr>
        <p:blipFill>
          <a:blip r:embed="rId7"/>
          <a:stretch>
            <a:fillRect/>
          </a:stretch>
        </p:blipFill>
        <p:spPr>
          <a:xfrm>
            <a:off x="4713565" y="5129689"/>
            <a:ext cx="472083" cy="472083"/>
          </a:xfrm>
          <a:prstGeom prst="rect">
            <a:avLst/>
          </a:prstGeom>
        </p:spPr>
      </p:pic>
      <p:sp>
        <p:nvSpPr>
          <p:cNvPr id="14" name="Text 7"/>
          <p:cNvSpPr/>
          <p:nvPr/>
        </p:nvSpPr>
        <p:spPr>
          <a:xfrm>
            <a:off x="4713565" y="5790605"/>
            <a:ext cx="3664863" cy="295037"/>
          </a:xfrm>
          <a:prstGeom prst="rect">
            <a:avLst/>
          </a:prstGeom>
          <a:noFill/>
          <a:ln/>
        </p:spPr>
        <p:txBody>
          <a:bodyPr wrap="none" lIns="0" tIns="0" rIns="0" bIns="0" rtlCol="0" anchor="t"/>
          <a:lstStyle/>
          <a:p>
            <a:pPr marL="0" indent="0" algn="l">
              <a:lnSpc>
                <a:spcPts val="2300"/>
              </a:lnSpc>
              <a:buNone/>
            </a:pPr>
            <a:r>
              <a:rPr lang="en-US" sz="1850" dirty="0">
                <a:solidFill>
                  <a:srgbClr val="EBECEF"/>
                </a:solidFill>
                <a:latin typeface="Fraunces Medium" pitchFamily="34" charset="0"/>
                <a:ea typeface="Fraunces Medium" pitchFamily="34" charset="-122"/>
                <a:cs typeface="Fraunces Medium" pitchFamily="34" charset="-120"/>
              </a:rPr>
              <a:t>Blockchain and Decentralisation</a:t>
            </a:r>
            <a:endParaRPr lang="en-US" sz="1850" dirty="0"/>
          </a:p>
        </p:txBody>
      </p:sp>
      <p:sp>
        <p:nvSpPr>
          <p:cNvPr id="15" name="Text 8"/>
          <p:cNvSpPr/>
          <p:nvPr/>
        </p:nvSpPr>
        <p:spPr>
          <a:xfrm>
            <a:off x="4713565" y="6198870"/>
            <a:ext cx="3769519" cy="1208246"/>
          </a:xfrm>
          <a:prstGeom prst="rect">
            <a:avLst/>
          </a:prstGeom>
          <a:noFill/>
          <a:ln/>
        </p:spPr>
        <p:txBody>
          <a:bodyPr wrap="square" lIns="0" tIns="0" rIns="0" bIns="0" rtlCol="0" anchor="t"/>
          <a:lstStyle/>
          <a:p>
            <a:pPr marL="0" indent="0" algn="l">
              <a:lnSpc>
                <a:spcPts val="2350"/>
              </a:lnSpc>
              <a:buNone/>
            </a:pPr>
            <a:r>
              <a:rPr lang="en-US" sz="1450" dirty="0">
                <a:solidFill>
                  <a:srgbClr val="EBECEF"/>
                </a:solidFill>
                <a:latin typeface="Epilogue" pitchFamily="34" charset="0"/>
                <a:ea typeface="Epilogue" pitchFamily="34" charset="-122"/>
                <a:cs typeface="Epilogue" pitchFamily="34" charset="-120"/>
              </a:rPr>
              <a:t>The growth of decentralised social media platforms may challenge traditional notions of employer control and liability in the digital space.</a:t>
            </a:r>
            <a:endParaRPr lang="en-US" sz="14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654844"/>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FFFFFF"/>
                </a:solidFill>
                <a:latin typeface="Fraunces Medium" pitchFamily="34" charset="0"/>
                <a:ea typeface="Fraunces Medium" pitchFamily="34" charset="-122"/>
                <a:cs typeface="Fraunces Medium" pitchFamily="34" charset="-120"/>
              </a:rPr>
              <a:t>Conclusion: The Future of Vicarious Liability in the Digital Age</a:t>
            </a:r>
            <a:endParaRPr lang="en-US" sz="4450" dirty="0"/>
          </a:p>
        </p:txBody>
      </p:sp>
      <p:sp>
        <p:nvSpPr>
          <p:cNvPr id="3" name="Shape 1"/>
          <p:cNvSpPr/>
          <p:nvPr/>
        </p:nvSpPr>
        <p:spPr>
          <a:xfrm>
            <a:off x="793790" y="2526030"/>
            <a:ext cx="6408063" cy="2410897"/>
          </a:xfrm>
          <a:prstGeom prst="roundRect">
            <a:avLst>
              <a:gd name="adj" fmla="val 3952"/>
            </a:avLst>
          </a:prstGeom>
          <a:solidFill>
            <a:srgbClr val="283157"/>
          </a:solidFill>
          <a:ln w="7620">
            <a:solidFill>
              <a:srgbClr val="414A70"/>
            </a:solidFill>
            <a:prstDash val="solid"/>
          </a:ln>
        </p:spPr>
        <p:txBody>
          <a:bodyPr/>
          <a:lstStyle/>
          <a:p>
            <a:endParaRPr lang="en-GB"/>
          </a:p>
        </p:txBody>
      </p:sp>
      <p:sp>
        <p:nvSpPr>
          <p:cNvPr id="4" name="Text 2"/>
          <p:cNvSpPr/>
          <p:nvPr/>
        </p:nvSpPr>
        <p:spPr>
          <a:xfrm>
            <a:off x="1028224" y="2760464"/>
            <a:ext cx="3482102" cy="354330"/>
          </a:xfrm>
          <a:prstGeom prst="rect">
            <a:avLst/>
          </a:prstGeom>
          <a:noFill/>
          <a:ln/>
        </p:spPr>
        <p:txBody>
          <a:bodyPr wrap="none" lIns="0" tIns="0" rIns="0" bIns="0" rtlCol="0" anchor="t"/>
          <a:lstStyle/>
          <a:p>
            <a:pPr marL="0" indent="0">
              <a:lnSpc>
                <a:spcPts val="2750"/>
              </a:lnSpc>
              <a:buNone/>
            </a:pPr>
            <a:r>
              <a:rPr lang="en-US" sz="2200" dirty="0">
                <a:solidFill>
                  <a:srgbClr val="EBECEF"/>
                </a:solidFill>
                <a:latin typeface="Fraunces Medium" pitchFamily="34" charset="0"/>
                <a:ea typeface="Fraunces Medium" pitchFamily="34" charset="-122"/>
                <a:cs typeface="Fraunces Medium" pitchFamily="34" charset="-120"/>
              </a:rPr>
              <a:t>Evolving Legal Landscape</a:t>
            </a:r>
            <a:endParaRPr lang="en-US" sz="2200" dirty="0"/>
          </a:p>
        </p:txBody>
      </p:sp>
      <p:sp>
        <p:nvSpPr>
          <p:cNvPr id="5" name="Text 3"/>
          <p:cNvSpPr/>
          <p:nvPr/>
        </p:nvSpPr>
        <p:spPr>
          <a:xfrm>
            <a:off x="1028224" y="3250883"/>
            <a:ext cx="5939195" cy="1451610"/>
          </a:xfrm>
          <a:prstGeom prst="rect">
            <a:avLst/>
          </a:prstGeom>
          <a:noFill/>
          <a:ln/>
        </p:spPr>
        <p:txBody>
          <a:bodyPr wrap="square" lIns="0" tIns="0" rIns="0" bIns="0" rtlCol="0" anchor="t"/>
          <a:lstStyle/>
          <a:p>
            <a:pPr marL="0" indent="0">
              <a:lnSpc>
                <a:spcPts val="2850"/>
              </a:lnSpc>
              <a:buNone/>
            </a:pPr>
            <a:r>
              <a:rPr lang="en-US" sz="1750" dirty="0">
                <a:solidFill>
                  <a:srgbClr val="EBECEF"/>
                </a:solidFill>
                <a:latin typeface="Epilogue" pitchFamily="34" charset="0"/>
                <a:ea typeface="Epilogue" pitchFamily="34" charset="-122"/>
                <a:cs typeface="Epilogue" pitchFamily="34" charset="-120"/>
              </a:rPr>
              <a:t>As technology continues to advance, courts and legislators will need to adapt vicarious liability principles to address new forms of online conduct and emerging digital platforms.</a:t>
            </a:r>
            <a:endParaRPr lang="en-US" sz="1750" dirty="0"/>
          </a:p>
        </p:txBody>
      </p:sp>
      <p:sp>
        <p:nvSpPr>
          <p:cNvPr id="6" name="Shape 4"/>
          <p:cNvSpPr/>
          <p:nvPr/>
        </p:nvSpPr>
        <p:spPr>
          <a:xfrm>
            <a:off x="7428667" y="2526030"/>
            <a:ext cx="6408063" cy="2410897"/>
          </a:xfrm>
          <a:prstGeom prst="roundRect">
            <a:avLst>
              <a:gd name="adj" fmla="val 3952"/>
            </a:avLst>
          </a:prstGeom>
          <a:solidFill>
            <a:srgbClr val="283157"/>
          </a:solidFill>
          <a:ln w="7620">
            <a:solidFill>
              <a:srgbClr val="414A70"/>
            </a:solidFill>
            <a:prstDash val="solid"/>
          </a:ln>
        </p:spPr>
        <p:txBody>
          <a:bodyPr/>
          <a:lstStyle/>
          <a:p>
            <a:endParaRPr lang="en-GB"/>
          </a:p>
        </p:txBody>
      </p:sp>
      <p:sp>
        <p:nvSpPr>
          <p:cNvPr id="7" name="Text 5"/>
          <p:cNvSpPr/>
          <p:nvPr/>
        </p:nvSpPr>
        <p:spPr>
          <a:xfrm>
            <a:off x="7663101" y="2760464"/>
            <a:ext cx="3781901" cy="354330"/>
          </a:xfrm>
          <a:prstGeom prst="rect">
            <a:avLst/>
          </a:prstGeom>
          <a:noFill/>
          <a:ln/>
        </p:spPr>
        <p:txBody>
          <a:bodyPr wrap="none" lIns="0" tIns="0" rIns="0" bIns="0" rtlCol="0" anchor="t"/>
          <a:lstStyle/>
          <a:p>
            <a:pPr marL="0" indent="0">
              <a:lnSpc>
                <a:spcPts val="2750"/>
              </a:lnSpc>
              <a:buNone/>
            </a:pPr>
            <a:r>
              <a:rPr lang="en-US" sz="2200" dirty="0">
                <a:solidFill>
                  <a:srgbClr val="EBECEF"/>
                </a:solidFill>
                <a:latin typeface="Fraunces Medium" pitchFamily="34" charset="0"/>
                <a:ea typeface="Fraunces Medium" pitchFamily="34" charset="-122"/>
                <a:cs typeface="Fraunces Medium" pitchFamily="34" charset="-120"/>
              </a:rPr>
              <a:t>Proactive Risk Management</a:t>
            </a:r>
            <a:endParaRPr lang="en-US" sz="2200" dirty="0"/>
          </a:p>
        </p:txBody>
      </p:sp>
      <p:sp>
        <p:nvSpPr>
          <p:cNvPr id="8" name="Text 6"/>
          <p:cNvSpPr/>
          <p:nvPr/>
        </p:nvSpPr>
        <p:spPr>
          <a:xfrm>
            <a:off x="7663101" y="3250883"/>
            <a:ext cx="5939195" cy="1451610"/>
          </a:xfrm>
          <a:prstGeom prst="rect">
            <a:avLst/>
          </a:prstGeom>
          <a:noFill/>
          <a:ln/>
        </p:spPr>
        <p:txBody>
          <a:bodyPr wrap="square" lIns="0" tIns="0" rIns="0" bIns="0" rtlCol="0" anchor="t"/>
          <a:lstStyle/>
          <a:p>
            <a:pPr marL="0" indent="0">
              <a:lnSpc>
                <a:spcPts val="2850"/>
              </a:lnSpc>
              <a:buNone/>
            </a:pPr>
            <a:r>
              <a:rPr lang="en-US" sz="1750" dirty="0">
                <a:solidFill>
                  <a:srgbClr val="EBECEF"/>
                </a:solidFill>
                <a:latin typeface="Epilogue" pitchFamily="34" charset="0"/>
                <a:ea typeface="Epilogue" pitchFamily="34" charset="-122"/>
                <a:cs typeface="Epilogue" pitchFamily="34" charset="-120"/>
              </a:rPr>
              <a:t>Employers must stay vigilant and proactive in developing comprehensive social media policies, training programmes, and monitoring systems to mitigate the risks of online vicarious liability.</a:t>
            </a:r>
            <a:endParaRPr lang="en-US" sz="1750" dirty="0"/>
          </a:p>
        </p:txBody>
      </p:sp>
      <p:sp>
        <p:nvSpPr>
          <p:cNvPr id="9" name="Shape 7"/>
          <p:cNvSpPr/>
          <p:nvPr/>
        </p:nvSpPr>
        <p:spPr>
          <a:xfrm>
            <a:off x="793790" y="5163741"/>
            <a:ext cx="6408063" cy="2410897"/>
          </a:xfrm>
          <a:prstGeom prst="roundRect">
            <a:avLst>
              <a:gd name="adj" fmla="val 3952"/>
            </a:avLst>
          </a:prstGeom>
          <a:solidFill>
            <a:srgbClr val="283157"/>
          </a:solidFill>
          <a:ln w="7620">
            <a:solidFill>
              <a:srgbClr val="414A70"/>
            </a:solidFill>
            <a:prstDash val="solid"/>
          </a:ln>
        </p:spPr>
        <p:txBody>
          <a:bodyPr/>
          <a:lstStyle/>
          <a:p>
            <a:endParaRPr lang="en-GB"/>
          </a:p>
        </p:txBody>
      </p:sp>
      <p:sp>
        <p:nvSpPr>
          <p:cNvPr id="10" name="Text 8"/>
          <p:cNvSpPr/>
          <p:nvPr/>
        </p:nvSpPr>
        <p:spPr>
          <a:xfrm>
            <a:off x="1028224" y="539817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EBECEF"/>
                </a:solidFill>
                <a:latin typeface="Fraunces Medium" pitchFamily="34" charset="0"/>
                <a:ea typeface="Fraunces Medium" pitchFamily="34" charset="-122"/>
                <a:cs typeface="Fraunces Medium" pitchFamily="34" charset="-120"/>
              </a:rPr>
              <a:t>Balancing Interests</a:t>
            </a:r>
            <a:endParaRPr lang="en-US" sz="2200" dirty="0"/>
          </a:p>
        </p:txBody>
      </p:sp>
      <p:sp>
        <p:nvSpPr>
          <p:cNvPr id="11" name="Text 9"/>
          <p:cNvSpPr/>
          <p:nvPr/>
        </p:nvSpPr>
        <p:spPr>
          <a:xfrm>
            <a:off x="1028224" y="5888593"/>
            <a:ext cx="5939195" cy="1451610"/>
          </a:xfrm>
          <a:prstGeom prst="rect">
            <a:avLst/>
          </a:prstGeom>
          <a:noFill/>
          <a:ln/>
        </p:spPr>
        <p:txBody>
          <a:bodyPr wrap="square" lIns="0" tIns="0" rIns="0" bIns="0" rtlCol="0" anchor="t"/>
          <a:lstStyle/>
          <a:p>
            <a:pPr marL="0" indent="0">
              <a:lnSpc>
                <a:spcPts val="2850"/>
              </a:lnSpc>
              <a:buNone/>
            </a:pPr>
            <a:r>
              <a:rPr lang="en-US" sz="1750" dirty="0">
                <a:solidFill>
                  <a:srgbClr val="EBECEF"/>
                </a:solidFill>
                <a:latin typeface="Epilogue" pitchFamily="34" charset="0"/>
                <a:ea typeface="Epilogue" pitchFamily="34" charset="-122"/>
                <a:cs typeface="Epilogue" pitchFamily="34" charset="-120"/>
              </a:rPr>
              <a:t>The challenge for legal systems will be to strike a balance between protecting employer interests, safeguarding employee rights, and addressing the realities of an increasingly digital workplace.</a:t>
            </a:r>
            <a:endParaRPr lang="en-US" sz="1750" dirty="0"/>
          </a:p>
        </p:txBody>
      </p:sp>
      <p:sp>
        <p:nvSpPr>
          <p:cNvPr id="12" name="Shape 10"/>
          <p:cNvSpPr/>
          <p:nvPr/>
        </p:nvSpPr>
        <p:spPr>
          <a:xfrm>
            <a:off x="7428667" y="5163741"/>
            <a:ext cx="6408063" cy="2410897"/>
          </a:xfrm>
          <a:prstGeom prst="roundRect">
            <a:avLst>
              <a:gd name="adj" fmla="val 3952"/>
            </a:avLst>
          </a:prstGeom>
          <a:solidFill>
            <a:srgbClr val="283157"/>
          </a:solidFill>
          <a:ln w="7620">
            <a:solidFill>
              <a:srgbClr val="414A70"/>
            </a:solidFill>
            <a:prstDash val="solid"/>
          </a:ln>
        </p:spPr>
        <p:txBody>
          <a:bodyPr/>
          <a:lstStyle/>
          <a:p>
            <a:endParaRPr lang="en-GB"/>
          </a:p>
        </p:txBody>
      </p:sp>
      <p:sp>
        <p:nvSpPr>
          <p:cNvPr id="13" name="Text 11"/>
          <p:cNvSpPr/>
          <p:nvPr/>
        </p:nvSpPr>
        <p:spPr>
          <a:xfrm>
            <a:off x="7663101" y="5398175"/>
            <a:ext cx="3008114" cy="354330"/>
          </a:xfrm>
          <a:prstGeom prst="rect">
            <a:avLst/>
          </a:prstGeom>
          <a:noFill/>
          <a:ln/>
        </p:spPr>
        <p:txBody>
          <a:bodyPr wrap="none" lIns="0" tIns="0" rIns="0" bIns="0" rtlCol="0" anchor="t"/>
          <a:lstStyle/>
          <a:p>
            <a:pPr marL="0" indent="0">
              <a:lnSpc>
                <a:spcPts val="2750"/>
              </a:lnSpc>
              <a:buNone/>
            </a:pPr>
            <a:r>
              <a:rPr lang="en-US" sz="2200" dirty="0">
                <a:solidFill>
                  <a:srgbClr val="EBECEF"/>
                </a:solidFill>
                <a:latin typeface="Fraunces Medium" pitchFamily="34" charset="0"/>
                <a:ea typeface="Fraunces Medium" pitchFamily="34" charset="-122"/>
                <a:cs typeface="Fraunces Medium" pitchFamily="34" charset="-120"/>
              </a:rPr>
              <a:t>Global Harmonisation</a:t>
            </a:r>
            <a:endParaRPr lang="en-US" sz="2200" dirty="0"/>
          </a:p>
        </p:txBody>
      </p:sp>
      <p:sp>
        <p:nvSpPr>
          <p:cNvPr id="14" name="Text 12"/>
          <p:cNvSpPr/>
          <p:nvPr/>
        </p:nvSpPr>
        <p:spPr>
          <a:xfrm>
            <a:off x="7663101" y="5888593"/>
            <a:ext cx="5939195" cy="1451610"/>
          </a:xfrm>
          <a:prstGeom prst="rect">
            <a:avLst/>
          </a:prstGeom>
          <a:noFill/>
          <a:ln/>
        </p:spPr>
        <p:txBody>
          <a:bodyPr wrap="square" lIns="0" tIns="0" rIns="0" bIns="0" rtlCol="0" anchor="t"/>
          <a:lstStyle/>
          <a:p>
            <a:pPr marL="0" indent="0">
              <a:lnSpc>
                <a:spcPts val="2850"/>
              </a:lnSpc>
              <a:buNone/>
            </a:pPr>
            <a:r>
              <a:rPr lang="en-US" sz="1750" dirty="0">
                <a:solidFill>
                  <a:srgbClr val="EBECEF"/>
                </a:solidFill>
                <a:latin typeface="Epilogue" pitchFamily="34" charset="0"/>
                <a:ea typeface="Epilogue" pitchFamily="34" charset="-122"/>
                <a:cs typeface="Epilogue" pitchFamily="34" charset="-120"/>
              </a:rPr>
              <a:t>As online interactions transcend geographical boundaries, there may be a need for greater international cooperation and harmonisation of vicarious liability standards in the digital realm.</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721" y="1266092"/>
            <a:ext cx="3039491" cy="5753494"/>
          </a:xfrm>
        </p:spPr>
        <p:txBody>
          <a:bodyPr>
            <a:normAutofit/>
          </a:bodyPr>
          <a:lstStyle/>
          <a:p>
            <a:r>
              <a:rPr lang="en-GB" b="1">
                <a:solidFill>
                  <a:srgbClr val="262626"/>
                </a:solidFill>
              </a:rPr>
              <a:t>Minor House Keeping</a:t>
            </a:r>
            <a:endParaRPr lang="en-US" b="1">
              <a:solidFill>
                <a:srgbClr val="262626"/>
              </a:solidFill>
            </a:endParaRPr>
          </a:p>
        </p:txBody>
      </p:sp>
      <p:sp>
        <p:nvSpPr>
          <p:cNvPr id="4" name="Date Placeholder 3">
            <a:extLst>
              <a:ext uri="{FF2B5EF4-FFF2-40B4-BE49-F238E27FC236}">
                <a16:creationId xmlns:a16="http://schemas.microsoft.com/office/drawing/2014/main" id="{4268447D-E6CF-1594-1236-653465C23B56}"/>
              </a:ext>
            </a:extLst>
          </p:cNvPr>
          <p:cNvSpPr>
            <a:spLocks noGrp="1"/>
          </p:cNvSpPr>
          <p:nvPr>
            <p:ph type="dt" sz="half" idx="10"/>
          </p:nvPr>
        </p:nvSpPr>
        <p:spPr>
          <a:xfrm>
            <a:off x="11247876" y="7655260"/>
            <a:ext cx="1920240" cy="335280"/>
          </a:xfrm>
        </p:spPr>
        <p:txBody>
          <a:bodyPr>
            <a:normAutofit/>
          </a:bodyPr>
          <a:lstStyle/>
          <a:p>
            <a:pPr defTabSz="1097236">
              <a:spcAft>
                <a:spcPts val="720"/>
              </a:spcAft>
              <a:defRPr/>
            </a:pPr>
            <a:fld id="{EC7C53EF-5AB0-492B-BEA7-FFFE93B42AFB}" type="datetime1">
              <a:rPr lang="en-US">
                <a:solidFill>
                  <a:prstClr val="black"/>
                </a:solidFill>
                <a:latin typeface="Garamond" panose="02020404030301010803"/>
              </a:rPr>
              <a:pPr defTabSz="1097236">
                <a:spcAft>
                  <a:spcPts val="720"/>
                </a:spcAft>
                <a:defRPr/>
              </a:pPr>
              <a:t>11/29/2024</a:t>
            </a:fld>
            <a:endParaRPr lang="en-US">
              <a:solidFill>
                <a:prstClr val="black"/>
              </a:solidFill>
              <a:latin typeface="Garamond" panose="02020404030301010803"/>
            </a:endParaRPr>
          </a:p>
        </p:txBody>
      </p:sp>
      <p:sp>
        <p:nvSpPr>
          <p:cNvPr id="5" name="Slide Number Placeholder 4">
            <a:extLst>
              <a:ext uri="{FF2B5EF4-FFF2-40B4-BE49-F238E27FC236}">
                <a16:creationId xmlns:a16="http://schemas.microsoft.com/office/drawing/2014/main" id="{0CD2FED1-171F-D8EC-361B-EF8B2945BC8B}"/>
              </a:ext>
            </a:extLst>
          </p:cNvPr>
          <p:cNvSpPr>
            <a:spLocks noGrp="1"/>
          </p:cNvSpPr>
          <p:nvPr>
            <p:ph type="sldNum" sz="quarter" idx="12"/>
          </p:nvPr>
        </p:nvSpPr>
        <p:spPr>
          <a:xfrm>
            <a:off x="13259558" y="7655260"/>
            <a:ext cx="651236" cy="335280"/>
          </a:xfrm>
        </p:spPr>
        <p:txBody>
          <a:bodyPr>
            <a:normAutofit/>
          </a:bodyPr>
          <a:lstStyle/>
          <a:p>
            <a:pPr defTabSz="1097236">
              <a:spcAft>
                <a:spcPts val="720"/>
              </a:spcAft>
              <a:defRPr/>
            </a:pPr>
            <a:fld id="{103DA290-49AB-4A6C-90E9-3D87C6460C9F}" type="slidenum">
              <a:rPr lang="en-US">
                <a:solidFill>
                  <a:prstClr val="black"/>
                </a:solidFill>
                <a:latin typeface="Garamond" panose="02020404030301010803"/>
              </a:rPr>
              <a:pPr defTabSz="1097236">
                <a:spcAft>
                  <a:spcPts val="720"/>
                </a:spcAft>
                <a:defRPr/>
              </a:pPr>
              <a:t>2</a:t>
            </a:fld>
            <a:endParaRPr lang="en-US">
              <a:solidFill>
                <a:prstClr val="black"/>
              </a:solidFill>
              <a:latin typeface="Garamond" panose="02020404030301010803"/>
            </a:endParaRPr>
          </a:p>
        </p:txBody>
      </p:sp>
      <p:graphicFrame>
        <p:nvGraphicFramePr>
          <p:cNvPr id="7" name="Content Placeholder 2">
            <a:extLst>
              <a:ext uri="{FF2B5EF4-FFF2-40B4-BE49-F238E27FC236}">
                <a16:creationId xmlns:a16="http://schemas.microsoft.com/office/drawing/2014/main" id="{4942BDF6-7AA6-6C1B-1A1C-35882F91A525}"/>
              </a:ext>
            </a:extLst>
          </p:cNvPr>
          <p:cNvGraphicFramePr>
            <a:graphicFrameLocks noGrp="1"/>
          </p:cNvGraphicFramePr>
          <p:nvPr>
            <p:ph idx="1"/>
          </p:nvPr>
        </p:nvGraphicFramePr>
        <p:xfrm>
          <a:off x="6564088" y="965606"/>
          <a:ext cx="7097051" cy="6298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95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7240" y="611386"/>
            <a:ext cx="7589520" cy="3831431"/>
          </a:xfrm>
          <a:prstGeom prst="rect">
            <a:avLst/>
          </a:prstGeom>
          <a:noFill/>
          <a:ln/>
        </p:spPr>
        <p:txBody>
          <a:bodyPr wrap="square" lIns="0" tIns="0" rIns="0" bIns="0" rtlCol="0" anchor="t"/>
          <a:lstStyle/>
          <a:p>
            <a:pPr marL="0" indent="0">
              <a:lnSpc>
                <a:spcPts val="7500"/>
              </a:lnSpc>
              <a:buNone/>
            </a:pPr>
            <a:r>
              <a:rPr lang="en-US" sz="6000" dirty="0">
                <a:solidFill>
                  <a:srgbClr val="FFFFFF"/>
                </a:solidFill>
                <a:latin typeface="Fraunces Medium" pitchFamily="34" charset="0"/>
                <a:ea typeface="Fraunces Medium" pitchFamily="34" charset="-122"/>
                <a:cs typeface="Fraunces Medium" pitchFamily="34" charset="-120"/>
              </a:rPr>
              <a:t>Introduction</a:t>
            </a:r>
            <a:endParaRPr lang="en-US" sz="6000" dirty="0"/>
          </a:p>
        </p:txBody>
      </p:sp>
      <p:sp>
        <p:nvSpPr>
          <p:cNvPr id="4" name="Text 1"/>
          <p:cNvSpPr/>
          <p:nvPr/>
        </p:nvSpPr>
        <p:spPr>
          <a:xfrm>
            <a:off x="777240" y="4775954"/>
            <a:ext cx="7589520" cy="2842260"/>
          </a:xfrm>
          <a:prstGeom prst="rect">
            <a:avLst/>
          </a:prstGeom>
          <a:noFill/>
          <a:ln/>
        </p:spPr>
        <p:txBody>
          <a:bodyPr wrap="square" lIns="0" tIns="0" rIns="0" bIns="0" rtlCol="0" anchor="t"/>
          <a:lstStyle/>
          <a:p>
            <a:pPr marL="0" indent="0">
              <a:lnSpc>
                <a:spcPts val="2750"/>
              </a:lnSpc>
              <a:buNone/>
            </a:pPr>
            <a:r>
              <a:rPr lang="en-US" sz="1700" dirty="0">
                <a:solidFill>
                  <a:srgbClr val="EBECEF"/>
                </a:solidFill>
                <a:latin typeface="Epilogue" pitchFamily="34" charset="0"/>
                <a:ea typeface="Epilogue" pitchFamily="34" charset="-122"/>
                <a:cs typeface="Epilogue" pitchFamily="34" charset="-120"/>
              </a:rPr>
              <a:t>As we navigate the complexities of the digital age, the legal concept of vicarious liability has expanded into uncharted territories. This presentation explores how social media and online conduct have reshaped employer responsibilities, examining key cases and legal frameworks in the UK and Hong Kong. We'll delve into the challenges faced by employers in managing employee conduct in the virtual realm and provide practical guidance for mitigating risks in this ever-evolving landscape.</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02575" y="654368"/>
            <a:ext cx="7938849" cy="1076325"/>
          </a:xfrm>
          <a:prstGeom prst="rect">
            <a:avLst/>
          </a:prstGeom>
          <a:noFill/>
          <a:ln/>
        </p:spPr>
        <p:txBody>
          <a:bodyPr wrap="square" lIns="0" tIns="0" rIns="0" bIns="0" rtlCol="0" anchor="t"/>
          <a:lstStyle/>
          <a:p>
            <a:pPr marL="0" indent="0">
              <a:lnSpc>
                <a:spcPts val="4200"/>
              </a:lnSpc>
              <a:buNone/>
            </a:pPr>
            <a:r>
              <a:rPr lang="en-US" sz="3350" dirty="0">
                <a:solidFill>
                  <a:srgbClr val="FFFFFF"/>
                </a:solidFill>
                <a:latin typeface="Fraunces Medium" pitchFamily="34" charset="0"/>
                <a:ea typeface="Fraunces Medium" pitchFamily="34" charset="-122"/>
                <a:cs typeface="Fraunces Medium" pitchFamily="34" charset="-120"/>
              </a:rPr>
              <a:t>Expansion of Vicarious Liability into Online Activities</a:t>
            </a:r>
            <a:endParaRPr lang="en-US" sz="3350" dirty="0"/>
          </a:p>
        </p:txBody>
      </p:sp>
      <p:sp>
        <p:nvSpPr>
          <p:cNvPr id="4" name="Shape 1"/>
          <p:cNvSpPr/>
          <p:nvPr/>
        </p:nvSpPr>
        <p:spPr>
          <a:xfrm>
            <a:off x="849392" y="1988939"/>
            <a:ext cx="22860" cy="5586174"/>
          </a:xfrm>
          <a:prstGeom prst="roundRect">
            <a:avLst>
              <a:gd name="adj" fmla="val 316358"/>
            </a:avLst>
          </a:prstGeom>
          <a:solidFill>
            <a:srgbClr val="414A70"/>
          </a:solidFill>
          <a:ln/>
        </p:spPr>
        <p:txBody>
          <a:bodyPr/>
          <a:lstStyle/>
          <a:p>
            <a:endParaRPr lang="en-GB"/>
          </a:p>
        </p:txBody>
      </p:sp>
      <p:sp>
        <p:nvSpPr>
          <p:cNvPr id="5" name="Shape 2"/>
          <p:cNvSpPr/>
          <p:nvPr/>
        </p:nvSpPr>
        <p:spPr>
          <a:xfrm>
            <a:off x="1031617" y="2364700"/>
            <a:ext cx="602575" cy="22860"/>
          </a:xfrm>
          <a:prstGeom prst="roundRect">
            <a:avLst>
              <a:gd name="adj" fmla="val 316358"/>
            </a:avLst>
          </a:prstGeom>
          <a:solidFill>
            <a:srgbClr val="414A70"/>
          </a:solidFill>
          <a:ln/>
        </p:spPr>
        <p:txBody>
          <a:bodyPr/>
          <a:lstStyle/>
          <a:p>
            <a:endParaRPr lang="en-GB"/>
          </a:p>
        </p:txBody>
      </p:sp>
      <p:sp>
        <p:nvSpPr>
          <p:cNvPr id="6" name="Shape 3"/>
          <p:cNvSpPr/>
          <p:nvPr/>
        </p:nvSpPr>
        <p:spPr>
          <a:xfrm>
            <a:off x="667167" y="2182535"/>
            <a:ext cx="387310" cy="387310"/>
          </a:xfrm>
          <a:prstGeom prst="roundRect">
            <a:avLst>
              <a:gd name="adj" fmla="val 18672"/>
            </a:avLst>
          </a:prstGeom>
          <a:solidFill>
            <a:srgbClr val="283157"/>
          </a:solidFill>
          <a:ln w="7620">
            <a:solidFill>
              <a:srgbClr val="414A70"/>
            </a:solidFill>
            <a:prstDash val="solid"/>
          </a:ln>
        </p:spPr>
        <p:txBody>
          <a:bodyPr/>
          <a:lstStyle/>
          <a:p>
            <a:endParaRPr lang="en-GB"/>
          </a:p>
        </p:txBody>
      </p:sp>
      <p:sp>
        <p:nvSpPr>
          <p:cNvPr id="7" name="Text 4"/>
          <p:cNvSpPr/>
          <p:nvPr/>
        </p:nvSpPr>
        <p:spPr>
          <a:xfrm>
            <a:off x="801588" y="2247067"/>
            <a:ext cx="118467" cy="258247"/>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1</a:t>
            </a:r>
            <a:endParaRPr lang="en-US" sz="2000" dirty="0"/>
          </a:p>
        </p:txBody>
      </p:sp>
      <p:sp>
        <p:nvSpPr>
          <p:cNvPr id="8" name="Text 5"/>
          <p:cNvSpPr/>
          <p:nvPr/>
        </p:nvSpPr>
        <p:spPr>
          <a:xfrm>
            <a:off x="1807845" y="2161103"/>
            <a:ext cx="2152293" cy="269081"/>
          </a:xfrm>
          <a:prstGeom prst="rect">
            <a:avLst/>
          </a:prstGeom>
          <a:noFill/>
          <a:ln/>
        </p:spPr>
        <p:txBody>
          <a:bodyPr wrap="none" lIns="0" tIns="0" rIns="0" bIns="0" rtlCol="0" anchor="t"/>
          <a:lstStyle/>
          <a:p>
            <a:pPr marL="0" indent="0" algn="l">
              <a:lnSpc>
                <a:spcPts val="2100"/>
              </a:lnSpc>
              <a:buNone/>
            </a:pPr>
            <a:r>
              <a:rPr lang="en-US" sz="1650" dirty="0">
                <a:solidFill>
                  <a:srgbClr val="EBECEF"/>
                </a:solidFill>
                <a:latin typeface="Fraunces Medium" pitchFamily="34" charset="0"/>
                <a:ea typeface="Fraunces Medium" pitchFamily="34" charset="-122"/>
                <a:cs typeface="Fraunces Medium" pitchFamily="34" charset="-120"/>
              </a:rPr>
              <a:t>Traditional Scope</a:t>
            </a:r>
            <a:endParaRPr lang="en-US" sz="1650" dirty="0"/>
          </a:p>
        </p:txBody>
      </p:sp>
      <p:sp>
        <p:nvSpPr>
          <p:cNvPr id="9" name="Text 6"/>
          <p:cNvSpPr/>
          <p:nvPr/>
        </p:nvSpPr>
        <p:spPr>
          <a:xfrm>
            <a:off x="1807845" y="2533412"/>
            <a:ext cx="6733580" cy="550783"/>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Historically, vicarious liability applied to physical workplace conduct and actions taken in the course of employment.</a:t>
            </a:r>
            <a:endParaRPr lang="en-US" sz="1350" dirty="0"/>
          </a:p>
        </p:txBody>
      </p:sp>
      <p:sp>
        <p:nvSpPr>
          <p:cNvPr id="10" name="Shape 7"/>
          <p:cNvSpPr/>
          <p:nvPr/>
        </p:nvSpPr>
        <p:spPr>
          <a:xfrm>
            <a:off x="1031617" y="3804285"/>
            <a:ext cx="602575" cy="22860"/>
          </a:xfrm>
          <a:prstGeom prst="roundRect">
            <a:avLst>
              <a:gd name="adj" fmla="val 316358"/>
            </a:avLst>
          </a:prstGeom>
          <a:solidFill>
            <a:srgbClr val="414A70"/>
          </a:solidFill>
          <a:ln/>
        </p:spPr>
        <p:txBody>
          <a:bodyPr/>
          <a:lstStyle/>
          <a:p>
            <a:endParaRPr lang="en-GB"/>
          </a:p>
        </p:txBody>
      </p:sp>
      <p:sp>
        <p:nvSpPr>
          <p:cNvPr id="11" name="Shape 8"/>
          <p:cNvSpPr/>
          <p:nvPr/>
        </p:nvSpPr>
        <p:spPr>
          <a:xfrm>
            <a:off x="667167" y="3622119"/>
            <a:ext cx="387310" cy="387310"/>
          </a:xfrm>
          <a:prstGeom prst="roundRect">
            <a:avLst>
              <a:gd name="adj" fmla="val 18672"/>
            </a:avLst>
          </a:prstGeom>
          <a:solidFill>
            <a:srgbClr val="283157"/>
          </a:solidFill>
          <a:ln w="7620">
            <a:solidFill>
              <a:srgbClr val="414A70"/>
            </a:solidFill>
            <a:prstDash val="solid"/>
          </a:ln>
        </p:spPr>
        <p:txBody>
          <a:bodyPr/>
          <a:lstStyle/>
          <a:p>
            <a:endParaRPr lang="en-GB"/>
          </a:p>
        </p:txBody>
      </p:sp>
      <p:sp>
        <p:nvSpPr>
          <p:cNvPr id="12" name="Text 9"/>
          <p:cNvSpPr/>
          <p:nvPr/>
        </p:nvSpPr>
        <p:spPr>
          <a:xfrm>
            <a:off x="782538" y="3686651"/>
            <a:ext cx="156448" cy="258247"/>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2</a:t>
            </a:r>
            <a:endParaRPr lang="en-US" sz="2000" dirty="0"/>
          </a:p>
        </p:txBody>
      </p:sp>
      <p:sp>
        <p:nvSpPr>
          <p:cNvPr id="13" name="Text 10"/>
          <p:cNvSpPr/>
          <p:nvPr/>
        </p:nvSpPr>
        <p:spPr>
          <a:xfrm>
            <a:off x="1807845" y="3600688"/>
            <a:ext cx="2152293" cy="269081"/>
          </a:xfrm>
          <a:prstGeom prst="rect">
            <a:avLst/>
          </a:prstGeom>
          <a:noFill/>
          <a:ln/>
        </p:spPr>
        <p:txBody>
          <a:bodyPr wrap="none" lIns="0" tIns="0" rIns="0" bIns="0" rtlCol="0" anchor="t"/>
          <a:lstStyle/>
          <a:p>
            <a:pPr marL="0" indent="0" algn="l">
              <a:lnSpc>
                <a:spcPts val="2100"/>
              </a:lnSpc>
              <a:buNone/>
            </a:pPr>
            <a:r>
              <a:rPr lang="en-US" sz="1650" dirty="0">
                <a:solidFill>
                  <a:srgbClr val="EBECEF"/>
                </a:solidFill>
                <a:latin typeface="Fraunces Medium" pitchFamily="34" charset="0"/>
                <a:ea typeface="Fraunces Medium" pitchFamily="34" charset="-122"/>
                <a:cs typeface="Fraunces Medium" pitchFamily="34" charset="-120"/>
              </a:rPr>
              <a:t>Digital Transition</a:t>
            </a:r>
            <a:endParaRPr lang="en-US" sz="1650" dirty="0"/>
          </a:p>
        </p:txBody>
      </p:sp>
      <p:sp>
        <p:nvSpPr>
          <p:cNvPr id="14" name="Text 11"/>
          <p:cNvSpPr/>
          <p:nvPr/>
        </p:nvSpPr>
        <p:spPr>
          <a:xfrm>
            <a:off x="1807845" y="3972997"/>
            <a:ext cx="6733580" cy="550783"/>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With the rise of the internet and social media, the boundaries of the workplace have blurred, extending potential liability to online spaces.</a:t>
            </a:r>
            <a:endParaRPr lang="en-US" sz="1350" dirty="0"/>
          </a:p>
        </p:txBody>
      </p:sp>
      <p:sp>
        <p:nvSpPr>
          <p:cNvPr id="15" name="Shape 12"/>
          <p:cNvSpPr/>
          <p:nvPr/>
        </p:nvSpPr>
        <p:spPr>
          <a:xfrm>
            <a:off x="1031617" y="5243870"/>
            <a:ext cx="602575" cy="22860"/>
          </a:xfrm>
          <a:prstGeom prst="roundRect">
            <a:avLst>
              <a:gd name="adj" fmla="val 316358"/>
            </a:avLst>
          </a:prstGeom>
          <a:solidFill>
            <a:srgbClr val="414A70"/>
          </a:solidFill>
          <a:ln/>
        </p:spPr>
        <p:txBody>
          <a:bodyPr/>
          <a:lstStyle/>
          <a:p>
            <a:endParaRPr lang="en-GB"/>
          </a:p>
        </p:txBody>
      </p:sp>
      <p:sp>
        <p:nvSpPr>
          <p:cNvPr id="16" name="Shape 13"/>
          <p:cNvSpPr/>
          <p:nvPr/>
        </p:nvSpPr>
        <p:spPr>
          <a:xfrm>
            <a:off x="667167" y="5061704"/>
            <a:ext cx="387310" cy="387310"/>
          </a:xfrm>
          <a:prstGeom prst="roundRect">
            <a:avLst>
              <a:gd name="adj" fmla="val 18672"/>
            </a:avLst>
          </a:prstGeom>
          <a:solidFill>
            <a:srgbClr val="283157"/>
          </a:solidFill>
          <a:ln w="7620">
            <a:solidFill>
              <a:srgbClr val="414A70"/>
            </a:solidFill>
            <a:prstDash val="solid"/>
          </a:ln>
        </p:spPr>
        <p:txBody>
          <a:bodyPr/>
          <a:lstStyle/>
          <a:p>
            <a:endParaRPr lang="en-GB"/>
          </a:p>
        </p:txBody>
      </p:sp>
      <p:sp>
        <p:nvSpPr>
          <p:cNvPr id="17" name="Text 14"/>
          <p:cNvSpPr/>
          <p:nvPr/>
        </p:nvSpPr>
        <p:spPr>
          <a:xfrm>
            <a:off x="789563" y="5126236"/>
            <a:ext cx="142518" cy="258247"/>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3</a:t>
            </a:r>
            <a:endParaRPr lang="en-US" sz="2000" dirty="0"/>
          </a:p>
        </p:txBody>
      </p:sp>
      <p:sp>
        <p:nvSpPr>
          <p:cNvPr id="18" name="Text 15"/>
          <p:cNvSpPr/>
          <p:nvPr/>
        </p:nvSpPr>
        <p:spPr>
          <a:xfrm>
            <a:off x="1807845" y="5040273"/>
            <a:ext cx="2152293" cy="269081"/>
          </a:xfrm>
          <a:prstGeom prst="rect">
            <a:avLst/>
          </a:prstGeom>
          <a:noFill/>
          <a:ln/>
        </p:spPr>
        <p:txBody>
          <a:bodyPr wrap="none" lIns="0" tIns="0" rIns="0" bIns="0" rtlCol="0" anchor="t"/>
          <a:lstStyle/>
          <a:p>
            <a:pPr marL="0" indent="0" algn="l">
              <a:lnSpc>
                <a:spcPts val="2100"/>
              </a:lnSpc>
              <a:buNone/>
            </a:pPr>
            <a:r>
              <a:rPr lang="en-US" sz="1650" dirty="0">
                <a:solidFill>
                  <a:srgbClr val="EBECEF"/>
                </a:solidFill>
                <a:latin typeface="Fraunces Medium" pitchFamily="34" charset="0"/>
                <a:ea typeface="Fraunces Medium" pitchFamily="34" charset="-122"/>
                <a:cs typeface="Fraunces Medium" pitchFamily="34" charset="-120"/>
              </a:rPr>
              <a:t>Current Landscape</a:t>
            </a:r>
            <a:endParaRPr lang="en-US" sz="1650" dirty="0"/>
          </a:p>
        </p:txBody>
      </p:sp>
      <p:sp>
        <p:nvSpPr>
          <p:cNvPr id="19" name="Text 16"/>
          <p:cNvSpPr/>
          <p:nvPr/>
        </p:nvSpPr>
        <p:spPr>
          <a:xfrm>
            <a:off x="1807845" y="5412581"/>
            <a:ext cx="6733580" cy="550783"/>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Courts now grapple with applying vicarious liability principles to employee conduct on social media platforms and other digital forums.</a:t>
            </a:r>
            <a:endParaRPr lang="en-US" sz="1350" dirty="0"/>
          </a:p>
        </p:txBody>
      </p:sp>
      <p:sp>
        <p:nvSpPr>
          <p:cNvPr id="20" name="Shape 17"/>
          <p:cNvSpPr/>
          <p:nvPr/>
        </p:nvSpPr>
        <p:spPr>
          <a:xfrm>
            <a:off x="1031617" y="6683454"/>
            <a:ext cx="602575" cy="22860"/>
          </a:xfrm>
          <a:prstGeom prst="roundRect">
            <a:avLst>
              <a:gd name="adj" fmla="val 316358"/>
            </a:avLst>
          </a:prstGeom>
          <a:solidFill>
            <a:srgbClr val="414A70"/>
          </a:solidFill>
          <a:ln/>
        </p:spPr>
        <p:txBody>
          <a:bodyPr/>
          <a:lstStyle/>
          <a:p>
            <a:endParaRPr lang="en-GB"/>
          </a:p>
        </p:txBody>
      </p:sp>
      <p:sp>
        <p:nvSpPr>
          <p:cNvPr id="21" name="Shape 18"/>
          <p:cNvSpPr/>
          <p:nvPr/>
        </p:nvSpPr>
        <p:spPr>
          <a:xfrm>
            <a:off x="667167" y="6501289"/>
            <a:ext cx="387310" cy="387310"/>
          </a:xfrm>
          <a:prstGeom prst="roundRect">
            <a:avLst>
              <a:gd name="adj" fmla="val 18672"/>
            </a:avLst>
          </a:prstGeom>
          <a:solidFill>
            <a:srgbClr val="283157"/>
          </a:solidFill>
          <a:ln w="7620">
            <a:solidFill>
              <a:srgbClr val="414A70"/>
            </a:solidFill>
            <a:prstDash val="solid"/>
          </a:ln>
        </p:spPr>
        <p:txBody>
          <a:bodyPr/>
          <a:lstStyle/>
          <a:p>
            <a:endParaRPr lang="en-GB"/>
          </a:p>
        </p:txBody>
      </p:sp>
      <p:sp>
        <p:nvSpPr>
          <p:cNvPr id="22" name="Text 19"/>
          <p:cNvSpPr/>
          <p:nvPr/>
        </p:nvSpPr>
        <p:spPr>
          <a:xfrm>
            <a:off x="781824" y="6565821"/>
            <a:ext cx="157877" cy="258247"/>
          </a:xfrm>
          <a:prstGeom prst="rect">
            <a:avLst/>
          </a:prstGeom>
          <a:noFill/>
          <a:ln/>
        </p:spPr>
        <p:txBody>
          <a:bodyPr wrap="none" lIns="0" tIns="0" rIns="0" bIns="0" rtlCol="0" anchor="t"/>
          <a:lstStyle/>
          <a:p>
            <a:pPr marL="0" indent="0" algn="ctr">
              <a:lnSpc>
                <a:spcPts val="2000"/>
              </a:lnSpc>
              <a:buNone/>
            </a:pPr>
            <a:r>
              <a:rPr lang="en-US" sz="2000" dirty="0">
                <a:solidFill>
                  <a:srgbClr val="EBECEF"/>
                </a:solidFill>
                <a:latin typeface="Fraunces Medium" pitchFamily="34" charset="0"/>
                <a:ea typeface="Fraunces Medium" pitchFamily="34" charset="-122"/>
                <a:cs typeface="Fraunces Medium" pitchFamily="34" charset="-120"/>
              </a:rPr>
              <a:t>4</a:t>
            </a:r>
            <a:endParaRPr lang="en-US" sz="2000" dirty="0"/>
          </a:p>
        </p:txBody>
      </p:sp>
      <p:sp>
        <p:nvSpPr>
          <p:cNvPr id="23" name="Text 20"/>
          <p:cNvSpPr/>
          <p:nvPr/>
        </p:nvSpPr>
        <p:spPr>
          <a:xfrm>
            <a:off x="1807845" y="6479858"/>
            <a:ext cx="2152293" cy="269081"/>
          </a:xfrm>
          <a:prstGeom prst="rect">
            <a:avLst/>
          </a:prstGeom>
          <a:noFill/>
          <a:ln/>
        </p:spPr>
        <p:txBody>
          <a:bodyPr wrap="none" lIns="0" tIns="0" rIns="0" bIns="0" rtlCol="0" anchor="t"/>
          <a:lstStyle/>
          <a:p>
            <a:pPr marL="0" indent="0" algn="l">
              <a:lnSpc>
                <a:spcPts val="2100"/>
              </a:lnSpc>
              <a:buNone/>
            </a:pPr>
            <a:r>
              <a:rPr lang="en-US" sz="1650" dirty="0">
                <a:solidFill>
                  <a:srgbClr val="EBECEF"/>
                </a:solidFill>
                <a:latin typeface="Fraunces Medium" pitchFamily="34" charset="0"/>
                <a:ea typeface="Fraunces Medium" pitchFamily="34" charset="-122"/>
                <a:cs typeface="Fraunces Medium" pitchFamily="34" charset="-120"/>
              </a:rPr>
              <a:t>Future Implications</a:t>
            </a:r>
            <a:endParaRPr lang="en-US" sz="1650" dirty="0"/>
          </a:p>
        </p:txBody>
      </p:sp>
      <p:sp>
        <p:nvSpPr>
          <p:cNvPr id="24" name="Text 21"/>
          <p:cNvSpPr/>
          <p:nvPr/>
        </p:nvSpPr>
        <p:spPr>
          <a:xfrm>
            <a:off x="1807845" y="6852166"/>
            <a:ext cx="6733580" cy="550783"/>
          </a:xfrm>
          <a:prstGeom prst="rect">
            <a:avLst/>
          </a:prstGeom>
          <a:noFill/>
          <a:ln/>
        </p:spPr>
        <p:txBody>
          <a:bodyPr wrap="square" lIns="0" tIns="0" rIns="0" bIns="0" rtlCol="0" anchor="t"/>
          <a:lstStyle/>
          <a:p>
            <a:pPr marL="0" indent="0" algn="l">
              <a:lnSpc>
                <a:spcPts val="2150"/>
              </a:lnSpc>
              <a:buNone/>
            </a:pPr>
            <a:r>
              <a:rPr lang="en-US" sz="1350" dirty="0">
                <a:solidFill>
                  <a:srgbClr val="EBECEF"/>
                </a:solidFill>
                <a:latin typeface="Epilogue" pitchFamily="34" charset="0"/>
                <a:ea typeface="Epilogue" pitchFamily="34" charset="-122"/>
                <a:cs typeface="Epilogue" pitchFamily="34" charset="-120"/>
              </a:rPr>
              <a:t>As technology evolves, the scope of vicarious liability is likely to expand further, potentially encompassing virtual and augmented reality workspaces.</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641158"/>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FFFFFF"/>
                </a:solidFill>
                <a:latin typeface="Fraunces Medium" pitchFamily="34" charset="0"/>
                <a:ea typeface="Fraunces Medium" pitchFamily="34" charset="-122"/>
                <a:cs typeface="Fraunces Medium" pitchFamily="34" charset="-120"/>
              </a:rPr>
              <a:t>Employee Misconduct on Social Media Platforms</a:t>
            </a:r>
            <a:endParaRPr lang="en-US" sz="4450" dirty="0"/>
          </a:p>
        </p:txBody>
      </p:sp>
      <p:sp>
        <p:nvSpPr>
          <p:cNvPr id="3" name="Text 1"/>
          <p:cNvSpPr/>
          <p:nvPr/>
        </p:nvSpPr>
        <p:spPr>
          <a:xfrm>
            <a:off x="793790" y="362569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Fraunces Medium" pitchFamily="34" charset="0"/>
                <a:ea typeface="Fraunces Medium" pitchFamily="34" charset="-122"/>
                <a:cs typeface="Fraunces Medium" pitchFamily="34" charset="-120"/>
              </a:rPr>
              <a:t>Types of Misconduct</a:t>
            </a:r>
            <a:endParaRPr lang="en-US" sz="2200" dirty="0"/>
          </a:p>
        </p:txBody>
      </p:sp>
      <p:sp>
        <p:nvSpPr>
          <p:cNvPr id="4" name="Text 2"/>
          <p:cNvSpPr/>
          <p:nvPr/>
        </p:nvSpPr>
        <p:spPr>
          <a:xfrm>
            <a:off x="793790" y="4206835"/>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BECEF"/>
                </a:solidFill>
                <a:latin typeface="Epilogue" pitchFamily="34" charset="0"/>
                <a:ea typeface="Epilogue" pitchFamily="34" charset="-122"/>
                <a:cs typeface="Epilogue" pitchFamily="34" charset="-120"/>
              </a:rPr>
              <a:t>Defamatory posts</a:t>
            </a:r>
            <a:endParaRPr lang="en-US" sz="1750" dirty="0"/>
          </a:p>
        </p:txBody>
      </p:sp>
      <p:sp>
        <p:nvSpPr>
          <p:cNvPr id="5" name="Text 3"/>
          <p:cNvSpPr/>
          <p:nvPr/>
        </p:nvSpPr>
        <p:spPr>
          <a:xfrm>
            <a:off x="793790" y="4649033"/>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BECEF"/>
                </a:solidFill>
                <a:latin typeface="Epilogue" pitchFamily="34" charset="0"/>
                <a:ea typeface="Epilogue" pitchFamily="34" charset="-122"/>
                <a:cs typeface="Epilogue" pitchFamily="34" charset="-120"/>
              </a:rPr>
              <a:t>Confidentiality breaches</a:t>
            </a:r>
            <a:endParaRPr lang="en-US" sz="1750" dirty="0"/>
          </a:p>
        </p:txBody>
      </p:sp>
      <p:sp>
        <p:nvSpPr>
          <p:cNvPr id="6" name="Text 4"/>
          <p:cNvSpPr/>
          <p:nvPr/>
        </p:nvSpPr>
        <p:spPr>
          <a:xfrm>
            <a:off x="793790" y="5091232"/>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BECEF"/>
                </a:solidFill>
                <a:latin typeface="Epilogue" pitchFamily="34" charset="0"/>
                <a:ea typeface="Epilogue" pitchFamily="34" charset="-122"/>
                <a:cs typeface="Epilogue" pitchFamily="34" charset="-120"/>
              </a:rPr>
              <a:t>Harassment or bullying</a:t>
            </a:r>
            <a:endParaRPr lang="en-US" sz="1750" dirty="0"/>
          </a:p>
        </p:txBody>
      </p:sp>
      <p:sp>
        <p:nvSpPr>
          <p:cNvPr id="7" name="Text 5"/>
          <p:cNvSpPr/>
          <p:nvPr/>
        </p:nvSpPr>
        <p:spPr>
          <a:xfrm>
            <a:off x="793790" y="5533430"/>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EBECEF"/>
                </a:solidFill>
                <a:latin typeface="Epilogue" pitchFamily="34" charset="0"/>
                <a:ea typeface="Epilogue" pitchFamily="34" charset="-122"/>
                <a:cs typeface="Epilogue" pitchFamily="34" charset="-120"/>
              </a:rPr>
              <a:t>Reputational damage</a:t>
            </a:r>
            <a:endParaRPr lang="en-US" sz="1750" dirty="0"/>
          </a:p>
        </p:txBody>
      </p:sp>
      <p:sp>
        <p:nvSpPr>
          <p:cNvPr id="8" name="Text 6"/>
          <p:cNvSpPr/>
          <p:nvPr/>
        </p:nvSpPr>
        <p:spPr>
          <a:xfrm>
            <a:off x="5332928" y="362569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Fraunces Medium" pitchFamily="34" charset="0"/>
                <a:ea typeface="Fraunces Medium" pitchFamily="34" charset="-122"/>
                <a:cs typeface="Fraunces Medium" pitchFamily="34" charset="-120"/>
              </a:rPr>
              <a:t>Legal Implications</a:t>
            </a:r>
            <a:endParaRPr lang="en-US" sz="2200" dirty="0"/>
          </a:p>
        </p:txBody>
      </p:sp>
      <p:sp>
        <p:nvSpPr>
          <p:cNvPr id="9" name="Text 7"/>
          <p:cNvSpPr/>
          <p:nvPr/>
        </p:nvSpPr>
        <p:spPr>
          <a:xfrm>
            <a:off x="5332928" y="4206835"/>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EBECEF"/>
                </a:solidFill>
                <a:latin typeface="Epilogue" pitchFamily="34" charset="0"/>
                <a:ea typeface="Epilogue" pitchFamily="34" charset="-122"/>
                <a:cs typeface="Epilogue" pitchFamily="34" charset="-120"/>
              </a:rPr>
              <a:t>Employers may be held liable for employee actions on social media if there's a sufficient connection to the workplace or if the conduct occurs during work hours or using company resources.</a:t>
            </a:r>
            <a:endParaRPr lang="en-US" sz="1750" dirty="0"/>
          </a:p>
        </p:txBody>
      </p:sp>
      <p:sp>
        <p:nvSpPr>
          <p:cNvPr id="10" name="Text 8"/>
          <p:cNvSpPr/>
          <p:nvPr/>
        </p:nvSpPr>
        <p:spPr>
          <a:xfrm>
            <a:off x="9872067" y="362569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Fraunces Medium" pitchFamily="34" charset="0"/>
                <a:ea typeface="Fraunces Medium" pitchFamily="34" charset="-122"/>
                <a:cs typeface="Fraunces Medium" pitchFamily="34" charset="-120"/>
              </a:rPr>
              <a:t>Challenges</a:t>
            </a:r>
            <a:endParaRPr lang="en-US" sz="2200" dirty="0"/>
          </a:p>
        </p:txBody>
      </p:sp>
      <p:sp>
        <p:nvSpPr>
          <p:cNvPr id="11" name="Text 9"/>
          <p:cNvSpPr/>
          <p:nvPr/>
        </p:nvSpPr>
        <p:spPr>
          <a:xfrm>
            <a:off x="9872067" y="4206835"/>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EBECEF"/>
                </a:solidFill>
                <a:latin typeface="Epilogue" pitchFamily="34" charset="0"/>
                <a:ea typeface="Epilogue" pitchFamily="34" charset="-122"/>
                <a:cs typeface="Epilogue" pitchFamily="34" charset="-120"/>
              </a:rPr>
              <a:t>Determining the extent of employer control over personal social media accounts and balancing employee privacy rights with employer interests.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51483" y="835104"/>
            <a:ext cx="7813834" cy="1187768"/>
          </a:xfrm>
          <a:prstGeom prst="rect">
            <a:avLst/>
          </a:prstGeom>
          <a:noFill/>
          <a:ln/>
        </p:spPr>
        <p:txBody>
          <a:bodyPr wrap="square" lIns="0" tIns="0" rIns="0" bIns="0" rtlCol="0" anchor="t"/>
          <a:lstStyle/>
          <a:p>
            <a:pPr marL="0" indent="0">
              <a:lnSpc>
                <a:spcPts val="4650"/>
              </a:lnSpc>
              <a:buNone/>
            </a:pPr>
            <a:r>
              <a:rPr lang="en-US" sz="3700" dirty="0">
                <a:solidFill>
                  <a:srgbClr val="FFFFFF"/>
                </a:solidFill>
                <a:latin typeface="Fraunces Medium" pitchFamily="34" charset="0"/>
                <a:ea typeface="Fraunces Medium" pitchFamily="34" charset="-122"/>
                <a:cs typeface="Fraunces Medium" pitchFamily="34" charset="-120"/>
              </a:rPr>
              <a:t>Case Law: Otomewo v Carphone Warehouse Ltd (2012)</a:t>
            </a:r>
            <a:endParaRPr lang="en-US" sz="3700" dirty="0"/>
          </a:p>
        </p:txBody>
      </p:sp>
      <p:sp>
        <p:nvSpPr>
          <p:cNvPr id="4" name="Shape 1"/>
          <p:cNvSpPr/>
          <p:nvPr/>
        </p:nvSpPr>
        <p:spPr>
          <a:xfrm>
            <a:off x="6151483" y="2521625"/>
            <a:ext cx="427553" cy="427553"/>
          </a:xfrm>
          <a:prstGeom prst="roundRect">
            <a:avLst>
              <a:gd name="adj" fmla="val 18670"/>
            </a:avLst>
          </a:prstGeom>
          <a:solidFill>
            <a:srgbClr val="283157"/>
          </a:solidFill>
          <a:ln w="7620">
            <a:solidFill>
              <a:srgbClr val="414A70"/>
            </a:solidFill>
            <a:prstDash val="solid"/>
          </a:ln>
        </p:spPr>
        <p:txBody>
          <a:bodyPr/>
          <a:lstStyle/>
          <a:p>
            <a:endParaRPr lang="en-GB"/>
          </a:p>
        </p:txBody>
      </p:sp>
      <p:sp>
        <p:nvSpPr>
          <p:cNvPr id="5" name="Text 2"/>
          <p:cNvSpPr/>
          <p:nvPr/>
        </p:nvSpPr>
        <p:spPr>
          <a:xfrm>
            <a:off x="6299835" y="2592824"/>
            <a:ext cx="130731" cy="285036"/>
          </a:xfrm>
          <a:prstGeom prst="rect">
            <a:avLst/>
          </a:prstGeom>
          <a:noFill/>
          <a:ln/>
        </p:spPr>
        <p:txBody>
          <a:bodyPr wrap="none" lIns="0" tIns="0" rIns="0" bIns="0" rtlCol="0" anchor="t"/>
          <a:lstStyle/>
          <a:p>
            <a:pPr marL="0" indent="0" algn="ctr">
              <a:lnSpc>
                <a:spcPts val="2200"/>
              </a:lnSpc>
              <a:buNone/>
            </a:pPr>
            <a:r>
              <a:rPr lang="en-US" sz="2200" dirty="0">
                <a:solidFill>
                  <a:srgbClr val="EBECEF"/>
                </a:solidFill>
                <a:latin typeface="Fraunces Medium" pitchFamily="34" charset="0"/>
                <a:ea typeface="Fraunces Medium" pitchFamily="34" charset="-122"/>
                <a:cs typeface="Fraunces Medium" pitchFamily="34" charset="-120"/>
              </a:rPr>
              <a:t>1</a:t>
            </a:r>
            <a:endParaRPr lang="en-US" sz="2200" dirty="0"/>
          </a:p>
        </p:txBody>
      </p:sp>
      <p:sp>
        <p:nvSpPr>
          <p:cNvPr id="6" name="Text 3"/>
          <p:cNvSpPr/>
          <p:nvPr/>
        </p:nvSpPr>
        <p:spPr>
          <a:xfrm>
            <a:off x="6769060" y="2521625"/>
            <a:ext cx="2375654" cy="296823"/>
          </a:xfrm>
          <a:prstGeom prst="rect">
            <a:avLst/>
          </a:prstGeom>
          <a:noFill/>
          <a:ln/>
        </p:spPr>
        <p:txBody>
          <a:bodyPr wrap="none" lIns="0" tIns="0" rIns="0" bIns="0" rtlCol="0" anchor="t"/>
          <a:lstStyle/>
          <a:p>
            <a:pPr marL="0" indent="0">
              <a:lnSpc>
                <a:spcPts val="2300"/>
              </a:lnSpc>
              <a:buNone/>
            </a:pPr>
            <a:r>
              <a:rPr lang="en-US" sz="1850" dirty="0">
                <a:solidFill>
                  <a:srgbClr val="EBECEF"/>
                </a:solidFill>
                <a:latin typeface="Fraunces Medium" pitchFamily="34" charset="0"/>
                <a:ea typeface="Fraunces Medium" pitchFamily="34" charset="-122"/>
                <a:cs typeface="Fraunces Medium" pitchFamily="34" charset="-120"/>
              </a:rPr>
              <a:t>Case Overview</a:t>
            </a:r>
            <a:endParaRPr lang="en-US" sz="1850" dirty="0"/>
          </a:p>
        </p:txBody>
      </p:sp>
      <p:sp>
        <p:nvSpPr>
          <p:cNvPr id="7" name="Text 4"/>
          <p:cNvSpPr/>
          <p:nvPr/>
        </p:nvSpPr>
        <p:spPr>
          <a:xfrm>
            <a:off x="6769060" y="2932390"/>
            <a:ext cx="3194328" cy="1823799"/>
          </a:xfrm>
          <a:prstGeom prst="rect">
            <a:avLst/>
          </a:prstGeom>
          <a:noFill/>
          <a:ln/>
        </p:spPr>
        <p:txBody>
          <a:bodyPr wrap="square" lIns="0" tIns="0" rIns="0" bIns="0" rtlCol="0" anchor="t"/>
          <a:lstStyle/>
          <a:p>
            <a:pPr marL="0" indent="0">
              <a:lnSpc>
                <a:spcPts val="2350"/>
              </a:lnSpc>
              <a:buNone/>
            </a:pPr>
            <a:r>
              <a:rPr lang="en-US" sz="1450" dirty="0">
                <a:solidFill>
                  <a:srgbClr val="EBECEF"/>
                </a:solidFill>
                <a:latin typeface="Epilogue" pitchFamily="34" charset="0"/>
                <a:ea typeface="Epilogue" pitchFamily="34" charset="-122"/>
                <a:cs typeface="Epilogue" pitchFamily="34" charset="-120"/>
              </a:rPr>
              <a:t>Mr. Otomewo's colleagues posted a status update on his Facebook page without his permission, stating he was gay when he was not. This occurred at work using his phone.</a:t>
            </a:r>
            <a:endParaRPr lang="en-US" sz="1450" dirty="0"/>
          </a:p>
        </p:txBody>
      </p:sp>
      <p:sp>
        <p:nvSpPr>
          <p:cNvPr id="8" name="Shape 5"/>
          <p:cNvSpPr/>
          <p:nvPr/>
        </p:nvSpPr>
        <p:spPr>
          <a:xfrm>
            <a:off x="10153412" y="2521625"/>
            <a:ext cx="427553" cy="427553"/>
          </a:xfrm>
          <a:prstGeom prst="roundRect">
            <a:avLst>
              <a:gd name="adj" fmla="val 18670"/>
            </a:avLst>
          </a:prstGeom>
          <a:solidFill>
            <a:srgbClr val="283157"/>
          </a:solidFill>
          <a:ln w="7620">
            <a:solidFill>
              <a:srgbClr val="414A70"/>
            </a:solidFill>
            <a:prstDash val="solid"/>
          </a:ln>
        </p:spPr>
        <p:txBody>
          <a:bodyPr/>
          <a:lstStyle/>
          <a:p>
            <a:endParaRPr lang="en-GB"/>
          </a:p>
        </p:txBody>
      </p:sp>
      <p:sp>
        <p:nvSpPr>
          <p:cNvPr id="9" name="Text 6"/>
          <p:cNvSpPr/>
          <p:nvPr/>
        </p:nvSpPr>
        <p:spPr>
          <a:xfrm>
            <a:off x="10280809" y="2592824"/>
            <a:ext cx="172760" cy="285036"/>
          </a:xfrm>
          <a:prstGeom prst="rect">
            <a:avLst/>
          </a:prstGeom>
          <a:noFill/>
          <a:ln/>
        </p:spPr>
        <p:txBody>
          <a:bodyPr wrap="none" lIns="0" tIns="0" rIns="0" bIns="0" rtlCol="0" anchor="t"/>
          <a:lstStyle/>
          <a:p>
            <a:pPr marL="0" indent="0" algn="ctr">
              <a:lnSpc>
                <a:spcPts val="2200"/>
              </a:lnSpc>
              <a:buNone/>
            </a:pPr>
            <a:r>
              <a:rPr lang="en-US" sz="2200" dirty="0">
                <a:solidFill>
                  <a:srgbClr val="EBECEF"/>
                </a:solidFill>
                <a:latin typeface="Fraunces Medium" pitchFamily="34" charset="0"/>
                <a:ea typeface="Fraunces Medium" pitchFamily="34" charset="-122"/>
                <a:cs typeface="Fraunces Medium" pitchFamily="34" charset="-120"/>
              </a:rPr>
              <a:t>2</a:t>
            </a:r>
            <a:endParaRPr lang="en-US" sz="2200" dirty="0"/>
          </a:p>
        </p:txBody>
      </p:sp>
      <p:sp>
        <p:nvSpPr>
          <p:cNvPr id="10" name="Text 7"/>
          <p:cNvSpPr/>
          <p:nvPr/>
        </p:nvSpPr>
        <p:spPr>
          <a:xfrm>
            <a:off x="10770989" y="2521625"/>
            <a:ext cx="2375654" cy="296823"/>
          </a:xfrm>
          <a:prstGeom prst="rect">
            <a:avLst/>
          </a:prstGeom>
          <a:noFill/>
          <a:ln/>
        </p:spPr>
        <p:txBody>
          <a:bodyPr wrap="none" lIns="0" tIns="0" rIns="0" bIns="0" rtlCol="0" anchor="t"/>
          <a:lstStyle/>
          <a:p>
            <a:pPr marL="0" indent="0">
              <a:lnSpc>
                <a:spcPts val="2300"/>
              </a:lnSpc>
              <a:buNone/>
            </a:pPr>
            <a:r>
              <a:rPr lang="en-US" sz="1850" dirty="0">
                <a:solidFill>
                  <a:srgbClr val="EBECEF"/>
                </a:solidFill>
                <a:latin typeface="Fraunces Medium" pitchFamily="34" charset="0"/>
                <a:ea typeface="Fraunces Medium" pitchFamily="34" charset="-122"/>
                <a:cs typeface="Fraunces Medium" pitchFamily="34" charset="-120"/>
              </a:rPr>
              <a:t>Tribunal Decision</a:t>
            </a:r>
            <a:endParaRPr lang="en-US" sz="1850" dirty="0"/>
          </a:p>
        </p:txBody>
      </p:sp>
      <p:sp>
        <p:nvSpPr>
          <p:cNvPr id="11" name="Text 8"/>
          <p:cNvSpPr/>
          <p:nvPr/>
        </p:nvSpPr>
        <p:spPr>
          <a:xfrm>
            <a:off x="10770989" y="2932390"/>
            <a:ext cx="3194328" cy="1823799"/>
          </a:xfrm>
          <a:prstGeom prst="rect">
            <a:avLst/>
          </a:prstGeom>
          <a:noFill/>
          <a:ln/>
        </p:spPr>
        <p:txBody>
          <a:bodyPr wrap="square" lIns="0" tIns="0" rIns="0" bIns="0" rtlCol="0" anchor="t"/>
          <a:lstStyle/>
          <a:p>
            <a:pPr marL="0" indent="0">
              <a:lnSpc>
                <a:spcPts val="2350"/>
              </a:lnSpc>
              <a:buNone/>
            </a:pPr>
            <a:r>
              <a:rPr lang="en-US" sz="1450" dirty="0">
                <a:solidFill>
                  <a:srgbClr val="EBECEF"/>
                </a:solidFill>
                <a:latin typeface="Epilogue" pitchFamily="34" charset="0"/>
                <a:ea typeface="Epilogue" pitchFamily="34" charset="-122"/>
                <a:cs typeface="Epilogue" pitchFamily="34" charset="-120"/>
              </a:rPr>
              <a:t>The Employment Tribunal held that Carphone Warehouse was vicariously liable for the harassment suffered by Mr. Otomewo due to his colleagues' actions.</a:t>
            </a:r>
            <a:endParaRPr lang="en-US" sz="1450" dirty="0"/>
          </a:p>
        </p:txBody>
      </p:sp>
      <p:sp>
        <p:nvSpPr>
          <p:cNvPr id="12" name="Shape 9"/>
          <p:cNvSpPr/>
          <p:nvPr/>
        </p:nvSpPr>
        <p:spPr>
          <a:xfrm>
            <a:off x="6151483" y="5159931"/>
            <a:ext cx="427553" cy="427553"/>
          </a:xfrm>
          <a:prstGeom prst="roundRect">
            <a:avLst>
              <a:gd name="adj" fmla="val 18670"/>
            </a:avLst>
          </a:prstGeom>
          <a:solidFill>
            <a:srgbClr val="283157"/>
          </a:solidFill>
          <a:ln w="7620">
            <a:solidFill>
              <a:srgbClr val="414A70"/>
            </a:solidFill>
            <a:prstDash val="solid"/>
          </a:ln>
        </p:spPr>
        <p:txBody>
          <a:bodyPr/>
          <a:lstStyle/>
          <a:p>
            <a:endParaRPr lang="en-GB"/>
          </a:p>
        </p:txBody>
      </p:sp>
      <p:sp>
        <p:nvSpPr>
          <p:cNvPr id="13" name="Text 10"/>
          <p:cNvSpPr/>
          <p:nvPr/>
        </p:nvSpPr>
        <p:spPr>
          <a:xfrm>
            <a:off x="6286500" y="5231130"/>
            <a:ext cx="157401" cy="285036"/>
          </a:xfrm>
          <a:prstGeom prst="rect">
            <a:avLst/>
          </a:prstGeom>
          <a:noFill/>
          <a:ln/>
        </p:spPr>
        <p:txBody>
          <a:bodyPr wrap="none" lIns="0" tIns="0" rIns="0" bIns="0" rtlCol="0" anchor="t"/>
          <a:lstStyle/>
          <a:p>
            <a:pPr marL="0" indent="0" algn="ctr">
              <a:lnSpc>
                <a:spcPts val="2200"/>
              </a:lnSpc>
              <a:buNone/>
            </a:pPr>
            <a:r>
              <a:rPr lang="en-US" sz="2200" dirty="0">
                <a:solidFill>
                  <a:srgbClr val="EBECEF"/>
                </a:solidFill>
                <a:latin typeface="Fraunces Medium" pitchFamily="34" charset="0"/>
                <a:ea typeface="Fraunces Medium" pitchFamily="34" charset="-122"/>
                <a:cs typeface="Fraunces Medium" pitchFamily="34" charset="-120"/>
              </a:rPr>
              <a:t>3</a:t>
            </a:r>
            <a:endParaRPr lang="en-US" sz="2200" dirty="0"/>
          </a:p>
        </p:txBody>
      </p:sp>
      <p:sp>
        <p:nvSpPr>
          <p:cNvPr id="14" name="Text 11"/>
          <p:cNvSpPr/>
          <p:nvPr/>
        </p:nvSpPr>
        <p:spPr>
          <a:xfrm>
            <a:off x="6769060" y="5159931"/>
            <a:ext cx="2375654" cy="296823"/>
          </a:xfrm>
          <a:prstGeom prst="rect">
            <a:avLst/>
          </a:prstGeom>
          <a:noFill/>
          <a:ln/>
        </p:spPr>
        <p:txBody>
          <a:bodyPr wrap="none" lIns="0" tIns="0" rIns="0" bIns="0" rtlCol="0" anchor="t"/>
          <a:lstStyle/>
          <a:p>
            <a:pPr marL="0" indent="0">
              <a:lnSpc>
                <a:spcPts val="2300"/>
              </a:lnSpc>
              <a:buNone/>
            </a:pPr>
            <a:r>
              <a:rPr lang="en-US" sz="1850" dirty="0">
                <a:solidFill>
                  <a:srgbClr val="EBECEF"/>
                </a:solidFill>
                <a:latin typeface="Fraunces Medium" pitchFamily="34" charset="0"/>
                <a:ea typeface="Fraunces Medium" pitchFamily="34" charset="-122"/>
                <a:cs typeface="Fraunces Medium" pitchFamily="34" charset="-120"/>
              </a:rPr>
              <a:t>Legal Reasoning</a:t>
            </a:r>
            <a:endParaRPr lang="en-US" sz="1850" dirty="0"/>
          </a:p>
        </p:txBody>
      </p:sp>
      <p:sp>
        <p:nvSpPr>
          <p:cNvPr id="15" name="Text 12"/>
          <p:cNvSpPr/>
          <p:nvPr/>
        </p:nvSpPr>
        <p:spPr>
          <a:xfrm>
            <a:off x="6769060" y="5570696"/>
            <a:ext cx="3194328" cy="1519833"/>
          </a:xfrm>
          <a:prstGeom prst="rect">
            <a:avLst/>
          </a:prstGeom>
          <a:noFill/>
          <a:ln/>
        </p:spPr>
        <p:txBody>
          <a:bodyPr wrap="square" lIns="0" tIns="0" rIns="0" bIns="0" rtlCol="0" anchor="t"/>
          <a:lstStyle/>
          <a:p>
            <a:pPr marL="0" indent="0">
              <a:lnSpc>
                <a:spcPts val="2350"/>
              </a:lnSpc>
              <a:buNone/>
            </a:pPr>
            <a:r>
              <a:rPr lang="en-US" sz="1450" dirty="0">
                <a:solidFill>
                  <a:srgbClr val="EBECEF"/>
                </a:solidFill>
                <a:latin typeface="Epilogue" pitchFamily="34" charset="0"/>
                <a:ea typeface="Epilogue" pitchFamily="34" charset="-122"/>
                <a:cs typeface="Epilogue" pitchFamily="34" charset="-120"/>
              </a:rPr>
              <a:t>The tribunal found that the act was done in the course of employment, as it occurred at the workplace during working hours using company property.</a:t>
            </a:r>
            <a:endParaRPr lang="en-US" sz="1450" dirty="0"/>
          </a:p>
        </p:txBody>
      </p:sp>
      <p:sp>
        <p:nvSpPr>
          <p:cNvPr id="16" name="Shape 13"/>
          <p:cNvSpPr/>
          <p:nvPr/>
        </p:nvSpPr>
        <p:spPr>
          <a:xfrm>
            <a:off x="10153412" y="5159931"/>
            <a:ext cx="427553" cy="427553"/>
          </a:xfrm>
          <a:prstGeom prst="roundRect">
            <a:avLst>
              <a:gd name="adj" fmla="val 18670"/>
            </a:avLst>
          </a:prstGeom>
          <a:solidFill>
            <a:srgbClr val="283157"/>
          </a:solidFill>
          <a:ln w="7620">
            <a:solidFill>
              <a:srgbClr val="414A70"/>
            </a:solidFill>
            <a:prstDash val="solid"/>
          </a:ln>
        </p:spPr>
        <p:txBody>
          <a:bodyPr/>
          <a:lstStyle/>
          <a:p>
            <a:endParaRPr lang="en-GB"/>
          </a:p>
        </p:txBody>
      </p:sp>
      <p:sp>
        <p:nvSpPr>
          <p:cNvPr id="17" name="Text 14"/>
          <p:cNvSpPr/>
          <p:nvPr/>
        </p:nvSpPr>
        <p:spPr>
          <a:xfrm>
            <a:off x="10279975" y="5231130"/>
            <a:ext cx="174308" cy="285036"/>
          </a:xfrm>
          <a:prstGeom prst="rect">
            <a:avLst/>
          </a:prstGeom>
          <a:noFill/>
          <a:ln/>
        </p:spPr>
        <p:txBody>
          <a:bodyPr wrap="none" lIns="0" tIns="0" rIns="0" bIns="0" rtlCol="0" anchor="t"/>
          <a:lstStyle/>
          <a:p>
            <a:pPr marL="0" indent="0" algn="ctr">
              <a:lnSpc>
                <a:spcPts val="2200"/>
              </a:lnSpc>
              <a:buNone/>
            </a:pPr>
            <a:r>
              <a:rPr lang="en-US" sz="2200" dirty="0">
                <a:solidFill>
                  <a:srgbClr val="EBECEF"/>
                </a:solidFill>
                <a:latin typeface="Fraunces Medium" pitchFamily="34" charset="0"/>
                <a:ea typeface="Fraunces Medium" pitchFamily="34" charset="-122"/>
                <a:cs typeface="Fraunces Medium" pitchFamily="34" charset="-120"/>
              </a:rPr>
              <a:t>4</a:t>
            </a:r>
            <a:endParaRPr lang="en-US" sz="2200" dirty="0"/>
          </a:p>
        </p:txBody>
      </p:sp>
      <p:sp>
        <p:nvSpPr>
          <p:cNvPr id="18" name="Text 15"/>
          <p:cNvSpPr/>
          <p:nvPr/>
        </p:nvSpPr>
        <p:spPr>
          <a:xfrm>
            <a:off x="10770989" y="5159931"/>
            <a:ext cx="2375654" cy="296823"/>
          </a:xfrm>
          <a:prstGeom prst="rect">
            <a:avLst/>
          </a:prstGeom>
          <a:noFill/>
          <a:ln/>
        </p:spPr>
        <p:txBody>
          <a:bodyPr wrap="none" lIns="0" tIns="0" rIns="0" bIns="0" rtlCol="0" anchor="t"/>
          <a:lstStyle/>
          <a:p>
            <a:pPr marL="0" indent="0">
              <a:lnSpc>
                <a:spcPts val="2300"/>
              </a:lnSpc>
              <a:buNone/>
            </a:pPr>
            <a:r>
              <a:rPr lang="en-US" sz="1850" dirty="0">
                <a:solidFill>
                  <a:srgbClr val="EBECEF"/>
                </a:solidFill>
                <a:latin typeface="Fraunces Medium" pitchFamily="34" charset="0"/>
                <a:ea typeface="Fraunces Medium" pitchFamily="34" charset="-122"/>
                <a:cs typeface="Fraunces Medium" pitchFamily="34" charset="-120"/>
              </a:rPr>
              <a:t>Implications</a:t>
            </a:r>
            <a:endParaRPr lang="en-US" sz="1850" dirty="0"/>
          </a:p>
        </p:txBody>
      </p:sp>
      <p:sp>
        <p:nvSpPr>
          <p:cNvPr id="19" name="Text 16"/>
          <p:cNvSpPr/>
          <p:nvPr/>
        </p:nvSpPr>
        <p:spPr>
          <a:xfrm>
            <a:off x="10770989" y="5570696"/>
            <a:ext cx="3194328" cy="1823799"/>
          </a:xfrm>
          <a:prstGeom prst="rect">
            <a:avLst/>
          </a:prstGeom>
          <a:noFill/>
          <a:ln/>
        </p:spPr>
        <p:txBody>
          <a:bodyPr wrap="square" lIns="0" tIns="0" rIns="0" bIns="0" rtlCol="0" anchor="t"/>
          <a:lstStyle/>
          <a:p>
            <a:pPr marL="0" indent="0">
              <a:lnSpc>
                <a:spcPts val="2350"/>
              </a:lnSpc>
              <a:buNone/>
            </a:pPr>
            <a:r>
              <a:rPr lang="en-US" sz="1450" dirty="0">
                <a:solidFill>
                  <a:srgbClr val="EBECEF"/>
                </a:solidFill>
                <a:latin typeface="Epilogue" pitchFamily="34" charset="0"/>
                <a:ea typeface="Epilogue" pitchFamily="34" charset="-122"/>
                <a:cs typeface="Epilogue" pitchFamily="34" charset="-120"/>
              </a:rPr>
              <a:t>This case set a precedent for employer liability in social media misconduct cases, emphasising the importance of clear workplace policies on social media use.</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66142"/>
          </a:xfrm>
          <a:prstGeom prst="rect">
            <a:avLst/>
          </a:prstGeom>
        </p:spPr>
      </p:pic>
      <p:sp>
        <p:nvSpPr>
          <p:cNvPr id="3" name="Text 0"/>
          <p:cNvSpPr/>
          <p:nvPr/>
        </p:nvSpPr>
        <p:spPr>
          <a:xfrm>
            <a:off x="690443" y="3009781"/>
            <a:ext cx="11233190" cy="616506"/>
          </a:xfrm>
          <a:prstGeom prst="rect">
            <a:avLst/>
          </a:prstGeom>
          <a:noFill/>
          <a:ln/>
        </p:spPr>
        <p:txBody>
          <a:bodyPr wrap="none" lIns="0" tIns="0" rIns="0" bIns="0" rtlCol="0" anchor="t"/>
          <a:lstStyle/>
          <a:p>
            <a:pPr marL="0" indent="0">
              <a:lnSpc>
                <a:spcPts val="4850"/>
              </a:lnSpc>
              <a:buNone/>
            </a:pPr>
            <a:r>
              <a:rPr lang="en-US" sz="3850" dirty="0">
                <a:solidFill>
                  <a:srgbClr val="FFFFFF"/>
                </a:solidFill>
                <a:latin typeface="Fraunces Medium" pitchFamily="34" charset="0"/>
                <a:ea typeface="Fraunces Medium" pitchFamily="34" charset="-122"/>
                <a:cs typeface="Fraunces Medium" pitchFamily="34" charset="-120"/>
              </a:rPr>
              <a:t>Hong Kong's Personal Data (Privacy) Ordinance</a:t>
            </a:r>
            <a:endParaRPr lang="en-US" sz="3850" dirty="0"/>
          </a:p>
        </p:txBody>
      </p:sp>
      <p:sp>
        <p:nvSpPr>
          <p:cNvPr id="4" name="Shape 1"/>
          <p:cNvSpPr/>
          <p:nvPr/>
        </p:nvSpPr>
        <p:spPr>
          <a:xfrm>
            <a:off x="690443" y="3922157"/>
            <a:ext cx="6526173" cy="1783199"/>
          </a:xfrm>
          <a:prstGeom prst="roundRect">
            <a:avLst>
              <a:gd name="adj" fmla="val 4647"/>
            </a:avLst>
          </a:prstGeom>
          <a:solidFill>
            <a:srgbClr val="283157"/>
          </a:solidFill>
          <a:ln w="7620">
            <a:solidFill>
              <a:srgbClr val="414A70"/>
            </a:solidFill>
            <a:prstDash val="solid"/>
          </a:ln>
        </p:spPr>
        <p:txBody>
          <a:bodyPr/>
          <a:lstStyle/>
          <a:p>
            <a:endParaRPr lang="en-GB"/>
          </a:p>
        </p:txBody>
      </p:sp>
      <p:sp>
        <p:nvSpPr>
          <p:cNvPr id="5" name="Text 2"/>
          <p:cNvSpPr/>
          <p:nvPr/>
        </p:nvSpPr>
        <p:spPr>
          <a:xfrm>
            <a:off x="895350" y="4127063"/>
            <a:ext cx="2724507" cy="308134"/>
          </a:xfrm>
          <a:prstGeom prst="rect">
            <a:avLst/>
          </a:prstGeom>
          <a:noFill/>
          <a:ln/>
        </p:spPr>
        <p:txBody>
          <a:bodyPr wrap="none" lIns="0" tIns="0" rIns="0" bIns="0" rtlCol="0" anchor="t"/>
          <a:lstStyle/>
          <a:p>
            <a:pPr marL="0" indent="0">
              <a:lnSpc>
                <a:spcPts val="2400"/>
              </a:lnSpc>
              <a:buNone/>
            </a:pPr>
            <a:r>
              <a:rPr lang="en-US" sz="1900" dirty="0">
                <a:solidFill>
                  <a:srgbClr val="EBECEF"/>
                </a:solidFill>
                <a:latin typeface="Fraunces Medium" pitchFamily="34" charset="0"/>
                <a:ea typeface="Fraunces Medium" pitchFamily="34" charset="-122"/>
                <a:cs typeface="Fraunces Medium" pitchFamily="34" charset="-120"/>
              </a:rPr>
              <a:t>Scope of the Ordinance</a:t>
            </a:r>
            <a:endParaRPr lang="en-US" sz="1900" dirty="0"/>
          </a:p>
        </p:txBody>
      </p:sp>
      <p:sp>
        <p:nvSpPr>
          <p:cNvPr id="6" name="Text 3"/>
          <p:cNvSpPr/>
          <p:nvPr/>
        </p:nvSpPr>
        <p:spPr>
          <a:xfrm>
            <a:off x="895350" y="4553545"/>
            <a:ext cx="6116360" cy="946904"/>
          </a:xfrm>
          <a:prstGeom prst="rect">
            <a:avLst/>
          </a:prstGeom>
          <a:noFill/>
          <a:ln/>
        </p:spPr>
        <p:txBody>
          <a:bodyPr wrap="square" lIns="0" tIns="0" rIns="0" bIns="0" rtlCol="0" anchor="t"/>
          <a:lstStyle/>
          <a:p>
            <a:pPr marL="0" indent="0">
              <a:lnSpc>
                <a:spcPts val="2450"/>
              </a:lnSpc>
              <a:buNone/>
            </a:pPr>
            <a:r>
              <a:rPr lang="en-US" sz="1550" dirty="0">
                <a:solidFill>
                  <a:srgbClr val="EBECEF"/>
                </a:solidFill>
                <a:latin typeface="Epilogue" pitchFamily="34" charset="0"/>
                <a:ea typeface="Epilogue" pitchFamily="34" charset="-122"/>
                <a:cs typeface="Epilogue" pitchFamily="34" charset="-120"/>
              </a:rPr>
              <a:t>The Personal Data (Privacy) Ordinance (PDPO) regulates the collection, use, and handling of personal data in Hong Kong, including online activities.</a:t>
            </a:r>
            <a:endParaRPr lang="en-US" sz="1550" dirty="0"/>
          </a:p>
        </p:txBody>
      </p:sp>
      <p:sp>
        <p:nvSpPr>
          <p:cNvPr id="7" name="Shape 4"/>
          <p:cNvSpPr/>
          <p:nvPr/>
        </p:nvSpPr>
        <p:spPr>
          <a:xfrm>
            <a:off x="7413903" y="3922157"/>
            <a:ext cx="6526173" cy="1783199"/>
          </a:xfrm>
          <a:prstGeom prst="roundRect">
            <a:avLst>
              <a:gd name="adj" fmla="val 4647"/>
            </a:avLst>
          </a:prstGeom>
          <a:solidFill>
            <a:srgbClr val="283157"/>
          </a:solidFill>
          <a:ln w="7620">
            <a:solidFill>
              <a:srgbClr val="414A70"/>
            </a:solidFill>
            <a:prstDash val="solid"/>
          </a:ln>
        </p:spPr>
        <p:txBody>
          <a:bodyPr/>
          <a:lstStyle/>
          <a:p>
            <a:endParaRPr lang="en-GB"/>
          </a:p>
        </p:txBody>
      </p:sp>
      <p:sp>
        <p:nvSpPr>
          <p:cNvPr id="8" name="Text 5"/>
          <p:cNvSpPr/>
          <p:nvPr/>
        </p:nvSpPr>
        <p:spPr>
          <a:xfrm>
            <a:off x="7618809" y="4127063"/>
            <a:ext cx="2560082" cy="308134"/>
          </a:xfrm>
          <a:prstGeom prst="rect">
            <a:avLst/>
          </a:prstGeom>
          <a:noFill/>
          <a:ln/>
        </p:spPr>
        <p:txBody>
          <a:bodyPr wrap="none" lIns="0" tIns="0" rIns="0" bIns="0" rtlCol="0" anchor="t"/>
          <a:lstStyle/>
          <a:p>
            <a:pPr marL="0" indent="0">
              <a:lnSpc>
                <a:spcPts val="2400"/>
              </a:lnSpc>
              <a:buNone/>
            </a:pPr>
            <a:r>
              <a:rPr lang="en-US" sz="1900" dirty="0">
                <a:solidFill>
                  <a:srgbClr val="EBECEF"/>
                </a:solidFill>
                <a:latin typeface="Fraunces Medium" pitchFamily="34" charset="0"/>
                <a:ea typeface="Fraunces Medium" pitchFamily="34" charset="-122"/>
                <a:cs typeface="Fraunces Medium" pitchFamily="34" charset="-120"/>
              </a:rPr>
              <a:t>Employer Obligations</a:t>
            </a:r>
            <a:endParaRPr lang="en-US" sz="1900" dirty="0"/>
          </a:p>
        </p:txBody>
      </p:sp>
      <p:sp>
        <p:nvSpPr>
          <p:cNvPr id="9" name="Text 6"/>
          <p:cNvSpPr/>
          <p:nvPr/>
        </p:nvSpPr>
        <p:spPr>
          <a:xfrm>
            <a:off x="7618809" y="4553545"/>
            <a:ext cx="6116360" cy="946904"/>
          </a:xfrm>
          <a:prstGeom prst="rect">
            <a:avLst/>
          </a:prstGeom>
          <a:noFill/>
          <a:ln/>
        </p:spPr>
        <p:txBody>
          <a:bodyPr wrap="square" lIns="0" tIns="0" rIns="0" bIns="0" rtlCol="0" anchor="t"/>
          <a:lstStyle/>
          <a:p>
            <a:pPr marL="0" indent="0">
              <a:lnSpc>
                <a:spcPts val="2450"/>
              </a:lnSpc>
              <a:buNone/>
            </a:pPr>
            <a:r>
              <a:rPr lang="en-US" sz="1550" dirty="0">
                <a:solidFill>
                  <a:srgbClr val="EBECEF"/>
                </a:solidFill>
                <a:latin typeface="Epilogue" pitchFamily="34" charset="0"/>
                <a:ea typeface="Epilogue" pitchFamily="34" charset="-122"/>
                <a:cs typeface="Epilogue" pitchFamily="34" charset="-120"/>
              </a:rPr>
              <a:t>Employers must ensure compliance with data protection principles when handling employee and customer data, including on social media platforms.</a:t>
            </a:r>
            <a:endParaRPr lang="en-US" sz="1550" dirty="0"/>
          </a:p>
        </p:txBody>
      </p:sp>
      <p:sp>
        <p:nvSpPr>
          <p:cNvPr id="10" name="Shape 7"/>
          <p:cNvSpPr/>
          <p:nvPr/>
        </p:nvSpPr>
        <p:spPr>
          <a:xfrm>
            <a:off x="690443" y="5902643"/>
            <a:ext cx="6526173" cy="1783199"/>
          </a:xfrm>
          <a:prstGeom prst="roundRect">
            <a:avLst>
              <a:gd name="adj" fmla="val 4647"/>
            </a:avLst>
          </a:prstGeom>
          <a:solidFill>
            <a:srgbClr val="283157"/>
          </a:solidFill>
          <a:ln w="7620">
            <a:solidFill>
              <a:srgbClr val="414A70"/>
            </a:solidFill>
            <a:prstDash val="solid"/>
          </a:ln>
        </p:spPr>
        <p:txBody>
          <a:bodyPr/>
          <a:lstStyle/>
          <a:p>
            <a:endParaRPr lang="en-GB"/>
          </a:p>
        </p:txBody>
      </p:sp>
      <p:sp>
        <p:nvSpPr>
          <p:cNvPr id="11" name="Text 8"/>
          <p:cNvSpPr/>
          <p:nvPr/>
        </p:nvSpPr>
        <p:spPr>
          <a:xfrm>
            <a:off x="895350" y="6107549"/>
            <a:ext cx="3679627" cy="308134"/>
          </a:xfrm>
          <a:prstGeom prst="rect">
            <a:avLst/>
          </a:prstGeom>
          <a:noFill/>
          <a:ln/>
        </p:spPr>
        <p:txBody>
          <a:bodyPr wrap="none" lIns="0" tIns="0" rIns="0" bIns="0" rtlCol="0" anchor="t"/>
          <a:lstStyle/>
          <a:p>
            <a:pPr marL="0" indent="0">
              <a:lnSpc>
                <a:spcPts val="2400"/>
              </a:lnSpc>
              <a:buNone/>
            </a:pPr>
            <a:r>
              <a:rPr lang="en-US" sz="1900" dirty="0">
                <a:solidFill>
                  <a:srgbClr val="EBECEF"/>
                </a:solidFill>
                <a:latin typeface="Fraunces Medium" pitchFamily="34" charset="0"/>
                <a:ea typeface="Fraunces Medium" pitchFamily="34" charset="-122"/>
                <a:cs typeface="Fraunces Medium" pitchFamily="34" charset="-120"/>
              </a:rPr>
              <a:t>Vicarious Liability Implications</a:t>
            </a:r>
            <a:endParaRPr lang="en-US" sz="1900" dirty="0"/>
          </a:p>
        </p:txBody>
      </p:sp>
      <p:sp>
        <p:nvSpPr>
          <p:cNvPr id="12" name="Text 9"/>
          <p:cNvSpPr/>
          <p:nvPr/>
        </p:nvSpPr>
        <p:spPr>
          <a:xfrm>
            <a:off x="895350" y="6534031"/>
            <a:ext cx="6116360" cy="946904"/>
          </a:xfrm>
          <a:prstGeom prst="rect">
            <a:avLst/>
          </a:prstGeom>
          <a:noFill/>
          <a:ln/>
        </p:spPr>
        <p:txBody>
          <a:bodyPr wrap="square" lIns="0" tIns="0" rIns="0" bIns="0" rtlCol="0" anchor="t"/>
          <a:lstStyle/>
          <a:p>
            <a:pPr marL="0" indent="0">
              <a:lnSpc>
                <a:spcPts val="2450"/>
              </a:lnSpc>
              <a:buNone/>
            </a:pPr>
            <a:r>
              <a:rPr lang="en-US" sz="1550" dirty="0">
                <a:solidFill>
                  <a:srgbClr val="EBECEF"/>
                </a:solidFill>
                <a:latin typeface="Epilogue" pitchFamily="34" charset="0"/>
                <a:ea typeface="Epilogue" pitchFamily="34" charset="-122"/>
                <a:cs typeface="Epilogue" pitchFamily="34" charset="-120"/>
              </a:rPr>
              <a:t>Employers may be held vicariously liable for employee breaches of the PDPO if proper safeguards and policies are not in place.</a:t>
            </a:r>
            <a:endParaRPr lang="en-US" sz="1550" dirty="0"/>
          </a:p>
        </p:txBody>
      </p:sp>
      <p:sp>
        <p:nvSpPr>
          <p:cNvPr id="13" name="Shape 10"/>
          <p:cNvSpPr/>
          <p:nvPr/>
        </p:nvSpPr>
        <p:spPr>
          <a:xfrm>
            <a:off x="7413903" y="5902643"/>
            <a:ext cx="6526173" cy="1783199"/>
          </a:xfrm>
          <a:prstGeom prst="roundRect">
            <a:avLst>
              <a:gd name="adj" fmla="val 4647"/>
            </a:avLst>
          </a:prstGeom>
          <a:solidFill>
            <a:srgbClr val="283157"/>
          </a:solidFill>
          <a:ln w="7620">
            <a:solidFill>
              <a:srgbClr val="414A70"/>
            </a:solidFill>
            <a:prstDash val="solid"/>
          </a:ln>
        </p:spPr>
        <p:txBody>
          <a:bodyPr/>
          <a:lstStyle/>
          <a:p>
            <a:endParaRPr lang="en-GB"/>
          </a:p>
        </p:txBody>
      </p:sp>
      <p:sp>
        <p:nvSpPr>
          <p:cNvPr id="14" name="Text 11"/>
          <p:cNvSpPr/>
          <p:nvPr/>
        </p:nvSpPr>
        <p:spPr>
          <a:xfrm>
            <a:off x="7618809" y="6107549"/>
            <a:ext cx="2466142" cy="308134"/>
          </a:xfrm>
          <a:prstGeom prst="rect">
            <a:avLst/>
          </a:prstGeom>
          <a:noFill/>
          <a:ln/>
        </p:spPr>
        <p:txBody>
          <a:bodyPr wrap="none" lIns="0" tIns="0" rIns="0" bIns="0" rtlCol="0" anchor="t"/>
          <a:lstStyle/>
          <a:p>
            <a:pPr marL="0" indent="0">
              <a:lnSpc>
                <a:spcPts val="2400"/>
              </a:lnSpc>
              <a:buNone/>
            </a:pPr>
            <a:r>
              <a:rPr lang="en-US" sz="1900" dirty="0">
                <a:solidFill>
                  <a:srgbClr val="EBECEF"/>
                </a:solidFill>
                <a:latin typeface="Fraunces Medium" pitchFamily="34" charset="0"/>
                <a:ea typeface="Fraunces Medium" pitchFamily="34" charset="-122"/>
                <a:cs typeface="Fraunces Medium" pitchFamily="34" charset="-120"/>
              </a:rPr>
              <a:t>Recent Amendments</a:t>
            </a:r>
            <a:endParaRPr lang="en-US" sz="1900" dirty="0"/>
          </a:p>
        </p:txBody>
      </p:sp>
      <p:sp>
        <p:nvSpPr>
          <p:cNvPr id="15" name="Text 12"/>
          <p:cNvSpPr/>
          <p:nvPr/>
        </p:nvSpPr>
        <p:spPr>
          <a:xfrm>
            <a:off x="7618809" y="6534031"/>
            <a:ext cx="6116360" cy="946904"/>
          </a:xfrm>
          <a:prstGeom prst="rect">
            <a:avLst/>
          </a:prstGeom>
          <a:noFill/>
          <a:ln/>
        </p:spPr>
        <p:txBody>
          <a:bodyPr wrap="square" lIns="0" tIns="0" rIns="0" bIns="0" rtlCol="0" anchor="t"/>
          <a:lstStyle/>
          <a:p>
            <a:pPr marL="0" indent="0">
              <a:lnSpc>
                <a:spcPts val="2450"/>
              </a:lnSpc>
              <a:buNone/>
            </a:pPr>
            <a:r>
              <a:rPr lang="en-US" sz="1550" dirty="0">
                <a:solidFill>
                  <a:srgbClr val="EBECEF"/>
                </a:solidFill>
                <a:latin typeface="Epilogue" pitchFamily="34" charset="0"/>
                <a:ea typeface="Epilogue" pitchFamily="34" charset="-122"/>
                <a:cs typeface="Epilogue" pitchFamily="34" charset="-120"/>
              </a:rPr>
              <a:t>The 2021 amendments to the PDPO introduced new offences related to doxxing, potentially expanding the scope of vicarious liability for online misconduct.</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56590" y="710803"/>
            <a:ext cx="8003619" cy="1018223"/>
          </a:xfrm>
          <a:prstGeom prst="rect">
            <a:avLst/>
          </a:prstGeom>
          <a:noFill/>
          <a:ln/>
        </p:spPr>
        <p:txBody>
          <a:bodyPr wrap="square" lIns="0" tIns="0" rIns="0" bIns="0" rtlCol="0" anchor="t"/>
          <a:lstStyle/>
          <a:p>
            <a:pPr marL="0" indent="0">
              <a:lnSpc>
                <a:spcPts val="4000"/>
              </a:lnSpc>
              <a:buNone/>
            </a:pPr>
            <a:r>
              <a:rPr lang="en-US" sz="3200" dirty="0">
                <a:solidFill>
                  <a:srgbClr val="FFFFFF"/>
                </a:solidFill>
                <a:latin typeface="Fraunces Medium" pitchFamily="34" charset="0"/>
                <a:ea typeface="Fraunces Medium" pitchFamily="34" charset="-122"/>
                <a:cs typeface="Fraunces Medium" pitchFamily="34" charset="-120"/>
              </a:rPr>
              <a:t>Employer Liability for Cyberbullying or Harassment</a:t>
            </a:r>
            <a:endParaRPr lang="en-US" sz="3200" dirty="0"/>
          </a:p>
        </p:txBody>
      </p:sp>
      <p:sp>
        <p:nvSpPr>
          <p:cNvPr id="4" name="Shape 1"/>
          <p:cNvSpPr/>
          <p:nvPr/>
        </p:nvSpPr>
        <p:spPr>
          <a:xfrm>
            <a:off x="6289477" y="1973342"/>
            <a:ext cx="22860" cy="5545455"/>
          </a:xfrm>
          <a:prstGeom prst="roundRect">
            <a:avLst>
              <a:gd name="adj" fmla="val 299342"/>
            </a:avLst>
          </a:prstGeom>
          <a:solidFill>
            <a:srgbClr val="414A70"/>
          </a:solidFill>
          <a:ln/>
        </p:spPr>
        <p:txBody>
          <a:bodyPr/>
          <a:lstStyle/>
          <a:p>
            <a:endParaRPr lang="en-GB"/>
          </a:p>
        </p:txBody>
      </p:sp>
      <p:sp>
        <p:nvSpPr>
          <p:cNvPr id="5" name="Shape 2"/>
          <p:cNvSpPr/>
          <p:nvPr/>
        </p:nvSpPr>
        <p:spPr>
          <a:xfrm>
            <a:off x="6461284" y="2328386"/>
            <a:ext cx="570190" cy="22860"/>
          </a:xfrm>
          <a:prstGeom prst="roundRect">
            <a:avLst>
              <a:gd name="adj" fmla="val 299342"/>
            </a:avLst>
          </a:prstGeom>
          <a:solidFill>
            <a:srgbClr val="414A70"/>
          </a:solidFill>
          <a:ln/>
        </p:spPr>
        <p:txBody>
          <a:bodyPr/>
          <a:lstStyle/>
          <a:p>
            <a:endParaRPr lang="en-GB"/>
          </a:p>
        </p:txBody>
      </p:sp>
      <p:sp>
        <p:nvSpPr>
          <p:cNvPr id="6" name="Shape 3"/>
          <p:cNvSpPr/>
          <p:nvPr/>
        </p:nvSpPr>
        <p:spPr>
          <a:xfrm>
            <a:off x="6117669" y="2156579"/>
            <a:ext cx="366474" cy="366474"/>
          </a:xfrm>
          <a:prstGeom prst="roundRect">
            <a:avLst>
              <a:gd name="adj" fmla="val 18672"/>
            </a:avLst>
          </a:prstGeom>
          <a:solidFill>
            <a:srgbClr val="283157"/>
          </a:solidFill>
          <a:ln w="7620">
            <a:solidFill>
              <a:srgbClr val="414A70"/>
            </a:solidFill>
            <a:prstDash val="solid"/>
          </a:ln>
        </p:spPr>
        <p:txBody>
          <a:bodyPr/>
          <a:lstStyle/>
          <a:p>
            <a:endParaRPr lang="en-GB"/>
          </a:p>
        </p:txBody>
      </p:sp>
      <p:sp>
        <p:nvSpPr>
          <p:cNvPr id="7" name="Text 4"/>
          <p:cNvSpPr/>
          <p:nvPr/>
        </p:nvSpPr>
        <p:spPr>
          <a:xfrm>
            <a:off x="6244828" y="2217539"/>
            <a:ext cx="112038" cy="244435"/>
          </a:xfrm>
          <a:prstGeom prst="rect">
            <a:avLst/>
          </a:prstGeom>
          <a:noFill/>
          <a:ln/>
        </p:spPr>
        <p:txBody>
          <a:bodyPr wrap="none" lIns="0" tIns="0" rIns="0" bIns="0" rtlCol="0" anchor="t"/>
          <a:lstStyle/>
          <a:p>
            <a:pPr marL="0" indent="0" algn="ctr">
              <a:lnSpc>
                <a:spcPts val="1900"/>
              </a:lnSpc>
              <a:buNone/>
            </a:pPr>
            <a:r>
              <a:rPr lang="en-US" sz="1900" dirty="0">
                <a:solidFill>
                  <a:srgbClr val="EBECEF"/>
                </a:solidFill>
                <a:latin typeface="Fraunces Medium" pitchFamily="34" charset="0"/>
                <a:ea typeface="Fraunces Medium" pitchFamily="34" charset="-122"/>
                <a:cs typeface="Fraunces Medium" pitchFamily="34" charset="-120"/>
              </a:rPr>
              <a:t>1</a:t>
            </a:r>
            <a:endParaRPr lang="en-US" sz="1900" dirty="0"/>
          </a:p>
        </p:txBody>
      </p:sp>
      <p:sp>
        <p:nvSpPr>
          <p:cNvPr id="8" name="Text 5"/>
          <p:cNvSpPr/>
          <p:nvPr/>
        </p:nvSpPr>
        <p:spPr>
          <a:xfrm>
            <a:off x="7196971" y="2136219"/>
            <a:ext cx="2036564" cy="254556"/>
          </a:xfrm>
          <a:prstGeom prst="rect">
            <a:avLst/>
          </a:prstGeom>
          <a:noFill/>
          <a:ln/>
        </p:spPr>
        <p:txBody>
          <a:bodyPr wrap="none" lIns="0" tIns="0" rIns="0" bIns="0" rtlCol="0" anchor="t"/>
          <a:lstStyle/>
          <a:p>
            <a:pPr marL="0" indent="0" algn="l">
              <a:lnSpc>
                <a:spcPts val="2000"/>
              </a:lnSpc>
              <a:buNone/>
            </a:pPr>
            <a:r>
              <a:rPr lang="en-US" sz="1600" dirty="0">
                <a:solidFill>
                  <a:srgbClr val="EBECEF"/>
                </a:solidFill>
                <a:latin typeface="Fraunces Medium" pitchFamily="34" charset="0"/>
                <a:ea typeface="Fraunces Medium" pitchFamily="34" charset="-122"/>
                <a:cs typeface="Fraunces Medium" pitchFamily="34" charset="-120"/>
              </a:rPr>
              <a:t>Pre-Digital Era</a:t>
            </a:r>
            <a:endParaRPr lang="en-US" sz="1600" dirty="0"/>
          </a:p>
        </p:txBody>
      </p:sp>
      <p:sp>
        <p:nvSpPr>
          <p:cNvPr id="9" name="Text 6"/>
          <p:cNvSpPr/>
          <p:nvPr/>
        </p:nvSpPr>
        <p:spPr>
          <a:xfrm>
            <a:off x="7196971" y="2488525"/>
            <a:ext cx="6863239" cy="521017"/>
          </a:xfrm>
          <a:prstGeom prst="rect">
            <a:avLst/>
          </a:prstGeom>
          <a:noFill/>
          <a:ln/>
        </p:spPr>
        <p:txBody>
          <a:bodyPr wrap="square" lIns="0" tIns="0" rIns="0" bIns="0" rtlCol="0" anchor="t"/>
          <a:lstStyle/>
          <a:p>
            <a:pPr marL="0" indent="0" algn="l">
              <a:lnSpc>
                <a:spcPts val="2050"/>
              </a:lnSpc>
              <a:buNone/>
            </a:pPr>
            <a:r>
              <a:rPr lang="en-US" sz="1250" dirty="0">
                <a:solidFill>
                  <a:srgbClr val="EBECEF"/>
                </a:solidFill>
                <a:latin typeface="Epilogue" pitchFamily="34" charset="0"/>
                <a:ea typeface="Epilogue" pitchFamily="34" charset="-122"/>
                <a:cs typeface="Epilogue" pitchFamily="34" charset="-120"/>
              </a:rPr>
              <a:t>Workplace bullying and harassment were largely confined to physical spaces, making it easier for employers to monitor and prevent.</a:t>
            </a:r>
            <a:endParaRPr lang="en-US" sz="1250" dirty="0"/>
          </a:p>
        </p:txBody>
      </p:sp>
      <p:sp>
        <p:nvSpPr>
          <p:cNvPr id="10" name="Shape 7"/>
          <p:cNvSpPr/>
          <p:nvPr/>
        </p:nvSpPr>
        <p:spPr>
          <a:xfrm>
            <a:off x="6461284" y="3690342"/>
            <a:ext cx="570190" cy="22860"/>
          </a:xfrm>
          <a:prstGeom prst="roundRect">
            <a:avLst>
              <a:gd name="adj" fmla="val 299342"/>
            </a:avLst>
          </a:prstGeom>
          <a:solidFill>
            <a:srgbClr val="414A70"/>
          </a:solidFill>
          <a:ln/>
        </p:spPr>
        <p:txBody>
          <a:bodyPr/>
          <a:lstStyle/>
          <a:p>
            <a:endParaRPr lang="en-GB"/>
          </a:p>
        </p:txBody>
      </p:sp>
      <p:sp>
        <p:nvSpPr>
          <p:cNvPr id="11" name="Shape 8"/>
          <p:cNvSpPr/>
          <p:nvPr/>
        </p:nvSpPr>
        <p:spPr>
          <a:xfrm>
            <a:off x="6117669" y="3518535"/>
            <a:ext cx="366474" cy="366474"/>
          </a:xfrm>
          <a:prstGeom prst="roundRect">
            <a:avLst>
              <a:gd name="adj" fmla="val 18672"/>
            </a:avLst>
          </a:prstGeom>
          <a:solidFill>
            <a:srgbClr val="283157"/>
          </a:solidFill>
          <a:ln w="7620">
            <a:solidFill>
              <a:srgbClr val="414A70"/>
            </a:solidFill>
            <a:prstDash val="solid"/>
          </a:ln>
        </p:spPr>
        <p:txBody>
          <a:bodyPr/>
          <a:lstStyle/>
          <a:p>
            <a:endParaRPr lang="en-GB"/>
          </a:p>
        </p:txBody>
      </p:sp>
      <p:sp>
        <p:nvSpPr>
          <p:cNvPr id="12" name="Text 9"/>
          <p:cNvSpPr/>
          <p:nvPr/>
        </p:nvSpPr>
        <p:spPr>
          <a:xfrm>
            <a:off x="6226850" y="3579495"/>
            <a:ext cx="148114" cy="244435"/>
          </a:xfrm>
          <a:prstGeom prst="rect">
            <a:avLst/>
          </a:prstGeom>
          <a:noFill/>
          <a:ln/>
        </p:spPr>
        <p:txBody>
          <a:bodyPr wrap="none" lIns="0" tIns="0" rIns="0" bIns="0" rtlCol="0" anchor="t"/>
          <a:lstStyle/>
          <a:p>
            <a:pPr marL="0" indent="0" algn="ctr">
              <a:lnSpc>
                <a:spcPts val="1900"/>
              </a:lnSpc>
              <a:buNone/>
            </a:pPr>
            <a:r>
              <a:rPr lang="en-US" sz="1900" dirty="0">
                <a:solidFill>
                  <a:srgbClr val="EBECEF"/>
                </a:solidFill>
                <a:latin typeface="Fraunces Medium" pitchFamily="34" charset="0"/>
                <a:ea typeface="Fraunces Medium" pitchFamily="34" charset="-122"/>
                <a:cs typeface="Fraunces Medium" pitchFamily="34" charset="-120"/>
              </a:rPr>
              <a:t>2</a:t>
            </a:r>
            <a:endParaRPr lang="en-US" sz="1900" dirty="0"/>
          </a:p>
        </p:txBody>
      </p:sp>
      <p:sp>
        <p:nvSpPr>
          <p:cNvPr id="13" name="Text 10"/>
          <p:cNvSpPr/>
          <p:nvPr/>
        </p:nvSpPr>
        <p:spPr>
          <a:xfrm>
            <a:off x="7196971" y="3498175"/>
            <a:ext cx="2084189" cy="254556"/>
          </a:xfrm>
          <a:prstGeom prst="rect">
            <a:avLst/>
          </a:prstGeom>
          <a:noFill/>
          <a:ln/>
        </p:spPr>
        <p:txBody>
          <a:bodyPr wrap="none" lIns="0" tIns="0" rIns="0" bIns="0" rtlCol="0" anchor="t"/>
          <a:lstStyle/>
          <a:p>
            <a:pPr marL="0" indent="0" algn="l">
              <a:lnSpc>
                <a:spcPts val="2000"/>
              </a:lnSpc>
              <a:buNone/>
            </a:pPr>
            <a:r>
              <a:rPr lang="en-US" sz="1600" dirty="0">
                <a:solidFill>
                  <a:srgbClr val="EBECEF"/>
                </a:solidFill>
                <a:latin typeface="Fraunces Medium" pitchFamily="34" charset="0"/>
                <a:ea typeface="Fraunces Medium" pitchFamily="34" charset="-122"/>
                <a:cs typeface="Fraunces Medium" pitchFamily="34" charset="-120"/>
              </a:rPr>
              <a:t>Rise of Cyberbullying</a:t>
            </a:r>
            <a:endParaRPr lang="en-US" sz="1600" dirty="0"/>
          </a:p>
        </p:txBody>
      </p:sp>
      <p:sp>
        <p:nvSpPr>
          <p:cNvPr id="14" name="Text 11"/>
          <p:cNvSpPr/>
          <p:nvPr/>
        </p:nvSpPr>
        <p:spPr>
          <a:xfrm>
            <a:off x="7196971" y="3850481"/>
            <a:ext cx="6863239" cy="521017"/>
          </a:xfrm>
          <a:prstGeom prst="rect">
            <a:avLst/>
          </a:prstGeom>
          <a:noFill/>
          <a:ln/>
        </p:spPr>
        <p:txBody>
          <a:bodyPr wrap="square" lIns="0" tIns="0" rIns="0" bIns="0" rtlCol="0" anchor="t"/>
          <a:lstStyle/>
          <a:p>
            <a:pPr marL="0" indent="0" algn="l">
              <a:lnSpc>
                <a:spcPts val="2050"/>
              </a:lnSpc>
              <a:buNone/>
            </a:pPr>
            <a:r>
              <a:rPr lang="en-US" sz="1250" dirty="0">
                <a:solidFill>
                  <a:srgbClr val="EBECEF"/>
                </a:solidFill>
                <a:latin typeface="Epilogue" pitchFamily="34" charset="0"/>
                <a:ea typeface="Epilogue" pitchFamily="34" charset="-122"/>
                <a:cs typeface="Epilogue" pitchFamily="34" charset="-120"/>
              </a:rPr>
              <a:t>With the advent of social media and digital communication, bullying and harassment have extended into online spaces, blurring the lines between work and personal life.</a:t>
            </a:r>
            <a:endParaRPr lang="en-US" sz="1250" dirty="0"/>
          </a:p>
        </p:txBody>
      </p:sp>
      <p:sp>
        <p:nvSpPr>
          <p:cNvPr id="15" name="Shape 12"/>
          <p:cNvSpPr/>
          <p:nvPr/>
        </p:nvSpPr>
        <p:spPr>
          <a:xfrm>
            <a:off x="6461284" y="5052298"/>
            <a:ext cx="570190" cy="22860"/>
          </a:xfrm>
          <a:prstGeom prst="roundRect">
            <a:avLst>
              <a:gd name="adj" fmla="val 299342"/>
            </a:avLst>
          </a:prstGeom>
          <a:solidFill>
            <a:srgbClr val="414A70"/>
          </a:solidFill>
          <a:ln/>
        </p:spPr>
        <p:txBody>
          <a:bodyPr/>
          <a:lstStyle/>
          <a:p>
            <a:endParaRPr lang="en-GB"/>
          </a:p>
        </p:txBody>
      </p:sp>
      <p:sp>
        <p:nvSpPr>
          <p:cNvPr id="16" name="Shape 13"/>
          <p:cNvSpPr/>
          <p:nvPr/>
        </p:nvSpPr>
        <p:spPr>
          <a:xfrm>
            <a:off x="6117669" y="4880491"/>
            <a:ext cx="366474" cy="366474"/>
          </a:xfrm>
          <a:prstGeom prst="roundRect">
            <a:avLst>
              <a:gd name="adj" fmla="val 18672"/>
            </a:avLst>
          </a:prstGeom>
          <a:solidFill>
            <a:srgbClr val="283157"/>
          </a:solidFill>
          <a:ln w="7620">
            <a:solidFill>
              <a:srgbClr val="414A70"/>
            </a:solidFill>
            <a:prstDash val="solid"/>
          </a:ln>
        </p:spPr>
        <p:txBody>
          <a:bodyPr/>
          <a:lstStyle/>
          <a:p>
            <a:endParaRPr lang="en-GB"/>
          </a:p>
        </p:txBody>
      </p:sp>
      <p:sp>
        <p:nvSpPr>
          <p:cNvPr id="17" name="Text 14"/>
          <p:cNvSpPr/>
          <p:nvPr/>
        </p:nvSpPr>
        <p:spPr>
          <a:xfrm>
            <a:off x="6233398" y="4941451"/>
            <a:ext cx="134898" cy="244435"/>
          </a:xfrm>
          <a:prstGeom prst="rect">
            <a:avLst/>
          </a:prstGeom>
          <a:noFill/>
          <a:ln/>
        </p:spPr>
        <p:txBody>
          <a:bodyPr wrap="none" lIns="0" tIns="0" rIns="0" bIns="0" rtlCol="0" anchor="t"/>
          <a:lstStyle/>
          <a:p>
            <a:pPr marL="0" indent="0" algn="ctr">
              <a:lnSpc>
                <a:spcPts val="1900"/>
              </a:lnSpc>
              <a:buNone/>
            </a:pPr>
            <a:r>
              <a:rPr lang="en-US" sz="1900" dirty="0">
                <a:solidFill>
                  <a:srgbClr val="EBECEF"/>
                </a:solidFill>
                <a:latin typeface="Fraunces Medium" pitchFamily="34" charset="0"/>
                <a:ea typeface="Fraunces Medium" pitchFamily="34" charset="-122"/>
                <a:cs typeface="Fraunces Medium" pitchFamily="34" charset="-120"/>
              </a:rPr>
              <a:t>3</a:t>
            </a:r>
            <a:endParaRPr lang="en-US" sz="1900" dirty="0"/>
          </a:p>
        </p:txBody>
      </p:sp>
      <p:sp>
        <p:nvSpPr>
          <p:cNvPr id="18" name="Text 15"/>
          <p:cNvSpPr/>
          <p:nvPr/>
        </p:nvSpPr>
        <p:spPr>
          <a:xfrm>
            <a:off x="7196971" y="4860131"/>
            <a:ext cx="2036564" cy="254556"/>
          </a:xfrm>
          <a:prstGeom prst="rect">
            <a:avLst/>
          </a:prstGeom>
          <a:noFill/>
          <a:ln/>
        </p:spPr>
        <p:txBody>
          <a:bodyPr wrap="none" lIns="0" tIns="0" rIns="0" bIns="0" rtlCol="0" anchor="t"/>
          <a:lstStyle/>
          <a:p>
            <a:pPr marL="0" indent="0" algn="l">
              <a:lnSpc>
                <a:spcPts val="2000"/>
              </a:lnSpc>
              <a:buNone/>
            </a:pPr>
            <a:r>
              <a:rPr lang="en-US" sz="1600" dirty="0">
                <a:solidFill>
                  <a:srgbClr val="EBECEF"/>
                </a:solidFill>
                <a:latin typeface="Fraunces Medium" pitchFamily="34" charset="0"/>
                <a:ea typeface="Fraunces Medium" pitchFamily="34" charset="-122"/>
                <a:cs typeface="Fraunces Medium" pitchFamily="34" charset="-120"/>
              </a:rPr>
              <a:t>Legal Developments</a:t>
            </a:r>
            <a:endParaRPr lang="en-US" sz="1600" dirty="0"/>
          </a:p>
        </p:txBody>
      </p:sp>
      <p:sp>
        <p:nvSpPr>
          <p:cNvPr id="19" name="Text 16"/>
          <p:cNvSpPr/>
          <p:nvPr/>
        </p:nvSpPr>
        <p:spPr>
          <a:xfrm>
            <a:off x="7196971" y="5212437"/>
            <a:ext cx="6863239" cy="781526"/>
          </a:xfrm>
          <a:prstGeom prst="rect">
            <a:avLst/>
          </a:prstGeom>
          <a:noFill/>
          <a:ln/>
        </p:spPr>
        <p:txBody>
          <a:bodyPr wrap="square" lIns="0" tIns="0" rIns="0" bIns="0" rtlCol="0" anchor="t"/>
          <a:lstStyle/>
          <a:p>
            <a:pPr marL="0" indent="0" algn="l">
              <a:lnSpc>
                <a:spcPts val="2050"/>
              </a:lnSpc>
              <a:buNone/>
            </a:pPr>
            <a:r>
              <a:rPr lang="en-US" sz="1250" dirty="0">
                <a:solidFill>
                  <a:srgbClr val="EBECEF"/>
                </a:solidFill>
                <a:latin typeface="Epilogue" pitchFamily="34" charset="0"/>
                <a:ea typeface="Epilogue" pitchFamily="34" charset="-122"/>
                <a:cs typeface="Epilogue" pitchFamily="34" charset="-120"/>
              </a:rPr>
              <a:t>Courts have begun to recognise employer liability for online harassment, as seen in cases like Teggart v TeleTech UK Ltd (2012), where an employee was dismissed for Facebook posts harassing a colleague.</a:t>
            </a:r>
            <a:endParaRPr lang="en-US" sz="1250" dirty="0"/>
          </a:p>
        </p:txBody>
      </p:sp>
      <p:sp>
        <p:nvSpPr>
          <p:cNvPr id="20" name="Shape 17"/>
          <p:cNvSpPr/>
          <p:nvPr/>
        </p:nvSpPr>
        <p:spPr>
          <a:xfrm>
            <a:off x="6461284" y="6674763"/>
            <a:ext cx="570190" cy="22860"/>
          </a:xfrm>
          <a:prstGeom prst="roundRect">
            <a:avLst>
              <a:gd name="adj" fmla="val 299342"/>
            </a:avLst>
          </a:prstGeom>
          <a:solidFill>
            <a:srgbClr val="414A70"/>
          </a:solidFill>
          <a:ln/>
        </p:spPr>
        <p:txBody>
          <a:bodyPr/>
          <a:lstStyle/>
          <a:p>
            <a:endParaRPr lang="en-GB"/>
          </a:p>
        </p:txBody>
      </p:sp>
      <p:sp>
        <p:nvSpPr>
          <p:cNvPr id="21" name="Shape 18"/>
          <p:cNvSpPr/>
          <p:nvPr/>
        </p:nvSpPr>
        <p:spPr>
          <a:xfrm>
            <a:off x="6117669" y="6502956"/>
            <a:ext cx="366474" cy="366474"/>
          </a:xfrm>
          <a:prstGeom prst="roundRect">
            <a:avLst>
              <a:gd name="adj" fmla="val 18672"/>
            </a:avLst>
          </a:prstGeom>
          <a:solidFill>
            <a:srgbClr val="283157"/>
          </a:solidFill>
          <a:ln w="7620">
            <a:solidFill>
              <a:srgbClr val="414A70"/>
            </a:solidFill>
            <a:prstDash val="solid"/>
          </a:ln>
        </p:spPr>
        <p:txBody>
          <a:bodyPr/>
          <a:lstStyle/>
          <a:p>
            <a:endParaRPr lang="en-GB"/>
          </a:p>
        </p:txBody>
      </p:sp>
      <p:sp>
        <p:nvSpPr>
          <p:cNvPr id="22" name="Text 19"/>
          <p:cNvSpPr/>
          <p:nvPr/>
        </p:nvSpPr>
        <p:spPr>
          <a:xfrm>
            <a:off x="6226135" y="6563916"/>
            <a:ext cx="149423" cy="244435"/>
          </a:xfrm>
          <a:prstGeom prst="rect">
            <a:avLst/>
          </a:prstGeom>
          <a:noFill/>
          <a:ln/>
        </p:spPr>
        <p:txBody>
          <a:bodyPr wrap="none" lIns="0" tIns="0" rIns="0" bIns="0" rtlCol="0" anchor="t"/>
          <a:lstStyle/>
          <a:p>
            <a:pPr marL="0" indent="0" algn="ctr">
              <a:lnSpc>
                <a:spcPts val="1900"/>
              </a:lnSpc>
              <a:buNone/>
            </a:pPr>
            <a:r>
              <a:rPr lang="en-US" sz="1900" dirty="0">
                <a:solidFill>
                  <a:srgbClr val="EBECEF"/>
                </a:solidFill>
                <a:latin typeface="Fraunces Medium" pitchFamily="34" charset="0"/>
                <a:ea typeface="Fraunces Medium" pitchFamily="34" charset="-122"/>
                <a:cs typeface="Fraunces Medium" pitchFamily="34" charset="-120"/>
              </a:rPr>
              <a:t>4</a:t>
            </a:r>
            <a:endParaRPr lang="en-US" sz="1900" dirty="0"/>
          </a:p>
        </p:txBody>
      </p:sp>
      <p:sp>
        <p:nvSpPr>
          <p:cNvPr id="23" name="Text 20"/>
          <p:cNvSpPr/>
          <p:nvPr/>
        </p:nvSpPr>
        <p:spPr>
          <a:xfrm>
            <a:off x="7196971" y="6482596"/>
            <a:ext cx="2036564" cy="254556"/>
          </a:xfrm>
          <a:prstGeom prst="rect">
            <a:avLst/>
          </a:prstGeom>
          <a:noFill/>
          <a:ln/>
        </p:spPr>
        <p:txBody>
          <a:bodyPr wrap="none" lIns="0" tIns="0" rIns="0" bIns="0" rtlCol="0" anchor="t"/>
          <a:lstStyle/>
          <a:p>
            <a:pPr marL="0" indent="0" algn="l">
              <a:lnSpc>
                <a:spcPts val="2000"/>
              </a:lnSpc>
              <a:buNone/>
            </a:pPr>
            <a:r>
              <a:rPr lang="en-US" sz="1600" dirty="0">
                <a:solidFill>
                  <a:srgbClr val="EBECEF"/>
                </a:solidFill>
                <a:latin typeface="Fraunces Medium" pitchFamily="34" charset="0"/>
                <a:ea typeface="Fraunces Medium" pitchFamily="34" charset="-122"/>
                <a:cs typeface="Fraunces Medium" pitchFamily="34" charset="-120"/>
              </a:rPr>
              <a:t>Future Outlook</a:t>
            </a:r>
            <a:endParaRPr lang="en-US" sz="1600" dirty="0"/>
          </a:p>
        </p:txBody>
      </p:sp>
      <p:sp>
        <p:nvSpPr>
          <p:cNvPr id="24" name="Text 21"/>
          <p:cNvSpPr/>
          <p:nvPr/>
        </p:nvSpPr>
        <p:spPr>
          <a:xfrm>
            <a:off x="7196971" y="6834902"/>
            <a:ext cx="6863239" cy="521017"/>
          </a:xfrm>
          <a:prstGeom prst="rect">
            <a:avLst/>
          </a:prstGeom>
          <a:noFill/>
          <a:ln/>
        </p:spPr>
        <p:txBody>
          <a:bodyPr wrap="square" lIns="0" tIns="0" rIns="0" bIns="0" rtlCol="0" anchor="t"/>
          <a:lstStyle/>
          <a:p>
            <a:pPr marL="0" indent="0" algn="l">
              <a:lnSpc>
                <a:spcPts val="2050"/>
              </a:lnSpc>
              <a:buNone/>
            </a:pPr>
            <a:r>
              <a:rPr lang="en-US" sz="1250" dirty="0">
                <a:solidFill>
                  <a:srgbClr val="EBECEF"/>
                </a:solidFill>
                <a:latin typeface="Epilogue" pitchFamily="34" charset="0"/>
                <a:ea typeface="Epilogue" pitchFamily="34" charset="-122"/>
                <a:cs typeface="Epilogue" pitchFamily="34" charset="-120"/>
              </a:rPr>
              <a:t>As virtual workspaces become more common, employers may face increased liability for digital interactions, necessitating robust policies and monitoring systems.</a:t>
            </a:r>
            <a:endParaRPr lang="en-US" sz="12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791"/>
          </a:xfrm>
          <a:prstGeom prst="rect">
            <a:avLst/>
          </a:prstGeom>
        </p:spPr>
      </p:pic>
      <p:sp>
        <p:nvSpPr>
          <p:cNvPr id="3" name="Text 0"/>
          <p:cNvSpPr/>
          <p:nvPr/>
        </p:nvSpPr>
        <p:spPr>
          <a:xfrm>
            <a:off x="686395" y="539234"/>
            <a:ext cx="7771209" cy="1225629"/>
          </a:xfrm>
          <a:prstGeom prst="rect">
            <a:avLst/>
          </a:prstGeom>
          <a:noFill/>
          <a:ln/>
        </p:spPr>
        <p:txBody>
          <a:bodyPr wrap="square" lIns="0" tIns="0" rIns="0" bIns="0" rtlCol="0" anchor="t"/>
          <a:lstStyle/>
          <a:p>
            <a:pPr marL="0" indent="0">
              <a:lnSpc>
                <a:spcPts val="4800"/>
              </a:lnSpc>
              <a:buNone/>
            </a:pPr>
            <a:r>
              <a:rPr lang="en-US" sz="3850" dirty="0">
                <a:solidFill>
                  <a:srgbClr val="FFFFFF"/>
                </a:solidFill>
                <a:latin typeface="Fraunces Medium" pitchFamily="34" charset="0"/>
                <a:ea typeface="Fraunces Medium" pitchFamily="34" charset="-122"/>
                <a:cs typeface="Fraunces Medium" pitchFamily="34" charset="-120"/>
              </a:rPr>
              <a:t>Practical Guidelines for Social Media Policies</a:t>
            </a:r>
            <a:endParaRPr lang="en-US" sz="3850" dirty="0"/>
          </a:p>
        </p:txBody>
      </p:sp>
      <p:pic>
        <p:nvPicPr>
          <p:cNvPr id="4" name="Image 1" descr="preencoded.png"/>
          <p:cNvPicPr>
            <a:picLocks noChangeAspect="1"/>
          </p:cNvPicPr>
          <p:nvPr/>
        </p:nvPicPr>
        <p:blipFill>
          <a:blip r:embed="rId4"/>
          <a:stretch>
            <a:fillRect/>
          </a:stretch>
        </p:blipFill>
        <p:spPr>
          <a:xfrm>
            <a:off x="686395" y="2058948"/>
            <a:ext cx="490299" cy="490299"/>
          </a:xfrm>
          <a:prstGeom prst="rect">
            <a:avLst/>
          </a:prstGeom>
        </p:spPr>
      </p:pic>
      <p:sp>
        <p:nvSpPr>
          <p:cNvPr id="5" name="Text 1"/>
          <p:cNvSpPr/>
          <p:nvPr/>
        </p:nvSpPr>
        <p:spPr>
          <a:xfrm>
            <a:off x="686395" y="2745343"/>
            <a:ext cx="2506028" cy="306348"/>
          </a:xfrm>
          <a:prstGeom prst="rect">
            <a:avLst/>
          </a:prstGeom>
          <a:noFill/>
          <a:ln/>
        </p:spPr>
        <p:txBody>
          <a:bodyPr wrap="none" lIns="0" tIns="0" rIns="0" bIns="0" rtlCol="0" anchor="t"/>
          <a:lstStyle/>
          <a:p>
            <a:pPr marL="0" indent="0" algn="l">
              <a:lnSpc>
                <a:spcPts val="2400"/>
              </a:lnSpc>
              <a:buNone/>
            </a:pPr>
            <a:r>
              <a:rPr lang="en-US" sz="1900" dirty="0">
                <a:solidFill>
                  <a:srgbClr val="EBECEF"/>
                </a:solidFill>
                <a:latin typeface="Fraunces Medium" pitchFamily="34" charset="0"/>
                <a:ea typeface="Fraunces Medium" pitchFamily="34" charset="-122"/>
                <a:cs typeface="Fraunces Medium" pitchFamily="34" charset="-120"/>
              </a:rPr>
              <a:t>Clear Documentation</a:t>
            </a:r>
            <a:endParaRPr lang="en-US" sz="1900" dirty="0"/>
          </a:p>
        </p:txBody>
      </p:sp>
      <p:sp>
        <p:nvSpPr>
          <p:cNvPr id="6" name="Text 2"/>
          <p:cNvSpPr/>
          <p:nvPr/>
        </p:nvSpPr>
        <p:spPr>
          <a:xfrm>
            <a:off x="686395" y="3169325"/>
            <a:ext cx="3738563" cy="1568648"/>
          </a:xfrm>
          <a:prstGeom prst="rect">
            <a:avLst/>
          </a:prstGeom>
          <a:noFill/>
          <a:ln/>
        </p:spPr>
        <p:txBody>
          <a:bodyPr wrap="square" lIns="0" tIns="0" rIns="0" bIns="0" rtlCol="0" anchor="t"/>
          <a:lstStyle/>
          <a:p>
            <a:pPr marL="0" indent="0" algn="l">
              <a:lnSpc>
                <a:spcPts val="2450"/>
              </a:lnSpc>
              <a:buNone/>
            </a:pPr>
            <a:r>
              <a:rPr lang="en-US" sz="1500" dirty="0">
                <a:solidFill>
                  <a:srgbClr val="EBECEF"/>
                </a:solidFill>
                <a:latin typeface="Epilogue" pitchFamily="34" charset="0"/>
                <a:ea typeface="Epilogue" pitchFamily="34" charset="-122"/>
                <a:cs typeface="Epilogue" pitchFamily="34" charset="-120"/>
              </a:rPr>
              <a:t>Develop a comprehensive, easily accessible social media policy that outlines acceptable online behaviour and potential consequences for violations.</a:t>
            </a:r>
            <a:endParaRPr lang="en-US" sz="1500" dirty="0"/>
          </a:p>
        </p:txBody>
      </p:sp>
      <p:pic>
        <p:nvPicPr>
          <p:cNvPr id="7" name="Image 2" descr="preencoded.png"/>
          <p:cNvPicPr>
            <a:picLocks noChangeAspect="1"/>
          </p:cNvPicPr>
          <p:nvPr/>
        </p:nvPicPr>
        <p:blipFill>
          <a:blip r:embed="rId5"/>
          <a:stretch>
            <a:fillRect/>
          </a:stretch>
        </p:blipFill>
        <p:spPr>
          <a:xfrm>
            <a:off x="4719042" y="2058948"/>
            <a:ext cx="490299" cy="490299"/>
          </a:xfrm>
          <a:prstGeom prst="rect">
            <a:avLst/>
          </a:prstGeom>
        </p:spPr>
      </p:pic>
      <p:sp>
        <p:nvSpPr>
          <p:cNvPr id="8" name="Text 3"/>
          <p:cNvSpPr/>
          <p:nvPr/>
        </p:nvSpPr>
        <p:spPr>
          <a:xfrm>
            <a:off x="4719042" y="2745343"/>
            <a:ext cx="2451497" cy="306348"/>
          </a:xfrm>
          <a:prstGeom prst="rect">
            <a:avLst/>
          </a:prstGeom>
          <a:noFill/>
          <a:ln/>
        </p:spPr>
        <p:txBody>
          <a:bodyPr wrap="none" lIns="0" tIns="0" rIns="0" bIns="0" rtlCol="0" anchor="t"/>
          <a:lstStyle/>
          <a:p>
            <a:pPr marL="0" indent="0" algn="l">
              <a:lnSpc>
                <a:spcPts val="2400"/>
              </a:lnSpc>
              <a:buNone/>
            </a:pPr>
            <a:r>
              <a:rPr lang="en-US" sz="1900" dirty="0">
                <a:solidFill>
                  <a:srgbClr val="EBECEF"/>
                </a:solidFill>
                <a:latin typeface="Fraunces Medium" pitchFamily="34" charset="0"/>
                <a:ea typeface="Fraunces Medium" pitchFamily="34" charset="-122"/>
                <a:cs typeface="Fraunces Medium" pitchFamily="34" charset="-120"/>
              </a:rPr>
              <a:t>Employee Training</a:t>
            </a:r>
            <a:endParaRPr lang="en-US" sz="1900" dirty="0"/>
          </a:p>
        </p:txBody>
      </p:sp>
      <p:sp>
        <p:nvSpPr>
          <p:cNvPr id="9" name="Text 4"/>
          <p:cNvSpPr/>
          <p:nvPr/>
        </p:nvSpPr>
        <p:spPr>
          <a:xfrm>
            <a:off x="4719042" y="3169325"/>
            <a:ext cx="3738563" cy="1568648"/>
          </a:xfrm>
          <a:prstGeom prst="rect">
            <a:avLst/>
          </a:prstGeom>
          <a:noFill/>
          <a:ln/>
        </p:spPr>
        <p:txBody>
          <a:bodyPr wrap="square" lIns="0" tIns="0" rIns="0" bIns="0" rtlCol="0" anchor="t"/>
          <a:lstStyle/>
          <a:p>
            <a:pPr marL="0" indent="0" algn="l">
              <a:lnSpc>
                <a:spcPts val="2450"/>
              </a:lnSpc>
              <a:buNone/>
            </a:pPr>
            <a:r>
              <a:rPr lang="en-US" sz="1500" dirty="0">
                <a:solidFill>
                  <a:srgbClr val="EBECEF"/>
                </a:solidFill>
                <a:latin typeface="Epilogue" pitchFamily="34" charset="0"/>
                <a:ea typeface="Epilogue" pitchFamily="34" charset="-122"/>
                <a:cs typeface="Epilogue" pitchFamily="34" charset="-120"/>
              </a:rPr>
              <a:t>Conduct regular training sessions to educate employees on responsible social media use and the potential impact of their online actions on the company.</a:t>
            </a:r>
            <a:endParaRPr lang="en-US" sz="1500" dirty="0"/>
          </a:p>
        </p:txBody>
      </p:sp>
      <p:pic>
        <p:nvPicPr>
          <p:cNvPr id="10" name="Image 3" descr="preencoded.png"/>
          <p:cNvPicPr>
            <a:picLocks noChangeAspect="1"/>
          </p:cNvPicPr>
          <p:nvPr/>
        </p:nvPicPr>
        <p:blipFill>
          <a:blip r:embed="rId6"/>
          <a:stretch>
            <a:fillRect/>
          </a:stretch>
        </p:blipFill>
        <p:spPr>
          <a:xfrm>
            <a:off x="686395" y="5326261"/>
            <a:ext cx="490299" cy="490299"/>
          </a:xfrm>
          <a:prstGeom prst="rect">
            <a:avLst/>
          </a:prstGeom>
        </p:spPr>
      </p:pic>
      <p:sp>
        <p:nvSpPr>
          <p:cNvPr id="11" name="Text 5"/>
          <p:cNvSpPr/>
          <p:nvPr/>
        </p:nvSpPr>
        <p:spPr>
          <a:xfrm>
            <a:off x="686395" y="6012656"/>
            <a:ext cx="2451497" cy="306348"/>
          </a:xfrm>
          <a:prstGeom prst="rect">
            <a:avLst/>
          </a:prstGeom>
          <a:noFill/>
          <a:ln/>
        </p:spPr>
        <p:txBody>
          <a:bodyPr wrap="none" lIns="0" tIns="0" rIns="0" bIns="0" rtlCol="0" anchor="t"/>
          <a:lstStyle/>
          <a:p>
            <a:pPr marL="0" indent="0" algn="l">
              <a:lnSpc>
                <a:spcPts val="2400"/>
              </a:lnSpc>
              <a:buNone/>
            </a:pPr>
            <a:r>
              <a:rPr lang="en-US" sz="1900" dirty="0">
                <a:solidFill>
                  <a:srgbClr val="EBECEF"/>
                </a:solidFill>
                <a:latin typeface="Fraunces Medium" pitchFamily="34" charset="0"/>
                <a:ea typeface="Fraunces Medium" pitchFamily="34" charset="-122"/>
                <a:cs typeface="Fraunces Medium" pitchFamily="34" charset="-120"/>
              </a:rPr>
              <a:t>Monitoring Systems</a:t>
            </a:r>
            <a:endParaRPr lang="en-US" sz="1900" dirty="0"/>
          </a:p>
        </p:txBody>
      </p:sp>
      <p:sp>
        <p:nvSpPr>
          <p:cNvPr id="12" name="Text 6"/>
          <p:cNvSpPr/>
          <p:nvPr/>
        </p:nvSpPr>
        <p:spPr>
          <a:xfrm>
            <a:off x="686395" y="6436638"/>
            <a:ext cx="3738563" cy="1254919"/>
          </a:xfrm>
          <a:prstGeom prst="rect">
            <a:avLst/>
          </a:prstGeom>
          <a:noFill/>
          <a:ln/>
        </p:spPr>
        <p:txBody>
          <a:bodyPr wrap="square" lIns="0" tIns="0" rIns="0" bIns="0" rtlCol="0" anchor="t"/>
          <a:lstStyle/>
          <a:p>
            <a:pPr marL="0" indent="0" algn="l">
              <a:lnSpc>
                <a:spcPts val="2450"/>
              </a:lnSpc>
              <a:buNone/>
            </a:pPr>
            <a:r>
              <a:rPr lang="en-US" sz="1500" dirty="0">
                <a:solidFill>
                  <a:srgbClr val="EBECEF"/>
                </a:solidFill>
                <a:latin typeface="Epilogue" pitchFamily="34" charset="0"/>
                <a:ea typeface="Epilogue" pitchFamily="34" charset="-122"/>
                <a:cs typeface="Epilogue" pitchFamily="34" charset="-120"/>
              </a:rPr>
              <a:t>Implement ethical monitoring practices to identify potential policy violations while respecting employee privacy rights.</a:t>
            </a:r>
            <a:endParaRPr lang="en-US" sz="1500" dirty="0"/>
          </a:p>
        </p:txBody>
      </p:sp>
      <p:pic>
        <p:nvPicPr>
          <p:cNvPr id="13" name="Image 4" descr="preencoded.png"/>
          <p:cNvPicPr>
            <a:picLocks noChangeAspect="1"/>
          </p:cNvPicPr>
          <p:nvPr/>
        </p:nvPicPr>
        <p:blipFill>
          <a:blip r:embed="rId7"/>
          <a:stretch>
            <a:fillRect/>
          </a:stretch>
        </p:blipFill>
        <p:spPr>
          <a:xfrm>
            <a:off x="4719042" y="5326261"/>
            <a:ext cx="490299" cy="490299"/>
          </a:xfrm>
          <a:prstGeom prst="rect">
            <a:avLst/>
          </a:prstGeom>
        </p:spPr>
      </p:pic>
      <p:sp>
        <p:nvSpPr>
          <p:cNvPr id="14" name="Text 7"/>
          <p:cNvSpPr/>
          <p:nvPr/>
        </p:nvSpPr>
        <p:spPr>
          <a:xfrm>
            <a:off x="4719042" y="6012656"/>
            <a:ext cx="2451497" cy="306348"/>
          </a:xfrm>
          <a:prstGeom prst="rect">
            <a:avLst/>
          </a:prstGeom>
          <a:noFill/>
          <a:ln/>
        </p:spPr>
        <p:txBody>
          <a:bodyPr wrap="none" lIns="0" tIns="0" rIns="0" bIns="0" rtlCol="0" anchor="t"/>
          <a:lstStyle/>
          <a:p>
            <a:pPr marL="0" indent="0" algn="l">
              <a:lnSpc>
                <a:spcPts val="2400"/>
              </a:lnSpc>
              <a:buNone/>
            </a:pPr>
            <a:r>
              <a:rPr lang="en-US" sz="1900" dirty="0">
                <a:solidFill>
                  <a:srgbClr val="EBECEF"/>
                </a:solidFill>
                <a:latin typeface="Fraunces Medium" pitchFamily="34" charset="0"/>
                <a:ea typeface="Fraunces Medium" pitchFamily="34" charset="-122"/>
                <a:cs typeface="Fraunces Medium" pitchFamily="34" charset="-120"/>
              </a:rPr>
              <a:t>Regular Updates</a:t>
            </a:r>
            <a:endParaRPr lang="en-US" sz="1900" dirty="0"/>
          </a:p>
        </p:txBody>
      </p:sp>
      <p:sp>
        <p:nvSpPr>
          <p:cNvPr id="15" name="Text 8"/>
          <p:cNvSpPr/>
          <p:nvPr/>
        </p:nvSpPr>
        <p:spPr>
          <a:xfrm>
            <a:off x="4719042" y="6436638"/>
            <a:ext cx="3738563" cy="1254919"/>
          </a:xfrm>
          <a:prstGeom prst="rect">
            <a:avLst/>
          </a:prstGeom>
          <a:noFill/>
          <a:ln/>
        </p:spPr>
        <p:txBody>
          <a:bodyPr wrap="square" lIns="0" tIns="0" rIns="0" bIns="0" rtlCol="0" anchor="t"/>
          <a:lstStyle/>
          <a:p>
            <a:pPr marL="0" indent="0" algn="l">
              <a:lnSpc>
                <a:spcPts val="2450"/>
              </a:lnSpc>
              <a:buNone/>
            </a:pPr>
            <a:r>
              <a:rPr lang="en-US" sz="1500" dirty="0">
                <a:solidFill>
                  <a:srgbClr val="EBECEF"/>
                </a:solidFill>
                <a:latin typeface="Epilogue" pitchFamily="34" charset="0"/>
                <a:ea typeface="Epilogue" pitchFamily="34" charset="-122"/>
                <a:cs typeface="Epilogue" pitchFamily="34" charset="-120"/>
              </a:rPr>
              <a:t>Review and update social media policies regularly to address emerging platforms and evolving legal standards in the digital landscape.</a:t>
            </a:r>
            <a:endParaRPr lang="en-US" sz="1500"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1777</Words>
  <Application>Microsoft Office PowerPoint</Application>
  <PresentationFormat>Custom</PresentationFormat>
  <Paragraphs>175</Paragraphs>
  <Slides>17</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Fraunces Medium</vt:lpstr>
      <vt:lpstr>Epilogue</vt:lpstr>
      <vt:lpstr>Garamond</vt:lpstr>
      <vt:lpstr>Arial</vt:lpstr>
      <vt:lpstr>Office Theme</vt:lpstr>
      <vt:lpstr>Organic</vt:lpstr>
      <vt:lpstr>Vicarious Liability in the Digital Age:  Social Media and Online Conduct</vt:lpstr>
      <vt:lpstr>Minor House Keeping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Okwudili Onyenwee Onwurah</cp:lastModifiedBy>
  <cp:revision>3</cp:revision>
  <dcterms:created xsi:type="dcterms:W3CDTF">2024-11-29T06:07:14Z</dcterms:created>
  <dcterms:modified xsi:type="dcterms:W3CDTF">2024-11-29T06:56:35Z</dcterms:modified>
</cp:coreProperties>
</file>