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1" r:id="rId3"/>
    <p:sldId id="27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93FC9-F268-4A1C-A093-60711150124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D47C9-D9FC-4420-A744-6B89A243D619}">
      <dgm:prSet/>
      <dgm:spPr/>
      <dgm:t>
        <a:bodyPr/>
        <a:lstStyle/>
        <a:p>
          <a:r>
            <a:rPr lang="en-US" b="1" dirty="0"/>
            <a:t>Tutor</a:t>
          </a:r>
          <a:r>
            <a:rPr lang="en-US" dirty="0"/>
            <a:t>: </a:t>
          </a:r>
          <a:r>
            <a:rPr lang="en-GB" b="1" dirty="0"/>
            <a:t>Okwudili</a:t>
          </a:r>
          <a:r>
            <a:rPr lang="en-GB" dirty="0"/>
            <a:t> O. ONWURAH, </a:t>
          </a:r>
          <a:r>
            <a:rPr lang="en-GB" b="1" dirty="0"/>
            <a:t>LL.B.</a:t>
          </a:r>
          <a:r>
            <a:rPr lang="en-GB" dirty="0"/>
            <a:t> (Nigeria); </a:t>
          </a:r>
          <a:r>
            <a:rPr lang="en-GB" b="1" dirty="0"/>
            <a:t>BL</a:t>
          </a:r>
          <a:r>
            <a:rPr lang="en-GB" dirty="0"/>
            <a:t> (Abuja, Nigeria); </a:t>
          </a:r>
          <a:r>
            <a:rPr lang="en-GB" b="1" dirty="0"/>
            <a:t>LLM</a:t>
          </a:r>
          <a:r>
            <a:rPr lang="en-GB" dirty="0"/>
            <a:t> (Exeter, UK); </a:t>
          </a:r>
          <a:r>
            <a:rPr lang="en-GB" b="1" dirty="0"/>
            <a:t>LLM</a:t>
          </a:r>
          <a:r>
            <a:rPr lang="en-GB" dirty="0"/>
            <a:t> (Qingdao, PRC); </a:t>
          </a:r>
          <a:r>
            <a:rPr lang="en-GB" b="1" dirty="0"/>
            <a:t>LLM</a:t>
          </a:r>
          <a:r>
            <a:rPr lang="en-GB" dirty="0"/>
            <a:t> (Shanghai, PRC)</a:t>
          </a:r>
          <a:endParaRPr lang="en-US" dirty="0"/>
        </a:p>
      </dgm:t>
    </dgm:pt>
    <dgm:pt modelId="{3B4A0499-6413-43FF-A386-E2721FA19865}" type="parTrans" cxnId="{47B26742-AC34-473E-B2EF-084F9289332E}">
      <dgm:prSet/>
      <dgm:spPr/>
      <dgm:t>
        <a:bodyPr/>
        <a:lstStyle/>
        <a:p>
          <a:endParaRPr lang="en-US"/>
        </a:p>
      </dgm:t>
    </dgm:pt>
    <dgm:pt modelId="{87FB430B-75F2-4A98-9D03-92AAA2951C1F}" type="sibTrans" cxnId="{47B26742-AC34-473E-B2EF-084F9289332E}">
      <dgm:prSet/>
      <dgm:spPr/>
      <dgm:t>
        <a:bodyPr/>
        <a:lstStyle/>
        <a:p>
          <a:endParaRPr lang="en-US"/>
        </a:p>
      </dgm:t>
    </dgm:pt>
    <dgm:pt modelId="{A8BF8E76-CC70-4FFE-9E84-56635DBB574B}">
      <dgm:prSet/>
      <dgm:spPr/>
      <dgm:t>
        <a:bodyPr/>
        <a:lstStyle/>
        <a:p>
          <a:r>
            <a:rPr lang="en-US" dirty="0"/>
            <a:t>PhD in Law (Hong Kong)</a:t>
          </a:r>
          <a:br>
            <a:rPr lang="en-US" dirty="0"/>
          </a:br>
          <a:endParaRPr lang="en-US" dirty="0"/>
        </a:p>
      </dgm:t>
    </dgm:pt>
    <dgm:pt modelId="{FA5D942D-74A5-4061-9030-9816228997EF}" type="parTrans" cxnId="{AEEDF93A-6EFC-4794-9EA7-792AD6378CFA}">
      <dgm:prSet/>
      <dgm:spPr/>
      <dgm:t>
        <a:bodyPr/>
        <a:lstStyle/>
        <a:p>
          <a:endParaRPr lang="en-US"/>
        </a:p>
      </dgm:t>
    </dgm:pt>
    <dgm:pt modelId="{ECE27122-8DDC-4AB2-BC2B-CAA2EE80DAB4}" type="sibTrans" cxnId="{AEEDF93A-6EFC-4794-9EA7-792AD6378CFA}">
      <dgm:prSet/>
      <dgm:spPr/>
      <dgm:t>
        <a:bodyPr/>
        <a:lstStyle/>
        <a:p>
          <a:endParaRPr lang="en-US"/>
        </a:p>
      </dgm:t>
    </dgm:pt>
    <dgm:pt modelId="{3306BD63-0E89-49A9-9A19-0567680F4C23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Dr Okwudili O. Onwurah</a:t>
          </a:r>
          <a:endParaRPr lang="en-US" dirty="0"/>
        </a:p>
      </dgm:t>
    </dgm:pt>
    <dgm:pt modelId="{30624F51-6043-4586-B1CC-9CEDC9A4D448}" type="parTrans" cxnId="{D6BD83F6-285A-4EAF-A9E3-677B7328315D}">
      <dgm:prSet/>
      <dgm:spPr/>
      <dgm:t>
        <a:bodyPr/>
        <a:lstStyle/>
        <a:p>
          <a:endParaRPr lang="en-US"/>
        </a:p>
      </dgm:t>
    </dgm:pt>
    <dgm:pt modelId="{B8E6C81C-F96B-4037-B0AE-E195845F76E8}" type="sibTrans" cxnId="{D6BD83F6-285A-4EAF-A9E3-677B7328315D}">
      <dgm:prSet/>
      <dgm:spPr/>
      <dgm:t>
        <a:bodyPr/>
        <a:lstStyle/>
        <a:p>
          <a:endParaRPr lang="en-US"/>
        </a:p>
      </dgm:t>
    </dgm:pt>
    <dgm:pt modelId="{1C3346F7-2909-4802-A99B-C614BF60D0AA}" type="pres">
      <dgm:prSet presAssocID="{0D793FC9-F268-4A1C-A093-607111501244}" presName="Name0" presStyleCnt="0">
        <dgm:presLayoutVars>
          <dgm:dir/>
          <dgm:animLvl val="lvl"/>
          <dgm:resizeHandles val="exact"/>
        </dgm:presLayoutVars>
      </dgm:prSet>
      <dgm:spPr/>
    </dgm:pt>
    <dgm:pt modelId="{C5F0A950-62FA-4F84-A3CA-A98BE82F54E2}" type="pres">
      <dgm:prSet presAssocID="{3306BD63-0E89-49A9-9A19-0567680F4C23}" presName="boxAndChildren" presStyleCnt="0"/>
      <dgm:spPr/>
    </dgm:pt>
    <dgm:pt modelId="{9767B373-F5D2-4C16-8232-AD3EB3BA2865}" type="pres">
      <dgm:prSet presAssocID="{3306BD63-0E89-49A9-9A19-0567680F4C23}" presName="parentTextBox" presStyleLbl="node1" presStyleIdx="0" presStyleCnt="2" custScaleY="30958"/>
      <dgm:spPr/>
    </dgm:pt>
    <dgm:pt modelId="{F5F75FCB-6600-4BC3-91BE-B7A919D87789}" type="pres">
      <dgm:prSet presAssocID="{87FB430B-75F2-4A98-9D03-92AAA2951C1F}" presName="sp" presStyleCnt="0"/>
      <dgm:spPr/>
    </dgm:pt>
    <dgm:pt modelId="{5F2D1CFE-F0BA-4745-B54D-24C092E006B0}" type="pres">
      <dgm:prSet presAssocID="{4B3D47C9-D9FC-4420-A744-6B89A243D619}" presName="arrowAndChildren" presStyleCnt="0"/>
      <dgm:spPr/>
    </dgm:pt>
    <dgm:pt modelId="{1267F2E7-7445-44C5-85A1-474EA1B37E02}" type="pres">
      <dgm:prSet presAssocID="{4B3D47C9-D9FC-4420-A744-6B89A243D619}" presName="parentTextArrow" presStyleLbl="node1" presStyleIdx="0" presStyleCnt="2"/>
      <dgm:spPr/>
    </dgm:pt>
    <dgm:pt modelId="{50E560F1-A1B3-4C64-B8C9-000AEB7FD047}" type="pres">
      <dgm:prSet presAssocID="{4B3D47C9-D9FC-4420-A744-6B89A243D619}" presName="arrow" presStyleLbl="node1" presStyleIdx="1" presStyleCnt="2"/>
      <dgm:spPr/>
    </dgm:pt>
    <dgm:pt modelId="{36B24DEE-2EFE-405E-9811-D9B994214603}" type="pres">
      <dgm:prSet presAssocID="{4B3D47C9-D9FC-4420-A744-6B89A243D619}" presName="descendantArrow" presStyleCnt="0"/>
      <dgm:spPr/>
    </dgm:pt>
    <dgm:pt modelId="{776488E1-41F0-4B79-AF8B-E69517EDFD16}" type="pres">
      <dgm:prSet presAssocID="{A8BF8E76-CC70-4FFE-9E84-56635DBB574B}" presName="childTextArrow" presStyleLbl="fgAccFollowNode1" presStyleIdx="0" presStyleCnt="1" custScaleY="133803">
        <dgm:presLayoutVars>
          <dgm:bulletEnabled val="1"/>
        </dgm:presLayoutVars>
      </dgm:prSet>
      <dgm:spPr/>
    </dgm:pt>
  </dgm:ptLst>
  <dgm:cxnLst>
    <dgm:cxn modelId="{2CA50D17-3428-4E21-A0E9-2142B609A549}" type="presOf" srcId="{A8BF8E76-CC70-4FFE-9E84-56635DBB574B}" destId="{776488E1-41F0-4B79-AF8B-E69517EDFD16}" srcOrd="0" destOrd="0" presId="urn:microsoft.com/office/officeart/2005/8/layout/process4"/>
    <dgm:cxn modelId="{AEEDF93A-6EFC-4794-9EA7-792AD6378CFA}" srcId="{4B3D47C9-D9FC-4420-A744-6B89A243D619}" destId="{A8BF8E76-CC70-4FFE-9E84-56635DBB574B}" srcOrd="0" destOrd="0" parTransId="{FA5D942D-74A5-4061-9030-9816228997EF}" sibTransId="{ECE27122-8DDC-4AB2-BC2B-CAA2EE80DAB4}"/>
    <dgm:cxn modelId="{47B26742-AC34-473E-B2EF-084F9289332E}" srcId="{0D793FC9-F268-4A1C-A093-607111501244}" destId="{4B3D47C9-D9FC-4420-A744-6B89A243D619}" srcOrd="0" destOrd="0" parTransId="{3B4A0499-6413-43FF-A386-E2721FA19865}" sibTransId="{87FB430B-75F2-4A98-9D03-92AAA2951C1F}"/>
    <dgm:cxn modelId="{B199074C-A959-42AE-950B-CC10A8601A0B}" type="presOf" srcId="{0D793FC9-F268-4A1C-A093-607111501244}" destId="{1C3346F7-2909-4802-A99B-C614BF60D0AA}" srcOrd="0" destOrd="0" presId="urn:microsoft.com/office/officeart/2005/8/layout/process4"/>
    <dgm:cxn modelId="{257CA2B2-EA2D-4959-955D-DFCE9E7E358F}" type="presOf" srcId="{4B3D47C9-D9FC-4420-A744-6B89A243D619}" destId="{50E560F1-A1B3-4C64-B8C9-000AEB7FD047}" srcOrd="1" destOrd="0" presId="urn:microsoft.com/office/officeart/2005/8/layout/process4"/>
    <dgm:cxn modelId="{30CD7EBF-67CD-46FF-BC97-F2DED6ACCACB}" type="presOf" srcId="{3306BD63-0E89-49A9-9A19-0567680F4C23}" destId="{9767B373-F5D2-4C16-8232-AD3EB3BA2865}" srcOrd="0" destOrd="0" presId="urn:microsoft.com/office/officeart/2005/8/layout/process4"/>
    <dgm:cxn modelId="{FBA06BCD-9128-4C68-905E-EFF4446AEF5D}" type="presOf" srcId="{4B3D47C9-D9FC-4420-A744-6B89A243D619}" destId="{1267F2E7-7445-44C5-85A1-474EA1B37E02}" srcOrd="0" destOrd="0" presId="urn:microsoft.com/office/officeart/2005/8/layout/process4"/>
    <dgm:cxn modelId="{D6BD83F6-285A-4EAF-A9E3-677B7328315D}" srcId="{0D793FC9-F268-4A1C-A093-607111501244}" destId="{3306BD63-0E89-49A9-9A19-0567680F4C23}" srcOrd="1" destOrd="0" parTransId="{30624F51-6043-4586-B1CC-9CEDC9A4D448}" sibTransId="{B8E6C81C-F96B-4037-B0AE-E195845F76E8}"/>
    <dgm:cxn modelId="{E0C8B17A-7F02-4F63-810D-DF96617E6B2D}" type="presParOf" srcId="{1C3346F7-2909-4802-A99B-C614BF60D0AA}" destId="{C5F0A950-62FA-4F84-A3CA-A98BE82F54E2}" srcOrd="0" destOrd="0" presId="urn:microsoft.com/office/officeart/2005/8/layout/process4"/>
    <dgm:cxn modelId="{7141D6E0-9349-45F8-9636-CB6596552D4E}" type="presParOf" srcId="{C5F0A950-62FA-4F84-A3CA-A98BE82F54E2}" destId="{9767B373-F5D2-4C16-8232-AD3EB3BA2865}" srcOrd="0" destOrd="0" presId="urn:microsoft.com/office/officeart/2005/8/layout/process4"/>
    <dgm:cxn modelId="{0C2E3242-DD21-46C5-AA08-077C0A82A4E8}" type="presParOf" srcId="{1C3346F7-2909-4802-A99B-C614BF60D0AA}" destId="{F5F75FCB-6600-4BC3-91BE-B7A919D87789}" srcOrd="1" destOrd="0" presId="urn:microsoft.com/office/officeart/2005/8/layout/process4"/>
    <dgm:cxn modelId="{F99384A6-756B-4F34-BBEF-133B8347CFF4}" type="presParOf" srcId="{1C3346F7-2909-4802-A99B-C614BF60D0AA}" destId="{5F2D1CFE-F0BA-4745-B54D-24C092E006B0}" srcOrd="2" destOrd="0" presId="urn:microsoft.com/office/officeart/2005/8/layout/process4"/>
    <dgm:cxn modelId="{2026DBF1-B70E-4B5A-9191-54EE5B1A3FB7}" type="presParOf" srcId="{5F2D1CFE-F0BA-4745-B54D-24C092E006B0}" destId="{1267F2E7-7445-44C5-85A1-474EA1B37E02}" srcOrd="0" destOrd="0" presId="urn:microsoft.com/office/officeart/2005/8/layout/process4"/>
    <dgm:cxn modelId="{17BCA71F-A8C9-4F60-8970-4FE7522DAEAD}" type="presParOf" srcId="{5F2D1CFE-F0BA-4745-B54D-24C092E006B0}" destId="{50E560F1-A1B3-4C64-B8C9-000AEB7FD047}" srcOrd="1" destOrd="0" presId="urn:microsoft.com/office/officeart/2005/8/layout/process4"/>
    <dgm:cxn modelId="{D5099044-8757-44E1-B016-8040BDFB48D5}" type="presParOf" srcId="{5F2D1CFE-F0BA-4745-B54D-24C092E006B0}" destId="{36B24DEE-2EFE-405E-9811-D9B994214603}" srcOrd="2" destOrd="0" presId="urn:microsoft.com/office/officeart/2005/8/layout/process4"/>
    <dgm:cxn modelId="{29D1FAEC-771F-471D-A5D5-BE21DDF348A8}" type="presParOf" srcId="{36B24DEE-2EFE-405E-9811-D9B994214603}" destId="{776488E1-41F0-4B79-AF8B-E69517EDFD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0261D-2D55-44FE-9210-5FD47F397E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A3F13B-47ED-43DF-B9E5-A98CF9EEB27D}">
      <dgm:prSet/>
      <dgm:spPr/>
      <dgm:t>
        <a:bodyPr/>
        <a:lstStyle/>
        <a:p>
          <a:r>
            <a:rPr lang="en-GB"/>
            <a:t>The purpose of the online lesson is to encourage you to </a:t>
          </a:r>
          <a:r>
            <a:rPr lang="en-GB" b="1" u="sng"/>
            <a:t>participate actively </a:t>
          </a:r>
          <a:r>
            <a:rPr lang="en-GB"/>
            <a:t>in achieving your needs and simplifying your legal education. </a:t>
          </a:r>
          <a:r>
            <a:rPr lang="en-GB" i="1"/>
            <a:t>I want you to be the best!</a:t>
          </a:r>
          <a:endParaRPr lang="en-US"/>
        </a:p>
      </dgm:t>
    </dgm:pt>
    <dgm:pt modelId="{8FF08942-7391-4348-92FC-09578CC6DC39}" type="parTrans" cxnId="{A4AAC06D-AE2B-44A7-99FC-70B2928B7046}">
      <dgm:prSet/>
      <dgm:spPr/>
      <dgm:t>
        <a:bodyPr/>
        <a:lstStyle/>
        <a:p>
          <a:endParaRPr lang="en-US"/>
        </a:p>
      </dgm:t>
    </dgm:pt>
    <dgm:pt modelId="{B9FAA6FA-A55E-4E23-A733-53F6A54EFCF4}" type="sibTrans" cxnId="{A4AAC06D-AE2B-44A7-99FC-70B2928B7046}">
      <dgm:prSet/>
      <dgm:spPr/>
      <dgm:t>
        <a:bodyPr/>
        <a:lstStyle/>
        <a:p>
          <a:endParaRPr lang="en-US"/>
        </a:p>
      </dgm:t>
    </dgm:pt>
    <dgm:pt modelId="{6FD09409-AFB0-4F9A-BE0C-46F959774E90}">
      <dgm:prSet/>
      <dgm:spPr/>
      <dgm:t>
        <a:bodyPr/>
        <a:lstStyle/>
        <a:p>
          <a:r>
            <a:rPr lang="en-GB"/>
            <a:t>Will make the learning process more </a:t>
          </a:r>
          <a:r>
            <a:rPr lang="en-GB" b="1"/>
            <a:t>interactive discussions </a:t>
          </a:r>
          <a:r>
            <a:rPr lang="en-GB"/>
            <a:t>and feel free to ask any question or you can speak.</a:t>
          </a:r>
          <a:endParaRPr lang="en-US"/>
        </a:p>
      </dgm:t>
    </dgm:pt>
    <dgm:pt modelId="{F4A3C124-7376-407A-98EF-6D4F389FE0CE}" type="parTrans" cxnId="{22442EA2-D5D7-4ADC-AAEE-129243005349}">
      <dgm:prSet/>
      <dgm:spPr/>
      <dgm:t>
        <a:bodyPr/>
        <a:lstStyle/>
        <a:p>
          <a:endParaRPr lang="en-US"/>
        </a:p>
      </dgm:t>
    </dgm:pt>
    <dgm:pt modelId="{9DEAA4C5-B7C1-4FBF-89D2-F56254B6FB52}" type="sibTrans" cxnId="{22442EA2-D5D7-4ADC-AAEE-129243005349}">
      <dgm:prSet/>
      <dgm:spPr/>
      <dgm:t>
        <a:bodyPr/>
        <a:lstStyle/>
        <a:p>
          <a:endParaRPr lang="en-US"/>
        </a:p>
      </dgm:t>
    </dgm:pt>
    <dgm:pt modelId="{CB7AF24D-FB4F-4210-B8BF-267FB2A35091}">
      <dgm:prSet/>
      <dgm:spPr/>
      <dgm:t>
        <a:bodyPr/>
        <a:lstStyle/>
        <a:p>
          <a:r>
            <a:rPr lang="en-GB"/>
            <a:t>You have the right to choose whether to turn on your video or not.</a:t>
          </a:r>
          <a:endParaRPr lang="en-US"/>
        </a:p>
      </dgm:t>
    </dgm:pt>
    <dgm:pt modelId="{B1763A64-2655-437C-9198-40DD3D811301}" type="parTrans" cxnId="{A0BF5599-8C3F-4AE4-A729-018BAEE1C9C8}">
      <dgm:prSet/>
      <dgm:spPr/>
      <dgm:t>
        <a:bodyPr/>
        <a:lstStyle/>
        <a:p>
          <a:endParaRPr lang="en-US"/>
        </a:p>
      </dgm:t>
    </dgm:pt>
    <dgm:pt modelId="{C95D5CE8-A1A2-42A0-BD09-63E4399FD823}" type="sibTrans" cxnId="{A0BF5599-8C3F-4AE4-A729-018BAEE1C9C8}">
      <dgm:prSet/>
      <dgm:spPr/>
      <dgm:t>
        <a:bodyPr/>
        <a:lstStyle/>
        <a:p>
          <a:endParaRPr lang="en-US"/>
        </a:p>
      </dgm:t>
    </dgm:pt>
    <dgm:pt modelId="{C2C6110B-A200-4E00-A022-5CE342809BA6}">
      <dgm:prSet/>
      <dgm:spPr/>
      <dgm:t>
        <a:bodyPr/>
        <a:lstStyle/>
        <a:p>
          <a:r>
            <a:rPr lang="en-GB" b="1"/>
            <a:t>Participation</a:t>
          </a:r>
          <a:r>
            <a:rPr lang="en-GB"/>
            <a:t> prepares you for your exam and learning needs with ease.</a:t>
          </a:r>
          <a:endParaRPr lang="en-US"/>
        </a:p>
      </dgm:t>
    </dgm:pt>
    <dgm:pt modelId="{3CFD4D89-FD3D-4B44-B6F8-8CB4428C6F4D}" type="parTrans" cxnId="{76A397A0-B404-48B6-B4AB-184C79E9F608}">
      <dgm:prSet/>
      <dgm:spPr/>
      <dgm:t>
        <a:bodyPr/>
        <a:lstStyle/>
        <a:p>
          <a:endParaRPr lang="en-US"/>
        </a:p>
      </dgm:t>
    </dgm:pt>
    <dgm:pt modelId="{2413B61A-22B3-46C2-9D88-48F5EDA50F9B}" type="sibTrans" cxnId="{76A397A0-B404-48B6-B4AB-184C79E9F608}">
      <dgm:prSet/>
      <dgm:spPr/>
      <dgm:t>
        <a:bodyPr/>
        <a:lstStyle/>
        <a:p>
          <a:endParaRPr lang="en-US"/>
        </a:p>
      </dgm:t>
    </dgm:pt>
    <dgm:pt modelId="{E504DEF7-6C57-4261-9F15-D8D96ECE0325}" type="pres">
      <dgm:prSet presAssocID="{6CF0261D-2D55-44FE-9210-5FD47F397E45}" presName="root" presStyleCnt="0">
        <dgm:presLayoutVars>
          <dgm:dir/>
          <dgm:resizeHandles val="exact"/>
        </dgm:presLayoutVars>
      </dgm:prSet>
      <dgm:spPr/>
    </dgm:pt>
    <dgm:pt modelId="{764A1FB1-3F1C-4A74-B3AC-F3C71D3CBDD0}" type="pres">
      <dgm:prSet presAssocID="{35A3F13B-47ED-43DF-B9E5-A98CF9EEB27D}" presName="compNode" presStyleCnt="0"/>
      <dgm:spPr/>
    </dgm:pt>
    <dgm:pt modelId="{A308C6F5-232C-4278-837A-436FEC36C9EF}" type="pres">
      <dgm:prSet presAssocID="{35A3F13B-47ED-43DF-B9E5-A98CF9EEB27D}" presName="bgRect" presStyleLbl="bgShp" presStyleIdx="0" presStyleCnt="4"/>
      <dgm:spPr/>
    </dgm:pt>
    <dgm:pt modelId="{475D098F-80C1-4FDB-AA15-93FD6C92AD89}" type="pres">
      <dgm:prSet presAssocID="{35A3F13B-47ED-43DF-B9E5-A98CF9EEB2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BB4887-9DD3-4E2B-81C1-34165235F025}" type="pres">
      <dgm:prSet presAssocID="{35A3F13B-47ED-43DF-B9E5-A98CF9EEB27D}" presName="spaceRect" presStyleCnt="0"/>
      <dgm:spPr/>
    </dgm:pt>
    <dgm:pt modelId="{52DED1E9-87B8-4E95-AEA1-5809C60BC887}" type="pres">
      <dgm:prSet presAssocID="{35A3F13B-47ED-43DF-B9E5-A98CF9EEB27D}" presName="parTx" presStyleLbl="revTx" presStyleIdx="0" presStyleCnt="4">
        <dgm:presLayoutVars>
          <dgm:chMax val="0"/>
          <dgm:chPref val="0"/>
        </dgm:presLayoutVars>
      </dgm:prSet>
      <dgm:spPr/>
    </dgm:pt>
    <dgm:pt modelId="{DA85CD30-2433-4F21-8546-1126D955669C}" type="pres">
      <dgm:prSet presAssocID="{B9FAA6FA-A55E-4E23-A733-53F6A54EFCF4}" presName="sibTrans" presStyleCnt="0"/>
      <dgm:spPr/>
    </dgm:pt>
    <dgm:pt modelId="{3632C0B6-4511-4935-8CD7-7FA822AA0493}" type="pres">
      <dgm:prSet presAssocID="{6FD09409-AFB0-4F9A-BE0C-46F959774E90}" presName="compNode" presStyleCnt="0"/>
      <dgm:spPr/>
    </dgm:pt>
    <dgm:pt modelId="{ED158944-AB7D-40B3-A81C-A0C0BF438834}" type="pres">
      <dgm:prSet presAssocID="{6FD09409-AFB0-4F9A-BE0C-46F959774E90}" presName="bgRect" presStyleLbl="bgShp" presStyleIdx="1" presStyleCnt="4"/>
      <dgm:spPr/>
    </dgm:pt>
    <dgm:pt modelId="{3EE44FAA-E8AA-4C6C-B66C-DA96929CA60A}" type="pres">
      <dgm:prSet presAssocID="{6FD09409-AFB0-4F9A-BE0C-46F959774E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4261869-2890-4EA4-884D-F08E7CFF4AAF}" type="pres">
      <dgm:prSet presAssocID="{6FD09409-AFB0-4F9A-BE0C-46F959774E90}" presName="spaceRect" presStyleCnt="0"/>
      <dgm:spPr/>
    </dgm:pt>
    <dgm:pt modelId="{4F42BC31-629C-4823-8F02-EDD1C0D900B0}" type="pres">
      <dgm:prSet presAssocID="{6FD09409-AFB0-4F9A-BE0C-46F959774E90}" presName="parTx" presStyleLbl="revTx" presStyleIdx="1" presStyleCnt="4">
        <dgm:presLayoutVars>
          <dgm:chMax val="0"/>
          <dgm:chPref val="0"/>
        </dgm:presLayoutVars>
      </dgm:prSet>
      <dgm:spPr/>
    </dgm:pt>
    <dgm:pt modelId="{8484C96D-DC15-4445-B12B-7C6DEE7214C4}" type="pres">
      <dgm:prSet presAssocID="{9DEAA4C5-B7C1-4FBF-89D2-F56254B6FB52}" presName="sibTrans" presStyleCnt="0"/>
      <dgm:spPr/>
    </dgm:pt>
    <dgm:pt modelId="{922FCC07-F04B-4471-9600-B0D5DFDCF049}" type="pres">
      <dgm:prSet presAssocID="{CB7AF24D-FB4F-4210-B8BF-267FB2A35091}" presName="compNode" presStyleCnt="0"/>
      <dgm:spPr/>
    </dgm:pt>
    <dgm:pt modelId="{3913E2D7-983E-4C8F-8EBF-4F896A926757}" type="pres">
      <dgm:prSet presAssocID="{CB7AF24D-FB4F-4210-B8BF-267FB2A35091}" presName="bgRect" presStyleLbl="bgShp" presStyleIdx="2" presStyleCnt="4"/>
      <dgm:spPr/>
    </dgm:pt>
    <dgm:pt modelId="{C51882E3-379A-4170-BC65-3F23427DDFA9}" type="pres">
      <dgm:prSet presAssocID="{CB7AF24D-FB4F-4210-B8BF-267FB2A350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D12A3B45-769B-4B04-A530-34BC76A50615}" type="pres">
      <dgm:prSet presAssocID="{CB7AF24D-FB4F-4210-B8BF-267FB2A35091}" presName="spaceRect" presStyleCnt="0"/>
      <dgm:spPr/>
    </dgm:pt>
    <dgm:pt modelId="{889792C3-E0D7-4022-946F-703B16949394}" type="pres">
      <dgm:prSet presAssocID="{CB7AF24D-FB4F-4210-B8BF-267FB2A35091}" presName="parTx" presStyleLbl="revTx" presStyleIdx="2" presStyleCnt="4">
        <dgm:presLayoutVars>
          <dgm:chMax val="0"/>
          <dgm:chPref val="0"/>
        </dgm:presLayoutVars>
      </dgm:prSet>
      <dgm:spPr/>
    </dgm:pt>
    <dgm:pt modelId="{0205E4A8-55FF-4D52-ADAC-DCD719659583}" type="pres">
      <dgm:prSet presAssocID="{C95D5CE8-A1A2-42A0-BD09-63E4399FD823}" presName="sibTrans" presStyleCnt="0"/>
      <dgm:spPr/>
    </dgm:pt>
    <dgm:pt modelId="{0225E4A0-7028-4852-84FF-CE17E40DED34}" type="pres">
      <dgm:prSet presAssocID="{C2C6110B-A200-4E00-A022-5CE342809BA6}" presName="compNode" presStyleCnt="0"/>
      <dgm:spPr/>
    </dgm:pt>
    <dgm:pt modelId="{E31DD10D-F3A1-4F3A-9025-3BCF391ABEB1}" type="pres">
      <dgm:prSet presAssocID="{C2C6110B-A200-4E00-A022-5CE342809BA6}" presName="bgRect" presStyleLbl="bgShp" presStyleIdx="3" presStyleCnt="4"/>
      <dgm:spPr/>
    </dgm:pt>
    <dgm:pt modelId="{FD17031B-F77F-432A-950B-E8AC148C4689}" type="pres">
      <dgm:prSet presAssocID="{C2C6110B-A200-4E00-A022-5CE342809B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3D9D82-18C5-458F-85D8-7DAE8D68090A}" type="pres">
      <dgm:prSet presAssocID="{C2C6110B-A200-4E00-A022-5CE342809BA6}" presName="spaceRect" presStyleCnt="0"/>
      <dgm:spPr/>
    </dgm:pt>
    <dgm:pt modelId="{46C2C13D-87F9-4266-BFB4-774D94FAAEB0}" type="pres">
      <dgm:prSet presAssocID="{C2C6110B-A200-4E00-A022-5CE342809B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B6A028-3E0C-4E46-A0B9-6031C2080DA7}" type="presOf" srcId="{6CF0261D-2D55-44FE-9210-5FD47F397E45}" destId="{E504DEF7-6C57-4261-9F15-D8D96ECE0325}" srcOrd="0" destOrd="0" presId="urn:microsoft.com/office/officeart/2018/2/layout/IconVerticalSolidList"/>
    <dgm:cxn modelId="{A4AAC06D-AE2B-44A7-99FC-70B2928B7046}" srcId="{6CF0261D-2D55-44FE-9210-5FD47F397E45}" destId="{35A3F13B-47ED-43DF-B9E5-A98CF9EEB27D}" srcOrd="0" destOrd="0" parTransId="{8FF08942-7391-4348-92FC-09578CC6DC39}" sibTransId="{B9FAA6FA-A55E-4E23-A733-53F6A54EFCF4}"/>
    <dgm:cxn modelId="{508BA88F-9CAB-4F76-993C-196BD736AFAF}" type="presOf" srcId="{CB7AF24D-FB4F-4210-B8BF-267FB2A35091}" destId="{889792C3-E0D7-4022-946F-703B16949394}" srcOrd="0" destOrd="0" presId="urn:microsoft.com/office/officeart/2018/2/layout/IconVerticalSolidList"/>
    <dgm:cxn modelId="{A0BF5599-8C3F-4AE4-A729-018BAEE1C9C8}" srcId="{6CF0261D-2D55-44FE-9210-5FD47F397E45}" destId="{CB7AF24D-FB4F-4210-B8BF-267FB2A35091}" srcOrd="2" destOrd="0" parTransId="{B1763A64-2655-437C-9198-40DD3D811301}" sibTransId="{C95D5CE8-A1A2-42A0-BD09-63E4399FD823}"/>
    <dgm:cxn modelId="{04E4CC9D-A77F-43A5-A1B5-1D8B1909E41C}" type="presOf" srcId="{35A3F13B-47ED-43DF-B9E5-A98CF9EEB27D}" destId="{52DED1E9-87B8-4E95-AEA1-5809C60BC887}" srcOrd="0" destOrd="0" presId="urn:microsoft.com/office/officeart/2018/2/layout/IconVerticalSolidList"/>
    <dgm:cxn modelId="{76A397A0-B404-48B6-B4AB-184C79E9F608}" srcId="{6CF0261D-2D55-44FE-9210-5FD47F397E45}" destId="{C2C6110B-A200-4E00-A022-5CE342809BA6}" srcOrd="3" destOrd="0" parTransId="{3CFD4D89-FD3D-4B44-B6F8-8CB4428C6F4D}" sibTransId="{2413B61A-22B3-46C2-9D88-48F5EDA50F9B}"/>
    <dgm:cxn modelId="{22442EA2-D5D7-4ADC-AAEE-129243005349}" srcId="{6CF0261D-2D55-44FE-9210-5FD47F397E45}" destId="{6FD09409-AFB0-4F9A-BE0C-46F959774E90}" srcOrd="1" destOrd="0" parTransId="{F4A3C124-7376-407A-98EF-6D4F389FE0CE}" sibTransId="{9DEAA4C5-B7C1-4FBF-89D2-F56254B6FB52}"/>
    <dgm:cxn modelId="{6C1243C5-4A38-497B-8FC6-D7BF8C8639AE}" type="presOf" srcId="{6FD09409-AFB0-4F9A-BE0C-46F959774E90}" destId="{4F42BC31-629C-4823-8F02-EDD1C0D900B0}" srcOrd="0" destOrd="0" presId="urn:microsoft.com/office/officeart/2018/2/layout/IconVerticalSolidList"/>
    <dgm:cxn modelId="{6F03DCC7-3234-4914-A431-4BE9B2149311}" type="presOf" srcId="{C2C6110B-A200-4E00-A022-5CE342809BA6}" destId="{46C2C13D-87F9-4266-BFB4-774D94FAAEB0}" srcOrd="0" destOrd="0" presId="urn:microsoft.com/office/officeart/2018/2/layout/IconVerticalSolidList"/>
    <dgm:cxn modelId="{1BA8783B-997C-427E-81AD-6946FF905D38}" type="presParOf" srcId="{E504DEF7-6C57-4261-9F15-D8D96ECE0325}" destId="{764A1FB1-3F1C-4A74-B3AC-F3C71D3CBDD0}" srcOrd="0" destOrd="0" presId="urn:microsoft.com/office/officeart/2018/2/layout/IconVerticalSolidList"/>
    <dgm:cxn modelId="{C238800A-1A71-4643-AC9B-A1FC66B45C43}" type="presParOf" srcId="{764A1FB1-3F1C-4A74-B3AC-F3C71D3CBDD0}" destId="{A308C6F5-232C-4278-837A-436FEC36C9EF}" srcOrd="0" destOrd="0" presId="urn:microsoft.com/office/officeart/2018/2/layout/IconVerticalSolidList"/>
    <dgm:cxn modelId="{97D7457C-2C17-4A23-B25A-6E5A26388512}" type="presParOf" srcId="{764A1FB1-3F1C-4A74-B3AC-F3C71D3CBDD0}" destId="{475D098F-80C1-4FDB-AA15-93FD6C92AD89}" srcOrd="1" destOrd="0" presId="urn:microsoft.com/office/officeart/2018/2/layout/IconVerticalSolidList"/>
    <dgm:cxn modelId="{CBE59FD2-3F82-4FA0-8EB2-95C036AB1A8B}" type="presParOf" srcId="{764A1FB1-3F1C-4A74-B3AC-F3C71D3CBDD0}" destId="{16BB4887-9DD3-4E2B-81C1-34165235F025}" srcOrd="2" destOrd="0" presId="urn:microsoft.com/office/officeart/2018/2/layout/IconVerticalSolidList"/>
    <dgm:cxn modelId="{00696320-A1E7-4930-87B5-2C864B617FAE}" type="presParOf" srcId="{764A1FB1-3F1C-4A74-B3AC-F3C71D3CBDD0}" destId="{52DED1E9-87B8-4E95-AEA1-5809C60BC887}" srcOrd="3" destOrd="0" presId="urn:microsoft.com/office/officeart/2018/2/layout/IconVerticalSolidList"/>
    <dgm:cxn modelId="{8779DD45-473A-4AA8-99C0-21C56025DE7D}" type="presParOf" srcId="{E504DEF7-6C57-4261-9F15-D8D96ECE0325}" destId="{DA85CD30-2433-4F21-8546-1126D955669C}" srcOrd="1" destOrd="0" presId="urn:microsoft.com/office/officeart/2018/2/layout/IconVerticalSolidList"/>
    <dgm:cxn modelId="{D6281534-0251-41E3-AC50-6194A9D06548}" type="presParOf" srcId="{E504DEF7-6C57-4261-9F15-D8D96ECE0325}" destId="{3632C0B6-4511-4935-8CD7-7FA822AA0493}" srcOrd="2" destOrd="0" presId="urn:microsoft.com/office/officeart/2018/2/layout/IconVerticalSolidList"/>
    <dgm:cxn modelId="{6152A8E5-A70C-48AC-9D83-EF618BCE6856}" type="presParOf" srcId="{3632C0B6-4511-4935-8CD7-7FA822AA0493}" destId="{ED158944-AB7D-40B3-A81C-A0C0BF438834}" srcOrd="0" destOrd="0" presId="urn:microsoft.com/office/officeart/2018/2/layout/IconVerticalSolidList"/>
    <dgm:cxn modelId="{818B0962-7799-40DA-B7B4-4F32E1F99200}" type="presParOf" srcId="{3632C0B6-4511-4935-8CD7-7FA822AA0493}" destId="{3EE44FAA-E8AA-4C6C-B66C-DA96929CA60A}" srcOrd="1" destOrd="0" presId="urn:microsoft.com/office/officeart/2018/2/layout/IconVerticalSolidList"/>
    <dgm:cxn modelId="{A56C8879-2E20-4325-8277-5F97B2A0C72A}" type="presParOf" srcId="{3632C0B6-4511-4935-8CD7-7FA822AA0493}" destId="{44261869-2890-4EA4-884D-F08E7CFF4AAF}" srcOrd="2" destOrd="0" presId="urn:microsoft.com/office/officeart/2018/2/layout/IconVerticalSolidList"/>
    <dgm:cxn modelId="{997D2635-B9B6-473B-96D1-B6181E87B955}" type="presParOf" srcId="{3632C0B6-4511-4935-8CD7-7FA822AA0493}" destId="{4F42BC31-629C-4823-8F02-EDD1C0D900B0}" srcOrd="3" destOrd="0" presId="urn:microsoft.com/office/officeart/2018/2/layout/IconVerticalSolidList"/>
    <dgm:cxn modelId="{1019355F-C2A2-4F5B-B099-8669CBF3174F}" type="presParOf" srcId="{E504DEF7-6C57-4261-9F15-D8D96ECE0325}" destId="{8484C96D-DC15-4445-B12B-7C6DEE7214C4}" srcOrd="3" destOrd="0" presId="urn:microsoft.com/office/officeart/2018/2/layout/IconVerticalSolidList"/>
    <dgm:cxn modelId="{B7A16E4F-3625-4C02-823E-69051749CA00}" type="presParOf" srcId="{E504DEF7-6C57-4261-9F15-D8D96ECE0325}" destId="{922FCC07-F04B-4471-9600-B0D5DFDCF049}" srcOrd="4" destOrd="0" presId="urn:microsoft.com/office/officeart/2018/2/layout/IconVerticalSolidList"/>
    <dgm:cxn modelId="{C0B2BB2E-F68C-4A86-9399-683B049E9CD8}" type="presParOf" srcId="{922FCC07-F04B-4471-9600-B0D5DFDCF049}" destId="{3913E2D7-983E-4C8F-8EBF-4F896A926757}" srcOrd="0" destOrd="0" presId="urn:microsoft.com/office/officeart/2018/2/layout/IconVerticalSolidList"/>
    <dgm:cxn modelId="{CEDE4D41-947E-48D8-8F87-4347DA63F14A}" type="presParOf" srcId="{922FCC07-F04B-4471-9600-B0D5DFDCF049}" destId="{C51882E3-379A-4170-BC65-3F23427DDFA9}" srcOrd="1" destOrd="0" presId="urn:microsoft.com/office/officeart/2018/2/layout/IconVerticalSolidList"/>
    <dgm:cxn modelId="{FF02B940-EA10-41F1-8D96-A936EFEBCC7A}" type="presParOf" srcId="{922FCC07-F04B-4471-9600-B0D5DFDCF049}" destId="{D12A3B45-769B-4B04-A530-34BC76A50615}" srcOrd="2" destOrd="0" presId="urn:microsoft.com/office/officeart/2018/2/layout/IconVerticalSolidList"/>
    <dgm:cxn modelId="{1184F7B1-C14D-4D1F-98CE-D003841599DA}" type="presParOf" srcId="{922FCC07-F04B-4471-9600-B0D5DFDCF049}" destId="{889792C3-E0D7-4022-946F-703B16949394}" srcOrd="3" destOrd="0" presId="urn:microsoft.com/office/officeart/2018/2/layout/IconVerticalSolidList"/>
    <dgm:cxn modelId="{3F1602AA-AE51-46E9-9DC9-47EB9A1B089B}" type="presParOf" srcId="{E504DEF7-6C57-4261-9F15-D8D96ECE0325}" destId="{0205E4A8-55FF-4D52-ADAC-DCD719659583}" srcOrd="5" destOrd="0" presId="urn:microsoft.com/office/officeart/2018/2/layout/IconVerticalSolidList"/>
    <dgm:cxn modelId="{20031BD5-9ED0-42DB-9848-91C2E95DCB74}" type="presParOf" srcId="{E504DEF7-6C57-4261-9F15-D8D96ECE0325}" destId="{0225E4A0-7028-4852-84FF-CE17E40DED34}" srcOrd="6" destOrd="0" presId="urn:microsoft.com/office/officeart/2018/2/layout/IconVerticalSolidList"/>
    <dgm:cxn modelId="{DB5555F7-2B95-4E63-AE55-8E4289C8555F}" type="presParOf" srcId="{0225E4A0-7028-4852-84FF-CE17E40DED34}" destId="{E31DD10D-F3A1-4F3A-9025-3BCF391ABEB1}" srcOrd="0" destOrd="0" presId="urn:microsoft.com/office/officeart/2018/2/layout/IconVerticalSolidList"/>
    <dgm:cxn modelId="{95931166-23DB-48BB-9BB2-86C22D81280D}" type="presParOf" srcId="{0225E4A0-7028-4852-84FF-CE17E40DED34}" destId="{FD17031B-F77F-432A-950B-E8AC148C4689}" srcOrd="1" destOrd="0" presId="urn:microsoft.com/office/officeart/2018/2/layout/IconVerticalSolidList"/>
    <dgm:cxn modelId="{D4AB398E-4CAC-442F-B5AC-1919369FCB01}" type="presParOf" srcId="{0225E4A0-7028-4852-84FF-CE17E40DED34}" destId="{6C3D9D82-18C5-458F-85D8-7DAE8D68090A}" srcOrd="2" destOrd="0" presId="urn:microsoft.com/office/officeart/2018/2/layout/IconVerticalSolidList"/>
    <dgm:cxn modelId="{973D27F5-9277-4E1D-A318-454B50CA804F}" type="presParOf" srcId="{0225E4A0-7028-4852-84FF-CE17E40DED34}" destId="{46C2C13D-87F9-4266-BFB4-774D94FAA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B373-F5D2-4C16-8232-AD3EB3BA2865}">
      <dsp:nvSpPr>
        <dsp:cNvPr id="0" name=""/>
        <dsp:cNvSpPr/>
      </dsp:nvSpPr>
      <dsp:spPr>
        <a:xfrm>
          <a:off x="0" y="3740727"/>
          <a:ext cx="11521435" cy="759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7030A0"/>
              </a:solidFill>
            </a:rPr>
            <a:t>Dr Okwudili O. Onwurah</a:t>
          </a:r>
          <a:endParaRPr lang="en-US" sz="2700" kern="1200" dirty="0"/>
        </a:p>
      </dsp:txBody>
      <dsp:txXfrm>
        <a:off x="0" y="3740727"/>
        <a:ext cx="11521435" cy="759742"/>
      </dsp:txXfrm>
    </dsp:sp>
    <dsp:sp modelId="{50E560F1-A1B3-4C64-B8C9-000AEB7FD047}">
      <dsp:nvSpPr>
        <dsp:cNvPr id="0" name=""/>
        <dsp:cNvSpPr/>
      </dsp:nvSpPr>
      <dsp:spPr>
        <a:xfrm rot="10800000">
          <a:off x="0" y="3123"/>
          <a:ext cx="11521435" cy="37744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Tutor</a:t>
          </a:r>
          <a:r>
            <a:rPr lang="en-US" sz="2700" kern="1200" dirty="0"/>
            <a:t>: </a:t>
          </a:r>
          <a:r>
            <a:rPr lang="en-GB" sz="2700" b="1" kern="1200" dirty="0"/>
            <a:t>Okwudili</a:t>
          </a:r>
          <a:r>
            <a:rPr lang="en-GB" sz="2700" kern="1200" dirty="0"/>
            <a:t> O. ONWURAH, </a:t>
          </a:r>
          <a:r>
            <a:rPr lang="en-GB" sz="2700" b="1" kern="1200" dirty="0"/>
            <a:t>LL.B.</a:t>
          </a:r>
          <a:r>
            <a:rPr lang="en-GB" sz="2700" kern="1200" dirty="0"/>
            <a:t> (Nigeria); </a:t>
          </a:r>
          <a:r>
            <a:rPr lang="en-GB" sz="2700" b="1" kern="1200" dirty="0"/>
            <a:t>BL</a:t>
          </a:r>
          <a:r>
            <a:rPr lang="en-GB" sz="2700" kern="1200" dirty="0"/>
            <a:t> (Abuja, Nigeria); </a:t>
          </a:r>
          <a:r>
            <a:rPr lang="en-GB" sz="2700" b="1" kern="1200" dirty="0"/>
            <a:t>LLM</a:t>
          </a:r>
          <a:r>
            <a:rPr lang="en-GB" sz="2700" kern="1200" dirty="0"/>
            <a:t> (Exeter, UK); </a:t>
          </a:r>
          <a:r>
            <a:rPr lang="en-GB" sz="2700" b="1" kern="1200" dirty="0"/>
            <a:t>LLM</a:t>
          </a:r>
          <a:r>
            <a:rPr lang="en-GB" sz="2700" kern="1200" dirty="0"/>
            <a:t> (Qingdao, PRC); </a:t>
          </a:r>
          <a:r>
            <a:rPr lang="en-GB" sz="2700" b="1" kern="1200" dirty="0"/>
            <a:t>LLM</a:t>
          </a:r>
          <a:r>
            <a:rPr lang="en-GB" sz="2700" kern="1200" dirty="0"/>
            <a:t> (Shanghai, PRC)</a:t>
          </a:r>
          <a:endParaRPr lang="en-US" sz="2700" kern="1200" dirty="0"/>
        </a:p>
      </dsp:txBody>
      <dsp:txXfrm rot="-10800000">
        <a:off x="0" y="3123"/>
        <a:ext cx="11521435" cy="1324819"/>
      </dsp:txXfrm>
    </dsp:sp>
    <dsp:sp modelId="{776488E1-41F0-4B79-AF8B-E69517EDFD16}">
      <dsp:nvSpPr>
        <dsp:cNvPr id="0" name=""/>
        <dsp:cNvSpPr/>
      </dsp:nvSpPr>
      <dsp:spPr>
        <a:xfrm>
          <a:off x="0" y="1137201"/>
          <a:ext cx="11521435" cy="15100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67310" rIns="376936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PhD in Law (Hong Kong)</a:t>
          </a:r>
          <a:br>
            <a:rPr lang="en-US" sz="5300" kern="1200" dirty="0"/>
          </a:br>
          <a:endParaRPr lang="en-US" sz="5300" kern="1200" dirty="0"/>
        </a:p>
      </dsp:txBody>
      <dsp:txXfrm>
        <a:off x="0" y="1137201"/>
        <a:ext cx="11521435" cy="1510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C6F5-232C-4278-837A-436FEC36C9EF}">
      <dsp:nvSpPr>
        <dsp:cNvPr id="0" name=""/>
        <dsp:cNvSpPr/>
      </dsp:nvSpPr>
      <dsp:spPr>
        <a:xfrm>
          <a:off x="0" y="2614"/>
          <a:ext cx="7097051" cy="1324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098F-80C1-4FDB-AA15-93FD6C92AD89}">
      <dsp:nvSpPr>
        <dsp:cNvPr id="0" name=""/>
        <dsp:cNvSpPr/>
      </dsp:nvSpPr>
      <dsp:spPr>
        <a:xfrm>
          <a:off x="400774" y="300711"/>
          <a:ext cx="728681" cy="728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D1E9-87B8-4E95-AEA1-5809C60BC887}">
      <dsp:nvSpPr>
        <dsp:cNvPr id="0" name=""/>
        <dsp:cNvSpPr/>
      </dsp:nvSpPr>
      <dsp:spPr>
        <a:xfrm>
          <a:off x="1530231" y="2614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purpose of the online lesson is to encourage you to </a:t>
          </a:r>
          <a:r>
            <a:rPr lang="en-GB" sz="2000" b="1" u="sng" kern="1200"/>
            <a:t>participate actively </a:t>
          </a:r>
          <a:r>
            <a:rPr lang="en-GB" sz="2000" kern="1200"/>
            <a:t>in achieving your needs and simplifying your legal education. </a:t>
          </a:r>
          <a:r>
            <a:rPr lang="en-GB" sz="2000" i="1" kern="1200"/>
            <a:t>I want you to be the best!</a:t>
          </a:r>
          <a:endParaRPr lang="en-US" sz="2000" kern="1200"/>
        </a:p>
      </dsp:txBody>
      <dsp:txXfrm>
        <a:off x="1530231" y="2614"/>
        <a:ext cx="5566819" cy="1324875"/>
      </dsp:txXfrm>
    </dsp:sp>
    <dsp:sp modelId="{ED158944-AB7D-40B3-A81C-A0C0BF438834}">
      <dsp:nvSpPr>
        <dsp:cNvPr id="0" name=""/>
        <dsp:cNvSpPr/>
      </dsp:nvSpPr>
      <dsp:spPr>
        <a:xfrm>
          <a:off x="0" y="1658708"/>
          <a:ext cx="7097051" cy="132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4FAA-E8AA-4C6C-B66C-DA96929CA60A}">
      <dsp:nvSpPr>
        <dsp:cNvPr id="0" name=""/>
        <dsp:cNvSpPr/>
      </dsp:nvSpPr>
      <dsp:spPr>
        <a:xfrm>
          <a:off x="400774" y="1956805"/>
          <a:ext cx="728681" cy="728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BC31-629C-4823-8F02-EDD1C0D900B0}">
      <dsp:nvSpPr>
        <dsp:cNvPr id="0" name=""/>
        <dsp:cNvSpPr/>
      </dsp:nvSpPr>
      <dsp:spPr>
        <a:xfrm>
          <a:off x="1530231" y="165870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Will make the learning process more </a:t>
          </a:r>
          <a:r>
            <a:rPr lang="en-GB" sz="2000" b="1" kern="1200"/>
            <a:t>interactive discussions </a:t>
          </a:r>
          <a:r>
            <a:rPr lang="en-GB" sz="2000" kern="1200"/>
            <a:t>and feel free to ask any question or you can speak.</a:t>
          </a:r>
          <a:endParaRPr lang="en-US" sz="2000" kern="1200"/>
        </a:p>
      </dsp:txBody>
      <dsp:txXfrm>
        <a:off x="1530231" y="1658708"/>
        <a:ext cx="5566819" cy="1324875"/>
      </dsp:txXfrm>
    </dsp:sp>
    <dsp:sp modelId="{3913E2D7-983E-4C8F-8EBF-4F896A926757}">
      <dsp:nvSpPr>
        <dsp:cNvPr id="0" name=""/>
        <dsp:cNvSpPr/>
      </dsp:nvSpPr>
      <dsp:spPr>
        <a:xfrm>
          <a:off x="0" y="3314803"/>
          <a:ext cx="7097051" cy="1324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82E3-379A-4170-BC65-3F23427DDFA9}">
      <dsp:nvSpPr>
        <dsp:cNvPr id="0" name=""/>
        <dsp:cNvSpPr/>
      </dsp:nvSpPr>
      <dsp:spPr>
        <a:xfrm>
          <a:off x="400774" y="3612900"/>
          <a:ext cx="728681" cy="728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92C3-E0D7-4022-946F-703B16949394}">
      <dsp:nvSpPr>
        <dsp:cNvPr id="0" name=""/>
        <dsp:cNvSpPr/>
      </dsp:nvSpPr>
      <dsp:spPr>
        <a:xfrm>
          <a:off x="1530231" y="3314803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have the right to choose whether to turn on your video or not.</a:t>
          </a:r>
          <a:endParaRPr lang="en-US" sz="2000" kern="1200"/>
        </a:p>
      </dsp:txBody>
      <dsp:txXfrm>
        <a:off x="1530231" y="3314803"/>
        <a:ext cx="5566819" cy="1324875"/>
      </dsp:txXfrm>
    </dsp:sp>
    <dsp:sp modelId="{E31DD10D-F3A1-4F3A-9025-3BCF391ABEB1}">
      <dsp:nvSpPr>
        <dsp:cNvPr id="0" name=""/>
        <dsp:cNvSpPr/>
      </dsp:nvSpPr>
      <dsp:spPr>
        <a:xfrm>
          <a:off x="0" y="4970898"/>
          <a:ext cx="7097051" cy="1324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031B-F77F-432A-950B-E8AC148C4689}">
      <dsp:nvSpPr>
        <dsp:cNvPr id="0" name=""/>
        <dsp:cNvSpPr/>
      </dsp:nvSpPr>
      <dsp:spPr>
        <a:xfrm>
          <a:off x="400774" y="5268995"/>
          <a:ext cx="728681" cy="728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C13D-87F9-4266-BFB4-774D94FAAEB0}">
      <dsp:nvSpPr>
        <dsp:cNvPr id="0" name=""/>
        <dsp:cNvSpPr/>
      </dsp:nvSpPr>
      <dsp:spPr>
        <a:xfrm>
          <a:off x="1530231" y="497089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Participation</a:t>
          </a:r>
          <a:r>
            <a:rPr lang="en-GB" sz="2000" kern="1200"/>
            <a:t> prepares you for your exam and learning needs with ease.</a:t>
          </a:r>
          <a:endParaRPr lang="en-US" sz="2000" kern="1200"/>
        </a:p>
      </dsp:txBody>
      <dsp:txXfrm>
        <a:off x="1530231" y="4970898"/>
        <a:ext cx="5566819" cy="132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14151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D5A-CD1C-41C9-9138-AA6D3C69EE5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93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D436-3EB6-494F-83B8-CB7168DEC97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83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B29-9A24-4554-9833-B017014123F0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24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3BA8-F3D4-44EC-B186-3C3243685898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324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8A35-2CEA-44FC-B515-049EB037702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3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744E-276C-48C7-A5B9-AF9DF8C0ACD3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69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C12-33D0-4291-A67F-9186B24BAFB6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044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2AB-B25B-4920-BDF6-0D9ACABE3DA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724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F5E9-6CBB-4D99-974A-13ED7CF5A3DC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35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1F78-D7B8-4ADC-A70F-CD9A5A0C11A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26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14151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9673-0989-4DE3-9ABA-73D09582444D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26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7E1A-0EBE-4D80-BEA0-B2FD01C5F372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60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3977-895A-4931-BC27-26BBF6904C8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19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14151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14151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8CFFBC94-5597-4E44-B64C-D7FD77DF7E84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534E-EC2B-480C-979F-82E1D583FA20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CD9C-2490-4D54-A9A4-5744505C7BD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20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E04D-8037-469D-B903-B2892E83466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5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8210" y="861517"/>
            <a:ext cx="12945110" cy="1299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14151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1809" y="2446401"/>
            <a:ext cx="7934959" cy="476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39850" y="7628506"/>
            <a:ext cx="257175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D5E3B4-0652-4011-9D35-266FDBFD879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9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obile device with apps">
            <a:extLst>
              <a:ext uri="{FF2B5EF4-FFF2-40B4-BE49-F238E27FC236}">
                <a16:creationId xmlns:a16="http://schemas.microsoft.com/office/drawing/2014/main" id="{EE0A3CAA-54A6-4EA8-7BFB-8E9CAB85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4" y="12"/>
            <a:ext cx="14630376" cy="822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1" y="984475"/>
            <a:ext cx="13558470" cy="1758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5760" b="1" dirty="0">
                <a:solidFill>
                  <a:srgbClr val="FFFF00"/>
                </a:solidFill>
                <a:highlight>
                  <a:srgbClr val="0000FF"/>
                </a:highlight>
              </a:rPr>
              <a:t>Vicarious Liability in Sports: Legal Responsibilities of Teams and Coaches</a:t>
            </a:r>
            <a:endParaRPr lang="en-US" sz="5760" i="1" dirty="0">
              <a:solidFill>
                <a:srgbClr val="FFFFFF"/>
              </a:solidFill>
              <a:highlight>
                <a:srgbClr val="0000FF"/>
              </a:highlight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65F6E54-4B8A-9B5B-A50E-1C57F9302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481" y="2905760"/>
          <a:ext cx="11521435" cy="450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88C53-6E1D-012E-E078-352071CD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3001" y="7162800"/>
            <a:ext cx="1920240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4F6122F0-3BDA-48C6-926D-393D5B4E07CE}" type="datetime1">
              <a:rPr lang="en-US" kern="1200">
                <a:solidFill>
                  <a:srgbClr val="FFFFFF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11/23/2024</a:t>
            </a:fld>
            <a:endParaRPr lang="en-US" kern="1200">
              <a:solidFill>
                <a:srgbClr val="FFFFFF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44C3-4D37-CCD5-D0AB-2CB4444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4682" y="7162800"/>
            <a:ext cx="651236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103DA290-49AB-4A6C-90E9-3D87C6460C9F}" type="slidenum">
              <a:rPr lang="en-US" kern="1200">
                <a:solidFill>
                  <a:srgbClr val="FFFFFF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</a:t>
            </a:fld>
            <a:endParaRPr lang="en-US" kern="1200">
              <a:solidFill>
                <a:srgbClr val="FFFFFF"/>
              </a:solidFill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210" y="861517"/>
            <a:ext cx="12945110" cy="874855"/>
          </a:xfrm>
          <a:prstGeom prst="rect">
            <a:avLst/>
          </a:prstGeom>
        </p:spPr>
        <p:txBody>
          <a:bodyPr vert="horz" wrap="square" lIns="0" tIns="188214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05"/>
              </a:spcBef>
            </a:pPr>
            <a:r>
              <a:rPr sz="4450" i="1" spc="-250" dirty="0"/>
              <a:t>Ris</a:t>
            </a:r>
            <a:r>
              <a:rPr lang="en-GB" sz="4450" spc="-250" dirty="0"/>
              <a:t>k</a:t>
            </a:r>
            <a:r>
              <a:rPr sz="4450" i="1" spc="-229" dirty="0"/>
              <a:t> </a:t>
            </a:r>
            <a:r>
              <a:rPr sz="4450" i="1" spc="-100" dirty="0"/>
              <a:t>Mitigation</a:t>
            </a:r>
            <a:r>
              <a:rPr sz="4450" i="1" spc="-225" dirty="0"/>
              <a:t> </a:t>
            </a:r>
            <a:r>
              <a:rPr sz="4450" i="1" spc="-220" dirty="0"/>
              <a:t>for</a:t>
            </a:r>
            <a:r>
              <a:rPr sz="4450" i="1" spc="-229" dirty="0"/>
              <a:t> </a:t>
            </a:r>
            <a:r>
              <a:rPr sz="4450" i="1" spc="-225" dirty="0"/>
              <a:t>Sports</a:t>
            </a:r>
            <a:r>
              <a:rPr sz="4450" i="1" spc="-235" dirty="0"/>
              <a:t> </a:t>
            </a:r>
            <a:r>
              <a:rPr sz="4450" i="1" spc="-90" dirty="0"/>
              <a:t>Organisations</a:t>
            </a:r>
            <a:endParaRPr sz="445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04" y="2243327"/>
            <a:ext cx="566927" cy="5669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1304" y="2992399"/>
            <a:ext cx="2990215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100"/>
              </a:spcBef>
            </a:pPr>
            <a:r>
              <a:rPr sz="2200" b="1" i="1" spc="-10" dirty="0">
                <a:solidFill>
                  <a:srgbClr val="141516"/>
                </a:solidFill>
                <a:latin typeface="Verdana"/>
                <a:cs typeface="Verdana"/>
              </a:rPr>
              <a:t>Comprehensive </a:t>
            </a:r>
            <a:r>
              <a:rPr sz="2200" b="1" i="1" spc="-125" dirty="0">
                <a:solidFill>
                  <a:srgbClr val="141516"/>
                </a:solidFill>
                <a:latin typeface="Verdana"/>
                <a:cs typeface="Verdana"/>
              </a:rPr>
              <a:t>Insurance</a:t>
            </a:r>
            <a:r>
              <a:rPr sz="2200" b="1" i="1" spc="-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200" b="1" i="1" spc="-55" dirty="0">
                <a:solidFill>
                  <a:srgbClr val="141516"/>
                </a:solidFill>
                <a:latin typeface="Verdana"/>
                <a:cs typeface="Verdana"/>
              </a:rPr>
              <a:t>Coverage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304" y="4176191"/>
            <a:ext cx="3026410" cy="297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00"/>
              </a:spcBef>
            </a:pP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organisations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should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secure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robust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insurance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policies</a:t>
            </a:r>
            <a:r>
              <a:rPr sz="17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that</a:t>
            </a:r>
            <a:r>
              <a:rPr sz="17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cover</a:t>
            </a:r>
            <a:r>
              <a:rPr sz="17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7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wide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range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potential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liabilities,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including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injuries,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spectator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accidents,</a:t>
            </a:r>
            <a:r>
              <a:rPr sz="17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75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misconduct allegations.</a:t>
            </a:r>
            <a:endParaRPr sz="1750">
              <a:latin typeface="Noto Sans Mono CJK HK"/>
              <a:cs typeface="Noto Sans Mono CJK HK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9184" y="2243327"/>
            <a:ext cx="566927" cy="5669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127119" y="2992399"/>
            <a:ext cx="3026410" cy="3803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3855">
              <a:lnSpc>
                <a:spcPct val="106000"/>
              </a:lnSpc>
              <a:spcBef>
                <a:spcPts val="100"/>
              </a:spcBef>
            </a:pPr>
            <a:r>
              <a:rPr sz="2200" b="1" i="1" spc="-55" dirty="0">
                <a:solidFill>
                  <a:srgbClr val="141516"/>
                </a:solidFill>
                <a:latin typeface="Verdana"/>
                <a:cs typeface="Verdana"/>
              </a:rPr>
              <a:t>Clear</a:t>
            </a:r>
            <a:r>
              <a:rPr sz="2200" b="1" i="1" spc="-90" dirty="0">
                <a:solidFill>
                  <a:srgbClr val="141516"/>
                </a:solidFill>
                <a:latin typeface="Verdana"/>
                <a:cs typeface="Verdana"/>
              </a:rPr>
              <a:t> Policies</a:t>
            </a:r>
            <a:r>
              <a:rPr sz="2200" b="1" i="1" spc="-6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200" b="1" i="1" spc="-25" dirty="0">
                <a:solidFill>
                  <a:srgbClr val="141516"/>
                </a:solidFill>
                <a:latin typeface="Verdana"/>
                <a:cs typeface="Verdana"/>
              </a:rPr>
              <a:t>and </a:t>
            </a:r>
            <a:r>
              <a:rPr sz="2200" b="1" i="1" spc="-10" dirty="0">
                <a:solidFill>
                  <a:srgbClr val="141516"/>
                </a:solidFill>
                <a:latin typeface="Verdana"/>
                <a:cs typeface="Verdana"/>
              </a:rPr>
              <a:t>Procedures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100"/>
              </a:lnSpc>
              <a:spcBef>
                <a:spcPts val="935"/>
              </a:spcBef>
            </a:pP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Implementing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enforcing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clear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codes of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conduct,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safety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protocols, 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disciplinary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procedures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can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help mitigate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risks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demonstrate</a:t>
            </a:r>
            <a:r>
              <a:rPr sz="17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due</a:t>
            </a:r>
            <a:r>
              <a:rPr sz="17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diligence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 case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legal challenges.</a:t>
            </a:r>
            <a:endParaRPr sz="1750">
              <a:latin typeface="Noto Sans Mono CJK HK"/>
              <a:cs typeface="Noto Sans Mono CJK HK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85888" y="2243327"/>
            <a:ext cx="566927" cy="56692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73188" y="2992399"/>
            <a:ext cx="3026410" cy="3803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8955">
              <a:lnSpc>
                <a:spcPct val="106000"/>
              </a:lnSpc>
              <a:spcBef>
                <a:spcPts val="100"/>
              </a:spcBef>
            </a:pPr>
            <a:r>
              <a:rPr sz="2200" b="1" i="1" spc="-75" dirty="0">
                <a:solidFill>
                  <a:srgbClr val="141516"/>
                </a:solidFill>
                <a:latin typeface="Verdana"/>
                <a:cs typeface="Verdana"/>
              </a:rPr>
              <a:t>Regular </a:t>
            </a:r>
            <a:r>
              <a:rPr sz="2200" b="1" i="1" spc="-70" dirty="0">
                <a:solidFill>
                  <a:srgbClr val="141516"/>
                </a:solidFill>
                <a:latin typeface="Verdana"/>
                <a:cs typeface="Verdana"/>
              </a:rPr>
              <a:t>Training </a:t>
            </a:r>
            <a:r>
              <a:rPr sz="2200" b="1" i="1" dirty="0">
                <a:solidFill>
                  <a:srgbClr val="141516"/>
                </a:solidFill>
                <a:latin typeface="Verdana"/>
                <a:cs typeface="Verdana"/>
              </a:rPr>
              <a:t>and</a:t>
            </a:r>
            <a:r>
              <a:rPr sz="2200" b="1" i="1" spc="-19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141516"/>
                </a:solidFill>
                <a:latin typeface="Verdana"/>
                <a:cs typeface="Verdana"/>
              </a:rPr>
              <a:t>Education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100"/>
              </a:lnSpc>
              <a:spcBef>
                <a:spcPts val="935"/>
              </a:spcBef>
            </a:pP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Conducting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ongoing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training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sessions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players,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coaches,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 staff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on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legal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responsibilities,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ethical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conduct,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safety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measures</a:t>
            </a:r>
            <a:r>
              <a:rPr sz="17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can</a:t>
            </a:r>
            <a:r>
              <a:rPr sz="175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reduce</a:t>
            </a:r>
            <a:r>
              <a:rPr sz="17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likelihood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incidents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leading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liability.</a:t>
            </a:r>
            <a:endParaRPr sz="1750">
              <a:latin typeface="Noto Sans Mono CJK HK"/>
              <a:cs typeface="Noto Sans Mono CJK H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31068" y="2243327"/>
            <a:ext cx="566927" cy="56692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819256" y="2992399"/>
            <a:ext cx="2938145" cy="69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100"/>
              </a:spcBef>
            </a:pPr>
            <a:r>
              <a:rPr sz="2200" b="1" i="1" spc="-60" dirty="0">
                <a:solidFill>
                  <a:srgbClr val="141516"/>
                </a:solidFill>
                <a:latin typeface="Verdana"/>
                <a:cs typeface="Verdana"/>
              </a:rPr>
              <a:t>Legal</a:t>
            </a:r>
            <a:r>
              <a:rPr sz="2200" b="1" i="1" spc="-10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200" b="1" i="1" spc="-75" dirty="0">
                <a:solidFill>
                  <a:srgbClr val="141516"/>
                </a:solidFill>
                <a:latin typeface="Verdana"/>
                <a:cs typeface="Verdana"/>
              </a:rPr>
              <a:t>Audits</a:t>
            </a:r>
            <a:r>
              <a:rPr sz="2200" b="1" i="1" spc="-6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200" b="1" i="1" spc="-25" dirty="0">
                <a:solidFill>
                  <a:srgbClr val="141516"/>
                </a:solidFill>
                <a:latin typeface="Verdana"/>
                <a:cs typeface="Verdana"/>
              </a:rPr>
              <a:t>and </a:t>
            </a:r>
            <a:r>
              <a:rPr sz="2200" b="1" i="1" spc="-45" dirty="0">
                <a:solidFill>
                  <a:srgbClr val="141516"/>
                </a:solidFill>
                <a:latin typeface="Verdana"/>
                <a:cs typeface="Verdana"/>
              </a:rPr>
              <a:t>Compliance</a:t>
            </a:r>
            <a:r>
              <a:rPr sz="2200" b="1" i="1" spc="-10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200" b="1" i="1" spc="-70" dirty="0">
                <a:solidFill>
                  <a:srgbClr val="141516"/>
                </a:solidFill>
                <a:latin typeface="Verdana"/>
                <a:cs typeface="Verdana"/>
              </a:rPr>
              <a:t>Checks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819256" y="4176191"/>
            <a:ext cx="3027045" cy="297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00"/>
              </a:spcBef>
            </a:pP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Regular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legal audits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compliance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checks can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help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identify</a:t>
            </a:r>
            <a:r>
              <a:rPr sz="17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potential</a:t>
            </a:r>
            <a:r>
              <a:rPr sz="17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risk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areas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 ensure that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organisation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remains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up-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to-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date with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evolving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legal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standards</a:t>
            </a:r>
            <a:r>
              <a:rPr sz="17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75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best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practices.</a:t>
            </a:r>
            <a:endParaRPr sz="1750">
              <a:latin typeface="Noto Sans Mono CJK HK"/>
              <a:cs typeface="Noto Sans Mono CJK H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3515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668" y="2948127"/>
            <a:ext cx="1278572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i="1" spc="-100" dirty="0"/>
              <a:t>Emerging</a:t>
            </a:r>
            <a:r>
              <a:rPr sz="3700" i="1" spc="-180" dirty="0"/>
              <a:t> </a:t>
            </a:r>
            <a:r>
              <a:rPr sz="3700" i="1" spc="-190" dirty="0"/>
              <a:t>Trends</a:t>
            </a:r>
            <a:r>
              <a:rPr sz="3700" i="1" spc="-170" dirty="0"/>
              <a:t> </a:t>
            </a:r>
            <a:r>
              <a:rPr sz="3700" i="1" spc="-145" dirty="0"/>
              <a:t>in</a:t>
            </a:r>
            <a:r>
              <a:rPr sz="3700" i="1" spc="-190" dirty="0"/>
              <a:t> </a:t>
            </a:r>
            <a:r>
              <a:rPr sz="3700" i="1" spc="-170" dirty="0"/>
              <a:t>Player-</a:t>
            </a:r>
            <a:r>
              <a:rPr sz="3700" i="1" spc="-10" dirty="0"/>
              <a:t>Coach</a:t>
            </a:r>
            <a:r>
              <a:rPr sz="3700" i="1" spc="-180" dirty="0"/>
              <a:t> </a:t>
            </a:r>
            <a:r>
              <a:rPr sz="3700" i="1" spc="-114" dirty="0"/>
              <a:t>Liability</a:t>
            </a:r>
            <a:r>
              <a:rPr sz="3700" i="1" spc="-185" dirty="0"/>
              <a:t> </a:t>
            </a:r>
            <a:r>
              <a:rPr sz="3700" i="1" spc="-65" dirty="0"/>
              <a:t>Disputes</a:t>
            </a:r>
            <a:endParaRPr sz="3700"/>
          </a:p>
        </p:txBody>
      </p:sp>
      <p:sp>
        <p:nvSpPr>
          <p:cNvPr id="4" name="object 4"/>
          <p:cNvSpPr txBox="1"/>
          <p:nvPr/>
        </p:nvSpPr>
        <p:spPr>
          <a:xfrm>
            <a:off x="833729" y="4868036"/>
            <a:ext cx="2880360" cy="253174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1091565">
              <a:lnSpc>
                <a:spcPct val="103400"/>
              </a:lnSpc>
              <a:spcBef>
                <a:spcPts val="20"/>
              </a:spcBef>
            </a:pPr>
            <a:r>
              <a:rPr sz="1850" b="1" i="1" spc="-35" dirty="0">
                <a:solidFill>
                  <a:srgbClr val="141516"/>
                </a:solidFill>
                <a:latin typeface="Verdana"/>
                <a:cs typeface="Verdana"/>
              </a:rPr>
              <a:t>Mental</a:t>
            </a:r>
            <a:r>
              <a:rPr sz="1850" b="1" i="1" spc="-10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850" b="1" i="1" spc="-45" dirty="0">
                <a:solidFill>
                  <a:srgbClr val="141516"/>
                </a:solidFill>
                <a:latin typeface="Verdana"/>
                <a:cs typeface="Verdana"/>
              </a:rPr>
              <a:t>Health </a:t>
            </a:r>
            <a:r>
              <a:rPr sz="1850" b="1" i="1" spc="-10" dirty="0">
                <a:solidFill>
                  <a:srgbClr val="141516"/>
                </a:solidFill>
                <a:latin typeface="Verdana"/>
                <a:cs typeface="Verdana"/>
              </a:rPr>
              <a:t>Awareness</a:t>
            </a:r>
            <a:endParaRPr sz="1850">
              <a:latin typeface="Verdana"/>
              <a:cs typeface="Verdana"/>
            </a:endParaRPr>
          </a:p>
          <a:p>
            <a:pPr marL="12700" marR="5080">
              <a:lnSpc>
                <a:spcPct val="138000"/>
              </a:lnSpc>
              <a:spcBef>
                <a:spcPts val="815"/>
              </a:spcBef>
            </a:pP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Increasing</a:t>
            </a:r>
            <a:r>
              <a:rPr sz="14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focus</a:t>
            </a:r>
            <a:r>
              <a:rPr sz="14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on</a:t>
            </a:r>
            <a:r>
              <a:rPr sz="14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coaches'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duty</a:t>
            </a:r>
            <a:r>
              <a:rPr sz="14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4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care</a:t>
            </a:r>
            <a:r>
              <a:rPr sz="14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regarding</a:t>
            </a:r>
            <a:r>
              <a:rPr sz="14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players'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mental</a:t>
            </a:r>
            <a:r>
              <a:rPr sz="14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health,</a:t>
            </a:r>
            <a:r>
              <a:rPr sz="14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with</a:t>
            </a:r>
            <a:r>
              <a:rPr sz="145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potential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</a:t>
            </a:r>
            <a:r>
              <a:rPr sz="14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45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ignoring</a:t>
            </a:r>
            <a:r>
              <a:rPr sz="14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or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exacerbating</a:t>
            </a:r>
            <a:r>
              <a:rPr sz="145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mental</a:t>
            </a:r>
            <a:r>
              <a:rPr sz="14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health issues.</a:t>
            </a:r>
            <a:endParaRPr sz="1450">
              <a:latin typeface="Noto Sans Mono CJK HK"/>
              <a:cs typeface="Noto Sans Mono CJK H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62425" y="4868036"/>
            <a:ext cx="2972435" cy="2237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i="1" spc="-65" dirty="0">
                <a:solidFill>
                  <a:srgbClr val="141516"/>
                </a:solidFill>
                <a:latin typeface="Verdana"/>
                <a:cs typeface="Verdana"/>
              </a:rPr>
              <a:t>Social</a:t>
            </a:r>
            <a:r>
              <a:rPr sz="1850" b="1" i="1" spc="-11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850" b="1" i="1" spc="-25" dirty="0">
                <a:solidFill>
                  <a:srgbClr val="141516"/>
                </a:solidFill>
                <a:latin typeface="Verdana"/>
                <a:cs typeface="Verdana"/>
              </a:rPr>
              <a:t>Media</a:t>
            </a:r>
            <a:r>
              <a:rPr sz="1850" b="1" i="1" spc="-10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850" b="1" i="1" spc="-10" dirty="0">
                <a:solidFill>
                  <a:srgbClr val="141516"/>
                </a:solidFill>
                <a:latin typeface="Verdana"/>
                <a:cs typeface="Verdana"/>
              </a:rPr>
              <a:t>Conduct</a:t>
            </a:r>
            <a:endParaRPr sz="1850">
              <a:latin typeface="Verdana"/>
              <a:cs typeface="Verdana"/>
            </a:endParaRPr>
          </a:p>
          <a:p>
            <a:pPr marL="12700" marR="5080">
              <a:lnSpc>
                <a:spcPct val="138000"/>
              </a:lnSpc>
              <a:spcBef>
                <a:spcPts val="795"/>
              </a:spcBef>
            </a:pP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Growing</a:t>
            </a:r>
            <a:r>
              <a:rPr sz="14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scrutiny</a:t>
            </a:r>
            <a:r>
              <a:rPr sz="14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4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players'</a:t>
            </a:r>
            <a:r>
              <a:rPr sz="14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coaches'</a:t>
            </a:r>
            <a:r>
              <a:rPr sz="14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social</a:t>
            </a:r>
            <a:r>
              <a:rPr sz="14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media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activities,</a:t>
            </a:r>
            <a:r>
              <a:rPr sz="14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with</a:t>
            </a:r>
            <a:r>
              <a:rPr sz="14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organisations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potentially</a:t>
            </a:r>
            <a:r>
              <a:rPr sz="14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liable</a:t>
            </a:r>
            <a:r>
              <a:rPr sz="14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4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harmful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or</a:t>
            </a:r>
            <a:r>
              <a:rPr sz="14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discriminatory</a:t>
            </a:r>
            <a:r>
              <a:rPr sz="14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content</a:t>
            </a:r>
            <a:r>
              <a:rPr sz="14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posted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by</a:t>
            </a:r>
            <a:r>
              <a:rPr sz="14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team</a:t>
            </a:r>
            <a:r>
              <a:rPr sz="145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members.</a:t>
            </a:r>
            <a:endParaRPr sz="1450">
              <a:latin typeface="Noto Sans Mono CJK HK"/>
              <a:cs typeface="Noto Sans Mono CJK HK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368" y="3860291"/>
            <a:ext cx="13313664" cy="7528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91221" y="4868036"/>
            <a:ext cx="2880995" cy="253174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90805">
              <a:lnSpc>
                <a:spcPct val="103400"/>
              </a:lnSpc>
              <a:spcBef>
                <a:spcPts val="20"/>
              </a:spcBef>
            </a:pPr>
            <a:r>
              <a:rPr sz="1850" b="1" i="1" dirty="0">
                <a:solidFill>
                  <a:srgbClr val="141516"/>
                </a:solidFill>
                <a:latin typeface="Verdana"/>
                <a:cs typeface="Verdana"/>
              </a:rPr>
              <a:t>Data</a:t>
            </a:r>
            <a:r>
              <a:rPr sz="1850" b="1" i="1" spc="-9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850" b="1" i="1" spc="-60" dirty="0">
                <a:solidFill>
                  <a:srgbClr val="141516"/>
                </a:solidFill>
                <a:latin typeface="Verdana"/>
                <a:cs typeface="Verdana"/>
              </a:rPr>
              <a:t>Privacy</a:t>
            </a:r>
            <a:r>
              <a:rPr sz="1850" b="1" i="1" spc="-75" dirty="0">
                <a:solidFill>
                  <a:srgbClr val="141516"/>
                </a:solidFill>
                <a:latin typeface="Verdana"/>
                <a:cs typeface="Verdana"/>
              </a:rPr>
              <a:t> in</a:t>
            </a:r>
            <a:r>
              <a:rPr sz="1850" b="1" i="1" spc="-10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850" b="1" i="1" spc="-85" dirty="0">
                <a:solidFill>
                  <a:srgbClr val="141516"/>
                </a:solidFill>
                <a:latin typeface="Verdana"/>
                <a:cs typeface="Verdana"/>
              </a:rPr>
              <a:t>Sports </a:t>
            </a:r>
            <a:r>
              <a:rPr sz="1850" b="1" i="1" spc="-10" dirty="0">
                <a:solidFill>
                  <a:srgbClr val="141516"/>
                </a:solidFill>
                <a:latin typeface="Verdana"/>
                <a:cs typeface="Verdana"/>
              </a:rPr>
              <a:t>Analytics</a:t>
            </a:r>
            <a:endParaRPr sz="1850">
              <a:latin typeface="Verdana"/>
              <a:cs typeface="Verdana"/>
            </a:endParaRPr>
          </a:p>
          <a:p>
            <a:pPr marL="12700" marR="5080">
              <a:lnSpc>
                <a:spcPct val="138000"/>
              </a:lnSpc>
              <a:spcBef>
                <a:spcPts val="815"/>
              </a:spcBef>
            </a:pP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Emerging</a:t>
            </a:r>
            <a:r>
              <a:rPr sz="14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concerns</a:t>
            </a:r>
            <a:r>
              <a:rPr sz="14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about</a:t>
            </a:r>
            <a:r>
              <a:rPr sz="14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collection</a:t>
            </a:r>
            <a:r>
              <a:rPr sz="14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4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use</a:t>
            </a:r>
            <a:r>
              <a:rPr sz="14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4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data,</a:t>
            </a:r>
            <a:r>
              <a:rPr sz="14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with</a:t>
            </a:r>
            <a:r>
              <a:rPr sz="14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potential</a:t>
            </a:r>
            <a:r>
              <a:rPr sz="14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4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mishandling</a:t>
            </a:r>
            <a:r>
              <a:rPr sz="14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sensitive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information</a:t>
            </a:r>
            <a:r>
              <a:rPr sz="14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or</a:t>
            </a:r>
            <a:r>
              <a:rPr sz="14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using</a:t>
            </a:r>
            <a:r>
              <a:rPr sz="14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it</a:t>
            </a:r>
            <a:r>
              <a:rPr sz="14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without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proper</a:t>
            </a:r>
            <a:r>
              <a:rPr sz="14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consent.</a:t>
            </a:r>
            <a:endParaRPr sz="1450">
              <a:latin typeface="Noto Sans Mono CJK HK"/>
              <a:cs typeface="Noto Sans Mono CJK H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819892" y="4868036"/>
            <a:ext cx="2972435" cy="253174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1007110">
              <a:lnSpc>
                <a:spcPct val="103400"/>
              </a:lnSpc>
              <a:spcBef>
                <a:spcPts val="20"/>
              </a:spcBef>
            </a:pPr>
            <a:r>
              <a:rPr sz="1850" b="1" i="1" spc="-60" dirty="0">
                <a:solidFill>
                  <a:srgbClr val="141516"/>
                </a:solidFill>
                <a:latin typeface="Verdana"/>
                <a:cs typeface="Verdana"/>
              </a:rPr>
              <a:t>Virtual</a:t>
            </a:r>
            <a:r>
              <a:rPr sz="1850" b="1" i="1" spc="-9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850" b="1" i="1" spc="-65" dirty="0">
                <a:solidFill>
                  <a:srgbClr val="141516"/>
                </a:solidFill>
                <a:latin typeface="Verdana"/>
                <a:cs typeface="Verdana"/>
              </a:rPr>
              <a:t>Training </a:t>
            </a:r>
            <a:r>
              <a:rPr sz="1850" b="1" i="1" spc="-10" dirty="0">
                <a:solidFill>
                  <a:srgbClr val="141516"/>
                </a:solidFill>
                <a:latin typeface="Verdana"/>
                <a:cs typeface="Verdana"/>
              </a:rPr>
              <a:t>Environments</a:t>
            </a:r>
            <a:endParaRPr sz="1850">
              <a:latin typeface="Verdana"/>
              <a:cs typeface="Verdana"/>
            </a:endParaRPr>
          </a:p>
          <a:p>
            <a:pPr marL="12700" marR="5080">
              <a:lnSpc>
                <a:spcPct val="138000"/>
              </a:lnSpc>
              <a:spcBef>
                <a:spcPts val="815"/>
              </a:spcBef>
            </a:pP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As</a:t>
            </a:r>
            <a:r>
              <a:rPr sz="145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virtual</a:t>
            </a:r>
            <a:r>
              <a:rPr sz="14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4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augmented</a:t>
            </a:r>
            <a:r>
              <a:rPr sz="14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reality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training</a:t>
            </a:r>
            <a:r>
              <a:rPr sz="14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becomes</a:t>
            </a:r>
            <a:r>
              <a:rPr sz="14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more</a:t>
            </a:r>
            <a:r>
              <a:rPr sz="14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prevalent,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new</a:t>
            </a:r>
            <a:r>
              <a:rPr sz="14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questions</a:t>
            </a:r>
            <a:r>
              <a:rPr sz="14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arise</a:t>
            </a:r>
            <a:r>
              <a:rPr sz="14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about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</a:t>
            </a:r>
            <a:r>
              <a:rPr sz="14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4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injuries</a:t>
            </a:r>
            <a:r>
              <a:rPr sz="14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or</a:t>
            </a:r>
            <a:r>
              <a:rPr sz="14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issues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occurring</a:t>
            </a:r>
            <a:r>
              <a:rPr sz="14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4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these</a:t>
            </a:r>
            <a:r>
              <a:rPr sz="14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digital spaces.</a:t>
            </a:r>
            <a:endParaRPr sz="1450">
              <a:latin typeface="Noto Sans Mono CJK HK"/>
              <a:cs typeface="Noto Sans Mono CJK H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567" y="559053"/>
            <a:ext cx="12145010" cy="136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400"/>
              </a:lnSpc>
            </a:pPr>
            <a:r>
              <a:rPr sz="4300" i="1" spc="-185" dirty="0"/>
              <a:t>Group</a:t>
            </a:r>
            <a:r>
              <a:rPr sz="4300" i="1" spc="-229" dirty="0"/>
              <a:t> </a:t>
            </a:r>
            <a:r>
              <a:rPr sz="4300" i="1" spc="-150" dirty="0"/>
              <a:t>Activity</a:t>
            </a:r>
            <a:r>
              <a:rPr sz="4300" i="1" spc="-200" dirty="0"/>
              <a:t> </a:t>
            </a:r>
            <a:r>
              <a:rPr sz="4300" i="1" spc="-1010" dirty="0"/>
              <a:t>1:</a:t>
            </a:r>
            <a:r>
              <a:rPr sz="4300" i="1" spc="-229" dirty="0"/>
              <a:t> </a:t>
            </a:r>
            <a:r>
              <a:rPr sz="4300" i="1" spc="-120" dirty="0"/>
              <a:t>Analyzing</a:t>
            </a:r>
            <a:r>
              <a:rPr sz="4300" i="1" spc="-185" dirty="0"/>
              <a:t> </a:t>
            </a:r>
            <a:r>
              <a:rPr sz="4300" i="1" spc="-215" dirty="0"/>
              <a:t>Sports</a:t>
            </a:r>
            <a:r>
              <a:rPr sz="4300" i="1" spc="-229" dirty="0"/>
              <a:t> </a:t>
            </a:r>
            <a:r>
              <a:rPr sz="4300" i="1" spc="-95" dirty="0"/>
              <a:t>Liability</a:t>
            </a:r>
            <a:r>
              <a:rPr sz="4300" spc="-95" dirty="0"/>
              <a:t> </a:t>
            </a:r>
            <a:r>
              <a:rPr sz="4300" spc="-20" dirty="0"/>
              <a:t>Case</a:t>
            </a:r>
            <a:endParaRPr sz="4300"/>
          </a:p>
        </p:txBody>
      </p:sp>
      <p:grpSp>
        <p:nvGrpSpPr>
          <p:cNvPr id="3" name="object 3"/>
          <p:cNvGrpSpPr/>
          <p:nvPr/>
        </p:nvGrpSpPr>
        <p:grpSpPr>
          <a:xfrm>
            <a:off x="767333" y="2408682"/>
            <a:ext cx="6457315" cy="2696210"/>
            <a:chOff x="767333" y="2408682"/>
            <a:chExt cx="6457315" cy="2696210"/>
          </a:xfrm>
        </p:grpSpPr>
        <p:sp>
          <p:nvSpPr>
            <p:cNvPr id="4" name="object 4"/>
            <p:cNvSpPr/>
            <p:nvPr/>
          </p:nvSpPr>
          <p:spPr>
            <a:xfrm>
              <a:off x="777887" y="2419222"/>
              <a:ext cx="6446520" cy="2685415"/>
            </a:xfrm>
            <a:custGeom>
              <a:avLst/>
              <a:gdLst/>
              <a:ahLst/>
              <a:cxnLst/>
              <a:rect l="l" t="t" r="r" b="b"/>
              <a:pathLst>
                <a:path w="6446520" h="2685415">
                  <a:moveTo>
                    <a:pt x="6446507" y="12192"/>
                  </a:moveTo>
                  <a:lnTo>
                    <a:pt x="6445745" y="8636"/>
                  </a:lnTo>
                  <a:lnTo>
                    <a:pt x="6445618" y="8128"/>
                  </a:lnTo>
                  <a:lnTo>
                    <a:pt x="6445491" y="7747"/>
                  </a:lnTo>
                  <a:lnTo>
                    <a:pt x="6445110" y="7239"/>
                  </a:lnTo>
                  <a:lnTo>
                    <a:pt x="6442951" y="3937"/>
                  </a:lnTo>
                  <a:lnTo>
                    <a:pt x="6442570" y="3683"/>
                  </a:lnTo>
                  <a:lnTo>
                    <a:pt x="6442189" y="3302"/>
                  </a:lnTo>
                  <a:lnTo>
                    <a:pt x="6438887" y="1143"/>
                  </a:lnTo>
                  <a:lnTo>
                    <a:pt x="6438379" y="889"/>
                  </a:lnTo>
                  <a:lnTo>
                    <a:pt x="6437871" y="762"/>
                  </a:lnTo>
                  <a:lnTo>
                    <a:pt x="6434315" y="127"/>
                  </a:lnTo>
                  <a:lnTo>
                    <a:pt x="6434061" y="0"/>
                  </a:lnTo>
                  <a:lnTo>
                    <a:pt x="6428333" y="0"/>
                  </a:lnTo>
                  <a:lnTo>
                    <a:pt x="6428333" y="3810"/>
                  </a:lnTo>
                  <a:lnTo>
                    <a:pt x="6428333" y="7620"/>
                  </a:lnTo>
                  <a:lnTo>
                    <a:pt x="6428346" y="2663063"/>
                  </a:lnTo>
                  <a:lnTo>
                    <a:pt x="6424282" y="2667139"/>
                  </a:lnTo>
                  <a:lnTo>
                    <a:pt x="7620" y="2667139"/>
                  </a:lnTo>
                  <a:lnTo>
                    <a:pt x="3810" y="2667139"/>
                  </a:lnTo>
                  <a:lnTo>
                    <a:pt x="0" y="2667139"/>
                  </a:lnTo>
                  <a:lnTo>
                    <a:pt x="76" y="2673096"/>
                  </a:lnTo>
                  <a:lnTo>
                    <a:pt x="901" y="2677160"/>
                  </a:lnTo>
                  <a:lnTo>
                    <a:pt x="1092" y="2677668"/>
                  </a:lnTo>
                  <a:lnTo>
                    <a:pt x="1371" y="2678049"/>
                  </a:lnTo>
                  <a:lnTo>
                    <a:pt x="3606" y="2681351"/>
                  </a:lnTo>
                  <a:lnTo>
                    <a:pt x="3962" y="2681732"/>
                  </a:lnTo>
                  <a:lnTo>
                    <a:pt x="7277" y="2683891"/>
                  </a:lnTo>
                  <a:lnTo>
                    <a:pt x="7696" y="2684272"/>
                  </a:lnTo>
                  <a:lnTo>
                    <a:pt x="8648" y="2684526"/>
                  </a:lnTo>
                  <a:lnTo>
                    <a:pt x="12217" y="2685288"/>
                  </a:lnTo>
                  <a:lnTo>
                    <a:pt x="6434315" y="2685288"/>
                  </a:lnTo>
                  <a:lnTo>
                    <a:pt x="6437871" y="2684526"/>
                  </a:lnTo>
                  <a:lnTo>
                    <a:pt x="6438887" y="2684272"/>
                  </a:lnTo>
                  <a:lnTo>
                    <a:pt x="6439268" y="2683891"/>
                  </a:lnTo>
                  <a:lnTo>
                    <a:pt x="6442570" y="2681732"/>
                  </a:lnTo>
                  <a:lnTo>
                    <a:pt x="6442951" y="2681351"/>
                  </a:lnTo>
                  <a:lnTo>
                    <a:pt x="6445110" y="2678049"/>
                  </a:lnTo>
                  <a:lnTo>
                    <a:pt x="6445491" y="2677668"/>
                  </a:lnTo>
                  <a:lnTo>
                    <a:pt x="6445745" y="2676652"/>
                  </a:lnTo>
                  <a:lnTo>
                    <a:pt x="6446507" y="2673096"/>
                  </a:lnTo>
                  <a:lnTo>
                    <a:pt x="6446507" y="12192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7333" y="2408682"/>
              <a:ext cx="6438900" cy="2677795"/>
            </a:xfrm>
            <a:custGeom>
              <a:avLst/>
              <a:gdLst/>
              <a:ahLst/>
              <a:cxnLst/>
              <a:rect l="l" t="t" r="r" b="b"/>
              <a:pathLst>
                <a:path w="6438900" h="2677795">
                  <a:moveTo>
                    <a:pt x="6434836" y="0"/>
                  </a:moveTo>
                  <a:lnTo>
                    <a:pt x="4102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2673604"/>
                  </a:lnTo>
                  <a:lnTo>
                    <a:pt x="4102" y="2677667"/>
                  </a:lnTo>
                  <a:lnTo>
                    <a:pt x="6434836" y="2677667"/>
                  </a:lnTo>
                  <a:lnTo>
                    <a:pt x="6438899" y="2673604"/>
                  </a:lnTo>
                  <a:lnTo>
                    <a:pt x="6438899" y="4063"/>
                  </a:lnTo>
                  <a:lnTo>
                    <a:pt x="6434836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7333" y="2408682"/>
            <a:ext cx="6438900" cy="2677795"/>
          </a:xfrm>
          <a:prstGeom prst="rect">
            <a:avLst/>
          </a:prstGeom>
          <a:ln w="12953">
            <a:solidFill>
              <a:srgbClr val="141516"/>
            </a:solidFill>
          </a:ln>
        </p:spPr>
        <p:txBody>
          <a:bodyPr vert="horz" wrap="square" lIns="0" tIns="210820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1660"/>
              </a:spcBef>
            </a:pPr>
            <a:r>
              <a:rPr sz="2150" b="1" i="1" spc="-35" dirty="0">
                <a:solidFill>
                  <a:srgbClr val="141516"/>
                </a:solidFill>
                <a:latin typeface="Verdana"/>
                <a:cs typeface="Verdana"/>
              </a:rPr>
              <a:t>Case</a:t>
            </a:r>
            <a:r>
              <a:rPr sz="2150" b="1" i="1" spc="-15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150" b="1" i="1" spc="-10" dirty="0">
                <a:solidFill>
                  <a:srgbClr val="141516"/>
                </a:solidFill>
                <a:latin typeface="Verdana"/>
                <a:cs typeface="Verdana"/>
              </a:rPr>
              <a:t>Scenario</a:t>
            </a:r>
            <a:endParaRPr sz="2150">
              <a:latin typeface="Verdana"/>
              <a:cs typeface="Verdana"/>
            </a:endParaRPr>
          </a:p>
          <a:p>
            <a:pPr marL="224790" marR="264795">
              <a:lnSpc>
                <a:spcPct val="137200"/>
              </a:lnSpc>
              <a:spcBef>
                <a:spcPts val="910"/>
              </a:spcBef>
            </a:pP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 professional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football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suffers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career-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ending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injury</a:t>
            </a:r>
            <a:r>
              <a:rPr sz="17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during</a:t>
            </a:r>
            <a:r>
              <a:rPr sz="17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7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match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due</a:t>
            </a:r>
            <a:r>
              <a:rPr sz="1700" spc="-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700" spc="-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dangerous</a:t>
            </a:r>
            <a:r>
              <a:rPr sz="17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tackle</a:t>
            </a:r>
            <a:r>
              <a:rPr sz="17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by</a:t>
            </a:r>
            <a:r>
              <a:rPr sz="1700" spc="-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an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opponent.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injured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claims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that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opponent's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team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should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 held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vicariously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liable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reckless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behaviour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 their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player.</a:t>
            </a:r>
            <a:endParaRPr sz="1700">
              <a:latin typeface="Noto Sans Mono CJK HK"/>
              <a:cs typeface="Noto Sans Mono CJK H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425690" y="2408682"/>
            <a:ext cx="6457315" cy="2696210"/>
            <a:chOff x="7425690" y="2408682"/>
            <a:chExt cx="6457315" cy="2696210"/>
          </a:xfrm>
        </p:grpSpPr>
        <p:sp>
          <p:nvSpPr>
            <p:cNvPr id="8" name="object 8"/>
            <p:cNvSpPr/>
            <p:nvPr/>
          </p:nvSpPr>
          <p:spPr>
            <a:xfrm>
              <a:off x="7436231" y="2419222"/>
              <a:ext cx="6446520" cy="2685415"/>
            </a:xfrm>
            <a:custGeom>
              <a:avLst/>
              <a:gdLst/>
              <a:ahLst/>
              <a:cxnLst/>
              <a:rect l="l" t="t" r="r" b="b"/>
              <a:pathLst>
                <a:path w="6446519" h="2685415">
                  <a:moveTo>
                    <a:pt x="6446520" y="12192"/>
                  </a:moveTo>
                  <a:lnTo>
                    <a:pt x="6445758" y="8636"/>
                  </a:lnTo>
                  <a:lnTo>
                    <a:pt x="6445631" y="8128"/>
                  </a:lnTo>
                  <a:lnTo>
                    <a:pt x="6445504" y="7747"/>
                  </a:lnTo>
                  <a:lnTo>
                    <a:pt x="6445123" y="7239"/>
                  </a:lnTo>
                  <a:lnTo>
                    <a:pt x="6442964" y="3937"/>
                  </a:lnTo>
                  <a:lnTo>
                    <a:pt x="6442583" y="3683"/>
                  </a:lnTo>
                  <a:lnTo>
                    <a:pt x="6442202" y="3302"/>
                  </a:lnTo>
                  <a:lnTo>
                    <a:pt x="6438900" y="1143"/>
                  </a:lnTo>
                  <a:lnTo>
                    <a:pt x="6438392" y="889"/>
                  </a:lnTo>
                  <a:lnTo>
                    <a:pt x="6437884" y="762"/>
                  </a:lnTo>
                  <a:lnTo>
                    <a:pt x="6434328" y="127"/>
                  </a:lnTo>
                  <a:lnTo>
                    <a:pt x="6434074" y="0"/>
                  </a:lnTo>
                  <a:lnTo>
                    <a:pt x="6428359" y="0"/>
                  </a:lnTo>
                  <a:lnTo>
                    <a:pt x="6428359" y="3810"/>
                  </a:lnTo>
                  <a:lnTo>
                    <a:pt x="6428359" y="7632"/>
                  </a:lnTo>
                  <a:lnTo>
                    <a:pt x="6428359" y="2663063"/>
                  </a:lnTo>
                  <a:lnTo>
                    <a:pt x="6424295" y="2667127"/>
                  </a:lnTo>
                  <a:lnTo>
                    <a:pt x="7620" y="2667127"/>
                  </a:lnTo>
                  <a:lnTo>
                    <a:pt x="3810" y="2667127"/>
                  </a:lnTo>
                  <a:lnTo>
                    <a:pt x="0" y="2667127"/>
                  </a:lnTo>
                  <a:lnTo>
                    <a:pt x="127" y="2673096"/>
                  </a:lnTo>
                  <a:lnTo>
                    <a:pt x="3683" y="2681351"/>
                  </a:lnTo>
                  <a:lnTo>
                    <a:pt x="3937" y="2681732"/>
                  </a:lnTo>
                  <a:lnTo>
                    <a:pt x="7239" y="2683891"/>
                  </a:lnTo>
                  <a:lnTo>
                    <a:pt x="7747" y="2684272"/>
                  </a:lnTo>
                  <a:lnTo>
                    <a:pt x="8128" y="2684399"/>
                  </a:lnTo>
                  <a:lnTo>
                    <a:pt x="8636" y="2684526"/>
                  </a:lnTo>
                  <a:lnTo>
                    <a:pt x="12192" y="2685288"/>
                  </a:lnTo>
                  <a:lnTo>
                    <a:pt x="6434328" y="2685288"/>
                  </a:lnTo>
                  <a:lnTo>
                    <a:pt x="6437884" y="2684526"/>
                  </a:lnTo>
                  <a:lnTo>
                    <a:pt x="6438900" y="2684272"/>
                  </a:lnTo>
                  <a:lnTo>
                    <a:pt x="6439281" y="2683891"/>
                  </a:lnTo>
                  <a:lnTo>
                    <a:pt x="6442583" y="2681732"/>
                  </a:lnTo>
                  <a:lnTo>
                    <a:pt x="6442964" y="2681351"/>
                  </a:lnTo>
                  <a:lnTo>
                    <a:pt x="6445123" y="2678049"/>
                  </a:lnTo>
                  <a:lnTo>
                    <a:pt x="6445504" y="2677668"/>
                  </a:lnTo>
                  <a:lnTo>
                    <a:pt x="6445758" y="2676652"/>
                  </a:lnTo>
                  <a:lnTo>
                    <a:pt x="6446520" y="2673096"/>
                  </a:lnTo>
                  <a:lnTo>
                    <a:pt x="6446520" y="12192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25690" y="2408682"/>
              <a:ext cx="6438900" cy="2677795"/>
            </a:xfrm>
            <a:custGeom>
              <a:avLst/>
              <a:gdLst/>
              <a:ahLst/>
              <a:cxnLst/>
              <a:rect l="l" t="t" r="r" b="b"/>
              <a:pathLst>
                <a:path w="6438900" h="2677795">
                  <a:moveTo>
                    <a:pt x="6434836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2673604"/>
                  </a:lnTo>
                  <a:lnTo>
                    <a:pt x="4063" y="2677667"/>
                  </a:lnTo>
                  <a:lnTo>
                    <a:pt x="6434836" y="2677667"/>
                  </a:lnTo>
                  <a:lnTo>
                    <a:pt x="6438900" y="2673604"/>
                  </a:lnTo>
                  <a:lnTo>
                    <a:pt x="6438900" y="4063"/>
                  </a:lnTo>
                  <a:lnTo>
                    <a:pt x="6434836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425690" y="2408682"/>
            <a:ext cx="6438900" cy="1702454"/>
          </a:xfrm>
          <a:prstGeom prst="rect">
            <a:avLst/>
          </a:prstGeom>
          <a:ln w="12953">
            <a:solidFill>
              <a:srgbClr val="141516"/>
            </a:solidFill>
          </a:ln>
        </p:spPr>
        <p:txBody>
          <a:bodyPr vert="horz" wrap="square" lIns="0" tIns="21082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660"/>
              </a:spcBef>
            </a:pPr>
            <a:r>
              <a:rPr sz="2150" b="1" i="1" spc="-95" dirty="0">
                <a:solidFill>
                  <a:srgbClr val="141516"/>
                </a:solidFill>
                <a:latin typeface="Verdana"/>
                <a:cs typeface="Verdana"/>
              </a:rPr>
              <a:t>Group</a:t>
            </a:r>
            <a:r>
              <a:rPr sz="2150" b="1" i="1" spc="-9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150" b="1" i="1" spc="-10" dirty="0">
                <a:solidFill>
                  <a:srgbClr val="141516"/>
                </a:solidFill>
                <a:latin typeface="Verdana"/>
                <a:cs typeface="Verdana"/>
              </a:rPr>
              <a:t>Tas</a:t>
            </a:r>
            <a:r>
              <a:rPr lang="en-GB" sz="2150" b="1" i="1" spc="-10" dirty="0">
                <a:solidFill>
                  <a:srgbClr val="141516"/>
                </a:solidFill>
                <a:latin typeface="Verdana"/>
                <a:cs typeface="Verdana"/>
              </a:rPr>
              <a:t>k</a:t>
            </a:r>
            <a:endParaRPr sz="2150" dirty="0">
              <a:latin typeface="Verdana"/>
              <a:cs typeface="Verdana"/>
            </a:endParaRPr>
          </a:p>
          <a:p>
            <a:pPr marL="225425" marR="266065">
              <a:lnSpc>
                <a:spcPct val="137300"/>
              </a:lnSpc>
              <a:spcBef>
                <a:spcPts val="905"/>
              </a:spcBef>
            </a:pP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Analyse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case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scenario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discuss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potential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arguments</a:t>
            </a:r>
            <a:r>
              <a:rPr sz="17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7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7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against</a:t>
            </a:r>
            <a:r>
              <a:rPr sz="17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vicarious</a:t>
            </a:r>
            <a:r>
              <a:rPr sz="17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liability.</a:t>
            </a:r>
            <a:r>
              <a:rPr sz="17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Consider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'course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 employment'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principle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any 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relevant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case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law.</a:t>
            </a:r>
            <a:endParaRPr sz="1700" dirty="0">
              <a:latin typeface="Noto Sans Mono CJK HK"/>
              <a:cs typeface="Noto Sans Mono CJK H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7333" y="5305805"/>
            <a:ext cx="6457315" cy="2345690"/>
            <a:chOff x="767333" y="5305805"/>
            <a:chExt cx="6457315" cy="2345690"/>
          </a:xfrm>
        </p:grpSpPr>
        <p:sp>
          <p:nvSpPr>
            <p:cNvPr id="12" name="object 12"/>
            <p:cNvSpPr/>
            <p:nvPr/>
          </p:nvSpPr>
          <p:spPr>
            <a:xfrm>
              <a:off x="777887" y="5316346"/>
              <a:ext cx="6446520" cy="2334895"/>
            </a:xfrm>
            <a:custGeom>
              <a:avLst/>
              <a:gdLst/>
              <a:ahLst/>
              <a:cxnLst/>
              <a:rect l="l" t="t" r="r" b="b"/>
              <a:pathLst>
                <a:path w="6446520" h="2334895">
                  <a:moveTo>
                    <a:pt x="6446507" y="12192"/>
                  </a:moveTo>
                  <a:lnTo>
                    <a:pt x="6445745" y="8636"/>
                  </a:lnTo>
                  <a:lnTo>
                    <a:pt x="6445618" y="8128"/>
                  </a:lnTo>
                  <a:lnTo>
                    <a:pt x="6445491" y="7747"/>
                  </a:lnTo>
                  <a:lnTo>
                    <a:pt x="6445110" y="7239"/>
                  </a:lnTo>
                  <a:lnTo>
                    <a:pt x="6442951" y="3937"/>
                  </a:lnTo>
                  <a:lnTo>
                    <a:pt x="6442570" y="3683"/>
                  </a:lnTo>
                  <a:lnTo>
                    <a:pt x="6442189" y="3302"/>
                  </a:lnTo>
                  <a:lnTo>
                    <a:pt x="6438887" y="1143"/>
                  </a:lnTo>
                  <a:lnTo>
                    <a:pt x="6438379" y="889"/>
                  </a:lnTo>
                  <a:lnTo>
                    <a:pt x="6437871" y="762"/>
                  </a:lnTo>
                  <a:lnTo>
                    <a:pt x="6434315" y="127"/>
                  </a:lnTo>
                  <a:lnTo>
                    <a:pt x="6434061" y="0"/>
                  </a:lnTo>
                  <a:lnTo>
                    <a:pt x="6428346" y="0"/>
                  </a:lnTo>
                  <a:lnTo>
                    <a:pt x="6428346" y="3810"/>
                  </a:lnTo>
                  <a:lnTo>
                    <a:pt x="6428346" y="7620"/>
                  </a:lnTo>
                  <a:lnTo>
                    <a:pt x="6428346" y="2312505"/>
                  </a:lnTo>
                  <a:lnTo>
                    <a:pt x="6424282" y="2316607"/>
                  </a:lnTo>
                  <a:lnTo>
                    <a:pt x="3810" y="2316607"/>
                  </a:lnTo>
                  <a:lnTo>
                    <a:pt x="0" y="2316619"/>
                  </a:lnTo>
                  <a:lnTo>
                    <a:pt x="63" y="2322576"/>
                  </a:lnTo>
                  <a:lnTo>
                    <a:pt x="12712" y="2334780"/>
                  </a:lnTo>
                  <a:lnTo>
                    <a:pt x="6433807" y="2334780"/>
                  </a:lnTo>
                  <a:lnTo>
                    <a:pt x="6434061" y="2334755"/>
                  </a:lnTo>
                  <a:lnTo>
                    <a:pt x="6438379" y="2333891"/>
                  </a:lnTo>
                  <a:lnTo>
                    <a:pt x="6438887" y="2333701"/>
                  </a:lnTo>
                  <a:lnTo>
                    <a:pt x="6439268" y="2333409"/>
                  </a:lnTo>
                  <a:lnTo>
                    <a:pt x="6442570" y="2331186"/>
                  </a:lnTo>
                  <a:lnTo>
                    <a:pt x="6442951" y="2330831"/>
                  </a:lnTo>
                  <a:lnTo>
                    <a:pt x="6445110" y="2327516"/>
                  </a:lnTo>
                  <a:lnTo>
                    <a:pt x="6445428" y="2327160"/>
                  </a:lnTo>
                  <a:lnTo>
                    <a:pt x="6445745" y="2326144"/>
                  </a:lnTo>
                  <a:lnTo>
                    <a:pt x="6446507" y="2322576"/>
                  </a:lnTo>
                  <a:lnTo>
                    <a:pt x="6446507" y="12192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7333" y="5305805"/>
              <a:ext cx="6438900" cy="2327275"/>
            </a:xfrm>
            <a:custGeom>
              <a:avLst/>
              <a:gdLst/>
              <a:ahLst/>
              <a:cxnLst/>
              <a:rect l="l" t="t" r="r" b="b"/>
              <a:pathLst>
                <a:path w="6438900" h="2327275">
                  <a:moveTo>
                    <a:pt x="6434836" y="0"/>
                  </a:moveTo>
                  <a:lnTo>
                    <a:pt x="4089" y="0"/>
                  </a:lnTo>
                  <a:lnTo>
                    <a:pt x="0" y="4064"/>
                  </a:lnTo>
                  <a:lnTo>
                    <a:pt x="0" y="9144"/>
                  </a:lnTo>
                  <a:lnTo>
                    <a:pt x="0" y="2323058"/>
                  </a:lnTo>
                  <a:lnTo>
                    <a:pt x="4089" y="2327148"/>
                  </a:lnTo>
                  <a:lnTo>
                    <a:pt x="6434836" y="2327148"/>
                  </a:lnTo>
                  <a:lnTo>
                    <a:pt x="6438899" y="2323058"/>
                  </a:lnTo>
                  <a:lnTo>
                    <a:pt x="6438899" y="4064"/>
                  </a:lnTo>
                  <a:lnTo>
                    <a:pt x="6434836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67333" y="5305805"/>
            <a:ext cx="6438900" cy="2327275"/>
          </a:xfrm>
          <a:prstGeom prst="rect">
            <a:avLst/>
          </a:prstGeom>
          <a:ln w="12953">
            <a:solidFill>
              <a:srgbClr val="141516"/>
            </a:solidFill>
          </a:ln>
        </p:spPr>
        <p:txBody>
          <a:bodyPr vert="horz" wrap="square" lIns="0" tIns="210820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1660"/>
              </a:spcBef>
            </a:pPr>
            <a:r>
              <a:rPr sz="2150" b="1" i="1" spc="-90" dirty="0">
                <a:solidFill>
                  <a:srgbClr val="141516"/>
                </a:solidFill>
                <a:latin typeface="Verdana"/>
                <a:cs typeface="Verdana"/>
              </a:rPr>
              <a:t>Discussion</a:t>
            </a:r>
            <a:r>
              <a:rPr sz="2150" b="1" i="1" spc="-3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150" b="1" i="1" spc="-10" dirty="0">
                <a:solidFill>
                  <a:srgbClr val="141516"/>
                </a:solidFill>
                <a:latin typeface="Verdana"/>
                <a:cs typeface="Verdana"/>
              </a:rPr>
              <a:t>Points</a:t>
            </a:r>
            <a:endParaRPr sz="2150">
              <a:latin typeface="Verdana"/>
              <a:cs typeface="Verdana"/>
            </a:endParaRPr>
          </a:p>
          <a:p>
            <a:pPr marL="224790" marR="373380">
              <a:lnSpc>
                <a:spcPct val="137300"/>
              </a:lnSpc>
              <a:spcBef>
                <a:spcPts val="905"/>
              </a:spcBef>
            </a:pP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1.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Was the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tackle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within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normal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course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play?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2.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Does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team have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 history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 encouraging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aggressive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play?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3.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How might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Vowles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v Evans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case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influence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this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scenario?</a:t>
            </a:r>
            <a:endParaRPr sz="1700">
              <a:latin typeface="Noto Sans Mono CJK HK"/>
              <a:cs typeface="Noto Sans Mono CJK H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25690" y="5305805"/>
            <a:ext cx="6457315" cy="2345690"/>
            <a:chOff x="7425690" y="5305805"/>
            <a:chExt cx="6457315" cy="2345690"/>
          </a:xfrm>
        </p:grpSpPr>
        <p:sp>
          <p:nvSpPr>
            <p:cNvPr id="16" name="object 16"/>
            <p:cNvSpPr/>
            <p:nvPr/>
          </p:nvSpPr>
          <p:spPr>
            <a:xfrm>
              <a:off x="7436231" y="5316346"/>
              <a:ext cx="6446520" cy="2334895"/>
            </a:xfrm>
            <a:custGeom>
              <a:avLst/>
              <a:gdLst/>
              <a:ahLst/>
              <a:cxnLst/>
              <a:rect l="l" t="t" r="r" b="b"/>
              <a:pathLst>
                <a:path w="6446519" h="2334895">
                  <a:moveTo>
                    <a:pt x="6446520" y="12192"/>
                  </a:moveTo>
                  <a:lnTo>
                    <a:pt x="6445758" y="8636"/>
                  </a:lnTo>
                  <a:lnTo>
                    <a:pt x="6445631" y="8128"/>
                  </a:lnTo>
                  <a:lnTo>
                    <a:pt x="6445504" y="7747"/>
                  </a:lnTo>
                  <a:lnTo>
                    <a:pt x="6445123" y="7239"/>
                  </a:lnTo>
                  <a:lnTo>
                    <a:pt x="6442964" y="3937"/>
                  </a:lnTo>
                  <a:lnTo>
                    <a:pt x="6442583" y="3683"/>
                  </a:lnTo>
                  <a:lnTo>
                    <a:pt x="6442202" y="3302"/>
                  </a:lnTo>
                  <a:lnTo>
                    <a:pt x="6438900" y="1143"/>
                  </a:lnTo>
                  <a:lnTo>
                    <a:pt x="6438392" y="889"/>
                  </a:lnTo>
                  <a:lnTo>
                    <a:pt x="6437884" y="762"/>
                  </a:lnTo>
                  <a:lnTo>
                    <a:pt x="6434328" y="127"/>
                  </a:lnTo>
                  <a:lnTo>
                    <a:pt x="6434074" y="0"/>
                  </a:lnTo>
                  <a:lnTo>
                    <a:pt x="6428359" y="0"/>
                  </a:lnTo>
                  <a:lnTo>
                    <a:pt x="6428359" y="3810"/>
                  </a:lnTo>
                  <a:lnTo>
                    <a:pt x="6428359" y="7632"/>
                  </a:lnTo>
                  <a:lnTo>
                    <a:pt x="6428359" y="2312505"/>
                  </a:lnTo>
                  <a:lnTo>
                    <a:pt x="6424295" y="2316619"/>
                  </a:lnTo>
                  <a:lnTo>
                    <a:pt x="7620" y="2316619"/>
                  </a:lnTo>
                  <a:lnTo>
                    <a:pt x="3810" y="2316619"/>
                  </a:lnTo>
                  <a:lnTo>
                    <a:pt x="0" y="2316619"/>
                  </a:lnTo>
                  <a:lnTo>
                    <a:pt x="127" y="2322576"/>
                  </a:lnTo>
                  <a:lnTo>
                    <a:pt x="3683" y="2330831"/>
                  </a:lnTo>
                  <a:lnTo>
                    <a:pt x="3937" y="2331186"/>
                  </a:lnTo>
                  <a:lnTo>
                    <a:pt x="7239" y="2333421"/>
                  </a:lnTo>
                  <a:lnTo>
                    <a:pt x="8128" y="2333891"/>
                  </a:lnTo>
                  <a:lnTo>
                    <a:pt x="12192" y="2334704"/>
                  </a:lnTo>
                  <a:lnTo>
                    <a:pt x="12700" y="2334780"/>
                  </a:lnTo>
                  <a:lnTo>
                    <a:pt x="6433820" y="2334780"/>
                  </a:lnTo>
                  <a:lnTo>
                    <a:pt x="6434074" y="2334755"/>
                  </a:lnTo>
                  <a:lnTo>
                    <a:pt x="6438392" y="2333891"/>
                  </a:lnTo>
                  <a:lnTo>
                    <a:pt x="6438900" y="2333701"/>
                  </a:lnTo>
                  <a:lnTo>
                    <a:pt x="6439281" y="2333409"/>
                  </a:lnTo>
                  <a:lnTo>
                    <a:pt x="6442583" y="2331186"/>
                  </a:lnTo>
                  <a:lnTo>
                    <a:pt x="6442964" y="2330831"/>
                  </a:lnTo>
                  <a:lnTo>
                    <a:pt x="6445123" y="2327516"/>
                  </a:lnTo>
                  <a:lnTo>
                    <a:pt x="6445440" y="2327160"/>
                  </a:lnTo>
                  <a:lnTo>
                    <a:pt x="6445758" y="2326144"/>
                  </a:lnTo>
                  <a:lnTo>
                    <a:pt x="6446520" y="2322576"/>
                  </a:lnTo>
                  <a:lnTo>
                    <a:pt x="6446520" y="12192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25690" y="5305805"/>
              <a:ext cx="6438900" cy="2327275"/>
            </a:xfrm>
            <a:custGeom>
              <a:avLst/>
              <a:gdLst/>
              <a:ahLst/>
              <a:cxnLst/>
              <a:rect l="l" t="t" r="r" b="b"/>
              <a:pathLst>
                <a:path w="6438900" h="2327275">
                  <a:moveTo>
                    <a:pt x="6434836" y="0"/>
                  </a:moveTo>
                  <a:lnTo>
                    <a:pt x="4063" y="0"/>
                  </a:lnTo>
                  <a:lnTo>
                    <a:pt x="0" y="4064"/>
                  </a:lnTo>
                  <a:lnTo>
                    <a:pt x="0" y="9144"/>
                  </a:lnTo>
                  <a:lnTo>
                    <a:pt x="0" y="2323058"/>
                  </a:lnTo>
                  <a:lnTo>
                    <a:pt x="4063" y="2327148"/>
                  </a:lnTo>
                  <a:lnTo>
                    <a:pt x="6434836" y="2327148"/>
                  </a:lnTo>
                  <a:lnTo>
                    <a:pt x="6438900" y="2323058"/>
                  </a:lnTo>
                  <a:lnTo>
                    <a:pt x="6438900" y="4064"/>
                  </a:lnTo>
                  <a:lnTo>
                    <a:pt x="6434836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425690" y="5305805"/>
            <a:ext cx="6438900" cy="2327275"/>
          </a:xfrm>
          <a:prstGeom prst="rect">
            <a:avLst/>
          </a:prstGeom>
          <a:ln w="12953">
            <a:solidFill>
              <a:srgbClr val="141516"/>
            </a:solidFill>
          </a:ln>
        </p:spPr>
        <p:txBody>
          <a:bodyPr vert="horz" wrap="square" lIns="0" tIns="21082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660"/>
              </a:spcBef>
            </a:pPr>
            <a:r>
              <a:rPr sz="2150" b="1" i="1" spc="-10" dirty="0">
                <a:solidFill>
                  <a:srgbClr val="141516"/>
                </a:solidFill>
                <a:latin typeface="Verdana"/>
                <a:cs typeface="Verdana"/>
              </a:rPr>
              <a:t>Presentation</a:t>
            </a:r>
            <a:endParaRPr sz="2150">
              <a:latin typeface="Verdana"/>
              <a:cs typeface="Verdana"/>
            </a:endParaRPr>
          </a:p>
          <a:p>
            <a:pPr marL="225425" marR="267335">
              <a:lnSpc>
                <a:spcPct val="137400"/>
              </a:lnSpc>
              <a:spcBef>
                <a:spcPts val="905"/>
              </a:spcBef>
            </a:pP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Each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group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will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present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their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analysis,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focusing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on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legal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principles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applied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potential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outcomes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 </a:t>
            </a:r>
            <a:r>
              <a:rPr sz="17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</a:t>
            </a:r>
            <a:r>
              <a:rPr sz="17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case.</a:t>
            </a:r>
            <a:endParaRPr sz="1700">
              <a:latin typeface="Noto Sans Mono CJK HK"/>
              <a:cs typeface="Noto Sans Mono CJK H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1414983"/>
            <a:ext cx="10612120" cy="141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610"/>
              </a:lnSpc>
            </a:pPr>
            <a:r>
              <a:rPr sz="4450" i="1" spc="-190" dirty="0"/>
              <a:t>Group</a:t>
            </a:r>
            <a:r>
              <a:rPr sz="4450" i="1" spc="-270" dirty="0"/>
              <a:t> </a:t>
            </a:r>
            <a:r>
              <a:rPr sz="4450" i="1" spc="-150" dirty="0"/>
              <a:t>Activity</a:t>
            </a:r>
            <a:r>
              <a:rPr sz="4450" i="1" spc="-240" dirty="0"/>
              <a:t> </a:t>
            </a:r>
            <a:r>
              <a:rPr sz="4450" i="1" spc="-595" dirty="0"/>
              <a:t>2:</a:t>
            </a:r>
            <a:r>
              <a:rPr sz="4450" i="1" spc="-260" dirty="0"/>
              <a:t> </a:t>
            </a:r>
            <a:r>
              <a:rPr sz="4450" i="1" spc="-20" dirty="0"/>
              <a:t>Coach</a:t>
            </a:r>
            <a:r>
              <a:rPr sz="4450" i="1" spc="-270" dirty="0"/>
              <a:t> </a:t>
            </a:r>
            <a:r>
              <a:rPr sz="4450" i="1" spc="-60" dirty="0"/>
              <a:t>Misconduct</a:t>
            </a:r>
            <a:r>
              <a:rPr sz="4450" spc="-60" dirty="0"/>
              <a:t> </a:t>
            </a:r>
            <a:r>
              <a:rPr sz="4450" spc="-25" dirty="0"/>
              <a:t>Scenario</a:t>
            </a:r>
            <a:endParaRPr sz="4450"/>
          </a:p>
        </p:txBody>
      </p:sp>
      <p:sp>
        <p:nvSpPr>
          <p:cNvPr id="3" name="object 3"/>
          <p:cNvSpPr txBox="1"/>
          <p:nvPr/>
        </p:nvSpPr>
        <p:spPr>
          <a:xfrm>
            <a:off x="781304" y="3419983"/>
            <a:ext cx="26511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45" dirty="0">
                <a:solidFill>
                  <a:srgbClr val="141516"/>
                </a:solidFill>
                <a:latin typeface="Verdana"/>
                <a:cs typeface="Verdana"/>
              </a:rPr>
              <a:t>Case</a:t>
            </a:r>
            <a:r>
              <a:rPr sz="2200" b="1" i="1" spc="-12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200" b="1" i="1" spc="-50" dirty="0">
                <a:solidFill>
                  <a:srgbClr val="141516"/>
                </a:solidFill>
                <a:latin typeface="Verdana"/>
                <a:cs typeface="Verdana"/>
              </a:rPr>
              <a:t>Bac</a:t>
            </a:r>
            <a:r>
              <a:rPr lang="en-GB" sz="2200" b="1" i="1" spc="-50" dirty="0">
                <a:solidFill>
                  <a:srgbClr val="141516"/>
                </a:solidFill>
                <a:latin typeface="Verdana"/>
                <a:cs typeface="Verdana"/>
              </a:rPr>
              <a:t>k</a:t>
            </a:r>
            <a:r>
              <a:rPr sz="2200" b="1" i="1" spc="-50" dirty="0">
                <a:solidFill>
                  <a:srgbClr val="141516"/>
                </a:solidFill>
                <a:latin typeface="Verdana"/>
                <a:cs typeface="Verdana"/>
              </a:rPr>
              <a:t>ground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3964736"/>
            <a:ext cx="3803650" cy="223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00"/>
              </a:spcBef>
            </a:pP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 youth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swimming coach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is found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to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have been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verbally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abusive 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to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athletes,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causing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psychological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distress.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Parents of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affected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swimmers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are considering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legal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action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against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swimming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club.</a:t>
            </a:r>
            <a:endParaRPr sz="1750">
              <a:latin typeface="Noto Sans Mono CJK HK"/>
              <a:cs typeface="Noto Sans Mono CJK H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0665" y="3419983"/>
            <a:ext cx="23996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60" dirty="0">
                <a:solidFill>
                  <a:srgbClr val="141516"/>
                </a:solidFill>
                <a:latin typeface="Verdana"/>
                <a:cs typeface="Verdana"/>
              </a:rPr>
              <a:t>Legal</a:t>
            </a:r>
            <a:r>
              <a:rPr sz="2200" b="1" i="1" spc="-10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200" b="1" i="1" spc="-70" dirty="0">
                <a:solidFill>
                  <a:srgbClr val="141516"/>
                </a:solidFill>
                <a:latin typeface="Verdana"/>
                <a:cs typeface="Verdana"/>
              </a:rPr>
              <a:t>Questions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0665" y="3964736"/>
            <a:ext cx="3916679" cy="2604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5"/>
              </a:spcBef>
            </a:pP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1. Can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swimming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club be </a:t>
            </a:r>
            <a:r>
              <a:rPr sz="17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held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vicariously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liable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 the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coach's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behaviour?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2. What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factors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would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court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consider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determining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liability?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3. How might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Various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Claimants</a:t>
            </a:r>
            <a:r>
              <a:rPr sz="17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v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Barry</a:t>
            </a:r>
            <a:r>
              <a:rPr sz="175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Bennell</a:t>
            </a:r>
            <a:r>
              <a:rPr sz="17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case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influence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this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scenario?</a:t>
            </a:r>
            <a:endParaRPr sz="1750">
              <a:latin typeface="Noto Sans Mono CJK HK"/>
              <a:cs typeface="Noto Sans Mono CJK H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60406" y="3419983"/>
            <a:ext cx="195059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95" dirty="0">
                <a:solidFill>
                  <a:srgbClr val="141516"/>
                </a:solidFill>
                <a:latin typeface="Verdana"/>
                <a:cs typeface="Verdana"/>
              </a:rPr>
              <a:t>Group</a:t>
            </a:r>
            <a:r>
              <a:rPr sz="2200" b="1" i="1" spc="-10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200" b="1" i="1" spc="-85" dirty="0">
                <a:solidFill>
                  <a:srgbClr val="141516"/>
                </a:solidFill>
                <a:latin typeface="Verdana"/>
                <a:cs typeface="Verdana"/>
              </a:rPr>
              <a:t>Tas</a:t>
            </a:r>
            <a:r>
              <a:rPr lang="en-GB" sz="2200" b="1" i="1" spc="-85" dirty="0">
                <a:solidFill>
                  <a:srgbClr val="141516"/>
                </a:solidFill>
                <a:latin typeface="Verdana"/>
                <a:cs typeface="Verdana"/>
              </a:rPr>
              <a:t>k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0406" y="3964736"/>
            <a:ext cx="3804920" cy="223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00"/>
              </a:spcBef>
            </a:pP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Prepare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 mock legal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brief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outlining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arguments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 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against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swimming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club's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vicarious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liability.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Consider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relevant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case law and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specific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circumstances</a:t>
            </a:r>
            <a:r>
              <a:rPr sz="17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7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youth</a:t>
            </a:r>
            <a:r>
              <a:rPr sz="17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sports.</a:t>
            </a:r>
            <a:endParaRPr sz="1750">
              <a:latin typeface="Noto Sans Mono CJK HK"/>
              <a:cs typeface="Noto Sans Mono CJK H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906" y="430835"/>
            <a:ext cx="7008495" cy="1018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100"/>
              </a:spcBef>
            </a:pPr>
            <a:r>
              <a:rPr sz="3250" i="1" spc="-120" dirty="0"/>
              <a:t>Group</a:t>
            </a:r>
            <a:r>
              <a:rPr sz="3250" i="1" spc="-175" dirty="0"/>
              <a:t> </a:t>
            </a:r>
            <a:r>
              <a:rPr sz="3250" i="1" spc="-110" dirty="0"/>
              <a:t>Activity</a:t>
            </a:r>
            <a:r>
              <a:rPr sz="3250" i="1" spc="-170" dirty="0"/>
              <a:t> </a:t>
            </a:r>
            <a:r>
              <a:rPr sz="3250" i="1" spc="-434" dirty="0"/>
              <a:t>3:</a:t>
            </a:r>
            <a:r>
              <a:rPr sz="3250" i="1" spc="-160" dirty="0"/>
              <a:t> </a:t>
            </a:r>
            <a:r>
              <a:rPr sz="3250" i="1" spc="-185" dirty="0"/>
              <a:t>Ris</a:t>
            </a:r>
            <a:r>
              <a:rPr lang="en-GB" sz="3250" i="1" spc="-185" dirty="0"/>
              <a:t>k</a:t>
            </a:r>
            <a:r>
              <a:rPr sz="3250" i="1" spc="-165" dirty="0"/>
              <a:t> </a:t>
            </a:r>
            <a:r>
              <a:rPr sz="3250" i="1" spc="-60" dirty="0"/>
              <a:t>Mitigation</a:t>
            </a:r>
            <a:r>
              <a:rPr sz="3250" spc="-60" dirty="0"/>
              <a:t> </a:t>
            </a:r>
            <a:r>
              <a:rPr sz="3250" spc="-125" dirty="0"/>
              <a:t>Strategy</a:t>
            </a:r>
            <a:r>
              <a:rPr sz="3250" spc="-160" dirty="0"/>
              <a:t> </a:t>
            </a:r>
            <a:r>
              <a:rPr sz="3250" spc="-10" dirty="0"/>
              <a:t>Development</a:t>
            </a:r>
            <a:endParaRPr sz="3250" dirty="0"/>
          </a:p>
        </p:txBody>
      </p:sp>
      <p:grpSp>
        <p:nvGrpSpPr>
          <p:cNvPr id="4" name="object 4"/>
          <p:cNvGrpSpPr/>
          <p:nvPr/>
        </p:nvGrpSpPr>
        <p:grpSpPr>
          <a:xfrm>
            <a:off x="644651" y="1786127"/>
            <a:ext cx="940435" cy="5951220"/>
            <a:chOff x="644651" y="1786127"/>
            <a:chExt cx="940435" cy="5951220"/>
          </a:xfrm>
        </p:grpSpPr>
        <p:sp>
          <p:nvSpPr>
            <p:cNvPr id="5" name="object 5"/>
            <p:cNvSpPr/>
            <p:nvPr/>
          </p:nvSpPr>
          <p:spPr>
            <a:xfrm>
              <a:off x="822959" y="1786127"/>
              <a:ext cx="22860" cy="5951220"/>
            </a:xfrm>
            <a:custGeom>
              <a:avLst/>
              <a:gdLst/>
              <a:ahLst/>
              <a:cxnLst/>
              <a:rect l="l" t="t" r="r" b="b"/>
              <a:pathLst>
                <a:path w="22859" h="5951220">
                  <a:moveTo>
                    <a:pt x="18770" y="0"/>
                  </a:moveTo>
                  <a:lnTo>
                    <a:pt x="4089" y="0"/>
                  </a:lnTo>
                  <a:lnTo>
                    <a:pt x="0" y="4063"/>
                  </a:lnTo>
                  <a:lnTo>
                    <a:pt x="0" y="9144"/>
                  </a:lnTo>
                  <a:lnTo>
                    <a:pt x="0" y="5947130"/>
                  </a:lnTo>
                  <a:lnTo>
                    <a:pt x="4089" y="5951220"/>
                  </a:lnTo>
                  <a:lnTo>
                    <a:pt x="18770" y="5951220"/>
                  </a:lnTo>
                  <a:lnTo>
                    <a:pt x="22859" y="5947130"/>
                  </a:lnTo>
                  <a:lnTo>
                    <a:pt x="22859" y="4063"/>
                  </a:lnTo>
                  <a:lnTo>
                    <a:pt x="18770" y="0"/>
                  </a:lnTo>
                  <a:close/>
                </a:path>
              </a:pathLst>
            </a:custGeom>
            <a:solidFill>
              <a:srgbClr val="000000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5434" y="1981326"/>
              <a:ext cx="929640" cy="382905"/>
            </a:xfrm>
            <a:custGeom>
              <a:avLst/>
              <a:gdLst/>
              <a:ahLst/>
              <a:cxnLst/>
              <a:rect l="l" t="t" r="r" b="b"/>
              <a:pathLst>
                <a:path w="929640" h="382905">
                  <a:moveTo>
                    <a:pt x="929525" y="173101"/>
                  </a:moveTo>
                  <a:lnTo>
                    <a:pt x="925461" y="169037"/>
                  </a:lnTo>
                  <a:lnTo>
                    <a:pt x="382473" y="169037"/>
                  </a:lnTo>
                  <a:lnTo>
                    <a:pt x="382498" y="12446"/>
                  </a:lnTo>
                  <a:lnTo>
                    <a:pt x="381622" y="8128"/>
                  </a:lnTo>
                  <a:lnTo>
                    <a:pt x="381431" y="7620"/>
                  </a:lnTo>
                  <a:lnTo>
                    <a:pt x="381152" y="7239"/>
                  </a:lnTo>
                  <a:lnTo>
                    <a:pt x="379196" y="4318"/>
                  </a:lnTo>
                  <a:lnTo>
                    <a:pt x="378917" y="3937"/>
                  </a:lnTo>
                  <a:lnTo>
                    <a:pt x="378574" y="3556"/>
                  </a:lnTo>
                  <a:lnTo>
                    <a:pt x="375259" y="1397"/>
                  </a:lnTo>
                  <a:lnTo>
                    <a:pt x="374853" y="1016"/>
                  </a:lnTo>
                  <a:lnTo>
                    <a:pt x="373888" y="762"/>
                  </a:lnTo>
                  <a:lnTo>
                    <a:pt x="370332" y="0"/>
                  </a:lnTo>
                  <a:lnTo>
                    <a:pt x="367931" y="0"/>
                  </a:lnTo>
                  <a:lnTo>
                    <a:pt x="367931" y="3810"/>
                  </a:lnTo>
                  <a:lnTo>
                    <a:pt x="367931" y="7620"/>
                  </a:lnTo>
                  <a:lnTo>
                    <a:pt x="367931" y="169037"/>
                  </a:lnTo>
                  <a:lnTo>
                    <a:pt x="348399" y="169037"/>
                  </a:lnTo>
                  <a:lnTo>
                    <a:pt x="344309" y="173101"/>
                  </a:lnTo>
                  <a:lnTo>
                    <a:pt x="344309" y="178181"/>
                  </a:lnTo>
                  <a:lnTo>
                    <a:pt x="344309" y="187833"/>
                  </a:lnTo>
                  <a:lnTo>
                    <a:pt x="348399" y="191897"/>
                  </a:lnTo>
                  <a:lnTo>
                    <a:pt x="367931" y="191897"/>
                  </a:lnTo>
                  <a:lnTo>
                    <a:pt x="367931" y="363855"/>
                  </a:lnTo>
                  <a:lnTo>
                    <a:pt x="363842" y="367919"/>
                  </a:lnTo>
                  <a:lnTo>
                    <a:pt x="7620" y="367919"/>
                  </a:lnTo>
                  <a:lnTo>
                    <a:pt x="3810" y="367919"/>
                  </a:lnTo>
                  <a:lnTo>
                    <a:pt x="0" y="367919"/>
                  </a:lnTo>
                  <a:lnTo>
                    <a:pt x="76" y="370332"/>
                  </a:lnTo>
                  <a:lnTo>
                    <a:pt x="12179" y="382397"/>
                  </a:lnTo>
                  <a:lnTo>
                    <a:pt x="12420" y="382524"/>
                  </a:lnTo>
                  <a:lnTo>
                    <a:pt x="370090" y="382524"/>
                  </a:lnTo>
                  <a:lnTo>
                    <a:pt x="370332" y="382397"/>
                  </a:lnTo>
                  <a:lnTo>
                    <a:pt x="373888" y="381762"/>
                  </a:lnTo>
                  <a:lnTo>
                    <a:pt x="381342" y="374904"/>
                  </a:lnTo>
                  <a:lnTo>
                    <a:pt x="381622" y="374396"/>
                  </a:lnTo>
                  <a:lnTo>
                    <a:pt x="382447" y="370332"/>
                  </a:lnTo>
                  <a:lnTo>
                    <a:pt x="382460" y="191897"/>
                  </a:lnTo>
                  <a:lnTo>
                    <a:pt x="925461" y="191897"/>
                  </a:lnTo>
                  <a:lnTo>
                    <a:pt x="929525" y="187833"/>
                  </a:lnTo>
                  <a:lnTo>
                    <a:pt x="929525" y="173101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8461" y="1974341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370814" y="0"/>
                  </a:moveTo>
                  <a:lnTo>
                    <a:pt x="4089" y="0"/>
                  </a:lnTo>
                  <a:lnTo>
                    <a:pt x="0" y="4063"/>
                  </a:lnTo>
                  <a:lnTo>
                    <a:pt x="0" y="9144"/>
                  </a:lnTo>
                  <a:lnTo>
                    <a:pt x="0" y="370840"/>
                  </a:lnTo>
                  <a:lnTo>
                    <a:pt x="4089" y="374904"/>
                  </a:lnTo>
                  <a:lnTo>
                    <a:pt x="370814" y="374904"/>
                  </a:lnTo>
                  <a:lnTo>
                    <a:pt x="374903" y="370840"/>
                  </a:lnTo>
                  <a:lnTo>
                    <a:pt x="374903" y="4063"/>
                  </a:lnTo>
                  <a:lnTo>
                    <a:pt x="370814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8461" y="1974341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9144"/>
                  </a:moveTo>
                  <a:lnTo>
                    <a:pt x="0" y="4063"/>
                  </a:lnTo>
                  <a:lnTo>
                    <a:pt x="4089" y="0"/>
                  </a:lnTo>
                  <a:lnTo>
                    <a:pt x="9118" y="0"/>
                  </a:lnTo>
                  <a:lnTo>
                    <a:pt x="365772" y="0"/>
                  </a:lnTo>
                  <a:lnTo>
                    <a:pt x="370814" y="0"/>
                  </a:lnTo>
                  <a:lnTo>
                    <a:pt x="374903" y="4063"/>
                  </a:lnTo>
                  <a:lnTo>
                    <a:pt x="374903" y="9144"/>
                  </a:lnTo>
                  <a:lnTo>
                    <a:pt x="374903" y="365760"/>
                  </a:lnTo>
                  <a:lnTo>
                    <a:pt x="374903" y="370840"/>
                  </a:lnTo>
                  <a:lnTo>
                    <a:pt x="370814" y="374904"/>
                  </a:lnTo>
                  <a:lnTo>
                    <a:pt x="365772" y="374904"/>
                  </a:lnTo>
                  <a:lnTo>
                    <a:pt x="9118" y="374904"/>
                  </a:lnTo>
                  <a:lnTo>
                    <a:pt x="4089" y="374904"/>
                  </a:lnTo>
                  <a:lnTo>
                    <a:pt x="0" y="370840"/>
                  </a:lnTo>
                  <a:lnTo>
                    <a:pt x="0" y="365760"/>
                  </a:lnTo>
                  <a:lnTo>
                    <a:pt x="0" y="9144"/>
                  </a:lnTo>
                  <a:close/>
                </a:path>
              </a:pathLst>
            </a:custGeom>
            <a:ln w="7620">
              <a:solidFill>
                <a:srgbClr val="141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2769" y="1965401"/>
            <a:ext cx="123189" cy="324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i="1" spc="-675" dirty="0">
                <a:solidFill>
                  <a:srgbClr val="141516"/>
                </a:solidFill>
                <a:latin typeface="Verdana"/>
                <a:cs typeface="Verdana"/>
              </a:rPr>
              <a:t>1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40789" y="1937385"/>
            <a:ext cx="6544309" cy="115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60" dirty="0">
                <a:solidFill>
                  <a:srgbClr val="141516"/>
                </a:solidFill>
                <a:latin typeface="Verdana"/>
                <a:cs typeface="Verdana"/>
              </a:rPr>
              <a:t>Scenario</a:t>
            </a:r>
            <a:r>
              <a:rPr sz="1600" b="1" i="1" spc="-9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600" b="1" i="1" spc="-20" dirty="0">
                <a:solidFill>
                  <a:srgbClr val="141516"/>
                </a:solidFill>
                <a:latin typeface="Verdana"/>
                <a:cs typeface="Verdana"/>
              </a:rPr>
              <a:t>Setup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34600"/>
              </a:lnSpc>
              <a:spcBef>
                <a:spcPts val="685"/>
              </a:spcBef>
            </a:pP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You</a:t>
            </a:r>
            <a:r>
              <a:rPr sz="13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are</a:t>
            </a:r>
            <a:r>
              <a:rPr sz="13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legal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consultants</a:t>
            </a:r>
            <a:r>
              <a:rPr sz="13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hired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by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3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professional</a:t>
            </a:r>
            <a:r>
              <a:rPr sz="13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basketball</a:t>
            </a:r>
            <a:r>
              <a:rPr sz="13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team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develop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comprehensive</a:t>
            </a:r>
            <a:r>
              <a:rPr sz="13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risk</a:t>
            </a:r>
            <a:r>
              <a:rPr sz="13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mitigation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strategy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</a:t>
            </a:r>
            <a:r>
              <a:rPr sz="13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address</a:t>
            </a:r>
            <a:r>
              <a:rPr sz="13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potential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vicarious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 issues.</a:t>
            </a:r>
            <a:endParaRPr sz="1300">
              <a:latin typeface="Noto Sans Mono CJK HK"/>
              <a:cs typeface="Noto Sans Mono CJK H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4651" y="3633215"/>
            <a:ext cx="940435" cy="394970"/>
            <a:chOff x="644651" y="3633215"/>
            <a:chExt cx="940435" cy="394970"/>
          </a:xfrm>
        </p:grpSpPr>
        <p:sp>
          <p:nvSpPr>
            <p:cNvPr id="12" name="object 12"/>
            <p:cNvSpPr/>
            <p:nvPr/>
          </p:nvSpPr>
          <p:spPr>
            <a:xfrm>
              <a:off x="655434" y="3644010"/>
              <a:ext cx="929640" cy="384175"/>
            </a:xfrm>
            <a:custGeom>
              <a:avLst/>
              <a:gdLst/>
              <a:ahLst/>
              <a:cxnLst/>
              <a:rect l="l" t="t" r="r" b="b"/>
              <a:pathLst>
                <a:path w="929640" h="384175">
                  <a:moveTo>
                    <a:pt x="929525" y="173101"/>
                  </a:moveTo>
                  <a:lnTo>
                    <a:pt x="925461" y="169037"/>
                  </a:lnTo>
                  <a:lnTo>
                    <a:pt x="382473" y="169037"/>
                  </a:lnTo>
                  <a:lnTo>
                    <a:pt x="382498" y="12446"/>
                  </a:lnTo>
                  <a:lnTo>
                    <a:pt x="381622" y="8128"/>
                  </a:lnTo>
                  <a:lnTo>
                    <a:pt x="381431" y="7620"/>
                  </a:lnTo>
                  <a:lnTo>
                    <a:pt x="381152" y="7239"/>
                  </a:lnTo>
                  <a:lnTo>
                    <a:pt x="379196" y="4318"/>
                  </a:lnTo>
                  <a:lnTo>
                    <a:pt x="378917" y="3937"/>
                  </a:lnTo>
                  <a:lnTo>
                    <a:pt x="378574" y="3556"/>
                  </a:lnTo>
                  <a:lnTo>
                    <a:pt x="375259" y="1397"/>
                  </a:lnTo>
                  <a:lnTo>
                    <a:pt x="374853" y="1016"/>
                  </a:lnTo>
                  <a:lnTo>
                    <a:pt x="373888" y="762"/>
                  </a:lnTo>
                  <a:lnTo>
                    <a:pt x="370332" y="0"/>
                  </a:lnTo>
                  <a:lnTo>
                    <a:pt x="367931" y="0"/>
                  </a:lnTo>
                  <a:lnTo>
                    <a:pt x="367931" y="3810"/>
                  </a:lnTo>
                  <a:lnTo>
                    <a:pt x="367931" y="7620"/>
                  </a:lnTo>
                  <a:lnTo>
                    <a:pt x="367931" y="169037"/>
                  </a:lnTo>
                  <a:lnTo>
                    <a:pt x="348399" y="169037"/>
                  </a:lnTo>
                  <a:lnTo>
                    <a:pt x="344309" y="173101"/>
                  </a:lnTo>
                  <a:lnTo>
                    <a:pt x="344309" y="178181"/>
                  </a:lnTo>
                  <a:lnTo>
                    <a:pt x="344309" y="187833"/>
                  </a:lnTo>
                  <a:lnTo>
                    <a:pt x="348399" y="191897"/>
                  </a:lnTo>
                  <a:lnTo>
                    <a:pt x="367931" y="191897"/>
                  </a:lnTo>
                  <a:lnTo>
                    <a:pt x="367931" y="365379"/>
                  </a:lnTo>
                  <a:lnTo>
                    <a:pt x="363842" y="369443"/>
                  </a:lnTo>
                  <a:lnTo>
                    <a:pt x="7620" y="369443"/>
                  </a:lnTo>
                  <a:lnTo>
                    <a:pt x="3810" y="369443"/>
                  </a:lnTo>
                  <a:lnTo>
                    <a:pt x="0" y="369443"/>
                  </a:lnTo>
                  <a:lnTo>
                    <a:pt x="63" y="371856"/>
                  </a:lnTo>
                  <a:lnTo>
                    <a:pt x="12179" y="383921"/>
                  </a:lnTo>
                  <a:lnTo>
                    <a:pt x="12420" y="384048"/>
                  </a:lnTo>
                  <a:lnTo>
                    <a:pt x="370090" y="384048"/>
                  </a:lnTo>
                  <a:lnTo>
                    <a:pt x="370332" y="383921"/>
                  </a:lnTo>
                  <a:lnTo>
                    <a:pt x="373888" y="383286"/>
                  </a:lnTo>
                  <a:lnTo>
                    <a:pt x="381342" y="376428"/>
                  </a:lnTo>
                  <a:lnTo>
                    <a:pt x="381622" y="375920"/>
                  </a:lnTo>
                  <a:lnTo>
                    <a:pt x="382447" y="371856"/>
                  </a:lnTo>
                  <a:lnTo>
                    <a:pt x="382473" y="191897"/>
                  </a:lnTo>
                  <a:lnTo>
                    <a:pt x="925461" y="191897"/>
                  </a:lnTo>
                  <a:lnTo>
                    <a:pt x="929525" y="187833"/>
                  </a:lnTo>
                  <a:lnTo>
                    <a:pt x="929525" y="173101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461" y="3637025"/>
              <a:ext cx="375285" cy="376555"/>
            </a:xfrm>
            <a:custGeom>
              <a:avLst/>
              <a:gdLst/>
              <a:ahLst/>
              <a:cxnLst/>
              <a:rect l="l" t="t" r="r" b="b"/>
              <a:pathLst>
                <a:path w="375284" h="376554">
                  <a:moveTo>
                    <a:pt x="370814" y="0"/>
                  </a:moveTo>
                  <a:lnTo>
                    <a:pt x="4089" y="0"/>
                  </a:lnTo>
                  <a:lnTo>
                    <a:pt x="0" y="4063"/>
                  </a:lnTo>
                  <a:lnTo>
                    <a:pt x="0" y="9144"/>
                  </a:lnTo>
                  <a:lnTo>
                    <a:pt x="0" y="372363"/>
                  </a:lnTo>
                  <a:lnTo>
                    <a:pt x="4089" y="376427"/>
                  </a:lnTo>
                  <a:lnTo>
                    <a:pt x="370814" y="376427"/>
                  </a:lnTo>
                  <a:lnTo>
                    <a:pt x="374903" y="372363"/>
                  </a:lnTo>
                  <a:lnTo>
                    <a:pt x="374903" y="4063"/>
                  </a:lnTo>
                  <a:lnTo>
                    <a:pt x="370814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8461" y="3637025"/>
              <a:ext cx="375285" cy="376555"/>
            </a:xfrm>
            <a:custGeom>
              <a:avLst/>
              <a:gdLst/>
              <a:ahLst/>
              <a:cxnLst/>
              <a:rect l="l" t="t" r="r" b="b"/>
              <a:pathLst>
                <a:path w="375284" h="376554">
                  <a:moveTo>
                    <a:pt x="0" y="9144"/>
                  </a:moveTo>
                  <a:lnTo>
                    <a:pt x="0" y="4063"/>
                  </a:lnTo>
                  <a:lnTo>
                    <a:pt x="4089" y="0"/>
                  </a:lnTo>
                  <a:lnTo>
                    <a:pt x="9131" y="0"/>
                  </a:lnTo>
                  <a:lnTo>
                    <a:pt x="365772" y="0"/>
                  </a:lnTo>
                  <a:lnTo>
                    <a:pt x="370814" y="0"/>
                  </a:lnTo>
                  <a:lnTo>
                    <a:pt x="374903" y="4063"/>
                  </a:lnTo>
                  <a:lnTo>
                    <a:pt x="374903" y="9144"/>
                  </a:lnTo>
                  <a:lnTo>
                    <a:pt x="374903" y="367284"/>
                  </a:lnTo>
                  <a:lnTo>
                    <a:pt x="374903" y="372363"/>
                  </a:lnTo>
                  <a:lnTo>
                    <a:pt x="370814" y="376427"/>
                  </a:lnTo>
                  <a:lnTo>
                    <a:pt x="365772" y="376427"/>
                  </a:lnTo>
                  <a:lnTo>
                    <a:pt x="9131" y="376427"/>
                  </a:lnTo>
                  <a:lnTo>
                    <a:pt x="4089" y="376427"/>
                  </a:lnTo>
                  <a:lnTo>
                    <a:pt x="0" y="372363"/>
                  </a:lnTo>
                  <a:lnTo>
                    <a:pt x="0" y="367284"/>
                  </a:lnTo>
                  <a:lnTo>
                    <a:pt x="0" y="9144"/>
                  </a:lnTo>
                  <a:close/>
                </a:path>
              </a:pathLst>
            </a:custGeom>
            <a:ln w="7620">
              <a:solidFill>
                <a:srgbClr val="141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48385" y="3629659"/>
            <a:ext cx="17208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i="1" spc="-190" dirty="0">
                <a:solidFill>
                  <a:srgbClr val="141516"/>
                </a:solidFill>
                <a:latin typeface="Verdana"/>
                <a:cs typeface="Verdana"/>
              </a:rPr>
              <a:t>2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40789" y="3600958"/>
            <a:ext cx="6791959" cy="115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5" dirty="0">
                <a:solidFill>
                  <a:srgbClr val="141516"/>
                </a:solidFill>
                <a:latin typeface="Verdana"/>
                <a:cs typeface="Verdana"/>
              </a:rPr>
              <a:t>Strategy</a:t>
            </a:r>
            <a:r>
              <a:rPr sz="1600" b="1" i="1" spc="-7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600" b="1" i="1" spc="-10" dirty="0">
                <a:solidFill>
                  <a:srgbClr val="141516"/>
                </a:solidFill>
                <a:latin typeface="Verdana"/>
                <a:cs typeface="Verdana"/>
              </a:rPr>
              <a:t>Development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34600"/>
              </a:lnSpc>
              <a:spcBef>
                <a:spcPts val="685"/>
              </a:spcBef>
            </a:pP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3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groups,</a:t>
            </a:r>
            <a:r>
              <a:rPr sz="13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create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3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detailed</a:t>
            </a:r>
            <a:r>
              <a:rPr sz="13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risk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mitigation</a:t>
            </a:r>
            <a:r>
              <a:rPr sz="13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plan</a:t>
            </a:r>
            <a:r>
              <a:rPr sz="13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addressing</a:t>
            </a:r>
            <a:r>
              <a:rPr sz="13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on-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court</a:t>
            </a:r>
            <a:r>
              <a:rPr sz="13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conduct, off-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court</a:t>
            </a:r>
            <a:r>
              <a:rPr sz="13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behaviour,</a:t>
            </a:r>
            <a:r>
              <a:rPr sz="13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social</a:t>
            </a:r>
            <a:r>
              <a:rPr sz="13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media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usage,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mental</a:t>
            </a:r>
            <a:r>
              <a:rPr sz="13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health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support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3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players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 </a:t>
            </a:r>
            <a:r>
              <a:rPr sz="13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staff.</a:t>
            </a:r>
            <a:endParaRPr sz="1300">
              <a:latin typeface="Noto Sans Mono CJK HK"/>
              <a:cs typeface="Noto Sans Mono CJK H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44651" y="5297423"/>
            <a:ext cx="940435" cy="393700"/>
            <a:chOff x="644651" y="5297423"/>
            <a:chExt cx="940435" cy="393700"/>
          </a:xfrm>
        </p:grpSpPr>
        <p:sp>
          <p:nvSpPr>
            <p:cNvPr id="18" name="object 18"/>
            <p:cNvSpPr/>
            <p:nvPr/>
          </p:nvSpPr>
          <p:spPr>
            <a:xfrm>
              <a:off x="655434" y="5308218"/>
              <a:ext cx="929640" cy="382905"/>
            </a:xfrm>
            <a:custGeom>
              <a:avLst/>
              <a:gdLst/>
              <a:ahLst/>
              <a:cxnLst/>
              <a:rect l="l" t="t" r="r" b="b"/>
              <a:pathLst>
                <a:path w="929640" h="382904">
                  <a:moveTo>
                    <a:pt x="929525" y="173101"/>
                  </a:moveTo>
                  <a:lnTo>
                    <a:pt x="925461" y="169037"/>
                  </a:lnTo>
                  <a:lnTo>
                    <a:pt x="382473" y="169037"/>
                  </a:lnTo>
                  <a:lnTo>
                    <a:pt x="382498" y="12446"/>
                  </a:lnTo>
                  <a:lnTo>
                    <a:pt x="381622" y="8128"/>
                  </a:lnTo>
                  <a:lnTo>
                    <a:pt x="381431" y="7620"/>
                  </a:lnTo>
                  <a:lnTo>
                    <a:pt x="381152" y="7239"/>
                  </a:lnTo>
                  <a:lnTo>
                    <a:pt x="379196" y="4318"/>
                  </a:lnTo>
                  <a:lnTo>
                    <a:pt x="378917" y="3937"/>
                  </a:lnTo>
                  <a:lnTo>
                    <a:pt x="378574" y="3556"/>
                  </a:lnTo>
                  <a:lnTo>
                    <a:pt x="375259" y="1397"/>
                  </a:lnTo>
                  <a:lnTo>
                    <a:pt x="374853" y="1016"/>
                  </a:lnTo>
                  <a:lnTo>
                    <a:pt x="373888" y="762"/>
                  </a:lnTo>
                  <a:lnTo>
                    <a:pt x="370332" y="0"/>
                  </a:lnTo>
                  <a:lnTo>
                    <a:pt x="367931" y="0"/>
                  </a:lnTo>
                  <a:lnTo>
                    <a:pt x="367931" y="3810"/>
                  </a:lnTo>
                  <a:lnTo>
                    <a:pt x="367931" y="7620"/>
                  </a:lnTo>
                  <a:lnTo>
                    <a:pt x="367931" y="169037"/>
                  </a:lnTo>
                  <a:lnTo>
                    <a:pt x="348399" y="169037"/>
                  </a:lnTo>
                  <a:lnTo>
                    <a:pt x="344309" y="173101"/>
                  </a:lnTo>
                  <a:lnTo>
                    <a:pt x="344309" y="178181"/>
                  </a:lnTo>
                  <a:lnTo>
                    <a:pt x="344309" y="187833"/>
                  </a:lnTo>
                  <a:lnTo>
                    <a:pt x="348399" y="191897"/>
                  </a:lnTo>
                  <a:lnTo>
                    <a:pt x="367931" y="191897"/>
                  </a:lnTo>
                  <a:lnTo>
                    <a:pt x="367931" y="363855"/>
                  </a:lnTo>
                  <a:lnTo>
                    <a:pt x="363842" y="367919"/>
                  </a:lnTo>
                  <a:lnTo>
                    <a:pt x="7620" y="367919"/>
                  </a:lnTo>
                  <a:lnTo>
                    <a:pt x="3810" y="367919"/>
                  </a:lnTo>
                  <a:lnTo>
                    <a:pt x="0" y="367919"/>
                  </a:lnTo>
                  <a:lnTo>
                    <a:pt x="63" y="370332"/>
                  </a:lnTo>
                  <a:lnTo>
                    <a:pt x="12179" y="382397"/>
                  </a:lnTo>
                  <a:lnTo>
                    <a:pt x="12420" y="382524"/>
                  </a:lnTo>
                  <a:lnTo>
                    <a:pt x="370090" y="382524"/>
                  </a:lnTo>
                  <a:lnTo>
                    <a:pt x="370332" y="382397"/>
                  </a:lnTo>
                  <a:lnTo>
                    <a:pt x="373888" y="381762"/>
                  </a:lnTo>
                  <a:lnTo>
                    <a:pt x="381342" y="374904"/>
                  </a:lnTo>
                  <a:lnTo>
                    <a:pt x="381622" y="374396"/>
                  </a:lnTo>
                  <a:lnTo>
                    <a:pt x="382447" y="370332"/>
                  </a:lnTo>
                  <a:lnTo>
                    <a:pt x="382460" y="191897"/>
                  </a:lnTo>
                  <a:lnTo>
                    <a:pt x="925461" y="191897"/>
                  </a:lnTo>
                  <a:lnTo>
                    <a:pt x="929525" y="187833"/>
                  </a:lnTo>
                  <a:lnTo>
                    <a:pt x="929525" y="173101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8461" y="530123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370814" y="0"/>
                  </a:moveTo>
                  <a:lnTo>
                    <a:pt x="4089" y="0"/>
                  </a:lnTo>
                  <a:lnTo>
                    <a:pt x="0" y="4064"/>
                  </a:lnTo>
                  <a:lnTo>
                    <a:pt x="0" y="9144"/>
                  </a:lnTo>
                  <a:lnTo>
                    <a:pt x="0" y="370840"/>
                  </a:lnTo>
                  <a:lnTo>
                    <a:pt x="4089" y="374904"/>
                  </a:lnTo>
                  <a:lnTo>
                    <a:pt x="370814" y="374904"/>
                  </a:lnTo>
                  <a:lnTo>
                    <a:pt x="374903" y="370840"/>
                  </a:lnTo>
                  <a:lnTo>
                    <a:pt x="374903" y="4064"/>
                  </a:lnTo>
                  <a:lnTo>
                    <a:pt x="370814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8461" y="530123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9144"/>
                  </a:moveTo>
                  <a:lnTo>
                    <a:pt x="0" y="4064"/>
                  </a:lnTo>
                  <a:lnTo>
                    <a:pt x="4089" y="0"/>
                  </a:lnTo>
                  <a:lnTo>
                    <a:pt x="9118" y="0"/>
                  </a:lnTo>
                  <a:lnTo>
                    <a:pt x="365772" y="0"/>
                  </a:lnTo>
                  <a:lnTo>
                    <a:pt x="370814" y="0"/>
                  </a:lnTo>
                  <a:lnTo>
                    <a:pt x="374903" y="4064"/>
                  </a:lnTo>
                  <a:lnTo>
                    <a:pt x="374903" y="9144"/>
                  </a:lnTo>
                  <a:lnTo>
                    <a:pt x="374903" y="365760"/>
                  </a:lnTo>
                  <a:lnTo>
                    <a:pt x="374903" y="370840"/>
                  </a:lnTo>
                  <a:lnTo>
                    <a:pt x="370814" y="374904"/>
                  </a:lnTo>
                  <a:lnTo>
                    <a:pt x="365772" y="374904"/>
                  </a:lnTo>
                  <a:lnTo>
                    <a:pt x="9118" y="374904"/>
                  </a:lnTo>
                  <a:lnTo>
                    <a:pt x="4089" y="374904"/>
                  </a:lnTo>
                  <a:lnTo>
                    <a:pt x="0" y="370840"/>
                  </a:lnTo>
                  <a:lnTo>
                    <a:pt x="0" y="365760"/>
                  </a:lnTo>
                  <a:lnTo>
                    <a:pt x="0" y="9144"/>
                  </a:lnTo>
                  <a:close/>
                </a:path>
              </a:pathLst>
            </a:custGeom>
            <a:ln w="7620">
              <a:solidFill>
                <a:srgbClr val="141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48995" y="5293233"/>
            <a:ext cx="17272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i="1" spc="-185" dirty="0">
                <a:solidFill>
                  <a:srgbClr val="141516"/>
                </a:solidFill>
                <a:latin typeface="Verdana"/>
                <a:cs typeface="Verdana"/>
              </a:rPr>
              <a:t>3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40789" y="5264658"/>
            <a:ext cx="6543040" cy="88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60" dirty="0">
                <a:solidFill>
                  <a:srgbClr val="141516"/>
                </a:solidFill>
                <a:latin typeface="Verdana"/>
                <a:cs typeface="Verdana"/>
              </a:rPr>
              <a:t>Policy</a:t>
            </a:r>
            <a:r>
              <a:rPr sz="1600" b="1" i="1" spc="-4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600" b="1" i="1" spc="-10" dirty="0">
                <a:solidFill>
                  <a:srgbClr val="141516"/>
                </a:solidFill>
                <a:latin typeface="Verdana"/>
                <a:cs typeface="Verdana"/>
              </a:rPr>
              <a:t>Creation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34600"/>
              </a:lnSpc>
              <a:spcBef>
                <a:spcPts val="685"/>
              </a:spcBef>
            </a:pP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Draft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key</a:t>
            </a:r>
            <a:r>
              <a:rPr sz="13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policies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that</a:t>
            </a:r>
            <a:r>
              <a:rPr sz="13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3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team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should</a:t>
            </a:r>
            <a:r>
              <a:rPr sz="13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implement,</a:t>
            </a:r>
            <a:r>
              <a:rPr sz="13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including</a:t>
            </a:r>
            <a:r>
              <a:rPr sz="13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code</a:t>
            </a:r>
            <a:r>
              <a:rPr sz="13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3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conduct,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social</a:t>
            </a:r>
            <a:r>
              <a:rPr sz="13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media</a:t>
            </a:r>
            <a:r>
              <a:rPr sz="13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guidelines,</a:t>
            </a:r>
            <a:r>
              <a:rPr sz="13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3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mental</a:t>
            </a:r>
            <a:r>
              <a:rPr sz="13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health</a:t>
            </a:r>
            <a:r>
              <a:rPr sz="13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support</a:t>
            </a:r>
            <a:r>
              <a:rPr sz="13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protocols.</a:t>
            </a:r>
            <a:endParaRPr sz="1300">
              <a:latin typeface="Noto Sans Mono CJK HK"/>
              <a:cs typeface="Noto Sans Mono CJK H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44651" y="6693407"/>
            <a:ext cx="940435" cy="393700"/>
            <a:chOff x="644651" y="6693407"/>
            <a:chExt cx="940435" cy="393700"/>
          </a:xfrm>
        </p:grpSpPr>
        <p:sp>
          <p:nvSpPr>
            <p:cNvPr id="24" name="object 24"/>
            <p:cNvSpPr/>
            <p:nvPr/>
          </p:nvSpPr>
          <p:spPr>
            <a:xfrm>
              <a:off x="655434" y="6704202"/>
              <a:ext cx="929640" cy="382905"/>
            </a:xfrm>
            <a:custGeom>
              <a:avLst/>
              <a:gdLst/>
              <a:ahLst/>
              <a:cxnLst/>
              <a:rect l="l" t="t" r="r" b="b"/>
              <a:pathLst>
                <a:path w="929640" h="382904">
                  <a:moveTo>
                    <a:pt x="929525" y="173101"/>
                  </a:moveTo>
                  <a:lnTo>
                    <a:pt x="925461" y="169037"/>
                  </a:lnTo>
                  <a:lnTo>
                    <a:pt x="382498" y="169037"/>
                  </a:lnTo>
                  <a:lnTo>
                    <a:pt x="382498" y="12446"/>
                  </a:lnTo>
                  <a:lnTo>
                    <a:pt x="381622" y="8128"/>
                  </a:lnTo>
                  <a:lnTo>
                    <a:pt x="381431" y="7620"/>
                  </a:lnTo>
                  <a:lnTo>
                    <a:pt x="381152" y="7239"/>
                  </a:lnTo>
                  <a:lnTo>
                    <a:pt x="379196" y="4318"/>
                  </a:lnTo>
                  <a:lnTo>
                    <a:pt x="378917" y="3937"/>
                  </a:lnTo>
                  <a:lnTo>
                    <a:pt x="378574" y="3556"/>
                  </a:lnTo>
                  <a:lnTo>
                    <a:pt x="375259" y="1397"/>
                  </a:lnTo>
                  <a:lnTo>
                    <a:pt x="374853" y="1016"/>
                  </a:lnTo>
                  <a:lnTo>
                    <a:pt x="373888" y="762"/>
                  </a:lnTo>
                  <a:lnTo>
                    <a:pt x="370332" y="0"/>
                  </a:lnTo>
                  <a:lnTo>
                    <a:pt x="367931" y="0"/>
                  </a:lnTo>
                  <a:lnTo>
                    <a:pt x="367931" y="3810"/>
                  </a:lnTo>
                  <a:lnTo>
                    <a:pt x="367931" y="7620"/>
                  </a:lnTo>
                  <a:lnTo>
                    <a:pt x="367931" y="169037"/>
                  </a:lnTo>
                  <a:lnTo>
                    <a:pt x="348399" y="169037"/>
                  </a:lnTo>
                  <a:lnTo>
                    <a:pt x="344309" y="173101"/>
                  </a:lnTo>
                  <a:lnTo>
                    <a:pt x="344309" y="178181"/>
                  </a:lnTo>
                  <a:lnTo>
                    <a:pt x="344309" y="187833"/>
                  </a:lnTo>
                  <a:lnTo>
                    <a:pt x="348399" y="191897"/>
                  </a:lnTo>
                  <a:lnTo>
                    <a:pt x="367931" y="191897"/>
                  </a:lnTo>
                  <a:lnTo>
                    <a:pt x="367931" y="363829"/>
                  </a:lnTo>
                  <a:lnTo>
                    <a:pt x="363842" y="367919"/>
                  </a:lnTo>
                  <a:lnTo>
                    <a:pt x="7620" y="367919"/>
                  </a:lnTo>
                  <a:lnTo>
                    <a:pt x="3810" y="367919"/>
                  </a:lnTo>
                  <a:lnTo>
                    <a:pt x="0" y="367919"/>
                  </a:lnTo>
                  <a:lnTo>
                    <a:pt x="25" y="370078"/>
                  </a:lnTo>
                  <a:lnTo>
                    <a:pt x="889" y="374396"/>
                  </a:lnTo>
                  <a:lnTo>
                    <a:pt x="12420" y="382485"/>
                  </a:lnTo>
                  <a:lnTo>
                    <a:pt x="370090" y="382485"/>
                  </a:lnTo>
                  <a:lnTo>
                    <a:pt x="382498" y="370078"/>
                  </a:lnTo>
                  <a:lnTo>
                    <a:pt x="382498" y="191897"/>
                  </a:lnTo>
                  <a:lnTo>
                    <a:pt x="925461" y="191897"/>
                  </a:lnTo>
                  <a:lnTo>
                    <a:pt x="929525" y="187833"/>
                  </a:lnTo>
                  <a:lnTo>
                    <a:pt x="929525" y="173101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8461" y="6697217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4">
                  <a:moveTo>
                    <a:pt x="370814" y="0"/>
                  </a:moveTo>
                  <a:lnTo>
                    <a:pt x="4089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370814"/>
                  </a:lnTo>
                  <a:lnTo>
                    <a:pt x="4089" y="374903"/>
                  </a:lnTo>
                  <a:lnTo>
                    <a:pt x="370814" y="374903"/>
                  </a:lnTo>
                  <a:lnTo>
                    <a:pt x="374903" y="370814"/>
                  </a:lnTo>
                  <a:lnTo>
                    <a:pt x="374903" y="4063"/>
                  </a:lnTo>
                  <a:lnTo>
                    <a:pt x="370814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8461" y="6697217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4">
                  <a:moveTo>
                    <a:pt x="0" y="9143"/>
                  </a:moveTo>
                  <a:lnTo>
                    <a:pt x="0" y="4063"/>
                  </a:lnTo>
                  <a:lnTo>
                    <a:pt x="4089" y="0"/>
                  </a:lnTo>
                  <a:lnTo>
                    <a:pt x="9118" y="0"/>
                  </a:lnTo>
                  <a:lnTo>
                    <a:pt x="365772" y="0"/>
                  </a:lnTo>
                  <a:lnTo>
                    <a:pt x="370814" y="0"/>
                  </a:lnTo>
                  <a:lnTo>
                    <a:pt x="374903" y="4063"/>
                  </a:lnTo>
                  <a:lnTo>
                    <a:pt x="374903" y="9143"/>
                  </a:lnTo>
                  <a:lnTo>
                    <a:pt x="374903" y="365772"/>
                  </a:lnTo>
                  <a:lnTo>
                    <a:pt x="374903" y="370814"/>
                  </a:lnTo>
                  <a:lnTo>
                    <a:pt x="370814" y="374903"/>
                  </a:lnTo>
                  <a:lnTo>
                    <a:pt x="365772" y="374903"/>
                  </a:lnTo>
                  <a:lnTo>
                    <a:pt x="9118" y="374903"/>
                  </a:lnTo>
                  <a:lnTo>
                    <a:pt x="4089" y="374903"/>
                  </a:lnTo>
                  <a:lnTo>
                    <a:pt x="0" y="370814"/>
                  </a:lnTo>
                  <a:lnTo>
                    <a:pt x="0" y="365772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41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36498" y="6689597"/>
            <a:ext cx="19685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i="1" spc="-50" dirty="0">
                <a:solidFill>
                  <a:srgbClr val="141516"/>
                </a:solidFill>
                <a:latin typeface="Verdana"/>
                <a:cs typeface="Verdana"/>
              </a:rPr>
              <a:t>4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740789" y="6660591"/>
            <a:ext cx="6543675" cy="88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141516"/>
                </a:solidFill>
                <a:latin typeface="Verdana"/>
                <a:cs typeface="Verdana"/>
              </a:rPr>
              <a:t>Presentation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34600"/>
              </a:lnSpc>
              <a:spcBef>
                <a:spcPts val="685"/>
              </a:spcBef>
            </a:pP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Each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group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will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present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their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risk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mitigation</a:t>
            </a:r>
            <a:r>
              <a:rPr sz="13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strategy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</a:t>
            </a:r>
            <a:r>
              <a:rPr sz="13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3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class,</a:t>
            </a:r>
            <a:r>
              <a:rPr sz="13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justifying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their</a:t>
            </a:r>
            <a:r>
              <a:rPr sz="13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recommendations</a:t>
            </a:r>
            <a:r>
              <a:rPr sz="13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based</a:t>
            </a:r>
            <a:r>
              <a:rPr sz="13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on</a:t>
            </a:r>
            <a:r>
              <a:rPr sz="13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legal</a:t>
            </a:r>
            <a:r>
              <a:rPr sz="13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principles</a:t>
            </a:r>
            <a:r>
              <a:rPr sz="13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3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recent</a:t>
            </a:r>
            <a:r>
              <a:rPr sz="13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case</a:t>
            </a:r>
            <a:r>
              <a:rPr sz="13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law.</a:t>
            </a:r>
            <a:endParaRPr sz="1300">
              <a:latin typeface="Noto Sans Mono CJK HK"/>
              <a:cs typeface="Noto Sans Mono CJK H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762" rIns="0" bIns="0" rtlCol="0">
            <a:spAutoFit/>
          </a:bodyPr>
          <a:lstStyle/>
          <a:p>
            <a:pPr marL="5417185" marR="5080">
              <a:lnSpc>
                <a:spcPct val="106400"/>
              </a:lnSpc>
              <a:spcBef>
                <a:spcPts val="100"/>
              </a:spcBef>
            </a:pPr>
            <a:r>
              <a:rPr i="1" spc="-130" dirty="0"/>
              <a:t>Group</a:t>
            </a:r>
            <a:r>
              <a:rPr i="1" spc="-160" dirty="0"/>
              <a:t> </a:t>
            </a:r>
            <a:r>
              <a:rPr i="1" spc="-120" dirty="0"/>
              <a:t>Activity</a:t>
            </a:r>
            <a:r>
              <a:rPr i="1" spc="-180" dirty="0"/>
              <a:t> </a:t>
            </a:r>
            <a:r>
              <a:rPr i="1" spc="-305" dirty="0"/>
              <a:t>4:</a:t>
            </a:r>
            <a:r>
              <a:rPr i="1" spc="-175" dirty="0"/>
              <a:t> </a:t>
            </a:r>
            <a:r>
              <a:rPr i="1" spc="-65" dirty="0"/>
              <a:t>Comparative</a:t>
            </a:r>
            <a:r>
              <a:rPr spc="-65" dirty="0"/>
              <a:t> </a:t>
            </a:r>
            <a:r>
              <a:rPr spc="-135" dirty="0"/>
              <a:t>Analysis</a:t>
            </a:r>
            <a:r>
              <a:rPr spc="-140" dirty="0"/>
              <a:t> </a:t>
            </a:r>
            <a:r>
              <a:rPr spc="-145" dirty="0"/>
              <a:t>of</a:t>
            </a:r>
            <a:r>
              <a:rPr spc="-170" dirty="0"/>
              <a:t> </a:t>
            </a:r>
            <a:r>
              <a:rPr spc="-114" dirty="0"/>
              <a:t>Vicarious</a:t>
            </a:r>
            <a:r>
              <a:rPr spc="-150" dirty="0"/>
              <a:t> </a:t>
            </a:r>
            <a:r>
              <a:rPr spc="-10" dirty="0"/>
              <a:t>Liability</a:t>
            </a:r>
          </a:p>
        </p:txBody>
      </p:sp>
      <p:sp>
        <p:nvSpPr>
          <p:cNvPr id="4" name="object 4"/>
          <p:cNvSpPr/>
          <p:nvPr/>
        </p:nvSpPr>
        <p:spPr>
          <a:xfrm>
            <a:off x="6143244" y="2459735"/>
            <a:ext cx="7830820" cy="830580"/>
          </a:xfrm>
          <a:custGeom>
            <a:avLst/>
            <a:gdLst/>
            <a:ahLst/>
            <a:cxnLst/>
            <a:rect l="l" t="t" r="r" b="b"/>
            <a:pathLst>
              <a:path w="7830819" h="830579">
                <a:moveTo>
                  <a:pt x="7830311" y="0"/>
                </a:moveTo>
                <a:lnTo>
                  <a:pt x="0" y="0"/>
                </a:lnTo>
                <a:lnTo>
                  <a:pt x="0" y="830580"/>
                </a:lnTo>
                <a:lnTo>
                  <a:pt x="7830311" y="830580"/>
                </a:lnTo>
                <a:lnTo>
                  <a:pt x="7830311" y="0"/>
                </a:lnTo>
                <a:close/>
              </a:path>
            </a:pathLst>
          </a:custGeom>
          <a:solidFill>
            <a:srgbClr val="FFFFFF">
              <a:alpha val="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43244" y="4120896"/>
            <a:ext cx="7830820" cy="1127760"/>
          </a:xfrm>
          <a:custGeom>
            <a:avLst/>
            <a:gdLst/>
            <a:ahLst/>
            <a:cxnLst/>
            <a:rect l="l" t="t" r="r" b="b"/>
            <a:pathLst>
              <a:path w="7830819" h="1127760">
                <a:moveTo>
                  <a:pt x="7830311" y="0"/>
                </a:moveTo>
                <a:lnTo>
                  <a:pt x="0" y="0"/>
                </a:lnTo>
                <a:lnTo>
                  <a:pt x="0" y="1127759"/>
                </a:lnTo>
                <a:lnTo>
                  <a:pt x="7830311" y="1127759"/>
                </a:lnTo>
                <a:lnTo>
                  <a:pt x="7830311" y="0"/>
                </a:lnTo>
                <a:close/>
              </a:path>
            </a:pathLst>
          </a:custGeom>
          <a:solidFill>
            <a:srgbClr val="FFFFFF">
              <a:alpha val="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3244" y="6376415"/>
            <a:ext cx="7830820" cy="830580"/>
          </a:xfrm>
          <a:custGeom>
            <a:avLst/>
            <a:gdLst/>
            <a:ahLst/>
            <a:cxnLst/>
            <a:rect l="l" t="t" r="r" b="b"/>
            <a:pathLst>
              <a:path w="7830819" h="830579">
                <a:moveTo>
                  <a:pt x="7830311" y="0"/>
                </a:moveTo>
                <a:lnTo>
                  <a:pt x="0" y="0"/>
                </a:lnTo>
                <a:lnTo>
                  <a:pt x="0" y="830580"/>
                </a:lnTo>
                <a:lnTo>
                  <a:pt x="7830311" y="830580"/>
                </a:lnTo>
                <a:lnTo>
                  <a:pt x="7830311" y="0"/>
                </a:lnTo>
                <a:close/>
              </a:path>
            </a:pathLst>
          </a:custGeom>
          <a:solidFill>
            <a:srgbClr val="FFFFFF">
              <a:alpha val="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129909" y="2446401"/>
          <a:ext cx="7845424" cy="47605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7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6930"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Industry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6065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4455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Case</a:t>
                      </a:r>
                      <a:r>
                        <a:rPr sz="1450" spc="-3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Study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6065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8755" marR="668655">
                        <a:lnSpc>
                          <a:spcPct val="131800"/>
                        </a:lnSpc>
                        <a:spcBef>
                          <a:spcPts val="715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Vicarious</a:t>
                      </a:r>
                      <a:r>
                        <a:rPr sz="1450" spc="-6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Liability Principles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9080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944"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Sports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54305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44550" marR="193040">
                        <a:lnSpc>
                          <a:spcPct val="131700"/>
                        </a:lnSpc>
                        <a:spcBef>
                          <a:spcPts val="665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Vowles</a:t>
                      </a:r>
                      <a:r>
                        <a:rPr sz="1450" spc="-4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v</a:t>
                      </a:r>
                      <a:r>
                        <a:rPr sz="1450" spc="-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Evans</a:t>
                      </a:r>
                      <a:r>
                        <a:rPr sz="1450" spc="-4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and</a:t>
                      </a:r>
                      <a:r>
                        <a:rPr sz="1450" spc="-1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Welsh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Rugby</a:t>
                      </a:r>
                      <a:r>
                        <a:rPr sz="1450" spc="-4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Union</a:t>
                      </a:r>
                      <a:r>
                        <a:rPr sz="1450" spc="-3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Ltd</a:t>
                      </a:r>
                      <a:r>
                        <a:rPr sz="1450" spc="-1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(2003)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84455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To</a:t>
                      </a:r>
                      <a:r>
                        <a:rPr sz="1450" spc="-1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be</a:t>
                      </a:r>
                      <a:r>
                        <a:rPr sz="1450" spc="-1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filled</a:t>
                      </a:r>
                      <a:r>
                        <a:rPr sz="1450" spc="-4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by</a:t>
                      </a:r>
                      <a:r>
                        <a:rPr sz="1450" spc="-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students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54305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Corporate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5494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44550" marR="283845">
                        <a:lnSpc>
                          <a:spcPct val="131700"/>
                        </a:lnSpc>
                        <a:spcBef>
                          <a:spcPts val="670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Mohamud</a:t>
                      </a:r>
                      <a:r>
                        <a:rPr sz="1450" spc="-4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v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WM</a:t>
                      </a:r>
                      <a:r>
                        <a:rPr sz="1450" spc="-1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Morrison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Supermarkets</a:t>
                      </a:r>
                      <a:r>
                        <a:rPr sz="1450" spc="-6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plc</a:t>
                      </a:r>
                      <a:r>
                        <a:rPr sz="1450" spc="-3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[2016]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  <a:p>
                      <a:pPr marL="8445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UKSC</a:t>
                      </a:r>
                      <a:r>
                        <a:rPr sz="1450" spc="-3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2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11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To</a:t>
                      </a:r>
                      <a:r>
                        <a:rPr sz="1450" spc="-1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be</a:t>
                      </a:r>
                      <a:r>
                        <a:rPr sz="1450" spc="-1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filled</a:t>
                      </a:r>
                      <a:r>
                        <a:rPr sz="1450" spc="-4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by</a:t>
                      </a:r>
                      <a:r>
                        <a:rPr sz="1450" spc="-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students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5494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125"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Healthcare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5494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4455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Barclays</a:t>
                      </a:r>
                      <a:r>
                        <a:rPr sz="1450" spc="-4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Bank</a:t>
                      </a:r>
                      <a:r>
                        <a:rPr sz="1450" spc="-3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plc</a:t>
                      </a:r>
                      <a:r>
                        <a:rPr sz="1450" spc="-1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v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  <a:p>
                      <a:pPr marL="84455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Various</a:t>
                      </a:r>
                      <a:r>
                        <a:rPr sz="1450" spc="-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Claimants</a:t>
                      </a:r>
                      <a:r>
                        <a:rPr sz="1450" spc="-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[2020]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  <a:p>
                      <a:pPr marL="8445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UKSC</a:t>
                      </a:r>
                      <a:r>
                        <a:rPr sz="1450" spc="-3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2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13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54940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To</a:t>
                      </a:r>
                      <a:r>
                        <a:rPr sz="1450" spc="-1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be</a:t>
                      </a:r>
                      <a:r>
                        <a:rPr sz="1450" spc="-1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filled</a:t>
                      </a:r>
                      <a:r>
                        <a:rPr sz="1450" spc="-4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by</a:t>
                      </a:r>
                      <a:r>
                        <a:rPr sz="1450" spc="-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students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54940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835"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Education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54305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0" marR="380365">
                        <a:lnSpc>
                          <a:spcPct val="131700"/>
                        </a:lnSpc>
                        <a:spcBef>
                          <a:spcPts val="665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Cox</a:t>
                      </a:r>
                      <a:r>
                        <a:rPr sz="1450" spc="-2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v</a:t>
                      </a:r>
                      <a:r>
                        <a:rPr sz="1450" spc="-2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Ministry</a:t>
                      </a:r>
                      <a:r>
                        <a:rPr sz="1450" spc="-4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2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of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Justice</a:t>
                      </a:r>
                      <a:r>
                        <a:rPr sz="1450" spc="-4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[2016]</a:t>
                      </a:r>
                      <a:r>
                        <a:rPr sz="1450" spc="-4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UKSC</a:t>
                      </a:r>
                      <a:r>
                        <a:rPr sz="1450" spc="-3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2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10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8445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To</a:t>
                      </a:r>
                      <a:r>
                        <a:rPr sz="1450" spc="-1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be</a:t>
                      </a:r>
                      <a:r>
                        <a:rPr sz="1450" spc="-1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filled</a:t>
                      </a:r>
                      <a:r>
                        <a:rPr sz="1450" spc="-4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by</a:t>
                      </a:r>
                      <a:r>
                        <a:rPr sz="1450" spc="-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students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54305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736" y="490473"/>
            <a:ext cx="11909425" cy="5905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i="1" spc="-135" dirty="0"/>
              <a:t>Group</a:t>
            </a:r>
            <a:r>
              <a:rPr sz="3750" i="1" spc="-229" dirty="0"/>
              <a:t> </a:t>
            </a:r>
            <a:r>
              <a:rPr sz="3750" i="1" spc="-120" dirty="0"/>
              <a:t>Activity</a:t>
            </a:r>
            <a:r>
              <a:rPr sz="3750" i="1" spc="-225" dirty="0"/>
              <a:t> </a:t>
            </a:r>
            <a:r>
              <a:rPr sz="3750" i="1" spc="-484" dirty="0"/>
              <a:t>5:</a:t>
            </a:r>
            <a:r>
              <a:rPr sz="3750" i="1" spc="-200" dirty="0"/>
              <a:t> </a:t>
            </a:r>
            <a:r>
              <a:rPr sz="3750" i="1" spc="-114" dirty="0"/>
              <a:t>Mock</a:t>
            </a:r>
            <a:r>
              <a:rPr sz="3750" i="1" spc="-200" dirty="0"/>
              <a:t> </a:t>
            </a:r>
            <a:r>
              <a:rPr sz="3750" i="1" spc="-155" dirty="0"/>
              <a:t>Trial</a:t>
            </a:r>
            <a:r>
              <a:rPr sz="3750" i="1" spc="-215" dirty="0"/>
              <a:t> </a:t>
            </a:r>
            <a:r>
              <a:rPr sz="3750" i="1" spc="-360" dirty="0"/>
              <a:t>-</a:t>
            </a:r>
            <a:r>
              <a:rPr sz="3750" i="1" spc="-204" dirty="0"/>
              <a:t> </a:t>
            </a:r>
            <a:r>
              <a:rPr sz="3750" i="1" spc="-190" dirty="0"/>
              <a:t>Sports</a:t>
            </a:r>
            <a:r>
              <a:rPr sz="3750" i="1" spc="-229" dirty="0"/>
              <a:t> </a:t>
            </a:r>
            <a:r>
              <a:rPr sz="3750" i="1" spc="-310" dirty="0"/>
              <a:t>Injury</a:t>
            </a:r>
            <a:r>
              <a:rPr sz="3750" i="1" spc="-229" dirty="0"/>
              <a:t> </a:t>
            </a:r>
            <a:r>
              <a:rPr sz="3750" i="1" spc="-20" dirty="0"/>
              <a:t>Case</a:t>
            </a:r>
            <a:endParaRPr sz="3750" dirty="0"/>
          </a:p>
        </p:txBody>
      </p:sp>
      <p:sp>
        <p:nvSpPr>
          <p:cNvPr id="3" name="object 3"/>
          <p:cNvSpPr txBox="1"/>
          <p:nvPr/>
        </p:nvSpPr>
        <p:spPr>
          <a:xfrm>
            <a:off x="1917319" y="1695704"/>
            <a:ext cx="12024360" cy="52609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i="1" spc="-40" dirty="0">
                <a:solidFill>
                  <a:srgbClr val="141516"/>
                </a:solidFill>
                <a:latin typeface="Verdana"/>
                <a:cs typeface="Verdana"/>
              </a:rPr>
              <a:t>Case</a:t>
            </a:r>
            <a:r>
              <a:rPr sz="1850" b="1" i="1" spc="-9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850" b="1" i="1" spc="-10" dirty="0">
                <a:solidFill>
                  <a:srgbClr val="141516"/>
                </a:solidFill>
                <a:latin typeface="Verdana"/>
                <a:cs typeface="Verdana"/>
              </a:rPr>
              <a:t>Briefing</a:t>
            </a:r>
            <a:endParaRPr sz="1850" dirty="0">
              <a:latin typeface="Verdana"/>
              <a:cs typeface="Verdana"/>
            </a:endParaRPr>
          </a:p>
          <a:p>
            <a:pPr marL="12700" marR="5080">
              <a:lnSpc>
                <a:spcPct val="133300"/>
              </a:lnSpc>
              <a:spcBef>
                <a:spcPts val="820"/>
              </a:spcBef>
            </a:pP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Students</a:t>
            </a:r>
            <a:r>
              <a:rPr sz="15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are</a:t>
            </a:r>
            <a:r>
              <a:rPr sz="15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provided</a:t>
            </a:r>
            <a:r>
              <a:rPr sz="15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with</a:t>
            </a:r>
            <a:r>
              <a:rPr sz="15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500" spc="-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detailed</a:t>
            </a:r>
            <a:r>
              <a:rPr sz="15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case</a:t>
            </a:r>
            <a:r>
              <a:rPr sz="15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file</a:t>
            </a:r>
            <a:r>
              <a:rPr sz="15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involving</a:t>
            </a:r>
            <a:r>
              <a:rPr sz="15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500" spc="-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semi-professional</a:t>
            </a:r>
            <a:r>
              <a:rPr sz="15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athlete</a:t>
            </a:r>
            <a:r>
              <a:rPr sz="15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injured</a:t>
            </a:r>
            <a:r>
              <a:rPr sz="15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during</a:t>
            </a:r>
            <a:r>
              <a:rPr sz="15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500" spc="-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charity</a:t>
            </a:r>
            <a:r>
              <a:rPr sz="15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match</a:t>
            </a:r>
            <a:r>
              <a:rPr sz="15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organised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by</a:t>
            </a:r>
            <a:r>
              <a:rPr sz="15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their</a:t>
            </a:r>
            <a:r>
              <a:rPr sz="15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club.</a:t>
            </a:r>
            <a:r>
              <a:rPr sz="15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500" spc="-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injury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resulted</a:t>
            </a:r>
            <a:r>
              <a:rPr sz="15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from</a:t>
            </a:r>
            <a:r>
              <a:rPr sz="15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poorly</a:t>
            </a:r>
            <a:r>
              <a:rPr sz="15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maintained</a:t>
            </a:r>
            <a:r>
              <a:rPr sz="15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equipment.</a:t>
            </a:r>
            <a:endParaRPr sz="1500" dirty="0">
              <a:latin typeface="Noto Sans Mono CJK HK"/>
              <a:cs typeface="Noto Sans Mono CJK HK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sz="1500" dirty="0">
              <a:latin typeface="Noto Sans Mono CJK HK"/>
              <a:cs typeface="Noto Sans Mono CJK HK"/>
            </a:endParaRPr>
          </a:p>
          <a:p>
            <a:pPr marL="12700">
              <a:lnSpc>
                <a:spcPct val="100000"/>
              </a:lnSpc>
            </a:pPr>
            <a:r>
              <a:rPr sz="1850" b="1" i="1" spc="-85" dirty="0">
                <a:solidFill>
                  <a:srgbClr val="141516"/>
                </a:solidFill>
                <a:latin typeface="Verdana"/>
                <a:cs typeface="Verdana"/>
              </a:rPr>
              <a:t>Role</a:t>
            </a:r>
            <a:r>
              <a:rPr sz="1850" b="1" i="1" spc="-8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850" b="1" i="1" spc="-10" dirty="0">
                <a:solidFill>
                  <a:srgbClr val="141516"/>
                </a:solidFill>
                <a:latin typeface="Verdana"/>
                <a:cs typeface="Verdana"/>
              </a:rPr>
              <a:t>Assignment</a:t>
            </a:r>
            <a:endParaRPr sz="1850" dirty="0">
              <a:latin typeface="Verdana"/>
              <a:cs typeface="Verdana"/>
            </a:endParaRPr>
          </a:p>
          <a:p>
            <a:pPr marL="12700" marR="491490">
              <a:lnSpc>
                <a:spcPct val="133300"/>
              </a:lnSpc>
              <a:spcBef>
                <a:spcPts val="815"/>
              </a:spcBef>
            </a:pP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Divide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5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class</a:t>
            </a:r>
            <a:r>
              <a:rPr sz="15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into</a:t>
            </a:r>
            <a:r>
              <a:rPr sz="15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legal</a:t>
            </a:r>
            <a:r>
              <a:rPr sz="15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teams</a:t>
            </a:r>
            <a:r>
              <a:rPr sz="15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representing</a:t>
            </a:r>
            <a:r>
              <a:rPr sz="15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5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injured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athlete,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5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sports</a:t>
            </a:r>
            <a:r>
              <a:rPr sz="15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club,</a:t>
            </a:r>
            <a:r>
              <a:rPr sz="15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5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5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charity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organisation.</a:t>
            </a:r>
            <a:r>
              <a:rPr sz="15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Assign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roles</a:t>
            </a:r>
            <a:r>
              <a:rPr sz="15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such</a:t>
            </a:r>
            <a:r>
              <a:rPr sz="15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as</a:t>
            </a:r>
            <a:r>
              <a:rPr sz="15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lead</a:t>
            </a:r>
            <a:r>
              <a:rPr sz="15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counsel,</a:t>
            </a:r>
            <a:r>
              <a:rPr sz="15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witnesses,</a:t>
            </a:r>
            <a:r>
              <a:rPr sz="15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5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expert</a:t>
            </a:r>
            <a:r>
              <a:rPr sz="15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testimonies.</a:t>
            </a:r>
            <a:endParaRPr sz="1500" dirty="0">
              <a:latin typeface="Noto Sans Mono CJK HK"/>
              <a:cs typeface="Noto Sans Mono CJK HK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sz="1500" dirty="0">
              <a:latin typeface="Noto Sans Mono CJK HK"/>
              <a:cs typeface="Noto Sans Mono CJK H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50" b="1" i="1" spc="-90" dirty="0">
                <a:solidFill>
                  <a:srgbClr val="141516"/>
                </a:solidFill>
                <a:latin typeface="Verdana"/>
                <a:cs typeface="Verdana"/>
              </a:rPr>
              <a:t>Trial</a:t>
            </a:r>
            <a:r>
              <a:rPr sz="1850" b="1" i="1" spc="-8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850" b="1" i="1" spc="-10" dirty="0">
                <a:solidFill>
                  <a:srgbClr val="141516"/>
                </a:solidFill>
                <a:latin typeface="Verdana"/>
                <a:cs typeface="Verdana"/>
              </a:rPr>
              <a:t>Preparation</a:t>
            </a:r>
            <a:endParaRPr sz="1850" dirty="0">
              <a:latin typeface="Verdana"/>
              <a:cs typeface="Verdana"/>
            </a:endParaRPr>
          </a:p>
          <a:p>
            <a:pPr marL="12700" marR="300990">
              <a:lnSpc>
                <a:spcPct val="133300"/>
              </a:lnSpc>
              <a:spcBef>
                <a:spcPts val="815"/>
              </a:spcBef>
            </a:pP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Teams</a:t>
            </a:r>
            <a:r>
              <a:rPr sz="15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prepare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their</a:t>
            </a:r>
            <a:r>
              <a:rPr sz="15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arguments,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focusing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on</a:t>
            </a:r>
            <a:r>
              <a:rPr sz="1500" spc="-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vicarious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principles,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duty</a:t>
            </a:r>
            <a:r>
              <a:rPr sz="15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5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care,</a:t>
            </a:r>
            <a:r>
              <a:rPr sz="15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5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relevant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case</a:t>
            </a:r>
            <a:r>
              <a:rPr sz="15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law.</a:t>
            </a:r>
            <a:r>
              <a:rPr sz="15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They</a:t>
            </a:r>
            <a:r>
              <a:rPr sz="15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should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also</a:t>
            </a:r>
            <a:r>
              <a:rPr sz="15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prepare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cross-examination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strategies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5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rebuttals.</a:t>
            </a:r>
            <a:endParaRPr sz="1500" dirty="0">
              <a:latin typeface="Noto Sans Mono CJK HK"/>
              <a:cs typeface="Noto Sans Mono CJK HK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sz="1500" dirty="0">
              <a:latin typeface="Noto Sans Mono CJK HK"/>
              <a:cs typeface="Noto Sans Mono CJK HK"/>
            </a:endParaRPr>
          </a:p>
          <a:p>
            <a:pPr marL="12700">
              <a:lnSpc>
                <a:spcPct val="100000"/>
              </a:lnSpc>
            </a:pPr>
            <a:r>
              <a:rPr sz="1850" b="1" i="1" spc="-65" dirty="0">
                <a:solidFill>
                  <a:srgbClr val="141516"/>
                </a:solidFill>
                <a:latin typeface="Verdana"/>
                <a:cs typeface="Verdana"/>
              </a:rPr>
              <a:t>Mock</a:t>
            </a:r>
            <a:r>
              <a:rPr sz="1850" b="1" i="1" spc="-8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850" b="1" i="1" spc="-90" dirty="0">
                <a:solidFill>
                  <a:srgbClr val="141516"/>
                </a:solidFill>
                <a:latin typeface="Verdana"/>
                <a:cs typeface="Verdana"/>
              </a:rPr>
              <a:t>Trial</a:t>
            </a:r>
            <a:r>
              <a:rPr sz="1850" b="1" i="1" spc="-6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850" b="1" i="1" spc="-10" dirty="0">
                <a:solidFill>
                  <a:srgbClr val="141516"/>
                </a:solidFill>
                <a:latin typeface="Verdana"/>
                <a:cs typeface="Verdana"/>
              </a:rPr>
              <a:t>Proceedings</a:t>
            </a:r>
            <a:endParaRPr sz="1850" dirty="0">
              <a:latin typeface="Verdana"/>
              <a:cs typeface="Verdana"/>
            </a:endParaRPr>
          </a:p>
          <a:p>
            <a:pPr marL="12700" marR="584835">
              <a:lnSpc>
                <a:spcPct val="133300"/>
              </a:lnSpc>
              <a:spcBef>
                <a:spcPts val="815"/>
              </a:spcBef>
            </a:pP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Conduct</a:t>
            </a:r>
            <a:r>
              <a:rPr sz="15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5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full</a:t>
            </a:r>
            <a:r>
              <a:rPr sz="15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mock</a:t>
            </a:r>
            <a:r>
              <a:rPr sz="15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trial,</a:t>
            </a:r>
            <a:r>
              <a:rPr sz="15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including</a:t>
            </a:r>
            <a:r>
              <a:rPr sz="15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opening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statements,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examination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5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witnesses,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presentation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5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evidence,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5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closing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arguments.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500" spc="-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panel</a:t>
            </a:r>
            <a:r>
              <a:rPr sz="15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5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student</a:t>
            </a:r>
            <a:r>
              <a:rPr sz="15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judges</a:t>
            </a:r>
            <a:r>
              <a:rPr sz="15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will</a:t>
            </a:r>
            <a:r>
              <a:rPr sz="15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preside</a:t>
            </a:r>
            <a:r>
              <a:rPr sz="15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over</a:t>
            </a:r>
            <a:r>
              <a:rPr sz="15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5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trial.</a:t>
            </a:r>
            <a:endParaRPr sz="1500" dirty="0">
              <a:latin typeface="Noto Sans Mono CJK HK"/>
              <a:cs typeface="Noto Sans Mono CJK H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131" y="1520952"/>
            <a:ext cx="964692" cy="61767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398" y="489604"/>
            <a:ext cx="12270105" cy="1293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95"/>
              </a:spcBef>
            </a:pPr>
            <a:r>
              <a:rPr sz="3950" i="1" spc="-165" dirty="0"/>
              <a:t>Conclusion:</a:t>
            </a:r>
            <a:r>
              <a:rPr sz="3950" i="1" spc="-160" dirty="0"/>
              <a:t> </a:t>
            </a:r>
            <a:r>
              <a:rPr sz="3950" i="1" spc="-170" dirty="0"/>
              <a:t>The</a:t>
            </a:r>
            <a:r>
              <a:rPr sz="3950" i="1" spc="-200" dirty="0"/>
              <a:t> </a:t>
            </a:r>
            <a:r>
              <a:rPr sz="3950" i="1" spc="-155" dirty="0"/>
              <a:t>Future</a:t>
            </a:r>
            <a:r>
              <a:rPr sz="3950" i="1" spc="-185" dirty="0"/>
              <a:t> </a:t>
            </a:r>
            <a:r>
              <a:rPr sz="3950" i="1" spc="-155" dirty="0"/>
              <a:t>of</a:t>
            </a:r>
            <a:r>
              <a:rPr sz="3950" i="1" spc="-185" dirty="0"/>
              <a:t> </a:t>
            </a:r>
            <a:r>
              <a:rPr sz="3950" i="1" spc="-130" dirty="0"/>
              <a:t>Vicarious</a:t>
            </a:r>
            <a:r>
              <a:rPr sz="3950" i="1" spc="-160" dirty="0"/>
              <a:t> </a:t>
            </a:r>
            <a:r>
              <a:rPr sz="3950" i="1" spc="-130" dirty="0"/>
              <a:t>Liability</a:t>
            </a:r>
            <a:r>
              <a:rPr sz="3950" i="1" spc="-180" dirty="0"/>
              <a:t> </a:t>
            </a:r>
            <a:r>
              <a:rPr sz="3950" i="1" spc="-25" dirty="0"/>
              <a:t>in</a:t>
            </a:r>
            <a:r>
              <a:rPr sz="3950" spc="-25" dirty="0"/>
              <a:t> Sports</a:t>
            </a:r>
            <a:endParaRPr sz="3950"/>
          </a:p>
        </p:txBody>
      </p:sp>
      <p:grpSp>
        <p:nvGrpSpPr>
          <p:cNvPr id="3" name="object 3"/>
          <p:cNvGrpSpPr/>
          <p:nvPr/>
        </p:nvGrpSpPr>
        <p:grpSpPr>
          <a:xfrm>
            <a:off x="707136" y="2459735"/>
            <a:ext cx="477520" cy="477520"/>
            <a:chOff x="707136" y="2459735"/>
            <a:chExt cx="477520" cy="477520"/>
          </a:xfrm>
        </p:grpSpPr>
        <p:sp>
          <p:nvSpPr>
            <p:cNvPr id="4" name="object 4"/>
            <p:cNvSpPr/>
            <p:nvPr/>
          </p:nvSpPr>
          <p:spPr>
            <a:xfrm>
              <a:off x="719709" y="2472308"/>
              <a:ext cx="464820" cy="464820"/>
            </a:xfrm>
            <a:custGeom>
              <a:avLst/>
              <a:gdLst/>
              <a:ahLst/>
              <a:cxnLst/>
              <a:rect l="l" t="t" r="r" b="b"/>
              <a:pathLst>
                <a:path w="464819" h="464819">
                  <a:moveTo>
                    <a:pt x="464794" y="12446"/>
                  </a:moveTo>
                  <a:lnTo>
                    <a:pt x="463931" y="8128"/>
                  </a:lnTo>
                  <a:lnTo>
                    <a:pt x="463727" y="7620"/>
                  </a:lnTo>
                  <a:lnTo>
                    <a:pt x="463448" y="7239"/>
                  </a:lnTo>
                  <a:lnTo>
                    <a:pt x="461492" y="4318"/>
                  </a:lnTo>
                  <a:lnTo>
                    <a:pt x="452615" y="127"/>
                  </a:lnTo>
                  <a:lnTo>
                    <a:pt x="452361" y="0"/>
                  </a:lnTo>
                  <a:lnTo>
                    <a:pt x="448437" y="0"/>
                  </a:lnTo>
                  <a:lnTo>
                    <a:pt x="448437" y="3810"/>
                  </a:lnTo>
                  <a:lnTo>
                    <a:pt x="448437" y="7620"/>
                  </a:lnTo>
                  <a:lnTo>
                    <a:pt x="448437" y="444373"/>
                  </a:lnTo>
                  <a:lnTo>
                    <a:pt x="444347" y="448437"/>
                  </a:lnTo>
                  <a:lnTo>
                    <a:pt x="7620" y="448437"/>
                  </a:lnTo>
                  <a:lnTo>
                    <a:pt x="3810" y="448437"/>
                  </a:lnTo>
                  <a:lnTo>
                    <a:pt x="0" y="448437"/>
                  </a:lnTo>
                  <a:lnTo>
                    <a:pt x="63" y="452628"/>
                  </a:lnTo>
                  <a:lnTo>
                    <a:pt x="12204" y="464693"/>
                  </a:lnTo>
                  <a:lnTo>
                    <a:pt x="12446" y="464820"/>
                  </a:lnTo>
                  <a:lnTo>
                    <a:pt x="452361" y="464820"/>
                  </a:lnTo>
                  <a:lnTo>
                    <a:pt x="452615" y="464693"/>
                  </a:lnTo>
                  <a:lnTo>
                    <a:pt x="456171" y="464058"/>
                  </a:lnTo>
                  <a:lnTo>
                    <a:pt x="463651" y="457200"/>
                  </a:lnTo>
                  <a:lnTo>
                    <a:pt x="463931" y="456692"/>
                  </a:lnTo>
                  <a:lnTo>
                    <a:pt x="464743" y="452628"/>
                  </a:lnTo>
                  <a:lnTo>
                    <a:pt x="464794" y="12446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0946" y="246354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3097" y="0"/>
                  </a:moveTo>
                  <a:lnTo>
                    <a:pt x="4102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453136"/>
                  </a:lnTo>
                  <a:lnTo>
                    <a:pt x="4102" y="457200"/>
                  </a:lnTo>
                  <a:lnTo>
                    <a:pt x="453097" y="457200"/>
                  </a:lnTo>
                  <a:lnTo>
                    <a:pt x="457200" y="453136"/>
                  </a:lnTo>
                  <a:lnTo>
                    <a:pt x="457200" y="4063"/>
                  </a:lnTo>
                  <a:lnTo>
                    <a:pt x="453097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0946" y="246354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9143"/>
                  </a:moveTo>
                  <a:lnTo>
                    <a:pt x="0" y="4063"/>
                  </a:lnTo>
                  <a:lnTo>
                    <a:pt x="4102" y="0"/>
                  </a:lnTo>
                  <a:lnTo>
                    <a:pt x="9144" y="0"/>
                  </a:lnTo>
                  <a:lnTo>
                    <a:pt x="448056" y="0"/>
                  </a:lnTo>
                  <a:lnTo>
                    <a:pt x="453097" y="0"/>
                  </a:lnTo>
                  <a:lnTo>
                    <a:pt x="457200" y="4063"/>
                  </a:lnTo>
                  <a:lnTo>
                    <a:pt x="457200" y="9143"/>
                  </a:lnTo>
                  <a:lnTo>
                    <a:pt x="457200" y="448055"/>
                  </a:lnTo>
                  <a:lnTo>
                    <a:pt x="457200" y="453136"/>
                  </a:lnTo>
                  <a:lnTo>
                    <a:pt x="453097" y="457200"/>
                  </a:lnTo>
                  <a:lnTo>
                    <a:pt x="448056" y="457200"/>
                  </a:lnTo>
                  <a:lnTo>
                    <a:pt x="9144" y="457200"/>
                  </a:lnTo>
                  <a:lnTo>
                    <a:pt x="4102" y="457200"/>
                  </a:lnTo>
                  <a:lnTo>
                    <a:pt x="0" y="453136"/>
                  </a:lnTo>
                  <a:lnTo>
                    <a:pt x="0" y="448055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41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67867" y="2456433"/>
            <a:ext cx="142875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b="1" i="1" spc="-805" dirty="0">
                <a:solidFill>
                  <a:srgbClr val="141516"/>
                </a:solidFill>
                <a:latin typeface="Verdana"/>
                <a:cs typeface="Verdana"/>
              </a:rPr>
              <a:t>1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8646" y="2439365"/>
            <a:ext cx="5629910" cy="1733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i="1" spc="-65" dirty="0">
                <a:solidFill>
                  <a:srgbClr val="141516"/>
                </a:solidFill>
                <a:latin typeface="Verdana"/>
                <a:cs typeface="Verdana"/>
              </a:rPr>
              <a:t>Evolving</a:t>
            </a:r>
            <a:r>
              <a:rPr sz="1950" b="1" i="1" spc="-114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950" b="1" i="1" spc="-45" dirty="0">
                <a:solidFill>
                  <a:srgbClr val="141516"/>
                </a:solidFill>
                <a:latin typeface="Verdana"/>
                <a:cs typeface="Verdana"/>
              </a:rPr>
              <a:t>Legal</a:t>
            </a:r>
            <a:r>
              <a:rPr sz="1950" b="1" i="1" spc="-8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950" b="1" i="1" spc="-10" dirty="0">
                <a:solidFill>
                  <a:srgbClr val="141516"/>
                </a:solidFill>
                <a:latin typeface="Verdana"/>
                <a:cs typeface="Verdana"/>
              </a:rPr>
              <a:t>Landscape</a:t>
            </a:r>
            <a:endParaRPr sz="1950" dirty="0">
              <a:latin typeface="Verdana"/>
              <a:cs typeface="Verdana"/>
            </a:endParaRPr>
          </a:p>
          <a:p>
            <a:pPr marL="12700" marR="5080">
              <a:lnSpc>
                <a:spcPct val="139700"/>
              </a:lnSpc>
              <a:spcBef>
                <a:spcPts val="870"/>
              </a:spcBef>
            </a:pP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As</a:t>
            </a:r>
            <a:r>
              <a:rPr sz="15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sports</a:t>
            </a:r>
            <a:r>
              <a:rPr sz="15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continue</a:t>
            </a:r>
            <a:r>
              <a:rPr sz="15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</a:t>
            </a:r>
            <a:r>
              <a:rPr sz="15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evolve,</a:t>
            </a:r>
            <a:r>
              <a:rPr sz="15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so</a:t>
            </a:r>
            <a:r>
              <a:rPr sz="155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too</a:t>
            </a:r>
            <a:r>
              <a:rPr sz="15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will</a:t>
            </a:r>
            <a:r>
              <a:rPr sz="15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5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legal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framework</a:t>
            </a:r>
            <a:r>
              <a:rPr sz="1550" spc="-9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lang="en-GB"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 surrounding</a:t>
            </a:r>
            <a:r>
              <a:rPr sz="1550" spc="-9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vicarious</a:t>
            </a:r>
            <a:r>
              <a:rPr sz="1550" spc="-9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liability.</a:t>
            </a:r>
            <a:r>
              <a:rPr sz="1550" spc="-10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Courts</a:t>
            </a:r>
            <a:r>
              <a:rPr sz="1550" spc="-1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are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likely</a:t>
            </a:r>
            <a:r>
              <a:rPr sz="15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</a:t>
            </a:r>
            <a:r>
              <a:rPr sz="1550" spc="-8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face</a:t>
            </a:r>
            <a:r>
              <a:rPr sz="155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increasingly</a:t>
            </a:r>
            <a:r>
              <a:rPr sz="15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complex</a:t>
            </a:r>
            <a:r>
              <a:rPr sz="15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cases</a:t>
            </a:r>
            <a:r>
              <a:rPr sz="15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that</a:t>
            </a:r>
            <a:r>
              <a:rPr sz="1550" spc="-8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challenge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traditional</a:t>
            </a:r>
            <a:r>
              <a:rPr sz="155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notions</a:t>
            </a:r>
            <a:r>
              <a:rPr sz="1550" spc="-7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550" spc="-1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employment</a:t>
            </a:r>
            <a:r>
              <a:rPr sz="155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relationships</a:t>
            </a:r>
            <a:r>
              <a:rPr sz="155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550" spc="-10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scope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550" spc="-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duty.</a:t>
            </a:r>
            <a:endParaRPr sz="1550" dirty="0">
              <a:latin typeface="Noto Sans Mono CJK HK"/>
              <a:cs typeface="Noto Sans Mono CJK H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414259" y="2459735"/>
            <a:ext cx="476250" cy="477520"/>
            <a:chOff x="7414259" y="2459735"/>
            <a:chExt cx="476250" cy="477520"/>
          </a:xfrm>
        </p:grpSpPr>
        <p:sp>
          <p:nvSpPr>
            <p:cNvPr id="10" name="object 10"/>
            <p:cNvSpPr/>
            <p:nvPr/>
          </p:nvSpPr>
          <p:spPr>
            <a:xfrm>
              <a:off x="7426833" y="2472308"/>
              <a:ext cx="463550" cy="464820"/>
            </a:xfrm>
            <a:custGeom>
              <a:avLst/>
              <a:gdLst/>
              <a:ahLst/>
              <a:cxnLst/>
              <a:rect l="l" t="t" r="r" b="b"/>
              <a:pathLst>
                <a:path w="463550" h="464819">
                  <a:moveTo>
                    <a:pt x="463169" y="12192"/>
                  </a:moveTo>
                  <a:lnTo>
                    <a:pt x="451104" y="127"/>
                  </a:lnTo>
                  <a:lnTo>
                    <a:pt x="450850" y="0"/>
                  </a:lnTo>
                  <a:lnTo>
                    <a:pt x="446913" y="0"/>
                  </a:lnTo>
                  <a:lnTo>
                    <a:pt x="446913" y="3810"/>
                  </a:lnTo>
                  <a:lnTo>
                    <a:pt x="446913" y="7620"/>
                  </a:lnTo>
                  <a:lnTo>
                    <a:pt x="446913" y="444373"/>
                  </a:lnTo>
                  <a:lnTo>
                    <a:pt x="442849" y="448437"/>
                  </a:lnTo>
                  <a:lnTo>
                    <a:pt x="7620" y="448437"/>
                  </a:lnTo>
                  <a:lnTo>
                    <a:pt x="3810" y="448437"/>
                  </a:lnTo>
                  <a:lnTo>
                    <a:pt x="0" y="448437"/>
                  </a:lnTo>
                  <a:lnTo>
                    <a:pt x="127" y="452628"/>
                  </a:lnTo>
                  <a:lnTo>
                    <a:pt x="12192" y="464693"/>
                  </a:lnTo>
                  <a:lnTo>
                    <a:pt x="12446" y="464820"/>
                  </a:lnTo>
                  <a:lnTo>
                    <a:pt x="450850" y="464820"/>
                  </a:lnTo>
                  <a:lnTo>
                    <a:pt x="451104" y="464693"/>
                  </a:lnTo>
                  <a:lnTo>
                    <a:pt x="454660" y="464058"/>
                  </a:lnTo>
                  <a:lnTo>
                    <a:pt x="463169" y="452628"/>
                  </a:lnTo>
                  <a:lnTo>
                    <a:pt x="463169" y="12192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18069" y="2463545"/>
              <a:ext cx="455930" cy="457200"/>
            </a:xfrm>
            <a:custGeom>
              <a:avLst/>
              <a:gdLst/>
              <a:ahLst/>
              <a:cxnLst/>
              <a:rect l="l" t="t" r="r" b="b"/>
              <a:pathLst>
                <a:path w="455929" h="457200">
                  <a:moveTo>
                    <a:pt x="451611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453136"/>
                  </a:lnTo>
                  <a:lnTo>
                    <a:pt x="4063" y="457200"/>
                  </a:lnTo>
                  <a:lnTo>
                    <a:pt x="451611" y="457200"/>
                  </a:lnTo>
                  <a:lnTo>
                    <a:pt x="455675" y="453136"/>
                  </a:lnTo>
                  <a:lnTo>
                    <a:pt x="455675" y="4063"/>
                  </a:lnTo>
                  <a:lnTo>
                    <a:pt x="451611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18069" y="2463545"/>
              <a:ext cx="455930" cy="457200"/>
            </a:xfrm>
            <a:custGeom>
              <a:avLst/>
              <a:gdLst/>
              <a:ahLst/>
              <a:cxnLst/>
              <a:rect l="l" t="t" r="r" b="b"/>
              <a:pathLst>
                <a:path w="455929" h="457200">
                  <a:moveTo>
                    <a:pt x="0" y="9143"/>
                  </a:moveTo>
                  <a:lnTo>
                    <a:pt x="0" y="4063"/>
                  </a:lnTo>
                  <a:lnTo>
                    <a:pt x="4063" y="0"/>
                  </a:lnTo>
                  <a:lnTo>
                    <a:pt x="9144" y="0"/>
                  </a:lnTo>
                  <a:lnTo>
                    <a:pt x="446531" y="0"/>
                  </a:lnTo>
                  <a:lnTo>
                    <a:pt x="451611" y="0"/>
                  </a:lnTo>
                  <a:lnTo>
                    <a:pt x="455675" y="4063"/>
                  </a:lnTo>
                  <a:lnTo>
                    <a:pt x="455675" y="9143"/>
                  </a:lnTo>
                  <a:lnTo>
                    <a:pt x="455675" y="448055"/>
                  </a:lnTo>
                  <a:lnTo>
                    <a:pt x="455675" y="453136"/>
                  </a:lnTo>
                  <a:lnTo>
                    <a:pt x="451611" y="457200"/>
                  </a:lnTo>
                  <a:lnTo>
                    <a:pt x="446531" y="457200"/>
                  </a:lnTo>
                  <a:lnTo>
                    <a:pt x="9144" y="457200"/>
                  </a:lnTo>
                  <a:lnTo>
                    <a:pt x="4063" y="457200"/>
                  </a:lnTo>
                  <a:lnTo>
                    <a:pt x="0" y="453136"/>
                  </a:lnTo>
                  <a:lnTo>
                    <a:pt x="0" y="448055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41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544181" y="2456433"/>
            <a:ext cx="20193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b="1" i="1" spc="-355" dirty="0">
                <a:solidFill>
                  <a:srgbClr val="141516"/>
                </a:solidFill>
                <a:latin typeface="Verdana"/>
                <a:cs typeface="Verdana"/>
              </a:rPr>
              <a:t>2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64754" y="2439365"/>
            <a:ext cx="5529580" cy="2414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i="1" spc="-55" dirty="0">
                <a:solidFill>
                  <a:srgbClr val="141516"/>
                </a:solidFill>
                <a:latin typeface="Verdana"/>
                <a:cs typeface="Verdana"/>
              </a:rPr>
              <a:t>Technological</a:t>
            </a:r>
            <a:r>
              <a:rPr sz="1950" b="1" i="1" spc="-7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950" b="1" i="1" spc="-10" dirty="0">
                <a:solidFill>
                  <a:srgbClr val="141516"/>
                </a:solidFill>
                <a:latin typeface="Verdana"/>
                <a:cs typeface="Verdana"/>
              </a:rPr>
              <a:t>Advancements</a:t>
            </a:r>
            <a:endParaRPr sz="1950">
              <a:latin typeface="Verdana"/>
              <a:cs typeface="Verdana"/>
            </a:endParaRPr>
          </a:p>
          <a:p>
            <a:pPr marL="12700" marR="5080">
              <a:lnSpc>
                <a:spcPct val="139800"/>
              </a:lnSpc>
              <a:spcBef>
                <a:spcPts val="865"/>
              </a:spcBef>
            </a:pP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550" spc="-8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integration</a:t>
            </a:r>
            <a:r>
              <a:rPr sz="15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550" spc="-8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technology</a:t>
            </a:r>
            <a:r>
              <a:rPr sz="155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550" spc="-9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sports,</a:t>
            </a:r>
            <a:r>
              <a:rPr sz="15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such</a:t>
            </a:r>
            <a:r>
              <a:rPr sz="155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as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performance</a:t>
            </a:r>
            <a:r>
              <a:rPr sz="155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tracking</a:t>
            </a:r>
            <a:r>
              <a:rPr sz="155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devices</a:t>
            </a:r>
            <a:r>
              <a:rPr sz="1550" spc="-7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550" spc="-10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virtual</a:t>
            </a:r>
            <a:r>
              <a:rPr sz="155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training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environments,</a:t>
            </a:r>
            <a:r>
              <a:rPr sz="155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will</a:t>
            </a:r>
            <a:r>
              <a:rPr sz="1550" spc="-8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introduce</a:t>
            </a:r>
            <a:r>
              <a:rPr sz="15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new</a:t>
            </a:r>
            <a:r>
              <a:rPr sz="1550" spc="-9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dimensions</a:t>
            </a:r>
            <a:r>
              <a:rPr sz="15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</a:t>
            </a:r>
            <a:r>
              <a:rPr sz="1550" spc="-10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vicarious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</a:t>
            </a:r>
            <a:r>
              <a:rPr sz="1550" spc="-9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considerations.</a:t>
            </a:r>
            <a:r>
              <a:rPr sz="1550" spc="-10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Legal</a:t>
            </a:r>
            <a:r>
              <a:rPr sz="1550" spc="-1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professionals</a:t>
            </a:r>
            <a:r>
              <a:rPr sz="1550" spc="-8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must</a:t>
            </a:r>
            <a:r>
              <a:rPr sz="1550" spc="-1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stay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abreast</a:t>
            </a:r>
            <a:r>
              <a:rPr sz="1550" spc="-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5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these</a:t>
            </a:r>
            <a:r>
              <a:rPr sz="15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developments</a:t>
            </a:r>
            <a:r>
              <a:rPr sz="1550" spc="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5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their</a:t>
            </a:r>
            <a:r>
              <a:rPr sz="15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potential implications.</a:t>
            </a:r>
            <a:endParaRPr sz="1550">
              <a:latin typeface="Noto Sans Mono CJK HK"/>
              <a:cs typeface="Noto Sans Mono CJK H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07136" y="5280659"/>
            <a:ext cx="477520" cy="476250"/>
            <a:chOff x="707136" y="5280659"/>
            <a:chExt cx="477520" cy="476250"/>
          </a:xfrm>
        </p:grpSpPr>
        <p:sp>
          <p:nvSpPr>
            <p:cNvPr id="16" name="object 16"/>
            <p:cNvSpPr/>
            <p:nvPr/>
          </p:nvSpPr>
          <p:spPr>
            <a:xfrm>
              <a:off x="719709" y="5293232"/>
              <a:ext cx="464820" cy="463550"/>
            </a:xfrm>
            <a:custGeom>
              <a:avLst/>
              <a:gdLst/>
              <a:ahLst/>
              <a:cxnLst/>
              <a:rect l="l" t="t" r="r" b="b"/>
              <a:pathLst>
                <a:path w="464819" h="463550">
                  <a:moveTo>
                    <a:pt x="464794" y="12446"/>
                  </a:moveTo>
                  <a:lnTo>
                    <a:pt x="463931" y="8128"/>
                  </a:lnTo>
                  <a:lnTo>
                    <a:pt x="463727" y="7620"/>
                  </a:lnTo>
                  <a:lnTo>
                    <a:pt x="463448" y="7239"/>
                  </a:lnTo>
                  <a:lnTo>
                    <a:pt x="461225" y="3937"/>
                  </a:lnTo>
                  <a:lnTo>
                    <a:pt x="452640" y="127"/>
                  </a:lnTo>
                  <a:lnTo>
                    <a:pt x="452399" y="0"/>
                  </a:lnTo>
                  <a:lnTo>
                    <a:pt x="448437" y="0"/>
                  </a:lnTo>
                  <a:lnTo>
                    <a:pt x="448437" y="3810"/>
                  </a:lnTo>
                  <a:lnTo>
                    <a:pt x="448437" y="7620"/>
                  </a:lnTo>
                  <a:lnTo>
                    <a:pt x="448437" y="442849"/>
                  </a:lnTo>
                  <a:lnTo>
                    <a:pt x="444360" y="446913"/>
                  </a:lnTo>
                  <a:lnTo>
                    <a:pt x="7620" y="446913"/>
                  </a:lnTo>
                  <a:lnTo>
                    <a:pt x="3810" y="446913"/>
                  </a:lnTo>
                  <a:lnTo>
                    <a:pt x="0" y="446913"/>
                  </a:lnTo>
                  <a:lnTo>
                    <a:pt x="76" y="451104"/>
                  </a:lnTo>
                  <a:lnTo>
                    <a:pt x="889" y="455168"/>
                  </a:lnTo>
                  <a:lnTo>
                    <a:pt x="1092" y="455676"/>
                  </a:lnTo>
                  <a:lnTo>
                    <a:pt x="1371" y="456057"/>
                  </a:lnTo>
                  <a:lnTo>
                    <a:pt x="3314" y="458978"/>
                  </a:lnTo>
                  <a:lnTo>
                    <a:pt x="12179" y="463169"/>
                  </a:lnTo>
                  <a:lnTo>
                    <a:pt x="12420" y="463296"/>
                  </a:lnTo>
                  <a:lnTo>
                    <a:pt x="452399" y="463296"/>
                  </a:lnTo>
                  <a:lnTo>
                    <a:pt x="452640" y="463169"/>
                  </a:lnTo>
                  <a:lnTo>
                    <a:pt x="456196" y="462534"/>
                  </a:lnTo>
                  <a:lnTo>
                    <a:pt x="463448" y="456057"/>
                  </a:lnTo>
                  <a:lnTo>
                    <a:pt x="463727" y="455676"/>
                  </a:lnTo>
                  <a:lnTo>
                    <a:pt x="463931" y="455168"/>
                  </a:lnTo>
                  <a:lnTo>
                    <a:pt x="464743" y="451104"/>
                  </a:lnTo>
                  <a:lnTo>
                    <a:pt x="464794" y="12446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0946" y="5284469"/>
              <a:ext cx="457200" cy="455930"/>
            </a:xfrm>
            <a:custGeom>
              <a:avLst/>
              <a:gdLst/>
              <a:ahLst/>
              <a:cxnLst/>
              <a:rect l="l" t="t" r="r" b="b"/>
              <a:pathLst>
                <a:path w="457200" h="455929">
                  <a:moveTo>
                    <a:pt x="453123" y="0"/>
                  </a:moveTo>
                  <a:lnTo>
                    <a:pt x="4076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451611"/>
                  </a:lnTo>
                  <a:lnTo>
                    <a:pt x="4076" y="455675"/>
                  </a:lnTo>
                  <a:lnTo>
                    <a:pt x="453123" y="455675"/>
                  </a:lnTo>
                  <a:lnTo>
                    <a:pt x="457200" y="451611"/>
                  </a:lnTo>
                  <a:lnTo>
                    <a:pt x="457200" y="4063"/>
                  </a:lnTo>
                  <a:lnTo>
                    <a:pt x="453123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0946" y="5284469"/>
              <a:ext cx="457200" cy="455930"/>
            </a:xfrm>
            <a:custGeom>
              <a:avLst/>
              <a:gdLst/>
              <a:ahLst/>
              <a:cxnLst/>
              <a:rect l="l" t="t" r="r" b="b"/>
              <a:pathLst>
                <a:path w="457200" h="455929">
                  <a:moveTo>
                    <a:pt x="0" y="9143"/>
                  </a:moveTo>
                  <a:lnTo>
                    <a:pt x="0" y="4063"/>
                  </a:lnTo>
                  <a:lnTo>
                    <a:pt x="4076" y="0"/>
                  </a:lnTo>
                  <a:lnTo>
                    <a:pt x="9118" y="0"/>
                  </a:lnTo>
                  <a:lnTo>
                    <a:pt x="448081" y="0"/>
                  </a:lnTo>
                  <a:lnTo>
                    <a:pt x="453123" y="0"/>
                  </a:lnTo>
                  <a:lnTo>
                    <a:pt x="457200" y="4063"/>
                  </a:lnTo>
                  <a:lnTo>
                    <a:pt x="457200" y="9143"/>
                  </a:lnTo>
                  <a:lnTo>
                    <a:pt x="457200" y="446531"/>
                  </a:lnTo>
                  <a:lnTo>
                    <a:pt x="457200" y="451611"/>
                  </a:lnTo>
                  <a:lnTo>
                    <a:pt x="453123" y="455675"/>
                  </a:lnTo>
                  <a:lnTo>
                    <a:pt x="448081" y="455675"/>
                  </a:lnTo>
                  <a:lnTo>
                    <a:pt x="9118" y="455675"/>
                  </a:lnTo>
                  <a:lnTo>
                    <a:pt x="4076" y="455675"/>
                  </a:lnTo>
                  <a:lnTo>
                    <a:pt x="0" y="451611"/>
                  </a:lnTo>
                  <a:lnTo>
                    <a:pt x="0" y="446531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41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8301" y="5277358"/>
            <a:ext cx="202565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b="1" i="1" spc="-335" dirty="0">
                <a:solidFill>
                  <a:srgbClr val="141516"/>
                </a:solidFill>
                <a:latin typeface="Verdana"/>
                <a:cs typeface="Verdana"/>
              </a:rPr>
              <a:t>3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8646" y="5260594"/>
            <a:ext cx="5534025" cy="241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i="1" spc="-25" dirty="0">
                <a:solidFill>
                  <a:srgbClr val="141516"/>
                </a:solidFill>
                <a:latin typeface="Verdana"/>
                <a:cs typeface="Verdana"/>
              </a:rPr>
              <a:t>Balancing</a:t>
            </a:r>
            <a:r>
              <a:rPr sz="1950" b="1" i="1" spc="-114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950" b="1" i="1" spc="-25" dirty="0">
                <a:solidFill>
                  <a:srgbClr val="141516"/>
                </a:solidFill>
                <a:latin typeface="Verdana"/>
                <a:cs typeface="Verdana"/>
              </a:rPr>
              <a:t>Act</a:t>
            </a:r>
            <a:endParaRPr sz="1950">
              <a:latin typeface="Verdana"/>
              <a:cs typeface="Verdana"/>
            </a:endParaRPr>
          </a:p>
          <a:p>
            <a:pPr marL="12700" marR="5080">
              <a:lnSpc>
                <a:spcPct val="139800"/>
              </a:lnSpc>
              <a:spcBef>
                <a:spcPts val="865"/>
              </a:spcBef>
            </a:pP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5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challenge</a:t>
            </a:r>
            <a:r>
              <a:rPr sz="15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5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5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legal</a:t>
            </a:r>
            <a:r>
              <a:rPr sz="15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system</a:t>
            </a:r>
            <a:r>
              <a:rPr sz="15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will</a:t>
            </a:r>
            <a:r>
              <a:rPr sz="15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</a:t>
            </a:r>
            <a:r>
              <a:rPr sz="15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</a:t>
            </a:r>
            <a:r>
              <a:rPr sz="15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strike</a:t>
            </a:r>
            <a:r>
              <a:rPr sz="15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balance</a:t>
            </a:r>
            <a:r>
              <a:rPr sz="155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between</a:t>
            </a:r>
            <a:r>
              <a:rPr sz="155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protecting</a:t>
            </a:r>
            <a:r>
              <a:rPr sz="15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550" spc="-9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rights</a:t>
            </a:r>
            <a:r>
              <a:rPr sz="155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550" spc="-9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individuals</a:t>
            </a:r>
            <a:r>
              <a:rPr sz="15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maintaining</a:t>
            </a:r>
            <a:r>
              <a:rPr sz="15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550" spc="-7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spirit</a:t>
            </a:r>
            <a:r>
              <a:rPr sz="15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55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integrity</a:t>
            </a:r>
            <a:r>
              <a:rPr sz="15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550" spc="-9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sports.</a:t>
            </a:r>
            <a:r>
              <a:rPr sz="15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This</a:t>
            </a:r>
            <a:r>
              <a:rPr sz="155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may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require</a:t>
            </a:r>
            <a:r>
              <a:rPr sz="15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550" spc="-9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nuanced</a:t>
            </a:r>
            <a:r>
              <a:rPr sz="15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approach</a:t>
            </a:r>
            <a:r>
              <a:rPr sz="15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that</a:t>
            </a:r>
            <a:r>
              <a:rPr sz="155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considers</a:t>
            </a:r>
            <a:r>
              <a:rPr sz="15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550" spc="-7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unique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aspects</a:t>
            </a:r>
            <a:r>
              <a:rPr sz="15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550" spc="-8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each</a:t>
            </a:r>
            <a:r>
              <a:rPr sz="155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</a:t>
            </a:r>
            <a:r>
              <a:rPr sz="15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550" spc="-7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55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evolving</a:t>
            </a:r>
            <a:r>
              <a:rPr sz="15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expectations</a:t>
            </a:r>
            <a:r>
              <a:rPr sz="15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of </a:t>
            </a:r>
            <a:r>
              <a:rPr sz="15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society.</a:t>
            </a:r>
            <a:endParaRPr sz="1550">
              <a:latin typeface="Noto Sans Mono CJK HK"/>
              <a:cs typeface="Noto Sans Mono CJK H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414259" y="5280659"/>
            <a:ext cx="476250" cy="476250"/>
            <a:chOff x="7414259" y="5280659"/>
            <a:chExt cx="476250" cy="476250"/>
          </a:xfrm>
        </p:grpSpPr>
        <p:sp>
          <p:nvSpPr>
            <p:cNvPr id="22" name="object 22"/>
            <p:cNvSpPr/>
            <p:nvPr/>
          </p:nvSpPr>
          <p:spPr>
            <a:xfrm>
              <a:off x="7426833" y="5293232"/>
              <a:ext cx="463550" cy="463550"/>
            </a:xfrm>
            <a:custGeom>
              <a:avLst/>
              <a:gdLst/>
              <a:ahLst/>
              <a:cxnLst/>
              <a:rect l="l" t="t" r="r" b="b"/>
              <a:pathLst>
                <a:path w="463550" h="463550">
                  <a:moveTo>
                    <a:pt x="463169" y="12192"/>
                  </a:moveTo>
                  <a:lnTo>
                    <a:pt x="451104" y="127"/>
                  </a:lnTo>
                  <a:lnTo>
                    <a:pt x="450850" y="0"/>
                  </a:lnTo>
                  <a:lnTo>
                    <a:pt x="446913" y="0"/>
                  </a:lnTo>
                  <a:lnTo>
                    <a:pt x="446913" y="3810"/>
                  </a:lnTo>
                  <a:lnTo>
                    <a:pt x="446913" y="7620"/>
                  </a:lnTo>
                  <a:lnTo>
                    <a:pt x="446913" y="442849"/>
                  </a:lnTo>
                  <a:lnTo>
                    <a:pt x="442849" y="446913"/>
                  </a:lnTo>
                  <a:lnTo>
                    <a:pt x="7620" y="446913"/>
                  </a:lnTo>
                  <a:lnTo>
                    <a:pt x="3810" y="446913"/>
                  </a:lnTo>
                  <a:lnTo>
                    <a:pt x="0" y="446913"/>
                  </a:lnTo>
                  <a:lnTo>
                    <a:pt x="127" y="451104"/>
                  </a:lnTo>
                  <a:lnTo>
                    <a:pt x="12192" y="463169"/>
                  </a:lnTo>
                  <a:lnTo>
                    <a:pt x="12446" y="463296"/>
                  </a:lnTo>
                  <a:lnTo>
                    <a:pt x="450850" y="463296"/>
                  </a:lnTo>
                  <a:lnTo>
                    <a:pt x="451104" y="463169"/>
                  </a:lnTo>
                  <a:lnTo>
                    <a:pt x="454660" y="462534"/>
                  </a:lnTo>
                  <a:lnTo>
                    <a:pt x="463169" y="451104"/>
                  </a:lnTo>
                  <a:lnTo>
                    <a:pt x="463169" y="12192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18069" y="5284469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29" h="455929">
                  <a:moveTo>
                    <a:pt x="451611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451611"/>
                  </a:lnTo>
                  <a:lnTo>
                    <a:pt x="4063" y="455675"/>
                  </a:lnTo>
                  <a:lnTo>
                    <a:pt x="451611" y="455675"/>
                  </a:lnTo>
                  <a:lnTo>
                    <a:pt x="455675" y="451611"/>
                  </a:lnTo>
                  <a:lnTo>
                    <a:pt x="455675" y="4063"/>
                  </a:lnTo>
                  <a:lnTo>
                    <a:pt x="451611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18069" y="5284469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29" h="455929">
                  <a:moveTo>
                    <a:pt x="0" y="9143"/>
                  </a:moveTo>
                  <a:lnTo>
                    <a:pt x="0" y="4063"/>
                  </a:lnTo>
                  <a:lnTo>
                    <a:pt x="4063" y="0"/>
                  </a:lnTo>
                  <a:lnTo>
                    <a:pt x="9144" y="0"/>
                  </a:lnTo>
                  <a:lnTo>
                    <a:pt x="446531" y="0"/>
                  </a:lnTo>
                  <a:lnTo>
                    <a:pt x="451611" y="0"/>
                  </a:lnTo>
                  <a:lnTo>
                    <a:pt x="455675" y="4063"/>
                  </a:lnTo>
                  <a:lnTo>
                    <a:pt x="455675" y="9143"/>
                  </a:lnTo>
                  <a:lnTo>
                    <a:pt x="455675" y="446531"/>
                  </a:lnTo>
                  <a:lnTo>
                    <a:pt x="455675" y="451611"/>
                  </a:lnTo>
                  <a:lnTo>
                    <a:pt x="451611" y="455675"/>
                  </a:lnTo>
                  <a:lnTo>
                    <a:pt x="446531" y="455675"/>
                  </a:lnTo>
                  <a:lnTo>
                    <a:pt x="9144" y="455675"/>
                  </a:lnTo>
                  <a:lnTo>
                    <a:pt x="4063" y="455675"/>
                  </a:lnTo>
                  <a:lnTo>
                    <a:pt x="0" y="451611"/>
                  </a:lnTo>
                  <a:lnTo>
                    <a:pt x="0" y="446531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41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529830" y="5277358"/>
            <a:ext cx="231775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b="1" i="1" spc="-50" dirty="0">
                <a:solidFill>
                  <a:srgbClr val="141516"/>
                </a:solidFill>
                <a:latin typeface="Verdana"/>
                <a:cs typeface="Verdana"/>
              </a:rPr>
              <a:t>4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17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064754" y="5260594"/>
            <a:ext cx="5829300" cy="2083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i="1" spc="-65" dirty="0">
                <a:solidFill>
                  <a:srgbClr val="141516"/>
                </a:solidFill>
                <a:latin typeface="Verdana"/>
                <a:cs typeface="Verdana"/>
              </a:rPr>
              <a:t>Continuous</a:t>
            </a:r>
            <a:r>
              <a:rPr sz="1950" b="1" i="1" spc="-9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950" b="1" i="1" spc="-10" dirty="0">
                <a:solidFill>
                  <a:srgbClr val="141516"/>
                </a:solidFill>
                <a:latin typeface="Verdana"/>
                <a:cs typeface="Verdana"/>
              </a:rPr>
              <a:t>Learning</a:t>
            </a:r>
            <a:endParaRPr sz="1950">
              <a:latin typeface="Verdana"/>
              <a:cs typeface="Verdana"/>
            </a:endParaRPr>
          </a:p>
          <a:p>
            <a:pPr marL="12700" marR="202565">
              <a:lnSpc>
                <a:spcPct val="139400"/>
              </a:lnSpc>
              <a:spcBef>
                <a:spcPts val="869"/>
              </a:spcBef>
            </a:pP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55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law</a:t>
            </a:r>
            <a:r>
              <a:rPr sz="15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students</a:t>
            </a:r>
            <a:r>
              <a:rPr sz="15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55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professionals</a:t>
            </a:r>
            <a:r>
              <a:rPr sz="155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55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this</a:t>
            </a:r>
            <a:r>
              <a:rPr sz="15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field,</a:t>
            </a:r>
            <a:r>
              <a:rPr sz="15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5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key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</a:t>
            </a:r>
            <a:r>
              <a:rPr sz="1550" spc="-7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success</a:t>
            </a:r>
            <a:r>
              <a:rPr sz="15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will</a:t>
            </a:r>
            <a:r>
              <a:rPr sz="15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</a:t>
            </a:r>
            <a:r>
              <a:rPr sz="1550" spc="-7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continuous</a:t>
            </a:r>
            <a:r>
              <a:rPr sz="15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learning</a:t>
            </a:r>
            <a:r>
              <a:rPr sz="15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55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adaptation.</a:t>
            </a:r>
            <a:endParaRPr sz="1550">
              <a:latin typeface="Noto Sans Mono CJK HK"/>
              <a:cs typeface="Noto Sans Mono CJK HK"/>
            </a:endParaRPr>
          </a:p>
          <a:p>
            <a:pPr marL="12700" marR="5080">
              <a:lnSpc>
                <a:spcPct val="139700"/>
              </a:lnSpc>
              <a:spcBef>
                <a:spcPts val="5"/>
              </a:spcBef>
            </a:pP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Staying</a:t>
            </a:r>
            <a:r>
              <a:rPr sz="155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informed</a:t>
            </a:r>
            <a:r>
              <a:rPr sz="155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about</a:t>
            </a:r>
            <a:r>
              <a:rPr sz="1550" spc="-9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emerging</a:t>
            </a:r>
            <a:r>
              <a:rPr sz="15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trends,</a:t>
            </a:r>
            <a:r>
              <a:rPr sz="1550" spc="-8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landmark</a:t>
            </a:r>
            <a:r>
              <a:rPr sz="15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cases,</a:t>
            </a:r>
            <a:r>
              <a:rPr sz="1550" spc="-8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shifting</a:t>
            </a:r>
            <a:r>
              <a:rPr sz="15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societal</a:t>
            </a:r>
            <a:r>
              <a:rPr sz="15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attitudes</a:t>
            </a:r>
            <a:r>
              <a:rPr sz="15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towards</a:t>
            </a:r>
            <a:r>
              <a:rPr sz="15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sports</a:t>
            </a:r>
            <a:r>
              <a:rPr sz="155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will</a:t>
            </a:r>
            <a:r>
              <a:rPr sz="1550" spc="-8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</a:t>
            </a:r>
            <a:r>
              <a:rPr sz="1550" spc="-9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crucial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55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navigating</a:t>
            </a:r>
            <a:r>
              <a:rPr sz="155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this</a:t>
            </a:r>
            <a:r>
              <a:rPr sz="15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dynamic</a:t>
            </a:r>
            <a:r>
              <a:rPr sz="155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area</a:t>
            </a:r>
            <a:r>
              <a:rPr sz="15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550" spc="-7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5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law.</a:t>
            </a:r>
            <a:endParaRPr sz="1550">
              <a:latin typeface="Noto Sans Mono CJK HK"/>
              <a:cs typeface="Noto Sans Mono CJK H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719" y="1266092"/>
            <a:ext cx="3039491" cy="575349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Minor House Keeping</a:t>
            </a:r>
            <a:endParaRPr lang="en-US" b="1">
              <a:solidFill>
                <a:srgbClr val="26262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447D-E6CF-1594-1236-653465C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876" y="7655260"/>
            <a:ext cx="1920240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D73D89B5-A790-413B-9CD7-B4F14CFDAC46}" type="datetime1">
              <a:rPr lang="en-US" kern="1200">
                <a:solidFill>
                  <a:prstClr val="black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11/23/2024</a:t>
            </a:fld>
            <a:endParaRPr lang="en-US" kern="1200">
              <a:solidFill>
                <a:prstClr val="black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2FED1-171F-D8EC-361B-EF8B2945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9557" y="7655260"/>
            <a:ext cx="651236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103DA290-49AB-4A6C-90E9-3D87C6460C9F}" type="slidenum">
              <a:rPr lang="en-US" kern="1200">
                <a:solidFill>
                  <a:prstClr val="black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2</a:t>
            </a:fld>
            <a:endParaRPr lang="en-US" kern="1200">
              <a:solidFill>
                <a:prstClr val="black"/>
              </a:solidFill>
              <a:latin typeface="Garamond" panose="02020404030301010803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42BDF6-7AA6-6C1B-1A1C-35882F91A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4087" y="965605"/>
          <a:ext cx="7097051" cy="629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9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835" y="957580"/>
            <a:ext cx="6551295" cy="72898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110"/>
              </a:spcBef>
            </a:pPr>
            <a:r>
              <a:rPr lang="en-GB" sz="4800" i="1" spc="-155" dirty="0"/>
              <a:t>Introduction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611835" y="4343527"/>
            <a:ext cx="7837170" cy="2261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000"/>
              </a:lnSpc>
              <a:spcBef>
                <a:spcPts val="100"/>
              </a:spcBef>
            </a:pP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4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intersection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4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sports</a:t>
            </a:r>
            <a:r>
              <a:rPr sz="14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4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law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presents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4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complex</a:t>
            </a:r>
            <a:r>
              <a:rPr sz="14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landscape</a:t>
            </a:r>
            <a:r>
              <a:rPr sz="14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legal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responsibilities,</a:t>
            </a:r>
            <a:r>
              <a:rPr sz="140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particularly</a:t>
            </a:r>
            <a:r>
              <a:rPr sz="140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4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realm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4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vicarious</a:t>
            </a:r>
            <a:r>
              <a:rPr sz="14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liability.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This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presentation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delves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into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intricate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web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4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legal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obligations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that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teams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coaches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face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actions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their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players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4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staff.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We'll</a:t>
            </a:r>
            <a:r>
              <a:rPr sz="14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explore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landmark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cases,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analyse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practical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examples,</a:t>
            </a:r>
            <a:r>
              <a:rPr sz="140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discuss</a:t>
            </a:r>
            <a:r>
              <a:rPr sz="14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emerging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trends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4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this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dynamic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field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sports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law.</a:t>
            </a:r>
            <a:r>
              <a:rPr sz="14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Join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us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as</a:t>
            </a:r>
            <a:r>
              <a:rPr sz="14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we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unravel</a:t>
            </a:r>
            <a:r>
              <a:rPr sz="14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legal</a:t>
            </a:r>
            <a:r>
              <a:rPr sz="14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intricacies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that</a:t>
            </a:r>
            <a:r>
              <a:rPr sz="14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shape</a:t>
            </a:r>
            <a:r>
              <a:rPr sz="14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responsibilities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sports</a:t>
            </a:r>
            <a:r>
              <a:rPr sz="14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organisations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 and</a:t>
            </a:r>
            <a:r>
              <a:rPr sz="14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individuals,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providing</a:t>
            </a:r>
            <a:r>
              <a:rPr sz="14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valuable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insights</a:t>
            </a:r>
            <a:r>
              <a:rPr sz="14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law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students,</a:t>
            </a:r>
            <a:r>
              <a:rPr sz="14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legal</a:t>
            </a:r>
            <a:r>
              <a:rPr sz="14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professionals,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academics</a:t>
            </a:r>
            <a:r>
              <a:rPr sz="140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interested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4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tort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law</a:t>
            </a:r>
            <a:r>
              <a:rPr sz="14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sports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jurisprudence.</a:t>
            </a:r>
            <a:endParaRPr sz="1400" dirty="0">
              <a:latin typeface="Noto Sans Mono CJK HK"/>
              <a:cs typeface="Noto Sans Mono CJK H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808" y="578145"/>
            <a:ext cx="7757159" cy="116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100"/>
              </a:spcBef>
            </a:pPr>
            <a:r>
              <a:rPr sz="3550" i="1" spc="-85" dirty="0"/>
              <a:t>Application</a:t>
            </a:r>
            <a:r>
              <a:rPr sz="3550" i="1" spc="-195" dirty="0"/>
              <a:t> </a:t>
            </a:r>
            <a:r>
              <a:rPr sz="3550" i="1" spc="-145" dirty="0"/>
              <a:t>of</a:t>
            </a:r>
            <a:r>
              <a:rPr sz="3550" i="1" spc="-190" dirty="0"/>
              <a:t> </a:t>
            </a:r>
            <a:r>
              <a:rPr sz="3550" i="1" spc="-110" dirty="0"/>
              <a:t>Vicarious</a:t>
            </a:r>
            <a:r>
              <a:rPr sz="3550" i="1" spc="-204" dirty="0"/>
              <a:t> </a:t>
            </a:r>
            <a:r>
              <a:rPr sz="3550" i="1" spc="-80" dirty="0"/>
              <a:t>Liability</a:t>
            </a:r>
            <a:r>
              <a:rPr sz="3550" spc="-80" dirty="0"/>
              <a:t> </a:t>
            </a:r>
            <a:r>
              <a:rPr sz="3550" spc="-114" dirty="0"/>
              <a:t>in</a:t>
            </a:r>
            <a:r>
              <a:rPr sz="3550" spc="-220" dirty="0"/>
              <a:t> </a:t>
            </a:r>
            <a:r>
              <a:rPr sz="3550" spc="-10" dirty="0"/>
              <a:t>Sports</a:t>
            </a:r>
            <a:endParaRPr sz="3550"/>
          </a:p>
        </p:txBody>
      </p:sp>
      <p:grpSp>
        <p:nvGrpSpPr>
          <p:cNvPr id="4" name="object 4"/>
          <p:cNvGrpSpPr/>
          <p:nvPr/>
        </p:nvGrpSpPr>
        <p:grpSpPr>
          <a:xfrm>
            <a:off x="701040" y="2051304"/>
            <a:ext cx="1024255" cy="5534025"/>
            <a:chOff x="701040" y="2051304"/>
            <a:chExt cx="1024255" cy="5534025"/>
          </a:xfrm>
        </p:grpSpPr>
        <p:sp>
          <p:nvSpPr>
            <p:cNvPr id="5" name="object 5"/>
            <p:cNvSpPr/>
            <p:nvPr/>
          </p:nvSpPr>
          <p:spPr>
            <a:xfrm>
              <a:off x="896112" y="2051304"/>
              <a:ext cx="22860" cy="5534025"/>
            </a:xfrm>
            <a:custGeom>
              <a:avLst/>
              <a:gdLst/>
              <a:ahLst/>
              <a:cxnLst/>
              <a:rect l="l" t="t" r="r" b="b"/>
              <a:pathLst>
                <a:path w="22859" h="5534025">
                  <a:moveTo>
                    <a:pt x="18770" y="0"/>
                  </a:moveTo>
                  <a:lnTo>
                    <a:pt x="4089" y="0"/>
                  </a:lnTo>
                  <a:lnTo>
                    <a:pt x="0" y="4063"/>
                  </a:lnTo>
                  <a:lnTo>
                    <a:pt x="0" y="9144"/>
                  </a:lnTo>
                  <a:lnTo>
                    <a:pt x="0" y="5529554"/>
                  </a:lnTo>
                  <a:lnTo>
                    <a:pt x="4089" y="5533644"/>
                  </a:lnTo>
                  <a:lnTo>
                    <a:pt x="18770" y="5533644"/>
                  </a:lnTo>
                  <a:lnTo>
                    <a:pt x="22859" y="5529554"/>
                  </a:lnTo>
                  <a:lnTo>
                    <a:pt x="22859" y="4063"/>
                  </a:lnTo>
                  <a:lnTo>
                    <a:pt x="18770" y="0"/>
                  </a:lnTo>
                  <a:close/>
                </a:path>
              </a:pathLst>
            </a:custGeom>
            <a:solidFill>
              <a:srgbClr val="000000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2711" y="2264155"/>
              <a:ext cx="1012825" cy="416559"/>
            </a:xfrm>
            <a:custGeom>
              <a:avLst/>
              <a:gdLst/>
              <a:ahLst/>
              <a:cxnLst/>
              <a:rect l="l" t="t" r="r" b="b"/>
              <a:pathLst>
                <a:path w="1012825" h="416560">
                  <a:moveTo>
                    <a:pt x="1012456" y="187452"/>
                  </a:moveTo>
                  <a:lnTo>
                    <a:pt x="1008392" y="183388"/>
                  </a:lnTo>
                  <a:lnTo>
                    <a:pt x="416001" y="183388"/>
                  </a:lnTo>
                  <a:lnTo>
                    <a:pt x="416026" y="12446"/>
                  </a:lnTo>
                  <a:lnTo>
                    <a:pt x="415163" y="8128"/>
                  </a:lnTo>
                  <a:lnTo>
                    <a:pt x="414972" y="7620"/>
                  </a:lnTo>
                  <a:lnTo>
                    <a:pt x="414680" y="7239"/>
                  </a:lnTo>
                  <a:lnTo>
                    <a:pt x="412457" y="3937"/>
                  </a:lnTo>
                  <a:lnTo>
                    <a:pt x="412102" y="3556"/>
                  </a:lnTo>
                  <a:lnTo>
                    <a:pt x="408787" y="1397"/>
                  </a:lnTo>
                  <a:lnTo>
                    <a:pt x="408381" y="1016"/>
                  </a:lnTo>
                  <a:lnTo>
                    <a:pt x="407416" y="762"/>
                  </a:lnTo>
                  <a:lnTo>
                    <a:pt x="403860" y="127"/>
                  </a:lnTo>
                  <a:lnTo>
                    <a:pt x="403606" y="0"/>
                  </a:lnTo>
                  <a:lnTo>
                    <a:pt x="400570" y="0"/>
                  </a:lnTo>
                  <a:lnTo>
                    <a:pt x="400570" y="3810"/>
                  </a:lnTo>
                  <a:lnTo>
                    <a:pt x="400570" y="7620"/>
                  </a:lnTo>
                  <a:lnTo>
                    <a:pt x="400570" y="183388"/>
                  </a:lnTo>
                  <a:lnTo>
                    <a:pt x="381038" y="183388"/>
                  </a:lnTo>
                  <a:lnTo>
                    <a:pt x="376948" y="187452"/>
                  </a:lnTo>
                  <a:lnTo>
                    <a:pt x="376948" y="192532"/>
                  </a:lnTo>
                  <a:lnTo>
                    <a:pt x="376948" y="202184"/>
                  </a:lnTo>
                  <a:lnTo>
                    <a:pt x="381038" y="206248"/>
                  </a:lnTo>
                  <a:lnTo>
                    <a:pt x="400570" y="206248"/>
                  </a:lnTo>
                  <a:lnTo>
                    <a:pt x="400570" y="396494"/>
                  </a:lnTo>
                  <a:lnTo>
                    <a:pt x="396481" y="400558"/>
                  </a:lnTo>
                  <a:lnTo>
                    <a:pt x="7620" y="400558"/>
                  </a:lnTo>
                  <a:lnTo>
                    <a:pt x="3810" y="400558"/>
                  </a:lnTo>
                  <a:lnTo>
                    <a:pt x="0" y="400558"/>
                  </a:lnTo>
                  <a:lnTo>
                    <a:pt x="76" y="403860"/>
                  </a:lnTo>
                  <a:lnTo>
                    <a:pt x="12204" y="415925"/>
                  </a:lnTo>
                  <a:lnTo>
                    <a:pt x="12446" y="416052"/>
                  </a:lnTo>
                  <a:lnTo>
                    <a:pt x="403606" y="416052"/>
                  </a:lnTo>
                  <a:lnTo>
                    <a:pt x="403860" y="415925"/>
                  </a:lnTo>
                  <a:lnTo>
                    <a:pt x="407416" y="415290"/>
                  </a:lnTo>
                  <a:lnTo>
                    <a:pt x="416001" y="206248"/>
                  </a:lnTo>
                  <a:lnTo>
                    <a:pt x="1008392" y="206248"/>
                  </a:lnTo>
                  <a:lnTo>
                    <a:pt x="1012456" y="202184"/>
                  </a:lnTo>
                  <a:lnTo>
                    <a:pt x="1012456" y="187452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850" y="2256282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39">
                  <a:moveTo>
                    <a:pt x="404342" y="0"/>
                  </a:moveTo>
                  <a:lnTo>
                    <a:pt x="4089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404367"/>
                  </a:lnTo>
                  <a:lnTo>
                    <a:pt x="4089" y="408431"/>
                  </a:lnTo>
                  <a:lnTo>
                    <a:pt x="404342" y="408431"/>
                  </a:lnTo>
                  <a:lnTo>
                    <a:pt x="408431" y="404367"/>
                  </a:lnTo>
                  <a:lnTo>
                    <a:pt x="408431" y="4063"/>
                  </a:lnTo>
                  <a:lnTo>
                    <a:pt x="404342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850" y="2256282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39">
                  <a:moveTo>
                    <a:pt x="0" y="9143"/>
                  </a:moveTo>
                  <a:lnTo>
                    <a:pt x="0" y="4063"/>
                  </a:lnTo>
                  <a:lnTo>
                    <a:pt x="4089" y="0"/>
                  </a:lnTo>
                  <a:lnTo>
                    <a:pt x="9143" y="0"/>
                  </a:lnTo>
                  <a:lnTo>
                    <a:pt x="399288" y="0"/>
                  </a:lnTo>
                  <a:lnTo>
                    <a:pt x="404342" y="0"/>
                  </a:lnTo>
                  <a:lnTo>
                    <a:pt x="408431" y="4063"/>
                  </a:lnTo>
                  <a:lnTo>
                    <a:pt x="408431" y="9143"/>
                  </a:lnTo>
                  <a:lnTo>
                    <a:pt x="408431" y="399288"/>
                  </a:lnTo>
                  <a:lnTo>
                    <a:pt x="408431" y="404367"/>
                  </a:lnTo>
                  <a:lnTo>
                    <a:pt x="404342" y="408431"/>
                  </a:lnTo>
                  <a:lnTo>
                    <a:pt x="399288" y="408431"/>
                  </a:lnTo>
                  <a:lnTo>
                    <a:pt x="9143" y="408431"/>
                  </a:lnTo>
                  <a:lnTo>
                    <a:pt x="4089" y="408431"/>
                  </a:lnTo>
                  <a:lnTo>
                    <a:pt x="0" y="404367"/>
                  </a:lnTo>
                  <a:lnTo>
                    <a:pt x="0" y="399288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41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41654" y="2244344"/>
            <a:ext cx="1301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-720" dirty="0">
                <a:solidFill>
                  <a:srgbClr val="141516"/>
                </a:solidFill>
                <a:latin typeface="Verdana"/>
                <a:cs typeface="Verdana"/>
              </a:rPr>
              <a:t>1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93823" y="2208402"/>
            <a:ext cx="6430645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i="1" spc="-65" dirty="0">
                <a:solidFill>
                  <a:srgbClr val="141516"/>
                </a:solidFill>
                <a:latin typeface="Verdana"/>
                <a:cs typeface="Verdana"/>
              </a:rPr>
              <a:t>Historical</a:t>
            </a:r>
            <a:r>
              <a:rPr sz="1750" b="1" i="1" spc="-7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750" b="1" i="1" spc="-10" dirty="0">
                <a:solidFill>
                  <a:srgbClr val="141516"/>
                </a:solidFill>
                <a:latin typeface="Verdana"/>
                <a:cs typeface="Verdana"/>
              </a:rPr>
              <a:t>Context</a:t>
            </a:r>
            <a:endParaRPr sz="1750">
              <a:latin typeface="Verdana"/>
              <a:cs typeface="Verdana"/>
            </a:endParaRPr>
          </a:p>
          <a:p>
            <a:pPr marL="12700" marR="5080">
              <a:lnSpc>
                <a:spcPct val="136800"/>
              </a:lnSpc>
              <a:spcBef>
                <a:spcPts val="795"/>
              </a:spcBef>
            </a:pP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Vicarious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sports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has</a:t>
            </a:r>
            <a:r>
              <a:rPr sz="14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evolved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from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early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20th-century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cases,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where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courts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were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reluctant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impose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on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teams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actions,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modern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era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where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400" spc="-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more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nuanced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approach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is</a:t>
            </a:r>
            <a:r>
              <a:rPr sz="14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taken.</a:t>
            </a:r>
            <a:endParaRPr sz="1400">
              <a:latin typeface="Noto Sans Mono CJK HK"/>
              <a:cs typeface="Noto Sans Mono CJK H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1040" y="4059935"/>
            <a:ext cx="1024255" cy="429259"/>
            <a:chOff x="701040" y="4059935"/>
            <a:chExt cx="1024255" cy="429259"/>
          </a:xfrm>
        </p:grpSpPr>
        <p:sp>
          <p:nvSpPr>
            <p:cNvPr id="12" name="object 12"/>
            <p:cNvSpPr/>
            <p:nvPr/>
          </p:nvSpPr>
          <p:spPr>
            <a:xfrm>
              <a:off x="712711" y="4071619"/>
              <a:ext cx="1012825" cy="417830"/>
            </a:xfrm>
            <a:custGeom>
              <a:avLst/>
              <a:gdLst/>
              <a:ahLst/>
              <a:cxnLst/>
              <a:rect l="l" t="t" r="r" b="b"/>
              <a:pathLst>
                <a:path w="1012825" h="417829">
                  <a:moveTo>
                    <a:pt x="1012456" y="188976"/>
                  </a:moveTo>
                  <a:lnTo>
                    <a:pt x="1008392" y="184912"/>
                  </a:lnTo>
                  <a:lnTo>
                    <a:pt x="416001" y="184912"/>
                  </a:lnTo>
                  <a:lnTo>
                    <a:pt x="416026" y="12446"/>
                  </a:lnTo>
                  <a:lnTo>
                    <a:pt x="415163" y="8128"/>
                  </a:lnTo>
                  <a:lnTo>
                    <a:pt x="414972" y="7620"/>
                  </a:lnTo>
                  <a:lnTo>
                    <a:pt x="414680" y="7239"/>
                  </a:lnTo>
                  <a:lnTo>
                    <a:pt x="412457" y="3937"/>
                  </a:lnTo>
                  <a:lnTo>
                    <a:pt x="412102" y="3556"/>
                  </a:lnTo>
                  <a:lnTo>
                    <a:pt x="408787" y="1397"/>
                  </a:lnTo>
                  <a:lnTo>
                    <a:pt x="408381" y="1016"/>
                  </a:lnTo>
                  <a:lnTo>
                    <a:pt x="407416" y="762"/>
                  </a:lnTo>
                  <a:lnTo>
                    <a:pt x="403860" y="127"/>
                  </a:lnTo>
                  <a:lnTo>
                    <a:pt x="403606" y="0"/>
                  </a:lnTo>
                  <a:lnTo>
                    <a:pt x="400570" y="0"/>
                  </a:lnTo>
                  <a:lnTo>
                    <a:pt x="400570" y="3810"/>
                  </a:lnTo>
                  <a:lnTo>
                    <a:pt x="400570" y="7620"/>
                  </a:lnTo>
                  <a:lnTo>
                    <a:pt x="400570" y="184912"/>
                  </a:lnTo>
                  <a:lnTo>
                    <a:pt x="381038" y="184912"/>
                  </a:lnTo>
                  <a:lnTo>
                    <a:pt x="376948" y="188976"/>
                  </a:lnTo>
                  <a:lnTo>
                    <a:pt x="376948" y="194056"/>
                  </a:lnTo>
                  <a:lnTo>
                    <a:pt x="376948" y="203708"/>
                  </a:lnTo>
                  <a:lnTo>
                    <a:pt x="381038" y="207772"/>
                  </a:lnTo>
                  <a:lnTo>
                    <a:pt x="400570" y="207772"/>
                  </a:lnTo>
                  <a:lnTo>
                    <a:pt x="400570" y="398018"/>
                  </a:lnTo>
                  <a:lnTo>
                    <a:pt x="396481" y="402082"/>
                  </a:lnTo>
                  <a:lnTo>
                    <a:pt x="7620" y="402082"/>
                  </a:lnTo>
                  <a:lnTo>
                    <a:pt x="3810" y="402082"/>
                  </a:lnTo>
                  <a:lnTo>
                    <a:pt x="0" y="402082"/>
                  </a:lnTo>
                  <a:lnTo>
                    <a:pt x="76" y="405384"/>
                  </a:lnTo>
                  <a:lnTo>
                    <a:pt x="12204" y="417449"/>
                  </a:lnTo>
                  <a:lnTo>
                    <a:pt x="12446" y="417576"/>
                  </a:lnTo>
                  <a:lnTo>
                    <a:pt x="403606" y="417576"/>
                  </a:lnTo>
                  <a:lnTo>
                    <a:pt x="403860" y="417449"/>
                  </a:lnTo>
                  <a:lnTo>
                    <a:pt x="407416" y="416814"/>
                  </a:lnTo>
                  <a:lnTo>
                    <a:pt x="416001" y="207772"/>
                  </a:lnTo>
                  <a:lnTo>
                    <a:pt x="1008392" y="207772"/>
                  </a:lnTo>
                  <a:lnTo>
                    <a:pt x="1012456" y="203708"/>
                  </a:lnTo>
                  <a:lnTo>
                    <a:pt x="1012456" y="188976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4850" y="4063745"/>
              <a:ext cx="408940" cy="410209"/>
            </a:xfrm>
            <a:custGeom>
              <a:avLst/>
              <a:gdLst/>
              <a:ahLst/>
              <a:cxnLst/>
              <a:rect l="l" t="t" r="r" b="b"/>
              <a:pathLst>
                <a:path w="408940" h="410210">
                  <a:moveTo>
                    <a:pt x="404342" y="0"/>
                  </a:moveTo>
                  <a:lnTo>
                    <a:pt x="4089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405891"/>
                  </a:lnTo>
                  <a:lnTo>
                    <a:pt x="4089" y="409955"/>
                  </a:lnTo>
                  <a:lnTo>
                    <a:pt x="404342" y="409955"/>
                  </a:lnTo>
                  <a:lnTo>
                    <a:pt x="408431" y="405891"/>
                  </a:lnTo>
                  <a:lnTo>
                    <a:pt x="408431" y="4063"/>
                  </a:lnTo>
                  <a:lnTo>
                    <a:pt x="404342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4850" y="4063745"/>
              <a:ext cx="408940" cy="410209"/>
            </a:xfrm>
            <a:custGeom>
              <a:avLst/>
              <a:gdLst/>
              <a:ahLst/>
              <a:cxnLst/>
              <a:rect l="l" t="t" r="r" b="b"/>
              <a:pathLst>
                <a:path w="408940" h="410210">
                  <a:moveTo>
                    <a:pt x="0" y="9143"/>
                  </a:moveTo>
                  <a:lnTo>
                    <a:pt x="0" y="4063"/>
                  </a:lnTo>
                  <a:lnTo>
                    <a:pt x="4089" y="0"/>
                  </a:lnTo>
                  <a:lnTo>
                    <a:pt x="9143" y="0"/>
                  </a:lnTo>
                  <a:lnTo>
                    <a:pt x="399288" y="0"/>
                  </a:lnTo>
                  <a:lnTo>
                    <a:pt x="404342" y="0"/>
                  </a:lnTo>
                  <a:lnTo>
                    <a:pt x="408431" y="4063"/>
                  </a:lnTo>
                  <a:lnTo>
                    <a:pt x="408431" y="9143"/>
                  </a:lnTo>
                  <a:lnTo>
                    <a:pt x="408431" y="400812"/>
                  </a:lnTo>
                  <a:lnTo>
                    <a:pt x="408431" y="405891"/>
                  </a:lnTo>
                  <a:lnTo>
                    <a:pt x="404342" y="409955"/>
                  </a:lnTo>
                  <a:lnTo>
                    <a:pt x="399288" y="409955"/>
                  </a:lnTo>
                  <a:lnTo>
                    <a:pt x="9143" y="409955"/>
                  </a:lnTo>
                  <a:lnTo>
                    <a:pt x="4089" y="409955"/>
                  </a:lnTo>
                  <a:lnTo>
                    <a:pt x="0" y="405891"/>
                  </a:lnTo>
                  <a:lnTo>
                    <a:pt x="0" y="400812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41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15746" y="4053078"/>
            <a:ext cx="1828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-305" dirty="0">
                <a:solidFill>
                  <a:srgbClr val="141516"/>
                </a:solidFill>
                <a:latin typeface="Verdana"/>
                <a:cs typeface="Verdana"/>
              </a:rPr>
              <a:t>2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93823" y="4016450"/>
            <a:ext cx="6506845" cy="1270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i="1" spc="-60" dirty="0">
                <a:solidFill>
                  <a:srgbClr val="141516"/>
                </a:solidFill>
                <a:latin typeface="Verdana"/>
                <a:cs typeface="Verdana"/>
              </a:rPr>
              <a:t>Modern</a:t>
            </a:r>
            <a:r>
              <a:rPr sz="1750" b="1" i="1" spc="-9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750" b="1" i="1" spc="-10" dirty="0">
                <a:solidFill>
                  <a:srgbClr val="141516"/>
                </a:solidFill>
                <a:latin typeface="Verdana"/>
                <a:cs typeface="Verdana"/>
              </a:rPr>
              <a:t>Application</a:t>
            </a:r>
            <a:endParaRPr sz="1750">
              <a:latin typeface="Verdana"/>
              <a:cs typeface="Verdana"/>
            </a:endParaRPr>
          </a:p>
          <a:p>
            <a:pPr marL="12700" marR="5080">
              <a:lnSpc>
                <a:spcPct val="136900"/>
              </a:lnSpc>
              <a:spcBef>
                <a:spcPts val="790"/>
              </a:spcBef>
            </a:pP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Today,</a:t>
            </a:r>
            <a:r>
              <a:rPr sz="14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vicarious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</a:t>
            </a:r>
            <a:r>
              <a:rPr sz="14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sports</a:t>
            </a:r>
            <a:r>
              <a:rPr sz="14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is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applied</a:t>
            </a:r>
            <a:r>
              <a:rPr sz="14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based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on</a:t>
            </a:r>
            <a:r>
              <a:rPr sz="14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principle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of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'course</a:t>
            </a:r>
            <a:r>
              <a:rPr sz="14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4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employment'.</a:t>
            </a:r>
            <a:r>
              <a:rPr sz="14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Teams</a:t>
            </a:r>
            <a:r>
              <a:rPr sz="14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4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organisations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may</a:t>
            </a:r>
            <a:r>
              <a:rPr sz="14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</a:t>
            </a:r>
            <a:r>
              <a:rPr sz="14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held</a:t>
            </a:r>
            <a:r>
              <a:rPr sz="14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liable</a:t>
            </a:r>
            <a:r>
              <a:rPr sz="14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actions</a:t>
            </a:r>
            <a:r>
              <a:rPr sz="14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that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occur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within</a:t>
            </a:r>
            <a:r>
              <a:rPr sz="14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scope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</a:t>
            </a:r>
            <a:r>
              <a:rPr sz="14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athlete's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or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coach's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duties.</a:t>
            </a:r>
            <a:endParaRPr sz="1400">
              <a:latin typeface="Noto Sans Mono CJK HK"/>
              <a:cs typeface="Noto Sans Mono CJK H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01040" y="6160008"/>
            <a:ext cx="1024255" cy="427990"/>
            <a:chOff x="701040" y="6160008"/>
            <a:chExt cx="1024255" cy="427990"/>
          </a:xfrm>
        </p:grpSpPr>
        <p:sp>
          <p:nvSpPr>
            <p:cNvPr id="18" name="object 18"/>
            <p:cNvSpPr/>
            <p:nvPr/>
          </p:nvSpPr>
          <p:spPr>
            <a:xfrm>
              <a:off x="712711" y="6171692"/>
              <a:ext cx="1012825" cy="416559"/>
            </a:xfrm>
            <a:custGeom>
              <a:avLst/>
              <a:gdLst/>
              <a:ahLst/>
              <a:cxnLst/>
              <a:rect l="l" t="t" r="r" b="b"/>
              <a:pathLst>
                <a:path w="1012825" h="416559">
                  <a:moveTo>
                    <a:pt x="1012456" y="187452"/>
                  </a:moveTo>
                  <a:lnTo>
                    <a:pt x="1008392" y="183388"/>
                  </a:lnTo>
                  <a:lnTo>
                    <a:pt x="416001" y="183388"/>
                  </a:lnTo>
                  <a:lnTo>
                    <a:pt x="416026" y="12446"/>
                  </a:lnTo>
                  <a:lnTo>
                    <a:pt x="415163" y="8128"/>
                  </a:lnTo>
                  <a:lnTo>
                    <a:pt x="414972" y="7620"/>
                  </a:lnTo>
                  <a:lnTo>
                    <a:pt x="414680" y="7239"/>
                  </a:lnTo>
                  <a:lnTo>
                    <a:pt x="412457" y="3937"/>
                  </a:lnTo>
                  <a:lnTo>
                    <a:pt x="412102" y="3556"/>
                  </a:lnTo>
                  <a:lnTo>
                    <a:pt x="408787" y="1397"/>
                  </a:lnTo>
                  <a:lnTo>
                    <a:pt x="408381" y="1016"/>
                  </a:lnTo>
                  <a:lnTo>
                    <a:pt x="407416" y="762"/>
                  </a:lnTo>
                  <a:lnTo>
                    <a:pt x="403860" y="127"/>
                  </a:lnTo>
                  <a:lnTo>
                    <a:pt x="403606" y="0"/>
                  </a:lnTo>
                  <a:lnTo>
                    <a:pt x="400570" y="0"/>
                  </a:lnTo>
                  <a:lnTo>
                    <a:pt x="400570" y="3810"/>
                  </a:lnTo>
                  <a:lnTo>
                    <a:pt x="400570" y="7620"/>
                  </a:lnTo>
                  <a:lnTo>
                    <a:pt x="400570" y="183388"/>
                  </a:lnTo>
                  <a:lnTo>
                    <a:pt x="381038" y="183388"/>
                  </a:lnTo>
                  <a:lnTo>
                    <a:pt x="376948" y="187452"/>
                  </a:lnTo>
                  <a:lnTo>
                    <a:pt x="376948" y="192532"/>
                  </a:lnTo>
                  <a:lnTo>
                    <a:pt x="376948" y="202184"/>
                  </a:lnTo>
                  <a:lnTo>
                    <a:pt x="381038" y="206248"/>
                  </a:lnTo>
                  <a:lnTo>
                    <a:pt x="400570" y="206248"/>
                  </a:lnTo>
                  <a:lnTo>
                    <a:pt x="400570" y="396494"/>
                  </a:lnTo>
                  <a:lnTo>
                    <a:pt x="396481" y="400558"/>
                  </a:lnTo>
                  <a:lnTo>
                    <a:pt x="7620" y="400558"/>
                  </a:lnTo>
                  <a:lnTo>
                    <a:pt x="3810" y="400558"/>
                  </a:lnTo>
                  <a:lnTo>
                    <a:pt x="0" y="400558"/>
                  </a:lnTo>
                  <a:lnTo>
                    <a:pt x="76" y="403860"/>
                  </a:lnTo>
                  <a:lnTo>
                    <a:pt x="12204" y="415937"/>
                  </a:lnTo>
                  <a:lnTo>
                    <a:pt x="12446" y="416052"/>
                  </a:lnTo>
                  <a:lnTo>
                    <a:pt x="403606" y="416052"/>
                  </a:lnTo>
                  <a:lnTo>
                    <a:pt x="403860" y="415937"/>
                  </a:lnTo>
                  <a:lnTo>
                    <a:pt x="407416" y="415290"/>
                  </a:lnTo>
                  <a:lnTo>
                    <a:pt x="416001" y="206248"/>
                  </a:lnTo>
                  <a:lnTo>
                    <a:pt x="1008392" y="206248"/>
                  </a:lnTo>
                  <a:lnTo>
                    <a:pt x="1012456" y="202184"/>
                  </a:lnTo>
                  <a:lnTo>
                    <a:pt x="1012456" y="187452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4850" y="6163818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40">
                  <a:moveTo>
                    <a:pt x="404342" y="0"/>
                  </a:moveTo>
                  <a:lnTo>
                    <a:pt x="4089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404367"/>
                  </a:lnTo>
                  <a:lnTo>
                    <a:pt x="4089" y="408431"/>
                  </a:lnTo>
                  <a:lnTo>
                    <a:pt x="404342" y="408431"/>
                  </a:lnTo>
                  <a:lnTo>
                    <a:pt x="408431" y="404367"/>
                  </a:lnTo>
                  <a:lnTo>
                    <a:pt x="408431" y="4063"/>
                  </a:lnTo>
                  <a:lnTo>
                    <a:pt x="404342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4850" y="6163818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40">
                  <a:moveTo>
                    <a:pt x="0" y="9143"/>
                  </a:moveTo>
                  <a:lnTo>
                    <a:pt x="0" y="4063"/>
                  </a:lnTo>
                  <a:lnTo>
                    <a:pt x="4089" y="0"/>
                  </a:lnTo>
                  <a:lnTo>
                    <a:pt x="9143" y="0"/>
                  </a:lnTo>
                  <a:lnTo>
                    <a:pt x="399288" y="0"/>
                  </a:lnTo>
                  <a:lnTo>
                    <a:pt x="404342" y="0"/>
                  </a:lnTo>
                  <a:lnTo>
                    <a:pt x="408431" y="4063"/>
                  </a:lnTo>
                  <a:lnTo>
                    <a:pt x="408431" y="9143"/>
                  </a:lnTo>
                  <a:lnTo>
                    <a:pt x="408431" y="399287"/>
                  </a:lnTo>
                  <a:lnTo>
                    <a:pt x="408431" y="404367"/>
                  </a:lnTo>
                  <a:lnTo>
                    <a:pt x="404342" y="408431"/>
                  </a:lnTo>
                  <a:lnTo>
                    <a:pt x="399288" y="408431"/>
                  </a:lnTo>
                  <a:lnTo>
                    <a:pt x="9143" y="408431"/>
                  </a:lnTo>
                  <a:lnTo>
                    <a:pt x="4089" y="408431"/>
                  </a:lnTo>
                  <a:lnTo>
                    <a:pt x="0" y="404367"/>
                  </a:lnTo>
                  <a:lnTo>
                    <a:pt x="0" y="399287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41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14832" y="6152133"/>
            <a:ext cx="1835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-305" dirty="0">
                <a:solidFill>
                  <a:srgbClr val="141516"/>
                </a:solidFill>
                <a:latin typeface="Verdana"/>
                <a:cs typeface="Verdana"/>
              </a:rPr>
              <a:t>3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893823" y="6116192"/>
            <a:ext cx="6426200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i="1" spc="-60" dirty="0">
                <a:solidFill>
                  <a:srgbClr val="141516"/>
                </a:solidFill>
                <a:latin typeface="Verdana"/>
                <a:cs typeface="Verdana"/>
              </a:rPr>
              <a:t>Future</a:t>
            </a:r>
            <a:r>
              <a:rPr sz="1750" b="1" i="1" spc="-114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750" b="1" i="1" spc="-10" dirty="0">
                <a:solidFill>
                  <a:srgbClr val="141516"/>
                </a:solidFill>
                <a:latin typeface="Verdana"/>
                <a:cs typeface="Verdana"/>
              </a:rPr>
              <a:t>Trends</a:t>
            </a:r>
            <a:endParaRPr sz="1750">
              <a:latin typeface="Verdana"/>
              <a:cs typeface="Verdana"/>
            </a:endParaRPr>
          </a:p>
          <a:p>
            <a:pPr marL="12700" marR="5080">
              <a:lnSpc>
                <a:spcPct val="136900"/>
              </a:lnSpc>
              <a:spcBef>
                <a:spcPts val="790"/>
              </a:spcBef>
            </a:pP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future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vicarious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sports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is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likely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see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increased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focus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on</a:t>
            </a:r>
            <a:r>
              <a:rPr sz="14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mental</a:t>
            </a:r>
            <a:r>
              <a:rPr sz="14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health</a:t>
            </a:r>
            <a:r>
              <a:rPr sz="14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issues,</a:t>
            </a:r>
            <a:r>
              <a:rPr sz="14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off-field</a:t>
            </a:r>
            <a:r>
              <a:rPr sz="14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conduct,</a:t>
            </a:r>
            <a:r>
              <a:rPr sz="14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4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expanding</a:t>
            </a:r>
            <a:r>
              <a:rPr sz="14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role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technology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4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sports</a:t>
            </a:r>
            <a:r>
              <a:rPr sz="14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management</a:t>
            </a:r>
            <a:r>
              <a:rPr sz="14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4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4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performance.</a:t>
            </a:r>
            <a:endParaRPr sz="1400">
              <a:latin typeface="Noto Sans Mono CJK HK"/>
              <a:cs typeface="Noto Sans Mono CJK H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868" y="503774"/>
            <a:ext cx="11485245" cy="134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95"/>
              </a:spcBef>
            </a:pPr>
            <a:r>
              <a:rPr sz="4100" i="1" spc="-70" dirty="0"/>
              <a:t>Legal</a:t>
            </a:r>
            <a:r>
              <a:rPr sz="4100" i="1" spc="-220" dirty="0"/>
              <a:t> </a:t>
            </a:r>
            <a:r>
              <a:rPr sz="4100" i="1" spc="-170" dirty="0"/>
              <a:t>Responsibilities</a:t>
            </a:r>
            <a:r>
              <a:rPr sz="4100" i="1" spc="-265" dirty="0"/>
              <a:t> </a:t>
            </a:r>
            <a:r>
              <a:rPr sz="4100" i="1" spc="-160" dirty="0"/>
              <a:t>of</a:t>
            </a:r>
            <a:r>
              <a:rPr sz="4100" i="1" spc="-220" dirty="0"/>
              <a:t> </a:t>
            </a:r>
            <a:r>
              <a:rPr sz="4100" i="1" spc="-130" dirty="0"/>
              <a:t>Teams</a:t>
            </a:r>
            <a:r>
              <a:rPr sz="4100" i="1" spc="-229" dirty="0"/>
              <a:t> </a:t>
            </a:r>
            <a:r>
              <a:rPr sz="4100" i="1" spc="-204" dirty="0"/>
              <a:t>for</a:t>
            </a:r>
            <a:r>
              <a:rPr sz="4100" i="1" spc="-220" dirty="0"/>
              <a:t> </a:t>
            </a:r>
            <a:r>
              <a:rPr sz="4100" i="1" spc="-70" dirty="0"/>
              <a:t>Player</a:t>
            </a:r>
            <a:r>
              <a:rPr sz="4100" spc="-70" dirty="0"/>
              <a:t> </a:t>
            </a:r>
            <a:r>
              <a:rPr sz="4100" spc="-10" dirty="0"/>
              <a:t>Actions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735330" y="2309622"/>
            <a:ext cx="6492875" cy="2585720"/>
            <a:chOff x="735330" y="2309622"/>
            <a:chExt cx="6492875" cy="2585720"/>
          </a:xfrm>
        </p:grpSpPr>
        <p:sp>
          <p:nvSpPr>
            <p:cNvPr id="4" name="object 4"/>
            <p:cNvSpPr/>
            <p:nvPr/>
          </p:nvSpPr>
          <p:spPr>
            <a:xfrm>
              <a:off x="744994" y="2319273"/>
              <a:ext cx="6483350" cy="2575560"/>
            </a:xfrm>
            <a:custGeom>
              <a:avLst/>
              <a:gdLst/>
              <a:ahLst/>
              <a:cxnLst/>
              <a:rect l="l" t="t" r="r" b="b"/>
              <a:pathLst>
                <a:path w="6483350" h="2575560">
                  <a:moveTo>
                    <a:pt x="6482956" y="12192"/>
                  </a:moveTo>
                  <a:lnTo>
                    <a:pt x="6482321" y="8636"/>
                  </a:lnTo>
                  <a:lnTo>
                    <a:pt x="6482194" y="8128"/>
                  </a:lnTo>
                  <a:lnTo>
                    <a:pt x="6481940" y="7747"/>
                  </a:lnTo>
                  <a:lnTo>
                    <a:pt x="6481686" y="7239"/>
                  </a:lnTo>
                  <a:lnTo>
                    <a:pt x="6470891" y="127"/>
                  </a:lnTo>
                  <a:lnTo>
                    <a:pt x="6470637" y="0"/>
                  </a:lnTo>
                  <a:lnTo>
                    <a:pt x="6465811" y="0"/>
                  </a:lnTo>
                  <a:lnTo>
                    <a:pt x="6465811" y="3810"/>
                  </a:lnTo>
                  <a:lnTo>
                    <a:pt x="6465811" y="7620"/>
                  </a:lnTo>
                  <a:lnTo>
                    <a:pt x="6465811" y="2554224"/>
                  </a:lnTo>
                  <a:lnTo>
                    <a:pt x="6461747" y="2558300"/>
                  </a:lnTo>
                  <a:lnTo>
                    <a:pt x="7620" y="2558300"/>
                  </a:lnTo>
                  <a:lnTo>
                    <a:pt x="3810" y="2558300"/>
                  </a:lnTo>
                  <a:lnTo>
                    <a:pt x="0" y="2558300"/>
                  </a:lnTo>
                  <a:lnTo>
                    <a:pt x="63" y="2563368"/>
                  </a:lnTo>
                  <a:lnTo>
                    <a:pt x="889" y="2567432"/>
                  </a:lnTo>
                  <a:lnTo>
                    <a:pt x="1079" y="2567940"/>
                  </a:lnTo>
                  <a:lnTo>
                    <a:pt x="1358" y="2568321"/>
                  </a:lnTo>
                  <a:lnTo>
                    <a:pt x="3594" y="2571623"/>
                  </a:lnTo>
                  <a:lnTo>
                    <a:pt x="12192" y="2575433"/>
                  </a:lnTo>
                  <a:lnTo>
                    <a:pt x="12446" y="2575560"/>
                  </a:lnTo>
                  <a:lnTo>
                    <a:pt x="6470637" y="2575560"/>
                  </a:lnTo>
                  <a:lnTo>
                    <a:pt x="6470891" y="2575433"/>
                  </a:lnTo>
                  <a:lnTo>
                    <a:pt x="6474447" y="2574798"/>
                  </a:lnTo>
                  <a:lnTo>
                    <a:pt x="6482956" y="2563368"/>
                  </a:lnTo>
                  <a:lnTo>
                    <a:pt x="6482956" y="12192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5330" y="2309622"/>
              <a:ext cx="6475730" cy="2567940"/>
            </a:xfrm>
            <a:custGeom>
              <a:avLst/>
              <a:gdLst/>
              <a:ahLst/>
              <a:cxnLst/>
              <a:rect l="l" t="t" r="r" b="b"/>
              <a:pathLst>
                <a:path w="6475730" h="2567940">
                  <a:moveTo>
                    <a:pt x="6471412" y="0"/>
                  </a:moveTo>
                  <a:lnTo>
                    <a:pt x="4089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2563876"/>
                  </a:lnTo>
                  <a:lnTo>
                    <a:pt x="4089" y="2567940"/>
                  </a:lnTo>
                  <a:lnTo>
                    <a:pt x="6471412" y="2567940"/>
                  </a:lnTo>
                  <a:lnTo>
                    <a:pt x="6475476" y="2563876"/>
                  </a:lnTo>
                  <a:lnTo>
                    <a:pt x="6475476" y="4063"/>
                  </a:lnTo>
                  <a:lnTo>
                    <a:pt x="6471412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35330" y="2309622"/>
            <a:ext cx="6475730" cy="2567940"/>
          </a:xfrm>
          <a:prstGeom prst="rect">
            <a:avLst/>
          </a:prstGeom>
          <a:ln w="12953">
            <a:solidFill>
              <a:srgbClr val="141516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1614"/>
              </a:spcBef>
            </a:pPr>
            <a:r>
              <a:rPr sz="2050" b="1" i="1" spc="-100" dirty="0">
                <a:solidFill>
                  <a:srgbClr val="141516"/>
                </a:solidFill>
                <a:latin typeface="Verdana"/>
                <a:cs typeface="Verdana"/>
              </a:rPr>
              <a:t>On-</a:t>
            </a:r>
            <a:r>
              <a:rPr sz="2050" b="1" i="1" spc="-70" dirty="0">
                <a:solidFill>
                  <a:srgbClr val="141516"/>
                </a:solidFill>
                <a:latin typeface="Verdana"/>
                <a:cs typeface="Verdana"/>
              </a:rPr>
              <a:t>Field</a:t>
            </a:r>
            <a:r>
              <a:rPr sz="2050" b="1" i="1" spc="-114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050" b="1" i="1" spc="-10" dirty="0">
                <a:solidFill>
                  <a:srgbClr val="141516"/>
                </a:solidFill>
                <a:latin typeface="Verdana"/>
                <a:cs typeface="Verdana"/>
              </a:rPr>
              <a:t>Conduct</a:t>
            </a:r>
            <a:endParaRPr sz="2050">
              <a:latin typeface="Verdana"/>
              <a:cs typeface="Verdana"/>
            </a:endParaRPr>
          </a:p>
          <a:p>
            <a:pPr marL="216535" marR="381000">
              <a:lnSpc>
                <a:spcPct val="131200"/>
              </a:lnSpc>
              <a:spcBef>
                <a:spcPts val="900"/>
              </a:spcBef>
            </a:pP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Teams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may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 held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liable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injuries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caused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by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their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players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during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matches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if the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actions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go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beyond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the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normal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course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 play.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This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includes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deliberate</a:t>
            </a:r>
            <a:r>
              <a:rPr sz="16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fouls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or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reckless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behaviour</a:t>
            </a:r>
            <a:r>
              <a:rPr sz="16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that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falls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outside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rules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game.</a:t>
            </a:r>
            <a:endParaRPr sz="1650">
              <a:latin typeface="Noto Sans Mono CJK HK"/>
              <a:cs typeface="Noto Sans Mono CJK H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421118" y="2309622"/>
            <a:ext cx="6492875" cy="2585720"/>
            <a:chOff x="7421118" y="2309622"/>
            <a:chExt cx="6492875" cy="2585720"/>
          </a:xfrm>
        </p:grpSpPr>
        <p:sp>
          <p:nvSpPr>
            <p:cNvPr id="8" name="object 8"/>
            <p:cNvSpPr/>
            <p:nvPr/>
          </p:nvSpPr>
          <p:spPr>
            <a:xfrm>
              <a:off x="7430770" y="2319273"/>
              <a:ext cx="6483350" cy="2575560"/>
            </a:xfrm>
            <a:custGeom>
              <a:avLst/>
              <a:gdLst/>
              <a:ahLst/>
              <a:cxnLst/>
              <a:rect l="l" t="t" r="r" b="b"/>
              <a:pathLst>
                <a:path w="6483350" h="2575560">
                  <a:moveTo>
                    <a:pt x="6482969" y="12192"/>
                  </a:moveTo>
                  <a:lnTo>
                    <a:pt x="6482334" y="8636"/>
                  </a:lnTo>
                  <a:lnTo>
                    <a:pt x="6482207" y="8128"/>
                  </a:lnTo>
                  <a:lnTo>
                    <a:pt x="6481953" y="7747"/>
                  </a:lnTo>
                  <a:lnTo>
                    <a:pt x="6481699" y="7239"/>
                  </a:lnTo>
                  <a:lnTo>
                    <a:pt x="6470904" y="127"/>
                  </a:lnTo>
                  <a:lnTo>
                    <a:pt x="6470650" y="0"/>
                  </a:lnTo>
                  <a:lnTo>
                    <a:pt x="6465824" y="0"/>
                  </a:lnTo>
                  <a:lnTo>
                    <a:pt x="6465824" y="3810"/>
                  </a:lnTo>
                  <a:lnTo>
                    <a:pt x="6465824" y="7620"/>
                  </a:lnTo>
                  <a:lnTo>
                    <a:pt x="6465824" y="2554224"/>
                  </a:lnTo>
                  <a:lnTo>
                    <a:pt x="6461760" y="2558300"/>
                  </a:lnTo>
                  <a:lnTo>
                    <a:pt x="7620" y="2558300"/>
                  </a:lnTo>
                  <a:lnTo>
                    <a:pt x="3810" y="2558300"/>
                  </a:lnTo>
                  <a:lnTo>
                    <a:pt x="0" y="2558300"/>
                  </a:lnTo>
                  <a:lnTo>
                    <a:pt x="127" y="2563368"/>
                  </a:lnTo>
                  <a:lnTo>
                    <a:pt x="7747" y="2574417"/>
                  </a:lnTo>
                  <a:lnTo>
                    <a:pt x="8128" y="2574671"/>
                  </a:lnTo>
                  <a:lnTo>
                    <a:pt x="8636" y="2574798"/>
                  </a:lnTo>
                  <a:lnTo>
                    <a:pt x="12192" y="2575433"/>
                  </a:lnTo>
                  <a:lnTo>
                    <a:pt x="12446" y="2575560"/>
                  </a:lnTo>
                  <a:lnTo>
                    <a:pt x="6470650" y="2575560"/>
                  </a:lnTo>
                  <a:lnTo>
                    <a:pt x="6470904" y="2575433"/>
                  </a:lnTo>
                  <a:lnTo>
                    <a:pt x="6474460" y="2574798"/>
                  </a:lnTo>
                  <a:lnTo>
                    <a:pt x="6482969" y="2563368"/>
                  </a:lnTo>
                  <a:lnTo>
                    <a:pt x="6482969" y="12192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21118" y="2309622"/>
              <a:ext cx="6475730" cy="2567940"/>
            </a:xfrm>
            <a:custGeom>
              <a:avLst/>
              <a:gdLst/>
              <a:ahLst/>
              <a:cxnLst/>
              <a:rect l="l" t="t" r="r" b="b"/>
              <a:pathLst>
                <a:path w="6475730" h="2567940">
                  <a:moveTo>
                    <a:pt x="6471412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2563876"/>
                  </a:lnTo>
                  <a:lnTo>
                    <a:pt x="4063" y="2567940"/>
                  </a:lnTo>
                  <a:lnTo>
                    <a:pt x="6471412" y="2567940"/>
                  </a:lnTo>
                  <a:lnTo>
                    <a:pt x="6475476" y="2563876"/>
                  </a:lnTo>
                  <a:lnTo>
                    <a:pt x="6475476" y="4063"/>
                  </a:lnTo>
                  <a:lnTo>
                    <a:pt x="6471412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421118" y="2309622"/>
            <a:ext cx="6475730" cy="2567940"/>
          </a:xfrm>
          <a:prstGeom prst="rect">
            <a:avLst/>
          </a:prstGeom>
          <a:ln w="12953">
            <a:solidFill>
              <a:srgbClr val="141516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1614"/>
              </a:spcBef>
            </a:pPr>
            <a:r>
              <a:rPr sz="2050" b="1" i="1" spc="-105" dirty="0">
                <a:solidFill>
                  <a:srgbClr val="141516"/>
                </a:solidFill>
                <a:latin typeface="Verdana"/>
                <a:cs typeface="Verdana"/>
              </a:rPr>
              <a:t>Off-</a:t>
            </a:r>
            <a:r>
              <a:rPr sz="2050" b="1" i="1" spc="-70" dirty="0">
                <a:solidFill>
                  <a:srgbClr val="141516"/>
                </a:solidFill>
                <a:latin typeface="Verdana"/>
                <a:cs typeface="Verdana"/>
              </a:rPr>
              <a:t>Field</a:t>
            </a:r>
            <a:r>
              <a:rPr sz="2050" b="1" i="1" spc="-10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050" b="1" i="1" spc="-10" dirty="0">
                <a:solidFill>
                  <a:srgbClr val="141516"/>
                </a:solidFill>
                <a:latin typeface="Verdana"/>
                <a:cs typeface="Verdana"/>
              </a:rPr>
              <a:t>Behaviour</a:t>
            </a:r>
            <a:endParaRPr sz="2050">
              <a:latin typeface="Verdana"/>
              <a:cs typeface="Verdana"/>
            </a:endParaRPr>
          </a:p>
          <a:p>
            <a:pPr marL="217170" marR="486409">
              <a:lnSpc>
                <a:spcPct val="131300"/>
              </a:lnSpc>
              <a:spcBef>
                <a:spcPts val="900"/>
              </a:spcBef>
            </a:pP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Organisations</a:t>
            </a:r>
            <a:r>
              <a:rPr sz="16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can be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responsible</a:t>
            </a:r>
            <a:r>
              <a:rPr sz="16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conduct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off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field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if it's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connected</a:t>
            </a:r>
            <a:r>
              <a:rPr sz="16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their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employment.</a:t>
            </a:r>
            <a:r>
              <a:rPr sz="16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This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might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include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actions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at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team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events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or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while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representing</a:t>
            </a:r>
            <a:r>
              <a:rPr sz="16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team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public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appearances.</a:t>
            </a:r>
            <a:endParaRPr sz="1650">
              <a:latin typeface="Noto Sans Mono CJK HK"/>
              <a:cs typeface="Noto Sans Mono CJK H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35330" y="5087873"/>
            <a:ext cx="6492875" cy="2585720"/>
            <a:chOff x="735330" y="5087873"/>
            <a:chExt cx="6492875" cy="2585720"/>
          </a:xfrm>
        </p:grpSpPr>
        <p:sp>
          <p:nvSpPr>
            <p:cNvPr id="12" name="object 12"/>
            <p:cNvSpPr/>
            <p:nvPr/>
          </p:nvSpPr>
          <p:spPr>
            <a:xfrm>
              <a:off x="744994" y="5097525"/>
              <a:ext cx="6483350" cy="2576195"/>
            </a:xfrm>
            <a:custGeom>
              <a:avLst/>
              <a:gdLst/>
              <a:ahLst/>
              <a:cxnLst/>
              <a:rect l="l" t="t" r="r" b="b"/>
              <a:pathLst>
                <a:path w="6483350" h="2576195">
                  <a:moveTo>
                    <a:pt x="6482956" y="12192"/>
                  </a:moveTo>
                  <a:lnTo>
                    <a:pt x="6482321" y="8636"/>
                  </a:lnTo>
                  <a:lnTo>
                    <a:pt x="6482194" y="8128"/>
                  </a:lnTo>
                  <a:lnTo>
                    <a:pt x="6481940" y="7747"/>
                  </a:lnTo>
                  <a:lnTo>
                    <a:pt x="6481686" y="7239"/>
                  </a:lnTo>
                  <a:lnTo>
                    <a:pt x="6470891" y="127"/>
                  </a:lnTo>
                  <a:lnTo>
                    <a:pt x="6470637" y="0"/>
                  </a:lnTo>
                  <a:lnTo>
                    <a:pt x="6465811" y="0"/>
                  </a:lnTo>
                  <a:lnTo>
                    <a:pt x="6465811" y="3810"/>
                  </a:lnTo>
                  <a:lnTo>
                    <a:pt x="6465811" y="7632"/>
                  </a:lnTo>
                  <a:lnTo>
                    <a:pt x="6465811" y="2554186"/>
                  </a:lnTo>
                  <a:lnTo>
                    <a:pt x="6461747" y="2558300"/>
                  </a:lnTo>
                  <a:lnTo>
                    <a:pt x="7620" y="2558300"/>
                  </a:lnTo>
                  <a:lnTo>
                    <a:pt x="3810" y="2558300"/>
                  </a:lnTo>
                  <a:lnTo>
                    <a:pt x="0" y="2558300"/>
                  </a:lnTo>
                  <a:lnTo>
                    <a:pt x="63" y="2563368"/>
                  </a:lnTo>
                  <a:lnTo>
                    <a:pt x="12700" y="2575572"/>
                  </a:lnTo>
                  <a:lnTo>
                    <a:pt x="6470383" y="2575572"/>
                  </a:lnTo>
                  <a:lnTo>
                    <a:pt x="6470637" y="2575547"/>
                  </a:lnTo>
                  <a:lnTo>
                    <a:pt x="6474955" y="2574671"/>
                  </a:lnTo>
                  <a:lnTo>
                    <a:pt x="6475463" y="2574480"/>
                  </a:lnTo>
                  <a:lnTo>
                    <a:pt x="6475844" y="2574201"/>
                  </a:lnTo>
                  <a:lnTo>
                    <a:pt x="6478765" y="2572245"/>
                  </a:lnTo>
                  <a:lnTo>
                    <a:pt x="6479146" y="2571966"/>
                  </a:lnTo>
                  <a:lnTo>
                    <a:pt x="6479527" y="2571610"/>
                  </a:lnTo>
                  <a:lnTo>
                    <a:pt x="6481686" y="2568308"/>
                  </a:lnTo>
                  <a:lnTo>
                    <a:pt x="6481889" y="2567952"/>
                  </a:lnTo>
                  <a:lnTo>
                    <a:pt x="6482194" y="2567419"/>
                  </a:lnTo>
                  <a:lnTo>
                    <a:pt x="6482321" y="2566924"/>
                  </a:lnTo>
                  <a:lnTo>
                    <a:pt x="6482956" y="2563368"/>
                  </a:lnTo>
                  <a:lnTo>
                    <a:pt x="6482956" y="12192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5330" y="5087873"/>
              <a:ext cx="6475730" cy="2567940"/>
            </a:xfrm>
            <a:custGeom>
              <a:avLst/>
              <a:gdLst/>
              <a:ahLst/>
              <a:cxnLst/>
              <a:rect l="l" t="t" r="r" b="b"/>
              <a:pathLst>
                <a:path w="6475730" h="2567940">
                  <a:moveTo>
                    <a:pt x="6471412" y="0"/>
                  </a:moveTo>
                  <a:lnTo>
                    <a:pt x="4089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2563850"/>
                  </a:lnTo>
                  <a:lnTo>
                    <a:pt x="4089" y="2567940"/>
                  </a:lnTo>
                  <a:lnTo>
                    <a:pt x="6471412" y="2567940"/>
                  </a:lnTo>
                  <a:lnTo>
                    <a:pt x="6475476" y="2563850"/>
                  </a:lnTo>
                  <a:lnTo>
                    <a:pt x="6475476" y="4063"/>
                  </a:lnTo>
                  <a:lnTo>
                    <a:pt x="6471412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35330" y="5087873"/>
            <a:ext cx="6475730" cy="2567940"/>
          </a:xfrm>
          <a:prstGeom prst="rect">
            <a:avLst/>
          </a:prstGeom>
          <a:ln w="12953">
            <a:solidFill>
              <a:srgbClr val="141516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1614"/>
              </a:spcBef>
            </a:pPr>
            <a:r>
              <a:rPr sz="2050" b="1" i="1" spc="-75" dirty="0">
                <a:solidFill>
                  <a:srgbClr val="141516"/>
                </a:solidFill>
                <a:latin typeface="Verdana"/>
                <a:cs typeface="Verdana"/>
              </a:rPr>
              <a:t>Training</a:t>
            </a:r>
            <a:r>
              <a:rPr sz="2050" b="1" i="1" spc="-14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050" b="1" i="1" spc="-10" dirty="0">
                <a:solidFill>
                  <a:srgbClr val="141516"/>
                </a:solidFill>
                <a:latin typeface="Verdana"/>
                <a:cs typeface="Verdana"/>
              </a:rPr>
              <a:t>and</a:t>
            </a:r>
            <a:r>
              <a:rPr sz="2050" b="1" i="1" spc="-13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050" b="1" i="1" spc="-10" dirty="0">
                <a:solidFill>
                  <a:srgbClr val="141516"/>
                </a:solidFill>
                <a:latin typeface="Verdana"/>
                <a:cs typeface="Verdana"/>
              </a:rPr>
              <a:t>Supervision</a:t>
            </a:r>
            <a:endParaRPr sz="2050">
              <a:latin typeface="Verdana"/>
              <a:cs typeface="Verdana"/>
            </a:endParaRPr>
          </a:p>
          <a:p>
            <a:pPr marL="216535" marR="277495">
              <a:lnSpc>
                <a:spcPct val="131200"/>
              </a:lnSpc>
              <a:spcBef>
                <a:spcPts val="900"/>
              </a:spcBef>
            </a:pP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Teams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have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 duty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properly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train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supervise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players,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which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extends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 ensuring</a:t>
            </a:r>
            <a:r>
              <a:rPr sz="16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they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understand</a:t>
            </a:r>
            <a:r>
              <a:rPr sz="16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rules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safety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protocols</a:t>
            </a:r>
            <a:r>
              <a:rPr sz="16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 the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sport.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Failure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do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so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could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result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resulting</a:t>
            </a:r>
            <a:r>
              <a:rPr sz="16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injuries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or 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misconduct.</a:t>
            </a:r>
            <a:endParaRPr sz="1650">
              <a:latin typeface="Noto Sans Mono CJK HK"/>
              <a:cs typeface="Noto Sans Mono CJK H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21118" y="5087873"/>
            <a:ext cx="6492875" cy="2585720"/>
            <a:chOff x="7421118" y="5087873"/>
            <a:chExt cx="6492875" cy="2585720"/>
          </a:xfrm>
        </p:grpSpPr>
        <p:sp>
          <p:nvSpPr>
            <p:cNvPr id="16" name="object 16"/>
            <p:cNvSpPr/>
            <p:nvPr/>
          </p:nvSpPr>
          <p:spPr>
            <a:xfrm>
              <a:off x="7430770" y="5097525"/>
              <a:ext cx="6483350" cy="2576195"/>
            </a:xfrm>
            <a:custGeom>
              <a:avLst/>
              <a:gdLst/>
              <a:ahLst/>
              <a:cxnLst/>
              <a:rect l="l" t="t" r="r" b="b"/>
              <a:pathLst>
                <a:path w="6483350" h="2576195">
                  <a:moveTo>
                    <a:pt x="6482969" y="12192"/>
                  </a:moveTo>
                  <a:lnTo>
                    <a:pt x="6482334" y="8636"/>
                  </a:lnTo>
                  <a:lnTo>
                    <a:pt x="6482207" y="8128"/>
                  </a:lnTo>
                  <a:lnTo>
                    <a:pt x="6481953" y="7747"/>
                  </a:lnTo>
                  <a:lnTo>
                    <a:pt x="6481699" y="7239"/>
                  </a:lnTo>
                  <a:lnTo>
                    <a:pt x="6470904" y="127"/>
                  </a:lnTo>
                  <a:lnTo>
                    <a:pt x="6470650" y="0"/>
                  </a:lnTo>
                  <a:lnTo>
                    <a:pt x="6465824" y="0"/>
                  </a:lnTo>
                  <a:lnTo>
                    <a:pt x="6465824" y="3810"/>
                  </a:lnTo>
                  <a:lnTo>
                    <a:pt x="6465824" y="7632"/>
                  </a:lnTo>
                  <a:lnTo>
                    <a:pt x="6465824" y="2554186"/>
                  </a:lnTo>
                  <a:lnTo>
                    <a:pt x="6461747" y="2558300"/>
                  </a:lnTo>
                  <a:lnTo>
                    <a:pt x="7620" y="2558300"/>
                  </a:lnTo>
                  <a:lnTo>
                    <a:pt x="3810" y="2558300"/>
                  </a:lnTo>
                  <a:lnTo>
                    <a:pt x="0" y="2558300"/>
                  </a:lnTo>
                  <a:lnTo>
                    <a:pt x="127" y="2563368"/>
                  </a:lnTo>
                  <a:lnTo>
                    <a:pt x="12700" y="2575572"/>
                  </a:lnTo>
                  <a:lnTo>
                    <a:pt x="6470396" y="2575572"/>
                  </a:lnTo>
                  <a:lnTo>
                    <a:pt x="6470650" y="2575547"/>
                  </a:lnTo>
                  <a:lnTo>
                    <a:pt x="6474968" y="2574671"/>
                  </a:lnTo>
                  <a:lnTo>
                    <a:pt x="6475476" y="2574480"/>
                  </a:lnTo>
                  <a:lnTo>
                    <a:pt x="6475857" y="2574201"/>
                  </a:lnTo>
                  <a:lnTo>
                    <a:pt x="6478778" y="2572245"/>
                  </a:lnTo>
                  <a:lnTo>
                    <a:pt x="6479159" y="2571966"/>
                  </a:lnTo>
                  <a:lnTo>
                    <a:pt x="6479540" y="2571610"/>
                  </a:lnTo>
                  <a:lnTo>
                    <a:pt x="6481699" y="2568308"/>
                  </a:lnTo>
                  <a:lnTo>
                    <a:pt x="6481902" y="2567952"/>
                  </a:lnTo>
                  <a:lnTo>
                    <a:pt x="6482207" y="2567419"/>
                  </a:lnTo>
                  <a:lnTo>
                    <a:pt x="6482334" y="2566924"/>
                  </a:lnTo>
                  <a:lnTo>
                    <a:pt x="6482969" y="2563368"/>
                  </a:lnTo>
                  <a:lnTo>
                    <a:pt x="6482969" y="12192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21118" y="5087873"/>
              <a:ext cx="6475730" cy="2567940"/>
            </a:xfrm>
            <a:custGeom>
              <a:avLst/>
              <a:gdLst/>
              <a:ahLst/>
              <a:cxnLst/>
              <a:rect l="l" t="t" r="r" b="b"/>
              <a:pathLst>
                <a:path w="6475730" h="2567940">
                  <a:moveTo>
                    <a:pt x="6471412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2563850"/>
                  </a:lnTo>
                  <a:lnTo>
                    <a:pt x="4063" y="2567940"/>
                  </a:lnTo>
                  <a:lnTo>
                    <a:pt x="6471412" y="2567940"/>
                  </a:lnTo>
                  <a:lnTo>
                    <a:pt x="6475476" y="2563850"/>
                  </a:lnTo>
                  <a:lnTo>
                    <a:pt x="6475476" y="4063"/>
                  </a:lnTo>
                  <a:lnTo>
                    <a:pt x="6471412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421118" y="5087873"/>
            <a:ext cx="6475730" cy="2567940"/>
          </a:xfrm>
          <a:prstGeom prst="rect">
            <a:avLst/>
          </a:prstGeom>
          <a:ln w="12953">
            <a:solidFill>
              <a:srgbClr val="141516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1614"/>
              </a:spcBef>
            </a:pPr>
            <a:r>
              <a:rPr sz="2050" b="1" i="1" spc="-55" dirty="0">
                <a:solidFill>
                  <a:srgbClr val="141516"/>
                </a:solidFill>
                <a:latin typeface="Verdana"/>
                <a:cs typeface="Verdana"/>
              </a:rPr>
              <a:t>Equipment</a:t>
            </a:r>
            <a:r>
              <a:rPr sz="2050" b="1" i="1" spc="-13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050" b="1" i="1" spc="-10" dirty="0">
                <a:solidFill>
                  <a:srgbClr val="141516"/>
                </a:solidFill>
                <a:latin typeface="Verdana"/>
                <a:cs typeface="Verdana"/>
              </a:rPr>
              <a:t>and</a:t>
            </a:r>
            <a:r>
              <a:rPr sz="2050" b="1" i="1" spc="-14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050" b="1" i="1" spc="-10" dirty="0">
                <a:solidFill>
                  <a:srgbClr val="141516"/>
                </a:solidFill>
                <a:latin typeface="Verdana"/>
                <a:cs typeface="Verdana"/>
              </a:rPr>
              <a:t>Facilities</a:t>
            </a:r>
            <a:endParaRPr sz="2050">
              <a:latin typeface="Verdana"/>
              <a:cs typeface="Verdana"/>
            </a:endParaRPr>
          </a:p>
          <a:p>
            <a:pPr marL="217170" marR="274320">
              <a:lnSpc>
                <a:spcPct val="131400"/>
              </a:lnSpc>
              <a:spcBef>
                <a:spcPts val="894"/>
              </a:spcBef>
            </a:pP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Organisations</a:t>
            </a:r>
            <a:r>
              <a:rPr sz="16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are responsible</a:t>
            </a:r>
            <a:r>
              <a:rPr sz="16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providing</a:t>
            </a:r>
            <a:r>
              <a:rPr sz="16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safe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equipment</a:t>
            </a:r>
            <a:r>
              <a:rPr sz="16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facilities.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</a:t>
            </a:r>
            <a:r>
              <a:rPr sz="16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may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arise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if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injuries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occur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due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 faulty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gear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or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poorly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dirty="0">
                <a:solidFill>
                  <a:srgbClr val="141516"/>
                </a:solidFill>
                <a:latin typeface="Noto Sans Mono CJK HK"/>
                <a:cs typeface="Noto Sans Mono CJK HK"/>
              </a:rPr>
              <a:t>maintained</a:t>
            </a:r>
            <a:r>
              <a:rPr sz="16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playing surfaces.</a:t>
            </a:r>
            <a:endParaRPr sz="1650">
              <a:latin typeface="Noto Sans Mono CJK HK"/>
              <a:cs typeface="Noto Sans Mono CJK H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6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1233931"/>
            <a:ext cx="11190605" cy="141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600"/>
              </a:lnSpc>
            </a:pPr>
            <a:r>
              <a:rPr sz="4450" i="1" spc="-80" dirty="0"/>
              <a:t>Case</a:t>
            </a:r>
            <a:r>
              <a:rPr sz="4450" i="1" spc="-285" dirty="0"/>
              <a:t> </a:t>
            </a:r>
            <a:r>
              <a:rPr sz="4450" i="1" spc="-245" dirty="0"/>
              <a:t>Law:</a:t>
            </a:r>
            <a:r>
              <a:rPr sz="4450" i="1" spc="-265" dirty="0"/>
              <a:t> </a:t>
            </a:r>
            <a:r>
              <a:rPr sz="4450" i="1" spc="-185" dirty="0"/>
              <a:t>Vowles</a:t>
            </a:r>
            <a:r>
              <a:rPr sz="4450" i="1" spc="-265" dirty="0"/>
              <a:t> </a:t>
            </a:r>
            <a:r>
              <a:rPr sz="4450" i="1" spc="-240" dirty="0"/>
              <a:t>v</a:t>
            </a:r>
            <a:r>
              <a:rPr sz="4450" i="1" spc="-265" dirty="0"/>
              <a:t> </a:t>
            </a:r>
            <a:r>
              <a:rPr sz="4450" i="1" spc="-120" dirty="0"/>
              <a:t>Evans</a:t>
            </a:r>
            <a:r>
              <a:rPr sz="4450" i="1" spc="-265" dirty="0"/>
              <a:t> </a:t>
            </a:r>
            <a:r>
              <a:rPr sz="4450" i="1" dirty="0"/>
              <a:t>and</a:t>
            </a:r>
            <a:r>
              <a:rPr sz="4450" i="1" spc="-270" dirty="0"/>
              <a:t> </a:t>
            </a:r>
            <a:r>
              <a:rPr sz="4450" i="1" spc="-60" dirty="0"/>
              <a:t>Welsh</a:t>
            </a:r>
            <a:r>
              <a:rPr sz="4450" spc="-60" dirty="0"/>
              <a:t> </a:t>
            </a:r>
            <a:r>
              <a:rPr sz="4450" spc="-130" dirty="0"/>
              <a:t>Rugby</a:t>
            </a:r>
            <a:r>
              <a:rPr sz="4450" spc="-254" dirty="0"/>
              <a:t> </a:t>
            </a:r>
            <a:r>
              <a:rPr sz="4450" spc="-140" dirty="0"/>
              <a:t>Union</a:t>
            </a:r>
            <a:r>
              <a:rPr sz="4450" spc="-254" dirty="0"/>
              <a:t> </a:t>
            </a:r>
            <a:r>
              <a:rPr sz="4450" spc="-105" dirty="0"/>
              <a:t>Ltd</a:t>
            </a:r>
            <a:r>
              <a:rPr sz="4450" spc="-250" dirty="0"/>
              <a:t> </a:t>
            </a:r>
            <a:r>
              <a:rPr sz="4450" spc="-535" dirty="0"/>
              <a:t>(2003)</a:t>
            </a:r>
            <a:endParaRPr sz="4450"/>
          </a:p>
        </p:txBody>
      </p:sp>
      <p:sp>
        <p:nvSpPr>
          <p:cNvPr id="3" name="object 3"/>
          <p:cNvSpPr txBox="1"/>
          <p:nvPr/>
        </p:nvSpPr>
        <p:spPr>
          <a:xfrm>
            <a:off x="781304" y="3238626"/>
            <a:ext cx="26511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45" dirty="0">
                <a:solidFill>
                  <a:srgbClr val="141516"/>
                </a:solidFill>
                <a:latin typeface="Verdana"/>
                <a:cs typeface="Verdana"/>
              </a:rPr>
              <a:t>Case</a:t>
            </a:r>
            <a:r>
              <a:rPr sz="2200" b="1" i="1" spc="-12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200" b="1" i="1" spc="-50" dirty="0">
                <a:solidFill>
                  <a:srgbClr val="141516"/>
                </a:solidFill>
                <a:latin typeface="Verdana"/>
                <a:cs typeface="Verdana"/>
              </a:rPr>
              <a:t>Bac</a:t>
            </a:r>
            <a:r>
              <a:rPr lang="en-GB" sz="2200" b="1" i="1" spc="-50" dirty="0">
                <a:solidFill>
                  <a:srgbClr val="141516"/>
                </a:solidFill>
                <a:latin typeface="Verdana"/>
                <a:cs typeface="Verdana"/>
              </a:rPr>
              <a:t>k</a:t>
            </a:r>
            <a:r>
              <a:rPr sz="2200" b="1" i="1" spc="-50" dirty="0">
                <a:solidFill>
                  <a:srgbClr val="141516"/>
                </a:solidFill>
                <a:latin typeface="Verdana"/>
                <a:cs typeface="Verdana"/>
              </a:rPr>
              <a:t>ground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3783634"/>
            <a:ext cx="3916679" cy="297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 this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landmark case,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Richard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Vowles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suffered severe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spinal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injuries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during an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amateur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rugby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match.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injury occurred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when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scrum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collapsed, and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Vowles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alleged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negligence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against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referee,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David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Evans, and the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Welsh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Rugby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Union</a:t>
            </a:r>
            <a:r>
              <a:rPr sz="17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(WRU).</a:t>
            </a:r>
            <a:endParaRPr sz="1750">
              <a:latin typeface="Noto Sans Mono CJK HK"/>
              <a:cs typeface="Noto Sans Mono CJK H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0665" y="3238626"/>
            <a:ext cx="23983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110" dirty="0">
                <a:solidFill>
                  <a:srgbClr val="141516"/>
                </a:solidFill>
                <a:latin typeface="Verdana"/>
                <a:cs typeface="Verdana"/>
              </a:rPr>
              <a:t>Court's</a:t>
            </a:r>
            <a:r>
              <a:rPr sz="2200" b="1" i="1" spc="-8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200" b="1" i="1" spc="-60" dirty="0">
                <a:solidFill>
                  <a:srgbClr val="141516"/>
                </a:solidFill>
                <a:latin typeface="Verdana"/>
                <a:cs typeface="Verdana"/>
              </a:rPr>
              <a:t>Decision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0665" y="3783634"/>
            <a:ext cx="3916679" cy="297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Court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 Appeal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held that 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WRU was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vicariously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liable for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referee's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negligence.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court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found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that the referee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had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failed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 ensure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safety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 the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players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by allowing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match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continue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with inexperienced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players in 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key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positions</a:t>
            </a:r>
            <a:r>
              <a:rPr sz="17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7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scrum.</a:t>
            </a:r>
            <a:endParaRPr sz="1750">
              <a:latin typeface="Noto Sans Mono CJK HK"/>
              <a:cs typeface="Noto Sans Mono CJK H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60406" y="3238626"/>
            <a:ext cx="32632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110" dirty="0">
                <a:solidFill>
                  <a:srgbClr val="141516"/>
                </a:solidFill>
                <a:latin typeface="Verdana"/>
                <a:cs typeface="Verdana"/>
              </a:rPr>
              <a:t>Impact</a:t>
            </a:r>
            <a:r>
              <a:rPr sz="2200" b="1" i="1" spc="-7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200" b="1" i="1" spc="-60" dirty="0">
                <a:solidFill>
                  <a:srgbClr val="141516"/>
                </a:solidFill>
                <a:latin typeface="Verdana"/>
                <a:cs typeface="Verdana"/>
              </a:rPr>
              <a:t>on</a:t>
            </a:r>
            <a:r>
              <a:rPr sz="2200" b="1" i="1" spc="-8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200" b="1" i="1" spc="-110" dirty="0">
                <a:solidFill>
                  <a:srgbClr val="141516"/>
                </a:solidFill>
                <a:latin typeface="Verdana"/>
                <a:cs typeface="Verdana"/>
              </a:rPr>
              <a:t>Sports</a:t>
            </a:r>
            <a:r>
              <a:rPr sz="2200" b="1" i="1" spc="-10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200" b="1" i="1" spc="-25" dirty="0">
                <a:solidFill>
                  <a:srgbClr val="141516"/>
                </a:solidFill>
                <a:latin typeface="Verdana"/>
                <a:cs typeface="Verdana"/>
              </a:rPr>
              <a:t>Law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0406" y="3783634"/>
            <a:ext cx="3914775" cy="297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This case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set a precedent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vicarious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sports,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establishing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that governing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bodies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can be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held responsible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 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actions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 match officials.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It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emphasised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duty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 care owed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by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referees</a:t>
            </a:r>
            <a:r>
              <a:rPr sz="175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 the organisations</a:t>
            </a:r>
            <a:r>
              <a:rPr sz="17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that </a:t>
            </a:r>
            <a:r>
              <a:rPr sz="17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appoint</a:t>
            </a:r>
            <a:r>
              <a:rPr sz="17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7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them.</a:t>
            </a:r>
            <a:endParaRPr sz="1750">
              <a:latin typeface="Noto Sans Mono CJK HK"/>
              <a:cs typeface="Noto Sans Mono CJK H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79363" y="477419"/>
            <a:ext cx="7851775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3400" i="1" spc="-105" dirty="0"/>
              <a:t>Liability</a:t>
            </a:r>
            <a:r>
              <a:rPr sz="3400" i="1" spc="-190" dirty="0"/>
              <a:t> </a:t>
            </a:r>
            <a:r>
              <a:rPr sz="3400" i="1" spc="-170" dirty="0"/>
              <a:t>for</a:t>
            </a:r>
            <a:r>
              <a:rPr sz="3400" i="1" spc="-195" dirty="0"/>
              <a:t> </a:t>
            </a:r>
            <a:r>
              <a:rPr sz="3400" i="1" dirty="0"/>
              <a:t>Coach</a:t>
            </a:r>
            <a:r>
              <a:rPr sz="3400" i="1" spc="-235" dirty="0"/>
              <a:t> </a:t>
            </a:r>
            <a:r>
              <a:rPr sz="3400" i="1" spc="-10" dirty="0"/>
              <a:t>Misconduct:</a:t>
            </a:r>
            <a:r>
              <a:rPr sz="3400" spc="-10" dirty="0"/>
              <a:t> </a:t>
            </a:r>
            <a:r>
              <a:rPr sz="3400" spc="-130" dirty="0"/>
              <a:t>Various</a:t>
            </a:r>
            <a:r>
              <a:rPr sz="3400" spc="-160" dirty="0"/>
              <a:t> </a:t>
            </a:r>
            <a:r>
              <a:rPr sz="3400" spc="-60" dirty="0"/>
              <a:t>Claimants</a:t>
            </a:r>
            <a:r>
              <a:rPr sz="3400" spc="-165" dirty="0"/>
              <a:t> </a:t>
            </a:r>
            <a:r>
              <a:rPr sz="3400" spc="-204" dirty="0"/>
              <a:t>v</a:t>
            </a:r>
            <a:r>
              <a:rPr sz="3400" spc="-190" dirty="0"/>
              <a:t> </a:t>
            </a:r>
            <a:r>
              <a:rPr sz="3400" spc="-130" dirty="0"/>
              <a:t>Barry</a:t>
            </a:r>
            <a:r>
              <a:rPr sz="3400" spc="-175" dirty="0"/>
              <a:t> </a:t>
            </a:r>
            <a:r>
              <a:rPr sz="3400" spc="-70" dirty="0"/>
              <a:t>Bennell</a:t>
            </a:r>
            <a:endParaRPr sz="3400"/>
          </a:p>
        </p:txBody>
      </p:sp>
      <p:grpSp>
        <p:nvGrpSpPr>
          <p:cNvPr id="4" name="object 4"/>
          <p:cNvGrpSpPr/>
          <p:nvPr/>
        </p:nvGrpSpPr>
        <p:grpSpPr>
          <a:xfrm>
            <a:off x="6153911" y="2420111"/>
            <a:ext cx="974090" cy="5270500"/>
            <a:chOff x="6153911" y="2420111"/>
            <a:chExt cx="974090" cy="5270500"/>
          </a:xfrm>
        </p:grpSpPr>
        <p:sp>
          <p:nvSpPr>
            <p:cNvPr id="5" name="object 5"/>
            <p:cNvSpPr/>
            <p:nvPr/>
          </p:nvSpPr>
          <p:spPr>
            <a:xfrm>
              <a:off x="6339839" y="2420111"/>
              <a:ext cx="22860" cy="5270500"/>
            </a:xfrm>
            <a:custGeom>
              <a:avLst/>
              <a:gdLst/>
              <a:ahLst/>
              <a:cxnLst/>
              <a:rect l="l" t="t" r="r" b="b"/>
              <a:pathLst>
                <a:path w="22860" h="5270500">
                  <a:moveTo>
                    <a:pt x="18796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5265902"/>
                  </a:lnTo>
                  <a:lnTo>
                    <a:pt x="4063" y="5269992"/>
                  </a:lnTo>
                  <a:lnTo>
                    <a:pt x="18796" y="5269992"/>
                  </a:lnTo>
                  <a:lnTo>
                    <a:pt x="22860" y="5265902"/>
                  </a:lnTo>
                  <a:lnTo>
                    <a:pt x="22860" y="4063"/>
                  </a:lnTo>
                  <a:lnTo>
                    <a:pt x="18796" y="0"/>
                  </a:lnTo>
                  <a:close/>
                </a:path>
              </a:pathLst>
            </a:custGeom>
            <a:solidFill>
              <a:srgbClr val="000000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64707" y="2621406"/>
              <a:ext cx="963294" cy="398145"/>
            </a:xfrm>
            <a:custGeom>
              <a:avLst/>
              <a:gdLst/>
              <a:ahLst/>
              <a:cxnLst/>
              <a:rect l="l" t="t" r="r" b="b"/>
              <a:pathLst>
                <a:path w="963295" h="398144">
                  <a:moveTo>
                    <a:pt x="963041" y="179197"/>
                  </a:moveTo>
                  <a:lnTo>
                    <a:pt x="958977" y="175133"/>
                  </a:lnTo>
                  <a:lnTo>
                    <a:pt x="396113" y="175133"/>
                  </a:lnTo>
                  <a:lnTo>
                    <a:pt x="396113" y="12192"/>
                  </a:lnTo>
                  <a:lnTo>
                    <a:pt x="388988" y="1397"/>
                  </a:lnTo>
                  <a:lnTo>
                    <a:pt x="388493" y="1016"/>
                  </a:lnTo>
                  <a:lnTo>
                    <a:pt x="388112" y="889"/>
                  </a:lnTo>
                  <a:lnTo>
                    <a:pt x="387591" y="762"/>
                  </a:lnTo>
                  <a:lnTo>
                    <a:pt x="384048" y="0"/>
                  </a:lnTo>
                  <a:lnTo>
                    <a:pt x="381635" y="0"/>
                  </a:lnTo>
                  <a:lnTo>
                    <a:pt x="381635" y="3810"/>
                  </a:lnTo>
                  <a:lnTo>
                    <a:pt x="381635" y="7620"/>
                  </a:lnTo>
                  <a:lnTo>
                    <a:pt x="381635" y="175133"/>
                  </a:lnTo>
                  <a:lnTo>
                    <a:pt x="362064" y="175133"/>
                  </a:lnTo>
                  <a:lnTo>
                    <a:pt x="358013" y="179197"/>
                  </a:lnTo>
                  <a:lnTo>
                    <a:pt x="358013" y="184277"/>
                  </a:lnTo>
                  <a:lnTo>
                    <a:pt x="358013" y="193929"/>
                  </a:lnTo>
                  <a:lnTo>
                    <a:pt x="362064" y="197993"/>
                  </a:lnTo>
                  <a:lnTo>
                    <a:pt x="381635" y="197993"/>
                  </a:lnTo>
                  <a:lnTo>
                    <a:pt x="381635" y="379095"/>
                  </a:lnTo>
                  <a:lnTo>
                    <a:pt x="377571" y="383159"/>
                  </a:lnTo>
                  <a:lnTo>
                    <a:pt x="7620" y="383159"/>
                  </a:lnTo>
                  <a:lnTo>
                    <a:pt x="3810" y="383159"/>
                  </a:lnTo>
                  <a:lnTo>
                    <a:pt x="0" y="383159"/>
                  </a:lnTo>
                  <a:lnTo>
                    <a:pt x="0" y="385572"/>
                  </a:lnTo>
                  <a:lnTo>
                    <a:pt x="762" y="389128"/>
                  </a:lnTo>
                  <a:lnTo>
                    <a:pt x="889" y="389636"/>
                  </a:lnTo>
                  <a:lnTo>
                    <a:pt x="1016" y="390017"/>
                  </a:lnTo>
                  <a:lnTo>
                    <a:pt x="1397" y="390525"/>
                  </a:lnTo>
                  <a:lnTo>
                    <a:pt x="3556" y="393827"/>
                  </a:lnTo>
                  <a:lnTo>
                    <a:pt x="12192" y="397637"/>
                  </a:lnTo>
                  <a:lnTo>
                    <a:pt x="12446" y="397764"/>
                  </a:lnTo>
                  <a:lnTo>
                    <a:pt x="383794" y="397764"/>
                  </a:lnTo>
                  <a:lnTo>
                    <a:pt x="384048" y="397637"/>
                  </a:lnTo>
                  <a:lnTo>
                    <a:pt x="387591" y="397002"/>
                  </a:lnTo>
                  <a:lnTo>
                    <a:pt x="388112" y="396875"/>
                  </a:lnTo>
                  <a:lnTo>
                    <a:pt x="388493" y="396621"/>
                  </a:lnTo>
                  <a:lnTo>
                    <a:pt x="388988" y="396367"/>
                  </a:lnTo>
                  <a:lnTo>
                    <a:pt x="392290" y="394208"/>
                  </a:lnTo>
                  <a:lnTo>
                    <a:pt x="392684" y="393827"/>
                  </a:lnTo>
                  <a:lnTo>
                    <a:pt x="394843" y="390525"/>
                  </a:lnTo>
                  <a:lnTo>
                    <a:pt x="395033" y="390144"/>
                  </a:lnTo>
                  <a:lnTo>
                    <a:pt x="395097" y="390017"/>
                  </a:lnTo>
                  <a:lnTo>
                    <a:pt x="395338" y="389636"/>
                  </a:lnTo>
                  <a:lnTo>
                    <a:pt x="395465" y="389128"/>
                  </a:lnTo>
                  <a:lnTo>
                    <a:pt x="396113" y="385572"/>
                  </a:lnTo>
                  <a:lnTo>
                    <a:pt x="396113" y="197993"/>
                  </a:lnTo>
                  <a:lnTo>
                    <a:pt x="958977" y="197993"/>
                  </a:lnTo>
                  <a:lnTo>
                    <a:pt x="963041" y="193929"/>
                  </a:lnTo>
                  <a:lnTo>
                    <a:pt x="963041" y="179197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57721" y="2614421"/>
              <a:ext cx="388620" cy="390525"/>
            </a:xfrm>
            <a:custGeom>
              <a:avLst/>
              <a:gdLst/>
              <a:ahLst/>
              <a:cxnLst/>
              <a:rect l="l" t="t" r="r" b="b"/>
              <a:pathLst>
                <a:path w="388620" h="390525">
                  <a:moveTo>
                    <a:pt x="384555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386079"/>
                  </a:lnTo>
                  <a:lnTo>
                    <a:pt x="4063" y="390143"/>
                  </a:lnTo>
                  <a:lnTo>
                    <a:pt x="384555" y="390143"/>
                  </a:lnTo>
                  <a:lnTo>
                    <a:pt x="388620" y="386079"/>
                  </a:lnTo>
                  <a:lnTo>
                    <a:pt x="388620" y="4063"/>
                  </a:lnTo>
                  <a:lnTo>
                    <a:pt x="384555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57721" y="2614421"/>
              <a:ext cx="388620" cy="390525"/>
            </a:xfrm>
            <a:custGeom>
              <a:avLst/>
              <a:gdLst/>
              <a:ahLst/>
              <a:cxnLst/>
              <a:rect l="l" t="t" r="r" b="b"/>
              <a:pathLst>
                <a:path w="388620" h="390525">
                  <a:moveTo>
                    <a:pt x="0" y="9143"/>
                  </a:moveTo>
                  <a:lnTo>
                    <a:pt x="0" y="4063"/>
                  </a:lnTo>
                  <a:lnTo>
                    <a:pt x="4063" y="0"/>
                  </a:lnTo>
                  <a:lnTo>
                    <a:pt x="9143" y="0"/>
                  </a:lnTo>
                  <a:lnTo>
                    <a:pt x="379475" y="0"/>
                  </a:lnTo>
                  <a:lnTo>
                    <a:pt x="384555" y="0"/>
                  </a:lnTo>
                  <a:lnTo>
                    <a:pt x="388620" y="4063"/>
                  </a:lnTo>
                  <a:lnTo>
                    <a:pt x="388620" y="9143"/>
                  </a:lnTo>
                  <a:lnTo>
                    <a:pt x="388620" y="381000"/>
                  </a:lnTo>
                  <a:lnTo>
                    <a:pt x="388620" y="386079"/>
                  </a:lnTo>
                  <a:lnTo>
                    <a:pt x="384555" y="390143"/>
                  </a:lnTo>
                  <a:lnTo>
                    <a:pt x="379475" y="390143"/>
                  </a:lnTo>
                  <a:lnTo>
                    <a:pt x="9143" y="390143"/>
                  </a:lnTo>
                  <a:lnTo>
                    <a:pt x="4063" y="390143"/>
                  </a:lnTo>
                  <a:lnTo>
                    <a:pt x="0" y="386079"/>
                  </a:lnTo>
                  <a:lnTo>
                    <a:pt x="0" y="381000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41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89294" y="2602179"/>
            <a:ext cx="1257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695" dirty="0">
                <a:solidFill>
                  <a:srgbClr val="141516"/>
                </a:solidFill>
                <a:latin typeface="Verdana"/>
                <a:cs typeface="Verdana"/>
              </a:rPr>
              <a:t>1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90054" y="2563495"/>
            <a:ext cx="6706870" cy="1200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i="1" spc="-35" dirty="0">
                <a:solidFill>
                  <a:srgbClr val="141516"/>
                </a:solidFill>
                <a:latin typeface="Verdana"/>
                <a:cs typeface="Verdana"/>
              </a:rPr>
              <a:t>Case</a:t>
            </a:r>
            <a:r>
              <a:rPr sz="1700" b="1" i="1" spc="-114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700" b="1" i="1" spc="-10" dirty="0">
                <a:solidFill>
                  <a:srgbClr val="141516"/>
                </a:solidFill>
                <a:latin typeface="Verdana"/>
                <a:cs typeface="Verdana"/>
              </a:rPr>
              <a:t>Bac</a:t>
            </a:r>
            <a:r>
              <a:rPr lang="en-GB" sz="1700" b="1" i="1" spc="-10" dirty="0">
                <a:solidFill>
                  <a:srgbClr val="141516"/>
                </a:solidFill>
                <a:latin typeface="Verdana"/>
                <a:cs typeface="Verdana"/>
              </a:rPr>
              <a:t>k</a:t>
            </a:r>
            <a:r>
              <a:rPr sz="1700" b="1" i="1" spc="-10" dirty="0">
                <a:solidFill>
                  <a:srgbClr val="141516"/>
                </a:solidFill>
                <a:latin typeface="Verdana"/>
                <a:cs typeface="Verdana"/>
              </a:rPr>
              <a:t>ground</a:t>
            </a:r>
            <a:endParaRPr sz="1700" dirty="0">
              <a:latin typeface="Verdana"/>
              <a:cs typeface="Verdana"/>
            </a:endParaRPr>
          </a:p>
          <a:p>
            <a:pPr marL="12700" marR="5080">
              <a:lnSpc>
                <a:spcPct val="135800"/>
              </a:lnSpc>
              <a:spcBef>
                <a:spcPts val="755"/>
              </a:spcBef>
            </a:pP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Barry</a:t>
            </a:r>
            <a:r>
              <a:rPr sz="13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Bennell,</a:t>
            </a:r>
            <a:r>
              <a:rPr sz="13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35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former</a:t>
            </a:r>
            <a:r>
              <a:rPr sz="13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youth</a:t>
            </a:r>
            <a:r>
              <a:rPr sz="13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football</a:t>
            </a:r>
            <a:r>
              <a:rPr sz="13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coach,</a:t>
            </a:r>
            <a:r>
              <a:rPr sz="13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was</a:t>
            </a:r>
            <a:r>
              <a:rPr sz="13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convicted</a:t>
            </a:r>
            <a:r>
              <a:rPr sz="13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35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numerous</a:t>
            </a:r>
            <a:r>
              <a:rPr sz="13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sexual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offences</a:t>
            </a:r>
            <a:r>
              <a:rPr sz="135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against</a:t>
            </a:r>
            <a:r>
              <a:rPr sz="13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young</a:t>
            </a:r>
            <a:r>
              <a:rPr sz="13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players.</a:t>
            </a:r>
            <a:r>
              <a:rPr sz="13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Several</a:t>
            </a:r>
            <a:r>
              <a:rPr sz="13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claimants</a:t>
            </a:r>
            <a:r>
              <a:rPr sz="13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brought</a:t>
            </a:r>
            <a:r>
              <a:rPr sz="13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3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case</a:t>
            </a:r>
            <a:r>
              <a:rPr sz="13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against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Manchester</a:t>
            </a:r>
            <a:r>
              <a:rPr sz="135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City</a:t>
            </a:r>
            <a:r>
              <a:rPr sz="13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Football</a:t>
            </a:r>
            <a:r>
              <a:rPr sz="13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Club,</a:t>
            </a:r>
            <a:r>
              <a:rPr sz="13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alleging</a:t>
            </a:r>
            <a:r>
              <a:rPr sz="135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vicarious</a:t>
            </a:r>
            <a:r>
              <a:rPr sz="13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</a:t>
            </a:r>
            <a:r>
              <a:rPr sz="135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3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Bennell's actions.</a:t>
            </a:r>
            <a:endParaRPr sz="1350" dirty="0">
              <a:latin typeface="Noto Sans Mono CJK HK"/>
              <a:cs typeface="Noto Sans Mono CJK H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53911" y="4610100"/>
            <a:ext cx="974090" cy="407034"/>
            <a:chOff x="6153911" y="4610100"/>
            <a:chExt cx="974090" cy="407034"/>
          </a:xfrm>
        </p:grpSpPr>
        <p:sp>
          <p:nvSpPr>
            <p:cNvPr id="12" name="object 12"/>
            <p:cNvSpPr/>
            <p:nvPr/>
          </p:nvSpPr>
          <p:spPr>
            <a:xfrm>
              <a:off x="6164707" y="4620894"/>
              <a:ext cx="963294" cy="396240"/>
            </a:xfrm>
            <a:custGeom>
              <a:avLst/>
              <a:gdLst/>
              <a:ahLst/>
              <a:cxnLst/>
              <a:rect l="l" t="t" r="r" b="b"/>
              <a:pathLst>
                <a:path w="963295" h="396239">
                  <a:moveTo>
                    <a:pt x="963041" y="179197"/>
                  </a:moveTo>
                  <a:lnTo>
                    <a:pt x="958977" y="175133"/>
                  </a:lnTo>
                  <a:lnTo>
                    <a:pt x="396113" y="175133"/>
                  </a:lnTo>
                  <a:lnTo>
                    <a:pt x="396113" y="12192"/>
                  </a:lnTo>
                  <a:lnTo>
                    <a:pt x="388988" y="1397"/>
                  </a:lnTo>
                  <a:lnTo>
                    <a:pt x="388493" y="1016"/>
                  </a:lnTo>
                  <a:lnTo>
                    <a:pt x="388112" y="889"/>
                  </a:lnTo>
                  <a:lnTo>
                    <a:pt x="387591" y="762"/>
                  </a:lnTo>
                  <a:lnTo>
                    <a:pt x="384048" y="0"/>
                  </a:lnTo>
                  <a:lnTo>
                    <a:pt x="381635" y="0"/>
                  </a:lnTo>
                  <a:lnTo>
                    <a:pt x="381635" y="3810"/>
                  </a:lnTo>
                  <a:lnTo>
                    <a:pt x="381635" y="7620"/>
                  </a:lnTo>
                  <a:lnTo>
                    <a:pt x="381635" y="175133"/>
                  </a:lnTo>
                  <a:lnTo>
                    <a:pt x="362064" y="175133"/>
                  </a:lnTo>
                  <a:lnTo>
                    <a:pt x="358013" y="179197"/>
                  </a:lnTo>
                  <a:lnTo>
                    <a:pt x="358013" y="184277"/>
                  </a:lnTo>
                  <a:lnTo>
                    <a:pt x="358013" y="193929"/>
                  </a:lnTo>
                  <a:lnTo>
                    <a:pt x="362064" y="197993"/>
                  </a:lnTo>
                  <a:lnTo>
                    <a:pt x="381635" y="197993"/>
                  </a:lnTo>
                  <a:lnTo>
                    <a:pt x="381635" y="377571"/>
                  </a:lnTo>
                  <a:lnTo>
                    <a:pt x="377571" y="381635"/>
                  </a:lnTo>
                  <a:lnTo>
                    <a:pt x="7620" y="381635"/>
                  </a:lnTo>
                  <a:lnTo>
                    <a:pt x="3810" y="381635"/>
                  </a:lnTo>
                  <a:lnTo>
                    <a:pt x="0" y="381635"/>
                  </a:lnTo>
                  <a:lnTo>
                    <a:pt x="0" y="384048"/>
                  </a:lnTo>
                  <a:lnTo>
                    <a:pt x="762" y="387604"/>
                  </a:lnTo>
                  <a:lnTo>
                    <a:pt x="889" y="388112"/>
                  </a:lnTo>
                  <a:lnTo>
                    <a:pt x="1016" y="388493"/>
                  </a:lnTo>
                  <a:lnTo>
                    <a:pt x="1397" y="389001"/>
                  </a:lnTo>
                  <a:lnTo>
                    <a:pt x="3556" y="392303"/>
                  </a:lnTo>
                  <a:lnTo>
                    <a:pt x="12192" y="396113"/>
                  </a:lnTo>
                  <a:lnTo>
                    <a:pt x="12446" y="396240"/>
                  </a:lnTo>
                  <a:lnTo>
                    <a:pt x="383794" y="396240"/>
                  </a:lnTo>
                  <a:lnTo>
                    <a:pt x="384048" y="396113"/>
                  </a:lnTo>
                  <a:lnTo>
                    <a:pt x="387591" y="395478"/>
                  </a:lnTo>
                  <a:lnTo>
                    <a:pt x="388112" y="395351"/>
                  </a:lnTo>
                  <a:lnTo>
                    <a:pt x="388493" y="395097"/>
                  </a:lnTo>
                  <a:lnTo>
                    <a:pt x="388988" y="394843"/>
                  </a:lnTo>
                  <a:lnTo>
                    <a:pt x="392290" y="392684"/>
                  </a:lnTo>
                  <a:lnTo>
                    <a:pt x="392684" y="392303"/>
                  </a:lnTo>
                  <a:lnTo>
                    <a:pt x="394843" y="389001"/>
                  </a:lnTo>
                  <a:lnTo>
                    <a:pt x="395033" y="388620"/>
                  </a:lnTo>
                  <a:lnTo>
                    <a:pt x="395097" y="388493"/>
                  </a:lnTo>
                  <a:lnTo>
                    <a:pt x="395338" y="388112"/>
                  </a:lnTo>
                  <a:lnTo>
                    <a:pt x="395465" y="387604"/>
                  </a:lnTo>
                  <a:lnTo>
                    <a:pt x="396113" y="384048"/>
                  </a:lnTo>
                  <a:lnTo>
                    <a:pt x="396113" y="197993"/>
                  </a:lnTo>
                  <a:lnTo>
                    <a:pt x="958977" y="197993"/>
                  </a:lnTo>
                  <a:lnTo>
                    <a:pt x="963041" y="193929"/>
                  </a:lnTo>
                  <a:lnTo>
                    <a:pt x="963041" y="179197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57721" y="4613910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384555" y="0"/>
                  </a:moveTo>
                  <a:lnTo>
                    <a:pt x="4063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384556"/>
                  </a:lnTo>
                  <a:lnTo>
                    <a:pt x="4063" y="388619"/>
                  </a:lnTo>
                  <a:lnTo>
                    <a:pt x="384555" y="388619"/>
                  </a:lnTo>
                  <a:lnTo>
                    <a:pt x="388620" y="384556"/>
                  </a:lnTo>
                  <a:lnTo>
                    <a:pt x="388620" y="4063"/>
                  </a:lnTo>
                  <a:lnTo>
                    <a:pt x="384555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57721" y="4613910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9143"/>
                  </a:moveTo>
                  <a:lnTo>
                    <a:pt x="0" y="4063"/>
                  </a:lnTo>
                  <a:lnTo>
                    <a:pt x="4063" y="0"/>
                  </a:lnTo>
                  <a:lnTo>
                    <a:pt x="9143" y="0"/>
                  </a:lnTo>
                  <a:lnTo>
                    <a:pt x="379475" y="0"/>
                  </a:lnTo>
                  <a:lnTo>
                    <a:pt x="384555" y="0"/>
                  </a:lnTo>
                  <a:lnTo>
                    <a:pt x="388620" y="4063"/>
                  </a:lnTo>
                  <a:lnTo>
                    <a:pt x="388620" y="9143"/>
                  </a:lnTo>
                  <a:lnTo>
                    <a:pt x="388620" y="379475"/>
                  </a:lnTo>
                  <a:lnTo>
                    <a:pt x="388620" y="384556"/>
                  </a:lnTo>
                  <a:lnTo>
                    <a:pt x="384555" y="388619"/>
                  </a:lnTo>
                  <a:lnTo>
                    <a:pt x="379475" y="388619"/>
                  </a:lnTo>
                  <a:lnTo>
                    <a:pt x="9143" y="388619"/>
                  </a:lnTo>
                  <a:lnTo>
                    <a:pt x="4063" y="388619"/>
                  </a:lnTo>
                  <a:lnTo>
                    <a:pt x="0" y="384556"/>
                  </a:lnTo>
                  <a:lnTo>
                    <a:pt x="0" y="379475"/>
                  </a:lnTo>
                  <a:lnTo>
                    <a:pt x="0" y="9143"/>
                  </a:lnTo>
                  <a:close/>
                </a:path>
              </a:pathLst>
            </a:custGeom>
            <a:ln w="7620">
              <a:solidFill>
                <a:srgbClr val="141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63132" y="4601971"/>
            <a:ext cx="1758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310" dirty="0">
                <a:solidFill>
                  <a:srgbClr val="141516"/>
                </a:solidFill>
                <a:latin typeface="Verdana"/>
                <a:cs typeface="Verdana"/>
              </a:rPr>
              <a:t>2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90054" y="4562601"/>
            <a:ext cx="6713220" cy="1219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i="1" spc="-80" dirty="0">
                <a:solidFill>
                  <a:srgbClr val="141516"/>
                </a:solidFill>
                <a:latin typeface="Verdana"/>
                <a:cs typeface="Verdana"/>
              </a:rPr>
              <a:t>Court's</a:t>
            </a:r>
            <a:r>
              <a:rPr sz="1700" b="1" i="1" spc="-9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700" b="1" i="1" spc="-10" dirty="0">
                <a:solidFill>
                  <a:srgbClr val="141516"/>
                </a:solidFill>
                <a:latin typeface="Verdana"/>
                <a:cs typeface="Verdana"/>
              </a:rPr>
              <a:t>Decision</a:t>
            </a:r>
            <a:endParaRPr sz="1700">
              <a:latin typeface="Verdana"/>
              <a:cs typeface="Verdana"/>
            </a:endParaRPr>
          </a:p>
          <a:p>
            <a:pPr marL="12700" marR="5080">
              <a:lnSpc>
                <a:spcPct val="135600"/>
              </a:lnSpc>
              <a:spcBef>
                <a:spcPts val="760"/>
              </a:spcBef>
            </a:pP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3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High</a:t>
            </a:r>
            <a:r>
              <a:rPr sz="13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Court</a:t>
            </a:r>
            <a:r>
              <a:rPr sz="13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ruled</a:t>
            </a:r>
            <a:r>
              <a:rPr sz="13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that</a:t>
            </a:r>
            <a:r>
              <a:rPr sz="13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Manchester</a:t>
            </a:r>
            <a:r>
              <a:rPr sz="13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City</a:t>
            </a:r>
            <a:r>
              <a:rPr sz="13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was</a:t>
            </a:r>
            <a:r>
              <a:rPr sz="13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vicariously</a:t>
            </a:r>
            <a:r>
              <a:rPr sz="13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liable</a:t>
            </a:r>
            <a:r>
              <a:rPr sz="13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3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35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abuse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committed</a:t>
            </a:r>
            <a:r>
              <a:rPr sz="13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by</a:t>
            </a:r>
            <a:r>
              <a:rPr sz="13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Bennell.</a:t>
            </a:r>
            <a:r>
              <a:rPr sz="13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3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court</a:t>
            </a:r>
            <a:r>
              <a:rPr sz="13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found</a:t>
            </a:r>
            <a:r>
              <a:rPr sz="13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that</a:t>
            </a:r>
            <a:r>
              <a:rPr sz="13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there</a:t>
            </a:r>
            <a:r>
              <a:rPr sz="13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was</a:t>
            </a:r>
            <a:r>
              <a:rPr sz="13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3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sufficiently</a:t>
            </a:r>
            <a:r>
              <a:rPr sz="13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close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connection</a:t>
            </a:r>
            <a:r>
              <a:rPr sz="13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between</a:t>
            </a:r>
            <a:r>
              <a:rPr sz="13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Bennell's</a:t>
            </a:r>
            <a:r>
              <a:rPr sz="13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role</a:t>
            </a:r>
            <a:r>
              <a:rPr sz="13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3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3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abuse</a:t>
            </a:r>
            <a:r>
              <a:rPr sz="13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he</a:t>
            </a:r>
            <a:r>
              <a:rPr sz="13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perpetrated.</a:t>
            </a:r>
            <a:endParaRPr sz="1350">
              <a:latin typeface="Noto Sans Mono CJK HK"/>
              <a:cs typeface="Noto Sans Mono CJK H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153911" y="6332220"/>
            <a:ext cx="974090" cy="407034"/>
            <a:chOff x="6153911" y="6332220"/>
            <a:chExt cx="974090" cy="407034"/>
          </a:xfrm>
        </p:grpSpPr>
        <p:sp>
          <p:nvSpPr>
            <p:cNvPr id="18" name="object 18"/>
            <p:cNvSpPr/>
            <p:nvPr/>
          </p:nvSpPr>
          <p:spPr>
            <a:xfrm>
              <a:off x="6164707" y="6343014"/>
              <a:ext cx="963294" cy="396240"/>
            </a:xfrm>
            <a:custGeom>
              <a:avLst/>
              <a:gdLst/>
              <a:ahLst/>
              <a:cxnLst/>
              <a:rect l="l" t="t" r="r" b="b"/>
              <a:pathLst>
                <a:path w="963295" h="396240">
                  <a:moveTo>
                    <a:pt x="963041" y="179197"/>
                  </a:moveTo>
                  <a:lnTo>
                    <a:pt x="958977" y="175133"/>
                  </a:lnTo>
                  <a:lnTo>
                    <a:pt x="396113" y="175133"/>
                  </a:lnTo>
                  <a:lnTo>
                    <a:pt x="396113" y="12192"/>
                  </a:lnTo>
                  <a:lnTo>
                    <a:pt x="388988" y="1397"/>
                  </a:lnTo>
                  <a:lnTo>
                    <a:pt x="388493" y="1016"/>
                  </a:lnTo>
                  <a:lnTo>
                    <a:pt x="388112" y="889"/>
                  </a:lnTo>
                  <a:lnTo>
                    <a:pt x="387591" y="762"/>
                  </a:lnTo>
                  <a:lnTo>
                    <a:pt x="384048" y="0"/>
                  </a:lnTo>
                  <a:lnTo>
                    <a:pt x="381635" y="0"/>
                  </a:lnTo>
                  <a:lnTo>
                    <a:pt x="381635" y="3810"/>
                  </a:lnTo>
                  <a:lnTo>
                    <a:pt x="381635" y="7620"/>
                  </a:lnTo>
                  <a:lnTo>
                    <a:pt x="381635" y="175133"/>
                  </a:lnTo>
                  <a:lnTo>
                    <a:pt x="362064" y="175133"/>
                  </a:lnTo>
                  <a:lnTo>
                    <a:pt x="358013" y="179197"/>
                  </a:lnTo>
                  <a:lnTo>
                    <a:pt x="358013" y="184277"/>
                  </a:lnTo>
                  <a:lnTo>
                    <a:pt x="358013" y="193929"/>
                  </a:lnTo>
                  <a:lnTo>
                    <a:pt x="362064" y="197993"/>
                  </a:lnTo>
                  <a:lnTo>
                    <a:pt x="381635" y="197993"/>
                  </a:lnTo>
                  <a:lnTo>
                    <a:pt x="381635" y="377571"/>
                  </a:lnTo>
                  <a:lnTo>
                    <a:pt x="377571" y="381635"/>
                  </a:lnTo>
                  <a:lnTo>
                    <a:pt x="7620" y="381635"/>
                  </a:lnTo>
                  <a:lnTo>
                    <a:pt x="3810" y="381635"/>
                  </a:lnTo>
                  <a:lnTo>
                    <a:pt x="0" y="381635"/>
                  </a:lnTo>
                  <a:lnTo>
                    <a:pt x="0" y="384048"/>
                  </a:lnTo>
                  <a:lnTo>
                    <a:pt x="762" y="387604"/>
                  </a:lnTo>
                  <a:lnTo>
                    <a:pt x="889" y="388112"/>
                  </a:lnTo>
                  <a:lnTo>
                    <a:pt x="1016" y="388493"/>
                  </a:lnTo>
                  <a:lnTo>
                    <a:pt x="1397" y="389001"/>
                  </a:lnTo>
                  <a:lnTo>
                    <a:pt x="3556" y="392303"/>
                  </a:lnTo>
                  <a:lnTo>
                    <a:pt x="12192" y="396113"/>
                  </a:lnTo>
                  <a:lnTo>
                    <a:pt x="12446" y="396240"/>
                  </a:lnTo>
                  <a:lnTo>
                    <a:pt x="383794" y="396240"/>
                  </a:lnTo>
                  <a:lnTo>
                    <a:pt x="384048" y="396113"/>
                  </a:lnTo>
                  <a:lnTo>
                    <a:pt x="387591" y="395478"/>
                  </a:lnTo>
                  <a:lnTo>
                    <a:pt x="388112" y="395351"/>
                  </a:lnTo>
                  <a:lnTo>
                    <a:pt x="388493" y="395097"/>
                  </a:lnTo>
                  <a:lnTo>
                    <a:pt x="388988" y="394843"/>
                  </a:lnTo>
                  <a:lnTo>
                    <a:pt x="392290" y="392684"/>
                  </a:lnTo>
                  <a:lnTo>
                    <a:pt x="392684" y="392303"/>
                  </a:lnTo>
                  <a:lnTo>
                    <a:pt x="394843" y="389001"/>
                  </a:lnTo>
                  <a:lnTo>
                    <a:pt x="395033" y="388620"/>
                  </a:lnTo>
                  <a:lnTo>
                    <a:pt x="395097" y="388493"/>
                  </a:lnTo>
                  <a:lnTo>
                    <a:pt x="395338" y="388112"/>
                  </a:lnTo>
                  <a:lnTo>
                    <a:pt x="395465" y="387604"/>
                  </a:lnTo>
                  <a:lnTo>
                    <a:pt x="396113" y="384048"/>
                  </a:lnTo>
                  <a:lnTo>
                    <a:pt x="396113" y="197993"/>
                  </a:lnTo>
                  <a:lnTo>
                    <a:pt x="958977" y="197993"/>
                  </a:lnTo>
                  <a:lnTo>
                    <a:pt x="963041" y="193929"/>
                  </a:lnTo>
                  <a:lnTo>
                    <a:pt x="963041" y="179197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57721" y="6336030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384555" y="0"/>
                  </a:moveTo>
                  <a:lnTo>
                    <a:pt x="4063" y="0"/>
                  </a:lnTo>
                  <a:lnTo>
                    <a:pt x="0" y="4064"/>
                  </a:lnTo>
                  <a:lnTo>
                    <a:pt x="0" y="9144"/>
                  </a:lnTo>
                  <a:lnTo>
                    <a:pt x="0" y="384556"/>
                  </a:lnTo>
                  <a:lnTo>
                    <a:pt x="4063" y="388620"/>
                  </a:lnTo>
                  <a:lnTo>
                    <a:pt x="384555" y="388620"/>
                  </a:lnTo>
                  <a:lnTo>
                    <a:pt x="388620" y="384556"/>
                  </a:lnTo>
                  <a:lnTo>
                    <a:pt x="388620" y="4064"/>
                  </a:lnTo>
                  <a:lnTo>
                    <a:pt x="384555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57721" y="6336030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9144"/>
                  </a:moveTo>
                  <a:lnTo>
                    <a:pt x="0" y="4064"/>
                  </a:lnTo>
                  <a:lnTo>
                    <a:pt x="4063" y="0"/>
                  </a:lnTo>
                  <a:lnTo>
                    <a:pt x="9143" y="0"/>
                  </a:lnTo>
                  <a:lnTo>
                    <a:pt x="379475" y="0"/>
                  </a:lnTo>
                  <a:lnTo>
                    <a:pt x="384555" y="0"/>
                  </a:lnTo>
                  <a:lnTo>
                    <a:pt x="388620" y="4064"/>
                  </a:lnTo>
                  <a:lnTo>
                    <a:pt x="388620" y="9144"/>
                  </a:lnTo>
                  <a:lnTo>
                    <a:pt x="388620" y="379476"/>
                  </a:lnTo>
                  <a:lnTo>
                    <a:pt x="388620" y="384556"/>
                  </a:lnTo>
                  <a:lnTo>
                    <a:pt x="384555" y="388620"/>
                  </a:lnTo>
                  <a:lnTo>
                    <a:pt x="379475" y="388620"/>
                  </a:lnTo>
                  <a:lnTo>
                    <a:pt x="9143" y="388620"/>
                  </a:lnTo>
                  <a:lnTo>
                    <a:pt x="4063" y="388620"/>
                  </a:lnTo>
                  <a:lnTo>
                    <a:pt x="0" y="384556"/>
                  </a:lnTo>
                  <a:lnTo>
                    <a:pt x="0" y="379476"/>
                  </a:lnTo>
                  <a:lnTo>
                    <a:pt x="0" y="9144"/>
                  </a:lnTo>
                  <a:close/>
                </a:path>
              </a:pathLst>
            </a:custGeom>
            <a:ln w="7620">
              <a:solidFill>
                <a:srgbClr val="141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262496" y="6324727"/>
            <a:ext cx="176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185" dirty="0">
                <a:solidFill>
                  <a:srgbClr val="141516"/>
                </a:solidFill>
                <a:latin typeface="Verdana"/>
                <a:cs typeface="Verdana"/>
              </a:rPr>
              <a:t>3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7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290054" y="6285357"/>
            <a:ext cx="6536690" cy="1219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i="1" spc="-35" dirty="0">
                <a:solidFill>
                  <a:srgbClr val="141516"/>
                </a:solidFill>
                <a:latin typeface="Verdana"/>
                <a:cs typeface="Verdana"/>
              </a:rPr>
              <a:t>Legal</a:t>
            </a:r>
            <a:r>
              <a:rPr sz="1700" b="1" i="1" spc="-11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1700" b="1" i="1" spc="-10" dirty="0">
                <a:solidFill>
                  <a:srgbClr val="141516"/>
                </a:solidFill>
                <a:latin typeface="Verdana"/>
                <a:cs typeface="Verdana"/>
              </a:rPr>
              <a:t>Implications</a:t>
            </a:r>
            <a:endParaRPr sz="1700">
              <a:latin typeface="Verdana"/>
              <a:cs typeface="Verdana"/>
            </a:endParaRPr>
          </a:p>
          <a:p>
            <a:pPr marL="12700" marR="5080">
              <a:lnSpc>
                <a:spcPct val="135600"/>
              </a:lnSpc>
              <a:spcBef>
                <a:spcPts val="765"/>
              </a:spcBef>
            </a:pP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This</a:t>
            </a:r>
            <a:r>
              <a:rPr sz="13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case</a:t>
            </a:r>
            <a:r>
              <a:rPr sz="13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expanded</a:t>
            </a:r>
            <a:r>
              <a:rPr sz="13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3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scope</a:t>
            </a:r>
            <a:r>
              <a:rPr sz="13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3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vicarious</a:t>
            </a:r>
            <a:r>
              <a:rPr sz="13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</a:t>
            </a:r>
            <a:r>
              <a:rPr sz="13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3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sports,</a:t>
            </a:r>
            <a:r>
              <a:rPr sz="13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demonstrating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that</a:t>
            </a:r>
            <a:r>
              <a:rPr sz="135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clubs</a:t>
            </a:r>
            <a:r>
              <a:rPr sz="13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can</a:t>
            </a:r>
            <a:r>
              <a:rPr sz="13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</a:t>
            </a:r>
            <a:r>
              <a:rPr sz="135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held</a:t>
            </a:r>
            <a:r>
              <a:rPr sz="13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responsible</a:t>
            </a:r>
            <a:r>
              <a:rPr sz="13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35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35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criminal</a:t>
            </a:r>
            <a:r>
              <a:rPr sz="135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actions</a:t>
            </a:r>
            <a:r>
              <a:rPr sz="13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35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individuals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associated</a:t>
            </a:r>
            <a:r>
              <a:rPr sz="135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with</a:t>
            </a:r>
            <a:r>
              <a:rPr sz="13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them,</a:t>
            </a:r>
            <a:r>
              <a:rPr sz="13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even</a:t>
            </a:r>
            <a:r>
              <a:rPr sz="135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if</a:t>
            </a:r>
            <a:r>
              <a:rPr sz="135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not</a:t>
            </a:r>
            <a:r>
              <a:rPr sz="13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dirty="0">
                <a:solidFill>
                  <a:srgbClr val="141516"/>
                </a:solidFill>
                <a:latin typeface="Noto Sans Mono CJK HK"/>
                <a:cs typeface="Noto Sans Mono CJK HK"/>
              </a:rPr>
              <a:t>directly</a:t>
            </a:r>
            <a:r>
              <a:rPr sz="135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35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employed.</a:t>
            </a:r>
            <a:endParaRPr sz="1350">
              <a:latin typeface="Noto Sans Mono CJK HK"/>
              <a:cs typeface="Noto Sans Mono CJK H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5100"/>
              </a:lnSpc>
              <a:spcBef>
                <a:spcPts val="30"/>
              </a:spcBef>
            </a:pPr>
            <a:r>
              <a:rPr sz="4100" i="1" spc="-75" dirty="0"/>
              <a:t>Practical</a:t>
            </a:r>
            <a:r>
              <a:rPr sz="4100" i="1" spc="-225" dirty="0"/>
              <a:t> </a:t>
            </a:r>
            <a:r>
              <a:rPr sz="4100" i="1" spc="-195" dirty="0"/>
              <a:t>Examples:</a:t>
            </a:r>
            <a:r>
              <a:rPr sz="4100" i="1" spc="-225" dirty="0"/>
              <a:t> </a:t>
            </a:r>
            <a:r>
              <a:rPr sz="4100" i="1" spc="-125" dirty="0"/>
              <a:t>Liability</a:t>
            </a:r>
            <a:r>
              <a:rPr sz="4100" i="1" spc="-250" dirty="0"/>
              <a:t> </a:t>
            </a:r>
            <a:r>
              <a:rPr sz="4100" i="1" spc="-204" dirty="0"/>
              <a:t>for</a:t>
            </a:r>
            <a:r>
              <a:rPr sz="4100" i="1" spc="-195" dirty="0"/>
              <a:t> </a:t>
            </a:r>
            <a:r>
              <a:rPr sz="4100" i="1" spc="-310" dirty="0"/>
              <a:t>Injuries</a:t>
            </a:r>
            <a:r>
              <a:rPr sz="4100" i="1" spc="-229" dirty="0"/>
              <a:t> </a:t>
            </a:r>
            <a:r>
              <a:rPr sz="4100" i="1" spc="-10" dirty="0"/>
              <a:t>During</a:t>
            </a:r>
            <a:r>
              <a:rPr sz="4100" spc="-10" dirty="0"/>
              <a:t> Games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728472" y="2863595"/>
            <a:ext cx="490855" cy="492125"/>
            <a:chOff x="728472" y="2863595"/>
            <a:chExt cx="490855" cy="492125"/>
          </a:xfrm>
        </p:grpSpPr>
        <p:sp>
          <p:nvSpPr>
            <p:cNvPr id="4" name="object 4"/>
            <p:cNvSpPr/>
            <p:nvPr/>
          </p:nvSpPr>
          <p:spPr>
            <a:xfrm>
              <a:off x="741946" y="2877057"/>
              <a:ext cx="477520" cy="478790"/>
            </a:xfrm>
            <a:custGeom>
              <a:avLst/>
              <a:gdLst/>
              <a:ahLst/>
              <a:cxnLst/>
              <a:rect l="l" t="t" r="r" b="b"/>
              <a:pathLst>
                <a:path w="477519" h="478789">
                  <a:moveTo>
                    <a:pt x="476986" y="12446"/>
                  </a:moveTo>
                  <a:lnTo>
                    <a:pt x="464820" y="127"/>
                  </a:lnTo>
                  <a:lnTo>
                    <a:pt x="464566" y="0"/>
                  </a:lnTo>
                  <a:lnTo>
                    <a:pt x="459727" y="0"/>
                  </a:lnTo>
                  <a:lnTo>
                    <a:pt x="459727" y="3810"/>
                  </a:lnTo>
                  <a:lnTo>
                    <a:pt x="459727" y="7620"/>
                  </a:lnTo>
                  <a:lnTo>
                    <a:pt x="459727" y="457200"/>
                  </a:lnTo>
                  <a:lnTo>
                    <a:pt x="455637" y="461264"/>
                  </a:lnTo>
                  <a:lnTo>
                    <a:pt x="7620" y="461264"/>
                  </a:lnTo>
                  <a:lnTo>
                    <a:pt x="3810" y="461264"/>
                  </a:lnTo>
                  <a:lnTo>
                    <a:pt x="0" y="461264"/>
                  </a:lnTo>
                  <a:lnTo>
                    <a:pt x="76" y="466344"/>
                  </a:lnTo>
                  <a:lnTo>
                    <a:pt x="889" y="470408"/>
                  </a:lnTo>
                  <a:lnTo>
                    <a:pt x="1079" y="470916"/>
                  </a:lnTo>
                  <a:lnTo>
                    <a:pt x="1358" y="471297"/>
                  </a:lnTo>
                  <a:lnTo>
                    <a:pt x="3594" y="474599"/>
                  </a:lnTo>
                  <a:lnTo>
                    <a:pt x="12192" y="478409"/>
                  </a:lnTo>
                  <a:lnTo>
                    <a:pt x="12433" y="478536"/>
                  </a:lnTo>
                  <a:lnTo>
                    <a:pt x="464566" y="478536"/>
                  </a:lnTo>
                  <a:lnTo>
                    <a:pt x="464820" y="478409"/>
                  </a:lnTo>
                  <a:lnTo>
                    <a:pt x="468376" y="477774"/>
                  </a:lnTo>
                  <a:lnTo>
                    <a:pt x="475640" y="471297"/>
                  </a:lnTo>
                  <a:lnTo>
                    <a:pt x="475919" y="470916"/>
                  </a:lnTo>
                  <a:lnTo>
                    <a:pt x="476110" y="470408"/>
                  </a:lnTo>
                  <a:lnTo>
                    <a:pt x="476935" y="466344"/>
                  </a:lnTo>
                  <a:lnTo>
                    <a:pt x="476986" y="12446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2282" y="2867405"/>
              <a:ext cx="469900" cy="471170"/>
            </a:xfrm>
            <a:custGeom>
              <a:avLst/>
              <a:gdLst/>
              <a:ahLst/>
              <a:cxnLst/>
              <a:rect l="l" t="t" r="r" b="b"/>
              <a:pathLst>
                <a:path w="469900" h="471170">
                  <a:moveTo>
                    <a:pt x="465302" y="0"/>
                  </a:moveTo>
                  <a:lnTo>
                    <a:pt x="4089" y="0"/>
                  </a:lnTo>
                  <a:lnTo>
                    <a:pt x="0" y="4064"/>
                  </a:lnTo>
                  <a:lnTo>
                    <a:pt x="0" y="9144"/>
                  </a:lnTo>
                  <a:lnTo>
                    <a:pt x="0" y="466852"/>
                  </a:lnTo>
                  <a:lnTo>
                    <a:pt x="4089" y="470916"/>
                  </a:lnTo>
                  <a:lnTo>
                    <a:pt x="465302" y="470916"/>
                  </a:lnTo>
                  <a:lnTo>
                    <a:pt x="469392" y="466852"/>
                  </a:lnTo>
                  <a:lnTo>
                    <a:pt x="469392" y="4064"/>
                  </a:lnTo>
                  <a:lnTo>
                    <a:pt x="465302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2282" y="2867405"/>
              <a:ext cx="469900" cy="471170"/>
            </a:xfrm>
            <a:custGeom>
              <a:avLst/>
              <a:gdLst/>
              <a:ahLst/>
              <a:cxnLst/>
              <a:rect l="l" t="t" r="r" b="b"/>
              <a:pathLst>
                <a:path w="469900" h="471170">
                  <a:moveTo>
                    <a:pt x="0" y="9144"/>
                  </a:moveTo>
                  <a:lnTo>
                    <a:pt x="0" y="4064"/>
                  </a:lnTo>
                  <a:lnTo>
                    <a:pt x="4089" y="0"/>
                  </a:lnTo>
                  <a:lnTo>
                    <a:pt x="9131" y="0"/>
                  </a:lnTo>
                  <a:lnTo>
                    <a:pt x="460260" y="0"/>
                  </a:lnTo>
                  <a:lnTo>
                    <a:pt x="465302" y="0"/>
                  </a:lnTo>
                  <a:lnTo>
                    <a:pt x="469392" y="4064"/>
                  </a:lnTo>
                  <a:lnTo>
                    <a:pt x="469392" y="9144"/>
                  </a:lnTo>
                  <a:lnTo>
                    <a:pt x="469392" y="461772"/>
                  </a:lnTo>
                  <a:lnTo>
                    <a:pt x="469392" y="466852"/>
                  </a:lnTo>
                  <a:lnTo>
                    <a:pt x="465302" y="470916"/>
                  </a:lnTo>
                  <a:lnTo>
                    <a:pt x="460260" y="470916"/>
                  </a:lnTo>
                  <a:lnTo>
                    <a:pt x="9131" y="470916"/>
                  </a:lnTo>
                  <a:lnTo>
                    <a:pt x="4089" y="470916"/>
                  </a:lnTo>
                  <a:lnTo>
                    <a:pt x="0" y="466852"/>
                  </a:lnTo>
                  <a:lnTo>
                    <a:pt x="0" y="461772"/>
                  </a:lnTo>
                  <a:lnTo>
                    <a:pt x="0" y="9144"/>
                  </a:lnTo>
                  <a:close/>
                </a:path>
              </a:pathLst>
            </a:custGeom>
            <a:ln w="7620">
              <a:solidFill>
                <a:srgbClr val="141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91336" y="2860039"/>
            <a:ext cx="14732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i="1" spc="-835" dirty="0">
                <a:solidFill>
                  <a:srgbClr val="141516"/>
                </a:solidFill>
                <a:latin typeface="Verdana"/>
                <a:cs typeface="Verdana"/>
              </a:rPr>
              <a:t>1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7000" y="2826563"/>
            <a:ext cx="3576320" cy="3739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13130">
              <a:lnSpc>
                <a:spcPct val="105400"/>
              </a:lnSpc>
              <a:spcBef>
                <a:spcPts val="95"/>
              </a:spcBef>
            </a:pPr>
            <a:r>
              <a:rPr sz="2050" b="1" i="1" spc="-100" dirty="0">
                <a:solidFill>
                  <a:srgbClr val="141516"/>
                </a:solidFill>
                <a:latin typeface="Verdana"/>
                <a:cs typeface="Verdana"/>
              </a:rPr>
              <a:t>Rec</a:t>
            </a:r>
            <a:r>
              <a:rPr lang="en-GB" sz="2050" b="1" i="1" spc="-100" dirty="0">
                <a:solidFill>
                  <a:srgbClr val="141516"/>
                </a:solidFill>
                <a:latin typeface="Verdana"/>
                <a:cs typeface="Verdana"/>
              </a:rPr>
              <a:t>k</a:t>
            </a:r>
            <a:r>
              <a:rPr sz="2050" b="1" i="1" spc="-100" dirty="0">
                <a:solidFill>
                  <a:srgbClr val="141516"/>
                </a:solidFill>
                <a:latin typeface="Verdana"/>
                <a:cs typeface="Verdana"/>
              </a:rPr>
              <a:t>less</a:t>
            </a:r>
            <a:r>
              <a:rPr sz="2050" b="1" i="1" spc="-9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050" b="1" i="1" spc="-85" dirty="0">
                <a:solidFill>
                  <a:srgbClr val="141516"/>
                </a:solidFill>
                <a:latin typeface="Verdana"/>
                <a:cs typeface="Verdana"/>
              </a:rPr>
              <a:t>Tac</a:t>
            </a:r>
            <a:r>
              <a:rPr lang="en-GB" sz="2050" b="1" i="1" spc="-85" dirty="0">
                <a:solidFill>
                  <a:srgbClr val="141516"/>
                </a:solidFill>
                <a:latin typeface="Verdana"/>
                <a:cs typeface="Verdana"/>
              </a:rPr>
              <a:t>k</a:t>
            </a:r>
            <a:r>
              <a:rPr sz="2050" b="1" i="1" spc="-85" dirty="0">
                <a:solidFill>
                  <a:srgbClr val="141516"/>
                </a:solidFill>
                <a:latin typeface="Verdana"/>
                <a:cs typeface="Verdana"/>
              </a:rPr>
              <a:t>les</a:t>
            </a:r>
            <a:r>
              <a:rPr sz="2050" b="1" i="1" spc="-10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050" b="1" i="1" spc="-25" dirty="0">
                <a:solidFill>
                  <a:srgbClr val="141516"/>
                </a:solidFill>
                <a:latin typeface="Verdana"/>
                <a:cs typeface="Verdana"/>
              </a:rPr>
              <a:t>in </a:t>
            </a:r>
            <a:r>
              <a:rPr sz="2050" b="1" i="1" spc="-10" dirty="0">
                <a:solidFill>
                  <a:srgbClr val="141516"/>
                </a:solidFill>
                <a:latin typeface="Verdana"/>
                <a:cs typeface="Verdana"/>
              </a:rPr>
              <a:t>Football</a:t>
            </a:r>
            <a:endParaRPr sz="2050" dirty="0">
              <a:latin typeface="Verdana"/>
              <a:cs typeface="Verdana"/>
            </a:endParaRPr>
          </a:p>
          <a:p>
            <a:pPr marL="12700" marR="5080">
              <a:lnSpc>
                <a:spcPct val="135400"/>
              </a:lnSpc>
              <a:spcBef>
                <a:spcPts val="844"/>
              </a:spcBef>
            </a:pP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60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cases</a:t>
            </a:r>
            <a:r>
              <a:rPr sz="16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where</a:t>
            </a:r>
            <a:r>
              <a:rPr sz="16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600" spc="-7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</a:t>
            </a:r>
            <a:r>
              <a:rPr sz="16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commits</a:t>
            </a:r>
            <a:r>
              <a:rPr sz="16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a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reckless</a:t>
            </a:r>
            <a:r>
              <a:rPr sz="16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tackle</a:t>
            </a:r>
            <a:r>
              <a:rPr sz="16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that</a:t>
            </a:r>
            <a:r>
              <a:rPr sz="160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goes</a:t>
            </a:r>
            <a:r>
              <a:rPr sz="160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beyond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6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normal</a:t>
            </a:r>
            <a:r>
              <a:rPr sz="16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course</a:t>
            </a:r>
            <a:r>
              <a:rPr sz="16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6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play,</a:t>
            </a:r>
            <a:r>
              <a:rPr sz="16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6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team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may</a:t>
            </a:r>
            <a:r>
              <a:rPr sz="16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</a:t>
            </a:r>
            <a:r>
              <a:rPr sz="1600" spc="-7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held</a:t>
            </a:r>
            <a:r>
              <a:rPr sz="16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vicariously</a:t>
            </a:r>
            <a:r>
              <a:rPr sz="16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liable</a:t>
            </a:r>
            <a:r>
              <a:rPr sz="16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any</a:t>
            </a:r>
            <a:r>
              <a:rPr sz="1600" spc="-9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resulting</a:t>
            </a:r>
            <a:r>
              <a:rPr sz="16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injuries.</a:t>
            </a:r>
            <a:r>
              <a:rPr sz="16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This</a:t>
            </a:r>
            <a:r>
              <a:rPr sz="1600" spc="-7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was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exemplified</a:t>
            </a:r>
            <a:r>
              <a:rPr sz="16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6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6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case</a:t>
            </a:r>
            <a:r>
              <a:rPr sz="16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6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Mohd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Raimi</a:t>
            </a:r>
            <a:r>
              <a:rPr sz="16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bin</a:t>
            </a:r>
            <a:r>
              <a:rPr sz="16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Jaafar</a:t>
            </a:r>
            <a:r>
              <a:rPr sz="16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v</a:t>
            </a:r>
            <a:r>
              <a:rPr sz="160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Sarawak</a:t>
            </a:r>
            <a:r>
              <a:rPr sz="16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Football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Association</a:t>
            </a:r>
            <a:r>
              <a:rPr sz="160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(2015),</a:t>
            </a:r>
            <a:r>
              <a:rPr sz="1600" spc="-7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where</a:t>
            </a:r>
            <a:r>
              <a:rPr sz="1600" spc="-8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Malaysian</a:t>
            </a:r>
            <a:r>
              <a:rPr sz="16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court</a:t>
            </a:r>
            <a:r>
              <a:rPr sz="16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held</a:t>
            </a:r>
            <a:r>
              <a:rPr sz="16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6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football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association</a:t>
            </a:r>
            <a:r>
              <a:rPr sz="16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liable</a:t>
            </a:r>
            <a:r>
              <a:rPr sz="16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60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60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player's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dangerous</a:t>
            </a:r>
            <a:r>
              <a:rPr sz="1600" spc="-9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tackle.</a:t>
            </a:r>
            <a:endParaRPr sz="1600" dirty="0">
              <a:latin typeface="Noto Sans Mono CJK HK"/>
              <a:cs typeface="Noto Sans Mono CJK H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87696" y="2863595"/>
            <a:ext cx="490855" cy="492125"/>
            <a:chOff x="5187696" y="2863595"/>
            <a:chExt cx="490855" cy="492125"/>
          </a:xfrm>
        </p:grpSpPr>
        <p:sp>
          <p:nvSpPr>
            <p:cNvPr id="10" name="object 10"/>
            <p:cNvSpPr/>
            <p:nvPr/>
          </p:nvSpPr>
          <p:spPr>
            <a:xfrm>
              <a:off x="5201158" y="2877057"/>
              <a:ext cx="477520" cy="478790"/>
            </a:xfrm>
            <a:custGeom>
              <a:avLst/>
              <a:gdLst/>
              <a:ahLst/>
              <a:cxnLst/>
              <a:rect l="l" t="t" r="r" b="b"/>
              <a:pathLst>
                <a:path w="477520" h="478789">
                  <a:moveTo>
                    <a:pt x="477012" y="12446"/>
                  </a:moveTo>
                  <a:lnTo>
                    <a:pt x="476885" y="12192"/>
                  </a:lnTo>
                  <a:lnTo>
                    <a:pt x="476250" y="8636"/>
                  </a:lnTo>
                  <a:lnTo>
                    <a:pt x="476123" y="8128"/>
                  </a:lnTo>
                  <a:lnTo>
                    <a:pt x="475869" y="7747"/>
                  </a:lnTo>
                  <a:lnTo>
                    <a:pt x="475615" y="7239"/>
                  </a:lnTo>
                  <a:lnTo>
                    <a:pt x="473456" y="3937"/>
                  </a:lnTo>
                  <a:lnTo>
                    <a:pt x="464820" y="127"/>
                  </a:lnTo>
                  <a:lnTo>
                    <a:pt x="464566" y="0"/>
                  </a:lnTo>
                  <a:lnTo>
                    <a:pt x="459740" y="0"/>
                  </a:lnTo>
                  <a:lnTo>
                    <a:pt x="459740" y="3810"/>
                  </a:lnTo>
                  <a:lnTo>
                    <a:pt x="459740" y="7620"/>
                  </a:lnTo>
                  <a:lnTo>
                    <a:pt x="459740" y="457200"/>
                  </a:lnTo>
                  <a:lnTo>
                    <a:pt x="455676" y="461264"/>
                  </a:lnTo>
                  <a:lnTo>
                    <a:pt x="7620" y="461264"/>
                  </a:lnTo>
                  <a:lnTo>
                    <a:pt x="3810" y="461264"/>
                  </a:lnTo>
                  <a:lnTo>
                    <a:pt x="0" y="461264"/>
                  </a:lnTo>
                  <a:lnTo>
                    <a:pt x="127" y="466344"/>
                  </a:lnTo>
                  <a:lnTo>
                    <a:pt x="12192" y="478409"/>
                  </a:lnTo>
                  <a:lnTo>
                    <a:pt x="12446" y="478536"/>
                  </a:lnTo>
                  <a:lnTo>
                    <a:pt x="464566" y="478536"/>
                  </a:lnTo>
                  <a:lnTo>
                    <a:pt x="464820" y="478409"/>
                  </a:lnTo>
                  <a:lnTo>
                    <a:pt x="468376" y="477774"/>
                  </a:lnTo>
                  <a:lnTo>
                    <a:pt x="476885" y="466344"/>
                  </a:lnTo>
                  <a:lnTo>
                    <a:pt x="477012" y="466090"/>
                  </a:lnTo>
                  <a:lnTo>
                    <a:pt x="477012" y="12446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91506" y="2867405"/>
              <a:ext cx="469900" cy="471170"/>
            </a:xfrm>
            <a:custGeom>
              <a:avLst/>
              <a:gdLst/>
              <a:ahLst/>
              <a:cxnLst/>
              <a:rect l="l" t="t" r="r" b="b"/>
              <a:pathLst>
                <a:path w="469900" h="471170">
                  <a:moveTo>
                    <a:pt x="465328" y="0"/>
                  </a:moveTo>
                  <a:lnTo>
                    <a:pt x="4064" y="0"/>
                  </a:lnTo>
                  <a:lnTo>
                    <a:pt x="0" y="4064"/>
                  </a:lnTo>
                  <a:lnTo>
                    <a:pt x="0" y="9144"/>
                  </a:lnTo>
                  <a:lnTo>
                    <a:pt x="0" y="466852"/>
                  </a:lnTo>
                  <a:lnTo>
                    <a:pt x="4064" y="470916"/>
                  </a:lnTo>
                  <a:lnTo>
                    <a:pt x="465328" y="470916"/>
                  </a:lnTo>
                  <a:lnTo>
                    <a:pt x="469392" y="466852"/>
                  </a:lnTo>
                  <a:lnTo>
                    <a:pt x="469392" y="4064"/>
                  </a:lnTo>
                  <a:lnTo>
                    <a:pt x="465328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91506" y="2867405"/>
              <a:ext cx="469900" cy="471170"/>
            </a:xfrm>
            <a:custGeom>
              <a:avLst/>
              <a:gdLst/>
              <a:ahLst/>
              <a:cxnLst/>
              <a:rect l="l" t="t" r="r" b="b"/>
              <a:pathLst>
                <a:path w="469900" h="471170">
                  <a:moveTo>
                    <a:pt x="0" y="9144"/>
                  </a:moveTo>
                  <a:lnTo>
                    <a:pt x="0" y="4064"/>
                  </a:lnTo>
                  <a:lnTo>
                    <a:pt x="4064" y="0"/>
                  </a:lnTo>
                  <a:lnTo>
                    <a:pt x="9144" y="0"/>
                  </a:lnTo>
                  <a:lnTo>
                    <a:pt x="460248" y="0"/>
                  </a:lnTo>
                  <a:lnTo>
                    <a:pt x="465328" y="0"/>
                  </a:lnTo>
                  <a:lnTo>
                    <a:pt x="469392" y="4064"/>
                  </a:lnTo>
                  <a:lnTo>
                    <a:pt x="469392" y="9144"/>
                  </a:lnTo>
                  <a:lnTo>
                    <a:pt x="469392" y="461772"/>
                  </a:lnTo>
                  <a:lnTo>
                    <a:pt x="469392" y="466852"/>
                  </a:lnTo>
                  <a:lnTo>
                    <a:pt x="465328" y="470916"/>
                  </a:lnTo>
                  <a:lnTo>
                    <a:pt x="460248" y="470916"/>
                  </a:lnTo>
                  <a:lnTo>
                    <a:pt x="9144" y="470916"/>
                  </a:lnTo>
                  <a:lnTo>
                    <a:pt x="4064" y="470916"/>
                  </a:lnTo>
                  <a:lnTo>
                    <a:pt x="0" y="466852"/>
                  </a:lnTo>
                  <a:lnTo>
                    <a:pt x="0" y="461772"/>
                  </a:lnTo>
                  <a:lnTo>
                    <a:pt x="0" y="9144"/>
                  </a:lnTo>
                  <a:close/>
                </a:path>
              </a:pathLst>
            </a:custGeom>
            <a:ln w="7620">
              <a:solidFill>
                <a:srgbClr val="141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20665" y="2860039"/>
            <a:ext cx="20891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i="1" spc="-350" dirty="0">
                <a:solidFill>
                  <a:srgbClr val="141516"/>
                </a:solidFill>
                <a:latin typeface="Verdana"/>
                <a:cs typeface="Verdana"/>
              </a:rPr>
              <a:t>2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56478" y="2843022"/>
            <a:ext cx="3575050" cy="342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i="1" spc="-70" dirty="0">
                <a:solidFill>
                  <a:srgbClr val="141516"/>
                </a:solidFill>
                <a:latin typeface="Verdana"/>
                <a:cs typeface="Verdana"/>
              </a:rPr>
              <a:t>Concussions</a:t>
            </a:r>
            <a:r>
              <a:rPr sz="2050" b="1" i="1" spc="-12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050" b="1" i="1" spc="-70" dirty="0">
                <a:solidFill>
                  <a:srgbClr val="141516"/>
                </a:solidFill>
                <a:latin typeface="Verdana"/>
                <a:cs typeface="Verdana"/>
              </a:rPr>
              <a:t>in</a:t>
            </a:r>
            <a:r>
              <a:rPr sz="2050" b="1" i="1" spc="-11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050" b="1" i="1" spc="-10" dirty="0">
                <a:solidFill>
                  <a:srgbClr val="141516"/>
                </a:solidFill>
                <a:latin typeface="Verdana"/>
                <a:cs typeface="Verdana"/>
              </a:rPr>
              <a:t>Rugby</a:t>
            </a:r>
            <a:endParaRPr sz="2050">
              <a:latin typeface="Verdana"/>
              <a:cs typeface="Verdana"/>
            </a:endParaRPr>
          </a:p>
          <a:p>
            <a:pPr marL="12700" marR="5080">
              <a:lnSpc>
                <a:spcPct val="135400"/>
              </a:lnSpc>
              <a:spcBef>
                <a:spcPts val="865"/>
              </a:spcBef>
            </a:pP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Rugby</a:t>
            </a:r>
            <a:r>
              <a:rPr sz="16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unions</a:t>
            </a:r>
            <a:r>
              <a:rPr sz="16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6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clubs</a:t>
            </a:r>
            <a:r>
              <a:rPr sz="16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may</a:t>
            </a:r>
            <a:r>
              <a:rPr sz="16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face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liability</a:t>
            </a:r>
            <a:r>
              <a:rPr sz="16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60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long-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term</a:t>
            </a:r>
            <a:r>
              <a:rPr sz="16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effects</a:t>
            </a:r>
            <a:r>
              <a:rPr sz="16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of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concussions</a:t>
            </a:r>
            <a:r>
              <a:rPr sz="16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if</a:t>
            </a:r>
            <a:r>
              <a:rPr sz="16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they</a:t>
            </a:r>
            <a:r>
              <a:rPr sz="16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fail</a:t>
            </a:r>
            <a:r>
              <a:rPr sz="16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</a:t>
            </a:r>
            <a:r>
              <a:rPr sz="16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follow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proper</a:t>
            </a:r>
            <a:r>
              <a:rPr sz="160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protocols.</a:t>
            </a:r>
            <a:r>
              <a:rPr sz="16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600" spc="-8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ongoing</a:t>
            </a:r>
            <a:r>
              <a:rPr sz="160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class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action</a:t>
            </a:r>
            <a:r>
              <a:rPr sz="16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against</a:t>
            </a:r>
            <a:r>
              <a:rPr sz="16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World</a:t>
            </a:r>
            <a:r>
              <a:rPr sz="160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Rugby,</a:t>
            </a:r>
            <a:r>
              <a:rPr sz="16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Rugby</a:t>
            </a:r>
            <a:r>
              <a:rPr sz="16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Football</a:t>
            </a:r>
            <a:r>
              <a:rPr sz="16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Union,</a:t>
            </a:r>
            <a:r>
              <a:rPr sz="16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and</a:t>
            </a:r>
            <a:r>
              <a:rPr sz="1600" spc="-7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6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Welsh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Rugby</a:t>
            </a:r>
            <a:r>
              <a:rPr sz="16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Union</a:t>
            </a:r>
            <a:r>
              <a:rPr sz="16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by</a:t>
            </a:r>
            <a:r>
              <a:rPr sz="1600" spc="-7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former</a:t>
            </a:r>
            <a:r>
              <a:rPr sz="16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players</a:t>
            </a:r>
            <a:r>
              <a:rPr sz="16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with </a:t>
            </a:r>
            <a:r>
              <a:rPr sz="16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early-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onset</a:t>
            </a:r>
            <a:r>
              <a:rPr sz="16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dementia</a:t>
            </a:r>
            <a:r>
              <a:rPr sz="1600" spc="-2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highlights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this</a:t>
            </a:r>
            <a:r>
              <a:rPr sz="16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issue.</a:t>
            </a:r>
            <a:endParaRPr sz="1600">
              <a:latin typeface="Noto Sans Mono CJK HK"/>
              <a:cs typeface="Noto Sans Mono CJK H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645395" y="2863595"/>
            <a:ext cx="492125" cy="492125"/>
            <a:chOff x="9645395" y="2863595"/>
            <a:chExt cx="492125" cy="492125"/>
          </a:xfrm>
        </p:grpSpPr>
        <p:sp>
          <p:nvSpPr>
            <p:cNvPr id="16" name="object 16"/>
            <p:cNvSpPr/>
            <p:nvPr/>
          </p:nvSpPr>
          <p:spPr>
            <a:xfrm>
              <a:off x="9658858" y="2877057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89">
                  <a:moveTo>
                    <a:pt x="478409" y="12192"/>
                  </a:moveTo>
                  <a:lnTo>
                    <a:pt x="477774" y="8636"/>
                  </a:lnTo>
                  <a:lnTo>
                    <a:pt x="477647" y="8128"/>
                  </a:lnTo>
                  <a:lnTo>
                    <a:pt x="477393" y="7747"/>
                  </a:lnTo>
                  <a:lnTo>
                    <a:pt x="477139" y="7239"/>
                  </a:lnTo>
                  <a:lnTo>
                    <a:pt x="474980" y="3937"/>
                  </a:lnTo>
                  <a:lnTo>
                    <a:pt x="474599" y="3556"/>
                  </a:lnTo>
                  <a:lnTo>
                    <a:pt x="471297" y="1397"/>
                  </a:lnTo>
                  <a:lnTo>
                    <a:pt x="470789" y="1143"/>
                  </a:lnTo>
                  <a:lnTo>
                    <a:pt x="470408" y="889"/>
                  </a:lnTo>
                  <a:lnTo>
                    <a:pt x="469900" y="762"/>
                  </a:lnTo>
                  <a:lnTo>
                    <a:pt x="466344" y="127"/>
                  </a:lnTo>
                  <a:lnTo>
                    <a:pt x="466090" y="0"/>
                  </a:lnTo>
                  <a:lnTo>
                    <a:pt x="461264" y="0"/>
                  </a:lnTo>
                  <a:lnTo>
                    <a:pt x="461264" y="3810"/>
                  </a:lnTo>
                  <a:lnTo>
                    <a:pt x="461264" y="7620"/>
                  </a:lnTo>
                  <a:lnTo>
                    <a:pt x="461264" y="457200"/>
                  </a:lnTo>
                  <a:lnTo>
                    <a:pt x="457200" y="461264"/>
                  </a:lnTo>
                  <a:lnTo>
                    <a:pt x="7620" y="461264"/>
                  </a:lnTo>
                  <a:lnTo>
                    <a:pt x="3810" y="461264"/>
                  </a:lnTo>
                  <a:lnTo>
                    <a:pt x="0" y="461264"/>
                  </a:lnTo>
                  <a:lnTo>
                    <a:pt x="127" y="466344"/>
                  </a:lnTo>
                  <a:lnTo>
                    <a:pt x="762" y="469900"/>
                  </a:lnTo>
                  <a:lnTo>
                    <a:pt x="889" y="470408"/>
                  </a:lnTo>
                  <a:lnTo>
                    <a:pt x="1143" y="470789"/>
                  </a:lnTo>
                  <a:lnTo>
                    <a:pt x="1397" y="471297"/>
                  </a:lnTo>
                  <a:lnTo>
                    <a:pt x="3556" y="474599"/>
                  </a:lnTo>
                  <a:lnTo>
                    <a:pt x="3937" y="474980"/>
                  </a:lnTo>
                  <a:lnTo>
                    <a:pt x="7239" y="477139"/>
                  </a:lnTo>
                  <a:lnTo>
                    <a:pt x="7747" y="477393"/>
                  </a:lnTo>
                  <a:lnTo>
                    <a:pt x="8128" y="477647"/>
                  </a:lnTo>
                  <a:lnTo>
                    <a:pt x="8636" y="477774"/>
                  </a:lnTo>
                  <a:lnTo>
                    <a:pt x="12192" y="478409"/>
                  </a:lnTo>
                  <a:lnTo>
                    <a:pt x="12446" y="478536"/>
                  </a:lnTo>
                  <a:lnTo>
                    <a:pt x="466090" y="478536"/>
                  </a:lnTo>
                  <a:lnTo>
                    <a:pt x="466344" y="478409"/>
                  </a:lnTo>
                  <a:lnTo>
                    <a:pt x="469900" y="477774"/>
                  </a:lnTo>
                  <a:lnTo>
                    <a:pt x="470408" y="477647"/>
                  </a:lnTo>
                  <a:lnTo>
                    <a:pt x="470789" y="477393"/>
                  </a:lnTo>
                  <a:lnTo>
                    <a:pt x="471297" y="477139"/>
                  </a:lnTo>
                  <a:lnTo>
                    <a:pt x="474599" y="474980"/>
                  </a:lnTo>
                  <a:lnTo>
                    <a:pt x="474980" y="474599"/>
                  </a:lnTo>
                  <a:lnTo>
                    <a:pt x="477139" y="471297"/>
                  </a:lnTo>
                  <a:lnTo>
                    <a:pt x="477329" y="470916"/>
                  </a:lnTo>
                  <a:lnTo>
                    <a:pt x="477393" y="470789"/>
                  </a:lnTo>
                  <a:lnTo>
                    <a:pt x="477647" y="470408"/>
                  </a:lnTo>
                  <a:lnTo>
                    <a:pt x="477774" y="469900"/>
                  </a:lnTo>
                  <a:lnTo>
                    <a:pt x="478409" y="466344"/>
                  </a:lnTo>
                  <a:lnTo>
                    <a:pt x="478409" y="12192"/>
                  </a:lnTo>
                  <a:close/>
                </a:path>
              </a:pathLst>
            </a:custGeom>
            <a:solidFill>
              <a:srgbClr val="141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49205" y="2867405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70">
                  <a:moveTo>
                    <a:pt x="466851" y="0"/>
                  </a:moveTo>
                  <a:lnTo>
                    <a:pt x="4064" y="0"/>
                  </a:lnTo>
                  <a:lnTo>
                    <a:pt x="0" y="4064"/>
                  </a:lnTo>
                  <a:lnTo>
                    <a:pt x="0" y="9144"/>
                  </a:lnTo>
                  <a:lnTo>
                    <a:pt x="0" y="466852"/>
                  </a:lnTo>
                  <a:lnTo>
                    <a:pt x="4064" y="470916"/>
                  </a:lnTo>
                  <a:lnTo>
                    <a:pt x="466851" y="470916"/>
                  </a:lnTo>
                  <a:lnTo>
                    <a:pt x="470916" y="466852"/>
                  </a:lnTo>
                  <a:lnTo>
                    <a:pt x="470916" y="4064"/>
                  </a:lnTo>
                  <a:lnTo>
                    <a:pt x="466851" y="0"/>
                  </a:lnTo>
                  <a:close/>
                </a:path>
              </a:pathLst>
            </a:custGeom>
            <a:solidFill>
              <a:srgbClr val="F8E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49205" y="2867405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70">
                  <a:moveTo>
                    <a:pt x="0" y="9144"/>
                  </a:moveTo>
                  <a:lnTo>
                    <a:pt x="0" y="4064"/>
                  </a:lnTo>
                  <a:lnTo>
                    <a:pt x="4064" y="0"/>
                  </a:lnTo>
                  <a:lnTo>
                    <a:pt x="9144" y="0"/>
                  </a:lnTo>
                  <a:lnTo>
                    <a:pt x="461772" y="0"/>
                  </a:lnTo>
                  <a:lnTo>
                    <a:pt x="466851" y="0"/>
                  </a:lnTo>
                  <a:lnTo>
                    <a:pt x="470916" y="4064"/>
                  </a:lnTo>
                  <a:lnTo>
                    <a:pt x="470916" y="9144"/>
                  </a:lnTo>
                  <a:lnTo>
                    <a:pt x="470916" y="461772"/>
                  </a:lnTo>
                  <a:lnTo>
                    <a:pt x="470916" y="466852"/>
                  </a:lnTo>
                  <a:lnTo>
                    <a:pt x="466851" y="470916"/>
                  </a:lnTo>
                  <a:lnTo>
                    <a:pt x="461772" y="470916"/>
                  </a:lnTo>
                  <a:lnTo>
                    <a:pt x="9144" y="470916"/>
                  </a:lnTo>
                  <a:lnTo>
                    <a:pt x="4064" y="470916"/>
                  </a:lnTo>
                  <a:lnTo>
                    <a:pt x="0" y="466852"/>
                  </a:lnTo>
                  <a:lnTo>
                    <a:pt x="0" y="461772"/>
                  </a:lnTo>
                  <a:lnTo>
                    <a:pt x="0" y="9144"/>
                  </a:lnTo>
                  <a:close/>
                </a:path>
              </a:pathLst>
            </a:custGeom>
            <a:ln w="7620">
              <a:solidFill>
                <a:srgbClr val="141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779254" y="2860039"/>
            <a:ext cx="20955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i="1" spc="-350" dirty="0">
                <a:solidFill>
                  <a:srgbClr val="141516"/>
                </a:solidFill>
                <a:latin typeface="Verdana"/>
                <a:cs typeface="Verdana"/>
              </a:rPr>
              <a:t>3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8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316082" y="2826563"/>
            <a:ext cx="3573779" cy="3763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35305">
              <a:lnSpc>
                <a:spcPct val="105400"/>
              </a:lnSpc>
              <a:spcBef>
                <a:spcPts val="95"/>
              </a:spcBef>
            </a:pPr>
            <a:r>
              <a:rPr sz="2050" b="1" i="1" spc="-55" dirty="0">
                <a:solidFill>
                  <a:srgbClr val="141516"/>
                </a:solidFill>
                <a:latin typeface="Verdana"/>
                <a:cs typeface="Verdana"/>
              </a:rPr>
              <a:t>Equipment</a:t>
            </a:r>
            <a:r>
              <a:rPr sz="2050" b="1" i="1" spc="-125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050" b="1" i="1" spc="-80" dirty="0">
                <a:solidFill>
                  <a:srgbClr val="141516"/>
                </a:solidFill>
                <a:latin typeface="Verdana"/>
                <a:cs typeface="Verdana"/>
              </a:rPr>
              <a:t>Failures</a:t>
            </a:r>
            <a:r>
              <a:rPr sz="2050" b="1" i="1" spc="-110" dirty="0">
                <a:solidFill>
                  <a:srgbClr val="141516"/>
                </a:solidFill>
                <a:latin typeface="Verdana"/>
                <a:cs typeface="Verdana"/>
              </a:rPr>
              <a:t> </a:t>
            </a:r>
            <a:r>
              <a:rPr sz="2050" b="1" i="1" spc="-25" dirty="0">
                <a:solidFill>
                  <a:srgbClr val="141516"/>
                </a:solidFill>
                <a:latin typeface="Verdana"/>
                <a:cs typeface="Verdana"/>
              </a:rPr>
              <a:t>in </a:t>
            </a:r>
            <a:r>
              <a:rPr sz="2050" b="1" i="1" spc="-10" dirty="0">
                <a:solidFill>
                  <a:srgbClr val="141516"/>
                </a:solidFill>
                <a:latin typeface="Verdana"/>
                <a:cs typeface="Verdana"/>
              </a:rPr>
              <a:t>Cycling</a:t>
            </a:r>
            <a:endParaRPr sz="2050">
              <a:latin typeface="Verdana"/>
              <a:cs typeface="Verdana"/>
            </a:endParaRPr>
          </a:p>
          <a:p>
            <a:pPr marL="12700" marR="5080">
              <a:lnSpc>
                <a:spcPct val="135400"/>
              </a:lnSpc>
              <a:spcBef>
                <a:spcPts val="844"/>
              </a:spcBef>
            </a:pP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Cycling</a:t>
            </a:r>
            <a:r>
              <a:rPr sz="16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teams</a:t>
            </a:r>
            <a:r>
              <a:rPr sz="16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could</a:t>
            </a:r>
            <a:r>
              <a:rPr sz="16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be</a:t>
            </a:r>
            <a:r>
              <a:rPr sz="160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held</a:t>
            </a:r>
            <a:r>
              <a:rPr sz="1600" spc="-4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liable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600" spc="-7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injuries</a:t>
            </a:r>
            <a:r>
              <a:rPr sz="16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resulting</a:t>
            </a:r>
            <a:r>
              <a:rPr sz="16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from</a:t>
            </a:r>
            <a:r>
              <a:rPr sz="160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faulty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equipment.</a:t>
            </a:r>
            <a:r>
              <a:rPr sz="1600" spc="-1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</a:t>
            </a:r>
            <a:r>
              <a:rPr sz="16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6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hypothetical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scenario,</a:t>
            </a:r>
            <a:r>
              <a:rPr sz="1600" spc="-3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if</a:t>
            </a:r>
            <a:r>
              <a:rPr sz="1600" spc="-7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600" spc="-8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professional</a:t>
            </a:r>
            <a:r>
              <a:rPr sz="16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cyclist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suffers</a:t>
            </a:r>
            <a:r>
              <a:rPr sz="16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an</a:t>
            </a:r>
            <a:r>
              <a:rPr sz="16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injury</a:t>
            </a:r>
            <a:r>
              <a:rPr sz="16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due</a:t>
            </a:r>
            <a:r>
              <a:rPr sz="16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to</a:t>
            </a:r>
            <a:r>
              <a:rPr sz="1600" spc="-5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a</a:t>
            </a:r>
            <a:r>
              <a:rPr sz="16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poorly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maintained</a:t>
            </a:r>
            <a:r>
              <a:rPr sz="1600" spc="-4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bike,</a:t>
            </a:r>
            <a:r>
              <a:rPr sz="16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600" spc="-6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team</a:t>
            </a:r>
            <a:r>
              <a:rPr sz="16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might</a:t>
            </a:r>
            <a:r>
              <a:rPr sz="16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be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held</a:t>
            </a:r>
            <a:r>
              <a:rPr sz="1600" spc="-7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responsible</a:t>
            </a:r>
            <a:r>
              <a:rPr sz="16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for</a:t>
            </a:r>
            <a:r>
              <a:rPr sz="1600" spc="-7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failing</a:t>
            </a:r>
            <a:r>
              <a:rPr sz="1600" spc="-55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25" dirty="0">
                <a:solidFill>
                  <a:srgbClr val="141516"/>
                </a:solidFill>
                <a:latin typeface="Noto Sans Mono CJK HK"/>
                <a:cs typeface="Noto Sans Mono CJK HK"/>
              </a:rPr>
              <a:t>to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ensure</a:t>
            </a:r>
            <a:r>
              <a:rPr sz="16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</a:t>
            </a:r>
            <a:r>
              <a:rPr sz="16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safety</a:t>
            </a:r>
            <a:r>
              <a:rPr sz="1600" spc="-3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dirty="0">
                <a:solidFill>
                  <a:srgbClr val="141516"/>
                </a:solidFill>
                <a:latin typeface="Noto Sans Mono CJK HK"/>
                <a:cs typeface="Noto Sans Mono CJK HK"/>
              </a:rPr>
              <a:t>of</a:t>
            </a:r>
            <a:r>
              <a:rPr sz="1600" spc="-60" dirty="0">
                <a:solidFill>
                  <a:srgbClr val="141516"/>
                </a:solidFill>
                <a:latin typeface="Noto Sans Mono CJK HK"/>
                <a:cs typeface="Noto Sans Mono CJK HK"/>
              </a:rPr>
              <a:t> </a:t>
            </a:r>
            <a:r>
              <a:rPr sz="1600" spc="-10" dirty="0">
                <a:solidFill>
                  <a:srgbClr val="141516"/>
                </a:solidFill>
                <a:latin typeface="Noto Sans Mono CJK HK"/>
                <a:cs typeface="Noto Sans Mono CJK HK"/>
              </a:rPr>
              <a:t>their equipment.</a:t>
            </a:r>
            <a:endParaRPr sz="1600">
              <a:latin typeface="Noto Sans Mono CJK HK"/>
              <a:cs typeface="Noto Sans Mono CJK H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5609" y="803388"/>
            <a:ext cx="5686425" cy="119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400"/>
              </a:lnSpc>
              <a:spcBef>
                <a:spcPts val="100"/>
              </a:spcBef>
            </a:pPr>
            <a:r>
              <a:rPr i="1" spc="-100" dirty="0"/>
              <a:t>Comparison</a:t>
            </a:r>
            <a:r>
              <a:rPr i="1" spc="-175" dirty="0"/>
              <a:t> </a:t>
            </a:r>
            <a:r>
              <a:rPr i="1" spc="-120" dirty="0"/>
              <a:t>with</a:t>
            </a:r>
            <a:r>
              <a:rPr i="1" spc="-155" dirty="0"/>
              <a:t> </a:t>
            </a:r>
            <a:r>
              <a:rPr i="1" spc="-100" dirty="0"/>
              <a:t>Other</a:t>
            </a:r>
            <a:r>
              <a:rPr spc="-100" dirty="0"/>
              <a:t> </a:t>
            </a:r>
            <a:r>
              <a:rPr spc="-110" dirty="0"/>
              <a:t>Industries</a:t>
            </a:r>
          </a:p>
        </p:txBody>
      </p:sp>
      <p:sp>
        <p:nvSpPr>
          <p:cNvPr id="4" name="object 4"/>
          <p:cNvSpPr/>
          <p:nvPr/>
        </p:nvSpPr>
        <p:spPr>
          <a:xfrm>
            <a:off x="655319" y="2313432"/>
            <a:ext cx="7832090" cy="829310"/>
          </a:xfrm>
          <a:custGeom>
            <a:avLst/>
            <a:gdLst/>
            <a:ahLst/>
            <a:cxnLst/>
            <a:rect l="l" t="t" r="r" b="b"/>
            <a:pathLst>
              <a:path w="7832090" h="829310">
                <a:moveTo>
                  <a:pt x="7831835" y="0"/>
                </a:moveTo>
                <a:lnTo>
                  <a:pt x="0" y="0"/>
                </a:lnTo>
                <a:lnTo>
                  <a:pt x="0" y="829056"/>
                </a:lnTo>
                <a:lnTo>
                  <a:pt x="7831835" y="829056"/>
                </a:lnTo>
                <a:lnTo>
                  <a:pt x="7831835" y="0"/>
                </a:lnTo>
                <a:close/>
              </a:path>
            </a:pathLst>
          </a:custGeom>
          <a:solidFill>
            <a:srgbClr val="FFFFFF">
              <a:alpha val="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319" y="4268723"/>
            <a:ext cx="7832090" cy="1126490"/>
          </a:xfrm>
          <a:custGeom>
            <a:avLst/>
            <a:gdLst/>
            <a:ahLst/>
            <a:cxnLst/>
            <a:rect l="l" t="t" r="r" b="b"/>
            <a:pathLst>
              <a:path w="7832090" h="1126489">
                <a:moveTo>
                  <a:pt x="7831835" y="0"/>
                </a:moveTo>
                <a:lnTo>
                  <a:pt x="0" y="0"/>
                </a:lnTo>
                <a:lnTo>
                  <a:pt x="0" y="1126236"/>
                </a:lnTo>
                <a:lnTo>
                  <a:pt x="7831835" y="1126236"/>
                </a:lnTo>
                <a:lnTo>
                  <a:pt x="7831835" y="0"/>
                </a:lnTo>
                <a:close/>
              </a:path>
            </a:pathLst>
          </a:custGeom>
          <a:solidFill>
            <a:srgbClr val="FFFFFF">
              <a:alpha val="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319" y="6522719"/>
            <a:ext cx="7832090" cy="829310"/>
          </a:xfrm>
          <a:custGeom>
            <a:avLst/>
            <a:gdLst/>
            <a:ahLst/>
            <a:cxnLst/>
            <a:rect l="l" t="t" r="r" b="b"/>
            <a:pathLst>
              <a:path w="7832090" h="829309">
                <a:moveTo>
                  <a:pt x="7831835" y="0"/>
                </a:moveTo>
                <a:lnTo>
                  <a:pt x="0" y="0"/>
                </a:lnTo>
                <a:lnTo>
                  <a:pt x="0" y="829055"/>
                </a:lnTo>
                <a:lnTo>
                  <a:pt x="7831835" y="829055"/>
                </a:lnTo>
                <a:lnTo>
                  <a:pt x="7831835" y="0"/>
                </a:lnTo>
                <a:close/>
              </a:path>
            </a:pathLst>
          </a:custGeom>
          <a:solidFill>
            <a:srgbClr val="FFFFFF">
              <a:alpha val="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41984" y="2300090"/>
          <a:ext cx="7849234" cy="5051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0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0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660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Industry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6065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9595" marR="650875">
                        <a:lnSpc>
                          <a:spcPct val="131700"/>
                        </a:lnSpc>
                        <a:spcBef>
                          <a:spcPts val="715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Vicarious</a:t>
                      </a:r>
                      <a:r>
                        <a:rPr sz="1450" spc="-6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Liability Application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9080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9390" marR="580390">
                        <a:lnSpc>
                          <a:spcPct val="131700"/>
                        </a:lnSpc>
                        <a:spcBef>
                          <a:spcPts val="715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Key</a:t>
                      </a:r>
                      <a:r>
                        <a:rPr sz="1450" spc="-4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Differences</a:t>
                      </a:r>
                      <a:r>
                        <a:rPr sz="1450" spc="-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2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from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Sports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9080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85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Corporate</a:t>
                      </a:r>
                      <a:r>
                        <a:rPr sz="1450" spc="-7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Sector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5494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69595" marR="284480">
                        <a:lnSpc>
                          <a:spcPct val="132100"/>
                        </a:lnSpc>
                        <a:spcBef>
                          <a:spcPts val="660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Employers</a:t>
                      </a:r>
                      <a:r>
                        <a:rPr sz="1450" spc="-6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liable</a:t>
                      </a:r>
                      <a:r>
                        <a:rPr sz="1450" spc="-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2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for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employee</a:t>
                      </a:r>
                      <a:r>
                        <a:rPr sz="1450" spc="-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actions</a:t>
                      </a:r>
                      <a:r>
                        <a:rPr sz="1450" spc="-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within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scope</a:t>
                      </a:r>
                      <a:r>
                        <a:rPr sz="1450" spc="-4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of</a:t>
                      </a:r>
                      <a:r>
                        <a:rPr sz="1450" spc="-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employment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83820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9390" marR="213995">
                        <a:lnSpc>
                          <a:spcPct val="132100"/>
                        </a:lnSpc>
                        <a:spcBef>
                          <a:spcPts val="660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Less</a:t>
                      </a:r>
                      <a:r>
                        <a:rPr sz="1450" spc="-3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physical</a:t>
                      </a:r>
                      <a:r>
                        <a:rPr sz="1450" spc="-4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risk,</a:t>
                      </a:r>
                      <a:r>
                        <a:rPr sz="1450" spc="-4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2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more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focus</a:t>
                      </a:r>
                      <a:r>
                        <a:rPr sz="1450" spc="-4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on</a:t>
                      </a:r>
                      <a:r>
                        <a:rPr sz="1450" spc="-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financial misconduct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83820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85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Healthcare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5494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69595" marR="191770">
                        <a:lnSpc>
                          <a:spcPct val="131700"/>
                        </a:lnSpc>
                        <a:spcBef>
                          <a:spcPts val="670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Hospitals</a:t>
                      </a:r>
                      <a:r>
                        <a:rPr sz="1450" spc="-6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liable</a:t>
                      </a:r>
                      <a:r>
                        <a:rPr sz="1450" spc="-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2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for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medical</a:t>
                      </a:r>
                      <a:r>
                        <a:rPr sz="1450" spc="-4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staff</a:t>
                      </a:r>
                      <a:r>
                        <a:rPr sz="1450" spc="-3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negligence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 marL="199390" marR="212090">
                        <a:lnSpc>
                          <a:spcPct val="132100"/>
                        </a:lnSpc>
                        <a:spcBef>
                          <a:spcPts val="665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Higher</a:t>
                      </a:r>
                      <a:r>
                        <a:rPr sz="1450" spc="-4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standard</a:t>
                      </a:r>
                      <a:r>
                        <a:rPr sz="1450" spc="-4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of</a:t>
                      </a:r>
                      <a:r>
                        <a:rPr sz="1450" spc="-1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care,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more</a:t>
                      </a:r>
                      <a:r>
                        <a:rPr sz="1450" spc="-3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regulated environment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8445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12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Education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55575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69595" marR="287020">
                        <a:lnSpc>
                          <a:spcPct val="131800"/>
                        </a:lnSpc>
                        <a:spcBef>
                          <a:spcPts val="670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Schools</a:t>
                      </a:r>
                      <a:r>
                        <a:rPr sz="1450" spc="-6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responsible</a:t>
                      </a:r>
                      <a:r>
                        <a:rPr sz="1450" spc="-6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2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for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teacher</a:t>
                      </a:r>
                      <a:r>
                        <a:rPr sz="1450" spc="-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misconduct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85090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9390" marR="306705">
                        <a:lnSpc>
                          <a:spcPct val="132100"/>
                        </a:lnSpc>
                        <a:spcBef>
                          <a:spcPts val="665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Duty</a:t>
                      </a:r>
                      <a:r>
                        <a:rPr sz="1450" spc="-3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of</a:t>
                      </a:r>
                      <a:r>
                        <a:rPr sz="1450" spc="-1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care</a:t>
                      </a:r>
                      <a:r>
                        <a:rPr sz="1450" spc="-3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extends</a:t>
                      </a:r>
                      <a:r>
                        <a:rPr sz="1450" spc="-4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2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to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minors,</a:t>
                      </a:r>
                      <a:r>
                        <a:rPr sz="1450" spc="-4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focus</a:t>
                      </a:r>
                      <a:r>
                        <a:rPr sz="1450" spc="-3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2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on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safeguarding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84455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930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Transportation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15494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9595" marR="562610">
                        <a:lnSpc>
                          <a:spcPct val="131700"/>
                        </a:lnSpc>
                        <a:spcBef>
                          <a:spcPts val="665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Companies</a:t>
                      </a:r>
                      <a:r>
                        <a:rPr sz="1450" spc="-6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liable</a:t>
                      </a:r>
                      <a:r>
                        <a:rPr sz="1450" spc="-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2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for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driver</a:t>
                      </a:r>
                      <a:r>
                        <a:rPr sz="1450" spc="-4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actions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8445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9390" marR="394970">
                        <a:lnSpc>
                          <a:spcPct val="131700"/>
                        </a:lnSpc>
                        <a:spcBef>
                          <a:spcPts val="665"/>
                        </a:spcBef>
                      </a:pP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Strict</a:t>
                      </a:r>
                      <a:r>
                        <a:rPr sz="1450" spc="-4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regulations,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focus</a:t>
                      </a:r>
                      <a:r>
                        <a:rPr sz="1450" spc="-4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on</a:t>
                      </a:r>
                      <a:r>
                        <a:rPr sz="1450" spc="-5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public</a:t>
                      </a:r>
                      <a:r>
                        <a:rPr sz="1450" spc="-4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 </a:t>
                      </a:r>
                      <a:r>
                        <a:rPr sz="1450" spc="-10" dirty="0">
                          <a:solidFill>
                            <a:srgbClr val="141516"/>
                          </a:solidFill>
                          <a:latin typeface="Noto Sans Mono CJK HK"/>
                          <a:cs typeface="Noto Sans Mono CJK HK"/>
                        </a:rPr>
                        <a:t>safety</a:t>
                      </a:r>
                      <a:endParaRPr sz="1450">
                        <a:latin typeface="Noto Sans Mono CJK HK"/>
                        <a:cs typeface="Noto Sans Mono CJK HK"/>
                      </a:endParaRPr>
                    </a:p>
                  </a:txBody>
                  <a:tcPr marL="0" marR="0" marT="84455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9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2150</Words>
  <Application>Microsoft Office PowerPoint</Application>
  <PresentationFormat>Custom</PresentationFormat>
  <Paragraphs>184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Noto Sans Mono CJK HK</vt:lpstr>
      <vt:lpstr>Arial</vt:lpstr>
      <vt:lpstr>Calibri</vt:lpstr>
      <vt:lpstr>Garamond</vt:lpstr>
      <vt:lpstr>Noto Sans</vt:lpstr>
      <vt:lpstr>Verdana</vt:lpstr>
      <vt:lpstr>Office Theme</vt:lpstr>
      <vt:lpstr>Organic</vt:lpstr>
      <vt:lpstr>Vicarious Liability in Sports: Legal Responsibilities of Teams and Coaches</vt:lpstr>
      <vt:lpstr>Minor House Keeping</vt:lpstr>
      <vt:lpstr>Introduction</vt:lpstr>
      <vt:lpstr>Application of Vicarious Liability in Sports</vt:lpstr>
      <vt:lpstr>Legal Responsibilities of Teams for Player Actions</vt:lpstr>
      <vt:lpstr>Case Law: Vowles v Evans and Welsh Rugby Union Ltd (2003)</vt:lpstr>
      <vt:lpstr>Liability for Coach Misconduct: Various Claimants v Barry Bennell</vt:lpstr>
      <vt:lpstr>Practical Examples: Liability for Injuries During Games</vt:lpstr>
      <vt:lpstr>Comparison with Other Industries</vt:lpstr>
      <vt:lpstr>Risk Mitigation for Sports Organisations</vt:lpstr>
      <vt:lpstr>Emerging Trends in Player-Coach Liability Disputes</vt:lpstr>
      <vt:lpstr>Group Activity 1: Analyzing Sports Liability Case</vt:lpstr>
      <vt:lpstr>Group Activity 2: Coach Misconduct Scenario</vt:lpstr>
      <vt:lpstr>Group Activity 3: Risk Mitigation Strategy Development</vt:lpstr>
      <vt:lpstr>Group Activity 4: Comparative Analysis of Vicarious Liability</vt:lpstr>
      <vt:lpstr>Group Activity 5: Mock Trial - Sports Injury Case</vt:lpstr>
      <vt:lpstr>Conclusion: The Future of Vicarious Liability in Sports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Okwudili Onyenwee Onwurah</cp:lastModifiedBy>
  <cp:revision>2</cp:revision>
  <dcterms:created xsi:type="dcterms:W3CDTF">2024-11-22T17:04:13Z</dcterms:created>
  <dcterms:modified xsi:type="dcterms:W3CDTF">2024-11-22T18:14:03Z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2024-11-22T00:00:00Z</vt:filetime>
  </property>
  <property fmtid="{D5CDD505-2E9C-101B-9397-08002B2CF9AE}" pid="3" name="Producer">
    <vt:lpwstr>3-Heights(TM) PDF Security Shell 4.8.25.2 (http://www.pdf-tools.com)</vt:lpwstr>
  </property>
</Properties>
</file>