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71" r:id="rId2"/>
    <p:sldId id="272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286750" y="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2E7B6-1658-4E2B-BCC3-E935E7143BD1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45050" y="1028700"/>
            <a:ext cx="4940300" cy="2778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63675" y="3960813"/>
            <a:ext cx="11703050" cy="32400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81685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286750" y="781685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40180-2178-44F9-8D5A-A94E14A5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195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rgbClr val="2C3E42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2B2D3B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F643D-537F-4B27-9B1D-0B08C3D4DED3}" type="datetime1">
              <a:rPr lang="en-US" smtClean="0"/>
              <a:t>11/18/2024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rgbClr val="2C3E42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2B2D3B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DF959-0CC7-47C1-BE8A-5FD306E551E5}" type="datetime1">
              <a:rPr lang="en-US" smtClean="0"/>
              <a:t>11/18/2024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rgbClr val="2C3E42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9262C-B3E1-40B8-94F6-B4166B939799}" type="datetime1">
              <a:rPr lang="en-US" smtClean="0"/>
              <a:t>11/18/2024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rgbClr val="2C3E42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BC694-ECA6-4860-BAE5-92D45BB3266D}" type="datetime1">
              <a:rPr lang="en-US" smtClean="0"/>
              <a:t>11/18/2024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164BB-D962-4230-BBE1-61273B6E3B9D}" type="datetime1">
              <a:rPr lang="en-US" smtClean="0"/>
              <a:t>11/18/2024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FFF8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1304" y="870965"/>
            <a:ext cx="12912725" cy="141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rgbClr val="2C3E42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409433" y="2277872"/>
            <a:ext cx="6436994" cy="5106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2B2D3B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30F34-3E92-459F-B070-893E9EF8859E}" type="datetime1">
              <a:rPr lang="en-US" smtClean="0"/>
              <a:t>11/18/2024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76200" y="0"/>
            <a:ext cx="14630400" cy="8229600"/>
            <a:chOff x="0" y="0"/>
            <a:chExt cx="14630400" cy="82296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4630399" cy="822959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29996" y="731519"/>
              <a:ext cx="13167360" cy="6766559"/>
            </a:xfrm>
            <a:custGeom>
              <a:avLst/>
              <a:gdLst/>
              <a:ahLst/>
              <a:cxnLst/>
              <a:rect l="l" t="t" r="r" b="b"/>
              <a:pathLst>
                <a:path w="13167360" h="6766559">
                  <a:moveTo>
                    <a:pt x="0" y="6766559"/>
                  </a:moveTo>
                  <a:lnTo>
                    <a:pt x="13167360" y="6766559"/>
                  </a:lnTo>
                  <a:lnTo>
                    <a:pt x="13167360" y="0"/>
                  </a:lnTo>
                  <a:lnTo>
                    <a:pt x="0" y="0"/>
                  </a:lnTo>
                  <a:lnTo>
                    <a:pt x="0" y="6766559"/>
                  </a:lnTo>
                  <a:close/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784091"/>
              <a:ext cx="914399" cy="72847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25143" y="3784091"/>
              <a:ext cx="905255" cy="7284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74876" y="2906267"/>
              <a:ext cx="11289030" cy="0"/>
            </a:xfrm>
            <a:custGeom>
              <a:avLst/>
              <a:gdLst/>
              <a:ahLst/>
              <a:cxnLst/>
              <a:rect l="l" t="t" r="r" b="b"/>
              <a:pathLst>
                <a:path w="11289030">
                  <a:moveTo>
                    <a:pt x="0" y="0"/>
                  </a:moveTo>
                  <a:lnTo>
                    <a:pt x="11288776" y="0"/>
                  </a:lnTo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14630399" cy="8229596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133600" y="1371611"/>
            <a:ext cx="11201400" cy="1154162"/>
          </a:xfrm>
          <a:prstGeom prst="rect">
            <a:avLst/>
          </a:prstGeom>
          <a:solidFill>
            <a:srgbClr val="0000FF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10"/>
              </a:lnSpc>
              <a:tabLst>
                <a:tab pos="2456815" algn="l"/>
                <a:tab pos="4423410" algn="l"/>
              </a:tabLst>
            </a:pPr>
            <a: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Case Study Analysis: </a:t>
            </a:r>
            <a:b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</a:br>
            <a: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Landmark Nuisance Cases and Their Impact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1546542" y="6683946"/>
            <a:ext cx="11537315" cy="706755"/>
            <a:chOff x="1546542" y="6683946"/>
            <a:chExt cx="11537315" cy="706755"/>
          </a:xfrm>
        </p:grpSpPr>
        <p:sp>
          <p:nvSpPr>
            <p:cNvPr id="11" name="object 11"/>
            <p:cNvSpPr/>
            <p:nvPr/>
          </p:nvSpPr>
          <p:spPr>
            <a:xfrm>
              <a:off x="1554480" y="6691883"/>
              <a:ext cx="11521440" cy="690880"/>
            </a:xfrm>
            <a:custGeom>
              <a:avLst/>
              <a:gdLst/>
              <a:ahLst/>
              <a:cxnLst/>
              <a:rect l="l" t="t" r="r" b="b"/>
              <a:pathLst>
                <a:path w="11521440" h="690879">
                  <a:moveTo>
                    <a:pt x="11521440" y="0"/>
                  </a:moveTo>
                  <a:lnTo>
                    <a:pt x="0" y="0"/>
                  </a:lnTo>
                  <a:lnTo>
                    <a:pt x="0" y="690372"/>
                  </a:lnTo>
                  <a:lnTo>
                    <a:pt x="11521440" y="690372"/>
                  </a:lnTo>
                  <a:lnTo>
                    <a:pt x="11521440" y="0"/>
                  </a:lnTo>
                  <a:close/>
                </a:path>
              </a:pathLst>
            </a:custGeom>
            <a:solidFill>
              <a:srgbClr val="8399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554480" y="6691883"/>
              <a:ext cx="11521440" cy="690880"/>
            </a:xfrm>
            <a:custGeom>
              <a:avLst/>
              <a:gdLst/>
              <a:ahLst/>
              <a:cxnLst/>
              <a:rect l="l" t="t" r="r" b="b"/>
              <a:pathLst>
                <a:path w="11521440" h="690879">
                  <a:moveTo>
                    <a:pt x="0" y="690372"/>
                  </a:moveTo>
                  <a:lnTo>
                    <a:pt x="11521440" y="690372"/>
                  </a:lnTo>
                  <a:lnTo>
                    <a:pt x="11521440" y="0"/>
                  </a:lnTo>
                  <a:lnTo>
                    <a:pt x="0" y="0"/>
                  </a:lnTo>
                  <a:lnTo>
                    <a:pt x="0" y="690372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583428" y="6787388"/>
            <a:ext cx="346138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dirty="0">
                <a:solidFill>
                  <a:srgbClr val="6F2F9F"/>
                </a:solidFill>
                <a:latin typeface="Times New Roman"/>
                <a:cs typeface="Times New Roman"/>
              </a:rPr>
              <a:t>Dr</a:t>
            </a:r>
            <a:r>
              <a:rPr sz="2500" b="1" spc="-10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5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Okwudili</a:t>
            </a:r>
            <a:r>
              <a:rPr sz="2500" b="1" spc="-10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500" b="1" dirty="0">
                <a:solidFill>
                  <a:srgbClr val="6F2F9F"/>
                </a:solidFill>
                <a:latin typeface="Times New Roman"/>
                <a:cs typeface="Times New Roman"/>
              </a:rPr>
              <a:t>O.</a:t>
            </a:r>
            <a:r>
              <a:rPr sz="2500" b="1" spc="-9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500" b="1" spc="-35" dirty="0">
                <a:solidFill>
                  <a:srgbClr val="6F2F9F"/>
                </a:solidFill>
                <a:latin typeface="Times New Roman"/>
                <a:cs typeface="Times New Roman"/>
              </a:rPr>
              <a:t>Onwurah</a:t>
            </a:r>
            <a:endParaRPr sz="25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546542" y="3308286"/>
            <a:ext cx="11537315" cy="3449954"/>
            <a:chOff x="1546542" y="3308286"/>
            <a:chExt cx="11537315" cy="3449954"/>
          </a:xfrm>
        </p:grpSpPr>
        <p:sp>
          <p:nvSpPr>
            <p:cNvPr id="15" name="object 15"/>
            <p:cNvSpPr/>
            <p:nvPr/>
          </p:nvSpPr>
          <p:spPr>
            <a:xfrm>
              <a:off x="1554480" y="3316223"/>
              <a:ext cx="11521440" cy="3434079"/>
            </a:xfrm>
            <a:custGeom>
              <a:avLst/>
              <a:gdLst/>
              <a:ahLst/>
              <a:cxnLst/>
              <a:rect l="l" t="t" r="r" b="b"/>
              <a:pathLst>
                <a:path w="11521440" h="3434079">
                  <a:moveTo>
                    <a:pt x="11521440" y="0"/>
                  </a:moveTo>
                  <a:lnTo>
                    <a:pt x="0" y="0"/>
                  </a:lnTo>
                  <a:lnTo>
                    <a:pt x="0" y="2231009"/>
                  </a:lnTo>
                  <a:lnTo>
                    <a:pt x="5331587" y="2231009"/>
                  </a:lnTo>
                  <a:lnTo>
                    <a:pt x="5331587" y="2575179"/>
                  </a:lnTo>
                  <a:lnTo>
                    <a:pt x="4902327" y="2575179"/>
                  </a:lnTo>
                  <a:lnTo>
                    <a:pt x="5760720" y="3433572"/>
                  </a:lnTo>
                  <a:lnTo>
                    <a:pt x="6619113" y="2575179"/>
                  </a:lnTo>
                  <a:lnTo>
                    <a:pt x="6189853" y="2575179"/>
                  </a:lnTo>
                  <a:lnTo>
                    <a:pt x="6189853" y="2231009"/>
                  </a:lnTo>
                  <a:lnTo>
                    <a:pt x="11521440" y="2231009"/>
                  </a:lnTo>
                  <a:lnTo>
                    <a:pt x="11521440" y="0"/>
                  </a:lnTo>
                  <a:close/>
                </a:path>
              </a:pathLst>
            </a:custGeom>
            <a:solidFill>
              <a:srgbClr val="8399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54480" y="3316223"/>
              <a:ext cx="11521440" cy="3434079"/>
            </a:xfrm>
            <a:custGeom>
              <a:avLst/>
              <a:gdLst/>
              <a:ahLst/>
              <a:cxnLst/>
              <a:rect l="l" t="t" r="r" b="b"/>
              <a:pathLst>
                <a:path w="11521440" h="3434079">
                  <a:moveTo>
                    <a:pt x="11521440" y="2231009"/>
                  </a:moveTo>
                  <a:lnTo>
                    <a:pt x="6189853" y="2231009"/>
                  </a:lnTo>
                  <a:lnTo>
                    <a:pt x="6189853" y="2575179"/>
                  </a:lnTo>
                  <a:lnTo>
                    <a:pt x="6619113" y="2575179"/>
                  </a:lnTo>
                  <a:lnTo>
                    <a:pt x="5760720" y="3433572"/>
                  </a:lnTo>
                  <a:lnTo>
                    <a:pt x="4902327" y="2575179"/>
                  </a:lnTo>
                  <a:lnTo>
                    <a:pt x="5331587" y="2575179"/>
                  </a:lnTo>
                  <a:lnTo>
                    <a:pt x="5331587" y="2231009"/>
                  </a:lnTo>
                  <a:lnTo>
                    <a:pt x="0" y="2231009"/>
                  </a:lnTo>
                  <a:lnTo>
                    <a:pt x="0" y="0"/>
                  </a:lnTo>
                  <a:lnTo>
                    <a:pt x="11521440" y="0"/>
                  </a:lnTo>
                  <a:lnTo>
                    <a:pt x="11521440" y="2231009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864614" y="3507181"/>
            <a:ext cx="10899775" cy="72834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261870" marR="5080" indent="-2249805">
              <a:lnSpc>
                <a:spcPts val="2530"/>
              </a:lnSpc>
              <a:spcBef>
                <a:spcPts val="575"/>
              </a:spcBef>
            </a:pPr>
            <a:r>
              <a:rPr sz="25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Tutor</a:t>
            </a:r>
            <a:r>
              <a:rPr sz="2500" spc="-70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25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Okwudili</a:t>
            </a:r>
            <a:r>
              <a:rPr sz="2500" b="1" spc="-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dirty="0">
                <a:solidFill>
                  <a:srgbClr val="FFFFFF"/>
                </a:solidFill>
                <a:latin typeface="Times New Roman"/>
                <a:cs typeface="Times New Roman"/>
              </a:rPr>
              <a:t>O.</a:t>
            </a:r>
            <a:r>
              <a:rPr sz="25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dirty="0">
                <a:solidFill>
                  <a:srgbClr val="FFFFFF"/>
                </a:solidFill>
                <a:latin typeface="Times New Roman"/>
                <a:cs typeface="Times New Roman"/>
              </a:rPr>
              <a:t>ONWURAH,</a:t>
            </a:r>
            <a:r>
              <a:rPr sz="25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dirty="0">
                <a:solidFill>
                  <a:srgbClr val="FFFFFF"/>
                </a:solidFill>
                <a:latin typeface="Times New Roman"/>
                <a:cs typeface="Times New Roman"/>
              </a:rPr>
              <a:t>LL.B.</a:t>
            </a:r>
            <a:r>
              <a:rPr sz="2500" b="1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0" dirty="0">
                <a:solidFill>
                  <a:srgbClr val="FFFFFF"/>
                </a:solidFill>
                <a:latin typeface="Times New Roman"/>
                <a:cs typeface="Times New Roman"/>
              </a:rPr>
              <a:t>(Nigeria);</a:t>
            </a:r>
            <a:r>
              <a:rPr sz="25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dirty="0">
                <a:solidFill>
                  <a:srgbClr val="FFFFFF"/>
                </a:solidFill>
                <a:latin typeface="Times New Roman"/>
                <a:cs typeface="Times New Roman"/>
              </a:rPr>
              <a:t>BL</a:t>
            </a:r>
            <a:r>
              <a:rPr sz="2500" b="1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0" dirty="0">
                <a:solidFill>
                  <a:srgbClr val="FFFFFF"/>
                </a:solidFill>
                <a:latin typeface="Times New Roman"/>
                <a:cs typeface="Times New Roman"/>
              </a:rPr>
              <a:t>(Abuja, Nigeria);</a:t>
            </a:r>
            <a:r>
              <a:rPr sz="25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LLM</a:t>
            </a:r>
            <a:r>
              <a:rPr sz="2500" b="1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Times New Roman"/>
                <a:cs typeface="Times New Roman"/>
              </a:rPr>
              <a:t>(Exeter, </a:t>
            </a:r>
            <a:r>
              <a:rPr sz="2500" spc="-35" dirty="0">
                <a:solidFill>
                  <a:srgbClr val="FFFFFF"/>
                </a:solidFill>
                <a:latin typeface="Times New Roman"/>
                <a:cs typeface="Times New Roman"/>
              </a:rPr>
              <a:t>UK);</a:t>
            </a:r>
            <a:r>
              <a:rPr sz="25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LLM</a:t>
            </a:r>
            <a:r>
              <a:rPr sz="25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50" dirty="0">
                <a:solidFill>
                  <a:srgbClr val="FFFFFF"/>
                </a:solidFill>
                <a:latin typeface="Times New Roman"/>
                <a:cs typeface="Times New Roman"/>
              </a:rPr>
              <a:t>(Qingdao,</a:t>
            </a:r>
            <a:r>
              <a:rPr sz="25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5" dirty="0">
                <a:solidFill>
                  <a:srgbClr val="FFFFFF"/>
                </a:solidFill>
                <a:latin typeface="Times New Roman"/>
                <a:cs typeface="Times New Roman"/>
              </a:rPr>
              <a:t>PRC);</a:t>
            </a:r>
            <a:r>
              <a:rPr sz="25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LLM</a:t>
            </a:r>
            <a:r>
              <a:rPr sz="25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5" dirty="0">
                <a:solidFill>
                  <a:srgbClr val="FFFFFF"/>
                </a:solidFill>
                <a:latin typeface="Times New Roman"/>
                <a:cs typeface="Times New Roman"/>
              </a:rPr>
              <a:t>(Shanghai,</a:t>
            </a:r>
            <a:r>
              <a:rPr sz="25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20" dirty="0">
                <a:solidFill>
                  <a:srgbClr val="FFFFFF"/>
                </a:solidFill>
                <a:latin typeface="Times New Roman"/>
                <a:cs typeface="Times New Roman"/>
              </a:rPr>
              <a:t>PRC)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54480" y="4347971"/>
            <a:ext cx="11521440" cy="1373505"/>
          </a:xfrm>
          <a:prstGeom prst="rect">
            <a:avLst/>
          </a:prstGeom>
          <a:solidFill>
            <a:srgbClr val="D9DECD">
              <a:alpha val="90194"/>
            </a:srgbClr>
          </a:solidFill>
          <a:ln w="15875">
            <a:solidFill>
              <a:srgbClr val="D9DEC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ts val="5135"/>
              </a:lnSpc>
              <a:tabLst>
                <a:tab pos="1277620" algn="l"/>
              </a:tabLst>
            </a:pPr>
            <a:r>
              <a:rPr sz="4800" spc="60" dirty="0">
                <a:latin typeface="Times New Roman"/>
                <a:cs typeface="Times New Roman"/>
              </a:rPr>
              <a:t>PhD</a:t>
            </a:r>
            <a:r>
              <a:rPr sz="4800" dirty="0">
                <a:latin typeface="Times New Roman"/>
                <a:cs typeface="Times New Roman"/>
              </a:rPr>
              <a:t>	in</a:t>
            </a:r>
            <a:r>
              <a:rPr sz="4800" spc="-290" dirty="0">
                <a:latin typeface="Times New Roman"/>
                <a:cs typeface="Times New Roman"/>
              </a:rPr>
              <a:t> </a:t>
            </a:r>
            <a:r>
              <a:rPr sz="4800" spc="-229" dirty="0">
                <a:latin typeface="Times New Roman"/>
                <a:cs typeface="Times New Roman"/>
              </a:rPr>
              <a:t>Law</a:t>
            </a:r>
            <a:r>
              <a:rPr sz="4800" spc="-7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(Hong</a:t>
            </a:r>
            <a:r>
              <a:rPr sz="4800" spc="-180" dirty="0">
                <a:latin typeface="Times New Roman"/>
                <a:cs typeface="Times New Roman"/>
              </a:rPr>
              <a:t> </a:t>
            </a:r>
            <a:r>
              <a:rPr sz="4800" spc="-10" dirty="0">
                <a:latin typeface="Times New Roman"/>
                <a:cs typeface="Times New Roman"/>
              </a:rPr>
              <a:t>Kong)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900786" y="7215632"/>
            <a:ext cx="971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Date Placeholder 20">
            <a:extLst>
              <a:ext uri="{FF2B5EF4-FFF2-40B4-BE49-F238E27FC236}">
                <a16:creationId xmlns:a16="http://schemas.microsoft.com/office/drawing/2014/main" id="{3628FBE5-6F11-D093-36BC-111C3C2AFDB4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C6061A64-826C-4063-B789-C00D83AB2AAB}" type="datetime1">
              <a:rPr lang="en-US" smtClean="0"/>
              <a:t>11/18/2024</a:t>
            </a:fld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1B03B066-E59C-B24C-996A-3B24694EB7E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276999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4799" y="520395"/>
            <a:ext cx="5434965" cy="126936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5080">
              <a:lnSpc>
                <a:spcPts val="4990"/>
              </a:lnSpc>
              <a:spcBef>
                <a:spcPts val="10"/>
              </a:spcBef>
            </a:pPr>
            <a:r>
              <a:rPr sz="4000" dirty="0"/>
              <a:t>Comparative</a:t>
            </a:r>
            <a:r>
              <a:rPr sz="4000" spc="-290" dirty="0"/>
              <a:t> </a:t>
            </a:r>
            <a:r>
              <a:rPr sz="4000" dirty="0"/>
              <a:t>Analysis</a:t>
            </a:r>
            <a:r>
              <a:rPr sz="4000" spc="-295" dirty="0"/>
              <a:t> </a:t>
            </a:r>
            <a:r>
              <a:rPr sz="4000" spc="-25" dirty="0"/>
              <a:t>of </a:t>
            </a:r>
            <a:r>
              <a:rPr sz="4000" spc="-10" dirty="0"/>
              <a:t>Landmark</a:t>
            </a:r>
            <a:r>
              <a:rPr sz="4000" spc="-330" dirty="0"/>
              <a:t> </a:t>
            </a:r>
            <a:r>
              <a:rPr sz="4000" spc="40" dirty="0"/>
              <a:t>Cases</a:t>
            </a:r>
            <a:endParaRPr sz="400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11368" y="2147357"/>
          <a:ext cx="7709534" cy="55168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8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6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3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3925">
                <a:tc>
                  <a:txBody>
                    <a:bodyPr/>
                    <a:lstStyle/>
                    <a:p>
                      <a:pPr marL="212090">
                        <a:lnSpc>
                          <a:spcPct val="100000"/>
                        </a:lnSpc>
                        <a:spcBef>
                          <a:spcPts val="1445"/>
                        </a:spcBef>
                      </a:pPr>
                      <a:r>
                        <a:rPr sz="1600" spc="-2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Case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83515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1935">
                        <a:lnSpc>
                          <a:spcPct val="100000"/>
                        </a:lnSpc>
                        <a:spcBef>
                          <a:spcPts val="1445"/>
                        </a:spcBef>
                      </a:pPr>
                      <a:r>
                        <a:rPr sz="1600" spc="-7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1600" spc="-6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Principle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83515" marB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9075">
                        <a:lnSpc>
                          <a:spcPct val="100000"/>
                        </a:lnSpc>
                        <a:spcBef>
                          <a:spcPts val="1445"/>
                        </a:spcBef>
                      </a:pP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Impact</a:t>
                      </a:r>
                      <a:r>
                        <a:rPr sz="1600" spc="-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5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1600" spc="-3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Nuisance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marL="2190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600" spc="-2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Law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83515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6940">
                <a:tc>
                  <a:txBody>
                    <a:bodyPr/>
                    <a:lstStyle/>
                    <a:p>
                      <a:pPr marL="212090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600" spc="-3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Rylands</a:t>
                      </a:r>
                      <a:r>
                        <a:rPr sz="1600" spc="-7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sz="1600" spc="-8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Fletcher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76530" marB="0">
                    <a:lnL w="19050">
                      <a:solidFill>
                        <a:srgbClr val="000000"/>
                      </a:solidFill>
                      <a:prstDash val="solid"/>
                    </a:lnL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1935" marR="754380">
                        <a:lnSpc>
                          <a:spcPct val="135000"/>
                        </a:lnSpc>
                        <a:spcBef>
                          <a:spcPts val="720"/>
                        </a:spcBef>
                      </a:pP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Strict</a:t>
                      </a:r>
                      <a:r>
                        <a:rPr sz="1600" spc="-2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liability</a:t>
                      </a:r>
                      <a:r>
                        <a:rPr sz="1600" spc="-3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3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dangerous</a:t>
                      </a:r>
                      <a:r>
                        <a:rPr sz="1600" spc="2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things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9075" marR="629920">
                        <a:lnSpc>
                          <a:spcPct val="135000"/>
                        </a:lnSpc>
                        <a:spcBef>
                          <a:spcPts val="720"/>
                        </a:spcBef>
                      </a:pP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Expanded</a:t>
                      </a:r>
                      <a:r>
                        <a:rPr sz="1600" spc="-6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scope</a:t>
                      </a:r>
                      <a:r>
                        <a:rPr sz="1600" spc="-5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3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liability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6940">
                <a:tc>
                  <a:txBody>
                    <a:bodyPr/>
                    <a:lstStyle/>
                    <a:p>
                      <a:pPr marL="212090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600" spc="-2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Sturges</a:t>
                      </a:r>
                      <a:r>
                        <a:rPr sz="1600" spc="-5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sz="1600" spc="-10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Bridgman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76530" marB="0">
                    <a:lnL w="19050">
                      <a:solidFill>
                        <a:srgbClr val="000000"/>
                      </a:solidFill>
                      <a:prstDash val="solid"/>
                    </a:lnL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1935" marR="211454">
                        <a:lnSpc>
                          <a:spcPct val="135000"/>
                        </a:lnSpc>
                        <a:spcBef>
                          <a:spcPts val="720"/>
                        </a:spcBef>
                      </a:pPr>
                      <a:r>
                        <a:rPr sz="1600" spc="-3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Rejected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'coming</a:t>
                      </a:r>
                      <a:r>
                        <a:rPr sz="1600" spc="-2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7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600" spc="-3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nuisance'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9075" marR="243204">
                        <a:lnSpc>
                          <a:spcPct val="135000"/>
                        </a:lnSpc>
                        <a:spcBef>
                          <a:spcPts val="720"/>
                        </a:spcBef>
                      </a:pPr>
                      <a:r>
                        <a:rPr sz="1600" spc="-2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Emphasised</a:t>
                      </a:r>
                      <a:r>
                        <a:rPr sz="1600" spc="3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land</a:t>
                      </a:r>
                      <a:r>
                        <a:rPr sz="1600" spc="-2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rights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over</a:t>
                      </a:r>
                      <a:r>
                        <a:rPr sz="1600" spc="-2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time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6940">
                <a:tc>
                  <a:txBody>
                    <a:bodyPr/>
                    <a:lstStyle/>
                    <a:p>
                      <a:pPr marL="212090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Miller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v Jackson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76530" marB="0">
                    <a:lnL w="19050">
                      <a:solidFill>
                        <a:srgbClr val="000000"/>
                      </a:solidFill>
                      <a:prstDash val="solid"/>
                    </a:lnL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1935" marR="398145">
                        <a:lnSpc>
                          <a:spcPct val="135000"/>
                        </a:lnSpc>
                        <a:spcBef>
                          <a:spcPts val="720"/>
                        </a:spcBef>
                      </a:pP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Balancing</a:t>
                      </a:r>
                      <a:r>
                        <a:rPr sz="1600" spc="-3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r>
                        <a:rPr sz="1600" spc="-2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2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remedies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9075" marR="520065">
                        <a:lnSpc>
                          <a:spcPct val="135000"/>
                        </a:lnSpc>
                        <a:spcBef>
                          <a:spcPts val="720"/>
                        </a:spcBef>
                      </a:pPr>
                      <a:r>
                        <a:rPr sz="1600" spc="-2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Flexible</a:t>
                      </a:r>
                      <a:r>
                        <a:rPr sz="1600" spc="-3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approach</a:t>
                      </a:r>
                      <a:r>
                        <a:rPr sz="1600" spc="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4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injunctions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6940">
                <a:tc>
                  <a:txBody>
                    <a:bodyPr/>
                    <a:lstStyle/>
                    <a:p>
                      <a:pPr marL="212090" marR="280670">
                        <a:lnSpc>
                          <a:spcPct val="135000"/>
                        </a:lnSpc>
                        <a:spcBef>
                          <a:spcPts val="720"/>
                        </a:spcBef>
                      </a:pP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Cambridge</a:t>
                      </a:r>
                      <a:r>
                        <a:rPr sz="1600" spc="-4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Water</a:t>
                      </a:r>
                      <a:r>
                        <a:rPr sz="1600" spc="-7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6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Co</a:t>
                      </a:r>
                      <a:r>
                        <a:rPr sz="1600" spc="-8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5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v </a:t>
                      </a:r>
                      <a:r>
                        <a:rPr sz="1600" spc="-2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ECL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lnL w="19050">
                      <a:solidFill>
                        <a:srgbClr val="000000"/>
                      </a:solidFill>
                      <a:prstDash val="solid"/>
                    </a:lnL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1935" marR="1083310">
                        <a:lnSpc>
                          <a:spcPct val="135000"/>
                        </a:lnSpc>
                        <a:spcBef>
                          <a:spcPts val="720"/>
                        </a:spcBef>
                      </a:pP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Foreseeability requirement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9075" marR="221615">
                        <a:lnSpc>
                          <a:spcPct val="135000"/>
                        </a:lnSpc>
                        <a:spcBef>
                          <a:spcPts val="720"/>
                        </a:spcBef>
                      </a:pP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Aligned</a:t>
                      </a:r>
                      <a:r>
                        <a:rPr sz="1600" spc="-7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5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1600" spc="-8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negligence principles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lnR w="19050">
                      <a:solidFill>
                        <a:srgbClr val="000000"/>
                      </a:solidFill>
                      <a:prstDash val="solid"/>
                    </a:lnR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194">
                <a:tc>
                  <a:txBody>
                    <a:bodyPr/>
                    <a:lstStyle/>
                    <a:p>
                      <a:pPr marL="212090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Hunter</a:t>
                      </a:r>
                      <a:r>
                        <a:rPr sz="1600" spc="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sz="1600" spc="-2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Canary</a:t>
                      </a:r>
                      <a:r>
                        <a:rPr sz="1600" spc="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Wharf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76530" marB="0">
                    <a:lnL w="1905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41935" marR="626745">
                        <a:lnSpc>
                          <a:spcPct val="135000"/>
                        </a:lnSpc>
                        <a:spcBef>
                          <a:spcPts val="720"/>
                        </a:spcBef>
                      </a:pP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Standing</a:t>
                      </a:r>
                      <a:r>
                        <a:rPr sz="1600" spc="9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limited</a:t>
                      </a:r>
                      <a:r>
                        <a:rPr sz="1600" spc="6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45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property</a:t>
                      </a:r>
                      <a:r>
                        <a:rPr sz="1600" spc="229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9075" marR="586105">
                        <a:lnSpc>
                          <a:spcPct val="135000"/>
                        </a:lnSpc>
                        <a:spcBef>
                          <a:spcPts val="720"/>
                        </a:spcBef>
                      </a:pPr>
                      <a:r>
                        <a:rPr sz="160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Narrowed</a:t>
                      </a:r>
                      <a:r>
                        <a:rPr sz="1600" spc="15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solidFill>
                            <a:srgbClr val="2B2D3B"/>
                          </a:solidFill>
                          <a:latin typeface="Arial"/>
                          <a:cs typeface="Arial"/>
                        </a:rPr>
                        <a:t>potential claimants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1440" marB="0">
                    <a:lnR w="1905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A48FD-EFB9-1AD7-4C23-909F77EBFF53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80BA5CD6-3503-4C1B-811B-D8D4D4CECFFC}" type="datetime1">
              <a:rPr lang="en-US" smtClean="0"/>
              <a:t>11/18/2024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50A70-0C21-CE2E-6B0B-6B5EA059331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2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The</a:t>
            </a:r>
            <a:r>
              <a:rPr spc="-355" dirty="0"/>
              <a:t> </a:t>
            </a:r>
            <a:r>
              <a:rPr spc="-60" dirty="0"/>
              <a:t>Role</a:t>
            </a:r>
            <a:r>
              <a:rPr spc="-355" dirty="0"/>
              <a:t> </a:t>
            </a:r>
            <a:r>
              <a:rPr dirty="0"/>
              <a:t>of</a:t>
            </a:r>
            <a:r>
              <a:rPr spc="-350" dirty="0"/>
              <a:t> </a:t>
            </a:r>
            <a:r>
              <a:rPr dirty="0"/>
              <a:t>Precedent</a:t>
            </a:r>
            <a:r>
              <a:rPr spc="-375" dirty="0"/>
              <a:t> </a:t>
            </a:r>
            <a:r>
              <a:rPr dirty="0"/>
              <a:t>in</a:t>
            </a:r>
            <a:r>
              <a:rPr spc="-355" dirty="0"/>
              <a:t> </a:t>
            </a:r>
            <a:r>
              <a:rPr spc="55" dirty="0"/>
              <a:t>Nuisance</a:t>
            </a:r>
            <a:r>
              <a:rPr spc="-370" dirty="0"/>
              <a:t> </a:t>
            </a:r>
            <a:r>
              <a:rPr spc="-25" dirty="0"/>
              <a:t>Law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90955" y="2578607"/>
            <a:ext cx="518159" cy="518159"/>
            <a:chOff x="790955" y="2578607"/>
            <a:chExt cx="518159" cy="518159"/>
          </a:xfrm>
        </p:grpSpPr>
        <p:sp>
          <p:nvSpPr>
            <p:cNvPr id="4" name="object 4"/>
            <p:cNvSpPr/>
            <p:nvPr/>
          </p:nvSpPr>
          <p:spPr>
            <a:xfrm>
              <a:off x="794765" y="2582417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415226" y="0"/>
                  </a:moveTo>
                  <a:lnTo>
                    <a:pt x="95313" y="0"/>
                  </a:lnTo>
                  <a:lnTo>
                    <a:pt x="58212" y="7489"/>
                  </a:lnTo>
                  <a:lnTo>
                    <a:pt x="27916" y="27908"/>
                  </a:lnTo>
                  <a:lnTo>
                    <a:pt x="7490" y="58185"/>
                  </a:lnTo>
                  <a:lnTo>
                    <a:pt x="0" y="95250"/>
                  </a:lnTo>
                  <a:lnTo>
                    <a:pt x="0" y="415290"/>
                  </a:lnTo>
                  <a:lnTo>
                    <a:pt x="7490" y="452354"/>
                  </a:lnTo>
                  <a:lnTo>
                    <a:pt x="27916" y="482631"/>
                  </a:lnTo>
                  <a:lnTo>
                    <a:pt x="58212" y="503050"/>
                  </a:lnTo>
                  <a:lnTo>
                    <a:pt x="95313" y="510540"/>
                  </a:lnTo>
                  <a:lnTo>
                    <a:pt x="415226" y="510540"/>
                  </a:lnTo>
                  <a:lnTo>
                    <a:pt x="452327" y="503050"/>
                  </a:lnTo>
                  <a:lnTo>
                    <a:pt x="482623" y="482631"/>
                  </a:lnTo>
                  <a:lnTo>
                    <a:pt x="503049" y="452354"/>
                  </a:lnTo>
                  <a:lnTo>
                    <a:pt x="510540" y="415290"/>
                  </a:lnTo>
                  <a:lnTo>
                    <a:pt x="510540" y="95250"/>
                  </a:lnTo>
                  <a:lnTo>
                    <a:pt x="503049" y="58185"/>
                  </a:lnTo>
                  <a:lnTo>
                    <a:pt x="482623" y="27908"/>
                  </a:lnTo>
                  <a:lnTo>
                    <a:pt x="452327" y="7489"/>
                  </a:lnTo>
                  <a:lnTo>
                    <a:pt x="415226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4765" y="2582417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0" y="95250"/>
                  </a:moveTo>
                  <a:lnTo>
                    <a:pt x="7490" y="58185"/>
                  </a:lnTo>
                  <a:lnTo>
                    <a:pt x="27916" y="27908"/>
                  </a:lnTo>
                  <a:lnTo>
                    <a:pt x="58212" y="7489"/>
                  </a:lnTo>
                  <a:lnTo>
                    <a:pt x="95313" y="0"/>
                  </a:lnTo>
                  <a:lnTo>
                    <a:pt x="415226" y="0"/>
                  </a:lnTo>
                  <a:lnTo>
                    <a:pt x="452327" y="7489"/>
                  </a:lnTo>
                  <a:lnTo>
                    <a:pt x="482623" y="27908"/>
                  </a:lnTo>
                  <a:lnTo>
                    <a:pt x="503049" y="58185"/>
                  </a:lnTo>
                  <a:lnTo>
                    <a:pt x="510540" y="95250"/>
                  </a:lnTo>
                  <a:lnTo>
                    <a:pt x="510540" y="415290"/>
                  </a:lnTo>
                  <a:lnTo>
                    <a:pt x="503049" y="452354"/>
                  </a:lnTo>
                  <a:lnTo>
                    <a:pt x="482623" y="482631"/>
                  </a:lnTo>
                  <a:lnTo>
                    <a:pt x="452327" y="503050"/>
                  </a:lnTo>
                  <a:lnTo>
                    <a:pt x="415226" y="510540"/>
                  </a:lnTo>
                  <a:lnTo>
                    <a:pt x="95313" y="510540"/>
                  </a:lnTo>
                  <a:lnTo>
                    <a:pt x="58212" y="503050"/>
                  </a:lnTo>
                  <a:lnTo>
                    <a:pt x="27916" y="482631"/>
                  </a:lnTo>
                  <a:lnTo>
                    <a:pt x="7490" y="452354"/>
                  </a:lnTo>
                  <a:lnTo>
                    <a:pt x="0" y="415290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72718" y="2575941"/>
            <a:ext cx="16256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-50" dirty="0">
                <a:solidFill>
                  <a:srgbClr val="2B2D3B"/>
                </a:solidFill>
                <a:latin typeface="Georgia"/>
                <a:cs typeface="Georgia"/>
              </a:rPr>
              <a:t>1</a:t>
            </a:r>
            <a:endParaRPr sz="265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18285" y="2558033"/>
            <a:ext cx="3416300" cy="4163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30" dirty="0">
                <a:solidFill>
                  <a:srgbClr val="2B2D3B"/>
                </a:solidFill>
                <a:latin typeface="Georgia"/>
                <a:cs typeface="Georgia"/>
              </a:rPr>
              <a:t>Binding</a:t>
            </a:r>
            <a:r>
              <a:rPr sz="2200" spc="-18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Authority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Precedents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set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by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higher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courts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are binding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on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lower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courts,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ensuring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consistency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application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law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principles.</a:t>
            </a:r>
            <a:r>
              <a:rPr sz="1750" spc="-1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example,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strict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liability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rule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established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Rylands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v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Fletcher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continues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applied,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albeit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with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modifications,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in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contemporary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involving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escape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dangerous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substances.</a:t>
            </a:r>
            <a:endParaRPr sz="17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213603" y="2578607"/>
            <a:ext cx="518159" cy="518159"/>
            <a:chOff x="5213603" y="2578607"/>
            <a:chExt cx="518159" cy="518159"/>
          </a:xfrm>
        </p:grpSpPr>
        <p:sp>
          <p:nvSpPr>
            <p:cNvPr id="9" name="object 9"/>
            <p:cNvSpPr/>
            <p:nvPr/>
          </p:nvSpPr>
          <p:spPr>
            <a:xfrm>
              <a:off x="5217413" y="2582417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39" h="510539">
                  <a:moveTo>
                    <a:pt x="41528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415290"/>
                  </a:lnTo>
                  <a:lnTo>
                    <a:pt x="7489" y="452354"/>
                  </a:lnTo>
                  <a:lnTo>
                    <a:pt x="27908" y="482631"/>
                  </a:lnTo>
                  <a:lnTo>
                    <a:pt x="58185" y="503050"/>
                  </a:lnTo>
                  <a:lnTo>
                    <a:pt x="95250" y="510540"/>
                  </a:lnTo>
                  <a:lnTo>
                    <a:pt x="415289" y="510540"/>
                  </a:lnTo>
                  <a:lnTo>
                    <a:pt x="452354" y="503050"/>
                  </a:lnTo>
                  <a:lnTo>
                    <a:pt x="482631" y="482631"/>
                  </a:lnTo>
                  <a:lnTo>
                    <a:pt x="503050" y="452354"/>
                  </a:lnTo>
                  <a:lnTo>
                    <a:pt x="510539" y="415290"/>
                  </a:lnTo>
                  <a:lnTo>
                    <a:pt x="510539" y="95250"/>
                  </a:lnTo>
                  <a:lnTo>
                    <a:pt x="503050" y="58185"/>
                  </a:lnTo>
                  <a:lnTo>
                    <a:pt x="482631" y="27908"/>
                  </a:lnTo>
                  <a:lnTo>
                    <a:pt x="452354" y="7489"/>
                  </a:lnTo>
                  <a:lnTo>
                    <a:pt x="415289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217413" y="2582417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39" h="51053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415289" y="0"/>
                  </a:lnTo>
                  <a:lnTo>
                    <a:pt x="452354" y="7489"/>
                  </a:lnTo>
                  <a:lnTo>
                    <a:pt x="482631" y="27908"/>
                  </a:lnTo>
                  <a:lnTo>
                    <a:pt x="503050" y="58185"/>
                  </a:lnTo>
                  <a:lnTo>
                    <a:pt x="510539" y="95250"/>
                  </a:lnTo>
                  <a:lnTo>
                    <a:pt x="510539" y="415290"/>
                  </a:lnTo>
                  <a:lnTo>
                    <a:pt x="503050" y="452354"/>
                  </a:lnTo>
                  <a:lnTo>
                    <a:pt x="482631" y="482631"/>
                  </a:lnTo>
                  <a:lnTo>
                    <a:pt x="452354" y="503050"/>
                  </a:lnTo>
                  <a:lnTo>
                    <a:pt x="415289" y="510540"/>
                  </a:lnTo>
                  <a:lnTo>
                    <a:pt x="95250" y="510540"/>
                  </a:lnTo>
                  <a:lnTo>
                    <a:pt x="58185" y="503050"/>
                  </a:lnTo>
                  <a:lnTo>
                    <a:pt x="27908" y="482631"/>
                  </a:lnTo>
                  <a:lnTo>
                    <a:pt x="7489" y="452354"/>
                  </a:lnTo>
                  <a:lnTo>
                    <a:pt x="0" y="415290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373370" y="2575941"/>
            <a:ext cx="208915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-50" dirty="0">
                <a:solidFill>
                  <a:srgbClr val="2B2D3B"/>
                </a:solidFill>
                <a:latin typeface="Georgia"/>
                <a:cs typeface="Georgia"/>
              </a:rPr>
              <a:t>2</a:t>
            </a:r>
            <a:endParaRPr sz="265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41821" y="2558033"/>
            <a:ext cx="3355340" cy="4533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35" dirty="0">
                <a:solidFill>
                  <a:srgbClr val="2B2D3B"/>
                </a:solidFill>
                <a:latin typeface="Georgia"/>
                <a:cs typeface="Georgia"/>
              </a:rPr>
              <a:t>Evolving</a:t>
            </a:r>
            <a:r>
              <a:rPr sz="2200" spc="-14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Interpretations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While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precedents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provide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a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foundation,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courts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often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reinterpret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refine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these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principles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address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modern 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challenges.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Cambridge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Water 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Co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case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demonstrated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by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introducing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foreseeability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requirement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Rylands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v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Fletcher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rule,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adapting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5" dirty="0">
                <a:solidFill>
                  <a:srgbClr val="2B2D3B"/>
                </a:solidFill>
                <a:latin typeface="Arial"/>
                <a:cs typeface="Arial"/>
              </a:rPr>
              <a:t>it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to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contemporary</a:t>
            </a:r>
            <a:r>
              <a:rPr sz="1750" spc="1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environmental concerns.</a:t>
            </a:r>
            <a:endParaRPr sz="175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9637776" y="2578607"/>
            <a:ext cx="516890" cy="518159"/>
            <a:chOff x="9637776" y="2578607"/>
            <a:chExt cx="516890" cy="518159"/>
          </a:xfrm>
        </p:grpSpPr>
        <p:sp>
          <p:nvSpPr>
            <p:cNvPr id="14" name="object 14"/>
            <p:cNvSpPr/>
            <p:nvPr/>
          </p:nvSpPr>
          <p:spPr>
            <a:xfrm>
              <a:off x="9641586" y="2582417"/>
              <a:ext cx="509270" cy="510540"/>
            </a:xfrm>
            <a:custGeom>
              <a:avLst/>
              <a:gdLst/>
              <a:ahLst/>
              <a:cxnLst/>
              <a:rect l="l" t="t" r="r" b="b"/>
              <a:pathLst>
                <a:path w="509270" h="510539">
                  <a:moveTo>
                    <a:pt x="414020" y="0"/>
                  </a:moveTo>
                  <a:lnTo>
                    <a:pt x="94996" y="0"/>
                  </a:lnTo>
                  <a:lnTo>
                    <a:pt x="58025" y="7467"/>
                  </a:lnTo>
                  <a:lnTo>
                    <a:pt x="27828" y="27828"/>
                  </a:lnTo>
                  <a:lnTo>
                    <a:pt x="7467" y="58025"/>
                  </a:lnTo>
                  <a:lnTo>
                    <a:pt x="0" y="94996"/>
                  </a:lnTo>
                  <a:lnTo>
                    <a:pt x="0" y="415544"/>
                  </a:lnTo>
                  <a:lnTo>
                    <a:pt x="7467" y="452514"/>
                  </a:lnTo>
                  <a:lnTo>
                    <a:pt x="27828" y="482711"/>
                  </a:lnTo>
                  <a:lnTo>
                    <a:pt x="58025" y="503072"/>
                  </a:lnTo>
                  <a:lnTo>
                    <a:pt x="94996" y="510540"/>
                  </a:lnTo>
                  <a:lnTo>
                    <a:pt x="414020" y="510540"/>
                  </a:lnTo>
                  <a:lnTo>
                    <a:pt x="450990" y="503072"/>
                  </a:lnTo>
                  <a:lnTo>
                    <a:pt x="481187" y="482711"/>
                  </a:lnTo>
                  <a:lnTo>
                    <a:pt x="501548" y="452514"/>
                  </a:lnTo>
                  <a:lnTo>
                    <a:pt x="509016" y="415544"/>
                  </a:lnTo>
                  <a:lnTo>
                    <a:pt x="509016" y="94996"/>
                  </a:lnTo>
                  <a:lnTo>
                    <a:pt x="501548" y="58025"/>
                  </a:lnTo>
                  <a:lnTo>
                    <a:pt x="481187" y="27828"/>
                  </a:lnTo>
                  <a:lnTo>
                    <a:pt x="450990" y="7467"/>
                  </a:lnTo>
                  <a:lnTo>
                    <a:pt x="414020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641586" y="2582417"/>
              <a:ext cx="509270" cy="510540"/>
            </a:xfrm>
            <a:custGeom>
              <a:avLst/>
              <a:gdLst/>
              <a:ahLst/>
              <a:cxnLst/>
              <a:rect l="l" t="t" r="r" b="b"/>
              <a:pathLst>
                <a:path w="509270" h="510539">
                  <a:moveTo>
                    <a:pt x="0" y="94996"/>
                  </a:moveTo>
                  <a:lnTo>
                    <a:pt x="7467" y="58025"/>
                  </a:lnTo>
                  <a:lnTo>
                    <a:pt x="27828" y="27828"/>
                  </a:lnTo>
                  <a:lnTo>
                    <a:pt x="58025" y="7467"/>
                  </a:lnTo>
                  <a:lnTo>
                    <a:pt x="94996" y="0"/>
                  </a:lnTo>
                  <a:lnTo>
                    <a:pt x="414020" y="0"/>
                  </a:lnTo>
                  <a:lnTo>
                    <a:pt x="450990" y="7467"/>
                  </a:lnTo>
                  <a:lnTo>
                    <a:pt x="481187" y="27828"/>
                  </a:lnTo>
                  <a:lnTo>
                    <a:pt x="501548" y="58025"/>
                  </a:lnTo>
                  <a:lnTo>
                    <a:pt x="509016" y="94996"/>
                  </a:lnTo>
                  <a:lnTo>
                    <a:pt x="509016" y="415544"/>
                  </a:lnTo>
                  <a:lnTo>
                    <a:pt x="501548" y="452514"/>
                  </a:lnTo>
                  <a:lnTo>
                    <a:pt x="481187" y="482711"/>
                  </a:lnTo>
                  <a:lnTo>
                    <a:pt x="450990" y="503072"/>
                  </a:lnTo>
                  <a:lnTo>
                    <a:pt x="414020" y="510540"/>
                  </a:lnTo>
                  <a:lnTo>
                    <a:pt x="94996" y="510540"/>
                  </a:lnTo>
                  <a:lnTo>
                    <a:pt x="58025" y="503072"/>
                  </a:lnTo>
                  <a:lnTo>
                    <a:pt x="27828" y="482711"/>
                  </a:lnTo>
                  <a:lnTo>
                    <a:pt x="7467" y="452514"/>
                  </a:lnTo>
                  <a:lnTo>
                    <a:pt x="0" y="415544"/>
                  </a:lnTo>
                  <a:lnTo>
                    <a:pt x="0" y="94996"/>
                  </a:lnTo>
                  <a:close/>
                </a:path>
              </a:pathLst>
            </a:custGeom>
            <a:ln w="7619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792969" y="2575941"/>
            <a:ext cx="217804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spc="-50" dirty="0">
                <a:solidFill>
                  <a:srgbClr val="2B2D3B"/>
                </a:solidFill>
                <a:latin typeface="Georgia"/>
                <a:cs typeface="Georgia"/>
              </a:rPr>
              <a:t>3</a:t>
            </a:r>
            <a:endParaRPr sz="2650">
              <a:latin typeface="Georgia"/>
              <a:cs typeface="Georg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365485" y="2558033"/>
            <a:ext cx="3385820" cy="37966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5" dirty="0">
                <a:solidFill>
                  <a:srgbClr val="2B2D3B"/>
                </a:solidFill>
                <a:latin typeface="Georgia"/>
                <a:cs typeface="Georgia"/>
              </a:rPr>
              <a:t>Guiding</a:t>
            </a:r>
            <a:r>
              <a:rPr sz="2200" spc="-20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Future</a:t>
            </a:r>
            <a:r>
              <a:rPr sz="2200" spc="-14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Decisions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Landmark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serve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as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roadmaps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judges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similar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disputes.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balancing</a:t>
            </a:r>
            <a:r>
              <a:rPr sz="1750" spc="-1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approach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Miller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v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Jackson,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instance,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continues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influence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how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courts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weigh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competing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interests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in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 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cases,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particularly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those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involving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established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community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activities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new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developments.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ACAD6E55-CF01-AD6A-3ACA-7D8E2479B0E0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9078A373-0BDB-43AA-B8B6-379F908522EE}" type="datetime1">
              <a:rPr lang="en-US" smtClean="0"/>
              <a:t>11/18/2024</a:t>
            </a:fld>
            <a:endParaRPr lang="en-US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07E24D23-F05F-7C8E-EA4A-98DF63C37D5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33338" y="474726"/>
            <a:ext cx="7756525" cy="117284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>
              <a:lnSpc>
                <a:spcPts val="4600"/>
              </a:lnSpc>
              <a:spcBef>
                <a:spcPts val="30"/>
              </a:spcBef>
            </a:pPr>
            <a:r>
              <a:rPr sz="3700" dirty="0"/>
              <a:t>Impact</a:t>
            </a:r>
            <a:r>
              <a:rPr sz="3700" spc="-345" dirty="0"/>
              <a:t> </a:t>
            </a:r>
            <a:r>
              <a:rPr sz="3700" spc="65" dirty="0"/>
              <a:t>on</a:t>
            </a:r>
            <a:r>
              <a:rPr sz="3700" spc="-350" dirty="0"/>
              <a:t> </a:t>
            </a:r>
            <a:r>
              <a:rPr sz="3700" spc="-75" dirty="0"/>
              <a:t>Legislation:</a:t>
            </a:r>
            <a:r>
              <a:rPr sz="3700" spc="-370" dirty="0"/>
              <a:t> </a:t>
            </a:r>
            <a:r>
              <a:rPr sz="3700" dirty="0"/>
              <a:t>From</a:t>
            </a:r>
            <a:r>
              <a:rPr sz="3700" spc="-330" dirty="0"/>
              <a:t> </a:t>
            </a:r>
            <a:r>
              <a:rPr sz="3700" spc="50" dirty="0"/>
              <a:t>Case</a:t>
            </a:r>
            <a:r>
              <a:rPr sz="3700" spc="-345" dirty="0"/>
              <a:t> </a:t>
            </a:r>
            <a:r>
              <a:rPr sz="3700" spc="-25" dirty="0"/>
              <a:t>Law </a:t>
            </a:r>
            <a:r>
              <a:rPr sz="3700" dirty="0"/>
              <a:t>to</a:t>
            </a:r>
            <a:r>
              <a:rPr sz="3700" spc="-315" dirty="0"/>
              <a:t> </a:t>
            </a:r>
            <a:r>
              <a:rPr sz="3700" spc="-10" dirty="0"/>
              <a:t>Statute</a:t>
            </a:r>
            <a:endParaRPr sz="3700"/>
          </a:p>
        </p:txBody>
      </p:sp>
      <p:grpSp>
        <p:nvGrpSpPr>
          <p:cNvPr id="4" name="object 4"/>
          <p:cNvGrpSpPr/>
          <p:nvPr/>
        </p:nvGrpSpPr>
        <p:grpSpPr>
          <a:xfrm>
            <a:off x="6213347" y="1976627"/>
            <a:ext cx="1062355" cy="5737860"/>
            <a:chOff x="6213347" y="1976627"/>
            <a:chExt cx="1062355" cy="5737860"/>
          </a:xfrm>
        </p:grpSpPr>
        <p:sp>
          <p:nvSpPr>
            <p:cNvPr id="5" name="object 5"/>
            <p:cNvSpPr/>
            <p:nvPr/>
          </p:nvSpPr>
          <p:spPr>
            <a:xfrm>
              <a:off x="6416040" y="1976627"/>
              <a:ext cx="859790" cy="5737860"/>
            </a:xfrm>
            <a:custGeom>
              <a:avLst/>
              <a:gdLst/>
              <a:ahLst/>
              <a:cxnLst/>
              <a:rect l="l" t="t" r="r" b="b"/>
              <a:pathLst>
                <a:path w="859790" h="5737859">
                  <a:moveTo>
                    <a:pt x="22860" y="5080"/>
                  </a:moveTo>
                  <a:lnTo>
                    <a:pt x="17780" y="0"/>
                  </a:ln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5732742"/>
                  </a:lnTo>
                  <a:lnTo>
                    <a:pt x="5080" y="5737860"/>
                  </a:lnTo>
                  <a:lnTo>
                    <a:pt x="17780" y="5737860"/>
                  </a:lnTo>
                  <a:lnTo>
                    <a:pt x="22860" y="5732742"/>
                  </a:lnTo>
                  <a:lnTo>
                    <a:pt x="22860" y="5080"/>
                  </a:lnTo>
                  <a:close/>
                </a:path>
                <a:path w="859790" h="5737859">
                  <a:moveTo>
                    <a:pt x="859536" y="418084"/>
                  </a:moveTo>
                  <a:lnTo>
                    <a:pt x="854456" y="413004"/>
                  </a:lnTo>
                  <a:lnTo>
                    <a:pt x="206248" y="413004"/>
                  </a:lnTo>
                  <a:lnTo>
                    <a:pt x="201155" y="418084"/>
                  </a:lnTo>
                  <a:lnTo>
                    <a:pt x="201155" y="424434"/>
                  </a:lnTo>
                  <a:lnTo>
                    <a:pt x="201155" y="430784"/>
                  </a:lnTo>
                  <a:lnTo>
                    <a:pt x="206248" y="435864"/>
                  </a:lnTo>
                  <a:lnTo>
                    <a:pt x="854456" y="435864"/>
                  </a:lnTo>
                  <a:lnTo>
                    <a:pt x="859536" y="430784"/>
                  </a:lnTo>
                  <a:lnTo>
                    <a:pt x="859536" y="418084"/>
                  </a:lnTo>
                  <a:close/>
                </a:path>
              </a:pathLst>
            </a:custGeom>
            <a:solidFill>
              <a:srgbClr val="E1C7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17157" y="2189225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79" h="424180">
                  <a:moveTo>
                    <a:pt x="344550" y="0"/>
                  </a:moveTo>
                  <a:lnTo>
                    <a:pt x="79120" y="0"/>
                  </a:lnTo>
                  <a:lnTo>
                    <a:pt x="48327" y="6219"/>
                  </a:lnTo>
                  <a:lnTo>
                    <a:pt x="23177" y="23177"/>
                  </a:lnTo>
                  <a:lnTo>
                    <a:pt x="6219" y="48327"/>
                  </a:lnTo>
                  <a:lnTo>
                    <a:pt x="0" y="79121"/>
                  </a:lnTo>
                  <a:lnTo>
                    <a:pt x="0" y="344550"/>
                  </a:lnTo>
                  <a:lnTo>
                    <a:pt x="6219" y="375344"/>
                  </a:lnTo>
                  <a:lnTo>
                    <a:pt x="23177" y="400494"/>
                  </a:lnTo>
                  <a:lnTo>
                    <a:pt x="48327" y="417452"/>
                  </a:lnTo>
                  <a:lnTo>
                    <a:pt x="79120" y="423672"/>
                  </a:lnTo>
                  <a:lnTo>
                    <a:pt x="344550" y="423672"/>
                  </a:lnTo>
                  <a:lnTo>
                    <a:pt x="375344" y="417452"/>
                  </a:lnTo>
                  <a:lnTo>
                    <a:pt x="400494" y="400494"/>
                  </a:lnTo>
                  <a:lnTo>
                    <a:pt x="417452" y="375344"/>
                  </a:lnTo>
                  <a:lnTo>
                    <a:pt x="423671" y="344550"/>
                  </a:lnTo>
                  <a:lnTo>
                    <a:pt x="423671" y="79121"/>
                  </a:lnTo>
                  <a:lnTo>
                    <a:pt x="417452" y="48327"/>
                  </a:lnTo>
                  <a:lnTo>
                    <a:pt x="400494" y="23177"/>
                  </a:lnTo>
                  <a:lnTo>
                    <a:pt x="375344" y="6219"/>
                  </a:lnTo>
                  <a:lnTo>
                    <a:pt x="344550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17157" y="2189225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79" h="424180">
                  <a:moveTo>
                    <a:pt x="0" y="79121"/>
                  </a:moveTo>
                  <a:lnTo>
                    <a:pt x="6219" y="48327"/>
                  </a:lnTo>
                  <a:lnTo>
                    <a:pt x="23177" y="23177"/>
                  </a:lnTo>
                  <a:lnTo>
                    <a:pt x="48327" y="6219"/>
                  </a:lnTo>
                  <a:lnTo>
                    <a:pt x="79120" y="0"/>
                  </a:lnTo>
                  <a:lnTo>
                    <a:pt x="344550" y="0"/>
                  </a:lnTo>
                  <a:lnTo>
                    <a:pt x="375344" y="6219"/>
                  </a:lnTo>
                  <a:lnTo>
                    <a:pt x="400494" y="23177"/>
                  </a:lnTo>
                  <a:lnTo>
                    <a:pt x="417452" y="48327"/>
                  </a:lnTo>
                  <a:lnTo>
                    <a:pt x="423671" y="79121"/>
                  </a:lnTo>
                  <a:lnTo>
                    <a:pt x="423671" y="344550"/>
                  </a:lnTo>
                  <a:lnTo>
                    <a:pt x="417452" y="375344"/>
                  </a:lnTo>
                  <a:lnTo>
                    <a:pt x="400494" y="400494"/>
                  </a:lnTo>
                  <a:lnTo>
                    <a:pt x="375344" y="417452"/>
                  </a:lnTo>
                  <a:lnTo>
                    <a:pt x="344550" y="423672"/>
                  </a:lnTo>
                  <a:lnTo>
                    <a:pt x="79120" y="423672"/>
                  </a:lnTo>
                  <a:lnTo>
                    <a:pt x="48327" y="417452"/>
                  </a:lnTo>
                  <a:lnTo>
                    <a:pt x="23177" y="400494"/>
                  </a:lnTo>
                  <a:lnTo>
                    <a:pt x="6219" y="375344"/>
                  </a:lnTo>
                  <a:lnTo>
                    <a:pt x="0" y="344550"/>
                  </a:lnTo>
                  <a:lnTo>
                    <a:pt x="0" y="79121"/>
                  </a:lnTo>
                  <a:close/>
                </a:path>
              </a:pathLst>
            </a:custGeom>
            <a:ln w="7619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363080" y="2178176"/>
            <a:ext cx="1390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0" dirty="0">
                <a:solidFill>
                  <a:srgbClr val="2B2D3B"/>
                </a:solidFill>
                <a:latin typeface="Georgia"/>
                <a:cs typeface="Georgia"/>
              </a:rPr>
              <a:t>1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51217" y="2137410"/>
            <a:ext cx="6452870" cy="16281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-10" dirty="0">
                <a:solidFill>
                  <a:srgbClr val="2B2D3B"/>
                </a:solidFill>
                <a:latin typeface="Georgia"/>
                <a:cs typeface="Georgia"/>
              </a:rPr>
              <a:t>Environmental</a:t>
            </a:r>
            <a:r>
              <a:rPr sz="1850" spc="-8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spc="-10" dirty="0">
                <a:solidFill>
                  <a:srgbClr val="2B2D3B"/>
                </a:solidFill>
                <a:latin typeface="Georgia"/>
                <a:cs typeface="Georgia"/>
              </a:rPr>
              <a:t>Protection</a:t>
            </a:r>
            <a:r>
              <a:rPr sz="1850" spc="-9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dirty="0">
                <a:solidFill>
                  <a:srgbClr val="2B2D3B"/>
                </a:solidFill>
                <a:latin typeface="Georgia"/>
                <a:cs typeface="Georgia"/>
              </a:rPr>
              <a:t>Act</a:t>
            </a:r>
            <a:r>
              <a:rPr sz="1850" spc="-114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spc="-20" dirty="0">
                <a:solidFill>
                  <a:srgbClr val="2B2D3B"/>
                </a:solidFill>
                <a:latin typeface="Georgia"/>
                <a:cs typeface="Georgia"/>
              </a:rPr>
              <a:t>1990</a:t>
            </a:r>
            <a:endParaRPr sz="1850">
              <a:latin typeface="Georgia"/>
              <a:cs typeface="Georgia"/>
            </a:endParaRPr>
          </a:p>
          <a:p>
            <a:pPr marL="12700" marR="5080">
              <a:lnSpc>
                <a:spcPct val="138000"/>
              </a:lnSpc>
              <a:spcBef>
                <a:spcPts val="800"/>
              </a:spcBef>
            </a:pP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Act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incorporated</a:t>
            </a:r>
            <a:r>
              <a:rPr sz="14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principles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60" dirty="0">
                <a:solidFill>
                  <a:srgbClr val="2B2D3B"/>
                </a:solidFill>
                <a:latin typeface="Arial"/>
                <a:cs typeface="Arial"/>
              </a:rPr>
              <a:t>from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case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law,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particularly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regarding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statutory</a:t>
            </a:r>
            <a:r>
              <a:rPr sz="14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nuisances.</a:t>
            </a:r>
            <a:r>
              <a:rPr sz="14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It broadened</a:t>
            </a:r>
            <a:r>
              <a:rPr sz="145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4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scope</a:t>
            </a:r>
            <a:r>
              <a:rPr sz="145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5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4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environmental</a:t>
            </a:r>
            <a:r>
              <a:rPr sz="1450" spc="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protection,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reflecting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4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growing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concerns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highlighted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55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like</a:t>
            </a:r>
            <a:r>
              <a:rPr sz="14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Cambridge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Water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65" dirty="0">
                <a:solidFill>
                  <a:srgbClr val="2B2D3B"/>
                </a:solidFill>
                <a:latin typeface="Arial"/>
                <a:cs typeface="Arial"/>
              </a:rPr>
              <a:t>Co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v </a:t>
            </a:r>
            <a:r>
              <a:rPr sz="1450" spc="-30" dirty="0">
                <a:solidFill>
                  <a:srgbClr val="2B2D3B"/>
                </a:solidFill>
                <a:latin typeface="Arial"/>
                <a:cs typeface="Arial"/>
              </a:rPr>
              <a:t>Eastern</a:t>
            </a:r>
            <a:r>
              <a:rPr sz="14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Counties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Leather.</a:t>
            </a:r>
            <a:endParaRPr sz="145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6213347" y="4361688"/>
            <a:ext cx="1062355" cy="431800"/>
            <a:chOff x="6213347" y="4361688"/>
            <a:chExt cx="1062355" cy="431800"/>
          </a:xfrm>
        </p:grpSpPr>
        <p:sp>
          <p:nvSpPr>
            <p:cNvPr id="11" name="object 11"/>
            <p:cNvSpPr/>
            <p:nvPr/>
          </p:nvSpPr>
          <p:spPr>
            <a:xfrm>
              <a:off x="6617207" y="4564380"/>
              <a:ext cx="658495" cy="22860"/>
            </a:xfrm>
            <a:custGeom>
              <a:avLst/>
              <a:gdLst/>
              <a:ahLst/>
              <a:cxnLst/>
              <a:rect l="l" t="t" r="r" b="b"/>
              <a:pathLst>
                <a:path w="658495" h="22860">
                  <a:moveTo>
                    <a:pt x="653288" y="0"/>
                  </a:move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080" y="22860"/>
                  </a:lnTo>
                  <a:lnTo>
                    <a:pt x="653288" y="22860"/>
                  </a:lnTo>
                  <a:lnTo>
                    <a:pt x="658368" y="17780"/>
                  </a:lnTo>
                  <a:lnTo>
                    <a:pt x="658368" y="5080"/>
                  </a:lnTo>
                  <a:lnTo>
                    <a:pt x="653288" y="0"/>
                  </a:lnTo>
                  <a:close/>
                </a:path>
              </a:pathLst>
            </a:custGeom>
            <a:solidFill>
              <a:srgbClr val="E1C7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217157" y="4365498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79" h="424179">
                  <a:moveTo>
                    <a:pt x="344550" y="0"/>
                  </a:moveTo>
                  <a:lnTo>
                    <a:pt x="79120" y="0"/>
                  </a:lnTo>
                  <a:lnTo>
                    <a:pt x="48327" y="6219"/>
                  </a:lnTo>
                  <a:lnTo>
                    <a:pt x="23177" y="23177"/>
                  </a:lnTo>
                  <a:lnTo>
                    <a:pt x="6219" y="48327"/>
                  </a:lnTo>
                  <a:lnTo>
                    <a:pt x="0" y="79121"/>
                  </a:lnTo>
                  <a:lnTo>
                    <a:pt x="0" y="344550"/>
                  </a:lnTo>
                  <a:lnTo>
                    <a:pt x="6219" y="375344"/>
                  </a:lnTo>
                  <a:lnTo>
                    <a:pt x="23177" y="400494"/>
                  </a:lnTo>
                  <a:lnTo>
                    <a:pt x="48327" y="417452"/>
                  </a:lnTo>
                  <a:lnTo>
                    <a:pt x="79120" y="423672"/>
                  </a:lnTo>
                  <a:lnTo>
                    <a:pt x="344550" y="423672"/>
                  </a:lnTo>
                  <a:lnTo>
                    <a:pt x="375344" y="417452"/>
                  </a:lnTo>
                  <a:lnTo>
                    <a:pt x="400494" y="400494"/>
                  </a:lnTo>
                  <a:lnTo>
                    <a:pt x="417452" y="375344"/>
                  </a:lnTo>
                  <a:lnTo>
                    <a:pt x="423671" y="344550"/>
                  </a:lnTo>
                  <a:lnTo>
                    <a:pt x="423671" y="79121"/>
                  </a:lnTo>
                  <a:lnTo>
                    <a:pt x="417452" y="48327"/>
                  </a:lnTo>
                  <a:lnTo>
                    <a:pt x="400494" y="23177"/>
                  </a:lnTo>
                  <a:lnTo>
                    <a:pt x="375344" y="6219"/>
                  </a:lnTo>
                  <a:lnTo>
                    <a:pt x="344550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217157" y="4365498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79" h="424179">
                  <a:moveTo>
                    <a:pt x="0" y="79121"/>
                  </a:moveTo>
                  <a:lnTo>
                    <a:pt x="6219" y="48327"/>
                  </a:lnTo>
                  <a:lnTo>
                    <a:pt x="23177" y="23177"/>
                  </a:lnTo>
                  <a:lnTo>
                    <a:pt x="48327" y="6219"/>
                  </a:lnTo>
                  <a:lnTo>
                    <a:pt x="79120" y="0"/>
                  </a:lnTo>
                  <a:lnTo>
                    <a:pt x="344550" y="0"/>
                  </a:lnTo>
                  <a:lnTo>
                    <a:pt x="375344" y="6219"/>
                  </a:lnTo>
                  <a:lnTo>
                    <a:pt x="400494" y="23177"/>
                  </a:lnTo>
                  <a:lnTo>
                    <a:pt x="417452" y="48327"/>
                  </a:lnTo>
                  <a:lnTo>
                    <a:pt x="423671" y="79121"/>
                  </a:lnTo>
                  <a:lnTo>
                    <a:pt x="423671" y="344550"/>
                  </a:lnTo>
                  <a:lnTo>
                    <a:pt x="417452" y="375344"/>
                  </a:lnTo>
                  <a:lnTo>
                    <a:pt x="400494" y="400494"/>
                  </a:lnTo>
                  <a:lnTo>
                    <a:pt x="375344" y="417452"/>
                  </a:lnTo>
                  <a:lnTo>
                    <a:pt x="344550" y="423672"/>
                  </a:lnTo>
                  <a:lnTo>
                    <a:pt x="79120" y="423672"/>
                  </a:lnTo>
                  <a:lnTo>
                    <a:pt x="48327" y="417452"/>
                  </a:lnTo>
                  <a:lnTo>
                    <a:pt x="23177" y="400494"/>
                  </a:lnTo>
                  <a:lnTo>
                    <a:pt x="6219" y="375344"/>
                  </a:lnTo>
                  <a:lnTo>
                    <a:pt x="0" y="344550"/>
                  </a:lnTo>
                  <a:lnTo>
                    <a:pt x="0" y="79121"/>
                  </a:lnTo>
                  <a:close/>
                </a:path>
              </a:pathLst>
            </a:custGeom>
            <a:ln w="7619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343903" y="4354524"/>
            <a:ext cx="177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0" dirty="0">
                <a:solidFill>
                  <a:srgbClr val="2B2D3B"/>
                </a:solidFill>
                <a:latin typeface="Georgia"/>
                <a:cs typeface="Georgia"/>
              </a:rPr>
              <a:t>2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51217" y="4313631"/>
            <a:ext cx="6313805" cy="1323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dirty="0">
                <a:solidFill>
                  <a:srgbClr val="2B2D3B"/>
                </a:solidFill>
                <a:latin typeface="Georgia"/>
                <a:cs typeface="Georgia"/>
              </a:rPr>
              <a:t>Noise</a:t>
            </a:r>
            <a:r>
              <a:rPr sz="1850" spc="-114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dirty="0">
                <a:solidFill>
                  <a:srgbClr val="2B2D3B"/>
                </a:solidFill>
                <a:latin typeface="Georgia"/>
                <a:cs typeface="Georgia"/>
              </a:rPr>
              <a:t>and</a:t>
            </a:r>
            <a:r>
              <a:rPr sz="1850" spc="-10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spc="-10" dirty="0">
                <a:solidFill>
                  <a:srgbClr val="2B2D3B"/>
                </a:solidFill>
                <a:latin typeface="Georgia"/>
                <a:cs typeface="Georgia"/>
              </a:rPr>
              <a:t>Statutory</a:t>
            </a:r>
            <a:r>
              <a:rPr sz="1850" spc="-7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dirty="0">
                <a:solidFill>
                  <a:srgbClr val="2B2D3B"/>
                </a:solidFill>
                <a:latin typeface="Georgia"/>
                <a:cs typeface="Georgia"/>
              </a:rPr>
              <a:t>Nuisance</a:t>
            </a:r>
            <a:r>
              <a:rPr sz="1850" spc="-6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dirty="0">
                <a:solidFill>
                  <a:srgbClr val="2B2D3B"/>
                </a:solidFill>
                <a:latin typeface="Georgia"/>
                <a:cs typeface="Georgia"/>
              </a:rPr>
              <a:t>Act</a:t>
            </a:r>
            <a:r>
              <a:rPr sz="1850" spc="-10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spc="-20" dirty="0">
                <a:solidFill>
                  <a:srgbClr val="2B2D3B"/>
                </a:solidFill>
                <a:latin typeface="Georgia"/>
                <a:cs typeface="Georgia"/>
              </a:rPr>
              <a:t>1993</a:t>
            </a:r>
            <a:endParaRPr sz="1850">
              <a:latin typeface="Georgia"/>
              <a:cs typeface="Georgia"/>
            </a:endParaRPr>
          </a:p>
          <a:p>
            <a:pPr marL="12700" marR="5080">
              <a:lnSpc>
                <a:spcPct val="138000"/>
              </a:lnSpc>
              <a:spcBef>
                <a:spcPts val="795"/>
              </a:spcBef>
            </a:pP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Building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on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principles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established</a:t>
            </a:r>
            <a:r>
              <a:rPr sz="14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4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55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like</a:t>
            </a:r>
            <a:r>
              <a:rPr sz="14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30" dirty="0">
                <a:solidFill>
                  <a:srgbClr val="2B2D3B"/>
                </a:solidFill>
                <a:latin typeface="Arial"/>
                <a:cs typeface="Arial"/>
              </a:rPr>
              <a:t>Sturges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v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Bridgman,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4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Act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expanded</a:t>
            </a:r>
            <a:r>
              <a:rPr sz="14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4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definition</a:t>
            </a:r>
            <a:r>
              <a:rPr sz="14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5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 statutory</a:t>
            </a:r>
            <a:r>
              <a:rPr sz="14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nuisances</a:t>
            </a:r>
            <a:r>
              <a:rPr sz="14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4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include</a:t>
            </a:r>
            <a:r>
              <a:rPr sz="145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noise</a:t>
            </a:r>
            <a:r>
              <a:rPr sz="14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emitted</a:t>
            </a:r>
            <a:r>
              <a:rPr sz="14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45" dirty="0">
                <a:solidFill>
                  <a:srgbClr val="2B2D3B"/>
                </a:solidFill>
                <a:latin typeface="Arial"/>
                <a:cs typeface="Arial"/>
              </a:rPr>
              <a:t>from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premises</a:t>
            </a:r>
            <a:r>
              <a:rPr sz="14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so</a:t>
            </a:r>
            <a:r>
              <a:rPr sz="14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45" dirty="0">
                <a:solidFill>
                  <a:srgbClr val="2B2D3B"/>
                </a:solidFill>
                <a:latin typeface="Arial"/>
                <a:cs typeface="Arial"/>
              </a:rPr>
              <a:t>as</a:t>
            </a:r>
            <a:r>
              <a:rPr sz="14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4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be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prejudicial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health</a:t>
            </a:r>
            <a:r>
              <a:rPr sz="14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60" dirty="0">
                <a:solidFill>
                  <a:srgbClr val="2B2D3B"/>
                </a:solidFill>
                <a:latin typeface="Arial"/>
                <a:cs typeface="Arial"/>
              </a:rPr>
              <a:t>or</a:t>
            </a:r>
            <a:r>
              <a:rPr sz="14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4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nuisance.</a:t>
            </a:r>
            <a:endParaRPr sz="145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213347" y="6236208"/>
            <a:ext cx="1062355" cy="431800"/>
            <a:chOff x="6213347" y="6236208"/>
            <a:chExt cx="1062355" cy="431800"/>
          </a:xfrm>
        </p:grpSpPr>
        <p:sp>
          <p:nvSpPr>
            <p:cNvPr id="17" name="object 17"/>
            <p:cNvSpPr/>
            <p:nvPr/>
          </p:nvSpPr>
          <p:spPr>
            <a:xfrm>
              <a:off x="6617207" y="6440424"/>
              <a:ext cx="658495" cy="22860"/>
            </a:xfrm>
            <a:custGeom>
              <a:avLst/>
              <a:gdLst/>
              <a:ahLst/>
              <a:cxnLst/>
              <a:rect l="l" t="t" r="r" b="b"/>
              <a:pathLst>
                <a:path w="658495" h="22860">
                  <a:moveTo>
                    <a:pt x="653288" y="0"/>
                  </a:move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080" y="22859"/>
                  </a:lnTo>
                  <a:lnTo>
                    <a:pt x="653288" y="22859"/>
                  </a:lnTo>
                  <a:lnTo>
                    <a:pt x="658368" y="17780"/>
                  </a:lnTo>
                  <a:lnTo>
                    <a:pt x="658368" y="5080"/>
                  </a:lnTo>
                  <a:lnTo>
                    <a:pt x="653288" y="0"/>
                  </a:lnTo>
                  <a:close/>
                </a:path>
              </a:pathLst>
            </a:custGeom>
            <a:solidFill>
              <a:srgbClr val="E1C7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217157" y="6240018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79" h="424179">
                  <a:moveTo>
                    <a:pt x="344550" y="0"/>
                  </a:moveTo>
                  <a:lnTo>
                    <a:pt x="79120" y="0"/>
                  </a:lnTo>
                  <a:lnTo>
                    <a:pt x="48327" y="6219"/>
                  </a:lnTo>
                  <a:lnTo>
                    <a:pt x="23177" y="23177"/>
                  </a:lnTo>
                  <a:lnTo>
                    <a:pt x="6219" y="48327"/>
                  </a:lnTo>
                  <a:lnTo>
                    <a:pt x="0" y="79120"/>
                  </a:lnTo>
                  <a:lnTo>
                    <a:pt x="0" y="344550"/>
                  </a:lnTo>
                  <a:lnTo>
                    <a:pt x="6219" y="375344"/>
                  </a:lnTo>
                  <a:lnTo>
                    <a:pt x="23177" y="400494"/>
                  </a:lnTo>
                  <a:lnTo>
                    <a:pt x="48327" y="417452"/>
                  </a:lnTo>
                  <a:lnTo>
                    <a:pt x="79120" y="423671"/>
                  </a:lnTo>
                  <a:lnTo>
                    <a:pt x="344550" y="423671"/>
                  </a:lnTo>
                  <a:lnTo>
                    <a:pt x="375344" y="417452"/>
                  </a:lnTo>
                  <a:lnTo>
                    <a:pt x="400494" y="400494"/>
                  </a:lnTo>
                  <a:lnTo>
                    <a:pt x="417452" y="375344"/>
                  </a:lnTo>
                  <a:lnTo>
                    <a:pt x="423671" y="344550"/>
                  </a:lnTo>
                  <a:lnTo>
                    <a:pt x="423671" y="79120"/>
                  </a:lnTo>
                  <a:lnTo>
                    <a:pt x="417452" y="48327"/>
                  </a:lnTo>
                  <a:lnTo>
                    <a:pt x="400494" y="23177"/>
                  </a:lnTo>
                  <a:lnTo>
                    <a:pt x="375344" y="6219"/>
                  </a:lnTo>
                  <a:lnTo>
                    <a:pt x="344550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217157" y="6240018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79" h="424179">
                  <a:moveTo>
                    <a:pt x="0" y="79120"/>
                  </a:moveTo>
                  <a:lnTo>
                    <a:pt x="6219" y="48327"/>
                  </a:lnTo>
                  <a:lnTo>
                    <a:pt x="23177" y="23177"/>
                  </a:lnTo>
                  <a:lnTo>
                    <a:pt x="48327" y="6219"/>
                  </a:lnTo>
                  <a:lnTo>
                    <a:pt x="79120" y="0"/>
                  </a:lnTo>
                  <a:lnTo>
                    <a:pt x="344550" y="0"/>
                  </a:lnTo>
                  <a:lnTo>
                    <a:pt x="375344" y="6219"/>
                  </a:lnTo>
                  <a:lnTo>
                    <a:pt x="400494" y="23177"/>
                  </a:lnTo>
                  <a:lnTo>
                    <a:pt x="417452" y="48327"/>
                  </a:lnTo>
                  <a:lnTo>
                    <a:pt x="423671" y="79120"/>
                  </a:lnTo>
                  <a:lnTo>
                    <a:pt x="423671" y="344550"/>
                  </a:lnTo>
                  <a:lnTo>
                    <a:pt x="417452" y="375344"/>
                  </a:lnTo>
                  <a:lnTo>
                    <a:pt x="400494" y="400494"/>
                  </a:lnTo>
                  <a:lnTo>
                    <a:pt x="375344" y="417452"/>
                  </a:lnTo>
                  <a:lnTo>
                    <a:pt x="344550" y="423671"/>
                  </a:lnTo>
                  <a:lnTo>
                    <a:pt x="79120" y="423671"/>
                  </a:lnTo>
                  <a:lnTo>
                    <a:pt x="48327" y="417452"/>
                  </a:lnTo>
                  <a:lnTo>
                    <a:pt x="23177" y="400494"/>
                  </a:lnTo>
                  <a:lnTo>
                    <a:pt x="6219" y="375344"/>
                  </a:lnTo>
                  <a:lnTo>
                    <a:pt x="0" y="344550"/>
                  </a:lnTo>
                  <a:lnTo>
                    <a:pt x="0" y="79120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340855" y="6230492"/>
            <a:ext cx="1847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0" dirty="0">
                <a:solidFill>
                  <a:srgbClr val="2B2D3B"/>
                </a:solidFill>
                <a:latin typeface="Georgia"/>
                <a:cs typeface="Georgia"/>
              </a:rPr>
              <a:t>3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451217" y="6189726"/>
            <a:ext cx="6350000" cy="1323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dirty="0">
                <a:solidFill>
                  <a:srgbClr val="2B2D3B"/>
                </a:solidFill>
                <a:latin typeface="Georgia"/>
                <a:cs typeface="Georgia"/>
              </a:rPr>
              <a:t>Anti-social</a:t>
            </a:r>
            <a:r>
              <a:rPr sz="1850" spc="-9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spc="-10" dirty="0">
                <a:solidFill>
                  <a:srgbClr val="2B2D3B"/>
                </a:solidFill>
                <a:latin typeface="Georgia"/>
                <a:cs typeface="Georgia"/>
              </a:rPr>
              <a:t>Behaviour</a:t>
            </a:r>
            <a:r>
              <a:rPr sz="1850" spc="-8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dirty="0">
                <a:solidFill>
                  <a:srgbClr val="2B2D3B"/>
                </a:solidFill>
                <a:latin typeface="Georgia"/>
                <a:cs typeface="Georgia"/>
              </a:rPr>
              <a:t>Act</a:t>
            </a:r>
            <a:r>
              <a:rPr sz="1850" spc="-11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spc="-20" dirty="0">
                <a:solidFill>
                  <a:srgbClr val="2B2D3B"/>
                </a:solidFill>
                <a:latin typeface="Georgia"/>
                <a:cs typeface="Georgia"/>
              </a:rPr>
              <a:t>2003</a:t>
            </a:r>
            <a:endParaRPr sz="1850">
              <a:latin typeface="Georgia"/>
              <a:cs typeface="Georgia"/>
            </a:endParaRPr>
          </a:p>
          <a:p>
            <a:pPr marL="12700" marR="5080">
              <a:lnSpc>
                <a:spcPct val="138000"/>
              </a:lnSpc>
              <a:spcBef>
                <a:spcPts val="795"/>
              </a:spcBef>
            </a:pP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legislation</a:t>
            </a:r>
            <a:r>
              <a:rPr sz="14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incorporated elements</a:t>
            </a:r>
            <a:r>
              <a:rPr sz="14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5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law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address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modern 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social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 issues,</a:t>
            </a:r>
            <a:r>
              <a:rPr sz="14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demonstrating</a:t>
            </a:r>
            <a:r>
              <a:rPr sz="14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how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case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law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principles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can</a:t>
            </a:r>
            <a:r>
              <a:rPr sz="14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be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adapted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tackle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contemporary</a:t>
            </a:r>
            <a:r>
              <a:rPr sz="1450" spc="1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problems</a:t>
            </a:r>
            <a:r>
              <a:rPr sz="1450" spc="1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beyond</a:t>
            </a:r>
            <a:r>
              <a:rPr sz="1450" spc="1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traditional</a:t>
            </a:r>
            <a:r>
              <a:rPr sz="1450" spc="1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property</a:t>
            </a:r>
            <a:r>
              <a:rPr sz="1450" spc="1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disputes.</a:t>
            </a:r>
            <a:endParaRPr sz="1450">
              <a:latin typeface="Arial"/>
              <a:cs typeface="Arial"/>
            </a:endParaRPr>
          </a:p>
        </p:txBody>
      </p:sp>
      <p:sp>
        <p:nvSpPr>
          <p:cNvPr id="22" name="Date Placeholder 21">
            <a:extLst>
              <a:ext uri="{FF2B5EF4-FFF2-40B4-BE49-F238E27FC236}">
                <a16:creationId xmlns:a16="http://schemas.microsoft.com/office/drawing/2014/main" id="{B6E22A17-D56B-EF48-C822-5F441B34A3B5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65499B89-25C2-45F4-AE30-7F8AD5982832}" type="datetime1">
              <a:rPr lang="en-US" smtClean="0"/>
              <a:t>11/18/2024</a:t>
            </a:fld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4C5DF77C-EA1A-8066-6785-73394CD0287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600"/>
              </a:lnSpc>
            </a:pPr>
            <a:r>
              <a:rPr spc="-45" dirty="0"/>
              <a:t>Public</a:t>
            </a:r>
            <a:r>
              <a:rPr spc="-450" dirty="0"/>
              <a:t> </a:t>
            </a:r>
            <a:r>
              <a:rPr spc="55" dirty="0"/>
              <a:t>and</a:t>
            </a:r>
            <a:r>
              <a:rPr spc="-445" dirty="0"/>
              <a:t> </a:t>
            </a:r>
            <a:r>
              <a:rPr spc="-30" dirty="0"/>
              <a:t>Media</a:t>
            </a:r>
            <a:r>
              <a:rPr spc="-440" dirty="0"/>
              <a:t> </a:t>
            </a:r>
            <a:r>
              <a:rPr spc="-10" dirty="0"/>
              <a:t>Reaction</a:t>
            </a:r>
            <a:r>
              <a:rPr spc="-425" dirty="0"/>
              <a:t> </a:t>
            </a:r>
            <a:r>
              <a:rPr dirty="0"/>
              <a:t>to</a:t>
            </a:r>
            <a:r>
              <a:rPr spc="-415" dirty="0"/>
              <a:t> </a:t>
            </a:r>
            <a:r>
              <a:rPr dirty="0"/>
              <a:t>Landmark</a:t>
            </a:r>
            <a:r>
              <a:rPr spc="-450" dirty="0"/>
              <a:t> </a:t>
            </a:r>
            <a:r>
              <a:rPr spc="45" dirty="0"/>
              <a:t>Nuisance </a:t>
            </a:r>
            <a:r>
              <a:rPr spc="50" dirty="0"/>
              <a:t>Cases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2875533"/>
            <a:ext cx="3839845" cy="3887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30" dirty="0">
                <a:solidFill>
                  <a:srgbClr val="2C3E42"/>
                </a:solidFill>
                <a:latin typeface="Georgia"/>
                <a:cs typeface="Georgia"/>
              </a:rPr>
              <a:t>Media</a:t>
            </a:r>
            <a:r>
              <a:rPr sz="2200" spc="-190" dirty="0">
                <a:solidFill>
                  <a:srgbClr val="2C3E42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C3E42"/>
                </a:solidFill>
                <a:latin typeface="Georgia"/>
                <a:cs typeface="Georgia"/>
              </a:rPr>
              <a:t>Coverage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1655"/>
              </a:spcBef>
            </a:pP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High-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profile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often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attract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significant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media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attention,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shaping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public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perception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property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rights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environmental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issues.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Canary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Wharf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case,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instance,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sparked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debates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about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urban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development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its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impact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on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local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communities,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featuring</a:t>
            </a:r>
            <a:r>
              <a:rPr sz="1750" spc="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prominently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in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both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national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local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news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outlets.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20665" y="2875533"/>
            <a:ext cx="3816985" cy="42551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40" dirty="0">
                <a:solidFill>
                  <a:srgbClr val="2C3E42"/>
                </a:solidFill>
                <a:latin typeface="Georgia"/>
                <a:cs typeface="Georgia"/>
              </a:rPr>
              <a:t>Public</a:t>
            </a:r>
            <a:r>
              <a:rPr sz="2200" spc="-140" dirty="0">
                <a:solidFill>
                  <a:srgbClr val="2C3E42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C3E42"/>
                </a:solidFill>
                <a:latin typeface="Georgia"/>
                <a:cs typeface="Georgia"/>
              </a:rPr>
              <a:t>Awareness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1660"/>
              </a:spcBef>
            </a:pP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Landmark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have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raised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public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awareness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 about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law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its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relevance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everyday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life.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Miller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v 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Jackson 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case,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with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its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focus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on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balance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between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community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activities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individual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property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rights,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resonated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with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many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sparked discussions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about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nature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of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neighbourly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relations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modern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society.</a:t>
            </a:r>
            <a:endParaRPr sz="17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60406" y="2875533"/>
            <a:ext cx="3948429" cy="3518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35" dirty="0">
                <a:solidFill>
                  <a:srgbClr val="2C3E42"/>
                </a:solidFill>
                <a:latin typeface="Georgia"/>
                <a:cs typeface="Georgia"/>
              </a:rPr>
              <a:t>Policy</a:t>
            </a:r>
            <a:r>
              <a:rPr sz="2200" spc="-155" dirty="0">
                <a:solidFill>
                  <a:srgbClr val="2C3E42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C3E42"/>
                </a:solidFill>
                <a:latin typeface="Georgia"/>
                <a:cs typeface="Georgia"/>
              </a:rPr>
              <a:t>Influence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1655"/>
              </a:spcBef>
            </a:pP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Public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reaction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these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often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influences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policy-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making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legislative 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agendas.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increased</a:t>
            </a:r>
            <a:r>
              <a:rPr sz="1750" spc="-10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focus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on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environmental</a:t>
            </a:r>
            <a:r>
              <a:rPr sz="1750" spc="1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protection</a:t>
            </a:r>
            <a:r>
              <a:rPr sz="1750" spc="1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following 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like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Cambridge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Water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Co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has 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contributed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more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stringent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regulations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greater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emphasis 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on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corporate</a:t>
            </a:r>
            <a:r>
              <a:rPr sz="1750" spc="1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environmental</a:t>
            </a:r>
            <a:r>
              <a:rPr sz="1750" spc="114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responsibility.</a:t>
            </a:r>
            <a:endParaRPr sz="1750">
              <a:latin typeface="Arial"/>
              <a:cs typeface="Arial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1AF4BB3-5712-3305-0C9A-D057C6CDE1FB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2B3617EB-4C13-4E5D-8C9E-E64E4742050C}" type="datetime1">
              <a:rPr lang="en-US" smtClean="0"/>
              <a:t>11/18/2024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3A7AC-A62E-15E5-BA4E-80CC6403FD3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58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Future</a:t>
            </a:r>
            <a:r>
              <a:rPr spc="-405" dirty="0"/>
              <a:t> </a:t>
            </a:r>
            <a:r>
              <a:rPr dirty="0"/>
              <a:t>Trends</a:t>
            </a:r>
            <a:r>
              <a:rPr spc="-450" dirty="0"/>
              <a:t> </a:t>
            </a:r>
            <a:r>
              <a:rPr dirty="0"/>
              <a:t>in</a:t>
            </a:r>
            <a:r>
              <a:rPr spc="-430" dirty="0"/>
              <a:t> </a:t>
            </a:r>
            <a:r>
              <a:rPr spc="55" dirty="0"/>
              <a:t>Nuisance</a:t>
            </a:r>
            <a:r>
              <a:rPr spc="-430" dirty="0"/>
              <a:t> </a:t>
            </a:r>
            <a:r>
              <a:rPr spc="-25" dirty="0"/>
              <a:t>Law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2420111"/>
            <a:ext cx="566927" cy="56692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81304" y="3190493"/>
            <a:ext cx="2997200" cy="3427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>
                <a:solidFill>
                  <a:srgbClr val="2B2D3B"/>
                </a:solidFill>
                <a:latin typeface="Georgia"/>
                <a:cs typeface="Georgia"/>
              </a:rPr>
              <a:t>Environmental</a:t>
            </a:r>
            <a:r>
              <a:rPr sz="2200" spc="-6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20" dirty="0">
                <a:solidFill>
                  <a:srgbClr val="2B2D3B"/>
                </a:solidFill>
                <a:latin typeface="Georgia"/>
                <a:cs typeface="Georgia"/>
              </a:rPr>
              <a:t>Focus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10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law</a:t>
            </a:r>
            <a:r>
              <a:rPr sz="1750" spc="-10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is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likely</a:t>
            </a:r>
            <a:r>
              <a:rPr sz="1750" spc="-10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play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increasingly</a:t>
            </a:r>
            <a:r>
              <a:rPr sz="1750" spc="-10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important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role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environmental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protection,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with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courts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potentially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expanding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scope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what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constitutes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actionable nuisance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include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broader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environmental</a:t>
            </a:r>
            <a:r>
              <a:rPr sz="1750" spc="1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impacts.</a:t>
            </a:r>
            <a:endParaRPr sz="175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9184" y="2420111"/>
            <a:ext cx="566927" cy="56692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27119" y="3170072"/>
            <a:ext cx="2921635" cy="3802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88720">
              <a:lnSpc>
                <a:spcPct val="105900"/>
              </a:lnSpc>
              <a:spcBef>
                <a:spcPts val="100"/>
              </a:spcBef>
            </a:pP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Technological Nuisances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35"/>
              </a:spcBef>
            </a:pP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As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technology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evolves,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new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forms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10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10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may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emerge,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such</a:t>
            </a:r>
            <a:r>
              <a:rPr sz="1750" spc="-1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as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disputes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over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5G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installations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or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autonomous</a:t>
            </a:r>
            <a:r>
              <a:rPr sz="1750" spc="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vehicle</a:t>
            </a:r>
            <a:r>
              <a:rPr sz="1750" spc="1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noise.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Courts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will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need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adapt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traditional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principles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these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novel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scenarios.</a:t>
            </a:r>
            <a:endParaRPr sz="175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85888" y="2420111"/>
            <a:ext cx="566927" cy="56692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473188" y="3190493"/>
            <a:ext cx="2957830" cy="3427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>
                <a:solidFill>
                  <a:srgbClr val="2B2D3B"/>
                </a:solidFill>
                <a:latin typeface="Georgia"/>
                <a:cs typeface="Georgia"/>
              </a:rPr>
              <a:t>Balancing</a:t>
            </a:r>
            <a:r>
              <a:rPr sz="2200" spc="-114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25" dirty="0">
                <a:solidFill>
                  <a:srgbClr val="2B2D3B"/>
                </a:solidFill>
                <a:latin typeface="Georgia"/>
                <a:cs typeface="Georgia"/>
              </a:rPr>
              <a:t>Act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Future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may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further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refine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balance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between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individual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property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rights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and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broader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societal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interests,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potentially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leading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more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nuanced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approaches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in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remedy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selection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liability determination.</a:t>
            </a:r>
            <a:endParaRPr sz="175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31068" y="2420111"/>
            <a:ext cx="566927" cy="566927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0819256" y="3190493"/>
            <a:ext cx="3029585" cy="3427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40" dirty="0">
                <a:solidFill>
                  <a:srgbClr val="2B2D3B"/>
                </a:solidFill>
                <a:latin typeface="Georgia"/>
                <a:cs typeface="Georgia"/>
              </a:rPr>
              <a:t>Global</a:t>
            </a:r>
            <a:r>
              <a:rPr sz="2200" spc="-15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Influences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International</a:t>
            </a:r>
            <a:r>
              <a:rPr sz="1750" spc="1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environmental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agreements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cross-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border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10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issues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may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influence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development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domestic nuisance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law,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potentially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leading</a:t>
            </a:r>
            <a:r>
              <a:rPr sz="1750" spc="-10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10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more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harmonised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approaches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across jurisdictions.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CB32708F-CEFB-D68E-CDD6-C38F753997F5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F194F420-D702-4348-9B55-AFB6455227B7}" type="datetime1">
              <a:rPr lang="en-US" smtClean="0"/>
              <a:t>11/18/2024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02E646EA-D605-2022-33DE-644EF85B19F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783463"/>
            <a:ext cx="9857740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Practical</a:t>
            </a:r>
            <a:r>
              <a:rPr spc="-395" dirty="0"/>
              <a:t> </a:t>
            </a:r>
            <a:r>
              <a:rPr dirty="0"/>
              <a:t>Lessons</a:t>
            </a:r>
            <a:r>
              <a:rPr spc="-385" dirty="0"/>
              <a:t> </a:t>
            </a:r>
            <a:r>
              <a:rPr dirty="0"/>
              <a:t>for</a:t>
            </a:r>
            <a:r>
              <a:rPr spc="-370" dirty="0"/>
              <a:t> </a:t>
            </a:r>
            <a:r>
              <a:rPr spc="-35" dirty="0"/>
              <a:t>Legal</a:t>
            </a:r>
            <a:r>
              <a:rPr spc="-380" dirty="0"/>
              <a:t> </a:t>
            </a:r>
            <a:r>
              <a:rPr spc="-10" dirty="0"/>
              <a:t>Practitioners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90955" y="1987295"/>
            <a:ext cx="6416040" cy="2781300"/>
            <a:chOff x="790955" y="1987295"/>
            <a:chExt cx="6416040" cy="2781300"/>
          </a:xfrm>
        </p:grpSpPr>
        <p:sp>
          <p:nvSpPr>
            <p:cNvPr id="4" name="object 4"/>
            <p:cNvSpPr/>
            <p:nvPr/>
          </p:nvSpPr>
          <p:spPr>
            <a:xfrm>
              <a:off x="794765" y="1991105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20" h="2773679">
                  <a:moveTo>
                    <a:pt x="6313170" y="0"/>
                  </a:moveTo>
                  <a:lnTo>
                    <a:pt x="95275" y="0"/>
                  </a:lnTo>
                  <a:lnTo>
                    <a:pt x="58191" y="7489"/>
                  </a:lnTo>
                  <a:lnTo>
                    <a:pt x="27906" y="27908"/>
                  </a:lnTo>
                  <a:lnTo>
                    <a:pt x="7487" y="58185"/>
                  </a:lnTo>
                  <a:lnTo>
                    <a:pt x="0" y="95250"/>
                  </a:lnTo>
                  <a:lnTo>
                    <a:pt x="0" y="2678430"/>
                  </a:lnTo>
                  <a:lnTo>
                    <a:pt x="7487" y="2715494"/>
                  </a:lnTo>
                  <a:lnTo>
                    <a:pt x="27906" y="2745771"/>
                  </a:lnTo>
                  <a:lnTo>
                    <a:pt x="58191" y="2766190"/>
                  </a:lnTo>
                  <a:lnTo>
                    <a:pt x="95275" y="2773680"/>
                  </a:lnTo>
                  <a:lnTo>
                    <a:pt x="6313170" y="2773680"/>
                  </a:lnTo>
                  <a:lnTo>
                    <a:pt x="6350234" y="2766190"/>
                  </a:lnTo>
                  <a:lnTo>
                    <a:pt x="6380511" y="2745771"/>
                  </a:lnTo>
                  <a:lnTo>
                    <a:pt x="6400930" y="2715494"/>
                  </a:lnTo>
                  <a:lnTo>
                    <a:pt x="6408420" y="2678430"/>
                  </a:lnTo>
                  <a:lnTo>
                    <a:pt x="6408420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70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4765" y="1991105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20" h="2773679">
                  <a:moveTo>
                    <a:pt x="0" y="95250"/>
                  </a:moveTo>
                  <a:lnTo>
                    <a:pt x="7487" y="58185"/>
                  </a:lnTo>
                  <a:lnTo>
                    <a:pt x="27906" y="27908"/>
                  </a:lnTo>
                  <a:lnTo>
                    <a:pt x="58191" y="7489"/>
                  </a:lnTo>
                  <a:lnTo>
                    <a:pt x="95275" y="0"/>
                  </a:lnTo>
                  <a:lnTo>
                    <a:pt x="6313170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20" y="95250"/>
                  </a:lnTo>
                  <a:lnTo>
                    <a:pt x="6408420" y="2678430"/>
                  </a:lnTo>
                  <a:lnTo>
                    <a:pt x="6400930" y="2715494"/>
                  </a:lnTo>
                  <a:lnTo>
                    <a:pt x="6380511" y="2745771"/>
                  </a:lnTo>
                  <a:lnTo>
                    <a:pt x="6350234" y="2766190"/>
                  </a:lnTo>
                  <a:lnTo>
                    <a:pt x="6313170" y="2773680"/>
                  </a:lnTo>
                  <a:lnTo>
                    <a:pt x="95275" y="2773680"/>
                  </a:lnTo>
                  <a:lnTo>
                    <a:pt x="58191" y="2766190"/>
                  </a:lnTo>
                  <a:lnTo>
                    <a:pt x="27906" y="2745771"/>
                  </a:lnTo>
                  <a:lnTo>
                    <a:pt x="7487" y="2715494"/>
                  </a:lnTo>
                  <a:lnTo>
                    <a:pt x="0" y="2678430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15695" y="2199843"/>
            <a:ext cx="5834380" cy="23234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40" dirty="0">
                <a:solidFill>
                  <a:srgbClr val="2B2D3B"/>
                </a:solidFill>
                <a:latin typeface="Georgia"/>
                <a:cs typeface="Georgia"/>
              </a:rPr>
              <a:t>Holistic</a:t>
            </a:r>
            <a:r>
              <a:rPr sz="2200" spc="-14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Assessment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44"/>
              </a:spcBef>
            </a:pP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Consider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broader context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claims,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including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historical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land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use,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community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interests,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potential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future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developments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area.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Miller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v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Jackson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case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exemplifies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 importance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comprehensive approach.</a:t>
            </a:r>
            <a:endParaRPr sz="175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24928" y="1987295"/>
            <a:ext cx="6416040" cy="2781300"/>
            <a:chOff x="7424928" y="1987295"/>
            <a:chExt cx="6416040" cy="2781300"/>
          </a:xfrm>
        </p:grpSpPr>
        <p:sp>
          <p:nvSpPr>
            <p:cNvPr id="8" name="object 8"/>
            <p:cNvSpPr/>
            <p:nvPr/>
          </p:nvSpPr>
          <p:spPr>
            <a:xfrm>
              <a:off x="7428738" y="1991105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19" h="2773679">
                  <a:moveTo>
                    <a:pt x="631316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2678430"/>
                  </a:lnTo>
                  <a:lnTo>
                    <a:pt x="7489" y="2715494"/>
                  </a:lnTo>
                  <a:lnTo>
                    <a:pt x="27908" y="2745771"/>
                  </a:lnTo>
                  <a:lnTo>
                    <a:pt x="58185" y="2766190"/>
                  </a:lnTo>
                  <a:lnTo>
                    <a:pt x="95250" y="2773680"/>
                  </a:lnTo>
                  <a:lnTo>
                    <a:pt x="6313169" y="2773680"/>
                  </a:lnTo>
                  <a:lnTo>
                    <a:pt x="6350234" y="2766190"/>
                  </a:lnTo>
                  <a:lnTo>
                    <a:pt x="6380511" y="2745771"/>
                  </a:lnTo>
                  <a:lnTo>
                    <a:pt x="6400930" y="2715494"/>
                  </a:lnTo>
                  <a:lnTo>
                    <a:pt x="6408419" y="2678430"/>
                  </a:lnTo>
                  <a:lnTo>
                    <a:pt x="6408419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69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28738" y="1991105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19" h="277367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6313169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19" y="95250"/>
                  </a:lnTo>
                  <a:lnTo>
                    <a:pt x="6408419" y="2678430"/>
                  </a:lnTo>
                  <a:lnTo>
                    <a:pt x="6400930" y="2715494"/>
                  </a:lnTo>
                  <a:lnTo>
                    <a:pt x="6380511" y="2745771"/>
                  </a:lnTo>
                  <a:lnTo>
                    <a:pt x="6350234" y="2766190"/>
                  </a:lnTo>
                  <a:lnTo>
                    <a:pt x="6313169" y="2773680"/>
                  </a:lnTo>
                  <a:lnTo>
                    <a:pt x="95250" y="2773680"/>
                  </a:lnTo>
                  <a:lnTo>
                    <a:pt x="58185" y="2766190"/>
                  </a:lnTo>
                  <a:lnTo>
                    <a:pt x="27908" y="2745771"/>
                  </a:lnTo>
                  <a:lnTo>
                    <a:pt x="7489" y="2715494"/>
                  </a:lnTo>
                  <a:lnTo>
                    <a:pt x="0" y="2678430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51242" y="2199843"/>
            <a:ext cx="5715000" cy="1953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>
                <a:solidFill>
                  <a:srgbClr val="2B2D3B"/>
                </a:solidFill>
                <a:latin typeface="Georgia"/>
                <a:cs typeface="Georgia"/>
              </a:rPr>
              <a:t>Foreseeability</a:t>
            </a:r>
            <a:r>
              <a:rPr sz="2200" spc="-8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20" dirty="0">
                <a:solidFill>
                  <a:srgbClr val="2B2D3B"/>
                </a:solidFill>
                <a:latin typeface="Georgia"/>
                <a:cs typeface="Georgia"/>
              </a:rPr>
              <a:t>Focus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50"/>
              </a:spcBef>
            </a:pP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Pay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close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attention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foreseeability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harm,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as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established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10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Cambridge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Water</a:t>
            </a:r>
            <a:r>
              <a:rPr sz="1750" spc="-10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Co.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Gather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evidence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on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industry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standards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 knowledge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at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relevant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time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to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support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or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defend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against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claims.</a:t>
            </a:r>
            <a:endParaRPr sz="175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90955" y="4988052"/>
            <a:ext cx="6416040" cy="2418715"/>
            <a:chOff x="790955" y="4988052"/>
            <a:chExt cx="6416040" cy="2418715"/>
          </a:xfrm>
        </p:grpSpPr>
        <p:sp>
          <p:nvSpPr>
            <p:cNvPr id="12" name="object 12"/>
            <p:cNvSpPr/>
            <p:nvPr/>
          </p:nvSpPr>
          <p:spPr>
            <a:xfrm>
              <a:off x="794765" y="4991862"/>
              <a:ext cx="6408420" cy="2411095"/>
            </a:xfrm>
            <a:custGeom>
              <a:avLst/>
              <a:gdLst/>
              <a:ahLst/>
              <a:cxnLst/>
              <a:rect l="l" t="t" r="r" b="b"/>
              <a:pathLst>
                <a:path w="6408420" h="2411095">
                  <a:moveTo>
                    <a:pt x="6313170" y="0"/>
                  </a:moveTo>
                  <a:lnTo>
                    <a:pt x="95275" y="0"/>
                  </a:lnTo>
                  <a:lnTo>
                    <a:pt x="58191" y="7489"/>
                  </a:lnTo>
                  <a:lnTo>
                    <a:pt x="27906" y="27908"/>
                  </a:lnTo>
                  <a:lnTo>
                    <a:pt x="7487" y="58185"/>
                  </a:lnTo>
                  <a:lnTo>
                    <a:pt x="0" y="95250"/>
                  </a:lnTo>
                  <a:lnTo>
                    <a:pt x="0" y="2315692"/>
                  </a:lnTo>
                  <a:lnTo>
                    <a:pt x="7487" y="2352776"/>
                  </a:lnTo>
                  <a:lnTo>
                    <a:pt x="27906" y="2383061"/>
                  </a:lnTo>
                  <a:lnTo>
                    <a:pt x="58191" y="2403480"/>
                  </a:lnTo>
                  <a:lnTo>
                    <a:pt x="95275" y="2410968"/>
                  </a:lnTo>
                  <a:lnTo>
                    <a:pt x="6313170" y="2410968"/>
                  </a:lnTo>
                  <a:lnTo>
                    <a:pt x="6350234" y="2403480"/>
                  </a:lnTo>
                  <a:lnTo>
                    <a:pt x="6380511" y="2383061"/>
                  </a:lnTo>
                  <a:lnTo>
                    <a:pt x="6400930" y="2352776"/>
                  </a:lnTo>
                  <a:lnTo>
                    <a:pt x="6408420" y="2315692"/>
                  </a:lnTo>
                  <a:lnTo>
                    <a:pt x="6408420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70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94765" y="4991862"/>
              <a:ext cx="6408420" cy="2411095"/>
            </a:xfrm>
            <a:custGeom>
              <a:avLst/>
              <a:gdLst/>
              <a:ahLst/>
              <a:cxnLst/>
              <a:rect l="l" t="t" r="r" b="b"/>
              <a:pathLst>
                <a:path w="6408420" h="2411095">
                  <a:moveTo>
                    <a:pt x="0" y="95250"/>
                  </a:moveTo>
                  <a:lnTo>
                    <a:pt x="7487" y="58185"/>
                  </a:lnTo>
                  <a:lnTo>
                    <a:pt x="27906" y="27908"/>
                  </a:lnTo>
                  <a:lnTo>
                    <a:pt x="58191" y="7489"/>
                  </a:lnTo>
                  <a:lnTo>
                    <a:pt x="95275" y="0"/>
                  </a:lnTo>
                  <a:lnTo>
                    <a:pt x="6313170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20" y="95250"/>
                  </a:lnTo>
                  <a:lnTo>
                    <a:pt x="6408420" y="2315692"/>
                  </a:lnTo>
                  <a:lnTo>
                    <a:pt x="6400930" y="2352776"/>
                  </a:lnTo>
                  <a:lnTo>
                    <a:pt x="6380511" y="2383061"/>
                  </a:lnTo>
                  <a:lnTo>
                    <a:pt x="6350234" y="2403480"/>
                  </a:lnTo>
                  <a:lnTo>
                    <a:pt x="6313170" y="2410968"/>
                  </a:lnTo>
                  <a:lnTo>
                    <a:pt x="95275" y="2410968"/>
                  </a:lnTo>
                  <a:lnTo>
                    <a:pt x="58191" y="2403480"/>
                  </a:lnTo>
                  <a:lnTo>
                    <a:pt x="27906" y="2383061"/>
                  </a:lnTo>
                  <a:lnTo>
                    <a:pt x="7487" y="2352776"/>
                  </a:lnTo>
                  <a:lnTo>
                    <a:pt x="0" y="2315692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15695" y="5201539"/>
            <a:ext cx="5833110" cy="1953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Standing</a:t>
            </a:r>
            <a:r>
              <a:rPr sz="2200" spc="-17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Scrutiny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Carefully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assess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claimant's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interest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affected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property,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keeping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mind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restrictions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on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standing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established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Hunter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v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Canary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Wharf.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Consider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alternative 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causes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action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those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without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proprietary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interests.</a:t>
            </a:r>
            <a:endParaRPr sz="175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24928" y="4988052"/>
            <a:ext cx="6416040" cy="2418715"/>
            <a:chOff x="7424928" y="4988052"/>
            <a:chExt cx="6416040" cy="2418715"/>
          </a:xfrm>
        </p:grpSpPr>
        <p:sp>
          <p:nvSpPr>
            <p:cNvPr id="16" name="object 16"/>
            <p:cNvSpPr/>
            <p:nvPr/>
          </p:nvSpPr>
          <p:spPr>
            <a:xfrm>
              <a:off x="7428738" y="4991862"/>
              <a:ext cx="6408420" cy="2411095"/>
            </a:xfrm>
            <a:custGeom>
              <a:avLst/>
              <a:gdLst/>
              <a:ahLst/>
              <a:cxnLst/>
              <a:rect l="l" t="t" r="r" b="b"/>
              <a:pathLst>
                <a:path w="6408419" h="2411095">
                  <a:moveTo>
                    <a:pt x="631316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2315692"/>
                  </a:lnTo>
                  <a:lnTo>
                    <a:pt x="7489" y="2352776"/>
                  </a:lnTo>
                  <a:lnTo>
                    <a:pt x="27908" y="2383061"/>
                  </a:lnTo>
                  <a:lnTo>
                    <a:pt x="58185" y="2403480"/>
                  </a:lnTo>
                  <a:lnTo>
                    <a:pt x="95250" y="2410968"/>
                  </a:lnTo>
                  <a:lnTo>
                    <a:pt x="6313169" y="2410968"/>
                  </a:lnTo>
                  <a:lnTo>
                    <a:pt x="6350234" y="2403480"/>
                  </a:lnTo>
                  <a:lnTo>
                    <a:pt x="6380511" y="2383061"/>
                  </a:lnTo>
                  <a:lnTo>
                    <a:pt x="6400930" y="2352776"/>
                  </a:lnTo>
                  <a:lnTo>
                    <a:pt x="6408419" y="2315692"/>
                  </a:lnTo>
                  <a:lnTo>
                    <a:pt x="6408419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69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8738" y="4991862"/>
              <a:ext cx="6408420" cy="2411095"/>
            </a:xfrm>
            <a:custGeom>
              <a:avLst/>
              <a:gdLst/>
              <a:ahLst/>
              <a:cxnLst/>
              <a:rect l="l" t="t" r="r" b="b"/>
              <a:pathLst>
                <a:path w="6408419" h="2411095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6313169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19" y="95250"/>
                  </a:lnTo>
                  <a:lnTo>
                    <a:pt x="6408419" y="2315692"/>
                  </a:lnTo>
                  <a:lnTo>
                    <a:pt x="6400930" y="2352776"/>
                  </a:lnTo>
                  <a:lnTo>
                    <a:pt x="6380511" y="2383061"/>
                  </a:lnTo>
                  <a:lnTo>
                    <a:pt x="6350234" y="2403480"/>
                  </a:lnTo>
                  <a:lnTo>
                    <a:pt x="6313169" y="2410968"/>
                  </a:lnTo>
                  <a:lnTo>
                    <a:pt x="95250" y="2410968"/>
                  </a:lnTo>
                  <a:lnTo>
                    <a:pt x="58185" y="2403480"/>
                  </a:lnTo>
                  <a:lnTo>
                    <a:pt x="27908" y="2383061"/>
                  </a:lnTo>
                  <a:lnTo>
                    <a:pt x="7489" y="2352776"/>
                  </a:lnTo>
                  <a:lnTo>
                    <a:pt x="0" y="2315692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51242" y="5201539"/>
            <a:ext cx="5749925" cy="1953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2B2D3B"/>
                </a:solidFill>
                <a:latin typeface="Georgia"/>
                <a:cs typeface="Georgia"/>
              </a:rPr>
              <a:t>Remedy</a:t>
            </a:r>
            <a:r>
              <a:rPr sz="2200" spc="-15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Considerations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Be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prepared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argue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or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against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various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remedies,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considering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 court's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discretion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balancing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interests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as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demonstrated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Miller v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Jackson.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Consider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proposing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creative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solutions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that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address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both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parties'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concerns.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FD8F60AE-7DD7-52F0-6F10-3523DF18E964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C1BE0BF6-1DF2-47C7-8C61-8D5274BA6B36}" type="datetime1">
              <a:rPr lang="en-US" smtClean="0"/>
              <a:t>11/18/2024</a:t>
            </a:fld>
            <a:endParaRPr lang="en-US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EBEF945E-DA12-3980-C07B-F9C6351FF78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40322" y="915386"/>
            <a:ext cx="7858759" cy="12172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5700"/>
              </a:lnSpc>
              <a:spcBef>
                <a:spcPts val="95"/>
              </a:spcBef>
            </a:pPr>
            <a:r>
              <a:rPr sz="3700" spc="-55" dirty="0"/>
              <a:t>Q&amp;A</a:t>
            </a:r>
            <a:r>
              <a:rPr sz="3700" spc="-320" dirty="0"/>
              <a:t> </a:t>
            </a:r>
            <a:r>
              <a:rPr sz="3700" spc="-35" dirty="0"/>
              <a:t>Session:</a:t>
            </a:r>
            <a:r>
              <a:rPr sz="3700" spc="-360" dirty="0"/>
              <a:t> </a:t>
            </a:r>
            <a:r>
              <a:rPr sz="3700" dirty="0"/>
              <a:t>Engaging</a:t>
            </a:r>
            <a:r>
              <a:rPr sz="3700" spc="-350" dirty="0"/>
              <a:t> </a:t>
            </a:r>
            <a:r>
              <a:rPr sz="3700" dirty="0"/>
              <a:t>with</a:t>
            </a:r>
            <a:r>
              <a:rPr sz="3700" spc="-315" dirty="0"/>
              <a:t> </a:t>
            </a:r>
            <a:r>
              <a:rPr sz="3700" spc="35" dirty="0"/>
              <a:t>Nuisance </a:t>
            </a:r>
            <a:r>
              <a:rPr sz="3700" spc="-30" dirty="0"/>
              <a:t>Law</a:t>
            </a:r>
            <a:r>
              <a:rPr sz="3700" spc="-330" dirty="0"/>
              <a:t> </a:t>
            </a:r>
            <a:r>
              <a:rPr sz="3700" spc="-10" dirty="0"/>
              <a:t>Complexities</a:t>
            </a:r>
            <a:endParaRPr sz="3700"/>
          </a:p>
        </p:txBody>
      </p:sp>
      <p:grpSp>
        <p:nvGrpSpPr>
          <p:cNvPr id="4" name="object 4"/>
          <p:cNvGrpSpPr/>
          <p:nvPr/>
        </p:nvGrpSpPr>
        <p:grpSpPr>
          <a:xfrm>
            <a:off x="6149340" y="2667000"/>
            <a:ext cx="436245" cy="436245"/>
            <a:chOff x="6149340" y="2667000"/>
            <a:chExt cx="436245" cy="436245"/>
          </a:xfrm>
        </p:grpSpPr>
        <p:sp>
          <p:nvSpPr>
            <p:cNvPr id="5" name="object 5"/>
            <p:cNvSpPr/>
            <p:nvPr/>
          </p:nvSpPr>
          <p:spPr>
            <a:xfrm>
              <a:off x="6153150" y="2670810"/>
              <a:ext cx="428625" cy="428625"/>
            </a:xfrm>
            <a:custGeom>
              <a:avLst/>
              <a:gdLst/>
              <a:ahLst/>
              <a:cxnLst/>
              <a:rect l="l" t="t" r="r" b="b"/>
              <a:pathLst>
                <a:path w="428625" h="428625">
                  <a:moveTo>
                    <a:pt x="348361" y="0"/>
                  </a:moveTo>
                  <a:lnTo>
                    <a:pt x="79883" y="0"/>
                  </a:lnTo>
                  <a:lnTo>
                    <a:pt x="48809" y="6284"/>
                  </a:lnTo>
                  <a:lnTo>
                    <a:pt x="23415" y="23415"/>
                  </a:lnTo>
                  <a:lnTo>
                    <a:pt x="6284" y="48809"/>
                  </a:lnTo>
                  <a:lnTo>
                    <a:pt x="0" y="79882"/>
                  </a:lnTo>
                  <a:lnTo>
                    <a:pt x="0" y="348361"/>
                  </a:lnTo>
                  <a:lnTo>
                    <a:pt x="6284" y="379434"/>
                  </a:lnTo>
                  <a:lnTo>
                    <a:pt x="23415" y="404828"/>
                  </a:lnTo>
                  <a:lnTo>
                    <a:pt x="48809" y="421959"/>
                  </a:lnTo>
                  <a:lnTo>
                    <a:pt x="79883" y="428243"/>
                  </a:lnTo>
                  <a:lnTo>
                    <a:pt x="348361" y="428243"/>
                  </a:lnTo>
                  <a:lnTo>
                    <a:pt x="379434" y="421959"/>
                  </a:lnTo>
                  <a:lnTo>
                    <a:pt x="404828" y="404828"/>
                  </a:lnTo>
                  <a:lnTo>
                    <a:pt x="421959" y="379434"/>
                  </a:lnTo>
                  <a:lnTo>
                    <a:pt x="428244" y="348361"/>
                  </a:lnTo>
                  <a:lnTo>
                    <a:pt x="428244" y="79882"/>
                  </a:lnTo>
                  <a:lnTo>
                    <a:pt x="421959" y="48809"/>
                  </a:lnTo>
                  <a:lnTo>
                    <a:pt x="404828" y="23415"/>
                  </a:lnTo>
                  <a:lnTo>
                    <a:pt x="379434" y="6284"/>
                  </a:lnTo>
                  <a:lnTo>
                    <a:pt x="348361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153150" y="2670810"/>
              <a:ext cx="428625" cy="428625"/>
            </a:xfrm>
            <a:custGeom>
              <a:avLst/>
              <a:gdLst/>
              <a:ahLst/>
              <a:cxnLst/>
              <a:rect l="l" t="t" r="r" b="b"/>
              <a:pathLst>
                <a:path w="428625" h="428625">
                  <a:moveTo>
                    <a:pt x="0" y="79882"/>
                  </a:moveTo>
                  <a:lnTo>
                    <a:pt x="6284" y="48809"/>
                  </a:lnTo>
                  <a:lnTo>
                    <a:pt x="23415" y="23415"/>
                  </a:lnTo>
                  <a:lnTo>
                    <a:pt x="48809" y="6284"/>
                  </a:lnTo>
                  <a:lnTo>
                    <a:pt x="79883" y="0"/>
                  </a:lnTo>
                  <a:lnTo>
                    <a:pt x="348361" y="0"/>
                  </a:lnTo>
                  <a:lnTo>
                    <a:pt x="379434" y="6284"/>
                  </a:lnTo>
                  <a:lnTo>
                    <a:pt x="404828" y="23415"/>
                  </a:lnTo>
                  <a:lnTo>
                    <a:pt x="421959" y="48809"/>
                  </a:lnTo>
                  <a:lnTo>
                    <a:pt x="428244" y="79882"/>
                  </a:lnTo>
                  <a:lnTo>
                    <a:pt x="428244" y="348361"/>
                  </a:lnTo>
                  <a:lnTo>
                    <a:pt x="421959" y="379434"/>
                  </a:lnTo>
                  <a:lnTo>
                    <a:pt x="404828" y="404828"/>
                  </a:lnTo>
                  <a:lnTo>
                    <a:pt x="379434" y="421959"/>
                  </a:lnTo>
                  <a:lnTo>
                    <a:pt x="348361" y="428243"/>
                  </a:lnTo>
                  <a:lnTo>
                    <a:pt x="79883" y="428243"/>
                  </a:lnTo>
                  <a:lnTo>
                    <a:pt x="48809" y="421959"/>
                  </a:lnTo>
                  <a:lnTo>
                    <a:pt x="23415" y="404828"/>
                  </a:lnTo>
                  <a:lnTo>
                    <a:pt x="6284" y="379434"/>
                  </a:lnTo>
                  <a:lnTo>
                    <a:pt x="0" y="348361"/>
                  </a:lnTo>
                  <a:lnTo>
                    <a:pt x="0" y="79882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302755" y="2661285"/>
            <a:ext cx="1390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0" dirty="0">
                <a:solidFill>
                  <a:srgbClr val="2B2D3B"/>
                </a:solidFill>
                <a:latin typeface="Georgia"/>
                <a:cs typeface="Georgia"/>
              </a:rPr>
              <a:t>1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59067" y="2643377"/>
            <a:ext cx="3211830" cy="2851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-20" dirty="0">
                <a:solidFill>
                  <a:srgbClr val="2B2D3B"/>
                </a:solidFill>
                <a:latin typeface="Georgia"/>
                <a:cs typeface="Georgia"/>
              </a:rPr>
              <a:t>Hypothetical</a:t>
            </a:r>
            <a:r>
              <a:rPr sz="1850" spc="-5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spc="-10" dirty="0">
                <a:solidFill>
                  <a:srgbClr val="2B2D3B"/>
                </a:solidFill>
                <a:latin typeface="Georgia"/>
                <a:cs typeface="Georgia"/>
              </a:rPr>
              <a:t>Scenarios</a:t>
            </a:r>
            <a:endParaRPr sz="1850">
              <a:latin typeface="Georgia"/>
              <a:cs typeface="Georgia"/>
            </a:endParaRPr>
          </a:p>
          <a:p>
            <a:pPr marL="12700" marR="5080">
              <a:lnSpc>
                <a:spcPct val="137900"/>
              </a:lnSpc>
              <a:spcBef>
                <a:spcPts val="835"/>
              </a:spcBef>
            </a:pP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Prepare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4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present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complex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hypothetical</a:t>
            </a:r>
            <a:r>
              <a:rPr sz="145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scenarios</a:t>
            </a:r>
            <a:r>
              <a:rPr sz="145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that</a:t>
            </a:r>
            <a:r>
              <a:rPr sz="14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challenge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application</a:t>
            </a:r>
            <a:r>
              <a:rPr sz="14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5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established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nuisance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law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principles.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This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could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include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cases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involving</a:t>
            </a:r>
            <a:r>
              <a:rPr sz="14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emerging</a:t>
            </a:r>
            <a:r>
              <a:rPr sz="14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technologies</a:t>
            </a:r>
            <a:r>
              <a:rPr sz="14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35" dirty="0">
                <a:solidFill>
                  <a:srgbClr val="2B2D3B"/>
                </a:solidFill>
                <a:latin typeface="Arial"/>
                <a:cs typeface="Arial"/>
              </a:rPr>
              <a:t>or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novel</a:t>
            </a:r>
            <a:r>
              <a:rPr sz="14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environmental</a:t>
            </a:r>
            <a:r>
              <a:rPr sz="1450" spc="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concerns, encouraging</a:t>
            </a:r>
            <a:r>
              <a:rPr sz="14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critical</a:t>
            </a:r>
            <a:r>
              <a:rPr sz="14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thinking</a:t>
            </a:r>
            <a:r>
              <a:rPr sz="14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and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debate.</a:t>
            </a:r>
            <a:endParaRPr sz="145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0149840" y="2667000"/>
            <a:ext cx="436245" cy="436245"/>
            <a:chOff x="10149840" y="2667000"/>
            <a:chExt cx="436245" cy="436245"/>
          </a:xfrm>
        </p:grpSpPr>
        <p:sp>
          <p:nvSpPr>
            <p:cNvPr id="10" name="object 10"/>
            <p:cNvSpPr/>
            <p:nvPr/>
          </p:nvSpPr>
          <p:spPr>
            <a:xfrm>
              <a:off x="10153650" y="2670810"/>
              <a:ext cx="428625" cy="428625"/>
            </a:xfrm>
            <a:custGeom>
              <a:avLst/>
              <a:gdLst/>
              <a:ahLst/>
              <a:cxnLst/>
              <a:rect l="l" t="t" r="r" b="b"/>
              <a:pathLst>
                <a:path w="428625" h="428625">
                  <a:moveTo>
                    <a:pt x="348360" y="0"/>
                  </a:moveTo>
                  <a:lnTo>
                    <a:pt x="79882" y="0"/>
                  </a:lnTo>
                  <a:lnTo>
                    <a:pt x="48809" y="6284"/>
                  </a:lnTo>
                  <a:lnTo>
                    <a:pt x="23415" y="23415"/>
                  </a:lnTo>
                  <a:lnTo>
                    <a:pt x="6284" y="48809"/>
                  </a:lnTo>
                  <a:lnTo>
                    <a:pt x="0" y="79882"/>
                  </a:lnTo>
                  <a:lnTo>
                    <a:pt x="0" y="348361"/>
                  </a:lnTo>
                  <a:lnTo>
                    <a:pt x="6284" y="379434"/>
                  </a:lnTo>
                  <a:lnTo>
                    <a:pt x="23415" y="404828"/>
                  </a:lnTo>
                  <a:lnTo>
                    <a:pt x="48809" y="421959"/>
                  </a:lnTo>
                  <a:lnTo>
                    <a:pt x="79882" y="428243"/>
                  </a:lnTo>
                  <a:lnTo>
                    <a:pt x="348360" y="428243"/>
                  </a:lnTo>
                  <a:lnTo>
                    <a:pt x="379434" y="421959"/>
                  </a:lnTo>
                  <a:lnTo>
                    <a:pt x="404828" y="404828"/>
                  </a:lnTo>
                  <a:lnTo>
                    <a:pt x="421959" y="379434"/>
                  </a:lnTo>
                  <a:lnTo>
                    <a:pt x="428244" y="348361"/>
                  </a:lnTo>
                  <a:lnTo>
                    <a:pt x="428244" y="79882"/>
                  </a:lnTo>
                  <a:lnTo>
                    <a:pt x="421959" y="48809"/>
                  </a:lnTo>
                  <a:lnTo>
                    <a:pt x="404828" y="23415"/>
                  </a:lnTo>
                  <a:lnTo>
                    <a:pt x="379434" y="6284"/>
                  </a:lnTo>
                  <a:lnTo>
                    <a:pt x="348360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153650" y="2670810"/>
              <a:ext cx="428625" cy="428625"/>
            </a:xfrm>
            <a:custGeom>
              <a:avLst/>
              <a:gdLst/>
              <a:ahLst/>
              <a:cxnLst/>
              <a:rect l="l" t="t" r="r" b="b"/>
              <a:pathLst>
                <a:path w="428625" h="428625">
                  <a:moveTo>
                    <a:pt x="0" y="79882"/>
                  </a:moveTo>
                  <a:lnTo>
                    <a:pt x="6284" y="48809"/>
                  </a:lnTo>
                  <a:lnTo>
                    <a:pt x="23415" y="23415"/>
                  </a:lnTo>
                  <a:lnTo>
                    <a:pt x="48809" y="6284"/>
                  </a:lnTo>
                  <a:lnTo>
                    <a:pt x="79882" y="0"/>
                  </a:lnTo>
                  <a:lnTo>
                    <a:pt x="348360" y="0"/>
                  </a:lnTo>
                  <a:lnTo>
                    <a:pt x="379434" y="6284"/>
                  </a:lnTo>
                  <a:lnTo>
                    <a:pt x="404828" y="23415"/>
                  </a:lnTo>
                  <a:lnTo>
                    <a:pt x="421959" y="48809"/>
                  </a:lnTo>
                  <a:lnTo>
                    <a:pt x="428244" y="79882"/>
                  </a:lnTo>
                  <a:lnTo>
                    <a:pt x="428244" y="348361"/>
                  </a:lnTo>
                  <a:lnTo>
                    <a:pt x="421959" y="379434"/>
                  </a:lnTo>
                  <a:lnTo>
                    <a:pt x="404828" y="404828"/>
                  </a:lnTo>
                  <a:lnTo>
                    <a:pt x="379434" y="421959"/>
                  </a:lnTo>
                  <a:lnTo>
                    <a:pt x="348360" y="428243"/>
                  </a:lnTo>
                  <a:lnTo>
                    <a:pt x="79882" y="428243"/>
                  </a:lnTo>
                  <a:lnTo>
                    <a:pt x="48809" y="421959"/>
                  </a:lnTo>
                  <a:lnTo>
                    <a:pt x="23415" y="404828"/>
                  </a:lnTo>
                  <a:lnTo>
                    <a:pt x="6284" y="379434"/>
                  </a:lnTo>
                  <a:lnTo>
                    <a:pt x="0" y="348361"/>
                  </a:lnTo>
                  <a:lnTo>
                    <a:pt x="0" y="79882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283697" y="2661285"/>
            <a:ext cx="1771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0" dirty="0">
                <a:solidFill>
                  <a:srgbClr val="2B2D3B"/>
                </a:solidFill>
                <a:latin typeface="Georgia"/>
                <a:cs typeface="Georgia"/>
              </a:rPr>
              <a:t>2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760456" y="2643377"/>
            <a:ext cx="3100070" cy="2546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dirty="0">
                <a:solidFill>
                  <a:srgbClr val="2B2D3B"/>
                </a:solidFill>
                <a:latin typeface="Georgia"/>
                <a:cs typeface="Georgia"/>
              </a:rPr>
              <a:t>Case</a:t>
            </a:r>
            <a:r>
              <a:rPr sz="1850" spc="-11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spc="-25" dirty="0">
                <a:solidFill>
                  <a:srgbClr val="2B2D3B"/>
                </a:solidFill>
                <a:latin typeface="Georgia"/>
                <a:cs typeface="Georgia"/>
              </a:rPr>
              <a:t>Law</a:t>
            </a:r>
            <a:r>
              <a:rPr sz="1850" spc="-14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spc="-10" dirty="0">
                <a:solidFill>
                  <a:srgbClr val="2B2D3B"/>
                </a:solidFill>
                <a:latin typeface="Georgia"/>
                <a:cs typeface="Georgia"/>
              </a:rPr>
              <a:t>Application</a:t>
            </a:r>
            <a:endParaRPr sz="1850">
              <a:latin typeface="Georgia"/>
              <a:cs typeface="Georgia"/>
            </a:endParaRPr>
          </a:p>
          <a:p>
            <a:pPr marL="12700" marR="5080">
              <a:lnSpc>
                <a:spcPct val="138000"/>
              </a:lnSpc>
              <a:spcBef>
                <a:spcPts val="830"/>
              </a:spcBef>
            </a:pPr>
            <a:r>
              <a:rPr sz="1450" spc="-30" dirty="0">
                <a:solidFill>
                  <a:srgbClr val="2B2D3B"/>
                </a:solidFill>
                <a:latin typeface="Arial"/>
                <a:cs typeface="Arial"/>
              </a:rPr>
              <a:t>Encourage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participants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apply</a:t>
            </a:r>
            <a:r>
              <a:rPr sz="14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principles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60" dirty="0">
                <a:solidFill>
                  <a:srgbClr val="2B2D3B"/>
                </a:solidFill>
                <a:latin typeface="Arial"/>
                <a:cs typeface="Arial"/>
              </a:rPr>
              <a:t>from</a:t>
            </a:r>
            <a:r>
              <a:rPr sz="14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landmark</a:t>
            </a:r>
            <a:r>
              <a:rPr sz="14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55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40" dirty="0">
                <a:solidFill>
                  <a:srgbClr val="2B2D3B"/>
                </a:solidFill>
                <a:latin typeface="Arial"/>
                <a:cs typeface="Arial"/>
              </a:rPr>
              <a:t>to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contemporary</a:t>
            </a:r>
            <a:r>
              <a:rPr sz="1450" spc="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issues.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4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example,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how might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Rylands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v</a:t>
            </a:r>
            <a:r>
              <a:rPr sz="14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Fletcher</a:t>
            </a:r>
            <a:r>
              <a:rPr sz="14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rule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be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applied</a:t>
            </a:r>
            <a:r>
              <a:rPr sz="14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6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 modern</a:t>
            </a:r>
            <a:r>
              <a:rPr sz="14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fracking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operations </a:t>
            </a:r>
            <a:r>
              <a:rPr sz="1450" spc="60" dirty="0">
                <a:solidFill>
                  <a:srgbClr val="2B2D3B"/>
                </a:solidFill>
                <a:latin typeface="Arial"/>
                <a:cs typeface="Arial"/>
              </a:rPr>
              <a:t>or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large-</a:t>
            </a:r>
            <a:r>
              <a:rPr sz="1450" spc="-40" dirty="0">
                <a:solidFill>
                  <a:srgbClr val="2B2D3B"/>
                </a:solidFill>
                <a:latin typeface="Arial"/>
                <a:cs typeface="Arial"/>
              </a:rPr>
              <a:t>scale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 energy storage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facilities?</a:t>
            </a:r>
            <a:endParaRPr sz="145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149340" y="5919215"/>
            <a:ext cx="436245" cy="437515"/>
            <a:chOff x="6149340" y="5919215"/>
            <a:chExt cx="436245" cy="437515"/>
          </a:xfrm>
        </p:grpSpPr>
        <p:sp>
          <p:nvSpPr>
            <p:cNvPr id="15" name="object 15"/>
            <p:cNvSpPr/>
            <p:nvPr/>
          </p:nvSpPr>
          <p:spPr>
            <a:xfrm>
              <a:off x="6153150" y="5923025"/>
              <a:ext cx="428625" cy="429895"/>
            </a:xfrm>
            <a:custGeom>
              <a:avLst/>
              <a:gdLst/>
              <a:ahLst/>
              <a:cxnLst/>
              <a:rect l="l" t="t" r="r" b="b"/>
              <a:pathLst>
                <a:path w="428625" h="429895">
                  <a:moveTo>
                    <a:pt x="348361" y="0"/>
                  </a:moveTo>
                  <a:lnTo>
                    <a:pt x="79883" y="0"/>
                  </a:lnTo>
                  <a:lnTo>
                    <a:pt x="48809" y="6284"/>
                  </a:lnTo>
                  <a:lnTo>
                    <a:pt x="23415" y="23415"/>
                  </a:lnTo>
                  <a:lnTo>
                    <a:pt x="6284" y="48809"/>
                  </a:lnTo>
                  <a:lnTo>
                    <a:pt x="0" y="79882"/>
                  </a:lnTo>
                  <a:lnTo>
                    <a:pt x="0" y="349885"/>
                  </a:lnTo>
                  <a:lnTo>
                    <a:pt x="6284" y="380958"/>
                  </a:lnTo>
                  <a:lnTo>
                    <a:pt x="23415" y="406352"/>
                  </a:lnTo>
                  <a:lnTo>
                    <a:pt x="48809" y="423483"/>
                  </a:lnTo>
                  <a:lnTo>
                    <a:pt x="79883" y="429768"/>
                  </a:lnTo>
                  <a:lnTo>
                    <a:pt x="348361" y="429768"/>
                  </a:lnTo>
                  <a:lnTo>
                    <a:pt x="379434" y="423483"/>
                  </a:lnTo>
                  <a:lnTo>
                    <a:pt x="404828" y="406352"/>
                  </a:lnTo>
                  <a:lnTo>
                    <a:pt x="421959" y="380958"/>
                  </a:lnTo>
                  <a:lnTo>
                    <a:pt x="428244" y="349885"/>
                  </a:lnTo>
                  <a:lnTo>
                    <a:pt x="428244" y="79882"/>
                  </a:lnTo>
                  <a:lnTo>
                    <a:pt x="421959" y="48809"/>
                  </a:lnTo>
                  <a:lnTo>
                    <a:pt x="404828" y="23415"/>
                  </a:lnTo>
                  <a:lnTo>
                    <a:pt x="379434" y="6284"/>
                  </a:lnTo>
                  <a:lnTo>
                    <a:pt x="348361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153150" y="5923025"/>
              <a:ext cx="428625" cy="429895"/>
            </a:xfrm>
            <a:custGeom>
              <a:avLst/>
              <a:gdLst/>
              <a:ahLst/>
              <a:cxnLst/>
              <a:rect l="l" t="t" r="r" b="b"/>
              <a:pathLst>
                <a:path w="428625" h="429895">
                  <a:moveTo>
                    <a:pt x="0" y="79882"/>
                  </a:moveTo>
                  <a:lnTo>
                    <a:pt x="6284" y="48809"/>
                  </a:lnTo>
                  <a:lnTo>
                    <a:pt x="23415" y="23415"/>
                  </a:lnTo>
                  <a:lnTo>
                    <a:pt x="48809" y="6284"/>
                  </a:lnTo>
                  <a:lnTo>
                    <a:pt x="79883" y="0"/>
                  </a:lnTo>
                  <a:lnTo>
                    <a:pt x="348361" y="0"/>
                  </a:lnTo>
                  <a:lnTo>
                    <a:pt x="379434" y="6284"/>
                  </a:lnTo>
                  <a:lnTo>
                    <a:pt x="404828" y="23415"/>
                  </a:lnTo>
                  <a:lnTo>
                    <a:pt x="421959" y="48809"/>
                  </a:lnTo>
                  <a:lnTo>
                    <a:pt x="428244" y="79882"/>
                  </a:lnTo>
                  <a:lnTo>
                    <a:pt x="428244" y="349885"/>
                  </a:lnTo>
                  <a:lnTo>
                    <a:pt x="421959" y="380958"/>
                  </a:lnTo>
                  <a:lnTo>
                    <a:pt x="404828" y="406352"/>
                  </a:lnTo>
                  <a:lnTo>
                    <a:pt x="379434" y="423483"/>
                  </a:lnTo>
                  <a:lnTo>
                    <a:pt x="348361" y="429768"/>
                  </a:lnTo>
                  <a:lnTo>
                    <a:pt x="79883" y="429768"/>
                  </a:lnTo>
                  <a:lnTo>
                    <a:pt x="48809" y="423483"/>
                  </a:lnTo>
                  <a:lnTo>
                    <a:pt x="23415" y="406352"/>
                  </a:lnTo>
                  <a:lnTo>
                    <a:pt x="6284" y="380958"/>
                  </a:lnTo>
                  <a:lnTo>
                    <a:pt x="0" y="349885"/>
                  </a:lnTo>
                  <a:lnTo>
                    <a:pt x="0" y="79882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279007" y="5914135"/>
            <a:ext cx="1847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0" dirty="0">
                <a:solidFill>
                  <a:srgbClr val="2B2D3B"/>
                </a:solidFill>
                <a:latin typeface="Georgia"/>
                <a:cs typeface="Georgia"/>
              </a:rPr>
              <a:t>3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759067" y="5896102"/>
            <a:ext cx="7190740" cy="1327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850" spc="-20" dirty="0">
                <a:solidFill>
                  <a:srgbClr val="2B2D3B"/>
                </a:solidFill>
                <a:latin typeface="Georgia"/>
                <a:cs typeface="Georgia"/>
              </a:rPr>
              <a:t>Interdisciplinary</a:t>
            </a:r>
            <a:r>
              <a:rPr sz="1850" spc="-3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850" spc="-10" dirty="0">
                <a:solidFill>
                  <a:srgbClr val="2B2D3B"/>
                </a:solidFill>
                <a:latin typeface="Georgia"/>
                <a:cs typeface="Georgia"/>
              </a:rPr>
              <a:t>Connections</a:t>
            </a:r>
            <a:endParaRPr sz="1850">
              <a:latin typeface="Georgia"/>
              <a:cs typeface="Georgia"/>
            </a:endParaRPr>
          </a:p>
          <a:p>
            <a:pPr marL="12700" marR="5080" algn="just">
              <a:lnSpc>
                <a:spcPct val="138000"/>
              </a:lnSpc>
              <a:spcBef>
                <a:spcPts val="830"/>
              </a:spcBef>
            </a:pP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Explore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intersections</a:t>
            </a:r>
            <a:r>
              <a:rPr sz="14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between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law</a:t>
            </a:r>
            <a:r>
              <a:rPr sz="14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4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other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legal</a:t>
            </a:r>
            <a:r>
              <a:rPr sz="1450" spc="-35" dirty="0">
                <a:solidFill>
                  <a:srgbClr val="2B2D3B"/>
                </a:solidFill>
                <a:latin typeface="Arial"/>
                <a:cs typeface="Arial"/>
              </a:rPr>
              <a:t> areas,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such</a:t>
            </a:r>
            <a:r>
              <a:rPr sz="14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85" dirty="0">
                <a:solidFill>
                  <a:srgbClr val="2B2D3B"/>
                </a:solidFill>
                <a:latin typeface="Arial"/>
                <a:cs typeface="Arial"/>
              </a:rPr>
              <a:t>as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planning law,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environmental</a:t>
            </a:r>
            <a:r>
              <a:rPr sz="14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regulation, and</a:t>
            </a:r>
            <a:r>
              <a:rPr sz="14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human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rights.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45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can</a:t>
            </a:r>
            <a:r>
              <a:rPr sz="14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help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participants</a:t>
            </a:r>
            <a:r>
              <a:rPr sz="14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understand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broader</a:t>
            </a:r>
            <a:r>
              <a:rPr sz="14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2B2D3B"/>
                </a:solidFill>
                <a:latin typeface="Arial"/>
                <a:cs typeface="Arial"/>
              </a:rPr>
              <a:t>legal</a:t>
            </a:r>
            <a:r>
              <a:rPr sz="14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context</a:t>
            </a:r>
            <a:r>
              <a:rPr sz="14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4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2B2D3B"/>
                </a:solidFill>
                <a:latin typeface="Arial"/>
                <a:cs typeface="Arial"/>
              </a:rPr>
              <a:t>which</a:t>
            </a:r>
            <a:r>
              <a:rPr sz="14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4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55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4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2B2D3B"/>
                </a:solidFill>
                <a:latin typeface="Arial"/>
                <a:cs typeface="Arial"/>
              </a:rPr>
              <a:t>operate.</a:t>
            </a:r>
            <a:endParaRPr sz="1450">
              <a:latin typeface="Arial"/>
              <a:cs typeface="Arial"/>
            </a:endParaRP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80B1CEC3-1D90-4399-8A98-FD984FE3819C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145233E3-E0D5-4F98-BC32-193D0E846ED2}" type="datetime1">
              <a:rPr lang="en-US" smtClean="0"/>
              <a:t>11/18/2024</a:t>
            </a:fld>
            <a:endParaRPr lang="en-US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10D8E33B-081C-CF76-418D-A5EFD669673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51626" y="540810"/>
            <a:ext cx="775652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95"/>
              </a:spcBef>
            </a:pPr>
            <a:r>
              <a:rPr sz="3800" spc="-50" dirty="0"/>
              <a:t>Conclusion:</a:t>
            </a:r>
            <a:r>
              <a:rPr sz="3800" spc="-310" dirty="0"/>
              <a:t> </a:t>
            </a:r>
            <a:r>
              <a:rPr sz="3800" spc="-10" dirty="0"/>
              <a:t>The</a:t>
            </a:r>
            <a:r>
              <a:rPr sz="3800" spc="-345" dirty="0"/>
              <a:t> </a:t>
            </a:r>
            <a:r>
              <a:rPr sz="3800" spc="-30" dirty="0"/>
              <a:t>Enduring</a:t>
            </a:r>
            <a:r>
              <a:rPr sz="3800" spc="-325" dirty="0"/>
              <a:t> </a:t>
            </a:r>
            <a:r>
              <a:rPr sz="3800" spc="-10" dirty="0"/>
              <a:t>Relevance </a:t>
            </a:r>
            <a:r>
              <a:rPr sz="3800" dirty="0"/>
              <a:t>of</a:t>
            </a:r>
            <a:r>
              <a:rPr sz="3800" spc="-155" dirty="0"/>
              <a:t> </a:t>
            </a:r>
            <a:r>
              <a:rPr sz="3800" dirty="0"/>
              <a:t>Nuisance</a:t>
            </a:r>
            <a:r>
              <a:rPr sz="3800" spc="-170" dirty="0"/>
              <a:t> </a:t>
            </a:r>
            <a:r>
              <a:rPr sz="3800" spc="-25" dirty="0"/>
              <a:t>Law</a:t>
            </a:r>
            <a:endParaRPr sz="38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63055" y="2109216"/>
            <a:ext cx="967740" cy="551078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Historical</a:t>
            </a:r>
            <a:r>
              <a:rPr spc="-85" dirty="0"/>
              <a:t> </a:t>
            </a:r>
            <a:r>
              <a:rPr spc="-10" dirty="0"/>
              <a:t>Foundation</a:t>
            </a:r>
          </a:p>
          <a:p>
            <a:pPr marL="12700" marR="442595">
              <a:lnSpc>
                <a:spcPct val="133300"/>
              </a:lnSpc>
              <a:spcBef>
                <a:spcPts val="815"/>
              </a:spcBef>
            </a:pPr>
            <a:r>
              <a:rPr sz="1500" spc="-20" dirty="0">
                <a:latin typeface="Arial"/>
                <a:cs typeface="Arial"/>
              </a:rPr>
              <a:t>Nuisance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law's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rich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history,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65" dirty="0">
                <a:latin typeface="Arial"/>
                <a:cs typeface="Arial"/>
              </a:rPr>
              <a:t>from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-40" dirty="0">
                <a:latin typeface="Arial"/>
                <a:cs typeface="Arial"/>
              </a:rPr>
              <a:t>Rylands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v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Fletcher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spc="70" dirty="0">
                <a:latin typeface="Arial"/>
                <a:cs typeface="Arial"/>
              </a:rPr>
              <a:t>to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Hunter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v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Canary </a:t>
            </a:r>
            <a:r>
              <a:rPr sz="1500" dirty="0">
                <a:latin typeface="Arial"/>
                <a:cs typeface="Arial"/>
              </a:rPr>
              <a:t>Wharf,</a:t>
            </a:r>
            <a:r>
              <a:rPr sz="1500" spc="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provides</a:t>
            </a:r>
            <a:r>
              <a:rPr sz="1500" spc="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robust</a:t>
            </a:r>
            <a:r>
              <a:rPr sz="1500" spc="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framework</a:t>
            </a:r>
            <a:r>
              <a:rPr sz="1500" spc="30" dirty="0">
                <a:latin typeface="Arial"/>
                <a:cs typeface="Arial"/>
              </a:rPr>
              <a:t> </a:t>
            </a:r>
            <a:r>
              <a:rPr sz="1500" spc="55" dirty="0">
                <a:latin typeface="Arial"/>
                <a:cs typeface="Arial"/>
              </a:rPr>
              <a:t>for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addressing</a:t>
            </a:r>
            <a:r>
              <a:rPr sz="1500" spc="1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conflicts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between </a:t>
            </a:r>
            <a:r>
              <a:rPr sz="1500" dirty="0">
                <a:latin typeface="Arial"/>
                <a:cs typeface="Arial"/>
              </a:rPr>
              <a:t>property</a:t>
            </a:r>
            <a:r>
              <a:rPr sz="1500" spc="5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rights</a:t>
            </a:r>
            <a:r>
              <a:rPr sz="1500" spc="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2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societal</a:t>
            </a:r>
            <a:r>
              <a:rPr sz="1500" spc="4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interests.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35"/>
              </a:spcBef>
            </a:pP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pc="-10" dirty="0"/>
              <a:t>Adaptive</a:t>
            </a:r>
            <a:r>
              <a:rPr spc="-125" dirty="0"/>
              <a:t> </a:t>
            </a:r>
            <a:r>
              <a:rPr spc="-10" dirty="0"/>
              <a:t>Principles</a:t>
            </a:r>
          </a:p>
          <a:p>
            <a:pPr marL="12700" marR="228600">
              <a:lnSpc>
                <a:spcPct val="133300"/>
              </a:lnSpc>
              <a:spcBef>
                <a:spcPts val="819"/>
              </a:spcBef>
            </a:pPr>
            <a:r>
              <a:rPr sz="1500" spc="-30" dirty="0">
                <a:latin typeface="Arial"/>
                <a:cs typeface="Arial"/>
              </a:rPr>
              <a:t>The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core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principles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50" dirty="0">
                <a:latin typeface="Arial"/>
                <a:cs typeface="Arial"/>
              </a:rPr>
              <a:t>of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nuisance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law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have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demonstrated </a:t>
            </a:r>
            <a:r>
              <a:rPr sz="1500" spc="-10" dirty="0">
                <a:latin typeface="Arial"/>
                <a:cs typeface="Arial"/>
              </a:rPr>
              <a:t>remarkable </a:t>
            </a:r>
            <a:r>
              <a:rPr sz="1500" dirty="0">
                <a:latin typeface="Arial"/>
                <a:cs typeface="Arial"/>
              </a:rPr>
              <a:t>adaptability,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evolving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spc="70" dirty="0">
                <a:latin typeface="Arial"/>
                <a:cs typeface="Arial"/>
              </a:rPr>
              <a:t>to</a:t>
            </a:r>
            <a:r>
              <a:rPr sz="1500" spc="-8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address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changing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30" dirty="0">
                <a:latin typeface="Arial"/>
                <a:cs typeface="Arial"/>
              </a:rPr>
              <a:t>social,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technological,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and </a:t>
            </a:r>
            <a:r>
              <a:rPr sz="1500" dirty="0">
                <a:latin typeface="Arial"/>
                <a:cs typeface="Arial"/>
              </a:rPr>
              <a:t>environmental</a:t>
            </a:r>
            <a:r>
              <a:rPr sz="1500" spc="140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landscapes</a:t>
            </a:r>
            <a:r>
              <a:rPr sz="1500" spc="1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while</a:t>
            </a:r>
            <a:r>
              <a:rPr sz="1500" spc="8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maintaining</a:t>
            </a:r>
            <a:r>
              <a:rPr sz="1500" spc="1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their</a:t>
            </a:r>
            <a:r>
              <a:rPr sz="1500" spc="8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fundamental</a:t>
            </a:r>
            <a:r>
              <a:rPr sz="1500" spc="14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purpose.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35"/>
              </a:spcBef>
            </a:pP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/>
              <a:t>Future</a:t>
            </a:r>
            <a:r>
              <a:rPr spc="-170" dirty="0"/>
              <a:t> </a:t>
            </a:r>
            <a:r>
              <a:rPr spc="-10" dirty="0"/>
              <a:t>Challenges</a:t>
            </a:r>
          </a:p>
          <a:p>
            <a:pPr marL="12700" marR="5080">
              <a:lnSpc>
                <a:spcPct val="133400"/>
              </a:lnSpc>
              <a:spcBef>
                <a:spcPts val="815"/>
              </a:spcBef>
            </a:pPr>
            <a:r>
              <a:rPr sz="1500" spc="-70" dirty="0">
                <a:latin typeface="Arial"/>
                <a:cs typeface="Arial"/>
              </a:rPr>
              <a:t>As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we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face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new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challenges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like</a:t>
            </a:r>
            <a:r>
              <a:rPr sz="1500" spc="-7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climate</a:t>
            </a:r>
            <a:r>
              <a:rPr sz="1500" spc="-50" dirty="0">
                <a:latin typeface="Arial"/>
                <a:cs typeface="Arial"/>
              </a:rPr>
              <a:t> </a:t>
            </a:r>
            <a:r>
              <a:rPr sz="1500" spc="-20" dirty="0">
                <a:latin typeface="Arial"/>
                <a:cs typeface="Arial"/>
              </a:rPr>
              <a:t>change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emerging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technologies, nuisance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law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will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continue</a:t>
            </a:r>
            <a:r>
              <a:rPr sz="1500" spc="-15" dirty="0">
                <a:latin typeface="Arial"/>
                <a:cs typeface="Arial"/>
              </a:rPr>
              <a:t> </a:t>
            </a:r>
            <a:r>
              <a:rPr sz="1500" spc="70" dirty="0">
                <a:latin typeface="Arial"/>
                <a:cs typeface="Arial"/>
              </a:rPr>
              <a:t>to</a:t>
            </a:r>
            <a:r>
              <a:rPr sz="1500" spc="-6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play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</a:t>
            </a:r>
            <a:r>
              <a:rPr sz="1500" spc="-3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crucial</a:t>
            </a:r>
            <a:r>
              <a:rPr sz="1500" spc="-3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role</a:t>
            </a:r>
            <a:r>
              <a:rPr sz="1500" spc="-4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balancing</a:t>
            </a:r>
            <a:r>
              <a:rPr sz="1500" spc="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individual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rights </a:t>
            </a:r>
            <a:r>
              <a:rPr sz="1500" spc="50" dirty="0">
                <a:latin typeface="Arial"/>
                <a:cs typeface="Arial"/>
              </a:rPr>
              <a:t>with</a:t>
            </a:r>
            <a:r>
              <a:rPr sz="1500" spc="-20" dirty="0">
                <a:latin typeface="Arial"/>
                <a:cs typeface="Arial"/>
              </a:rPr>
              <a:t> collective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welfare,</a:t>
            </a:r>
            <a:r>
              <a:rPr sz="1500" spc="-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shaping</a:t>
            </a:r>
            <a:r>
              <a:rPr sz="1500" spc="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the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spc="50" dirty="0">
                <a:latin typeface="Arial"/>
                <a:cs typeface="Arial"/>
              </a:rPr>
              <a:t>future</a:t>
            </a:r>
            <a:r>
              <a:rPr sz="1500" spc="-10" dirty="0">
                <a:latin typeface="Arial"/>
                <a:cs typeface="Arial"/>
              </a:rPr>
              <a:t> </a:t>
            </a:r>
            <a:r>
              <a:rPr sz="1500" spc="50" dirty="0">
                <a:latin typeface="Arial"/>
                <a:cs typeface="Arial"/>
              </a:rPr>
              <a:t>of</a:t>
            </a:r>
            <a:r>
              <a:rPr sz="1500" spc="-2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property</a:t>
            </a:r>
            <a:r>
              <a:rPr sz="1500" spc="1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and</a:t>
            </a:r>
            <a:r>
              <a:rPr sz="1500" spc="-20" dirty="0">
                <a:latin typeface="Arial"/>
                <a:cs typeface="Arial"/>
              </a:rPr>
              <a:t> </a:t>
            </a:r>
            <a:r>
              <a:rPr sz="1500" spc="-10" dirty="0">
                <a:latin typeface="Arial"/>
                <a:cs typeface="Arial"/>
              </a:rPr>
              <a:t>environmental </a:t>
            </a:r>
            <a:r>
              <a:rPr sz="1500" spc="-20" dirty="0">
                <a:latin typeface="Arial"/>
                <a:cs typeface="Arial"/>
              </a:rPr>
              <a:t>law.</a:t>
            </a:r>
            <a:endParaRPr sz="1500">
              <a:latin typeface="Arial"/>
              <a:cs typeface="Arial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EE264DD-B664-05B9-8545-3DC8A55B7E9A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2492D5ED-DC1D-4FCC-B97E-291890C883E8}" type="datetime1">
              <a:rPr lang="en-US" smtClean="0"/>
              <a:t>11/18/2024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51616-1313-2A5E-DD6A-86293E3F256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17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4630400" cy="8229600"/>
            <a:chOff x="0" y="0"/>
            <a:chExt cx="14630400" cy="82296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4630399" cy="822959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29996" y="731519"/>
              <a:ext cx="13167360" cy="6766559"/>
            </a:xfrm>
            <a:custGeom>
              <a:avLst/>
              <a:gdLst/>
              <a:ahLst/>
              <a:cxnLst/>
              <a:rect l="l" t="t" r="r" b="b"/>
              <a:pathLst>
                <a:path w="13167360" h="6766559">
                  <a:moveTo>
                    <a:pt x="0" y="6766559"/>
                  </a:moveTo>
                  <a:lnTo>
                    <a:pt x="13167360" y="6766559"/>
                  </a:lnTo>
                  <a:lnTo>
                    <a:pt x="13167360" y="0"/>
                  </a:lnTo>
                  <a:lnTo>
                    <a:pt x="0" y="0"/>
                  </a:lnTo>
                  <a:lnTo>
                    <a:pt x="0" y="6766559"/>
                  </a:lnTo>
                  <a:close/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784091"/>
              <a:ext cx="914399" cy="72847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25143" y="3784091"/>
              <a:ext cx="905255" cy="7284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74876" y="2906267"/>
              <a:ext cx="11289030" cy="0"/>
            </a:xfrm>
            <a:custGeom>
              <a:avLst/>
              <a:gdLst/>
              <a:ahLst/>
              <a:cxnLst/>
              <a:rect l="l" t="t" r="r" b="b"/>
              <a:pathLst>
                <a:path w="11289030">
                  <a:moveTo>
                    <a:pt x="0" y="0"/>
                  </a:moveTo>
                  <a:lnTo>
                    <a:pt x="11288776" y="0"/>
                  </a:lnTo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580769" y="2870149"/>
            <a:ext cx="2414905" cy="2440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00600"/>
              </a:lnSpc>
              <a:spcBef>
                <a:spcPts val="95"/>
              </a:spcBef>
            </a:pPr>
            <a:r>
              <a:rPr sz="5250" b="1" spc="-10" dirty="0">
                <a:solidFill>
                  <a:srgbClr val="252525"/>
                </a:solidFill>
                <a:latin typeface="Times New Roman"/>
                <a:cs typeface="Times New Roman"/>
              </a:rPr>
              <a:t>Minor </a:t>
            </a:r>
            <a:r>
              <a:rPr sz="5250" b="1" spc="155" dirty="0">
                <a:solidFill>
                  <a:srgbClr val="252525"/>
                </a:solidFill>
                <a:latin typeface="Times New Roman"/>
                <a:cs typeface="Times New Roman"/>
              </a:rPr>
              <a:t>House </a:t>
            </a:r>
            <a:r>
              <a:rPr sz="5250" b="1" spc="-10" dirty="0">
                <a:solidFill>
                  <a:srgbClr val="252525"/>
                </a:solidFill>
                <a:latin typeface="Times New Roman"/>
                <a:cs typeface="Times New Roman"/>
              </a:rPr>
              <a:t>Keeping</a:t>
            </a:r>
            <a:endParaRPr sz="52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735938" y="7708188"/>
            <a:ext cx="971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563868" y="967739"/>
            <a:ext cx="7097395" cy="1325880"/>
            <a:chOff x="6563868" y="967739"/>
            <a:chExt cx="7097395" cy="1325880"/>
          </a:xfrm>
        </p:grpSpPr>
        <p:sp>
          <p:nvSpPr>
            <p:cNvPr id="12" name="object 12"/>
            <p:cNvSpPr/>
            <p:nvPr/>
          </p:nvSpPr>
          <p:spPr>
            <a:xfrm>
              <a:off x="6563868" y="967739"/>
              <a:ext cx="7097395" cy="1325880"/>
            </a:xfrm>
            <a:custGeom>
              <a:avLst/>
              <a:gdLst/>
              <a:ahLst/>
              <a:cxnLst/>
              <a:rect l="l" t="t" r="r" b="b"/>
              <a:pathLst>
                <a:path w="7097394" h="1325880">
                  <a:moveTo>
                    <a:pt x="6964680" y="0"/>
                  </a:moveTo>
                  <a:lnTo>
                    <a:pt x="132587" y="0"/>
                  </a:lnTo>
                  <a:lnTo>
                    <a:pt x="90659" y="6754"/>
                  </a:lnTo>
                  <a:lnTo>
                    <a:pt x="54260" y="25566"/>
                  </a:lnTo>
                  <a:lnTo>
                    <a:pt x="25566" y="54260"/>
                  </a:lnTo>
                  <a:lnTo>
                    <a:pt x="6754" y="90659"/>
                  </a:lnTo>
                  <a:lnTo>
                    <a:pt x="0" y="132587"/>
                  </a:lnTo>
                  <a:lnTo>
                    <a:pt x="0" y="1193291"/>
                  </a:lnTo>
                  <a:lnTo>
                    <a:pt x="6754" y="1235220"/>
                  </a:lnTo>
                  <a:lnTo>
                    <a:pt x="25566" y="1271619"/>
                  </a:lnTo>
                  <a:lnTo>
                    <a:pt x="54260" y="1300313"/>
                  </a:lnTo>
                  <a:lnTo>
                    <a:pt x="90659" y="1319125"/>
                  </a:lnTo>
                  <a:lnTo>
                    <a:pt x="132587" y="1325879"/>
                  </a:lnTo>
                  <a:lnTo>
                    <a:pt x="6964680" y="1325879"/>
                  </a:lnTo>
                  <a:lnTo>
                    <a:pt x="7006608" y="1319125"/>
                  </a:lnTo>
                  <a:lnTo>
                    <a:pt x="7043007" y="1300313"/>
                  </a:lnTo>
                  <a:lnTo>
                    <a:pt x="7071701" y="1271619"/>
                  </a:lnTo>
                  <a:lnTo>
                    <a:pt x="7090513" y="1235220"/>
                  </a:lnTo>
                  <a:lnTo>
                    <a:pt x="7097268" y="1193291"/>
                  </a:lnTo>
                  <a:lnTo>
                    <a:pt x="7097268" y="132587"/>
                  </a:lnTo>
                  <a:lnTo>
                    <a:pt x="7090513" y="90659"/>
                  </a:lnTo>
                  <a:lnTo>
                    <a:pt x="7071701" y="54260"/>
                  </a:lnTo>
                  <a:lnTo>
                    <a:pt x="7043007" y="25566"/>
                  </a:lnTo>
                  <a:lnTo>
                    <a:pt x="7006608" y="6754"/>
                  </a:lnTo>
                  <a:lnTo>
                    <a:pt x="6964680" y="0"/>
                  </a:lnTo>
                  <a:close/>
                </a:path>
              </a:pathLst>
            </a:custGeom>
            <a:solidFill>
              <a:srgbClr val="3B96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10076" y="1749197"/>
              <a:ext cx="435148" cy="14563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86584" y="1423556"/>
              <a:ext cx="89130" cy="8917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7008622" y="1346847"/>
              <a:ext cx="569595" cy="578485"/>
            </a:xfrm>
            <a:custGeom>
              <a:avLst/>
              <a:gdLst/>
              <a:ahLst/>
              <a:cxnLst/>
              <a:rect l="l" t="t" r="r" b="b"/>
              <a:pathLst>
                <a:path w="569595" h="578485">
                  <a:moveTo>
                    <a:pt x="389712" y="108559"/>
                  </a:moveTo>
                  <a:lnTo>
                    <a:pt x="385330" y="104114"/>
                  </a:lnTo>
                  <a:lnTo>
                    <a:pt x="380923" y="99771"/>
                  </a:lnTo>
                  <a:lnTo>
                    <a:pt x="373837" y="99771"/>
                  </a:lnTo>
                  <a:lnTo>
                    <a:pt x="272491" y="201104"/>
                  </a:lnTo>
                  <a:lnTo>
                    <a:pt x="264756" y="198907"/>
                  </a:lnTo>
                  <a:lnTo>
                    <a:pt x="256425" y="201028"/>
                  </a:lnTo>
                  <a:lnTo>
                    <a:pt x="250659" y="206654"/>
                  </a:lnTo>
                  <a:lnTo>
                    <a:pt x="221107" y="254025"/>
                  </a:lnTo>
                  <a:lnTo>
                    <a:pt x="211594" y="213601"/>
                  </a:lnTo>
                  <a:lnTo>
                    <a:pt x="171780" y="185775"/>
                  </a:lnTo>
                  <a:lnTo>
                    <a:pt x="131762" y="177482"/>
                  </a:lnTo>
                  <a:lnTo>
                    <a:pt x="113207" y="177457"/>
                  </a:lnTo>
                  <a:lnTo>
                    <a:pt x="94792" y="180238"/>
                  </a:lnTo>
                  <a:lnTo>
                    <a:pt x="49606" y="198958"/>
                  </a:lnTo>
                  <a:lnTo>
                    <a:pt x="0" y="357466"/>
                  </a:lnTo>
                  <a:lnTo>
                    <a:pt x="1778" y="366229"/>
                  </a:lnTo>
                  <a:lnTo>
                    <a:pt x="6591" y="373392"/>
                  </a:lnTo>
                  <a:lnTo>
                    <a:pt x="13754" y="378218"/>
                  </a:lnTo>
                  <a:lnTo>
                    <a:pt x="22517" y="379984"/>
                  </a:lnTo>
                  <a:lnTo>
                    <a:pt x="29654" y="378625"/>
                  </a:lnTo>
                  <a:lnTo>
                    <a:pt x="35852" y="375170"/>
                  </a:lnTo>
                  <a:lnTo>
                    <a:pt x="40678" y="369951"/>
                  </a:lnTo>
                  <a:lnTo>
                    <a:pt x="43675" y="363321"/>
                  </a:lnTo>
                  <a:lnTo>
                    <a:pt x="67081" y="266407"/>
                  </a:lnTo>
                  <a:lnTo>
                    <a:pt x="67081" y="578015"/>
                  </a:lnTo>
                  <a:lnTo>
                    <a:pt x="111417" y="578015"/>
                  </a:lnTo>
                  <a:lnTo>
                    <a:pt x="111417" y="377507"/>
                  </a:lnTo>
                  <a:lnTo>
                    <a:pt x="133921" y="377507"/>
                  </a:lnTo>
                  <a:lnTo>
                    <a:pt x="133921" y="578015"/>
                  </a:lnTo>
                  <a:lnTo>
                    <a:pt x="178193" y="578015"/>
                  </a:lnTo>
                  <a:lnTo>
                    <a:pt x="178193" y="264985"/>
                  </a:lnTo>
                  <a:lnTo>
                    <a:pt x="187020" y="302704"/>
                  </a:lnTo>
                  <a:lnTo>
                    <a:pt x="227952" y="317474"/>
                  </a:lnTo>
                  <a:lnTo>
                    <a:pt x="234975" y="314286"/>
                  </a:lnTo>
                  <a:lnTo>
                    <a:pt x="287578" y="228612"/>
                  </a:lnTo>
                  <a:lnTo>
                    <a:pt x="288671" y="223075"/>
                  </a:lnTo>
                  <a:lnTo>
                    <a:pt x="287731" y="217690"/>
                  </a:lnTo>
                  <a:lnTo>
                    <a:pt x="389686" y="115697"/>
                  </a:lnTo>
                  <a:lnTo>
                    <a:pt x="389712" y="108559"/>
                  </a:lnTo>
                  <a:close/>
                </a:path>
                <a:path w="569595" h="578485">
                  <a:moveTo>
                    <a:pt x="569074" y="30022"/>
                  </a:moveTo>
                  <a:lnTo>
                    <a:pt x="566712" y="18338"/>
                  </a:lnTo>
                  <a:lnTo>
                    <a:pt x="560285" y="8788"/>
                  </a:lnTo>
                  <a:lnTo>
                    <a:pt x="550748" y="2362"/>
                  </a:lnTo>
                  <a:lnTo>
                    <a:pt x="539064" y="0"/>
                  </a:lnTo>
                  <a:lnTo>
                    <a:pt x="171437" y="0"/>
                  </a:lnTo>
                  <a:lnTo>
                    <a:pt x="159753" y="2362"/>
                  </a:lnTo>
                  <a:lnTo>
                    <a:pt x="150215" y="8788"/>
                  </a:lnTo>
                  <a:lnTo>
                    <a:pt x="143789" y="18338"/>
                  </a:lnTo>
                  <a:lnTo>
                    <a:pt x="141427" y="30022"/>
                  </a:lnTo>
                  <a:lnTo>
                    <a:pt x="141427" y="57048"/>
                  </a:lnTo>
                  <a:lnTo>
                    <a:pt x="149809" y="59956"/>
                  </a:lnTo>
                  <a:lnTo>
                    <a:pt x="157683" y="63982"/>
                  </a:lnTo>
                  <a:lnTo>
                    <a:pt x="164922" y="69037"/>
                  </a:lnTo>
                  <a:lnTo>
                    <a:pt x="171437" y="75069"/>
                  </a:lnTo>
                  <a:lnTo>
                    <a:pt x="171437" y="30022"/>
                  </a:lnTo>
                  <a:lnTo>
                    <a:pt x="539064" y="30022"/>
                  </a:lnTo>
                  <a:lnTo>
                    <a:pt x="539064" y="277749"/>
                  </a:lnTo>
                  <a:lnTo>
                    <a:pt x="283006" y="277749"/>
                  </a:lnTo>
                  <a:lnTo>
                    <a:pt x="264693" y="307771"/>
                  </a:lnTo>
                  <a:lnTo>
                    <a:pt x="539064" y="307771"/>
                  </a:lnTo>
                  <a:lnTo>
                    <a:pt x="550748" y="305409"/>
                  </a:lnTo>
                  <a:lnTo>
                    <a:pt x="560285" y="298983"/>
                  </a:lnTo>
                  <a:lnTo>
                    <a:pt x="566712" y="289433"/>
                  </a:lnTo>
                  <a:lnTo>
                    <a:pt x="569074" y="277749"/>
                  </a:lnTo>
                  <a:lnTo>
                    <a:pt x="569074" y="3002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8222742" y="1041653"/>
            <a:ext cx="5283835" cy="11023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ct val="84300"/>
              </a:lnSpc>
              <a:spcBef>
                <a:spcPts val="480"/>
              </a:spcBef>
            </a:pP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purpose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2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online</a:t>
            </a:r>
            <a:r>
              <a:rPr sz="2000" spc="-25" dirty="0">
                <a:latin typeface="Times New Roman"/>
                <a:cs typeface="Times New Roman"/>
              </a:rPr>
              <a:t> lesson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45" dirty="0">
                <a:latin typeface="Times New Roman"/>
                <a:cs typeface="Times New Roman"/>
              </a:rPr>
              <a:t>is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Times New Roman"/>
                <a:cs typeface="Times New Roman"/>
              </a:rPr>
              <a:t>encourage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you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b="1" u="sng" spc="-20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participate</a:t>
            </a:r>
            <a:r>
              <a:rPr sz="2000" b="1" u="sng" spc="-5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sng" spc="-2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actively</a:t>
            </a:r>
            <a:r>
              <a:rPr sz="2000" b="1" u="sng" spc="-60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none" dirty="0">
                <a:latin typeface="Times New Roman"/>
                <a:cs typeface="Times New Roman"/>
              </a:rPr>
              <a:t>in</a:t>
            </a:r>
            <a:r>
              <a:rPr sz="2000" u="none" spc="-45" dirty="0">
                <a:latin typeface="Times New Roman"/>
                <a:cs typeface="Times New Roman"/>
              </a:rPr>
              <a:t> </a:t>
            </a:r>
            <a:r>
              <a:rPr sz="2000" u="none" spc="-55" dirty="0">
                <a:latin typeface="Times New Roman"/>
                <a:cs typeface="Times New Roman"/>
              </a:rPr>
              <a:t>achieving</a:t>
            </a:r>
            <a:r>
              <a:rPr sz="2000" u="none" spc="-60" dirty="0">
                <a:latin typeface="Times New Roman"/>
                <a:cs typeface="Times New Roman"/>
              </a:rPr>
              <a:t> </a:t>
            </a:r>
            <a:r>
              <a:rPr sz="2000" u="none" spc="-30" dirty="0">
                <a:latin typeface="Times New Roman"/>
                <a:cs typeface="Times New Roman"/>
              </a:rPr>
              <a:t>your</a:t>
            </a:r>
            <a:r>
              <a:rPr sz="2000" u="none" spc="-60" dirty="0">
                <a:latin typeface="Times New Roman"/>
                <a:cs typeface="Times New Roman"/>
              </a:rPr>
              <a:t> </a:t>
            </a:r>
            <a:r>
              <a:rPr sz="2000" u="none" spc="-10" dirty="0">
                <a:latin typeface="Times New Roman"/>
                <a:cs typeface="Times New Roman"/>
              </a:rPr>
              <a:t>needs</a:t>
            </a:r>
            <a:r>
              <a:rPr sz="2000" u="none" spc="-65" dirty="0">
                <a:latin typeface="Times New Roman"/>
                <a:cs typeface="Times New Roman"/>
              </a:rPr>
              <a:t> </a:t>
            </a:r>
            <a:r>
              <a:rPr sz="2000" u="none" spc="-25" dirty="0">
                <a:latin typeface="Times New Roman"/>
                <a:cs typeface="Times New Roman"/>
              </a:rPr>
              <a:t>and </a:t>
            </a:r>
            <a:r>
              <a:rPr sz="2000" u="none" spc="-65" dirty="0">
                <a:latin typeface="Times New Roman"/>
                <a:cs typeface="Times New Roman"/>
              </a:rPr>
              <a:t>simplifying</a:t>
            </a:r>
            <a:r>
              <a:rPr sz="2000" u="none" spc="-20" dirty="0">
                <a:latin typeface="Times New Roman"/>
                <a:cs typeface="Times New Roman"/>
              </a:rPr>
              <a:t> </a:t>
            </a:r>
            <a:r>
              <a:rPr sz="2000" u="none" spc="-40" dirty="0">
                <a:latin typeface="Times New Roman"/>
                <a:cs typeface="Times New Roman"/>
              </a:rPr>
              <a:t>your</a:t>
            </a:r>
            <a:r>
              <a:rPr sz="2000" u="none" spc="-20" dirty="0">
                <a:latin typeface="Times New Roman"/>
                <a:cs typeface="Times New Roman"/>
              </a:rPr>
              <a:t> </a:t>
            </a:r>
            <a:r>
              <a:rPr sz="2000" u="none" spc="-75" dirty="0">
                <a:latin typeface="Times New Roman"/>
                <a:cs typeface="Times New Roman"/>
              </a:rPr>
              <a:t>legal</a:t>
            </a:r>
            <a:r>
              <a:rPr sz="2000" u="none" spc="-15" dirty="0">
                <a:latin typeface="Times New Roman"/>
                <a:cs typeface="Times New Roman"/>
              </a:rPr>
              <a:t> </a:t>
            </a:r>
            <a:r>
              <a:rPr sz="2000" u="none" spc="-30" dirty="0">
                <a:latin typeface="Times New Roman"/>
                <a:cs typeface="Times New Roman"/>
              </a:rPr>
              <a:t>education.</a:t>
            </a:r>
            <a:r>
              <a:rPr sz="2000" u="none" spc="-35" dirty="0">
                <a:latin typeface="Times New Roman"/>
                <a:cs typeface="Times New Roman"/>
              </a:rPr>
              <a:t> </a:t>
            </a:r>
            <a:r>
              <a:rPr sz="2000" i="1" u="none" dirty="0">
                <a:latin typeface="Times New Roman"/>
                <a:cs typeface="Times New Roman"/>
              </a:rPr>
              <a:t>I</a:t>
            </a:r>
            <a:r>
              <a:rPr sz="2000" i="1" u="none" spc="-5" dirty="0">
                <a:latin typeface="Times New Roman"/>
                <a:cs typeface="Times New Roman"/>
              </a:rPr>
              <a:t> </a:t>
            </a:r>
            <a:r>
              <a:rPr sz="2000" i="1" u="none" spc="-180" dirty="0">
                <a:latin typeface="Times New Roman"/>
                <a:cs typeface="Times New Roman"/>
              </a:rPr>
              <a:t>want</a:t>
            </a:r>
            <a:r>
              <a:rPr sz="2000" i="1" u="none" spc="-20" dirty="0">
                <a:latin typeface="Times New Roman"/>
                <a:cs typeface="Times New Roman"/>
              </a:rPr>
              <a:t> </a:t>
            </a:r>
            <a:r>
              <a:rPr sz="2000" i="1" u="none" spc="-240" dirty="0">
                <a:latin typeface="Times New Roman"/>
                <a:cs typeface="Times New Roman"/>
              </a:rPr>
              <a:t>you</a:t>
            </a:r>
            <a:r>
              <a:rPr sz="2000" i="1" u="none" dirty="0">
                <a:latin typeface="Times New Roman"/>
                <a:cs typeface="Times New Roman"/>
              </a:rPr>
              <a:t> </a:t>
            </a:r>
            <a:r>
              <a:rPr sz="2000" i="1" u="none" spc="-175" dirty="0">
                <a:latin typeface="Times New Roman"/>
                <a:cs typeface="Times New Roman"/>
              </a:rPr>
              <a:t>to</a:t>
            </a:r>
            <a:r>
              <a:rPr sz="2000" i="1" u="none" spc="-10" dirty="0">
                <a:latin typeface="Times New Roman"/>
                <a:cs typeface="Times New Roman"/>
              </a:rPr>
              <a:t> </a:t>
            </a:r>
            <a:r>
              <a:rPr sz="2000" i="1" u="none" spc="-254" dirty="0">
                <a:latin typeface="Times New Roman"/>
                <a:cs typeface="Times New Roman"/>
              </a:rPr>
              <a:t>be</a:t>
            </a:r>
            <a:r>
              <a:rPr sz="2000" i="1" u="none" dirty="0">
                <a:latin typeface="Times New Roman"/>
                <a:cs typeface="Times New Roman"/>
              </a:rPr>
              <a:t> </a:t>
            </a:r>
            <a:r>
              <a:rPr sz="2000" i="1" u="none" spc="-25" dirty="0">
                <a:latin typeface="Times New Roman"/>
                <a:cs typeface="Times New Roman"/>
              </a:rPr>
              <a:t>the </a:t>
            </a:r>
            <a:r>
              <a:rPr sz="2000" i="1" u="none" spc="-10" dirty="0">
                <a:latin typeface="Times New Roman"/>
                <a:cs typeface="Times New Roman"/>
              </a:rPr>
              <a:t>best!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563868" y="2624327"/>
            <a:ext cx="7097395" cy="1324610"/>
            <a:chOff x="6563868" y="2624327"/>
            <a:chExt cx="7097395" cy="1324610"/>
          </a:xfrm>
        </p:grpSpPr>
        <p:sp>
          <p:nvSpPr>
            <p:cNvPr id="18" name="object 18"/>
            <p:cNvSpPr/>
            <p:nvPr/>
          </p:nvSpPr>
          <p:spPr>
            <a:xfrm>
              <a:off x="6563868" y="2624327"/>
              <a:ext cx="7097395" cy="1324610"/>
            </a:xfrm>
            <a:custGeom>
              <a:avLst/>
              <a:gdLst/>
              <a:ahLst/>
              <a:cxnLst/>
              <a:rect l="l" t="t" r="r" b="b"/>
              <a:pathLst>
                <a:path w="7097394" h="1324610">
                  <a:moveTo>
                    <a:pt x="6964807" y="0"/>
                  </a:moveTo>
                  <a:lnTo>
                    <a:pt x="132460" y="0"/>
                  </a:lnTo>
                  <a:lnTo>
                    <a:pt x="90594" y="6753"/>
                  </a:lnTo>
                  <a:lnTo>
                    <a:pt x="54233" y="25558"/>
                  </a:lnTo>
                  <a:lnTo>
                    <a:pt x="25558" y="54233"/>
                  </a:lnTo>
                  <a:lnTo>
                    <a:pt x="6753" y="90594"/>
                  </a:lnTo>
                  <a:lnTo>
                    <a:pt x="0" y="132461"/>
                  </a:lnTo>
                  <a:lnTo>
                    <a:pt x="0" y="1191895"/>
                  </a:lnTo>
                  <a:lnTo>
                    <a:pt x="6753" y="1233761"/>
                  </a:lnTo>
                  <a:lnTo>
                    <a:pt x="25558" y="1270122"/>
                  </a:lnTo>
                  <a:lnTo>
                    <a:pt x="54233" y="1298797"/>
                  </a:lnTo>
                  <a:lnTo>
                    <a:pt x="90594" y="1317602"/>
                  </a:lnTo>
                  <a:lnTo>
                    <a:pt x="132460" y="1324356"/>
                  </a:lnTo>
                  <a:lnTo>
                    <a:pt x="6964807" y="1324356"/>
                  </a:lnTo>
                  <a:lnTo>
                    <a:pt x="7006673" y="1317602"/>
                  </a:lnTo>
                  <a:lnTo>
                    <a:pt x="7043034" y="1298797"/>
                  </a:lnTo>
                  <a:lnTo>
                    <a:pt x="7071709" y="1270122"/>
                  </a:lnTo>
                  <a:lnTo>
                    <a:pt x="7090514" y="1233761"/>
                  </a:lnTo>
                  <a:lnTo>
                    <a:pt x="7097268" y="1191895"/>
                  </a:lnTo>
                  <a:lnTo>
                    <a:pt x="7097268" y="132461"/>
                  </a:lnTo>
                  <a:lnTo>
                    <a:pt x="7090514" y="90594"/>
                  </a:lnTo>
                  <a:lnTo>
                    <a:pt x="7071709" y="54233"/>
                  </a:lnTo>
                  <a:lnTo>
                    <a:pt x="7043034" y="25558"/>
                  </a:lnTo>
                  <a:lnTo>
                    <a:pt x="7006673" y="6753"/>
                  </a:lnTo>
                  <a:lnTo>
                    <a:pt x="6964807" y="0"/>
                  </a:lnTo>
                  <a:close/>
                </a:path>
              </a:pathLst>
            </a:custGeom>
            <a:solidFill>
              <a:srgbClr val="446F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31299" y="3195597"/>
              <a:ext cx="135046" cy="13512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7243838" y="3453827"/>
              <a:ext cx="270510" cy="135255"/>
            </a:xfrm>
            <a:custGeom>
              <a:avLst/>
              <a:gdLst/>
              <a:ahLst/>
              <a:cxnLst/>
              <a:rect l="l" t="t" r="r" b="b"/>
              <a:pathLst>
                <a:path w="270509" h="135254">
                  <a:moveTo>
                    <a:pt x="135046" y="0"/>
                  </a:moveTo>
                  <a:lnTo>
                    <a:pt x="93108" y="5114"/>
                  </a:lnTo>
                  <a:lnTo>
                    <a:pt x="45109" y="21823"/>
                  </a:lnTo>
                  <a:lnTo>
                    <a:pt x="7829" y="45969"/>
                  </a:lnTo>
                  <a:lnTo>
                    <a:pt x="0" y="67560"/>
                  </a:lnTo>
                  <a:lnTo>
                    <a:pt x="0" y="135120"/>
                  </a:lnTo>
                  <a:lnTo>
                    <a:pt x="270092" y="135120"/>
                  </a:lnTo>
                  <a:lnTo>
                    <a:pt x="270092" y="67560"/>
                  </a:lnTo>
                  <a:lnTo>
                    <a:pt x="241456" y="29968"/>
                  </a:lnTo>
                  <a:lnTo>
                    <a:pt x="176929" y="5390"/>
                  </a:lnTo>
                  <a:lnTo>
                    <a:pt x="13504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63776" y="3300691"/>
              <a:ext cx="382630" cy="183163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281182" y="2988413"/>
              <a:ext cx="314960" cy="288925"/>
            </a:xfrm>
            <a:custGeom>
              <a:avLst/>
              <a:gdLst/>
              <a:ahLst/>
              <a:cxnLst/>
              <a:rect l="l" t="t" r="r" b="b"/>
              <a:pathLst>
                <a:path w="314959" h="288925">
                  <a:moveTo>
                    <a:pt x="122985" y="225200"/>
                  </a:moveTo>
                  <a:lnTo>
                    <a:pt x="60789" y="225200"/>
                  </a:lnTo>
                  <a:lnTo>
                    <a:pt x="60789" y="288557"/>
                  </a:lnTo>
                  <a:lnTo>
                    <a:pt x="122985" y="225200"/>
                  </a:lnTo>
                  <a:close/>
                </a:path>
                <a:path w="314959" h="288925">
                  <a:moveTo>
                    <a:pt x="299146" y="0"/>
                  </a:moveTo>
                  <a:lnTo>
                    <a:pt x="15774" y="0"/>
                  </a:lnTo>
                  <a:lnTo>
                    <a:pt x="7102" y="62"/>
                  </a:lnTo>
                  <a:lnTo>
                    <a:pt x="125" y="7131"/>
                  </a:lnTo>
                  <a:lnTo>
                    <a:pt x="168" y="209136"/>
                  </a:lnTo>
                  <a:lnTo>
                    <a:pt x="0" y="217844"/>
                  </a:lnTo>
                  <a:lnTo>
                    <a:pt x="6921" y="225031"/>
                  </a:lnTo>
                  <a:lnTo>
                    <a:pt x="15617" y="225200"/>
                  </a:lnTo>
                  <a:lnTo>
                    <a:pt x="299146" y="225200"/>
                  </a:lnTo>
                  <a:lnTo>
                    <a:pt x="307830" y="225119"/>
                  </a:lnTo>
                  <a:lnTo>
                    <a:pt x="314838" y="218050"/>
                  </a:lnTo>
                  <a:lnTo>
                    <a:pt x="314838" y="197050"/>
                  </a:lnTo>
                  <a:lnTo>
                    <a:pt x="146950" y="197050"/>
                  </a:lnTo>
                  <a:lnTo>
                    <a:pt x="139491" y="189587"/>
                  </a:lnTo>
                  <a:lnTo>
                    <a:pt x="139491" y="171177"/>
                  </a:lnTo>
                  <a:lnTo>
                    <a:pt x="146950" y="163721"/>
                  </a:lnTo>
                  <a:lnTo>
                    <a:pt x="314838" y="163721"/>
                  </a:lnTo>
                  <a:lnTo>
                    <a:pt x="314838" y="152010"/>
                  </a:lnTo>
                  <a:lnTo>
                    <a:pt x="145493" y="152010"/>
                  </a:lnTo>
                  <a:lnTo>
                    <a:pt x="145493" y="107796"/>
                  </a:lnTo>
                  <a:lnTo>
                    <a:pt x="156147" y="107796"/>
                  </a:lnTo>
                  <a:lnTo>
                    <a:pt x="168779" y="105833"/>
                  </a:lnTo>
                  <a:lnTo>
                    <a:pt x="178429" y="100261"/>
                  </a:lnTo>
                  <a:lnTo>
                    <a:pt x="184591" y="91550"/>
                  </a:lnTo>
                  <a:lnTo>
                    <a:pt x="186400" y="82048"/>
                  </a:lnTo>
                  <a:lnTo>
                    <a:pt x="104229" y="82048"/>
                  </a:lnTo>
                  <a:lnTo>
                    <a:pt x="104229" y="80171"/>
                  </a:lnTo>
                  <a:lnTo>
                    <a:pt x="131485" y="33152"/>
                  </a:lnTo>
                  <a:lnTo>
                    <a:pt x="152283" y="28025"/>
                  </a:lnTo>
                  <a:lnTo>
                    <a:pt x="314838" y="28025"/>
                  </a:lnTo>
                  <a:lnTo>
                    <a:pt x="314838" y="7131"/>
                  </a:lnTo>
                  <a:lnTo>
                    <a:pt x="307830" y="62"/>
                  </a:lnTo>
                  <a:lnTo>
                    <a:pt x="299146" y="0"/>
                  </a:lnTo>
                  <a:close/>
                </a:path>
                <a:path w="314959" h="288925">
                  <a:moveTo>
                    <a:pt x="314838" y="163721"/>
                  </a:moveTo>
                  <a:lnTo>
                    <a:pt x="165262" y="163721"/>
                  </a:lnTo>
                  <a:lnTo>
                    <a:pt x="172677" y="171046"/>
                  </a:lnTo>
                  <a:lnTo>
                    <a:pt x="172802" y="180160"/>
                  </a:lnTo>
                  <a:lnTo>
                    <a:pt x="172971" y="189318"/>
                  </a:lnTo>
                  <a:lnTo>
                    <a:pt x="165681" y="196881"/>
                  </a:lnTo>
                  <a:lnTo>
                    <a:pt x="156522" y="197050"/>
                  </a:lnTo>
                  <a:lnTo>
                    <a:pt x="314838" y="197050"/>
                  </a:lnTo>
                  <a:lnTo>
                    <a:pt x="314838" y="163721"/>
                  </a:lnTo>
                  <a:close/>
                </a:path>
                <a:path w="314959" h="288925">
                  <a:moveTo>
                    <a:pt x="314838" y="28025"/>
                  </a:moveTo>
                  <a:lnTo>
                    <a:pt x="154215" y="28025"/>
                  </a:lnTo>
                  <a:lnTo>
                    <a:pt x="156147" y="28150"/>
                  </a:lnTo>
                  <a:lnTo>
                    <a:pt x="176196" y="31964"/>
                  </a:lnTo>
                  <a:lnTo>
                    <a:pt x="192661" y="42789"/>
                  </a:lnTo>
                  <a:lnTo>
                    <a:pt x="203866" y="58999"/>
                  </a:lnTo>
                  <a:lnTo>
                    <a:pt x="208028" y="78445"/>
                  </a:lnTo>
                  <a:lnTo>
                    <a:pt x="208139" y="80171"/>
                  </a:lnTo>
                  <a:lnTo>
                    <a:pt x="205392" y="97534"/>
                  </a:lnTo>
                  <a:lnTo>
                    <a:pt x="196827" y="112255"/>
                  </a:lnTo>
                  <a:lnTo>
                    <a:pt x="183602" y="122983"/>
                  </a:lnTo>
                  <a:lnTo>
                    <a:pt x="166875" y="128364"/>
                  </a:lnTo>
                  <a:lnTo>
                    <a:pt x="166875" y="152010"/>
                  </a:lnTo>
                  <a:lnTo>
                    <a:pt x="314838" y="152010"/>
                  </a:lnTo>
                  <a:lnTo>
                    <a:pt x="314838" y="28025"/>
                  </a:lnTo>
                  <a:close/>
                </a:path>
                <a:path w="314959" h="288925">
                  <a:moveTo>
                    <a:pt x="157285" y="49619"/>
                  </a:moveTo>
                  <a:lnTo>
                    <a:pt x="125611" y="74979"/>
                  </a:lnTo>
                  <a:lnTo>
                    <a:pt x="125498" y="78964"/>
                  </a:lnTo>
                  <a:lnTo>
                    <a:pt x="125611" y="82048"/>
                  </a:lnTo>
                  <a:lnTo>
                    <a:pt x="186400" y="82048"/>
                  </a:lnTo>
                  <a:lnTo>
                    <a:pt x="186757" y="80171"/>
                  </a:lnTo>
                  <a:lnTo>
                    <a:pt x="184606" y="68442"/>
                  </a:lnTo>
                  <a:lnTo>
                    <a:pt x="178344" y="58786"/>
                  </a:lnTo>
                  <a:lnTo>
                    <a:pt x="168921" y="52185"/>
                  </a:lnTo>
                  <a:lnTo>
                    <a:pt x="157285" y="496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8222742" y="2826207"/>
            <a:ext cx="5194935" cy="84518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ct val="84300"/>
              </a:lnSpc>
              <a:spcBef>
                <a:spcPts val="480"/>
              </a:spcBef>
            </a:pPr>
            <a:r>
              <a:rPr sz="2000" spc="-95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2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make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 learning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interactive 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discussions</a:t>
            </a:r>
            <a:r>
              <a:rPr sz="20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feel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free</a:t>
            </a:r>
            <a:r>
              <a:rPr sz="2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ask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question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you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2000" spc="-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speak.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6563868" y="4280915"/>
            <a:ext cx="7097395" cy="1324610"/>
            <a:chOff x="6563868" y="4280915"/>
            <a:chExt cx="7097395" cy="1324610"/>
          </a:xfrm>
        </p:grpSpPr>
        <p:sp>
          <p:nvSpPr>
            <p:cNvPr id="25" name="object 25"/>
            <p:cNvSpPr/>
            <p:nvPr/>
          </p:nvSpPr>
          <p:spPr>
            <a:xfrm>
              <a:off x="6563868" y="4280915"/>
              <a:ext cx="7097395" cy="1324610"/>
            </a:xfrm>
            <a:custGeom>
              <a:avLst/>
              <a:gdLst/>
              <a:ahLst/>
              <a:cxnLst/>
              <a:rect l="l" t="t" r="r" b="b"/>
              <a:pathLst>
                <a:path w="7097394" h="1324610">
                  <a:moveTo>
                    <a:pt x="6964807" y="0"/>
                  </a:moveTo>
                  <a:lnTo>
                    <a:pt x="132460" y="0"/>
                  </a:lnTo>
                  <a:lnTo>
                    <a:pt x="90594" y="6753"/>
                  </a:lnTo>
                  <a:lnTo>
                    <a:pt x="54233" y="25558"/>
                  </a:lnTo>
                  <a:lnTo>
                    <a:pt x="25558" y="54233"/>
                  </a:lnTo>
                  <a:lnTo>
                    <a:pt x="6753" y="90594"/>
                  </a:lnTo>
                  <a:lnTo>
                    <a:pt x="0" y="132461"/>
                  </a:lnTo>
                  <a:lnTo>
                    <a:pt x="0" y="1191895"/>
                  </a:lnTo>
                  <a:lnTo>
                    <a:pt x="6753" y="1233761"/>
                  </a:lnTo>
                  <a:lnTo>
                    <a:pt x="25558" y="1270122"/>
                  </a:lnTo>
                  <a:lnTo>
                    <a:pt x="54233" y="1298797"/>
                  </a:lnTo>
                  <a:lnTo>
                    <a:pt x="90594" y="1317602"/>
                  </a:lnTo>
                  <a:lnTo>
                    <a:pt x="132460" y="1324356"/>
                  </a:lnTo>
                  <a:lnTo>
                    <a:pt x="6964807" y="1324356"/>
                  </a:lnTo>
                  <a:lnTo>
                    <a:pt x="7006673" y="1317602"/>
                  </a:lnTo>
                  <a:lnTo>
                    <a:pt x="7043034" y="1298797"/>
                  </a:lnTo>
                  <a:lnTo>
                    <a:pt x="7071709" y="1270122"/>
                  </a:lnTo>
                  <a:lnTo>
                    <a:pt x="7090514" y="1233761"/>
                  </a:lnTo>
                  <a:lnTo>
                    <a:pt x="7097268" y="1191895"/>
                  </a:lnTo>
                  <a:lnTo>
                    <a:pt x="7097268" y="132461"/>
                  </a:lnTo>
                  <a:lnTo>
                    <a:pt x="7090514" y="90594"/>
                  </a:lnTo>
                  <a:lnTo>
                    <a:pt x="7071709" y="54233"/>
                  </a:lnTo>
                  <a:lnTo>
                    <a:pt x="7043034" y="25558"/>
                  </a:lnTo>
                  <a:lnTo>
                    <a:pt x="7006673" y="6753"/>
                  </a:lnTo>
                  <a:lnTo>
                    <a:pt x="6964807" y="0"/>
                  </a:lnTo>
                  <a:close/>
                </a:path>
              </a:pathLst>
            </a:custGeom>
            <a:solidFill>
              <a:srgbClr val="A13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114794" y="4665996"/>
              <a:ext cx="431165" cy="555625"/>
            </a:xfrm>
            <a:custGeom>
              <a:avLst/>
              <a:gdLst/>
              <a:ahLst/>
              <a:cxnLst/>
              <a:rect l="l" t="t" r="r" b="b"/>
              <a:pathLst>
                <a:path w="431165" h="555625">
                  <a:moveTo>
                    <a:pt x="0" y="0"/>
                  </a:moveTo>
                  <a:lnTo>
                    <a:pt x="0" y="555495"/>
                  </a:lnTo>
                  <a:lnTo>
                    <a:pt x="430647" y="2777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8222742" y="4611751"/>
            <a:ext cx="5297170" cy="58737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2020"/>
              </a:lnSpc>
              <a:spcBef>
                <a:spcPts val="484"/>
              </a:spcBef>
            </a:pPr>
            <a:r>
              <a:rPr sz="2000" spc="-8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2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right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 whether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turn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 your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video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not.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6563868" y="5935979"/>
            <a:ext cx="7097395" cy="1325880"/>
            <a:chOff x="6563868" y="5935979"/>
            <a:chExt cx="7097395" cy="1325880"/>
          </a:xfrm>
        </p:grpSpPr>
        <p:sp>
          <p:nvSpPr>
            <p:cNvPr id="29" name="object 29"/>
            <p:cNvSpPr/>
            <p:nvPr/>
          </p:nvSpPr>
          <p:spPr>
            <a:xfrm>
              <a:off x="6563868" y="5935979"/>
              <a:ext cx="7097395" cy="1325880"/>
            </a:xfrm>
            <a:custGeom>
              <a:avLst/>
              <a:gdLst/>
              <a:ahLst/>
              <a:cxnLst/>
              <a:rect l="l" t="t" r="r" b="b"/>
              <a:pathLst>
                <a:path w="7097394" h="1325879">
                  <a:moveTo>
                    <a:pt x="6964680" y="0"/>
                  </a:moveTo>
                  <a:lnTo>
                    <a:pt x="132587" y="0"/>
                  </a:lnTo>
                  <a:lnTo>
                    <a:pt x="90659" y="6754"/>
                  </a:lnTo>
                  <a:lnTo>
                    <a:pt x="54260" y="25566"/>
                  </a:lnTo>
                  <a:lnTo>
                    <a:pt x="25566" y="54260"/>
                  </a:lnTo>
                  <a:lnTo>
                    <a:pt x="6754" y="90659"/>
                  </a:lnTo>
                  <a:lnTo>
                    <a:pt x="0" y="132588"/>
                  </a:lnTo>
                  <a:lnTo>
                    <a:pt x="0" y="1193292"/>
                  </a:lnTo>
                  <a:lnTo>
                    <a:pt x="6754" y="1235200"/>
                  </a:lnTo>
                  <a:lnTo>
                    <a:pt x="25566" y="1271597"/>
                  </a:lnTo>
                  <a:lnTo>
                    <a:pt x="54260" y="1300298"/>
                  </a:lnTo>
                  <a:lnTo>
                    <a:pt x="90659" y="1319120"/>
                  </a:lnTo>
                  <a:lnTo>
                    <a:pt x="132587" y="1325880"/>
                  </a:lnTo>
                  <a:lnTo>
                    <a:pt x="6964680" y="1325880"/>
                  </a:lnTo>
                  <a:lnTo>
                    <a:pt x="7006608" y="1319120"/>
                  </a:lnTo>
                  <a:lnTo>
                    <a:pt x="7043007" y="1300298"/>
                  </a:lnTo>
                  <a:lnTo>
                    <a:pt x="7071701" y="1271597"/>
                  </a:lnTo>
                  <a:lnTo>
                    <a:pt x="7090513" y="1235200"/>
                  </a:lnTo>
                  <a:lnTo>
                    <a:pt x="7097268" y="1193292"/>
                  </a:lnTo>
                  <a:lnTo>
                    <a:pt x="7097268" y="132588"/>
                  </a:lnTo>
                  <a:lnTo>
                    <a:pt x="7090513" y="90659"/>
                  </a:lnTo>
                  <a:lnTo>
                    <a:pt x="7071701" y="54260"/>
                  </a:lnTo>
                  <a:lnTo>
                    <a:pt x="7043007" y="25566"/>
                  </a:lnTo>
                  <a:lnTo>
                    <a:pt x="7006608" y="6754"/>
                  </a:lnTo>
                  <a:lnTo>
                    <a:pt x="6964680" y="0"/>
                  </a:lnTo>
                  <a:close/>
                </a:path>
              </a:pathLst>
            </a:custGeom>
            <a:solidFill>
              <a:srgbClr val="D978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018761" y="6404783"/>
              <a:ext cx="625475" cy="391160"/>
            </a:xfrm>
            <a:custGeom>
              <a:avLst/>
              <a:gdLst/>
              <a:ahLst/>
              <a:cxnLst/>
              <a:rect l="l" t="t" r="r" b="b"/>
              <a:pathLst>
                <a:path w="625475" h="391159">
                  <a:moveTo>
                    <a:pt x="302203" y="7337"/>
                  </a:moveTo>
                  <a:lnTo>
                    <a:pt x="275419" y="22895"/>
                  </a:lnTo>
                  <a:lnTo>
                    <a:pt x="79602" y="23085"/>
                  </a:lnTo>
                  <a:lnTo>
                    <a:pt x="21898" y="63168"/>
                  </a:lnTo>
                  <a:lnTo>
                    <a:pt x="5832" y="102539"/>
                  </a:lnTo>
                  <a:lnTo>
                    <a:pt x="0" y="150509"/>
                  </a:lnTo>
                  <a:lnTo>
                    <a:pt x="6385" y="200629"/>
                  </a:lnTo>
                  <a:lnTo>
                    <a:pt x="23905" y="241143"/>
                  </a:lnTo>
                  <a:lnTo>
                    <a:pt x="50104" y="268243"/>
                  </a:lnTo>
                  <a:lnTo>
                    <a:pt x="82528" y="278122"/>
                  </a:lnTo>
                  <a:lnTo>
                    <a:pt x="258838" y="278122"/>
                  </a:lnTo>
                  <a:lnTo>
                    <a:pt x="258838" y="390723"/>
                  </a:lnTo>
                  <a:lnTo>
                    <a:pt x="333864" y="332546"/>
                  </a:lnTo>
                  <a:lnTo>
                    <a:pt x="408889" y="332546"/>
                  </a:lnTo>
                  <a:lnTo>
                    <a:pt x="408889" y="329468"/>
                  </a:lnTo>
                  <a:lnTo>
                    <a:pt x="288848" y="329468"/>
                  </a:lnTo>
                  <a:lnTo>
                    <a:pt x="288848" y="248096"/>
                  </a:lnTo>
                  <a:lnTo>
                    <a:pt x="82528" y="248096"/>
                  </a:lnTo>
                  <a:lnTo>
                    <a:pt x="63624" y="241060"/>
                  </a:lnTo>
                  <a:lnTo>
                    <a:pt x="46759" y="221203"/>
                  </a:lnTo>
                  <a:lnTo>
                    <a:pt x="34650" y="190395"/>
                  </a:lnTo>
                  <a:lnTo>
                    <a:pt x="30010" y="150509"/>
                  </a:lnTo>
                  <a:lnTo>
                    <a:pt x="34650" y="110622"/>
                  </a:lnTo>
                  <a:lnTo>
                    <a:pt x="46759" y="79814"/>
                  </a:lnTo>
                  <a:lnTo>
                    <a:pt x="63624" y="59957"/>
                  </a:lnTo>
                  <a:lnTo>
                    <a:pt x="82528" y="52922"/>
                  </a:lnTo>
                  <a:lnTo>
                    <a:pt x="589174" y="52922"/>
                  </a:lnTo>
                  <a:lnTo>
                    <a:pt x="573789" y="35750"/>
                  </a:lnTo>
                  <a:lnTo>
                    <a:pt x="532682" y="22895"/>
                  </a:lnTo>
                  <a:lnTo>
                    <a:pt x="397635" y="22895"/>
                  </a:lnTo>
                  <a:lnTo>
                    <a:pt x="394284" y="16151"/>
                  </a:lnTo>
                  <a:lnTo>
                    <a:pt x="388489" y="10947"/>
                  </a:lnTo>
                  <a:lnTo>
                    <a:pt x="385888" y="9983"/>
                  </a:lnTo>
                  <a:lnTo>
                    <a:pt x="314807" y="9983"/>
                  </a:lnTo>
                  <a:lnTo>
                    <a:pt x="308609" y="7999"/>
                  </a:lnTo>
                  <a:lnTo>
                    <a:pt x="302203" y="7337"/>
                  </a:lnTo>
                  <a:close/>
                </a:path>
                <a:path w="625475" h="391159">
                  <a:moveTo>
                    <a:pt x="408889" y="332546"/>
                  </a:moveTo>
                  <a:lnTo>
                    <a:pt x="333864" y="332546"/>
                  </a:lnTo>
                  <a:lnTo>
                    <a:pt x="408889" y="390723"/>
                  </a:lnTo>
                  <a:lnTo>
                    <a:pt x="408889" y="332546"/>
                  </a:lnTo>
                  <a:close/>
                </a:path>
                <a:path w="625475" h="391159">
                  <a:moveTo>
                    <a:pt x="333864" y="294562"/>
                  </a:moveTo>
                  <a:lnTo>
                    <a:pt x="288848" y="329468"/>
                  </a:lnTo>
                  <a:lnTo>
                    <a:pt x="378879" y="329468"/>
                  </a:lnTo>
                  <a:lnTo>
                    <a:pt x="333864" y="294562"/>
                  </a:lnTo>
                  <a:close/>
                </a:path>
                <a:path w="625475" h="391159">
                  <a:moveTo>
                    <a:pt x="408889" y="232782"/>
                  </a:moveTo>
                  <a:lnTo>
                    <a:pt x="378879" y="232782"/>
                  </a:lnTo>
                  <a:lnTo>
                    <a:pt x="378879" y="329468"/>
                  </a:lnTo>
                  <a:lnTo>
                    <a:pt x="408889" y="329468"/>
                  </a:lnTo>
                  <a:lnTo>
                    <a:pt x="408889" y="278122"/>
                  </a:lnTo>
                  <a:lnTo>
                    <a:pt x="593515" y="278122"/>
                  </a:lnTo>
                  <a:lnTo>
                    <a:pt x="600205" y="271404"/>
                  </a:lnTo>
                  <a:lnTo>
                    <a:pt x="600205" y="254820"/>
                  </a:lnTo>
                  <a:lnTo>
                    <a:pt x="593515" y="248096"/>
                  </a:lnTo>
                  <a:lnTo>
                    <a:pt x="408889" y="248096"/>
                  </a:lnTo>
                  <a:lnTo>
                    <a:pt x="408889" y="232782"/>
                  </a:lnTo>
                  <a:close/>
                </a:path>
                <a:path w="625475" h="391159">
                  <a:moveTo>
                    <a:pt x="415492" y="210562"/>
                  </a:moveTo>
                  <a:lnTo>
                    <a:pt x="258838" y="210562"/>
                  </a:lnTo>
                  <a:lnTo>
                    <a:pt x="258838" y="248096"/>
                  </a:lnTo>
                  <a:lnTo>
                    <a:pt x="288848" y="248096"/>
                  </a:lnTo>
                  <a:lnTo>
                    <a:pt x="288848" y="229254"/>
                  </a:lnTo>
                  <a:lnTo>
                    <a:pt x="408889" y="229254"/>
                  </a:lnTo>
                  <a:lnTo>
                    <a:pt x="408889" y="213190"/>
                  </a:lnTo>
                  <a:lnTo>
                    <a:pt x="411171" y="212539"/>
                  </a:lnTo>
                  <a:lnTo>
                    <a:pt x="413385" y="211657"/>
                  </a:lnTo>
                  <a:lnTo>
                    <a:pt x="415492" y="210562"/>
                  </a:lnTo>
                  <a:close/>
                </a:path>
                <a:path w="625475" h="391159">
                  <a:moveTo>
                    <a:pt x="543935" y="210562"/>
                  </a:moveTo>
                  <a:lnTo>
                    <a:pt x="513925" y="210562"/>
                  </a:lnTo>
                  <a:lnTo>
                    <a:pt x="514708" y="220571"/>
                  </a:lnTo>
                  <a:lnTo>
                    <a:pt x="517046" y="230342"/>
                  </a:lnTo>
                  <a:lnTo>
                    <a:pt x="520804" y="239512"/>
                  </a:lnTo>
                  <a:lnTo>
                    <a:pt x="526004" y="248096"/>
                  </a:lnTo>
                  <a:lnTo>
                    <a:pt x="585200" y="248096"/>
                  </a:lnTo>
                  <a:lnTo>
                    <a:pt x="569738" y="245700"/>
                  </a:lnTo>
                  <a:lnTo>
                    <a:pt x="556828" y="237847"/>
                  </a:lnTo>
                  <a:lnTo>
                    <a:pt x="547788" y="225735"/>
                  </a:lnTo>
                  <a:lnTo>
                    <a:pt x="543935" y="210562"/>
                  </a:lnTo>
                  <a:close/>
                </a:path>
                <a:path w="625475" h="391159">
                  <a:moveTo>
                    <a:pt x="359898" y="232031"/>
                  </a:moveTo>
                  <a:lnTo>
                    <a:pt x="316833" y="232031"/>
                  </a:lnTo>
                  <a:lnTo>
                    <a:pt x="322616" y="237405"/>
                  </a:lnTo>
                  <a:lnTo>
                    <a:pt x="330175" y="240451"/>
                  </a:lnTo>
                  <a:lnTo>
                    <a:pt x="338065" y="240589"/>
                  </a:lnTo>
                  <a:lnTo>
                    <a:pt x="346806" y="240627"/>
                  </a:lnTo>
                  <a:lnTo>
                    <a:pt x="355171" y="237042"/>
                  </a:lnTo>
                  <a:lnTo>
                    <a:pt x="359898" y="232031"/>
                  </a:lnTo>
                  <a:close/>
                </a:path>
                <a:path w="625475" h="391159">
                  <a:moveTo>
                    <a:pt x="408889" y="229254"/>
                  </a:moveTo>
                  <a:lnTo>
                    <a:pt x="288848" y="229254"/>
                  </a:lnTo>
                  <a:lnTo>
                    <a:pt x="290586" y="230342"/>
                  </a:lnTo>
                  <a:lnTo>
                    <a:pt x="292418" y="231274"/>
                  </a:lnTo>
                  <a:lnTo>
                    <a:pt x="301565" y="234846"/>
                  </a:lnTo>
                  <a:lnTo>
                    <a:pt x="309593" y="234846"/>
                  </a:lnTo>
                  <a:lnTo>
                    <a:pt x="316833" y="232031"/>
                  </a:lnTo>
                  <a:lnTo>
                    <a:pt x="359898" y="232031"/>
                  </a:lnTo>
                  <a:lnTo>
                    <a:pt x="361173" y="230680"/>
                  </a:lnTo>
                  <a:lnTo>
                    <a:pt x="408889" y="230680"/>
                  </a:lnTo>
                  <a:lnTo>
                    <a:pt x="408889" y="229254"/>
                  </a:lnTo>
                  <a:close/>
                </a:path>
                <a:path w="625475" h="391159">
                  <a:moveTo>
                    <a:pt x="408889" y="230680"/>
                  </a:moveTo>
                  <a:lnTo>
                    <a:pt x="361173" y="230680"/>
                  </a:lnTo>
                  <a:lnTo>
                    <a:pt x="366762" y="233032"/>
                  </a:lnTo>
                  <a:lnTo>
                    <a:pt x="372896" y="233758"/>
                  </a:lnTo>
                  <a:lnTo>
                    <a:pt x="378879" y="232782"/>
                  </a:lnTo>
                  <a:lnTo>
                    <a:pt x="408889" y="232782"/>
                  </a:lnTo>
                  <a:lnTo>
                    <a:pt x="408889" y="230680"/>
                  </a:lnTo>
                  <a:close/>
                </a:path>
                <a:path w="625475" h="391159">
                  <a:moveTo>
                    <a:pt x="68348" y="104493"/>
                  </a:moveTo>
                  <a:lnTo>
                    <a:pt x="60320" y="109597"/>
                  </a:lnTo>
                  <a:lnTo>
                    <a:pt x="56981" y="124779"/>
                  </a:lnTo>
                  <a:lnTo>
                    <a:pt x="56231" y="132005"/>
                  </a:lnTo>
                  <a:lnTo>
                    <a:pt x="56269" y="139249"/>
                  </a:lnTo>
                  <a:lnTo>
                    <a:pt x="60339" y="167271"/>
                  </a:lnTo>
                  <a:lnTo>
                    <a:pt x="71499" y="189909"/>
                  </a:lnTo>
                  <a:lnTo>
                    <a:pt x="88173" y="205046"/>
                  </a:lnTo>
                  <a:lnTo>
                    <a:pt x="108787" y="210562"/>
                  </a:lnTo>
                  <a:lnTo>
                    <a:pt x="588951" y="210562"/>
                  </a:lnTo>
                  <a:lnTo>
                    <a:pt x="602038" y="207543"/>
                  </a:lnTo>
                  <a:lnTo>
                    <a:pt x="613701" y="197669"/>
                  </a:lnTo>
                  <a:lnTo>
                    <a:pt x="619099" y="186090"/>
                  </a:lnTo>
                  <a:lnTo>
                    <a:pt x="336414" y="186090"/>
                  </a:lnTo>
                  <a:lnTo>
                    <a:pt x="310847" y="180941"/>
                  </a:lnTo>
                  <a:lnTo>
                    <a:pt x="310243" y="180535"/>
                  </a:lnTo>
                  <a:lnTo>
                    <a:pt x="108787" y="180535"/>
                  </a:lnTo>
                  <a:lnTo>
                    <a:pt x="100775" y="177410"/>
                  </a:lnTo>
                  <a:lnTo>
                    <a:pt x="93538" y="168759"/>
                  </a:lnTo>
                  <a:lnTo>
                    <a:pt x="88298" y="155675"/>
                  </a:lnTo>
                  <a:lnTo>
                    <a:pt x="86279" y="139249"/>
                  </a:lnTo>
                  <a:lnTo>
                    <a:pt x="86241" y="134200"/>
                  </a:lnTo>
                  <a:lnTo>
                    <a:pt x="86773" y="129165"/>
                  </a:lnTo>
                  <a:lnTo>
                    <a:pt x="89655" y="116128"/>
                  </a:lnTo>
                  <a:lnTo>
                    <a:pt x="84553" y="108096"/>
                  </a:lnTo>
                  <a:lnTo>
                    <a:pt x="68348" y="104493"/>
                  </a:lnTo>
                  <a:close/>
                </a:path>
                <a:path w="625475" h="391159">
                  <a:moveTo>
                    <a:pt x="431785" y="54273"/>
                  </a:moveTo>
                  <a:lnTo>
                    <a:pt x="336414" y="54273"/>
                  </a:lnTo>
                  <a:lnTo>
                    <a:pt x="362055" y="59452"/>
                  </a:lnTo>
                  <a:lnTo>
                    <a:pt x="382994" y="73577"/>
                  </a:lnTo>
                  <a:lnTo>
                    <a:pt x="397111" y="94527"/>
                  </a:lnTo>
                  <a:lnTo>
                    <a:pt x="402287" y="120182"/>
                  </a:lnTo>
                  <a:lnTo>
                    <a:pt x="397111" y="145837"/>
                  </a:lnTo>
                  <a:lnTo>
                    <a:pt x="382994" y="166786"/>
                  </a:lnTo>
                  <a:lnTo>
                    <a:pt x="362055" y="180911"/>
                  </a:lnTo>
                  <a:lnTo>
                    <a:pt x="336414" y="186090"/>
                  </a:lnTo>
                  <a:lnTo>
                    <a:pt x="619099" y="186090"/>
                  </a:lnTo>
                  <a:lnTo>
                    <a:pt x="621689" y="180535"/>
                  </a:lnTo>
                  <a:lnTo>
                    <a:pt x="434398" y="180535"/>
                  </a:lnTo>
                  <a:lnTo>
                    <a:pt x="441519" y="177239"/>
                  </a:lnTo>
                  <a:lnTo>
                    <a:pt x="447065" y="171283"/>
                  </a:lnTo>
                  <a:lnTo>
                    <a:pt x="450617" y="161966"/>
                  </a:lnTo>
                  <a:lnTo>
                    <a:pt x="452648" y="156702"/>
                  </a:lnTo>
                  <a:lnTo>
                    <a:pt x="452648" y="148676"/>
                  </a:lnTo>
                  <a:lnTo>
                    <a:pt x="449853" y="141426"/>
                  </a:lnTo>
                  <a:lnTo>
                    <a:pt x="455155" y="135708"/>
                  </a:lnTo>
                  <a:lnTo>
                    <a:pt x="458100" y="128201"/>
                  </a:lnTo>
                  <a:lnTo>
                    <a:pt x="458144" y="111662"/>
                  </a:lnTo>
                  <a:lnTo>
                    <a:pt x="454561" y="103292"/>
                  </a:lnTo>
                  <a:lnTo>
                    <a:pt x="448203" y="97286"/>
                  </a:lnTo>
                  <a:lnTo>
                    <a:pt x="450165" y="91083"/>
                  </a:lnTo>
                  <a:lnTo>
                    <a:pt x="432072" y="55999"/>
                  </a:lnTo>
                  <a:lnTo>
                    <a:pt x="431906" y="54823"/>
                  </a:lnTo>
                  <a:lnTo>
                    <a:pt x="431785" y="54273"/>
                  </a:lnTo>
                  <a:close/>
                </a:path>
                <a:path w="625475" h="391159">
                  <a:moveTo>
                    <a:pt x="136771" y="52922"/>
                  </a:moveTo>
                  <a:lnTo>
                    <a:pt x="82528" y="52922"/>
                  </a:lnTo>
                  <a:lnTo>
                    <a:pt x="102080" y="59607"/>
                  </a:lnTo>
                  <a:lnTo>
                    <a:pt x="117522" y="78267"/>
                  </a:lnTo>
                  <a:lnTo>
                    <a:pt x="127652" y="106759"/>
                  </a:lnTo>
                  <a:lnTo>
                    <a:pt x="131089" y="140960"/>
                  </a:lnTo>
                  <a:lnTo>
                    <a:pt x="131210" y="145837"/>
                  </a:lnTo>
                  <a:lnTo>
                    <a:pt x="130647" y="164701"/>
                  </a:lnTo>
                  <a:lnTo>
                    <a:pt x="128087" y="175844"/>
                  </a:lnTo>
                  <a:lnTo>
                    <a:pt x="121504" y="179949"/>
                  </a:lnTo>
                  <a:lnTo>
                    <a:pt x="108787" y="180535"/>
                  </a:lnTo>
                  <a:lnTo>
                    <a:pt x="153202" y="180535"/>
                  </a:lnTo>
                  <a:lnTo>
                    <a:pt x="156670" y="171505"/>
                  </a:lnTo>
                  <a:lnTo>
                    <a:pt x="159188" y="162189"/>
                  </a:lnTo>
                  <a:lnTo>
                    <a:pt x="160738" y="152662"/>
                  </a:lnTo>
                  <a:lnTo>
                    <a:pt x="161138" y="145837"/>
                  </a:lnTo>
                  <a:lnTo>
                    <a:pt x="161072" y="139249"/>
                  </a:lnTo>
                  <a:lnTo>
                    <a:pt x="159634" y="116090"/>
                  </a:lnTo>
                  <a:lnTo>
                    <a:pt x="154806" y="91881"/>
                  </a:lnTo>
                  <a:lnTo>
                    <a:pt x="147093" y="70713"/>
                  </a:lnTo>
                  <a:lnTo>
                    <a:pt x="136771" y="52922"/>
                  </a:lnTo>
                  <a:close/>
                </a:path>
                <a:path w="625475" h="391159">
                  <a:moveTo>
                    <a:pt x="431397" y="52922"/>
                  </a:moveTo>
                  <a:lnTo>
                    <a:pt x="244283" y="52922"/>
                  </a:lnTo>
                  <a:lnTo>
                    <a:pt x="244204" y="53929"/>
                  </a:lnTo>
                  <a:lnTo>
                    <a:pt x="244133" y="56731"/>
                  </a:lnTo>
                  <a:lnTo>
                    <a:pt x="244283" y="58627"/>
                  </a:lnTo>
                  <a:lnTo>
                    <a:pt x="233880" y="65353"/>
                  </a:lnTo>
                  <a:lnTo>
                    <a:pt x="227083" y="75200"/>
                  </a:lnTo>
                  <a:lnTo>
                    <a:pt x="224460" y="86876"/>
                  </a:lnTo>
                  <a:lnTo>
                    <a:pt x="226577" y="99088"/>
                  </a:lnTo>
                  <a:lnTo>
                    <a:pt x="221175" y="104912"/>
                  </a:lnTo>
                  <a:lnTo>
                    <a:pt x="218124" y="112537"/>
                  </a:lnTo>
                  <a:lnTo>
                    <a:pt x="218071" y="124779"/>
                  </a:lnTo>
                  <a:lnTo>
                    <a:pt x="218178" y="129165"/>
                  </a:lnTo>
                  <a:lnTo>
                    <a:pt x="221694" y="137166"/>
                  </a:lnTo>
                  <a:lnTo>
                    <a:pt x="227927" y="143002"/>
                  </a:lnTo>
                  <a:lnTo>
                    <a:pt x="225947" y="149185"/>
                  </a:lnTo>
                  <a:lnTo>
                    <a:pt x="225287" y="155576"/>
                  </a:lnTo>
                  <a:lnTo>
                    <a:pt x="225947" y="161966"/>
                  </a:lnTo>
                  <a:lnTo>
                    <a:pt x="227927" y="168149"/>
                  </a:lnTo>
                  <a:lnTo>
                    <a:pt x="229991" y="173004"/>
                  </a:lnTo>
                  <a:lnTo>
                    <a:pt x="233242" y="177264"/>
                  </a:lnTo>
                  <a:lnTo>
                    <a:pt x="237381" y="180535"/>
                  </a:lnTo>
                  <a:lnTo>
                    <a:pt x="310243" y="180535"/>
                  </a:lnTo>
                  <a:lnTo>
                    <a:pt x="289941" y="166892"/>
                  </a:lnTo>
                  <a:lnTo>
                    <a:pt x="275804" y="146040"/>
                  </a:lnTo>
                  <a:lnTo>
                    <a:pt x="270542" y="120482"/>
                  </a:lnTo>
                  <a:lnTo>
                    <a:pt x="275600" y="94804"/>
                  </a:lnTo>
                  <a:lnTo>
                    <a:pt x="289622" y="73790"/>
                  </a:lnTo>
                  <a:lnTo>
                    <a:pt x="310497" y="59570"/>
                  </a:lnTo>
                  <a:lnTo>
                    <a:pt x="336114" y="54273"/>
                  </a:lnTo>
                  <a:lnTo>
                    <a:pt x="431785" y="54273"/>
                  </a:lnTo>
                  <a:lnTo>
                    <a:pt x="431710" y="53929"/>
                  </a:lnTo>
                  <a:lnTo>
                    <a:pt x="431397" y="52922"/>
                  </a:lnTo>
                  <a:close/>
                </a:path>
                <a:path w="625475" h="391159">
                  <a:moveTo>
                    <a:pt x="589174" y="52922"/>
                  </a:moveTo>
                  <a:lnTo>
                    <a:pt x="532682" y="52922"/>
                  </a:lnTo>
                  <a:lnTo>
                    <a:pt x="553187" y="58501"/>
                  </a:lnTo>
                  <a:lnTo>
                    <a:pt x="569647" y="73068"/>
                  </a:lnTo>
                  <a:lnTo>
                    <a:pt x="582005" y="93363"/>
                  </a:lnTo>
                  <a:lnTo>
                    <a:pt x="590201" y="116128"/>
                  </a:lnTo>
                  <a:lnTo>
                    <a:pt x="594674" y="140960"/>
                  </a:lnTo>
                  <a:lnTo>
                    <a:pt x="594851" y="160802"/>
                  </a:lnTo>
                  <a:lnTo>
                    <a:pt x="592390" y="174409"/>
                  </a:lnTo>
                  <a:lnTo>
                    <a:pt x="588951" y="180535"/>
                  </a:lnTo>
                  <a:lnTo>
                    <a:pt x="621689" y="180535"/>
                  </a:lnTo>
                  <a:lnTo>
                    <a:pt x="622071" y="179717"/>
                  </a:lnTo>
                  <a:lnTo>
                    <a:pt x="625276" y="152460"/>
                  </a:lnTo>
                  <a:lnTo>
                    <a:pt x="619688" y="110048"/>
                  </a:lnTo>
                  <a:lnTo>
                    <a:pt x="602659" y="67973"/>
                  </a:lnTo>
                  <a:lnTo>
                    <a:pt x="589174" y="52922"/>
                  </a:lnTo>
                  <a:close/>
                </a:path>
                <a:path w="625475" h="391159">
                  <a:moveTo>
                    <a:pt x="329168" y="0"/>
                  </a:moveTo>
                  <a:lnTo>
                    <a:pt x="320784" y="3590"/>
                  </a:lnTo>
                  <a:lnTo>
                    <a:pt x="314807" y="9983"/>
                  </a:lnTo>
                  <a:lnTo>
                    <a:pt x="385888" y="9983"/>
                  </a:lnTo>
                  <a:lnTo>
                    <a:pt x="381430" y="8332"/>
                  </a:lnTo>
                  <a:lnTo>
                    <a:pt x="358922" y="8332"/>
                  </a:lnTo>
                  <a:lnTo>
                    <a:pt x="353164" y="3102"/>
                  </a:lnTo>
                  <a:lnTo>
                    <a:pt x="345693" y="168"/>
                  </a:lnTo>
                  <a:lnTo>
                    <a:pt x="329168" y="0"/>
                  </a:lnTo>
                  <a:close/>
                </a:path>
                <a:path w="625475" h="391159">
                  <a:moveTo>
                    <a:pt x="374209" y="5411"/>
                  </a:moveTo>
                  <a:lnTo>
                    <a:pt x="366143" y="5411"/>
                  </a:lnTo>
                  <a:lnTo>
                    <a:pt x="358922" y="8332"/>
                  </a:lnTo>
                  <a:lnTo>
                    <a:pt x="381430" y="8332"/>
                  </a:lnTo>
                  <a:lnTo>
                    <a:pt x="374209" y="54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8222742" y="6267958"/>
            <a:ext cx="4615180" cy="58737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2020"/>
              </a:lnSpc>
              <a:spcBef>
                <a:spcPts val="484"/>
              </a:spcBef>
            </a:pPr>
            <a:r>
              <a:rPr sz="20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Participation</a:t>
            </a:r>
            <a:r>
              <a:rPr sz="2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prepares</a:t>
            </a:r>
            <a:r>
              <a:rPr sz="20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Times New Roman"/>
                <a:cs typeface="Times New Roman"/>
              </a:rPr>
              <a:t>your</a:t>
            </a:r>
            <a:r>
              <a:rPr sz="20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exam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20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needs</a:t>
            </a:r>
            <a:r>
              <a:rPr sz="2000" spc="-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0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ease.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2" name="Date Placeholder 31">
            <a:extLst>
              <a:ext uri="{FF2B5EF4-FFF2-40B4-BE49-F238E27FC236}">
                <a16:creationId xmlns:a16="http://schemas.microsoft.com/office/drawing/2014/main" id="{9FAFB4B3-FAC9-A7CC-5E9E-892DCF747F66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F5E6A0E7-9A12-490A-BD5F-AE6191B01782}" type="datetime1">
              <a:rPr lang="en-US" smtClean="0"/>
              <a:t>11/18/2024</a:t>
            </a:fld>
            <a:endParaRPr lang="en-US"/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D93CAFB3-6CCC-9B46-8C43-AD952681D8E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1124534"/>
            <a:ext cx="11436985" cy="9232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7709"/>
              </a:lnSpc>
            </a:pPr>
            <a:r>
              <a:rPr lang="en-GB" sz="6150" spc="85" dirty="0"/>
              <a:t>Introduction</a:t>
            </a:r>
            <a:endParaRPr sz="6150" dirty="0"/>
          </a:p>
        </p:txBody>
      </p:sp>
      <p:sp>
        <p:nvSpPr>
          <p:cNvPr id="3" name="object 3"/>
          <p:cNvSpPr txBox="1"/>
          <p:nvPr/>
        </p:nvSpPr>
        <p:spPr>
          <a:xfrm>
            <a:off x="781304" y="3534839"/>
            <a:ext cx="12994005" cy="28403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7620">
              <a:lnSpc>
                <a:spcPct val="138100"/>
              </a:lnSpc>
              <a:spcBef>
                <a:spcPts val="105"/>
              </a:spcBef>
            </a:pP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Welcome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comprehensive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exploration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landmark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their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profound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impact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on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legal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landscape.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This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presentation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delves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into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intricacies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five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pivotal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cases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that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have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shaped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doctrine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English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common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law.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We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will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examine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facts,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legal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principles,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far-reaching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consequences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these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judicial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decisions,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providing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valuable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insights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law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students,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legal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 practitioners,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academics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alike.</a:t>
            </a:r>
            <a:endParaRPr sz="1750" dirty="0">
              <a:latin typeface="Arial"/>
              <a:cs typeface="Arial"/>
            </a:endParaRPr>
          </a:p>
          <a:p>
            <a:pPr marL="12700" marR="5080">
              <a:lnSpc>
                <a:spcPct val="138400"/>
              </a:lnSpc>
              <a:spcBef>
                <a:spcPts val="1835"/>
              </a:spcBef>
            </a:pP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As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journey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through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these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cases,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we'll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uncover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evolution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law,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analyse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reasoning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behind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each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judgement,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and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consider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how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these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precedents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continue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influence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contemporary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legal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practice.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Our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discussion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will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not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only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focus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on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cases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themselves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but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also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explore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their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broader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implications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legislation,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public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perception,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future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trends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law.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6C12BD9-1010-7A67-5D2C-55C56AA4146B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B7F73029-A854-4D64-9C7D-EEEC912217D3}" type="datetime1">
              <a:rPr lang="en-US" smtClean="0"/>
              <a:t>11/18/2024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02FE4FC-5A90-89D7-6BDC-444DD08AB4C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876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The</a:t>
            </a:r>
            <a:r>
              <a:rPr spc="-365" dirty="0"/>
              <a:t> </a:t>
            </a:r>
            <a:r>
              <a:rPr dirty="0"/>
              <a:t>Importance</a:t>
            </a:r>
            <a:r>
              <a:rPr spc="-385" dirty="0"/>
              <a:t> </a:t>
            </a:r>
            <a:r>
              <a:rPr dirty="0"/>
              <a:t>of</a:t>
            </a:r>
            <a:r>
              <a:rPr spc="-340" dirty="0"/>
              <a:t> </a:t>
            </a:r>
            <a:r>
              <a:rPr spc="60" dirty="0"/>
              <a:t>Case</a:t>
            </a:r>
            <a:r>
              <a:rPr spc="-365" dirty="0"/>
              <a:t> </a:t>
            </a:r>
            <a:r>
              <a:rPr dirty="0"/>
              <a:t>Studies</a:t>
            </a:r>
            <a:r>
              <a:rPr spc="-395" dirty="0"/>
              <a:t> </a:t>
            </a:r>
            <a:r>
              <a:rPr dirty="0"/>
              <a:t>in</a:t>
            </a:r>
            <a:r>
              <a:rPr spc="-380" dirty="0"/>
              <a:t> </a:t>
            </a:r>
            <a:r>
              <a:rPr spc="55" dirty="0"/>
              <a:t>Nuisance</a:t>
            </a:r>
            <a:r>
              <a:rPr spc="-365" dirty="0"/>
              <a:t> </a:t>
            </a:r>
            <a:r>
              <a:rPr spc="-25" dirty="0"/>
              <a:t>Law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2702813"/>
            <a:ext cx="19850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30" dirty="0">
                <a:solidFill>
                  <a:srgbClr val="2C3E42"/>
                </a:solidFill>
                <a:latin typeface="Georgia"/>
                <a:cs typeface="Georgia"/>
              </a:rPr>
              <a:t>Legal</a:t>
            </a:r>
            <a:r>
              <a:rPr sz="2200" spc="-165" dirty="0">
                <a:solidFill>
                  <a:srgbClr val="2C3E42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C3E42"/>
                </a:solidFill>
                <a:latin typeface="Georgia"/>
                <a:cs typeface="Georgia"/>
              </a:rPr>
              <a:t>Precedent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04" y="3247695"/>
            <a:ext cx="3977640" cy="2973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100"/>
              </a:lnSpc>
              <a:spcBef>
                <a:spcPts val="100"/>
              </a:spcBef>
            </a:pP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Case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studies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form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bedrock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of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common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law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systems,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establishing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binding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precedents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that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guide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future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judicial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decisions.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law,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these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precedents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are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particularly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crucial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as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they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help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define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boundaries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between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lawful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unlawful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interference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with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property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rights.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20665" y="2702813"/>
            <a:ext cx="25603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5" dirty="0">
                <a:solidFill>
                  <a:srgbClr val="2C3E42"/>
                </a:solidFill>
                <a:latin typeface="Georgia"/>
                <a:cs typeface="Georgia"/>
              </a:rPr>
              <a:t>Practical</a:t>
            </a:r>
            <a:r>
              <a:rPr sz="2200" spc="-114" dirty="0">
                <a:solidFill>
                  <a:srgbClr val="2C3E42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C3E42"/>
                </a:solidFill>
                <a:latin typeface="Georgia"/>
                <a:cs typeface="Georgia"/>
              </a:rPr>
              <a:t>Application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0665" y="3247695"/>
            <a:ext cx="3749040" cy="2604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100"/>
              </a:lnSpc>
              <a:spcBef>
                <a:spcPts val="100"/>
              </a:spcBef>
            </a:pP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Analysing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case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studies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provides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legal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practitioners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with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invaluable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insights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into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how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courts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interpret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apply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law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principles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real-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world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scenarios.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knowledge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is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essential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advising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clients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developing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effective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legal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strategies.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0406" y="2702813"/>
            <a:ext cx="33121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40" dirty="0">
                <a:solidFill>
                  <a:srgbClr val="2C3E42"/>
                </a:solidFill>
                <a:latin typeface="Georgia"/>
                <a:cs typeface="Georgia"/>
              </a:rPr>
              <a:t>Evolution</a:t>
            </a:r>
            <a:r>
              <a:rPr sz="2200" spc="-110" dirty="0">
                <a:solidFill>
                  <a:srgbClr val="2C3E42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2C3E42"/>
                </a:solidFill>
                <a:latin typeface="Georgia"/>
                <a:cs typeface="Georgia"/>
              </a:rPr>
              <a:t>of</a:t>
            </a:r>
            <a:r>
              <a:rPr sz="2200" spc="-175" dirty="0">
                <a:solidFill>
                  <a:srgbClr val="2C3E42"/>
                </a:solidFill>
                <a:latin typeface="Georgia"/>
                <a:cs typeface="Georgia"/>
              </a:rPr>
              <a:t> </a:t>
            </a:r>
            <a:r>
              <a:rPr sz="2200" spc="-30" dirty="0">
                <a:solidFill>
                  <a:srgbClr val="2C3E42"/>
                </a:solidFill>
                <a:latin typeface="Georgia"/>
                <a:cs typeface="Georgia"/>
              </a:rPr>
              <a:t>Legal</a:t>
            </a:r>
            <a:r>
              <a:rPr sz="2200" spc="-155" dirty="0">
                <a:solidFill>
                  <a:srgbClr val="2C3E42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C3E42"/>
                </a:solidFill>
                <a:latin typeface="Georgia"/>
                <a:cs typeface="Georgia"/>
              </a:rPr>
              <a:t>Doctrine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0406" y="3247695"/>
            <a:ext cx="3822065" cy="2604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100"/>
              </a:lnSpc>
              <a:spcBef>
                <a:spcPts val="100"/>
              </a:spcBef>
            </a:pP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By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examining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landmark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cases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chronologically,</a:t>
            </a:r>
            <a:r>
              <a:rPr sz="1750" spc="-1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we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can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trace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evolution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law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doctrine,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understanding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how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societal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changes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technological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advancements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have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influenced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judicial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reasoning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and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legislative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reforms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over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time.</a:t>
            </a:r>
            <a:endParaRPr sz="1750">
              <a:latin typeface="Arial"/>
              <a:cs typeface="Arial"/>
            </a:endParaRP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25D2106-22FF-7BDA-7B46-0E0EB9153E68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CCFFE93B-7A77-454D-B988-AD8F4E6D68CF}" type="datetime1">
              <a:rPr lang="en-US" smtClean="0"/>
              <a:t>11/18/2024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031B95E-282D-E179-68EC-D038E627AEC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6381" y="691641"/>
            <a:ext cx="11736070" cy="650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100" spc="-40" dirty="0"/>
              <a:t>Rylands</a:t>
            </a:r>
            <a:r>
              <a:rPr sz="4100" spc="-380" dirty="0"/>
              <a:t> </a:t>
            </a:r>
            <a:r>
              <a:rPr sz="4100" spc="120" dirty="0"/>
              <a:t>v</a:t>
            </a:r>
            <a:r>
              <a:rPr sz="4100" spc="-375" dirty="0"/>
              <a:t> </a:t>
            </a:r>
            <a:r>
              <a:rPr sz="4100" dirty="0"/>
              <a:t>Fletcher</a:t>
            </a:r>
            <a:r>
              <a:rPr sz="4100" spc="-400" dirty="0"/>
              <a:t> </a:t>
            </a:r>
            <a:r>
              <a:rPr sz="4100" spc="-254" dirty="0"/>
              <a:t>(1868):</a:t>
            </a:r>
            <a:r>
              <a:rPr sz="4100" spc="-390" dirty="0"/>
              <a:t> </a:t>
            </a:r>
            <a:r>
              <a:rPr sz="4100" spc="-10" dirty="0"/>
              <a:t>The</a:t>
            </a:r>
            <a:r>
              <a:rPr sz="4100" spc="-420" dirty="0"/>
              <a:t> </a:t>
            </a:r>
            <a:r>
              <a:rPr sz="4100" spc="-40" dirty="0"/>
              <a:t>Birth</a:t>
            </a:r>
            <a:r>
              <a:rPr sz="4100" spc="-385" dirty="0"/>
              <a:t> </a:t>
            </a:r>
            <a:r>
              <a:rPr sz="4100" dirty="0"/>
              <a:t>of</a:t>
            </a:r>
            <a:r>
              <a:rPr sz="4100" spc="-375" dirty="0"/>
              <a:t> </a:t>
            </a:r>
            <a:r>
              <a:rPr sz="4100" dirty="0"/>
              <a:t>Strict</a:t>
            </a:r>
            <a:r>
              <a:rPr sz="4100" spc="-380" dirty="0"/>
              <a:t> </a:t>
            </a:r>
            <a:r>
              <a:rPr sz="4100" spc="-10" dirty="0"/>
              <a:t>Liability</a:t>
            </a:r>
            <a:endParaRPr sz="4100"/>
          </a:p>
        </p:txBody>
      </p:sp>
      <p:grpSp>
        <p:nvGrpSpPr>
          <p:cNvPr id="3" name="object 3"/>
          <p:cNvGrpSpPr/>
          <p:nvPr/>
        </p:nvGrpSpPr>
        <p:grpSpPr>
          <a:xfrm>
            <a:off x="804672" y="1805939"/>
            <a:ext cx="1176655" cy="5684520"/>
            <a:chOff x="804672" y="1805939"/>
            <a:chExt cx="1176655" cy="5684520"/>
          </a:xfrm>
        </p:grpSpPr>
        <p:sp>
          <p:nvSpPr>
            <p:cNvPr id="4" name="object 4"/>
            <p:cNvSpPr/>
            <p:nvPr/>
          </p:nvSpPr>
          <p:spPr>
            <a:xfrm>
              <a:off x="1030224" y="1805939"/>
              <a:ext cx="951230" cy="5684520"/>
            </a:xfrm>
            <a:custGeom>
              <a:avLst/>
              <a:gdLst/>
              <a:ahLst/>
              <a:cxnLst/>
              <a:rect l="l" t="t" r="r" b="b"/>
              <a:pathLst>
                <a:path w="951230" h="5684520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5679402"/>
                  </a:lnTo>
                  <a:lnTo>
                    <a:pt x="5118" y="5684520"/>
                  </a:lnTo>
                  <a:lnTo>
                    <a:pt x="17741" y="5684520"/>
                  </a:lnTo>
                  <a:lnTo>
                    <a:pt x="22860" y="5679402"/>
                  </a:lnTo>
                  <a:lnTo>
                    <a:pt x="22860" y="5080"/>
                  </a:lnTo>
                  <a:close/>
                </a:path>
                <a:path w="951230" h="5684520">
                  <a:moveTo>
                    <a:pt x="950976" y="462280"/>
                  </a:moveTo>
                  <a:lnTo>
                    <a:pt x="945896" y="457200"/>
                  </a:lnTo>
                  <a:lnTo>
                    <a:pt x="227622" y="457200"/>
                  </a:lnTo>
                  <a:lnTo>
                    <a:pt x="222504" y="462280"/>
                  </a:lnTo>
                  <a:lnTo>
                    <a:pt x="222504" y="468630"/>
                  </a:lnTo>
                  <a:lnTo>
                    <a:pt x="222504" y="474980"/>
                  </a:lnTo>
                  <a:lnTo>
                    <a:pt x="227622" y="480060"/>
                  </a:lnTo>
                  <a:lnTo>
                    <a:pt x="945896" y="480060"/>
                  </a:lnTo>
                  <a:lnTo>
                    <a:pt x="950976" y="474980"/>
                  </a:lnTo>
                  <a:lnTo>
                    <a:pt x="950976" y="462280"/>
                  </a:lnTo>
                  <a:close/>
                </a:path>
              </a:pathLst>
            </a:custGeom>
            <a:solidFill>
              <a:srgbClr val="E1C7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08482" y="2041397"/>
              <a:ext cx="467995" cy="469900"/>
            </a:xfrm>
            <a:custGeom>
              <a:avLst/>
              <a:gdLst/>
              <a:ahLst/>
              <a:cxnLst/>
              <a:rect l="l" t="t" r="r" b="b"/>
              <a:pathLst>
                <a:path w="467994" h="469900">
                  <a:moveTo>
                    <a:pt x="380517" y="0"/>
                  </a:moveTo>
                  <a:lnTo>
                    <a:pt x="87350" y="0"/>
                  </a:lnTo>
                  <a:lnTo>
                    <a:pt x="53347" y="6865"/>
                  </a:lnTo>
                  <a:lnTo>
                    <a:pt x="25582" y="25590"/>
                  </a:lnTo>
                  <a:lnTo>
                    <a:pt x="6863" y="53363"/>
                  </a:lnTo>
                  <a:lnTo>
                    <a:pt x="0" y="87375"/>
                  </a:lnTo>
                  <a:lnTo>
                    <a:pt x="0" y="382015"/>
                  </a:lnTo>
                  <a:lnTo>
                    <a:pt x="6863" y="416028"/>
                  </a:lnTo>
                  <a:lnTo>
                    <a:pt x="25582" y="443801"/>
                  </a:lnTo>
                  <a:lnTo>
                    <a:pt x="53347" y="462526"/>
                  </a:lnTo>
                  <a:lnTo>
                    <a:pt x="87350" y="469391"/>
                  </a:lnTo>
                  <a:lnTo>
                    <a:pt x="380517" y="469391"/>
                  </a:lnTo>
                  <a:lnTo>
                    <a:pt x="414520" y="462526"/>
                  </a:lnTo>
                  <a:lnTo>
                    <a:pt x="442285" y="443801"/>
                  </a:lnTo>
                  <a:lnTo>
                    <a:pt x="461004" y="416028"/>
                  </a:lnTo>
                  <a:lnTo>
                    <a:pt x="467868" y="382015"/>
                  </a:lnTo>
                  <a:lnTo>
                    <a:pt x="467868" y="87375"/>
                  </a:lnTo>
                  <a:lnTo>
                    <a:pt x="461004" y="53363"/>
                  </a:lnTo>
                  <a:lnTo>
                    <a:pt x="442285" y="25590"/>
                  </a:lnTo>
                  <a:lnTo>
                    <a:pt x="414520" y="6865"/>
                  </a:lnTo>
                  <a:lnTo>
                    <a:pt x="380517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08482" y="2041397"/>
              <a:ext cx="467995" cy="469900"/>
            </a:xfrm>
            <a:custGeom>
              <a:avLst/>
              <a:gdLst/>
              <a:ahLst/>
              <a:cxnLst/>
              <a:rect l="l" t="t" r="r" b="b"/>
              <a:pathLst>
                <a:path w="467994" h="469900">
                  <a:moveTo>
                    <a:pt x="0" y="87375"/>
                  </a:moveTo>
                  <a:lnTo>
                    <a:pt x="6863" y="53363"/>
                  </a:lnTo>
                  <a:lnTo>
                    <a:pt x="25582" y="25590"/>
                  </a:lnTo>
                  <a:lnTo>
                    <a:pt x="53347" y="6865"/>
                  </a:lnTo>
                  <a:lnTo>
                    <a:pt x="87350" y="0"/>
                  </a:lnTo>
                  <a:lnTo>
                    <a:pt x="380517" y="0"/>
                  </a:lnTo>
                  <a:lnTo>
                    <a:pt x="414520" y="6865"/>
                  </a:lnTo>
                  <a:lnTo>
                    <a:pt x="442285" y="25590"/>
                  </a:lnTo>
                  <a:lnTo>
                    <a:pt x="461004" y="53363"/>
                  </a:lnTo>
                  <a:lnTo>
                    <a:pt x="467868" y="87375"/>
                  </a:lnTo>
                  <a:lnTo>
                    <a:pt x="467868" y="382015"/>
                  </a:lnTo>
                  <a:lnTo>
                    <a:pt x="461004" y="416028"/>
                  </a:lnTo>
                  <a:lnTo>
                    <a:pt x="442285" y="443801"/>
                  </a:lnTo>
                  <a:lnTo>
                    <a:pt x="414520" y="462526"/>
                  </a:lnTo>
                  <a:lnTo>
                    <a:pt x="380517" y="469391"/>
                  </a:lnTo>
                  <a:lnTo>
                    <a:pt x="87350" y="469391"/>
                  </a:lnTo>
                  <a:lnTo>
                    <a:pt x="53347" y="462526"/>
                  </a:lnTo>
                  <a:lnTo>
                    <a:pt x="25582" y="443801"/>
                  </a:lnTo>
                  <a:lnTo>
                    <a:pt x="6863" y="416028"/>
                  </a:lnTo>
                  <a:lnTo>
                    <a:pt x="0" y="382015"/>
                  </a:lnTo>
                  <a:lnTo>
                    <a:pt x="0" y="87375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69365" y="2033777"/>
            <a:ext cx="151765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-50" dirty="0">
                <a:solidFill>
                  <a:srgbClr val="2B2D3B"/>
                </a:solidFill>
                <a:latin typeface="Georgia"/>
                <a:cs typeface="Georgia"/>
              </a:rPr>
              <a:t>1</a:t>
            </a:r>
            <a:endParaRPr sz="245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74494" y="1990470"/>
            <a:ext cx="11676380" cy="1437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-10" dirty="0">
                <a:solidFill>
                  <a:srgbClr val="2B2D3B"/>
                </a:solidFill>
                <a:latin typeface="Georgia"/>
                <a:cs typeface="Georgia"/>
              </a:rPr>
              <a:t>Background</a:t>
            </a:r>
            <a:endParaRPr sz="2050">
              <a:latin typeface="Georgia"/>
              <a:cs typeface="Georgia"/>
            </a:endParaRPr>
          </a:p>
          <a:p>
            <a:pPr marL="12700" marR="5080">
              <a:lnSpc>
                <a:spcPct val="135300"/>
              </a:lnSpc>
              <a:spcBef>
                <a:spcPts val="860"/>
              </a:spcBef>
            </a:pP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60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30" dirty="0">
                <a:solidFill>
                  <a:srgbClr val="2B2D3B"/>
                </a:solidFill>
                <a:latin typeface="Arial"/>
                <a:cs typeface="Arial"/>
              </a:rPr>
              <a:t>1860s </a:t>
            </a:r>
            <a:r>
              <a:rPr sz="1600" spc="-25" dirty="0">
                <a:solidFill>
                  <a:srgbClr val="2B2D3B"/>
                </a:solidFill>
                <a:latin typeface="Arial"/>
                <a:cs typeface="Arial"/>
              </a:rPr>
              <a:t>Lancashire,</a:t>
            </a:r>
            <a:r>
              <a:rPr sz="160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60" dirty="0">
                <a:solidFill>
                  <a:srgbClr val="2B2D3B"/>
                </a:solidFill>
                <a:latin typeface="Arial"/>
                <a:cs typeface="Arial"/>
              </a:rPr>
              <a:t>John</a:t>
            </a:r>
            <a:r>
              <a:rPr sz="160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Rylands</a:t>
            </a:r>
            <a:r>
              <a:rPr sz="160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constructed</a:t>
            </a:r>
            <a:r>
              <a:rPr sz="160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reservoir </a:t>
            </a:r>
            <a:r>
              <a:rPr sz="1600" spc="55" dirty="0">
                <a:solidFill>
                  <a:srgbClr val="2B2D3B"/>
                </a:solidFill>
                <a:latin typeface="Arial"/>
                <a:cs typeface="Arial"/>
              </a:rPr>
              <a:t>on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his</a:t>
            </a:r>
            <a:r>
              <a:rPr sz="160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land.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Unbeknownst</a:t>
            </a:r>
            <a:r>
              <a:rPr sz="160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70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him,</a:t>
            </a:r>
            <a:r>
              <a:rPr sz="160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abandoned mine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shafts</a:t>
            </a:r>
            <a:r>
              <a:rPr sz="160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lay</a:t>
            </a:r>
            <a:r>
              <a:rPr sz="160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beneath,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connecting</a:t>
            </a:r>
            <a:r>
              <a:rPr sz="160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70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60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Thomas</a:t>
            </a:r>
            <a:r>
              <a:rPr sz="160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Fletcher's</a:t>
            </a:r>
            <a:r>
              <a:rPr sz="160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adjacent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coal</a:t>
            </a:r>
            <a:r>
              <a:rPr sz="160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mine.</a:t>
            </a:r>
            <a:r>
              <a:rPr sz="160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When</a:t>
            </a:r>
            <a:r>
              <a:rPr sz="160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60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reservoir</a:t>
            </a:r>
            <a:r>
              <a:rPr sz="160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was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filled,</a:t>
            </a:r>
            <a:r>
              <a:rPr sz="160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water</a:t>
            </a:r>
            <a:r>
              <a:rPr sz="160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flooded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Fletcher's</a:t>
            </a:r>
            <a:r>
              <a:rPr sz="160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mine through</a:t>
            </a:r>
            <a:r>
              <a:rPr sz="1600" spc="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these shafts.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804672" y="4113276"/>
            <a:ext cx="1176655" cy="475615"/>
            <a:chOff x="804672" y="4113276"/>
            <a:chExt cx="1176655" cy="475615"/>
          </a:xfrm>
        </p:grpSpPr>
        <p:sp>
          <p:nvSpPr>
            <p:cNvPr id="10" name="object 10"/>
            <p:cNvSpPr/>
            <p:nvPr/>
          </p:nvSpPr>
          <p:spPr>
            <a:xfrm>
              <a:off x="1252727" y="4338828"/>
              <a:ext cx="728980" cy="22860"/>
            </a:xfrm>
            <a:custGeom>
              <a:avLst/>
              <a:gdLst/>
              <a:ahLst/>
              <a:cxnLst/>
              <a:rect l="l" t="t" r="r" b="b"/>
              <a:pathLst>
                <a:path w="728980" h="22860">
                  <a:moveTo>
                    <a:pt x="723391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723391" y="22860"/>
                  </a:lnTo>
                  <a:lnTo>
                    <a:pt x="728472" y="17780"/>
                  </a:lnTo>
                  <a:lnTo>
                    <a:pt x="728472" y="5080"/>
                  </a:lnTo>
                  <a:lnTo>
                    <a:pt x="723391" y="0"/>
                  </a:lnTo>
                  <a:close/>
                </a:path>
              </a:pathLst>
            </a:custGeom>
            <a:solidFill>
              <a:srgbClr val="E1C7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8482" y="4117086"/>
              <a:ext cx="467995" cy="467995"/>
            </a:xfrm>
            <a:custGeom>
              <a:avLst/>
              <a:gdLst/>
              <a:ahLst/>
              <a:cxnLst/>
              <a:rect l="l" t="t" r="r" b="b"/>
              <a:pathLst>
                <a:path w="467994" h="467995">
                  <a:moveTo>
                    <a:pt x="380517" y="0"/>
                  </a:moveTo>
                  <a:lnTo>
                    <a:pt x="87350" y="0"/>
                  </a:lnTo>
                  <a:lnTo>
                    <a:pt x="53347" y="6865"/>
                  </a:lnTo>
                  <a:lnTo>
                    <a:pt x="25582" y="25590"/>
                  </a:lnTo>
                  <a:lnTo>
                    <a:pt x="6863" y="53363"/>
                  </a:lnTo>
                  <a:lnTo>
                    <a:pt x="0" y="87375"/>
                  </a:lnTo>
                  <a:lnTo>
                    <a:pt x="0" y="380491"/>
                  </a:lnTo>
                  <a:lnTo>
                    <a:pt x="6863" y="414504"/>
                  </a:lnTo>
                  <a:lnTo>
                    <a:pt x="25582" y="442277"/>
                  </a:lnTo>
                  <a:lnTo>
                    <a:pt x="53347" y="461002"/>
                  </a:lnTo>
                  <a:lnTo>
                    <a:pt x="87350" y="467867"/>
                  </a:lnTo>
                  <a:lnTo>
                    <a:pt x="380517" y="467867"/>
                  </a:lnTo>
                  <a:lnTo>
                    <a:pt x="414520" y="461002"/>
                  </a:lnTo>
                  <a:lnTo>
                    <a:pt x="442285" y="442277"/>
                  </a:lnTo>
                  <a:lnTo>
                    <a:pt x="461004" y="414504"/>
                  </a:lnTo>
                  <a:lnTo>
                    <a:pt x="467868" y="380491"/>
                  </a:lnTo>
                  <a:lnTo>
                    <a:pt x="467868" y="87375"/>
                  </a:lnTo>
                  <a:lnTo>
                    <a:pt x="461004" y="53363"/>
                  </a:lnTo>
                  <a:lnTo>
                    <a:pt x="442285" y="25590"/>
                  </a:lnTo>
                  <a:lnTo>
                    <a:pt x="414520" y="6865"/>
                  </a:lnTo>
                  <a:lnTo>
                    <a:pt x="380517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08482" y="4117086"/>
              <a:ext cx="467995" cy="467995"/>
            </a:xfrm>
            <a:custGeom>
              <a:avLst/>
              <a:gdLst/>
              <a:ahLst/>
              <a:cxnLst/>
              <a:rect l="l" t="t" r="r" b="b"/>
              <a:pathLst>
                <a:path w="467994" h="467995">
                  <a:moveTo>
                    <a:pt x="0" y="87375"/>
                  </a:moveTo>
                  <a:lnTo>
                    <a:pt x="6863" y="53363"/>
                  </a:lnTo>
                  <a:lnTo>
                    <a:pt x="25582" y="25590"/>
                  </a:lnTo>
                  <a:lnTo>
                    <a:pt x="53347" y="6865"/>
                  </a:lnTo>
                  <a:lnTo>
                    <a:pt x="87350" y="0"/>
                  </a:lnTo>
                  <a:lnTo>
                    <a:pt x="380517" y="0"/>
                  </a:lnTo>
                  <a:lnTo>
                    <a:pt x="414520" y="6865"/>
                  </a:lnTo>
                  <a:lnTo>
                    <a:pt x="442285" y="25590"/>
                  </a:lnTo>
                  <a:lnTo>
                    <a:pt x="461004" y="53363"/>
                  </a:lnTo>
                  <a:lnTo>
                    <a:pt x="467868" y="87375"/>
                  </a:lnTo>
                  <a:lnTo>
                    <a:pt x="467868" y="380491"/>
                  </a:lnTo>
                  <a:lnTo>
                    <a:pt x="461004" y="414504"/>
                  </a:lnTo>
                  <a:lnTo>
                    <a:pt x="442285" y="442277"/>
                  </a:lnTo>
                  <a:lnTo>
                    <a:pt x="414520" y="461002"/>
                  </a:lnTo>
                  <a:lnTo>
                    <a:pt x="380517" y="467867"/>
                  </a:lnTo>
                  <a:lnTo>
                    <a:pt x="87350" y="467867"/>
                  </a:lnTo>
                  <a:lnTo>
                    <a:pt x="53347" y="461002"/>
                  </a:lnTo>
                  <a:lnTo>
                    <a:pt x="25582" y="442277"/>
                  </a:lnTo>
                  <a:lnTo>
                    <a:pt x="6863" y="414504"/>
                  </a:lnTo>
                  <a:lnTo>
                    <a:pt x="0" y="380491"/>
                  </a:lnTo>
                  <a:lnTo>
                    <a:pt x="0" y="87375"/>
                  </a:lnTo>
                  <a:close/>
                </a:path>
              </a:pathLst>
            </a:custGeom>
            <a:ln w="7619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47724" y="4109084"/>
            <a:ext cx="194945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-50" dirty="0">
                <a:solidFill>
                  <a:srgbClr val="2B2D3B"/>
                </a:solidFill>
                <a:latin typeface="Georgia"/>
                <a:cs typeface="Georgia"/>
              </a:rPr>
              <a:t>2</a:t>
            </a:r>
            <a:endParaRPr sz="2450">
              <a:latin typeface="Georgia"/>
              <a:cs typeface="Georg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74494" y="4065473"/>
            <a:ext cx="11697335" cy="14376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50" spc="-20" dirty="0">
                <a:solidFill>
                  <a:srgbClr val="2B2D3B"/>
                </a:solidFill>
                <a:latin typeface="Georgia"/>
                <a:cs typeface="Georgia"/>
              </a:rPr>
              <a:t>Legal</a:t>
            </a:r>
            <a:r>
              <a:rPr sz="2050" spc="-17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050" spc="-10" dirty="0">
                <a:solidFill>
                  <a:srgbClr val="2B2D3B"/>
                </a:solidFill>
                <a:latin typeface="Georgia"/>
                <a:cs typeface="Georgia"/>
              </a:rPr>
              <a:t>Principles</a:t>
            </a:r>
            <a:r>
              <a:rPr sz="2050" spc="-18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050" spc="-10" dirty="0">
                <a:solidFill>
                  <a:srgbClr val="2B2D3B"/>
                </a:solidFill>
                <a:latin typeface="Georgia"/>
                <a:cs typeface="Georgia"/>
              </a:rPr>
              <a:t>Established</a:t>
            </a:r>
            <a:endParaRPr sz="2050">
              <a:latin typeface="Georgia"/>
              <a:cs typeface="Georgia"/>
            </a:endParaRPr>
          </a:p>
          <a:p>
            <a:pPr marL="12700" marR="5080">
              <a:lnSpc>
                <a:spcPct val="135300"/>
              </a:lnSpc>
              <a:spcBef>
                <a:spcPts val="860"/>
              </a:spcBef>
            </a:pPr>
            <a:r>
              <a:rPr sz="1600" spc="-3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House</a:t>
            </a:r>
            <a:r>
              <a:rPr sz="160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60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Lords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established</a:t>
            </a:r>
            <a:r>
              <a:rPr sz="160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rule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60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strict</a:t>
            </a:r>
            <a:r>
              <a:rPr sz="160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liability</a:t>
            </a:r>
            <a:r>
              <a:rPr sz="160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60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60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escape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dangerous</a:t>
            </a:r>
            <a:r>
              <a:rPr sz="160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things</a:t>
            </a:r>
            <a:r>
              <a:rPr sz="160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brought</a:t>
            </a:r>
            <a:r>
              <a:rPr sz="160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2B2D3B"/>
                </a:solidFill>
                <a:latin typeface="Arial"/>
                <a:cs typeface="Arial"/>
              </a:rPr>
              <a:t>onto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land.</a:t>
            </a:r>
            <a:r>
              <a:rPr sz="160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30" dirty="0">
                <a:solidFill>
                  <a:srgbClr val="2B2D3B"/>
                </a:solidFill>
                <a:latin typeface="Arial"/>
                <a:cs typeface="Arial"/>
              </a:rPr>
              <a:t>This 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principle,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known</a:t>
            </a:r>
            <a:r>
              <a:rPr sz="160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45" dirty="0">
                <a:solidFill>
                  <a:srgbClr val="2B2D3B"/>
                </a:solidFill>
                <a:latin typeface="Arial"/>
                <a:cs typeface="Arial"/>
              </a:rPr>
              <a:t>as</a:t>
            </a:r>
            <a:r>
              <a:rPr sz="160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60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'rule</a:t>
            </a:r>
            <a:r>
              <a:rPr sz="160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 Rylands</a:t>
            </a:r>
            <a:r>
              <a:rPr sz="160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v</a:t>
            </a:r>
            <a:r>
              <a:rPr sz="160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Fletcher',</a:t>
            </a:r>
            <a:r>
              <a:rPr sz="160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holds that</a:t>
            </a:r>
            <a:r>
              <a:rPr sz="160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60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person</a:t>
            </a:r>
            <a:r>
              <a:rPr sz="160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2B2D3B"/>
                </a:solidFill>
                <a:latin typeface="Arial"/>
                <a:cs typeface="Arial"/>
              </a:rPr>
              <a:t>who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brings</a:t>
            </a:r>
            <a:r>
              <a:rPr sz="160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something</a:t>
            </a:r>
            <a:r>
              <a:rPr sz="160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2B2D3B"/>
                </a:solidFill>
                <a:latin typeface="Arial"/>
                <a:cs typeface="Arial"/>
              </a:rPr>
              <a:t>onto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 their land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which</a:t>
            </a:r>
            <a:r>
              <a:rPr sz="160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is</a:t>
            </a:r>
            <a:r>
              <a:rPr sz="160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likely</a:t>
            </a:r>
            <a:r>
              <a:rPr sz="160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70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2B2D3B"/>
                </a:solidFill>
                <a:latin typeface="Arial"/>
                <a:cs typeface="Arial"/>
              </a:rPr>
              <a:t>do</a:t>
            </a:r>
            <a:r>
              <a:rPr sz="160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mischief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25" dirty="0">
                <a:solidFill>
                  <a:srgbClr val="2B2D3B"/>
                </a:solidFill>
                <a:latin typeface="Arial"/>
                <a:cs typeface="Arial"/>
              </a:rPr>
              <a:t>if </a:t>
            </a:r>
            <a:r>
              <a:rPr sz="1600" spc="65" dirty="0">
                <a:solidFill>
                  <a:srgbClr val="2B2D3B"/>
                </a:solidFill>
                <a:latin typeface="Arial"/>
                <a:cs typeface="Arial"/>
              </a:rPr>
              <a:t>it</a:t>
            </a:r>
            <a:r>
              <a:rPr sz="160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45" dirty="0">
                <a:solidFill>
                  <a:srgbClr val="2B2D3B"/>
                </a:solidFill>
                <a:latin typeface="Arial"/>
                <a:cs typeface="Arial"/>
              </a:rPr>
              <a:t>escapes,</a:t>
            </a:r>
            <a:r>
              <a:rPr sz="160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is</a:t>
            </a:r>
            <a:r>
              <a:rPr sz="160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strictly</a:t>
            </a:r>
            <a:r>
              <a:rPr sz="160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liable</a:t>
            </a:r>
            <a:r>
              <a:rPr sz="160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60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any</a:t>
            </a:r>
            <a:r>
              <a:rPr sz="160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damage</a:t>
            </a:r>
            <a:r>
              <a:rPr sz="160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caused</a:t>
            </a:r>
            <a:r>
              <a:rPr sz="160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by</a:t>
            </a:r>
            <a:r>
              <a:rPr sz="160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its</a:t>
            </a:r>
            <a:r>
              <a:rPr sz="160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escape.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804672" y="6188964"/>
            <a:ext cx="1176655" cy="475615"/>
            <a:chOff x="804672" y="6188964"/>
            <a:chExt cx="1176655" cy="475615"/>
          </a:xfrm>
        </p:grpSpPr>
        <p:sp>
          <p:nvSpPr>
            <p:cNvPr id="16" name="object 16"/>
            <p:cNvSpPr/>
            <p:nvPr/>
          </p:nvSpPr>
          <p:spPr>
            <a:xfrm>
              <a:off x="1252727" y="6414516"/>
              <a:ext cx="728980" cy="22860"/>
            </a:xfrm>
            <a:custGeom>
              <a:avLst/>
              <a:gdLst/>
              <a:ahLst/>
              <a:cxnLst/>
              <a:rect l="l" t="t" r="r" b="b"/>
              <a:pathLst>
                <a:path w="728980" h="22860">
                  <a:moveTo>
                    <a:pt x="723391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59"/>
                  </a:lnTo>
                  <a:lnTo>
                    <a:pt x="723391" y="22859"/>
                  </a:lnTo>
                  <a:lnTo>
                    <a:pt x="728472" y="17779"/>
                  </a:lnTo>
                  <a:lnTo>
                    <a:pt x="728472" y="5079"/>
                  </a:lnTo>
                  <a:lnTo>
                    <a:pt x="723391" y="0"/>
                  </a:lnTo>
                  <a:close/>
                </a:path>
              </a:pathLst>
            </a:custGeom>
            <a:solidFill>
              <a:srgbClr val="E1C7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08482" y="6192774"/>
              <a:ext cx="467995" cy="467995"/>
            </a:xfrm>
            <a:custGeom>
              <a:avLst/>
              <a:gdLst/>
              <a:ahLst/>
              <a:cxnLst/>
              <a:rect l="l" t="t" r="r" b="b"/>
              <a:pathLst>
                <a:path w="467994" h="467995">
                  <a:moveTo>
                    <a:pt x="380517" y="0"/>
                  </a:moveTo>
                  <a:lnTo>
                    <a:pt x="87350" y="0"/>
                  </a:lnTo>
                  <a:lnTo>
                    <a:pt x="53347" y="6865"/>
                  </a:lnTo>
                  <a:lnTo>
                    <a:pt x="25582" y="25590"/>
                  </a:lnTo>
                  <a:lnTo>
                    <a:pt x="6863" y="53363"/>
                  </a:lnTo>
                  <a:lnTo>
                    <a:pt x="0" y="87375"/>
                  </a:lnTo>
                  <a:lnTo>
                    <a:pt x="0" y="380492"/>
                  </a:lnTo>
                  <a:lnTo>
                    <a:pt x="6863" y="414504"/>
                  </a:lnTo>
                  <a:lnTo>
                    <a:pt x="25582" y="442277"/>
                  </a:lnTo>
                  <a:lnTo>
                    <a:pt x="53347" y="461002"/>
                  </a:lnTo>
                  <a:lnTo>
                    <a:pt x="87350" y="467867"/>
                  </a:lnTo>
                  <a:lnTo>
                    <a:pt x="380517" y="467867"/>
                  </a:lnTo>
                  <a:lnTo>
                    <a:pt x="414520" y="461002"/>
                  </a:lnTo>
                  <a:lnTo>
                    <a:pt x="442285" y="442277"/>
                  </a:lnTo>
                  <a:lnTo>
                    <a:pt x="461004" y="414504"/>
                  </a:lnTo>
                  <a:lnTo>
                    <a:pt x="467868" y="380492"/>
                  </a:lnTo>
                  <a:lnTo>
                    <a:pt x="467868" y="87375"/>
                  </a:lnTo>
                  <a:lnTo>
                    <a:pt x="461004" y="53363"/>
                  </a:lnTo>
                  <a:lnTo>
                    <a:pt x="442285" y="25590"/>
                  </a:lnTo>
                  <a:lnTo>
                    <a:pt x="414520" y="6865"/>
                  </a:lnTo>
                  <a:lnTo>
                    <a:pt x="380517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08482" y="6192774"/>
              <a:ext cx="467995" cy="467995"/>
            </a:xfrm>
            <a:custGeom>
              <a:avLst/>
              <a:gdLst/>
              <a:ahLst/>
              <a:cxnLst/>
              <a:rect l="l" t="t" r="r" b="b"/>
              <a:pathLst>
                <a:path w="467994" h="467995">
                  <a:moveTo>
                    <a:pt x="0" y="87375"/>
                  </a:moveTo>
                  <a:lnTo>
                    <a:pt x="6863" y="53363"/>
                  </a:lnTo>
                  <a:lnTo>
                    <a:pt x="25582" y="25590"/>
                  </a:lnTo>
                  <a:lnTo>
                    <a:pt x="53347" y="6865"/>
                  </a:lnTo>
                  <a:lnTo>
                    <a:pt x="87350" y="0"/>
                  </a:lnTo>
                  <a:lnTo>
                    <a:pt x="380517" y="0"/>
                  </a:lnTo>
                  <a:lnTo>
                    <a:pt x="414520" y="6865"/>
                  </a:lnTo>
                  <a:lnTo>
                    <a:pt x="442285" y="25590"/>
                  </a:lnTo>
                  <a:lnTo>
                    <a:pt x="461004" y="53363"/>
                  </a:lnTo>
                  <a:lnTo>
                    <a:pt x="467868" y="87375"/>
                  </a:lnTo>
                  <a:lnTo>
                    <a:pt x="467868" y="380492"/>
                  </a:lnTo>
                  <a:lnTo>
                    <a:pt x="461004" y="414504"/>
                  </a:lnTo>
                  <a:lnTo>
                    <a:pt x="442285" y="442277"/>
                  </a:lnTo>
                  <a:lnTo>
                    <a:pt x="414520" y="461002"/>
                  </a:lnTo>
                  <a:lnTo>
                    <a:pt x="380517" y="467867"/>
                  </a:lnTo>
                  <a:lnTo>
                    <a:pt x="87350" y="467867"/>
                  </a:lnTo>
                  <a:lnTo>
                    <a:pt x="53347" y="461002"/>
                  </a:lnTo>
                  <a:lnTo>
                    <a:pt x="25582" y="442277"/>
                  </a:lnTo>
                  <a:lnTo>
                    <a:pt x="6863" y="414504"/>
                  </a:lnTo>
                  <a:lnTo>
                    <a:pt x="0" y="380492"/>
                  </a:lnTo>
                  <a:lnTo>
                    <a:pt x="0" y="87375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944676" y="6184772"/>
            <a:ext cx="203200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-50" dirty="0">
                <a:solidFill>
                  <a:srgbClr val="2B2D3B"/>
                </a:solidFill>
                <a:latin typeface="Georgia"/>
                <a:cs typeface="Georgia"/>
              </a:rPr>
              <a:t>3</a:t>
            </a:r>
            <a:endParaRPr sz="2450">
              <a:latin typeface="Georgia"/>
              <a:cs typeface="Georg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74494" y="6141466"/>
            <a:ext cx="11581765" cy="1106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dirty="0">
                <a:solidFill>
                  <a:srgbClr val="2B2D3B"/>
                </a:solidFill>
                <a:latin typeface="Georgia"/>
                <a:cs typeface="Georgia"/>
              </a:rPr>
              <a:t>Impact</a:t>
            </a:r>
            <a:r>
              <a:rPr sz="2050" spc="-12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050" dirty="0">
                <a:solidFill>
                  <a:srgbClr val="2B2D3B"/>
                </a:solidFill>
                <a:latin typeface="Georgia"/>
                <a:cs typeface="Georgia"/>
              </a:rPr>
              <a:t>on</a:t>
            </a:r>
            <a:r>
              <a:rPr sz="2050" spc="-9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050" dirty="0">
                <a:solidFill>
                  <a:srgbClr val="2B2D3B"/>
                </a:solidFill>
                <a:latin typeface="Georgia"/>
                <a:cs typeface="Georgia"/>
              </a:rPr>
              <a:t>Nuisance</a:t>
            </a:r>
            <a:r>
              <a:rPr sz="2050" spc="-114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050" spc="-25" dirty="0">
                <a:solidFill>
                  <a:srgbClr val="2B2D3B"/>
                </a:solidFill>
                <a:latin typeface="Georgia"/>
                <a:cs typeface="Georgia"/>
              </a:rPr>
              <a:t>Law</a:t>
            </a:r>
            <a:endParaRPr sz="2050">
              <a:latin typeface="Georgia"/>
              <a:cs typeface="Georgia"/>
            </a:endParaRPr>
          </a:p>
          <a:p>
            <a:pPr marL="12700" marR="5080">
              <a:lnSpc>
                <a:spcPct val="135000"/>
              </a:lnSpc>
              <a:spcBef>
                <a:spcPts val="865"/>
              </a:spcBef>
            </a:pPr>
            <a:r>
              <a:rPr sz="1600" spc="-25" dirty="0">
                <a:solidFill>
                  <a:srgbClr val="2B2D3B"/>
                </a:solidFill>
                <a:latin typeface="Arial"/>
                <a:cs typeface="Arial"/>
              </a:rPr>
              <a:t>This </a:t>
            </a:r>
            <a:r>
              <a:rPr sz="1600" spc="-55" dirty="0">
                <a:solidFill>
                  <a:srgbClr val="2B2D3B"/>
                </a:solidFill>
                <a:latin typeface="Arial"/>
                <a:cs typeface="Arial"/>
              </a:rPr>
              <a:t>case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significantly expanded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60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2B2D3B"/>
                </a:solidFill>
                <a:latin typeface="Arial"/>
                <a:cs typeface="Arial"/>
              </a:rPr>
              <a:t>scope</a:t>
            </a:r>
            <a:r>
              <a:rPr sz="160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law</a:t>
            </a:r>
            <a:r>
              <a:rPr sz="160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by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introducing</a:t>
            </a:r>
            <a:r>
              <a:rPr sz="160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strict</a:t>
            </a:r>
            <a:r>
              <a:rPr sz="160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liability</a:t>
            </a:r>
            <a:r>
              <a:rPr sz="160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60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certain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 activities,</a:t>
            </a:r>
            <a:r>
              <a:rPr sz="160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regardless</a:t>
            </a:r>
            <a:r>
              <a:rPr sz="160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5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60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fault.</a:t>
            </a:r>
            <a:r>
              <a:rPr sz="160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2B2D3B"/>
                </a:solidFill>
                <a:latin typeface="Arial"/>
                <a:cs typeface="Arial"/>
              </a:rPr>
              <a:t>It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marked</a:t>
            </a:r>
            <a:r>
              <a:rPr sz="160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60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shift</a:t>
            </a:r>
            <a:r>
              <a:rPr sz="160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towards</a:t>
            </a:r>
            <a:r>
              <a:rPr sz="1600" spc="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greater</a:t>
            </a:r>
            <a:r>
              <a:rPr sz="1600" spc="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protection</a:t>
            </a:r>
            <a:r>
              <a:rPr sz="1600" spc="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6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60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property</a:t>
            </a:r>
            <a:r>
              <a:rPr sz="1600" spc="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owners</a:t>
            </a:r>
            <a:r>
              <a:rPr sz="160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against</a:t>
            </a:r>
            <a:r>
              <a:rPr sz="1600" spc="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potentially</a:t>
            </a:r>
            <a:r>
              <a:rPr sz="1600" spc="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hazardous</a:t>
            </a:r>
            <a:r>
              <a:rPr sz="1600" spc="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activities</a:t>
            </a:r>
            <a:r>
              <a:rPr sz="1600" spc="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2B2D3B"/>
                </a:solidFill>
                <a:latin typeface="Arial"/>
                <a:cs typeface="Arial"/>
              </a:rPr>
              <a:t>on</a:t>
            </a:r>
            <a:r>
              <a:rPr sz="160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2B2D3B"/>
                </a:solidFill>
                <a:latin typeface="Arial"/>
                <a:cs typeface="Arial"/>
              </a:rPr>
              <a:t>neighbouring</a:t>
            </a:r>
            <a:r>
              <a:rPr sz="1600" spc="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2B2D3B"/>
                </a:solidFill>
                <a:latin typeface="Arial"/>
                <a:cs typeface="Arial"/>
              </a:rPr>
              <a:t>land.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Date Placeholder 20">
            <a:extLst>
              <a:ext uri="{FF2B5EF4-FFF2-40B4-BE49-F238E27FC236}">
                <a16:creationId xmlns:a16="http://schemas.microsoft.com/office/drawing/2014/main" id="{C227CD73-DF6D-A669-953C-7686031B43BA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7AFEA39C-2532-4848-B9C5-7B08CBEA268D}" type="datetime1">
              <a:rPr lang="en-US" smtClean="0"/>
              <a:t>11/18/2024</a:t>
            </a:fld>
            <a:endParaRPr lang="en-US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95BABB29-F91A-1C74-4F8C-49AFB8EB543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1022096"/>
            <a:ext cx="11287760" cy="141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600"/>
              </a:lnSpc>
            </a:pPr>
            <a:r>
              <a:rPr spc="55" dirty="0"/>
              <a:t>Sturges</a:t>
            </a:r>
            <a:r>
              <a:rPr spc="-415" dirty="0"/>
              <a:t> </a:t>
            </a:r>
            <a:r>
              <a:rPr spc="130" dirty="0"/>
              <a:t>v</a:t>
            </a:r>
            <a:r>
              <a:rPr spc="-385" dirty="0"/>
              <a:t> </a:t>
            </a:r>
            <a:r>
              <a:rPr dirty="0"/>
              <a:t>Bridgman</a:t>
            </a:r>
            <a:r>
              <a:rPr spc="-430" dirty="0"/>
              <a:t> </a:t>
            </a:r>
            <a:r>
              <a:rPr spc="-285" dirty="0"/>
              <a:t>(1879):</a:t>
            </a:r>
            <a:r>
              <a:rPr spc="-380" dirty="0"/>
              <a:t> </a:t>
            </a:r>
            <a:r>
              <a:rPr spc="-10" dirty="0"/>
              <a:t>The</a:t>
            </a:r>
            <a:r>
              <a:rPr spc="-395" dirty="0"/>
              <a:t> </a:t>
            </a:r>
            <a:r>
              <a:rPr dirty="0"/>
              <a:t>'Coming</a:t>
            </a:r>
            <a:r>
              <a:rPr spc="-440" dirty="0"/>
              <a:t> </a:t>
            </a:r>
            <a:r>
              <a:rPr dirty="0"/>
              <a:t>to</a:t>
            </a:r>
            <a:r>
              <a:rPr spc="-385" dirty="0"/>
              <a:t> </a:t>
            </a:r>
            <a:r>
              <a:rPr spc="50" dirty="0"/>
              <a:t>the </a:t>
            </a:r>
            <a:r>
              <a:rPr dirty="0"/>
              <a:t>Nuisance'</a:t>
            </a:r>
            <a:r>
              <a:rPr spc="-130" dirty="0"/>
              <a:t> </a:t>
            </a:r>
            <a:r>
              <a:rPr spc="-10" dirty="0"/>
              <a:t>Doctrine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90955" y="2935223"/>
            <a:ext cx="4203700" cy="4232275"/>
            <a:chOff x="790955" y="2935223"/>
            <a:chExt cx="4203700" cy="4232275"/>
          </a:xfrm>
        </p:grpSpPr>
        <p:sp>
          <p:nvSpPr>
            <p:cNvPr id="4" name="object 4"/>
            <p:cNvSpPr/>
            <p:nvPr/>
          </p:nvSpPr>
          <p:spPr>
            <a:xfrm>
              <a:off x="794765" y="2939033"/>
              <a:ext cx="4196080" cy="4224655"/>
            </a:xfrm>
            <a:custGeom>
              <a:avLst/>
              <a:gdLst/>
              <a:ahLst/>
              <a:cxnLst/>
              <a:rect l="l" t="t" r="r" b="b"/>
              <a:pathLst>
                <a:path w="4196080" h="4224655">
                  <a:moveTo>
                    <a:pt x="4100322" y="0"/>
                  </a:moveTo>
                  <a:lnTo>
                    <a:pt x="95237" y="0"/>
                  </a:lnTo>
                  <a:lnTo>
                    <a:pt x="58169" y="7489"/>
                  </a:lnTo>
                  <a:lnTo>
                    <a:pt x="27897" y="27908"/>
                  </a:lnTo>
                  <a:lnTo>
                    <a:pt x="7485" y="58185"/>
                  </a:lnTo>
                  <a:lnTo>
                    <a:pt x="0" y="95250"/>
                  </a:lnTo>
                  <a:lnTo>
                    <a:pt x="0" y="4129290"/>
                  </a:lnTo>
                  <a:lnTo>
                    <a:pt x="7485" y="4166358"/>
                  </a:lnTo>
                  <a:lnTo>
                    <a:pt x="27897" y="4196630"/>
                  </a:lnTo>
                  <a:lnTo>
                    <a:pt x="58169" y="4217042"/>
                  </a:lnTo>
                  <a:lnTo>
                    <a:pt x="95237" y="4224528"/>
                  </a:lnTo>
                  <a:lnTo>
                    <a:pt x="4100322" y="4224528"/>
                  </a:lnTo>
                  <a:lnTo>
                    <a:pt x="4137386" y="4217042"/>
                  </a:lnTo>
                  <a:lnTo>
                    <a:pt x="4167663" y="4196630"/>
                  </a:lnTo>
                  <a:lnTo>
                    <a:pt x="4188082" y="4166358"/>
                  </a:lnTo>
                  <a:lnTo>
                    <a:pt x="4195572" y="4129290"/>
                  </a:lnTo>
                  <a:lnTo>
                    <a:pt x="4195572" y="95250"/>
                  </a:lnTo>
                  <a:lnTo>
                    <a:pt x="4188082" y="58185"/>
                  </a:lnTo>
                  <a:lnTo>
                    <a:pt x="4167663" y="27908"/>
                  </a:lnTo>
                  <a:lnTo>
                    <a:pt x="4137386" y="7489"/>
                  </a:lnTo>
                  <a:lnTo>
                    <a:pt x="4100322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4765" y="2939033"/>
              <a:ext cx="4196080" cy="4224655"/>
            </a:xfrm>
            <a:custGeom>
              <a:avLst/>
              <a:gdLst/>
              <a:ahLst/>
              <a:cxnLst/>
              <a:rect l="l" t="t" r="r" b="b"/>
              <a:pathLst>
                <a:path w="4196080" h="4224655">
                  <a:moveTo>
                    <a:pt x="0" y="95250"/>
                  </a:moveTo>
                  <a:lnTo>
                    <a:pt x="7485" y="58185"/>
                  </a:lnTo>
                  <a:lnTo>
                    <a:pt x="27897" y="27908"/>
                  </a:lnTo>
                  <a:lnTo>
                    <a:pt x="58169" y="7489"/>
                  </a:lnTo>
                  <a:lnTo>
                    <a:pt x="95237" y="0"/>
                  </a:lnTo>
                  <a:lnTo>
                    <a:pt x="4100322" y="0"/>
                  </a:lnTo>
                  <a:lnTo>
                    <a:pt x="4137386" y="7489"/>
                  </a:lnTo>
                  <a:lnTo>
                    <a:pt x="4167663" y="27908"/>
                  </a:lnTo>
                  <a:lnTo>
                    <a:pt x="4188082" y="58185"/>
                  </a:lnTo>
                  <a:lnTo>
                    <a:pt x="4195572" y="95250"/>
                  </a:lnTo>
                  <a:lnTo>
                    <a:pt x="4195572" y="4129290"/>
                  </a:lnTo>
                  <a:lnTo>
                    <a:pt x="4188082" y="4166358"/>
                  </a:lnTo>
                  <a:lnTo>
                    <a:pt x="4167663" y="4196630"/>
                  </a:lnTo>
                  <a:lnTo>
                    <a:pt x="4137386" y="4217042"/>
                  </a:lnTo>
                  <a:lnTo>
                    <a:pt x="4100322" y="4224528"/>
                  </a:lnTo>
                  <a:lnTo>
                    <a:pt x="95237" y="4224528"/>
                  </a:lnTo>
                  <a:lnTo>
                    <a:pt x="58169" y="4217042"/>
                  </a:lnTo>
                  <a:lnTo>
                    <a:pt x="27897" y="4196630"/>
                  </a:lnTo>
                  <a:lnTo>
                    <a:pt x="7485" y="4166358"/>
                  </a:lnTo>
                  <a:lnTo>
                    <a:pt x="0" y="4129290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15695" y="3147822"/>
            <a:ext cx="3653790" cy="3058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Background</a:t>
            </a:r>
            <a:r>
              <a:rPr sz="2200" spc="-9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2B2D3B"/>
                </a:solidFill>
                <a:latin typeface="Georgia"/>
                <a:cs typeface="Georgia"/>
              </a:rPr>
              <a:t>and</a:t>
            </a:r>
            <a:r>
              <a:rPr sz="2200" spc="-17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20" dirty="0">
                <a:solidFill>
                  <a:srgbClr val="2B2D3B"/>
                </a:solidFill>
                <a:latin typeface="Georgia"/>
                <a:cs typeface="Georgia"/>
              </a:rPr>
              <a:t>Facts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Dr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Sturges,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physician,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moved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next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door</a:t>
            </a:r>
            <a:r>
              <a:rPr sz="1750" spc="-10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90" dirty="0">
                <a:solidFill>
                  <a:srgbClr val="2B2D3B"/>
                </a:solidFill>
                <a:latin typeface="Arial"/>
                <a:cs typeface="Arial"/>
              </a:rPr>
              <a:t>Mr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Bridgman,</a:t>
            </a:r>
            <a:r>
              <a:rPr sz="1750" spc="-10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confectioner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who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had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been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using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noisy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mortars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pestles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years.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noise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interfered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with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Dr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Sturges'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ability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to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examine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patients,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leading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legal dispute.</a:t>
            </a:r>
            <a:endParaRPr sz="175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213603" y="2935223"/>
            <a:ext cx="4204970" cy="4232275"/>
            <a:chOff x="5213603" y="2935223"/>
            <a:chExt cx="4204970" cy="4232275"/>
          </a:xfrm>
        </p:grpSpPr>
        <p:sp>
          <p:nvSpPr>
            <p:cNvPr id="8" name="object 8"/>
            <p:cNvSpPr/>
            <p:nvPr/>
          </p:nvSpPr>
          <p:spPr>
            <a:xfrm>
              <a:off x="5217413" y="2939033"/>
              <a:ext cx="4197350" cy="4224655"/>
            </a:xfrm>
            <a:custGeom>
              <a:avLst/>
              <a:gdLst/>
              <a:ahLst/>
              <a:cxnLst/>
              <a:rect l="l" t="t" r="r" b="b"/>
              <a:pathLst>
                <a:path w="4197350" h="4224655">
                  <a:moveTo>
                    <a:pt x="4101845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4129252"/>
                  </a:lnTo>
                  <a:lnTo>
                    <a:pt x="7489" y="4166336"/>
                  </a:lnTo>
                  <a:lnTo>
                    <a:pt x="27908" y="4196621"/>
                  </a:lnTo>
                  <a:lnTo>
                    <a:pt x="58185" y="4217040"/>
                  </a:lnTo>
                  <a:lnTo>
                    <a:pt x="95250" y="4224528"/>
                  </a:lnTo>
                  <a:lnTo>
                    <a:pt x="4101845" y="4224528"/>
                  </a:lnTo>
                  <a:lnTo>
                    <a:pt x="4138910" y="4217040"/>
                  </a:lnTo>
                  <a:lnTo>
                    <a:pt x="4169187" y="4196621"/>
                  </a:lnTo>
                  <a:lnTo>
                    <a:pt x="4189606" y="4166336"/>
                  </a:lnTo>
                  <a:lnTo>
                    <a:pt x="4197095" y="4129252"/>
                  </a:lnTo>
                  <a:lnTo>
                    <a:pt x="4197095" y="95250"/>
                  </a:lnTo>
                  <a:lnTo>
                    <a:pt x="4189606" y="58185"/>
                  </a:lnTo>
                  <a:lnTo>
                    <a:pt x="4169187" y="27908"/>
                  </a:lnTo>
                  <a:lnTo>
                    <a:pt x="4138910" y="7489"/>
                  </a:lnTo>
                  <a:lnTo>
                    <a:pt x="4101845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217413" y="2939033"/>
              <a:ext cx="4197350" cy="4224655"/>
            </a:xfrm>
            <a:custGeom>
              <a:avLst/>
              <a:gdLst/>
              <a:ahLst/>
              <a:cxnLst/>
              <a:rect l="l" t="t" r="r" b="b"/>
              <a:pathLst>
                <a:path w="4197350" h="4224655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4101845" y="0"/>
                  </a:lnTo>
                  <a:lnTo>
                    <a:pt x="4138910" y="7489"/>
                  </a:lnTo>
                  <a:lnTo>
                    <a:pt x="4169187" y="27908"/>
                  </a:lnTo>
                  <a:lnTo>
                    <a:pt x="4189606" y="58185"/>
                  </a:lnTo>
                  <a:lnTo>
                    <a:pt x="4197095" y="95250"/>
                  </a:lnTo>
                  <a:lnTo>
                    <a:pt x="4197095" y="4129252"/>
                  </a:lnTo>
                  <a:lnTo>
                    <a:pt x="4189606" y="4166336"/>
                  </a:lnTo>
                  <a:lnTo>
                    <a:pt x="4169187" y="4196621"/>
                  </a:lnTo>
                  <a:lnTo>
                    <a:pt x="4138910" y="4217040"/>
                  </a:lnTo>
                  <a:lnTo>
                    <a:pt x="4101845" y="4224528"/>
                  </a:lnTo>
                  <a:lnTo>
                    <a:pt x="95250" y="4224528"/>
                  </a:lnTo>
                  <a:lnTo>
                    <a:pt x="58185" y="4217040"/>
                  </a:lnTo>
                  <a:lnTo>
                    <a:pt x="27908" y="4196621"/>
                  </a:lnTo>
                  <a:lnTo>
                    <a:pt x="7489" y="4166336"/>
                  </a:lnTo>
                  <a:lnTo>
                    <a:pt x="0" y="4129252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439283" y="3147822"/>
            <a:ext cx="3743960" cy="3427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30" dirty="0">
                <a:solidFill>
                  <a:srgbClr val="2B2D3B"/>
                </a:solidFill>
                <a:latin typeface="Georgia"/>
                <a:cs typeface="Georgia"/>
              </a:rPr>
              <a:t>Legal</a:t>
            </a:r>
            <a:r>
              <a:rPr sz="2200" spc="-15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25" dirty="0">
                <a:solidFill>
                  <a:srgbClr val="2B2D3B"/>
                </a:solidFill>
                <a:latin typeface="Georgia"/>
                <a:cs typeface="Georgia"/>
              </a:rPr>
              <a:t>Principles</a:t>
            </a:r>
            <a:r>
              <a:rPr sz="2200" spc="-13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Established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court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rejected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'coming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nuisance'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defence,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ruling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that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a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plaintiff's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knowledge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existing nuisance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before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occupying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affected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property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does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not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bar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them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from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seeking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relief.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case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also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reinforced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concept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'reasonable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user'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determining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nuisance.</a:t>
            </a:r>
            <a:endParaRPr sz="175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637776" y="2935223"/>
            <a:ext cx="4203700" cy="4232275"/>
            <a:chOff x="9637776" y="2935223"/>
            <a:chExt cx="4203700" cy="4232275"/>
          </a:xfrm>
        </p:grpSpPr>
        <p:sp>
          <p:nvSpPr>
            <p:cNvPr id="12" name="object 12"/>
            <p:cNvSpPr/>
            <p:nvPr/>
          </p:nvSpPr>
          <p:spPr>
            <a:xfrm>
              <a:off x="9641586" y="2939033"/>
              <a:ext cx="4196080" cy="4224655"/>
            </a:xfrm>
            <a:custGeom>
              <a:avLst/>
              <a:gdLst/>
              <a:ahLst/>
              <a:cxnLst/>
              <a:rect l="l" t="t" r="r" b="b"/>
              <a:pathLst>
                <a:path w="4196080" h="4224655">
                  <a:moveTo>
                    <a:pt x="4100322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4129290"/>
                  </a:lnTo>
                  <a:lnTo>
                    <a:pt x="7489" y="4166358"/>
                  </a:lnTo>
                  <a:lnTo>
                    <a:pt x="27908" y="4196630"/>
                  </a:lnTo>
                  <a:lnTo>
                    <a:pt x="58185" y="4217042"/>
                  </a:lnTo>
                  <a:lnTo>
                    <a:pt x="95250" y="4224528"/>
                  </a:lnTo>
                  <a:lnTo>
                    <a:pt x="4100322" y="4224528"/>
                  </a:lnTo>
                  <a:lnTo>
                    <a:pt x="4137386" y="4217042"/>
                  </a:lnTo>
                  <a:lnTo>
                    <a:pt x="4167663" y="4196630"/>
                  </a:lnTo>
                  <a:lnTo>
                    <a:pt x="4188082" y="4166358"/>
                  </a:lnTo>
                  <a:lnTo>
                    <a:pt x="4195572" y="4129290"/>
                  </a:lnTo>
                  <a:lnTo>
                    <a:pt x="4195572" y="95250"/>
                  </a:lnTo>
                  <a:lnTo>
                    <a:pt x="4188082" y="58185"/>
                  </a:lnTo>
                  <a:lnTo>
                    <a:pt x="4167663" y="27908"/>
                  </a:lnTo>
                  <a:lnTo>
                    <a:pt x="4137386" y="7489"/>
                  </a:lnTo>
                  <a:lnTo>
                    <a:pt x="4100322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641586" y="2939033"/>
              <a:ext cx="4196080" cy="4224655"/>
            </a:xfrm>
            <a:custGeom>
              <a:avLst/>
              <a:gdLst/>
              <a:ahLst/>
              <a:cxnLst/>
              <a:rect l="l" t="t" r="r" b="b"/>
              <a:pathLst>
                <a:path w="4196080" h="4224655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4100322" y="0"/>
                  </a:lnTo>
                  <a:lnTo>
                    <a:pt x="4137386" y="7489"/>
                  </a:lnTo>
                  <a:lnTo>
                    <a:pt x="4167663" y="27908"/>
                  </a:lnTo>
                  <a:lnTo>
                    <a:pt x="4188082" y="58185"/>
                  </a:lnTo>
                  <a:lnTo>
                    <a:pt x="4195572" y="95250"/>
                  </a:lnTo>
                  <a:lnTo>
                    <a:pt x="4195572" y="4129290"/>
                  </a:lnTo>
                  <a:lnTo>
                    <a:pt x="4188082" y="4166358"/>
                  </a:lnTo>
                  <a:lnTo>
                    <a:pt x="4167663" y="4196630"/>
                  </a:lnTo>
                  <a:lnTo>
                    <a:pt x="4137386" y="4217042"/>
                  </a:lnTo>
                  <a:lnTo>
                    <a:pt x="4100322" y="4224528"/>
                  </a:lnTo>
                  <a:lnTo>
                    <a:pt x="95250" y="4224528"/>
                  </a:lnTo>
                  <a:lnTo>
                    <a:pt x="58185" y="4217042"/>
                  </a:lnTo>
                  <a:lnTo>
                    <a:pt x="27908" y="4196630"/>
                  </a:lnTo>
                  <a:lnTo>
                    <a:pt x="7489" y="4166358"/>
                  </a:lnTo>
                  <a:lnTo>
                    <a:pt x="0" y="4129290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9862819" y="3147822"/>
            <a:ext cx="3754120" cy="3427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Impact</a:t>
            </a:r>
            <a:r>
              <a:rPr sz="2200" spc="-12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2B2D3B"/>
                </a:solidFill>
                <a:latin typeface="Georgia"/>
                <a:cs typeface="Georgia"/>
              </a:rPr>
              <a:t>on</a:t>
            </a:r>
            <a:r>
              <a:rPr sz="2200" spc="-17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2B2D3B"/>
                </a:solidFill>
                <a:latin typeface="Georgia"/>
                <a:cs typeface="Georgia"/>
              </a:rPr>
              <a:t>Nuisance</a:t>
            </a:r>
            <a:r>
              <a:rPr sz="2200" spc="-12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25" dirty="0">
                <a:solidFill>
                  <a:srgbClr val="2B2D3B"/>
                </a:solidFill>
                <a:latin typeface="Georgia"/>
                <a:cs typeface="Georgia"/>
              </a:rPr>
              <a:t>Law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decision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significantly</a:t>
            </a:r>
            <a:r>
              <a:rPr sz="1750" spc="-10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influenced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development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law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by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emphasising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that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right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bring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a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claim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is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attached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land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itself,</a:t>
            </a:r>
            <a:r>
              <a:rPr sz="1750" spc="-1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not</a:t>
            </a:r>
            <a:r>
              <a:rPr sz="1750" spc="-10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occupier.</a:t>
            </a:r>
            <a:r>
              <a:rPr sz="1750" spc="-10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It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also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highlighted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importance</a:t>
            </a:r>
            <a:r>
              <a:rPr sz="1750" spc="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of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considering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changing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neighbourhood characteristics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cases.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EAC87B83-B74E-AD31-2570-637E17DDBA9E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97DFC9C9-19B0-4F2D-A93B-90C9B0185E6E}" type="datetime1">
              <a:rPr lang="en-US" smtClean="0"/>
              <a:t>11/18/2024</a:t>
            </a:fld>
            <a:endParaRPr lang="en-US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ABE29B9A-93F7-7A0D-235A-DAFDDB43C04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700786"/>
            <a:ext cx="10963910" cy="141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600"/>
              </a:lnSpc>
            </a:pPr>
            <a:r>
              <a:rPr spc="-75" dirty="0"/>
              <a:t>Miller</a:t>
            </a:r>
            <a:r>
              <a:rPr spc="-455" dirty="0"/>
              <a:t> </a:t>
            </a:r>
            <a:r>
              <a:rPr spc="130" dirty="0"/>
              <a:t>v</a:t>
            </a:r>
            <a:r>
              <a:rPr spc="-390" dirty="0"/>
              <a:t> </a:t>
            </a:r>
            <a:r>
              <a:rPr spc="-90" dirty="0"/>
              <a:t>Jackson</a:t>
            </a:r>
            <a:r>
              <a:rPr spc="-400" dirty="0"/>
              <a:t> </a:t>
            </a:r>
            <a:r>
              <a:rPr spc="-285" dirty="0"/>
              <a:t>(1977):</a:t>
            </a:r>
            <a:r>
              <a:rPr spc="-385" dirty="0"/>
              <a:t> </a:t>
            </a:r>
            <a:r>
              <a:rPr dirty="0"/>
              <a:t>Balancing</a:t>
            </a:r>
            <a:r>
              <a:rPr spc="-434" dirty="0"/>
              <a:t> </a:t>
            </a:r>
            <a:r>
              <a:rPr dirty="0"/>
              <a:t>Interests</a:t>
            </a:r>
            <a:r>
              <a:rPr spc="-445" dirty="0"/>
              <a:t> </a:t>
            </a:r>
            <a:r>
              <a:rPr spc="-25" dirty="0"/>
              <a:t>in </a:t>
            </a:r>
            <a:r>
              <a:rPr spc="50" dirty="0"/>
              <a:t>Nuisance</a:t>
            </a:r>
            <a:r>
              <a:rPr spc="-445" dirty="0"/>
              <a:t> </a:t>
            </a:r>
            <a:r>
              <a:rPr spc="50" dirty="0"/>
              <a:t>Cases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08075" y="3839717"/>
            <a:ext cx="3922395" cy="3058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Background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cricket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club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had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been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playing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on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their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ground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over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70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years.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New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houses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were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built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adjacent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ground,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and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Millers,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who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bought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one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these houses,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 complained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about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cricket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balls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landing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their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garden,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causing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damage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posing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safety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risk.</a:t>
            </a:r>
            <a:endParaRPr sz="175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2616707"/>
            <a:ext cx="13042392" cy="90678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356097" y="3839717"/>
            <a:ext cx="3922395" cy="3427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30" dirty="0">
                <a:solidFill>
                  <a:srgbClr val="2B2D3B"/>
                </a:solidFill>
                <a:latin typeface="Georgia"/>
                <a:cs typeface="Georgia"/>
              </a:rPr>
              <a:t>Legal</a:t>
            </a:r>
            <a:r>
              <a:rPr sz="2200" spc="-16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Principles</a:t>
            </a:r>
            <a:endParaRPr sz="2200">
              <a:latin typeface="Georgia"/>
              <a:cs typeface="Georgia"/>
            </a:endParaRPr>
          </a:p>
          <a:p>
            <a:pPr marL="12700" marR="80010">
              <a:lnSpc>
                <a:spcPct val="138100"/>
              </a:lnSpc>
              <a:spcBef>
                <a:spcPts val="940"/>
              </a:spcBef>
            </a:pP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Court</a:t>
            </a:r>
            <a:r>
              <a:rPr sz="1750" spc="-10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Appeal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was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divided,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but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majority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held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that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while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cricket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club's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activities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constituted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nuisance,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an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injunction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should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not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be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granted.</a:t>
            </a:r>
            <a:endParaRPr sz="1750">
              <a:latin typeface="Arial"/>
              <a:cs typeface="Arial"/>
            </a:endParaRPr>
          </a:p>
          <a:p>
            <a:pPr marL="12700" marR="5080">
              <a:lnSpc>
                <a:spcPct val="138100"/>
              </a:lnSpc>
              <a:spcBef>
                <a:spcPts val="5"/>
              </a:spcBef>
            </a:pP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case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highlighted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need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to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balance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interests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both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parties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consider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public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interest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such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disputes.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04069" y="3839717"/>
            <a:ext cx="3891915" cy="34277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2B2D3B"/>
                </a:solidFill>
                <a:latin typeface="Georgia"/>
                <a:cs typeface="Georgia"/>
              </a:rPr>
              <a:t>Impact</a:t>
            </a:r>
            <a:r>
              <a:rPr sz="2200" spc="-14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2B2D3B"/>
                </a:solidFill>
                <a:latin typeface="Georgia"/>
                <a:cs typeface="Georgia"/>
              </a:rPr>
              <a:t>on</a:t>
            </a:r>
            <a:r>
              <a:rPr sz="2200" spc="-19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2200" spc="-25" dirty="0">
                <a:solidFill>
                  <a:srgbClr val="2B2D3B"/>
                </a:solidFill>
                <a:latin typeface="Georgia"/>
                <a:cs typeface="Georgia"/>
              </a:rPr>
              <a:t>Law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case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introduced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more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flexible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approach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remedies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 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cases,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emphasising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that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courts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should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consider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 wider implications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their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decisions.</a:t>
            </a:r>
            <a:r>
              <a:rPr sz="1750" spc="-10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It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also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raised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questions</a:t>
            </a:r>
            <a:r>
              <a:rPr sz="1750" spc="50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about</a:t>
            </a:r>
            <a:r>
              <a:rPr sz="17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interaction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between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private nuisance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public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interest considerations.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ABB02B-0E21-B156-4B00-EFF618508C22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30B372F5-5A9E-4820-8E9B-6B977122F99C}" type="datetime1">
              <a:rPr lang="en-US" smtClean="0"/>
              <a:t>11/18/2024</a:t>
            </a:fld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F09557-F2E0-014B-26BB-12CF03F7853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1634" y="505459"/>
            <a:ext cx="11942445" cy="124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910"/>
              </a:lnSpc>
            </a:pPr>
            <a:r>
              <a:rPr sz="3900" dirty="0"/>
              <a:t>Cambridge</a:t>
            </a:r>
            <a:r>
              <a:rPr sz="3900" spc="-340" dirty="0"/>
              <a:t> </a:t>
            </a:r>
            <a:r>
              <a:rPr sz="3900" spc="55" dirty="0"/>
              <a:t>Water</a:t>
            </a:r>
            <a:r>
              <a:rPr sz="3900" spc="-360" dirty="0"/>
              <a:t> </a:t>
            </a:r>
            <a:r>
              <a:rPr sz="3900" dirty="0"/>
              <a:t>Co</a:t>
            </a:r>
            <a:r>
              <a:rPr sz="3900" spc="-345" dirty="0"/>
              <a:t> </a:t>
            </a:r>
            <a:r>
              <a:rPr sz="3900" spc="114" dirty="0"/>
              <a:t>v</a:t>
            </a:r>
            <a:r>
              <a:rPr sz="3900" spc="-370" dirty="0"/>
              <a:t> </a:t>
            </a:r>
            <a:r>
              <a:rPr sz="3900" dirty="0"/>
              <a:t>Eastern</a:t>
            </a:r>
            <a:r>
              <a:rPr sz="3900" spc="-360" dirty="0"/>
              <a:t> </a:t>
            </a:r>
            <a:r>
              <a:rPr sz="3900" dirty="0"/>
              <a:t>Counties</a:t>
            </a:r>
            <a:r>
              <a:rPr sz="3900" spc="-350" dirty="0"/>
              <a:t> </a:t>
            </a:r>
            <a:r>
              <a:rPr sz="3900" dirty="0"/>
              <a:t>Leather</a:t>
            </a:r>
            <a:r>
              <a:rPr sz="3900" spc="-335" dirty="0"/>
              <a:t> </a:t>
            </a:r>
            <a:r>
              <a:rPr sz="3900" spc="-160" dirty="0"/>
              <a:t>(1994): </a:t>
            </a:r>
            <a:r>
              <a:rPr sz="3900" spc="-10" dirty="0"/>
              <a:t>Foreseeability</a:t>
            </a:r>
            <a:r>
              <a:rPr sz="3900" spc="-335" dirty="0"/>
              <a:t> </a:t>
            </a:r>
            <a:r>
              <a:rPr sz="3900" dirty="0"/>
              <a:t>in</a:t>
            </a:r>
            <a:r>
              <a:rPr sz="3900" spc="-360" dirty="0"/>
              <a:t> </a:t>
            </a:r>
            <a:r>
              <a:rPr sz="3900" spc="35" dirty="0"/>
              <a:t>Nuisance</a:t>
            </a:r>
            <a:endParaRPr sz="3900"/>
          </a:p>
        </p:txBody>
      </p:sp>
      <p:grpSp>
        <p:nvGrpSpPr>
          <p:cNvPr id="3" name="object 3"/>
          <p:cNvGrpSpPr/>
          <p:nvPr/>
        </p:nvGrpSpPr>
        <p:grpSpPr>
          <a:xfrm>
            <a:off x="694944" y="4396740"/>
            <a:ext cx="13241019" cy="922019"/>
            <a:chOff x="694944" y="4396740"/>
            <a:chExt cx="13241019" cy="922019"/>
          </a:xfrm>
        </p:grpSpPr>
        <p:sp>
          <p:nvSpPr>
            <p:cNvPr id="4" name="object 4"/>
            <p:cNvSpPr/>
            <p:nvPr/>
          </p:nvSpPr>
          <p:spPr>
            <a:xfrm>
              <a:off x="694944" y="4396739"/>
              <a:ext cx="13241019" cy="718185"/>
            </a:xfrm>
            <a:custGeom>
              <a:avLst/>
              <a:gdLst/>
              <a:ahLst/>
              <a:cxnLst/>
              <a:rect l="l" t="t" r="r" b="b"/>
              <a:pathLst>
                <a:path w="13241019" h="718185">
                  <a:moveTo>
                    <a:pt x="13240512" y="700024"/>
                  </a:moveTo>
                  <a:lnTo>
                    <a:pt x="13235432" y="694944"/>
                  </a:lnTo>
                  <a:lnTo>
                    <a:pt x="3266948" y="694944"/>
                  </a:lnTo>
                  <a:lnTo>
                    <a:pt x="3272028" y="689864"/>
                  </a:lnTo>
                  <a:lnTo>
                    <a:pt x="3272028" y="5080"/>
                  </a:lnTo>
                  <a:lnTo>
                    <a:pt x="3266948" y="0"/>
                  </a:lnTo>
                  <a:lnTo>
                    <a:pt x="3254248" y="0"/>
                  </a:lnTo>
                  <a:lnTo>
                    <a:pt x="3249168" y="5080"/>
                  </a:lnTo>
                  <a:lnTo>
                    <a:pt x="3249168" y="11430"/>
                  </a:lnTo>
                  <a:lnTo>
                    <a:pt x="3249168" y="689864"/>
                  </a:lnTo>
                  <a:lnTo>
                    <a:pt x="3254248" y="694944"/>
                  </a:lnTo>
                  <a:lnTo>
                    <a:pt x="5118" y="694944"/>
                  </a:lnTo>
                  <a:lnTo>
                    <a:pt x="0" y="700024"/>
                  </a:lnTo>
                  <a:lnTo>
                    <a:pt x="0" y="706374"/>
                  </a:lnTo>
                  <a:lnTo>
                    <a:pt x="0" y="712724"/>
                  </a:lnTo>
                  <a:lnTo>
                    <a:pt x="5118" y="717804"/>
                  </a:lnTo>
                  <a:lnTo>
                    <a:pt x="13235432" y="717804"/>
                  </a:lnTo>
                  <a:lnTo>
                    <a:pt x="13240512" y="712724"/>
                  </a:lnTo>
                  <a:lnTo>
                    <a:pt x="13240512" y="700024"/>
                  </a:lnTo>
                  <a:close/>
                </a:path>
              </a:pathLst>
            </a:custGeom>
            <a:solidFill>
              <a:srgbClr val="E1C7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733038" y="4869942"/>
              <a:ext cx="447040" cy="445134"/>
            </a:xfrm>
            <a:custGeom>
              <a:avLst/>
              <a:gdLst/>
              <a:ahLst/>
              <a:cxnLst/>
              <a:rect l="l" t="t" r="r" b="b"/>
              <a:pathLst>
                <a:path w="447039" h="445135">
                  <a:moveTo>
                    <a:pt x="363474" y="0"/>
                  </a:moveTo>
                  <a:lnTo>
                    <a:pt x="83058" y="0"/>
                  </a:lnTo>
                  <a:lnTo>
                    <a:pt x="50738" y="6530"/>
                  </a:lnTo>
                  <a:lnTo>
                    <a:pt x="24336" y="24336"/>
                  </a:lnTo>
                  <a:lnTo>
                    <a:pt x="6530" y="50738"/>
                  </a:lnTo>
                  <a:lnTo>
                    <a:pt x="0" y="83058"/>
                  </a:lnTo>
                  <a:lnTo>
                    <a:pt x="0" y="361950"/>
                  </a:lnTo>
                  <a:lnTo>
                    <a:pt x="6530" y="394269"/>
                  </a:lnTo>
                  <a:lnTo>
                    <a:pt x="24336" y="420671"/>
                  </a:lnTo>
                  <a:lnTo>
                    <a:pt x="50738" y="438477"/>
                  </a:lnTo>
                  <a:lnTo>
                    <a:pt x="83058" y="445008"/>
                  </a:lnTo>
                  <a:lnTo>
                    <a:pt x="363474" y="445008"/>
                  </a:lnTo>
                  <a:lnTo>
                    <a:pt x="395793" y="438477"/>
                  </a:lnTo>
                  <a:lnTo>
                    <a:pt x="422195" y="420671"/>
                  </a:lnTo>
                  <a:lnTo>
                    <a:pt x="440001" y="394269"/>
                  </a:lnTo>
                  <a:lnTo>
                    <a:pt x="446532" y="361950"/>
                  </a:lnTo>
                  <a:lnTo>
                    <a:pt x="446532" y="83058"/>
                  </a:lnTo>
                  <a:lnTo>
                    <a:pt x="440001" y="50738"/>
                  </a:lnTo>
                  <a:lnTo>
                    <a:pt x="422195" y="24336"/>
                  </a:lnTo>
                  <a:lnTo>
                    <a:pt x="395793" y="6530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733038" y="4869942"/>
              <a:ext cx="447040" cy="445134"/>
            </a:xfrm>
            <a:custGeom>
              <a:avLst/>
              <a:gdLst/>
              <a:ahLst/>
              <a:cxnLst/>
              <a:rect l="l" t="t" r="r" b="b"/>
              <a:pathLst>
                <a:path w="447039" h="445135">
                  <a:moveTo>
                    <a:pt x="0" y="83058"/>
                  </a:moveTo>
                  <a:lnTo>
                    <a:pt x="6530" y="50738"/>
                  </a:lnTo>
                  <a:lnTo>
                    <a:pt x="24336" y="24336"/>
                  </a:lnTo>
                  <a:lnTo>
                    <a:pt x="50738" y="6530"/>
                  </a:lnTo>
                  <a:lnTo>
                    <a:pt x="83058" y="0"/>
                  </a:lnTo>
                  <a:lnTo>
                    <a:pt x="363474" y="0"/>
                  </a:lnTo>
                  <a:lnTo>
                    <a:pt x="395793" y="6530"/>
                  </a:lnTo>
                  <a:lnTo>
                    <a:pt x="422195" y="24336"/>
                  </a:lnTo>
                  <a:lnTo>
                    <a:pt x="440001" y="50738"/>
                  </a:lnTo>
                  <a:lnTo>
                    <a:pt x="446532" y="83058"/>
                  </a:lnTo>
                  <a:lnTo>
                    <a:pt x="446532" y="361950"/>
                  </a:lnTo>
                  <a:lnTo>
                    <a:pt x="440001" y="394269"/>
                  </a:lnTo>
                  <a:lnTo>
                    <a:pt x="422195" y="420671"/>
                  </a:lnTo>
                  <a:lnTo>
                    <a:pt x="395793" y="438477"/>
                  </a:lnTo>
                  <a:lnTo>
                    <a:pt x="363474" y="445008"/>
                  </a:lnTo>
                  <a:lnTo>
                    <a:pt x="83058" y="445008"/>
                  </a:lnTo>
                  <a:lnTo>
                    <a:pt x="50738" y="438477"/>
                  </a:lnTo>
                  <a:lnTo>
                    <a:pt x="24336" y="420671"/>
                  </a:lnTo>
                  <a:lnTo>
                    <a:pt x="6530" y="394269"/>
                  </a:lnTo>
                  <a:lnTo>
                    <a:pt x="0" y="361950"/>
                  </a:lnTo>
                  <a:lnTo>
                    <a:pt x="0" y="83058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887215" y="4858003"/>
            <a:ext cx="14478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50" dirty="0">
                <a:solidFill>
                  <a:srgbClr val="2B2D3B"/>
                </a:solidFill>
                <a:latin typeface="Georgia"/>
                <a:cs typeface="Georgia"/>
              </a:rPr>
              <a:t>1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6563" y="2151634"/>
            <a:ext cx="5999480" cy="2023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05"/>
              </a:spcBef>
            </a:pPr>
            <a:r>
              <a:rPr sz="1950" spc="-10" dirty="0">
                <a:solidFill>
                  <a:srgbClr val="2B2D3B"/>
                </a:solidFill>
                <a:latin typeface="Georgia"/>
                <a:cs typeface="Georgia"/>
              </a:rPr>
              <a:t>Background</a:t>
            </a:r>
            <a:endParaRPr sz="1950">
              <a:latin typeface="Georgia"/>
              <a:cs typeface="Georgia"/>
            </a:endParaRPr>
          </a:p>
          <a:p>
            <a:pPr marL="12065" marR="5080" indent="1905" algn="ctr">
              <a:lnSpc>
                <a:spcPct val="134600"/>
              </a:lnSpc>
              <a:spcBef>
                <a:spcPts val="865"/>
              </a:spcBef>
            </a:pPr>
            <a:r>
              <a:rPr sz="1550" spc="-20" dirty="0">
                <a:solidFill>
                  <a:srgbClr val="2B2D3B"/>
                </a:solidFill>
                <a:latin typeface="Arial"/>
                <a:cs typeface="Arial"/>
              </a:rPr>
              <a:t>Eastern</a:t>
            </a:r>
            <a:r>
              <a:rPr sz="15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Counties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 Leather</a:t>
            </a:r>
            <a:r>
              <a:rPr sz="15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45" dirty="0">
                <a:solidFill>
                  <a:srgbClr val="2B2D3B"/>
                </a:solidFill>
                <a:latin typeface="Arial"/>
                <a:cs typeface="Arial"/>
              </a:rPr>
              <a:t>(ECL)</a:t>
            </a:r>
            <a:r>
              <a:rPr sz="15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operated</a:t>
            </a:r>
            <a:r>
              <a:rPr sz="15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5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tannery</a:t>
            </a:r>
            <a:r>
              <a:rPr sz="15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60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many</a:t>
            </a:r>
            <a:r>
              <a:rPr sz="15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years. </a:t>
            </a:r>
            <a:r>
              <a:rPr sz="1550" spc="-30" dirty="0">
                <a:solidFill>
                  <a:srgbClr val="2B2D3B"/>
                </a:solidFill>
                <a:latin typeface="Arial"/>
                <a:cs typeface="Arial"/>
              </a:rPr>
              <a:t>Chemicals</a:t>
            </a:r>
            <a:r>
              <a:rPr sz="15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used</a:t>
            </a:r>
            <a:r>
              <a:rPr sz="15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5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their</a:t>
            </a:r>
            <a:r>
              <a:rPr sz="15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2B2D3B"/>
                </a:solidFill>
                <a:latin typeface="Arial"/>
                <a:cs typeface="Arial"/>
              </a:rPr>
              <a:t>processes</a:t>
            </a:r>
            <a:r>
              <a:rPr sz="15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seeped</a:t>
            </a:r>
            <a:r>
              <a:rPr sz="155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into</a:t>
            </a:r>
            <a:r>
              <a:rPr sz="15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5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groundwater,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eventually</a:t>
            </a:r>
            <a:r>
              <a:rPr sz="15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contaminating</a:t>
            </a:r>
            <a:r>
              <a:rPr sz="15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5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borehole</a:t>
            </a:r>
            <a:r>
              <a:rPr sz="15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used by</a:t>
            </a:r>
            <a:r>
              <a:rPr sz="15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Cambridge</a:t>
            </a:r>
            <a:r>
              <a:rPr sz="15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Water Company.</a:t>
            </a:r>
            <a:r>
              <a:rPr sz="15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4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5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water</a:t>
            </a:r>
            <a:r>
              <a:rPr sz="15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company sued</a:t>
            </a:r>
            <a:r>
              <a:rPr sz="15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65" dirty="0">
                <a:solidFill>
                  <a:srgbClr val="2B2D3B"/>
                </a:solidFill>
                <a:latin typeface="Arial"/>
                <a:cs typeface="Arial"/>
              </a:rPr>
              <a:t>ECL</a:t>
            </a:r>
            <a:r>
              <a:rPr sz="15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65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5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nuisance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5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under </a:t>
            </a:r>
            <a:r>
              <a:rPr sz="1550" spc="-25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rule</a:t>
            </a:r>
            <a:r>
              <a:rPr sz="15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550" spc="-40" dirty="0">
                <a:solidFill>
                  <a:srgbClr val="2B2D3B"/>
                </a:solidFill>
                <a:latin typeface="Arial"/>
                <a:cs typeface="Arial"/>
              </a:rPr>
              <a:t> Rylands</a:t>
            </a:r>
            <a:r>
              <a:rPr sz="15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v</a:t>
            </a:r>
            <a:r>
              <a:rPr sz="15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Fletcher.</a:t>
            </a:r>
            <a:endParaRPr sz="155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088123" y="4866132"/>
            <a:ext cx="454659" cy="920750"/>
            <a:chOff x="7088123" y="4866132"/>
            <a:chExt cx="454659" cy="920750"/>
          </a:xfrm>
        </p:grpSpPr>
        <p:sp>
          <p:nvSpPr>
            <p:cNvPr id="10" name="object 10"/>
            <p:cNvSpPr/>
            <p:nvPr/>
          </p:nvSpPr>
          <p:spPr>
            <a:xfrm>
              <a:off x="7303007" y="5091684"/>
              <a:ext cx="22860" cy="695325"/>
            </a:xfrm>
            <a:custGeom>
              <a:avLst/>
              <a:gdLst/>
              <a:ahLst/>
              <a:cxnLst/>
              <a:rect l="l" t="t" r="r" b="b"/>
              <a:pathLst>
                <a:path w="22859" h="695325">
                  <a:moveTo>
                    <a:pt x="17780" y="0"/>
                  </a:moveTo>
                  <a:lnTo>
                    <a:pt x="5080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89864"/>
                  </a:lnTo>
                  <a:lnTo>
                    <a:pt x="5080" y="694944"/>
                  </a:lnTo>
                  <a:lnTo>
                    <a:pt x="17780" y="694944"/>
                  </a:lnTo>
                  <a:lnTo>
                    <a:pt x="22860" y="689864"/>
                  </a:lnTo>
                  <a:lnTo>
                    <a:pt x="22860" y="5080"/>
                  </a:lnTo>
                  <a:lnTo>
                    <a:pt x="17780" y="0"/>
                  </a:lnTo>
                  <a:close/>
                </a:path>
              </a:pathLst>
            </a:custGeom>
            <a:solidFill>
              <a:srgbClr val="E1C7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091933" y="4869942"/>
              <a:ext cx="447040" cy="445134"/>
            </a:xfrm>
            <a:custGeom>
              <a:avLst/>
              <a:gdLst/>
              <a:ahLst/>
              <a:cxnLst/>
              <a:rect l="l" t="t" r="r" b="b"/>
              <a:pathLst>
                <a:path w="447040" h="445135">
                  <a:moveTo>
                    <a:pt x="363474" y="0"/>
                  </a:moveTo>
                  <a:lnTo>
                    <a:pt x="83058" y="0"/>
                  </a:lnTo>
                  <a:lnTo>
                    <a:pt x="50738" y="6530"/>
                  </a:lnTo>
                  <a:lnTo>
                    <a:pt x="24336" y="24336"/>
                  </a:lnTo>
                  <a:lnTo>
                    <a:pt x="6530" y="50738"/>
                  </a:lnTo>
                  <a:lnTo>
                    <a:pt x="0" y="83058"/>
                  </a:lnTo>
                  <a:lnTo>
                    <a:pt x="0" y="361950"/>
                  </a:lnTo>
                  <a:lnTo>
                    <a:pt x="6530" y="394269"/>
                  </a:lnTo>
                  <a:lnTo>
                    <a:pt x="24336" y="420671"/>
                  </a:lnTo>
                  <a:lnTo>
                    <a:pt x="50738" y="438477"/>
                  </a:lnTo>
                  <a:lnTo>
                    <a:pt x="83058" y="445008"/>
                  </a:lnTo>
                  <a:lnTo>
                    <a:pt x="363474" y="445008"/>
                  </a:lnTo>
                  <a:lnTo>
                    <a:pt x="395793" y="438477"/>
                  </a:lnTo>
                  <a:lnTo>
                    <a:pt x="422195" y="420671"/>
                  </a:lnTo>
                  <a:lnTo>
                    <a:pt x="440001" y="394269"/>
                  </a:lnTo>
                  <a:lnTo>
                    <a:pt x="446532" y="361950"/>
                  </a:lnTo>
                  <a:lnTo>
                    <a:pt x="446532" y="83058"/>
                  </a:lnTo>
                  <a:lnTo>
                    <a:pt x="440001" y="50738"/>
                  </a:lnTo>
                  <a:lnTo>
                    <a:pt x="422195" y="24336"/>
                  </a:lnTo>
                  <a:lnTo>
                    <a:pt x="395793" y="6530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091933" y="4869942"/>
              <a:ext cx="447040" cy="445134"/>
            </a:xfrm>
            <a:custGeom>
              <a:avLst/>
              <a:gdLst/>
              <a:ahLst/>
              <a:cxnLst/>
              <a:rect l="l" t="t" r="r" b="b"/>
              <a:pathLst>
                <a:path w="447040" h="445135">
                  <a:moveTo>
                    <a:pt x="0" y="83058"/>
                  </a:moveTo>
                  <a:lnTo>
                    <a:pt x="6530" y="50738"/>
                  </a:lnTo>
                  <a:lnTo>
                    <a:pt x="24336" y="24336"/>
                  </a:lnTo>
                  <a:lnTo>
                    <a:pt x="50738" y="6530"/>
                  </a:lnTo>
                  <a:lnTo>
                    <a:pt x="83058" y="0"/>
                  </a:lnTo>
                  <a:lnTo>
                    <a:pt x="363474" y="0"/>
                  </a:lnTo>
                  <a:lnTo>
                    <a:pt x="395793" y="6530"/>
                  </a:lnTo>
                  <a:lnTo>
                    <a:pt x="422195" y="24336"/>
                  </a:lnTo>
                  <a:lnTo>
                    <a:pt x="440001" y="50738"/>
                  </a:lnTo>
                  <a:lnTo>
                    <a:pt x="446532" y="83058"/>
                  </a:lnTo>
                  <a:lnTo>
                    <a:pt x="446532" y="361950"/>
                  </a:lnTo>
                  <a:lnTo>
                    <a:pt x="440001" y="394269"/>
                  </a:lnTo>
                  <a:lnTo>
                    <a:pt x="422195" y="420671"/>
                  </a:lnTo>
                  <a:lnTo>
                    <a:pt x="395793" y="438477"/>
                  </a:lnTo>
                  <a:lnTo>
                    <a:pt x="363474" y="445008"/>
                  </a:lnTo>
                  <a:lnTo>
                    <a:pt x="83058" y="445008"/>
                  </a:lnTo>
                  <a:lnTo>
                    <a:pt x="50738" y="438477"/>
                  </a:lnTo>
                  <a:lnTo>
                    <a:pt x="24336" y="420671"/>
                  </a:lnTo>
                  <a:lnTo>
                    <a:pt x="6530" y="394269"/>
                  </a:lnTo>
                  <a:lnTo>
                    <a:pt x="0" y="361950"/>
                  </a:lnTo>
                  <a:lnTo>
                    <a:pt x="0" y="83058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227569" y="4858003"/>
            <a:ext cx="18478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50" dirty="0">
                <a:solidFill>
                  <a:srgbClr val="2B2D3B"/>
                </a:solidFill>
                <a:latin typeface="Georgia"/>
                <a:cs typeface="Georgia"/>
              </a:rPr>
              <a:t>2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331970" y="5953125"/>
            <a:ext cx="5970270" cy="17043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5"/>
              </a:spcBef>
            </a:pPr>
            <a:r>
              <a:rPr sz="1950" spc="-20" dirty="0">
                <a:solidFill>
                  <a:srgbClr val="2B2D3B"/>
                </a:solidFill>
                <a:latin typeface="Georgia"/>
                <a:cs typeface="Georgia"/>
              </a:rPr>
              <a:t>Legal</a:t>
            </a:r>
            <a:r>
              <a:rPr sz="1950" spc="-180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950" spc="-10" dirty="0">
                <a:solidFill>
                  <a:srgbClr val="2B2D3B"/>
                </a:solidFill>
                <a:latin typeface="Georgia"/>
                <a:cs typeface="Georgia"/>
              </a:rPr>
              <a:t>Principles</a:t>
            </a:r>
            <a:endParaRPr sz="1950">
              <a:latin typeface="Georgia"/>
              <a:cs typeface="Georgia"/>
            </a:endParaRPr>
          </a:p>
          <a:p>
            <a:pPr marL="12700" marR="5080" indent="9525" algn="ctr">
              <a:lnSpc>
                <a:spcPct val="134500"/>
              </a:lnSpc>
              <a:spcBef>
                <a:spcPts val="865"/>
              </a:spcBef>
            </a:pPr>
            <a:r>
              <a:rPr sz="1550" spc="-35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5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House</a:t>
            </a:r>
            <a:r>
              <a:rPr sz="15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6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5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Lords</a:t>
            </a:r>
            <a:r>
              <a:rPr sz="15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held</a:t>
            </a:r>
            <a:r>
              <a:rPr sz="15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50" dirty="0">
                <a:solidFill>
                  <a:srgbClr val="2B2D3B"/>
                </a:solidFill>
                <a:latin typeface="Arial"/>
                <a:cs typeface="Arial"/>
              </a:rPr>
              <a:t>that</a:t>
            </a:r>
            <a:r>
              <a:rPr sz="15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foreseeability</a:t>
            </a:r>
            <a:r>
              <a:rPr sz="15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6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5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55" dirty="0">
                <a:solidFill>
                  <a:srgbClr val="2B2D3B"/>
                </a:solidFill>
                <a:latin typeface="Arial"/>
                <a:cs typeface="Arial"/>
              </a:rPr>
              <a:t>harm</a:t>
            </a:r>
            <a:r>
              <a:rPr sz="15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2B2D3B"/>
                </a:solidFill>
                <a:latin typeface="Arial"/>
                <a:cs typeface="Arial"/>
              </a:rPr>
              <a:t>is</a:t>
            </a:r>
            <a:r>
              <a:rPr sz="15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5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crucial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element</a:t>
            </a:r>
            <a:r>
              <a:rPr sz="15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5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55" dirty="0">
                <a:solidFill>
                  <a:srgbClr val="2B2D3B"/>
                </a:solidFill>
                <a:latin typeface="Arial"/>
                <a:cs typeface="Arial"/>
              </a:rPr>
              <a:t>both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private</a:t>
            </a:r>
            <a:r>
              <a:rPr sz="15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5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5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5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rule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5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35" dirty="0">
                <a:solidFill>
                  <a:srgbClr val="2B2D3B"/>
                </a:solidFill>
                <a:latin typeface="Arial"/>
                <a:cs typeface="Arial"/>
              </a:rPr>
              <a:t>Rylands</a:t>
            </a:r>
            <a:r>
              <a:rPr sz="15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v</a:t>
            </a:r>
            <a:r>
              <a:rPr sz="15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Fletcher. </a:t>
            </a:r>
            <a:r>
              <a:rPr sz="1550" spc="-75" dirty="0">
                <a:solidFill>
                  <a:srgbClr val="2B2D3B"/>
                </a:solidFill>
                <a:latin typeface="Arial"/>
                <a:cs typeface="Arial"/>
              </a:rPr>
              <a:t>As</a:t>
            </a:r>
            <a:r>
              <a:rPr sz="15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5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contamination</a:t>
            </a:r>
            <a:r>
              <a:rPr sz="15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2B2D3B"/>
                </a:solidFill>
                <a:latin typeface="Arial"/>
                <a:cs typeface="Arial"/>
              </a:rPr>
              <a:t>was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65" dirty="0">
                <a:solidFill>
                  <a:srgbClr val="2B2D3B"/>
                </a:solidFill>
                <a:latin typeface="Arial"/>
                <a:cs typeface="Arial"/>
              </a:rPr>
              <a:t>not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 reasonably</a:t>
            </a:r>
            <a:r>
              <a:rPr sz="155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foreseeable</a:t>
            </a:r>
            <a:r>
              <a:rPr sz="1550" spc="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at</a:t>
            </a:r>
            <a:r>
              <a:rPr sz="15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5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time</a:t>
            </a:r>
            <a:r>
              <a:rPr sz="15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30" dirty="0">
                <a:solidFill>
                  <a:srgbClr val="2B2D3B"/>
                </a:solidFill>
                <a:latin typeface="Arial"/>
                <a:cs typeface="Arial"/>
              </a:rPr>
              <a:t>of </a:t>
            </a:r>
            <a:r>
              <a:rPr sz="1550" spc="-120" dirty="0">
                <a:solidFill>
                  <a:srgbClr val="2B2D3B"/>
                </a:solidFill>
                <a:latin typeface="Arial"/>
                <a:cs typeface="Arial"/>
              </a:rPr>
              <a:t>ECL's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operations,</a:t>
            </a:r>
            <a:r>
              <a:rPr sz="15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they</a:t>
            </a:r>
            <a:r>
              <a:rPr sz="15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were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65" dirty="0">
                <a:solidFill>
                  <a:srgbClr val="2B2D3B"/>
                </a:solidFill>
                <a:latin typeface="Arial"/>
                <a:cs typeface="Arial"/>
              </a:rPr>
              <a:t>not</a:t>
            </a:r>
            <a:r>
              <a:rPr sz="15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liable</a:t>
            </a:r>
            <a:r>
              <a:rPr sz="15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65" dirty="0">
                <a:solidFill>
                  <a:srgbClr val="2B2D3B"/>
                </a:solidFill>
                <a:latin typeface="Arial"/>
                <a:cs typeface="Arial"/>
              </a:rPr>
              <a:t>for</a:t>
            </a:r>
            <a:r>
              <a:rPr sz="15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5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damage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caused.</a:t>
            </a:r>
            <a:endParaRPr sz="155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0448543" y="4396740"/>
            <a:ext cx="454659" cy="922019"/>
            <a:chOff x="10448543" y="4396740"/>
            <a:chExt cx="454659" cy="922019"/>
          </a:xfrm>
        </p:grpSpPr>
        <p:sp>
          <p:nvSpPr>
            <p:cNvPr id="16" name="object 16"/>
            <p:cNvSpPr/>
            <p:nvPr/>
          </p:nvSpPr>
          <p:spPr>
            <a:xfrm>
              <a:off x="10663427" y="4396740"/>
              <a:ext cx="22860" cy="695325"/>
            </a:xfrm>
            <a:custGeom>
              <a:avLst/>
              <a:gdLst/>
              <a:ahLst/>
              <a:cxnLst/>
              <a:rect l="l" t="t" r="r" b="b"/>
              <a:pathLst>
                <a:path w="22859" h="695325">
                  <a:moveTo>
                    <a:pt x="17779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89864"/>
                  </a:lnTo>
                  <a:lnTo>
                    <a:pt x="5079" y="694944"/>
                  </a:lnTo>
                  <a:lnTo>
                    <a:pt x="17779" y="694944"/>
                  </a:lnTo>
                  <a:lnTo>
                    <a:pt x="22860" y="689864"/>
                  </a:lnTo>
                  <a:lnTo>
                    <a:pt x="22860" y="5080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E1C7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452353" y="4869942"/>
              <a:ext cx="447040" cy="445134"/>
            </a:xfrm>
            <a:custGeom>
              <a:avLst/>
              <a:gdLst/>
              <a:ahLst/>
              <a:cxnLst/>
              <a:rect l="l" t="t" r="r" b="b"/>
              <a:pathLst>
                <a:path w="447040" h="445135">
                  <a:moveTo>
                    <a:pt x="363474" y="0"/>
                  </a:moveTo>
                  <a:lnTo>
                    <a:pt x="83057" y="0"/>
                  </a:lnTo>
                  <a:lnTo>
                    <a:pt x="50738" y="6530"/>
                  </a:lnTo>
                  <a:lnTo>
                    <a:pt x="24336" y="24336"/>
                  </a:lnTo>
                  <a:lnTo>
                    <a:pt x="6530" y="50738"/>
                  </a:lnTo>
                  <a:lnTo>
                    <a:pt x="0" y="83058"/>
                  </a:lnTo>
                  <a:lnTo>
                    <a:pt x="0" y="361950"/>
                  </a:lnTo>
                  <a:lnTo>
                    <a:pt x="6530" y="394269"/>
                  </a:lnTo>
                  <a:lnTo>
                    <a:pt x="24336" y="420671"/>
                  </a:lnTo>
                  <a:lnTo>
                    <a:pt x="50738" y="438477"/>
                  </a:lnTo>
                  <a:lnTo>
                    <a:pt x="83057" y="445008"/>
                  </a:lnTo>
                  <a:lnTo>
                    <a:pt x="363474" y="445008"/>
                  </a:lnTo>
                  <a:lnTo>
                    <a:pt x="395793" y="438477"/>
                  </a:lnTo>
                  <a:lnTo>
                    <a:pt x="422195" y="420671"/>
                  </a:lnTo>
                  <a:lnTo>
                    <a:pt x="440001" y="394269"/>
                  </a:lnTo>
                  <a:lnTo>
                    <a:pt x="446531" y="361950"/>
                  </a:lnTo>
                  <a:lnTo>
                    <a:pt x="446531" y="83058"/>
                  </a:lnTo>
                  <a:lnTo>
                    <a:pt x="440001" y="50738"/>
                  </a:lnTo>
                  <a:lnTo>
                    <a:pt x="422195" y="24336"/>
                  </a:lnTo>
                  <a:lnTo>
                    <a:pt x="395793" y="6530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FBE1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452353" y="4869942"/>
              <a:ext cx="447040" cy="445134"/>
            </a:xfrm>
            <a:custGeom>
              <a:avLst/>
              <a:gdLst/>
              <a:ahLst/>
              <a:cxnLst/>
              <a:rect l="l" t="t" r="r" b="b"/>
              <a:pathLst>
                <a:path w="447040" h="445135">
                  <a:moveTo>
                    <a:pt x="0" y="83058"/>
                  </a:moveTo>
                  <a:lnTo>
                    <a:pt x="6530" y="50738"/>
                  </a:lnTo>
                  <a:lnTo>
                    <a:pt x="24336" y="24336"/>
                  </a:lnTo>
                  <a:lnTo>
                    <a:pt x="50738" y="6530"/>
                  </a:lnTo>
                  <a:lnTo>
                    <a:pt x="83057" y="0"/>
                  </a:lnTo>
                  <a:lnTo>
                    <a:pt x="363474" y="0"/>
                  </a:lnTo>
                  <a:lnTo>
                    <a:pt x="395793" y="6530"/>
                  </a:lnTo>
                  <a:lnTo>
                    <a:pt x="422195" y="24336"/>
                  </a:lnTo>
                  <a:lnTo>
                    <a:pt x="440001" y="50738"/>
                  </a:lnTo>
                  <a:lnTo>
                    <a:pt x="446531" y="83058"/>
                  </a:lnTo>
                  <a:lnTo>
                    <a:pt x="446531" y="361950"/>
                  </a:lnTo>
                  <a:lnTo>
                    <a:pt x="440001" y="394269"/>
                  </a:lnTo>
                  <a:lnTo>
                    <a:pt x="422195" y="420671"/>
                  </a:lnTo>
                  <a:lnTo>
                    <a:pt x="395793" y="438477"/>
                  </a:lnTo>
                  <a:lnTo>
                    <a:pt x="363474" y="445008"/>
                  </a:lnTo>
                  <a:lnTo>
                    <a:pt x="83057" y="445008"/>
                  </a:lnTo>
                  <a:lnTo>
                    <a:pt x="50738" y="438477"/>
                  </a:lnTo>
                  <a:lnTo>
                    <a:pt x="24336" y="420671"/>
                  </a:lnTo>
                  <a:lnTo>
                    <a:pt x="6530" y="394269"/>
                  </a:lnTo>
                  <a:lnTo>
                    <a:pt x="0" y="361950"/>
                  </a:lnTo>
                  <a:lnTo>
                    <a:pt x="0" y="83058"/>
                  </a:lnTo>
                  <a:close/>
                </a:path>
              </a:pathLst>
            </a:custGeom>
            <a:ln w="7620">
              <a:solidFill>
                <a:srgbClr val="E1C7B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0584942" y="4858003"/>
            <a:ext cx="19240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50" dirty="0">
                <a:solidFill>
                  <a:srgbClr val="2B2D3B"/>
                </a:solidFill>
                <a:latin typeface="Georgia"/>
                <a:cs typeface="Georgia"/>
              </a:rPr>
              <a:t>3</a:t>
            </a:r>
            <a:endParaRPr sz="2300">
              <a:latin typeface="Georgia"/>
              <a:cs typeface="Georg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671054" y="2151634"/>
            <a:ext cx="6014720" cy="2023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5"/>
              </a:spcBef>
            </a:pPr>
            <a:r>
              <a:rPr sz="1950" dirty="0">
                <a:solidFill>
                  <a:srgbClr val="2B2D3B"/>
                </a:solidFill>
                <a:latin typeface="Georgia"/>
                <a:cs typeface="Georgia"/>
              </a:rPr>
              <a:t>Impact</a:t>
            </a:r>
            <a:r>
              <a:rPr sz="1950" spc="-17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950" dirty="0">
                <a:solidFill>
                  <a:srgbClr val="2B2D3B"/>
                </a:solidFill>
                <a:latin typeface="Georgia"/>
                <a:cs typeface="Georgia"/>
              </a:rPr>
              <a:t>on</a:t>
            </a:r>
            <a:r>
              <a:rPr sz="1950" spc="-145" dirty="0">
                <a:solidFill>
                  <a:srgbClr val="2B2D3B"/>
                </a:solidFill>
                <a:latin typeface="Georgia"/>
                <a:cs typeface="Georgia"/>
              </a:rPr>
              <a:t> </a:t>
            </a:r>
            <a:r>
              <a:rPr sz="1950" spc="-25" dirty="0">
                <a:solidFill>
                  <a:srgbClr val="2B2D3B"/>
                </a:solidFill>
                <a:latin typeface="Georgia"/>
                <a:cs typeface="Georgia"/>
              </a:rPr>
              <a:t>Law</a:t>
            </a:r>
            <a:endParaRPr sz="1950">
              <a:latin typeface="Georgia"/>
              <a:cs typeface="Georgia"/>
            </a:endParaRPr>
          </a:p>
          <a:p>
            <a:pPr marL="12700" marR="5080" algn="ctr">
              <a:lnSpc>
                <a:spcPct val="134600"/>
              </a:lnSpc>
              <a:spcBef>
                <a:spcPts val="865"/>
              </a:spcBef>
            </a:pPr>
            <a:r>
              <a:rPr sz="1550" spc="-35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5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landmark</a:t>
            </a:r>
            <a:r>
              <a:rPr sz="15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decision</a:t>
            </a:r>
            <a:r>
              <a:rPr sz="15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clarified</a:t>
            </a:r>
            <a:r>
              <a:rPr sz="15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the role</a:t>
            </a:r>
            <a:r>
              <a:rPr sz="15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55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5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foreseeability</a:t>
            </a:r>
            <a:r>
              <a:rPr sz="155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5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nuisance </a:t>
            </a:r>
            <a:r>
              <a:rPr sz="1550" spc="-60" dirty="0">
                <a:solidFill>
                  <a:srgbClr val="2B2D3B"/>
                </a:solidFill>
                <a:latin typeface="Arial"/>
                <a:cs typeface="Arial"/>
              </a:rPr>
              <a:t>cases,</a:t>
            </a:r>
            <a:r>
              <a:rPr sz="15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aligning</a:t>
            </a:r>
            <a:r>
              <a:rPr sz="15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60" dirty="0">
                <a:solidFill>
                  <a:srgbClr val="2B2D3B"/>
                </a:solidFill>
                <a:latin typeface="Arial"/>
                <a:cs typeface="Arial"/>
              </a:rPr>
              <a:t>it</a:t>
            </a:r>
            <a:r>
              <a:rPr sz="15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50" dirty="0">
                <a:solidFill>
                  <a:srgbClr val="2B2D3B"/>
                </a:solidFill>
                <a:latin typeface="Arial"/>
                <a:cs typeface="Arial"/>
              </a:rPr>
              <a:t>more</a:t>
            </a:r>
            <a:r>
              <a:rPr sz="15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30" dirty="0">
                <a:solidFill>
                  <a:srgbClr val="2B2D3B"/>
                </a:solidFill>
                <a:latin typeface="Arial"/>
                <a:cs typeface="Arial"/>
              </a:rPr>
              <a:t>closely</a:t>
            </a:r>
            <a:r>
              <a:rPr sz="15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50" dirty="0">
                <a:solidFill>
                  <a:srgbClr val="2B2D3B"/>
                </a:solidFill>
                <a:latin typeface="Arial"/>
                <a:cs typeface="Arial"/>
              </a:rPr>
              <a:t>with</a:t>
            </a:r>
            <a:r>
              <a:rPr sz="15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2B2D3B"/>
                </a:solidFill>
                <a:latin typeface="Arial"/>
                <a:cs typeface="Arial"/>
              </a:rPr>
              <a:t>negligence</a:t>
            </a:r>
            <a:r>
              <a:rPr sz="15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principles.</a:t>
            </a:r>
            <a:r>
              <a:rPr sz="15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25" dirty="0">
                <a:solidFill>
                  <a:srgbClr val="2B2D3B"/>
                </a:solidFill>
                <a:latin typeface="Arial"/>
                <a:cs typeface="Arial"/>
              </a:rPr>
              <a:t>It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significantly</a:t>
            </a:r>
            <a:r>
              <a:rPr sz="15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narrowed</a:t>
            </a:r>
            <a:r>
              <a:rPr sz="1550" spc="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5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20" dirty="0">
                <a:solidFill>
                  <a:srgbClr val="2B2D3B"/>
                </a:solidFill>
                <a:latin typeface="Arial"/>
                <a:cs typeface="Arial"/>
              </a:rPr>
              <a:t>scope</a:t>
            </a:r>
            <a:r>
              <a:rPr sz="1550" spc="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55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strict</a:t>
            </a:r>
            <a:r>
              <a:rPr sz="15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liability</a:t>
            </a:r>
            <a:r>
              <a:rPr sz="15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under</a:t>
            </a:r>
            <a:r>
              <a:rPr sz="1550" spc="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35" dirty="0">
                <a:solidFill>
                  <a:srgbClr val="2B2D3B"/>
                </a:solidFill>
                <a:latin typeface="Arial"/>
                <a:cs typeface="Arial"/>
              </a:rPr>
              <a:t>Rylands</a:t>
            </a:r>
            <a:r>
              <a:rPr sz="15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50" dirty="0">
                <a:solidFill>
                  <a:srgbClr val="2B2D3B"/>
                </a:solidFill>
                <a:latin typeface="Arial"/>
                <a:cs typeface="Arial"/>
              </a:rPr>
              <a:t>v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Fletcher</a:t>
            </a:r>
            <a:r>
              <a:rPr sz="1550" spc="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5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emphasised</a:t>
            </a:r>
            <a:r>
              <a:rPr sz="15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importance</a:t>
            </a:r>
            <a:r>
              <a:rPr sz="1550" spc="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6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 considering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contemporary</a:t>
            </a:r>
            <a:r>
              <a:rPr sz="1550" spc="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knowledge</a:t>
            </a:r>
            <a:r>
              <a:rPr sz="1550" spc="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5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standards</a:t>
            </a:r>
            <a:r>
              <a:rPr sz="155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5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45" dirty="0">
                <a:solidFill>
                  <a:srgbClr val="2B2D3B"/>
                </a:solidFill>
                <a:latin typeface="Arial"/>
                <a:cs typeface="Arial"/>
              </a:rPr>
              <a:t>assessing</a:t>
            </a:r>
            <a:r>
              <a:rPr sz="1550" spc="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550" spc="-10" dirty="0">
                <a:solidFill>
                  <a:srgbClr val="2B2D3B"/>
                </a:solidFill>
                <a:latin typeface="Arial"/>
                <a:cs typeface="Arial"/>
              </a:rPr>
              <a:t>liability.</a:t>
            </a:r>
            <a:endParaRPr sz="1550">
              <a:latin typeface="Arial"/>
              <a:cs typeface="Arial"/>
            </a:endParaRPr>
          </a:p>
        </p:txBody>
      </p:sp>
      <p:sp>
        <p:nvSpPr>
          <p:cNvPr id="21" name="Date Placeholder 20">
            <a:extLst>
              <a:ext uri="{FF2B5EF4-FFF2-40B4-BE49-F238E27FC236}">
                <a16:creationId xmlns:a16="http://schemas.microsoft.com/office/drawing/2014/main" id="{0401D099-47CC-40A5-A003-ADEC557EA3CB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49CDEC88-FBF7-473C-BCA2-4511A5CA9247}" type="datetime1">
              <a:rPr lang="en-US" smtClean="0"/>
              <a:t>11/18/2024</a:t>
            </a:fld>
            <a:endParaRPr lang="en-US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45AD81DA-1783-1985-D42B-DCA57F3F7E1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5600"/>
              </a:lnSpc>
            </a:pPr>
            <a:r>
              <a:rPr dirty="0"/>
              <a:t>Hunter</a:t>
            </a:r>
            <a:r>
              <a:rPr spc="-405" dirty="0"/>
              <a:t> </a:t>
            </a:r>
            <a:r>
              <a:rPr spc="130" dirty="0"/>
              <a:t>v</a:t>
            </a:r>
            <a:r>
              <a:rPr spc="-360" dirty="0"/>
              <a:t> </a:t>
            </a:r>
            <a:r>
              <a:rPr dirty="0"/>
              <a:t>Canary</a:t>
            </a:r>
            <a:r>
              <a:rPr spc="-409" dirty="0"/>
              <a:t> </a:t>
            </a:r>
            <a:r>
              <a:rPr dirty="0"/>
              <a:t>Wharf</a:t>
            </a:r>
            <a:r>
              <a:rPr spc="-385" dirty="0"/>
              <a:t> </a:t>
            </a:r>
            <a:r>
              <a:rPr spc="-130" dirty="0"/>
              <a:t>Ltd</a:t>
            </a:r>
            <a:r>
              <a:rPr spc="-370" dirty="0"/>
              <a:t> </a:t>
            </a:r>
            <a:r>
              <a:rPr spc="-275" dirty="0"/>
              <a:t>(1997):</a:t>
            </a:r>
            <a:r>
              <a:rPr spc="-345" dirty="0"/>
              <a:t> </a:t>
            </a:r>
            <a:r>
              <a:rPr dirty="0"/>
              <a:t>Standing</a:t>
            </a:r>
            <a:r>
              <a:rPr spc="-415" dirty="0"/>
              <a:t> </a:t>
            </a:r>
            <a:r>
              <a:rPr dirty="0"/>
              <a:t>to</a:t>
            </a:r>
            <a:r>
              <a:rPr spc="-375" dirty="0"/>
              <a:t> </a:t>
            </a:r>
            <a:r>
              <a:rPr spc="110" dirty="0"/>
              <a:t>Sue</a:t>
            </a:r>
            <a:r>
              <a:rPr spc="-365" dirty="0"/>
              <a:t> </a:t>
            </a:r>
            <a:r>
              <a:rPr spc="-25" dirty="0"/>
              <a:t>in </a:t>
            </a:r>
            <a:r>
              <a:rPr spc="40" dirty="0"/>
              <a:t>Nuisance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2875533"/>
            <a:ext cx="3792220" cy="3518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2C3E42"/>
                </a:solidFill>
                <a:latin typeface="Georgia"/>
                <a:cs typeface="Georgia"/>
              </a:rPr>
              <a:t>Background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1655"/>
              </a:spcBef>
            </a:pP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construction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Canary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Wharf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tower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London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allegedly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caused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television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signal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interference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dust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nearby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residents.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group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local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inhabitants,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including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both </a:t>
            </a:r>
            <a:r>
              <a:rPr sz="1750" spc="45" dirty="0">
                <a:solidFill>
                  <a:srgbClr val="2B2D3B"/>
                </a:solidFill>
                <a:latin typeface="Arial"/>
                <a:cs typeface="Arial"/>
              </a:rPr>
              <a:t>property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owners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and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occupiers,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brought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class</a:t>
            </a:r>
            <a:r>
              <a:rPr sz="1750" spc="-7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action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against</a:t>
            </a:r>
            <a:r>
              <a:rPr sz="1750" spc="-8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0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developers.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20665" y="2875533"/>
            <a:ext cx="3966210" cy="3887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30" dirty="0">
                <a:solidFill>
                  <a:srgbClr val="2C3E42"/>
                </a:solidFill>
                <a:latin typeface="Georgia"/>
                <a:cs typeface="Georgia"/>
              </a:rPr>
              <a:t>Legal</a:t>
            </a:r>
            <a:r>
              <a:rPr sz="2200" spc="-165" dirty="0">
                <a:solidFill>
                  <a:srgbClr val="2C3E42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2C3E42"/>
                </a:solidFill>
                <a:latin typeface="Georgia"/>
                <a:cs typeface="Georgia"/>
              </a:rPr>
              <a:t>Principles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1655"/>
              </a:spcBef>
            </a:pP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House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9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Lords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ruled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that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only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those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with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proprietary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10" dirty="0">
                <a:solidFill>
                  <a:srgbClr val="2B2D3B"/>
                </a:solidFill>
                <a:latin typeface="Arial"/>
                <a:cs typeface="Arial"/>
              </a:rPr>
              <a:t>interest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affected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land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(owners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or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tenants)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could sue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private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nuisance.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Mere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occupiers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or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family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members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35" dirty="0">
                <a:solidFill>
                  <a:srgbClr val="2B2D3B"/>
                </a:solidFill>
                <a:latin typeface="Arial"/>
                <a:cs typeface="Arial"/>
              </a:rPr>
              <a:t>owner/tenant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did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not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have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standing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2B2D3B"/>
                </a:solidFill>
                <a:latin typeface="Arial"/>
                <a:cs typeface="Arial"/>
              </a:rPr>
              <a:t>to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bring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a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10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claim.</a:t>
            </a:r>
            <a:r>
              <a:rPr sz="1750" spc="-8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court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also</a:t>
            </a:r>
            <a:r>
              <a:rPr sz="1750" spc="-9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held</a:t>
            </a:r>
            <a:r>
              <a:rPr sz="1750" spc="-7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that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interference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with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television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signals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did </a:t>
            </a:r>
            <a:r>
              <a:rPr sz="1750" spc="80" dirty="0">
                <a:solidFill>
                  <a:srgbClr val="2B2D3B"/>
                </a:solidFill>
                <a:latin typeface="Arial"/>
                <a:cs typeface="Arial"/>
              </a:rPr>
              <a:t>not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constitute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an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actionable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nuisance.</a:t>
            </a:r>
            <a:endParaRPr sz="17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60406" y="2875533"/>
            <a:ext cx="3919220" cy="3518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2C3E42"/>
                </a:solidFill>
                <a:latin typeface="Georgia"/>
                <a:cs typeface="Georgia"/>
              </a:rPr>
              <a:t>Impact</a:t>
            </a:r>
            <a:r>
              <a:rPr sz="2200" spc="-145" dirty="0">
                <a:solidFill>
                  <a:srgbClr val="2C3E42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2C3E42"/>
                </a:solidFill>
                <a:latin typeface="Georgia"/>
                <a:cs typeface="Georgia"/>
              </a:rPr>
              <a:t>on</a:t>
            </a:r>
            <a:r>
              <a:rPr sz="2200" spc="-190" dirty="0">
                <a:solidFill>
                  <a:srgbClr val="2C3E42"/>
                </a:solidFill>
                <a:latin typeface="Georgia"/>
                <a:cs typeface="Georgia"/>
              </a:rPr>
              <a:t> </a:t>
            </a:r>
            <a:r>
              <a:rPr sz="2200" spc="-25" dirty="0">
                <a:solidFill>
                  <a:srgbClr val="2C3E42"/>
                </a:solidFill>
                <a:latin typeface="Georgia"/>
                <a:cs typeface="Georgia"/>
              </a:rPr>
              <a:t>Law</a:t>
            </a:r>
            <a:endParaRPr sz="2200">
              <a:latin typeface="Georgia"/>
              <a:cs typeface="Georgia"/>
            </a:endParaRPr>
          </a:p>
          <a:p>
            <a:pPr marL="12700" marR="5080">
              <a:lnSpc>
                <a:spcPct val="138200"/>
              </a:lnSpc>
              <a:spcBef>
                <a:spcPts val="1655"/>
              </a:spcBef>
            </a:pP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This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decision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significantly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narrowed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25" dirty="0">
                <a:solidFill>
                  <a:srgbClr val="2B2D3B"/>
                </a:solidFill>
                <a:latin typeface="Arial"/>
                <a:cs typeface="Arial"/>
              </a:rPr>
              <a:t>the 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class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potential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claimants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5" dirty="0">
                <a:solidFill>
                  <a:srgbClr val="2B2D3B"/>
                </a:solidFill>
                <a:latin typeface="Arial"/>
                <a:cs typeface="Arial"/>
              </a:rPr>
              <a:t>in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 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cases,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reaffirming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0" dirty="0">
                <a:solidFill>
                  <a:srgbClr val="2B2D3B"/>
                </a:solidFill>
                <a:latin typeface="Arial"/>
                <a:cs typeface="Arial"/>
              </a:rPr>
              <a:t>that</a:t>
            </a:r>
            <a:r>
              <a:rPr sz="1750" spc="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nuisance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is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primarily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90" dirty="0">
                <a:solidFill>
                  <a:srgbClr val="2B2D3B"/>
                </a:solidFill>
                <a:latin typeface="Arial"/>
                <a:cs typeface="Arial"/>
              </a:rPr>
              <a:t>tort</a:t>
            </a:r>
            <a:r>
              <a:rPr sz="1750" spc="-6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against</a:t>
            </a:r>
            <a:r>
              <a:rPr sz="1750" spc="-4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land.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It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also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clarified</a:t>
            </a:r>
            <a:r>
              <a:rPr sz="1750" spc="-5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50" dirty="0">
                <a:solidFill>
                  <a:srgbClr val="2B2D3B"/>
                </a:solidFill>
                <a:latin typeface="Arial"/>
                <a:cs typeface="Arial"/>
              </a:rPr>
              <a:t>the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types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interference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40" dirty="0">
                <a:solidFill>
                  <a:srgbClr val="2B2D3B"/>
                </a:solidFill>
                <a:latin typeface="Arial"/>
                <a:cs typeface="Arial"/>
              </a:rPr>
              <a:t>that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can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constitute</a:t>
            </a:r>
            <a:r>
              <a:rPr sz="1750" spc="-5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</a:t>
            </a:r>
            <a:r>
              <a:rPr sz="1750" spc="-2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nuisance,</a:t>
            </a:r>
            <a:r>
              <a:rPr sz="1750" spc="-6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excluding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mere</a:t>
            </a:r>
            <a:r>
              <a:rPr sz="1750" spc="-1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loss</a:t>
            </a:r>
            <a:r>
              <a:rPr sz="1750" spc="-3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70" dirty="0">
                <a:solidFill>
                  <a:srgbClr val="2B2D3B"/>
                </a:solidFill>
                <a:latin typeface="Arial"/>
                <a:cs typeface="Arial"/>
              </a:rPr>
              <a:t>of</a:t>
            </a:r>
            <a:r>
              <a:rPr sz="1750" spc="-25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dirty="0">
                <a:solidFill>
                  <a:srgbClr val="2B2D3B"/>
                </a:solidFill>
                <a:latin typeface="Arial"/>
                <a:cs typeface="Arial"/>
              </a:rPr>
              <a:t>amenity</a:t>
            </a:r>
            <a:r>
              <a:rPr sz="1750" spc="-3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65" dirty="0">
                <a:solidFill>
                  <a:srgbClr val="2B2D3B"/>
                </a:solidFill>
                <a:latin typeface="Arial"/>
                <a:cs typeface="Arial"/>
              </a:rPr>
              <a:t>without</a:t>
            </a:r>
            <a:r>
              <a:rPr sz="1750" spc="-40" dirty="0">
                <a:solidFill>
                  <a:srgbClr val="2B2D3B"/>
                </a:solidFill>
                <a:latin typeface="Arial"/>
                <a:cs typeface="Arial"/>
              </a:rPr>
              <a:t> </a:t>
            </a:r>
            <a:r>
              <a:rPr sz="1750" spc="-10" dirty="0">
                <a:solidFill>
                  <a:srgbClr val="2B2D3B"/>
                </a:solidFill>
                <a:latin typeface="Arial"/>
                <a:cs typeface="Arial"/>
              </a:rPr>
              <a:t>physical damage.</a:t>
            </a:r>
            <a:endParaRPr sz="1750">
              <a:latin typeface="Arial"/>
              <a:cs typeface="Arial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EAE287C-BC40-B460-9252-BC33308A9C54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E8041901-53FF-40EA-9B28-EE66CF647349}" type="datetime1">
              <a:rPr lang="en-US" smtClean="0"/>
              <a:t>11/18/2024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A7A0A-7256-302E-F57C-FC3664688E0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2294</Words>
  <Application>Microsoft Office PowerPoint</Application>
  <PresentationFormat>Custom</PresentationFormat>
  <Paragraphs>180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Georgia</vt:lpstr>
      <vt:lpstr>Times New Roman</vt:lpstr>
      <vt:lpstr>Office Theme</vt:lpstr>
      <vt:lpstr>Case Study Analysis:  Landmark Nuisance Cases and Their Impact</vt:lpstr>
      <vt:lpstr>The purpose of the online lesson is to encourage you to participate actively in achieving your needs and simplifying your legal education. I want you to be the best!</vt:lpstr>
      <vt:lpstr>Introduction</vt:lpstr>
      <vt:lpstr>The Importance of Case Studies in Nuisance Law</vt:lpstr>
      <vt:lpstr>Rylands v Fletcher (1868): The Birth of Strict Liability</vt:lpstr>
      <vt:lpstr>Sturges v Bridgman (1879): The 'Coming to the Nuisance' Doctrine</vt:lpstr>
      <vt:lpstr>Miller v Jackson (1977): Balancing Interests in Nuisance Cases</vt:lpstr>
      <vt:lpstr>Cambridge Water Co v Eastern Counties Leather (1994): Foreseeability in Nuisance</vt:lpstr>
      <vt:lpstr>Hunter v Canary Wharf Ltd (1997): Standing to Sue in Nuisance</vt:lpstr>
      <vt:lpstr>Comparative Analysis of Landmark Cases</vt:lpstr>
      <vt:lpstr>The Role of Precedent in Nuisance Law</vt:lpstr>
      <vt:lpstr>Impact on Legislation: From Case Law to Statute</vt:lpstr>
      <vt:lpstr>Public and Media Reaction to Landmark Nuisance Cases</vt:lpstr>
      <vt:lpstr>Future Trends in Nuisance Law</vt:lpstr>
      <vt:lpstr>Practical Lessons for Legal Practitioners</vt:lpstr>
      <vt:lpstr>Q&amp;A Session: Engaging with Nuisance Law Complexities</vt:lpstr>
      <vt:lpstr>Conclusion: The Enduring Relevance of Nuisance Law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2</cp:revision>
  <dcterms:created xsi:type="dcterms:W3CDTF">2024-11-17T19:30:15Z</dcterms:created>
  <dcterms:modified xsi:type="dcterms:W3CDTF">2024-11-17T19:44:26Z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2024-11-17T00:00:00Z</vt:filetime>
  </property>
  <property fmtid="{D5CDD505-2E9C-101B-9397-08002B2CF9AE}" pid="3" name="Producer">
    <vt:lpwstr>3-Heights(TM) PDF Security Shell 4.8.25.2 (http://www.pdf-tools.com)</vt:lpwstr>
  </property>
</Properties>
</file>