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43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22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950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55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6277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01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38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3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2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9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8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1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6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74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3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FDE0C-FC80-40F9-823A-F79E52FC5641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7FE669E-0119-4DA8-B7BA-1BE9B0F17C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5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IELTS Writing Task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Shorter Writing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6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853174"/>
              </p:ext>
            </p:extLst>
          </p:nvPr>
        </p:nvGraphicFramePr>
        <p:xfrm>
          <a:off x="370495" y="237993"/>
          <a:ext cx="8976540" cy="5825295"/>
        </p:xfrm>
        <a:graphic>
          <a:graphicData uri="http://schemas.openxmlformats.org/drawingml/2006/table">
            <a:tbl>
              <a:tblPr/>
              <a:tblGrid>
                <a:gridCol w="2244135">
                  <a:extLst>
                    <a:ext uri="{9D8B030D-6E8A-4147-A177-3AD203B41FA5}">
                      <a16:colId xmlns:a16="http://schemas.microsoft.com/office/drawing/2014/main" val="2480271657"/>
                    </a:ext>
                  </a:extLst>
                </a:gridCol>
                <a:gridCol w="2244135">
                  <a:extLst>
                    <a:ext uri="{9D8B030D-6E8A-4147-A177-3AD203B41FA5}">
                      <a16:colId xmlns:a16="http://schemas.microsoft.com/office/drawing/2014/main" val="1349634117"/>
                    </a:ext>
                  </a:extLst>
                </a:gridCol>
                <a:gridCol w="2244135">
                  <a:extLst>
                    <a:ext uri="{9D8B030D-6E8A-4147-A177-3AD203B41FA5}">
                      <a16:colId xmlns:a16="http://schemas.microsoft.com/office/drawing/2014/main" val="3698521665"/>
                    </a:ext>
                  </a:extLst>
                </a:gridCol>
                <a:gridCol w="2244135">
                  <a:extLst>
                    <a:ext uri="{9D8B030D-6E8A-4147-A177-3AD203B41FA5}">
                      <a16:colId xmlns:a16="http://schemas.microsoft.com/office/drawing/2014/main" val="1758537722"/>
                    </a:ext>
                  </a:extLst>
                </a:gridCol>
              </a:tblGrid>
              <a:tr h="505015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Adjective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Example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Adverb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Example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485929"/>
                  </a:ext>
                </a:extLst>
              </a:tr>
              <a:tr h="1010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Significant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A significant change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Significantly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Changed significantly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244662"/>
                  </a:ext>
                </a:extLst>
              </a:tr>
              <a:tr h="1010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Dramatic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A dramatic shift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Dramatically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Sifts dramatically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839082"/>
                  </a:ext>
                </a:extLst>
              </a:tr>
              <a:tr h="1010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Sudden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A sudden rise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Suddenly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Has risen suddenly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203764"/>
                  </a:ext>
                </a:extLst>
              </a:tr>
              <a:tr h="1010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Substantial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A substantial gain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Substantially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Gained substantially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745897"/>
                  </a:ext>
                </a:extLst>
              </a:tr>
              <a:tr h="1010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Sharp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A sharp decrease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Sharply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Had decreased sharply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47292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557524" y="-2072208"/>
            <a:ext cx="17953082" cy="276999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</a:rPr>
              <a:t> 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91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745841"/>
              </p:ext>
            </p:extLst>
          </p:nvPr>
        </p:nvGraphicFramePr>
        <p:xfrm>
          <a:off x="290287" y="261508"/>
          <a:ext cx="10027420" cy="2987040"/>
        </p:xfrm>
        <a:graphic>
          <a:graphicData uri="http://schemas.openxmlformats.org/drawingml/2006/table">
            <a:tbl>
              <a:tblPr/>
              <a:tblGrid>
                <a:gridCol w="2506855">
                  <a:extLst>
                    <a:ext uri="{9D8B030D-6E8A-4147-A177-3AD203B41FA5}">
                      <a16:colId xmlns:a16="http://schemas.microsoft.com/office/drawing/2014/main" val="264393138"/>
                    </a:ext>
                  </a:extLst>
                </a:gridCol>
                <a:gridCol w="2506855">
                  <a:extLst>
                    <a:ext uri="{9D8B030D-6E8A-4147-A177-3AD203B41FA5}">
                      <a16:colId xmlns:a16="http://schemas.microsoft.com/office/drawing/2014/main" val="1103157033"/>
                    </a:ext>
                  </a:extLst>
                </a:gridCol>
                <a:gridCol w="2506855">
                  <a:extLst>
                    <a:ext uri="{9D8B030D-6E8A-4147-A177-3AD203B41FA5}">
                      <a16:colId xmlns:a16="http://schemas.microsoft.com/office/drawing/2014/main" val="406116836"/>
                    </a:ext>
                  </a:extLst>
                </a:gridCol>
                <a:gridCol w="2506855">
                  <a:extLst>
                    <a:ext uri="{9D8B030D-6E8A-4147-A177-3AD203B41FA5}">
                      <a16:colId xmlns:a16="http://schemas.microsoft.com/office/drawing/2014/main" val="3179100568"/>
                    </a:ext>
                  </a:extLst>
                </a:gridCol>
              </a:tblGrid>
              <a:tr h="362326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Adjective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Example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Adverb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Example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223758"/>
                  </a:ext>
                </a:extLst>
              </a:tr>
              <a:tr h="724652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Consistent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A consistent flow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Consistently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Flowed consistently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02887"/>
                  </a:ext>
                </a:extLst>
              </a:tr>
              <a:tr h="724652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Steady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A steady movement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Steadily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Moved steadily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675224"/>
                  </a:ext>
                </a:extLst>
              </a:tr>
              <a:tr h="724652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Constant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Constant shift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Constantly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</a:rPr>
                        <a:t>Shifted </a:t>
                      </a:r>
                      <a:r>
                        <a:rPr lang="en-US" sz="2800" dirty="0">
                          <a:effectLst/>
                        </a:rPr>
                        <a:t>constantly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15842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314465"/>
              </p:ext>
            </p:extLst>
          </p:nvPr>
        </p:nvGraphicFramePr>
        <p:xfrm>
          <a:off x="290287" y="3417987"/>
          <a:ext cx="10027420" cy="3413760"/>
        </p:xfrm>
        <a:graphic>
          <a:graphicData uri="http://schemas.openxmlformats.org/drawingml/2006/table">
            <a:tbl>
              <a:tblPr/>
              <a:tblGrid>
                <a:gridCol w="2506855">
                  <a:extLst>
                    <a:ext uri="{9D8B030D-6E8A-4147-A177-3AD203B41FA5}">
                      <a16:colId xmlns:a16="http://schemas.microsoft.com/office/drawing/2014/main" val="376608674"/>
                    </a:ext>
                  </a:extLst>
                </a:gridCol>
                <a:gridCol w="2506855">
                  <a:extLst>
                    <a:ext uri="{9D8B030D-6E8A-4147-A177-3AD203B41FA5}">
                      <a16:colId xmlns:a16="http://schemas.microsoft.com/office/drawing/2014/main" val="1596638731"/>
                    </a:ext>
                  </a:extLst>
                </a:gridCol>
                <a:gridCol w="2506855">
                  <a:extLst>
                    <a:ext uri="{9D8B030D-6E8A-4147-A177-3AD203B41FA5}">
                      <a16:colId xmlns:a16="http://schemas.microsoft.com/office/drawing/2014/main" val="3253022357"/>
                    </a:ext>
                  </a:extLst>
                </a:gridCol>
                <a:gridCol w="2506855">
                  <a:extLst>
                    <a:ext uri="{9D8B030D-6E8A-4147-A177-3AD203B41FA5}">
                      <a16:colId xmlns:a16="http://schemas.microsoft.com/office/drawing/2014/main" val="2019288129"/>
                    </a:ext>
                  </a:extLst>
                </a:gridCol>
              </a:tblGrid>
              <a:tr h="375124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Adjective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Example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Adverb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Example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63086"/>
                  </a:ext>
                </a:extLst>
              </a:tr>
              <a:tr h="375124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Slight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A slight rise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Slightly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Rose slightly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17583"/>
                  </a:ext>
                </a:extLst>
              </a:tr>
              <a:tr h="750247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Gradual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A gradual fall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Gradually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Has fallen gradually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290617"/>
                  </a:ext>
                </a:extLst>
              </a:tr>
              <a:tr h="750247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Marginal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A marginal change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Marginally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Had changed marginally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689747"/>
                  </a:ext>
                </a:extLst>
              </a:tr>
              <a:tr h="750247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Modest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A modest increase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Modestly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Increases modestly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909272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91081" y="36722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44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Tense to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4777"/>
            <a:ext cx="8596668" cy="4676586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/>
              <a:t>Check the graph title, and the pie chart subtitles, look for dates! </a:t>
            </a:r>
            <a:endParaRPr lang="en-US" sz="3000" dirty="0"/>
          </a:p>
          <a:p>
            <a:r>
              <a:rPr lang="en-US" sz="3000" dirty="0"/>
              <a:t>– if the year is before the present year (i.e. 2018), use the past tense</a:t>
            </a:r>
            <a:br>
              <a:rPr lang="en-US" sz="3000" dirty="0"/>
            </a:br>
            <a:r>
              <a:rPr lang="en-US" sz="3000" dirty="0"/>
              <a:t>– if the year is after the present year (</a:t>
            </a:r>
            <a:r>
              <a:rPr lang="en-US" sz="3000" dirty="0" err="1"/>
              <a:t>i.e</a:t>
            </a:r>
            <a:r>
              <a:rPr lang="en-US" sz="3000" dirty="0"/>
              <a:t> </a:t>
            </a:r>
            <a:r>
              <a:rPr lang="en-US" sz="3000" dirty="0" smtClean="0"/>
              <a:t>2021), </a:t>
            </a:r>
            <a:r>
              <a:rPr lang="en-US" sz="3000" dirty="0"/>
              <a:t>use the future tense</a:t>
            </a:r>
            <a:br>
              <a:rPr lang="en-US" sz="3000" dirty="0"/>
            </a:br>
            <a:r>
              <a:rPr lang="en-US" sz="3000" dirty="0"/>
              <a:t>– if there is no year, use the present simple tense</a:t>
            </a:r>
          </a:p>
          <a:p>
            <a:r>
              <a:rPr lang="en-US" sz="3000" b="1" dirty="0"/>
              <a:t>Check you don’t accidentally switch the tense half way through.</a:t>
            </a: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/>
              <a:t>Sometimes you will get charts and graphs that will require you to use more than one tense, but do this deliberately and with caution.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56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Task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You need to write over 150 words (if you write any less marks WILL be deducted).</a:t>
            </a:r>
          </a:p>
          <a:p>
            <a:r>
              <a:rPr lang="en-US" sz="2800" dirty="0" smtClean="0"/>
              <a:t>Write the task in 20 minutes, don’t waste too much time on this task as it doesn’t contribute as greatly as task 2 does to your final grade.</a:t>
            </a:r>
          </a:p>
          <a:p>
            <a:r>
              <a:rPr lang="en-US" sz="2800" dirty="0" smtClean="0"/>
              <a:t>Academic report on a chart or graph.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46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Marking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Task Achievement</a:t>
            </a:r>
          </a:p>
          <a:p>
            <a:r>
              <a:rPr lang="en-US" sz="2800" dirty="0" smtClean="0"/>
              <a:t>Cohesion</a:t>
            </a:r>
          </a:p>
          <a:p>
            <a:r>
              <a:rPr lang="en-US" sz="2800" dirty="0" smtClean="0"/>
              <a:t>Vocabulary</a:t>
            </a:r>
          </a:p>
          <a:p>
            <a:r>
              <a:rPr lang="en-US" sz="2800" dirty="0" smtClean="0"/>
              <a:t>Grammatical range and accuracy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2913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Introductory Paragraph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5845"/>
            <a:ext cx="8596668" cy="448551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Explain what the graph or chart represents, paraphrasing the title. The chart/graph illustrates the…</a:t>
            </a:r>
          </a:p>
          <a:p>
            <a:endParaRPr lang="en-US" sz="2800" dirty="0" smtClean="0"/>
          </a:p>
          <a:p>
            <a:pPr marL="0" indent="0">
              <a:buNone/>
            </a:pPr>
            <a:r>
              <a:rPr lang="en-US" sz="2800" b="1" dirty="0"/>
              <a:t>Pie Chart title:</a:t>
            </a:r>
            <a:r>
              <a:rPr lang="en-US" sz="2800" dirty="0"/>
              <a:t> Holiday destinations chosen by Welsh people 1955-2005.</a:t>
            </a:r>
          </a:p>
          <a:p>
            <a:pPr marL="0" indent="0">
              <a:buNone/>
            </a:pPr>
            <a:r>
              <a:rPr lang="en-US" sz="2800" dirty="0"/>
              <a:t>Your first sentence: The pie chart shows the vacation preferences of Welsh people over a fifty year period starting in 1955 and finishing in 2005.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12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Second+ Third </a:t>
            </a:r>
            <a:r>
              <a:rPr lang="en-US" dirty="0"/>
              <a:t>Paragraph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2073"/>
            <a:ext cx="8596668" cy="52953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Organize </a:t>
            </a:r>
            <a:r>
              <a:rPr lang="en-US" sz="2800" dirty="0"/>
              <a:t>the information into two separate groups </a:t>
            </a:r>
            <a:r>
              <a:rPr lang="en-US" sz="2800" dirty="0" smtClean="0"/>
              <a:t>and focus </a:t>
            </a:r>
            <a:r>
              <a:rPr lang="en-US" sz="2800" dirty="0"/>
              <a:t>on these topics:</a:t>
            </a:r>
          </a:p>
          <a:p>
            <a:r>
              <a:rPr lang="en-US" sz="2800" dirty="0"/>
              <a:t>Major trends</a:t>
            </a:r>
          </a:p>
          <a:p>
            <a:r>
              <a:rPr lang="en-US" sz="2800" dirty="0"/>
              <a:t>Major groups</a:t>
            </a:r>
          </a:p>
          <a:p>
            <a:r>
              <a:rPr lang="en-US" sz="2800" dirty="0"/>
              <a:t>Exceptions</a:t>
            </a:r>
          </a:p>
          <a:p>
            <a:r>
              <a:rPr lang="en-US" sz="2800" dirty="0"/>
              <a:t>Group information</a:t>
            </a:r>
          </a:p>
          <a:p>
            <a:r>
              <a:rPr lang="en-US" sz="2800" dirty="0"/>
              <a:t>Other similar </a:t>
            </a:r>
            <a:r>
              <a:rPr lang="en-US" sz="2800" dirty="0" smtClean="0"/>
              <a:t>ideas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Write about this information focusing on a group at a time.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02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64191"/>
            <a:ext cx="8596668" cy="1320800"/>
          </a:xfrm>
        </p:spPr>
        <p:txBody>
          <a:bodyPr/>
          <a:lstStyle/>
          <a:p>
            <a:r>
              <a:rPr lang="en-US" dirty="0" smtClean="0"/>
              <a:t>Last Paragraph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Two sentences </a:t>
            </a:r>
            <a:r>
              <a:rPr lang="en-US" sz="2800" dirty="0" smtClean="0"/>
              <a:t>summarizing </a:t>
            </a:r>
            <a:r>
              <a:rPr lang="en-US" sz="2800" dirty="0"/>
              <a:t>your description. (What are the major overall trends, changes, etc.)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2537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37481"/>
            <a:ext cx="8596668" cy="5227092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If you cannot compare the information of your Pie Charts, don’t panic. In such a case giving a summary of each picture is fine.</a:t>
            </a:r>
          </a:p>
          <a:p>
            <a:r>
              <a:rPr lang="en-US" sz="3000" b="1" dirty="0"/>
              <a:t>Avoid giving personal opinions at all costs.</a:t>
            </a:r>
            <a:r>
              <a:rPr lang="en-US" sz="3000" dirty="0"/>
              <a:t> (E.g. If the graph shows rising prices and you know it’s because of a war in Middle East, do not say anything. Your personal opinion must not be mentioned.)</a:t>
            </a:r>
          </a:p>
          <a:p>
            <a:r>
              <a:rPr lang="en-US" sz="3000" dirty="0"/>
              <a:t>Always pay attention to the time frame of your Pie Charts and use the appropriate tense (past, present or future).</a:t>
            </a:r>
          </a:p>
          <a:p>
            <a:r>
              <a:rPr lang="en-US" sz="3000" dirty="0"/>
              <a:t>Focus on getting all of the </a:t>
            </a:r>
            <a:r>
              <a:rPr lang="en-US" sz="3000" b="1" dirty="0"/>
              <a:t>appropriate</a:t>
            </a:r>
            <a:r>
              <a:rPr lang="en-US" sz="3000" dirty="0"/>
              <a:t> data from the Pie Charts/Graphs into your writing.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25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to Use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760225"/>
              </p:ext>
            </p:extLst>
          </p:nvPr>
        </p:nvGraphicFramePr>
        <p:xfrm>
          <a:off x="791571" y="1624085"/>
          <a:ext cx="7847463" cy="4571997"/>
        </p:xfrm>
        <a:graphic>
          <a:graphicData uri="http://schemas.openxmlformats.org/drawingml/2006/table">
            <a:tbl>
              <a:tblPr/>
              <a:tblGrid>
                <a:gridCol w="2615821">
                  <a:extLst>
                    <a:ext uri="{9D8B030D-6E8A-4147-A177-3AD203B41FA5}">
                      <a16:colId xmlns:a16="http://schemas.microsoft.com/office/drawing/2014/main" val="3428871407"/>
                    </a:ext>
                  </a:extLst>
                </a:gridCol>
                <a:gridCol w="2615821">
                  <a:extLst>
                    <a:ext uri="{9D8B030D-6E8A-4147-A177-3AD203B41FA5}">
                      <a16:colId xmlns:a16="http://schemas.microsoft.com/office/drawing/2014/main" val="484406881"/>
                    </a:ext>
                  </a:extLst>
                </a:gridCol>
                <a:gridCol w="2615821">
                  <a:extLst>
                    <a:ext uri="{9D8B030D-6E8A-4147-A177-3AD203B41FA5}">
                      <a16:colId xmlns:a16="http://schemas.microsoft.com/office/drawing/2014/main" val="2218768207"/>
                    </a:ext>
                  </a:extLst>
                </a:gridCol>
              </a:tblGrid>
              <a:tr h="724277">
                <a:tc>
                  <a:txBody>
                    <a:bodyPr/>
                    <a:lstStyle/>
                    <a:p>
                      <a:pPr algn="l"/>
                      <a:r>
                        <a:rPr lang="en-US" sz="2800" b="0">
                          <a:effectLst/>
                        </a:rPr>
                        <a:t>Written form</a:t>
                      </a:r>
                    </a:p>
                  </a:txBody>
                  <a:tcPr marR="57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0">
                          <a:effectLst/>
                        </a:rPr>
                        <a:t>Percentage</a:t>
                      </a:r>
                    </a:p>
                  </a:txBody>
                  <a:tcPr marL="57150" marR="57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0">
                          <a:effectLst/>
                        </a:rPr>
                        <a:t>Fraction</a:t>
                      </a:r>
                    </a:p>
                  </a:txBody>
                  <a:tcPr marL="57150" marR="571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576170"/>
                  </a:ext>
                </a:extLst>
              </a:tr>
              <a:tr h="769544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a half</a:t>
                      </a:r>
                    </a:p>
                  </a:txBody>
                  <a:tcPr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50%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1/2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645793"/>
                  </a:ext>
                </a:extLst>
              </a:tr>
              <a:tr h="769544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a third</a:t>
                      </a:r>
                    </a:p>
                  </a:txBody>
                  <a:tcPr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33%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1/3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228029"/>
                  </a:ext>
                </a:extLst>
              </a:tr>
              <a:tr h="769544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two thirds</a:t>
                      </a:r>
                    </a:p>
                  </a:txBody>
                  <a:tcPr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66%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2/3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858339"/>
                  </a:ext>
                </a:extLst>
              </a:tr>
              <a:tr h="769544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three quarters</a:t>
                      </a:r>
                    </a:p>
                  </a:txBody>
                  <a:tcPr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75%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effectLst/>
                        </a:rPr>
                        <a:t>3/4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319719"/>
                  </a:ext>
                </a:extLst>
              </a:tr>
              <a:tr h="769544"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a quarter</a:t>
                      </a:r>
                    </a:p>
                  </a:txBody>
                  <a:tcPr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>
                          <a:effectLst/>
                        </a:rPr>
                        <a:t>25%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>
                          <a:effectLst/>
                        </a:rPr>
                        <a:t>1/4</a:t>
                      </a:r>
                    </a:p>
                  </a:txBody>
                  <a:tcPr marL="57150" marR="57150" marT="57150" marB="5715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799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44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193408"/>
              </p:ext>
            </p:extLst>
          </p:nvPr>
        </p:nvGraphicFramePr>
        <p:xfrm>
          <a:off x="463586" y="189751"/>
          <a:ext cx="9007960" cy="2987040"/>
        </p:xfrm>
        <a:graphic>
          <a:graphicData uri="http://schemas.openxmlformats.org/drawingml/2006/table">
            <a:tbl>
              <a:tblPr/>
              <a:tblGrid>
                <a:gridCol w="1623692">
                  <a:extLst>
                    <a:ext uri="{9D8B030D-6E8A-4147-A177-3AD203B41FA5}">
                      <a16:colId xmlns:a16="http://schemas.microsoft.com/office/drawing/2014/main" val="3566025586"/>
                    </a:ext>
                  </a:extLst>
                </a:gridCol>
                <a:gridCol w="7384268">
                  <a:extLst>
                    <a:ext uri="{9D8B030D-6E8A-4147-A177-3AD203B41FA5}">
                      <a16:colId xmlns:a16="http://schemas.microsoft.com/office/drawing/2014/main" val="1063171072"/>
                    </a:ext>
                  </a:extLst>
                </a:gridCol>
              </a:tblGrid>
              <a:tr h="393030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Verbs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Example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734148"/>
                  </a:ext>
                </a:extLst>
              </a:tr>
              <a:tr h="393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soar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the use of water soared in March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417848"/>
                  </a:ext>
                </a:extLst>
              </a:tr>
              <a:tr h="393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leap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the prices leapt to 90% in one year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32603"/>
                  </a:ext>
                </a:extLst>
              </a:tr>
              <a:tr h="393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Climb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populations climbed to over one million by 1980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368186"/>
                  </a:ext>
                </a:extLst>
              </a:tr>
              <a:tr h="393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Rocket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use of cars rocketed in the first decade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142548"/>
                  </a:ext>
                </a:extLst>
              </a:tr>
              <a:tr h="393030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Surge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a surge of migration is seen in November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59715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473958" y="-2758891"/>
            <a:ext cx="18072396" cy="276999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</a:rPr>
              <a:t>Up Verbs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755570"/>
              </p:ext>
            </p:extLst>
          </p:nvPr>
        </p:nvGraphicFramePr>
        <p:xfrm>
          <a:off x="463586" y="3472855"/>
          <a:ext cx="8807023" cy="3385145"/>
        </p:xfrm>
        <a:graphic>
          <a:graphicData uri="http://schemas.openxmlformats.org/drawingml/2006/table">
            <a:tbl>
              <a:tblPr/>
              <a:tblGrid>
                <a:gridCol w="1835947">
                  <a:extLst>
                    <a:ext uri="{9D8B030D-6E8A-4147-A177-3AD203B41FA5}">
                      <a16:colId xmlns:a16="http://schemas.microsoft.com/office/drawing/2014/main" val="2013191532"/>
                    </a:ext>
                  </a:extLst>
                </a:gridCol>
                <a:gridCol w="6971076">
                  <a:extLst>
                    <a:ext uri="{9D8B030D-6E8A-4147-A177-3AD203B41FA5}">
                      <a16:colId xmlns:a16="http://schemas.microsoft.com/office/drawing/2014/main" val="4268311387"/>
                    </a:ext>
                  </a:extLst>
                </a:gridCol>
              </a:tblGrid>
              <a:tr h="506341"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Verbs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>
                          <a:effectLst/>
                        </a:rPr>
                        <a:t>Example</a:t>
                      </a:r>
                      <a:endParaRPr lang="en-US" sz="2800">
                        <a:effectLst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874900"/>
                  </a:ext>
                </a:extLst>
              </a:tr>
              <a:tr h="506341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Sink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The cost of housing sunk after 2008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056017"/>
                  </a:ext>
                </a:extLst>
              </a:tr>
              <a:tr h="506341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Slip back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Use of electricity slipped back to 50 in May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197608"/>
                  </a:ext>
                </a:extLst>
              </a:tr>
              <a:tr h="506341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Dip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Divorce rate dipped in the 60s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903705"/>
                  </a:ext>
                </a:extLst>
              </a:tr>
              <a:tr h="506341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Drop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A drop in crime can be seen last year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950964"/>
                  </a:ext>
                </a:extLst>
              </a:tr>
              <a:tr h="506341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</a:rPr>
                        <a:t>Plummet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</a:rPr>
                        <a:t>Tourists to the city plummets after September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445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83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</TotalTime>
  <Words>641</Words>
  <Application>Microsoft Office PowerPoint</Application>
  <PresentationFormat>Widescreen</PresentationFormat>
  <Paragraphs>142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Roboto</vt:lpstr>
      <vt:lpstr>Trebuchet MS</vt:lpstr>
      <vt:lpstr>Wingdings 3</vt:lpstr>
      <vt:lpstr>Facet</vt:lpstr>
      <vt:lpstr>IELTS Writing Task 1</vt:lpstr>
      <vt:lpstr>Understanding Task 1</vt:lpstr>
      <vt:lpstr>Marking Criteria</vt:lpstr>
      <vt:lpstr>Introductory Paragraph</vt:lpstr>
      <vt:lpstr>Second+ Third Paragraph</vt:lpstr>
      <vt:lpstr>Last Paragraph</vt:lpstr>
      <vt:lpstr>General Tips</vt:lpstr>
      <vt:lpstr>Vocabulary to Use</vt:lpstr>
      <vt:lpstr>PowerPoint Presentation</vt:lpstr>
      <vt:lpstr>PowerPoint Presentation</vt:lpstr>
      <vt:lpstr>PowerPoint Presentation</vt:lpstr>
      <vt:lpstr>Which Tense to 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IELTS Writing Task 1</dc:title>
  <dc:creator>ThanasieAs@outlook.com</dc:creator>
  <cp:lastModifiedBy>ThanasieAs@outlook.com</cp:lastModifiedBy>
  <cp:revision>4</cp:revision>
  <dcterms:created xsi:type="dcterms:W3CDTF">2020-04-26T09:27:54Z</dcterms:created>
  <dcterms:modified xsi:type="dcterms:W3CDTF">2020-04-26T11:34:37Z</dcterms:modified>
</cp:coreProperties>
</file>