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482552" y="1124143"/>
            <a:ext cx="9937105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0368" marR="0" algn="ctr">
              <a:lnSpc>
                <a:spcPts val="4859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300" b="1" dirty="0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Nuisance and Urban Living: Legal Challenges in High-Density Areas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5173" y="3574310"/>
            <a:ext cx="10699177" cy="715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10" dirty="0">
                <a:solidFill>
                  <a:srgbClr val="FFFFFF"/>
                </a:solidFill>
                <a:latin typeface="Garamond"/>
                <a:cs typeface="Garamond"/>
              </a:rPr>
              <a:t>Tutor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: </a:t>
            </a:r>
            <a:r>
              <a:rPr sz="2400" b="1" spc="10" dirty="0">
                <a:solidFill>
                  <a:srgbClr val="FFFFFF"/>
                </a:solidFill>
                <a:latin typeface="Garamond"/>
                <a:cs typeface="Garamond"/>
              </a:rPr>
              <a:t>Okwudili</a:t>
            </a:r>
            <a:r>
              <a:rPr sz="2400" b="1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Garamond"/>
                <a:cs typeface="Garamond"/>
              </a:rPr>
              <a:t>O.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spc="14" dirty="0">
                <a:solidFill>
                  <a:srgbClr val="FFFFFF"/>
                </a:solidFill>
                <a:latin typeface="Garamond"/>
                <a:cs typeface="Garamond"/>
              </a:rPr>
              <a:t>ONWURAH,</a:t>
            </a:r>
            <a:r>
              <a:rPr sz="240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Garamond"/>
                <a:cs typeface="Garamond"/>
              </a:rPr>
              <a:t>LL.B.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(Nigeria); </a:t>
            </a:r>
            <a:r>
              <a:rPr sz="2400" b="1" spc="12" dirty="0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(Abuja, Nigeria); </a:t>
            </a:r>
            <a:r>
              <a:rPr sz="2400" b="1" spc="11" dirty="0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(Exeter,</a:t>
            </a:r>
          </a:p>
          <a:p>
            <a:pPr marL="2183606" marR="0">
              <a:lnSpc>
                <a:spcPts val="2613"/>
              </a:lnSpc>
              <a:spcBef>
                <a:spcPts val="0"/>
              </a:spcBef>
              <a:spcAft>
                <a:spcPts val="0"/>
              </a:spcAft>
            </a:pPr>
            <a:r>
              <a:rPr sz="2400" spc="10" dirty="0">
                <a:solidFill>
                  <a:srgbClr val="FFFFFF"/>
                </a:solidFill>
                <a:latin typeface="Garamond"/>
                <a:cs typeface="Garamond"/>
              </a:rPr>
              <a:t>UK);</a:t>
            </a:r>
            <a:r>
              <a:rPr sz="2400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b="1" spc="11" dirty="0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(Qingdao, </a:t>
            </a:r>
            <a:r>
              <a:rPr sz="2400" spc="10" dirty="0">
                <a:solidFill>
                  <a:srgbClr val="FFFFFF"/>
                </a:solidFill>
                <a:latin typeface="Garamond"/>
                <a:cs typeface="Garamond"/>
              </a:rPr>
              <a:t>PRC);</a:t>
            </a:r>
            <a:r>
              <a:rPr sz="2400" spc="-12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b="1" spc="11" dirty="0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(Shanghai, </a:t>
            </a:r>
            <a:r>
              <a:rPr sz="2400" spc="11" dirty="0">
                <a:solidFill>
                  <a:srgbClr val="FFFFFF"/>
                </a:solidFill>
                <a:latin typeface="Garamond"/>
                <a:cs typeface="Garamond"/>
              </a:rPr>
              <a:t>PRC)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64830" y="4392821"/>
            <a:ext cx="6043863" cy="6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96"/>
              </a:lnSpc>
              <a:spcBef>
                <a:spcPts val="0"/>
              </a:spcBef>
              <a:spcAft>
                <a:spcPts val="0"/>
              </a:spcAft>
            </a:pPr>
            <a:r>
              <a:rPr sz="4550" spc="-11" dirty="0">
                <a:solidFill>
                  <a:srgbClr val="000000"/>
                </a:solidFill>
                <a:latin typeface="Garamond"/>
                <a:cs typeface="Garamond"/>
              </a:rPr>
              <a:t>PhD </a:t>
            </a:r>
            <a:r>
              <a:rPr sz="4550" dirty="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sz="4550" spc="-11" dirty="0">
                <a:solidFill>
                  <a:srgbClr val="000000"/>
                </a:solidFill>
                <a:latin typeface="Garamond"/>
                <a:cs typeface="Garamond"/>
              </a:rPr>
              <a:t> Law</a:t>
            </a:r>
            <a:r>
              <a:rPr sz="455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4550" spc="-11" dirty="0">
                <a:solidFill>
                  <a:srgbClr val="000000"/>
                </a:solidFill>
                <a:latin typeface="Garamond"/>
                <a:cs typeface="Garamond"/>
              </a:rPr>
              <a:t>(Hong</a:t>
            </a:r>
            <a:r>
              <a:rPr sz="455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4550" spc="-12" dirty="0">
                <a:solidFill>
                  <a:srgbClr val="000000"/>
                </a:solidFill>
                <a:latin typeface="Garamond"/>
                <a:cs typeface="Garamond"/>
              </a:rPr>
              <a:t>Kong)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7529" y="6863060"/>
            <a:ext cx="3489573" cy="3838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15" dirty="0">
                <a:solidFill>
                  <a:srgbClr val="7030A0"/>
                </a:solidFill>
                <a:latin typeface="Garamond"/>
                <a:cs typeface="Garamond"/>
              </a:rPr>
              <a:t>Dr</a:t>
            </a:r>
            <a:r>
              <a:rPr sz="2400" b="1" dirty="0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sz="2400" b="1" spc="10" dirty="0">
                <a:solidFill>
                  <a:srgbClr val="7030A0"/>
                </a:solidFill>
                <a:latin typeface="Garamond"/>
                <a:cs typeface="Garamond"/>
              </a:rPr>
              <a:t>Okwudili</a:t>
            </a:r>
            <a:r>
              <a:rPr sz="2400" b="1" dirty="0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sz="2400" b="1" spc="15" dirty="0">
                <a:solidFill>
                  <a:srgbClr val="7030A0"/>
                </a:solidFill>
                <a:latin typeface="Garamond"/>
                <a:cs typeface="Garamond"/>
              </a:rPr>
              <a:t>O.</a:t>
            </a:r>
            <a:r>
              <a:rPr sz="2400" b="1" dirty="0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sz="2400" b="1" spc="10" dirty="0">
                <a:solidFill>
                  <a:srgbClr val="7030A0"/>
                </a:solidFill>
                <a:latin typeface="Garamond"/>
                <a:cs typeface="Garamond"/>
              </a:rPr>
              <a:t>Onwurah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17900" y="7247756"/>
            <a:ext cx="87630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aramond"/>
                <a:cs typeface="Garamond"/>
              </a:rPr>
              <a:t>11/29/2024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913041" y="7247756"/>
            <a:ext cx="22383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aramond"/>
                <a:cs typeface="Garamon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8412" y="688109"/>
            <a:ext cx="6820985" cy="10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0"/>
              </a:lnSpc>
              <a:spcBef>
                <a:spcPts val="0"/>
              </a:spcBef>
              <a:spcAft>
                <a:spcPts val="0"/>
              </a:spcAft>
            </a:pPr>
            <a:r>
              <a:rPr sz="3500" b="1" spc="-108" dirty="0">
                <a:solidFill>
                  <a:srgbClr val="FFFFFF"/>
                </a:solidFill>
                <a:latin typeface="CJLMQO+Arial-BoldMT"/>
                <a:cs typeface="CJLMQO+Arial-BoldMT"/>
              </a:rPr>
              <a:t>Legal</a:t>
            </a:r>
            <a:r>
              <a:rPr sz="3500" b="1" spc="-110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3500" b="1" spc="-108" dirty="0">
                <a:solidFill>
                  <a:srgbClr val="FFFFFF"/>
                </a:solidFill>
                <a:latin typeface="CJLMQO+Arial-BoldMT"/>
                <a:cs typeface="CJLMQO+Arial-BoldMT"/>
              </a:rPr>
              <a:t>Challenges </a:t>
            </a:r>
            <a:r>
              <a:rPr sz="3500" b="1" spc="-109" dirty="0">
                <a:solidFill>
                  <a:srgbClr val="FFFFFF"/>
                </a:solidFill>
                <a:latin typeface="CJLMQO+Arial-BoldMT"/>
                <a:cs typeface="CJLMQO+Arial-BoldMT"/>
              </a:rPr>
              <a:t>in </a:t>
            </a:r>
            <a:r>
              <a:rPr sz="3500" b="1" spc="-108" dirty="0">
                <a:solidFill>
                  <a:srgbClr val="FFFFFF"/>
                </a:solidFill>
                <a:latin typeface="CJLMQO+Arial-BoldMT"/>
                <a:cs typeface="CJLMQO+Arial-BoldMT"/>
              </a:rPr>
              <a:t>High-Density</a:t>
            </a:r>
          </a:p>
          <a:p>
            <a:pPr marL="0" marR="0">
              <a:lnSpc>
                <a:spcPts val="3910"/>
              </a:lnSpc>
              <a:spcBef>
                <a:spcPts val="489"/>
              </a:spcBef>
              <a:spcAft>
                <a:spcPts val="0"/>
              </a:spcAft>
            </a:pPr>
            <a:r>
              <a:rPr sz="3500" b="1" spc="-107" dirty="0">
                <a:solidFill>
                  <a:srgbClr val="FFFFFF"/>
                </a:solidFill>
                <a:latin typeface="CJLMQO+Arial-BoldMT"/>
                <a:cs typeface="CJLMQO+Arial-BoldMT"/>
              </a:rPr>
              <a:t>Areas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8411" y="2682680"/>
            <a:ext cx="2140929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54" dirty="0">
                <a:solidFill>
                  <a:srgbClr val="E5E0DF"/>
                </a:solidFill>
                <a:latin typeface="CJLMQO+Arial-BoldMT"/>
                <a:cs typeface="CJLMQO+Arial-BoldMT"/>
              </a:rPr>
              <a:t>Balancing</a:t>
            </a:r>
            <a:r>
              <a:rPr sz="1750" b="1" spc="-55" dirty="0">
                <a:solidFill>
                  <a:srgbClr val="E5E0DF"/>
                </a:solidFill>
                <a:latin typeface="CJLMQO+Arial-BoldMT"/>
                <a:cs typeface="CJLMQO+Arial-BoldMT"/>
              </a:rPr>
              <a:t> </a:t>
            </a:r>
            <a:r>
              <a:rPr sz="1750" b="1" spc="-54" dirty="0">
                <a:solidFill>
                  <a:srgbClr val="E5E0DF"/>
                </a:solidFill>
                <a:latin typeface="CJLMQO+Arial-BoldMT"/>
                <a:cs typeface="CJLMQO+Arial-BoldMT"/>
              </a:rPr>
              <a:t>Interests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8412" y="3116209"/>
            <a:ext cx="6879432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AGFUFQ+ArialMT"/>
                <a:cs typeface="AGFUFQ+ArialMT"/>
              </a:rPr>
              <a:t>Courts must</a:t>
            </a:r>
            <a:r>
              <a:rPr sz="1400" spc="-30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AGFUFQ+ArialMT"/>
                <a:cs typeface="AGFUFQ+ArialMT"/>
              </a:rPr>
              <a:t>weigh individual rights against</a:t>
            </a:r>
            <a:r>
              <a:rPr sz="1400" spc="-30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400" spc="-28" dirty="0">
                <a:solidFill>
                  <a:srgbClr val="E5E0DF"/>
                </a:solidFill>
                <a:latin typeface="AGFUFQ+ArialMT"/>
                <a:cs typeface="AGFUFQ+ArialMT"/>
              </a:rPr>
              <a:t>community needs in densely populated areas.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8412" y="4525052"/>
            <a:ext cx="2646960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54" dirty="0">
                <a:solidFill>
                  <a:srgbClr val="E5E0DF"/>
                </a:solidFill>
                <a:latin typeface="CJLMQO+Arial-BoldMT"/>
                <a:cs typeface="CJLMQO+Arial-BoldMT"/>
              </a:rPr>
              <a:t>Enforcement Difficulties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8412" y="4958581"/>
            <a:ext cx="747773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AGFUFQ+ArialMT"/>
                <a:cs typeface="AGFUFQ+ArialMT"/>
              </a:rPr>
              <a:t>Identifying and prosecuting nuisance sources in complex urban environments can be challenging.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8411" y="6654604"/>
            <a:ext cx="1843692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b="1" spc="-54" dirty="0">
                <a:solidFill>
                  <a:srgbClr val="E5E0DF"/>
                </a:solidFill>
                <a:latin typeface="CJLMQO+Arial-BoldMT"/>
                <a:cs typeface="CJLMQO+Arial-BoldMT"/>
              </a:rPr>
              <a:t>Zoning Conflicts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8412" y="7088133"/>
            <a:ext cx="7646106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8" dirty="0">
                <a:solidFill>
                  <a:srgbClr val="E5E0DF"/>
                </a:solidFill>
                <a:latin typeface="AGFUFQ+ArialMT"/>
                <a:cs typeface="AGFUFQ+ArialMT"/>
              </a:rPr>
              <a:t>Mixed-use developments create potential for conflicts between residential and commercial interests.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90" y="1669855"/>
            <a:ext cx="6424692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Role</a:t>
            </a:r>
            <a:r>
              <a:rPr sz="4450" b="1" spc="-136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of</a:t>
            </a:r>
            <a:r>
              <a:rPr sz="4450" b="1" spc="-134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CJLMQO+Arial-BoldMT"/>
                <a:cs typeface="CJLMQO+Arial-BoldMT"/>
              </a:rPr>
              <a:t>Local</a:t>
            </a:r>
            <a:r>
              <a:rPr sz="4450" b="1" spc="-138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CJLMQO+Arial-BoldMT"/>
                <a:cs typeface="CJLMQO+Arial-BoldMT"/>
              </a:rPr>
              <a:t>Authorities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223" y="2923764"/>
            <a:ext cx="2605608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Regulatory Powers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19901" y="2923764"/>
            <a:ext cx="1456221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Mediation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223" y="3476209"/>
            <a:ext cx="3242692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Local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authorities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can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enact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enforce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bylaws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 manage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effectively.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19900" y="3476209"/>
            <a:ext cx="3334641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Councils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often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act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mediators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neighbor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disputes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before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legal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action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taken.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8223" y="5198572"/>
            <a:ext cx="2651993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Planning Decisions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8224" y="5751018"/>
            <a:ext cx="6957282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Strategic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planning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can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prevent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potential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through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zoning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development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controls.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90" y="918214"/>
            <a:ext cx="6558353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6" dirty="0">
                <a:solidFill>
                  <a:srgbClr val="FFFFFF"/>
                </a:solidFill>
                <a:latin typeface="CJLMQO+Arial-BoldMT"/>
                <a:cs typeface="CJLMQO+Arial-BoldMT"/>
              </a:rPr>
              <a:t>Community Involvement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81487" y="2164502"/>
            <a:ext cx="1627844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Awareness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5308" y="2215822"/>
            <a:ext cx="339633" cy="4207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1</a:t>
            </a:r>
          </a:p>
          <a:p>
            <a:pPr marL="60" marR="0">
              <a:lnSpc>
                <a:spcPts val="2960"/>
              </a:lnSpc>
              <a:spcBef>
                <a:spcPts val="11923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2</a:t>
            </a:r>
          </a:p>
          <a:p>
            <a:pPr marL="0" marR="0">
              <a:lnSpc>
                <a:spcPts val="2960"/>
              </a:lnSpc>
              <a:spcBef>
                <a:spcPts val="11923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81488" y="2716948"/>
            <a:ext cx="5504813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Educating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residents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about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their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rights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responsibilities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regarding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81487" y="4061168"/>
            <a:ext cx="1471637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Reporting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81488" y="4613613"/>
            <a:ext cx="5567236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Establishing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efficient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channels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community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members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to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report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issues.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81487" y="5957834"/>
            <a:ext cx="1952947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Collaboration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81488" y="6510279"/>
            <a:ext cx="5511803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Engaging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residents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developing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implementing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local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management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strategies.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89" y="1388392"/>
            <a:ext cx="6526342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Technological</a:t>
            </a:r>
            <a:r>
              <a:rPr sz="4450" b="1" spc="-138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Solutions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5351567"/>
            <a:ext cx="2279141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Noise Reduction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54704" y="5351686"/>
            <a:ext cx="2045989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Smart Lighting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15737" y="5351567"/>
            <a:ext cx="1812974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Odor</a:t>
            </a:r>
            <a:r>
              <a:rPr sz="2200" b="1" spc="-67" dirty="0">
                <a:solidFill>
                  <a:srgbClr val="E5E0DF"/>
                </a:solidFill>
                <a:latin typeface="CJLMQO+Arial-BoldMT"/>
                <a:cs typeface="CJLMQO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Control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789" y="5904013"/>
            <a:ext cx="4195160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Advanced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soundproofing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materials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active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noise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cancellation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systems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buildings.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54704" y="5904132"/>
            <a:ext cx="3758590" cy="1010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Adaptive LED streetlights that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adjust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brightness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based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time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ambient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conditions.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15737" y="5904013"/>
            <a:ext cx="4192898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Advanced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filtration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systems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biotechnology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managing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odors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at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source.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7458" y="2738227"/>
            <a:ext cx="7583382" cy="52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4"/>
              </a:lnSpc>
              <a:spcBef>
                <a:spcPts val="0"/>
              </a:spcBef>
              <a:spcAft>
                <a:spcPts val="0"/>
              </a:spcAft>
            </a:pPr>
            <a:r>
              <a:rPr sz="3450" b="1" spc="-105" dirty="0">
                <a:solidFill>
                  <a:srgbClr val="FFFFFF"/>
                </a:solidFill>
                <a:latin typeface="CJLMQO+Arial-BoldMT"/>
                <a:cs typeface="CJLMQO+Arial-BoldMT"/>
              </a:rPr>
              <a:t>Future Trends</a:t>
            </a:r>
            <a:r>
              <a:rPr sz="3450" b="1" spc="-104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3450" b="1" spc="-107" dirty="0">
                <a:solidFill>
                  <a:srgbClr val="FFFFFF"/>
                </a:solidFill>
                <a:latin typeface="CJLMQO+Arial-BoldMT"/>
                <a:cs typeface="CJLMQO+Arial-BoldMT"/>
              </a:rPr>
              <a:t>in </a:t>
            </a:r>
            <a:r>
              <a:rPr sz="3450" b="1" spc="-104" dirty="0">
                <a:solidFill>
                  <a:srgbClr val="FFFFFF"/>
                </a:solidFill>
                <a:latin typeface="CJLMQO+Arial-BoldMT"/>
                <a:cs typeface="CJLMQO+Arial-BoldMT"/>
              </a:rPr>
              <a:t>Urban</a:t>
            </a:r>
            <a:r>
              <a:rPr sz="3450" b="1" spc="-109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3450" b="1" spc="-105" dirty="0">
                <a:solidFill>
                  <a:srgbClr val="FFFFFF"/>
                </a:solidFill>
                <a:latin typeface="CJLMQO+Arial-BoldMT"/>
                <a:cs typeface="CJLMQO+Arial-BoldMT"/>
              </a:rPr>
              <a:t>Nuisance Law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64148" y="3710434"/>
            <a:ext cx="3283793" cy="27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b="1" spc="-51" dirty="0">
                <a:solidFill>
                  <a:srgbClr val="E5E0DF"/>
                </a:solidFill>
                <a:latin typeface="CJLMQO+Arial-BoldMT"/>
                <a:cs typeface="CJLMQO+Arial-BoldMT"/>
              </a:rPr>
              <a:t>AI-Assisted</a:t>
            </a:r>
            <a:r>
              <a:rPr sz="1700" b="1" spc="-54" dirty="0">
                <a:solidFill>
                  <a:srgbClr val="E5E0DF"/>
                </a:solidFill>
                <a:latin typeface="CJLMQO+Arial-BoldMT"/>
                <a:cs typeface="CJLMQO+Arial-BoldMT"/>
              </a:rPr>
              <a:t> </a:t>
            </a:r>
            <a:r>
              <a:rPr sz="1700" b="1" spc="-52" dirty="0">
                <a:solidFill>
                  <a:srgbClr val="E5E0DF"/>
                </a:solidFill>
                <a:latin typeface="CJLMQO+Arial-BoldMT"/>
                <a:cs typeface="CJLMQO+Arial-BoldMT"/>
              </a:rPr>
              <a:t>Nuisance </a:t>
            </a:r>
            <a:r>
              <a:rPr sz="1700" b="1" spc="-51" dirty="0">
                <a:solidFill>
                  <a:srgbClr val="E5E0DF"/>
                </a:solidFill>
                <a:latin typeface="CJLMQO+Arial-BoldMT"/>
                <a:cs typeface="CJLMQO+Arial-BoldMT"/>
              </a:rPr>
              <a:t>Detection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4148" y="4137295"/>
            <a:ext cx="5638678" cy="229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sz="1350" spc="-28" dirty="0">
                <a:solidFill>
                  <a:srgbClr val="E5E0DF"/>
                </a:solidFill>
                <a:latin typeface="AGFUFQ+ArialMT"/>
                <a:cs typeface="AGFUFQ+ArialMT"/>
              </a:rPr>
              <a:t>Machine learning algorithms to identify and predict</a:t>
            </a:r>
            <a:r>
              <a:rPr sz="1350" spc="-30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350" spc="-28" dirty="0">
                <a:solidFill>
                  <a:srgbClr val="E5E0DF"/>
                </a:solidFill>
                <a:latin typeface="AGFUFQ+ArialMT"/>
                <a:cs typeface="AGFUFQ+ArialMT"/>
              </a:rPr>
              <a:t>urban nuisance patterns.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64148" y="5121920"/>
            <a:ext cx="2480282" cy="27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b="1" spc="-52" dirty="0">
                <a:solidFill>
                  <a:srgbClr val="E5E0DF"/>
                </a:solidFill>
                <a:latin typeface="CJLMQO+Arial-BoldMT"/>
                <a:cs typeface="CJLMQO+Arial-BoldMT"/>
              </a:rPr>
              <a:t>Virtual</a:t>
            </a:r>
            <a:r>
              <a:rPr sz="1700" b="1" spc="-54" dirty="0">
                <a:solidFill>
                  <a:srgbClr val="E5E0DF"/>
                </a:solidFill>
                <a:latin typeface="CJLMQO+Arial-BoldMT"/>
                <a:cs typeface="CJLMQO+Arial-BoldMT"/>
              </a:rPr>
              <a:t> </a:t>
            </a:r>
            <a:r>
              <a:rPr sz="1700" b="1" spc="-52" dirty="0">
                <a:solidFill>
                  <a:srgbClr val="E5E0DF"/>
                </a:solidFill>
                <a:latin typeface="CJLMQO+Arial-BoldMT"/>
                <a:cs typeface="CJLMQO+Arial-BoldMT"/>
              </a:rPr>
              <a:t>Reality Evidence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64148" y="5548781"/>
            <a:ext cx="6753854" cy="229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sz="1350" spc="-28" dirty="0">
                <a:solidFill>
                  <a:srgbClr val="E5E0DF"/>
                </a:solidFill>
                <a:latin typeface="AGFUFQ+ArialMT"/>
                <a:cs typeface="AGFUFQ+ArialMT"/>
              </a:rPr>
              <a:t>Using VR technology in court</a:t>
            </a:r>
            <a:r>
              <a:rPr sz="1350" spc="-30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350" spc="-28" dirty="0">
                <a:solidFill>
                  <a:srgbClr val="E5E0DF"/>
                </a:solidFill>
                <a:latin typeface="AGFUFQ+ArialMT"/>
                <a:cs typeface="AGFUFQ+ArialMT"/>
              </a:rPr>
              <a:t>to simulate nuisance conditions for more accurate judgments.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64148" y="6533406"/>
            <a:ext cx="3247845" cy="27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b="1" spc="-52" dirty="0">
                <a:solidFill>
                  <a:srgbClr val="E5E0DF"/>
                </a:solidFill>
                <a:latin typeface="CJLMQO+Arial-BoldMT"/>
                <a:cs typeface="CJLMQO+Arial-BoldMT"/>
              </a:rPr>
              <a:t>Blockchain-Based</a:t>
            </a:r>
            <a:r>
              <a:rPr sz="1700" b="1" spc="-54" dirty="0">
                <a:solidFill>
                  <a:srgbClr val="E5E0DF"/>
                </a:solidFill>
                <a:latin typeface="CJLMQO+Arial-BoldMT"/>
                <a:cs typeface="CJLMQO+Arial-BoldMT"/>
              </a:rPr>
              <a:t> </a:t>
            </a:r>
            <a:r>
              <a:rPr sz="1700" b="1" spc="-52" dirty="0">
                <a:solidFill>
                  <a:srgbClr val="E5E0DF"/>
                </a:solidFill>
                <a:latin typeface="CJLMQO+Arial-BoldMT"/>
                <a:cs typeface="CJLMQO+Arial-BoldMT"/>
              </a:rPr>
              <a:t>Compliance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64148" y="6960267"/>
            <a:ext cx="6084583" cy="229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08"/>
              </a:lnSpc>
              <a:spcBef>
                <a:spcPts val="0"/>
              </a:spcBef>
              <a:spcAft>
                <a:spcPts val="0"/>
              </a:spcAft>
            </a:pPr>
            <a:r>
              <a:rPr sz="1350" spc="-28" dirty="0">
                <a:solidFill>
                  <a:srgbClr val="E5E0DF"/>
                </a:solidFill>
                <a:latin typeface="AGFUFQ+ArialMT"/>
                <a:cs typeface="AGFUFQ+ArialMT"/>
              </a:rPr>
              <a:t>Implementing smart</a:t>
            </a:r>
            <a:r>
              <a:rPr sz="1350" spc="-30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350" spc="-28" dirty="0">
                <a:solidFill>
                  <a:srgbClr val="E5E0DF"/>
                </a:solidFill>
                <a:latin typeface="AGFUFQ+ArialMT"/>
                <a:cs typeface="AGFUFQ+ArialMT"/>
              </a:rPr>
              <a:t>contracts for automated enforcement</a:t>
            </a:r>
            <a:r>
              <a:rPr sz="1350" spc="-30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350" spc="-28" dirty="0">
                <a:solidFill>
                  <a:srgbClr val="E5E0DF"/>
                </a:solidFill>
                <a:latin typeface="AGFUFQ+ArialMT"/>
                <a:cs typeface="AGFUFQ+ArialMT"/>
              </a:rPr>
              <a:t>of</a:t>
            </a:r>
            <a:r>
              <a:rPr sz="1350" spc="-30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350" spc="-28" dirty="0">
                <a:solidFill>
                  <a:srgbClr val="E5E0DF"/>
                </a:solidFill>
                <a:latin typeface="AGFUFQ+ArialMT"/>
                <a:cs typeface="AGFUFQ+ArialMT"/>
              </a:rPr>
              <a:t>nuisance regulations.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80189" y="803438"/>
            <a:ext cx="7627115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5" dirty="0">
                <a:solidFill>
                  <a:srgbClr val="FFFFFF"/>
                </a:solidFill>
                <a:latin typeface="CJLMQO+Arial-BoldMT"/>
                <a:cs typeface="CJLMQO+Arial-BoldMT"/>
              </a:rPr>
              <a:t>Practical</a:t>
            </a:r>
            <a:r>
              <a:rPr sz="4450" b="1" spc="-139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Tips</a:t>
            </a:r>
            <a:r>
              <a:rPr sz="4450" b="1" spc="-135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CJLMQO+Arial-BoldMT"/>
                <a:cs typeface="CJLMQO+Arial-BoldMT"/>
              </a:rPr>
              <a:t>for</a:t>
            </a: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CJLMQO+Arial-BoldMT"/>
                <a:cs typeface="CJLMQO+Arial-BoldMT"/>
              </a:rPr>
              <a:t>Compliance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7305" y="2786842"/>
            <a:ext cx="2443294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Know Your</a:t>
            </a:r>
            <a:r>
              <a:rPr sz="2200" b="1" spc="-67" dirty="0">
                <a:solidFill>
                  <a:srgbClr val="E5E0DF"/>
                </a:solidFill>
                <a:latin typeface="CJLMQO+Arial-BoldMT"/>
                <a:cs typeface="CJLMQO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Rights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08982" y="2786842"/>
            <a:ext cx="2868910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Communication</a:t>
            </a:r>
            <a:r>
              <a:rPr sz="2200" b="1" spc="-69" dirty="0">
                <a:solidFill>
                  <a:srgbClr val="E5E0DF"/>
                </a:solidFill>
                <a:latin typeface="CJLMQO+Arial-BoldMT"/>
                <a:cs typeface="CJLMQO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First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46699" y="2809825"/>
            <a:ext cx="339573" cy="2838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1</a:t>
            </a:r>
          </a:p>
          <a:p>
            <a:pPr marL="0" marR="0">
              <a:lnSpc>
                <a:spcPts val="2960"/>
              </a:lnSpc>
              <a:spcBef>
                <a:spcPts val="16076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38375" y="2809825"/>
            <a:ext cx="339631" cy="2838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2</a:t>
            </a:r>
          </a:p>
          <a:p>
            <a:pPr marL="0" marR="0">
              <a:lnSpc>
                <a:spcPts val="2960"/>
              </a:lnSpc>
              <a:spcBef>
                <a:spcPts val="16076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17305" y="3339288"/>
            <a:ext cx="3000533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Familiarize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yourself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with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local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laws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regulations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applicable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 your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area.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08982" y="3339288"/>
            <a:ext cx="2705578" cy="1372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Attempt to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 resolve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issues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through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open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dialogue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with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neighbors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before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pursuing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legal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action.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17305" y="5210836"/>
            <a:ext cx="2962361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Document Everything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08982" y="5210836"/>
            <a:ext cx="2481870" cy="699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Seek Professional</a:t>
            </a:r>
          </a:p>
          <a:p>
            <a:pPr marL="0" marR="0">
              <a:lnSpc>
                <a:spcPts val="2457"/>
              </a:lnSpc>
              <a:spcBef>
                <a:spcPts val="242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Advice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17305" y="5763280"/>
            <a:ext cx="2858250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Keep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detailed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records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of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incidents,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including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dates,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times,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08982" y="6117611"/>
            <a:ext cx="2814766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Consult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with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legal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experts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or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local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authorities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when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facing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persistent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issues.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17305" y="6849130"/>
            <a:ext cx="2561121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communication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attempts.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7082" y="606422"/>
            <a:ext cx="3152495" cy="5914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7"/>
              </a:lnSpc>
              <a:spcBef>
                <a:spcPts val="0"/>
              </a:spcBef>
              <a:spcAft>
                <a:spcPts val="0"/>
              </a:spcAft>
            </a:pPr>
            <a:r>
              <a:rPr sz="3900" b="1" spc="-120" dirty="0">
                <a:solidFill>
                  <a:srgbClr val="FFFFFF"/>
                </a:solidFill>
                <a:latin typeface="CJLMQO+Arial-BoldMT"/>
                <a:cs typeface="CJLMQO+Arial-BoldMT"/>
              </a:rPr>
              <a:t>Q&amp;A Session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7082" y="2204996"/>
            <a:ext cx="1817628" cy="314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1950" b="1" spc="-58" dirty="0">
                <a:solidFill>
                  <a:srgbClr val="E5E0DF"/>
                </a:solidFill>
                <a:latin typeface="CJLMQO+Arial-BoldMT"/>
                <a:cs typeface="CJLMQO+Arial-BoldMT"/>
              </a:rPr>
              <a:t>Ask</a:t>
            </a:r>
            <a:r>
              <a:rPr sz="1950" b="1" spc="-61" dirty="0">
                <a:solidFill>
                  <a:srgbClr val="E5E0DF"/>
                </a:solidFill>
                <a:latin typeface="CJLMQO+Arial-BoldMT"/>
                <a:cs typeface="CJLMQO+Arial-BoldMT"/>
              </a:rPr>
              <a:t> </a:t>
            </a:r>
            <a:r>
              <a:rPr sz="1950" b="1" spc="-60" dirty="0">
                <a:solidFill>
                  <a:srgbClr val="E5E0DF"/>
                </a:solidFill>
                <a:latin typeface="CJLMQO+Arial-BoldMT"/>
                <a:cs typeface="CJLMQO+Arial-BoldMT"/>
              </a:rPr>
              <a:t>Questions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7082" y="2688921"/>
            <a:ext cx="6641395" cy="258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Opportunity for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audience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to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 seek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clarification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on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law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concepts.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87082" y="4259300"/>
            <a:ext cx="2299989" cy="314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1950" b="1" spc="-60" dirty="0">
                <a:solidFill>
                  <a:srgbClr val="E5E0DF"/>
                </a:solidFill>
                <a:latin typeface="CJLMQO+Arial-BoldMT"/>
                <a:cs typeface="CJLMQO+Arial-BoldMT"/>
              </a:rPr>
              <a:t>Share Experiences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87082" y="4743225"/>
            <a:ext cx="7427441" cy="258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Attendees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can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discuss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personal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encounters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with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nuisances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legal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challenges.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87082" y="6634002"/>
            <a:ext cx="2271331" cy="314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sz="1950" b="1" spc="-60" dirty="0">
                <a:solidFill>
                  <a:srgbClr val="E5E0DF"/>
                </a:solidFill>
                <a:latin typeface="CJLMQO+Arial-BoldMT"/>
                <a:cs typeface="CJLMQO+Arial-BoldMT"/>
              </a:rPr>
              <a:t>Propose Solutions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87082" y="7117927"/>
            <a:ext cx="7731783" cy="258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Brainstorm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innovative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approaches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to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 addressing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issues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in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your</a:t>
            </a:r>
            <a:r>
              <a:rPr sz="1550" spc="-3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550" spc="-31" dirty="0">
                <a:solidFill>
                  <a:srgbClr val="E5E0DF"/>
                </a:solidFill>
                <a:latin typeface="AGFUFQ+ArialMT"/>
                <a:cs typeface="AGFUFQ+ArialMT"/>
              </a:rPr>
              <a:t>community.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90" y="2599495"/>
            <a:ext cx="3229266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Conclusion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3845784"/>
            <a:ext cx="2140669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7" dirty="0">
                <a:solidFill>
                  <a:srgbClr val="FFFFFF"/>
                </a:solidFill>
                <a:latin typeface="CJLMQO+Arial-BoldMT"/>
                <a:cs typeface="CJLMQO+Arial-BoldMT"/>
              </a:rPr>
              <a:t>Key</a:t>
            </a:r>
            <a:r>
              <a:rPr sz="2200" b="1" spc="-68" dirty="0">
                <a:solidFill>
                  <a:srgbClr val="FFFFFF"/>
                </a:solidFill>
                <a:latin typeface="CJLMQO+Arial-BoldMT"/>
                <a:cs typeface="CJLMQO+Arial-BoldMT"/>
              </a:rPr>
              <a:t> Takeaways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2927" y="3845784"/>
            <a:ext cx="2791283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CJLMQO+Arial-BoldMT"/>
                <a:cs typeface="CJLMQO+Arial-BoldMT"/>
              </a:rPr>
              <a:t>Ongoing Challenges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2067" y="3845784"/>
            <a:ext cx="2076958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CJLMQO+Arial-BoldMT"/>
                <a:cs typeface="CJLMQO+Arial-BoldMT"/>
              </a:rPr>
              <a:t>Future Outlook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789" y="4488955"/>
            <a:ext cx="3873314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balances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individual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rights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with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community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needs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high-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density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areas.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2927" y="4488955"/>
            <a:ext cx="3414555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Evolving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landscapes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require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continuous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adaptation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legal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frameworks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technologies.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72067" y="4488955"/>
            <a:ext cx="3875431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Collaborative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efforts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between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residents,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authorities,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innovators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will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shape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living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quality.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34534" y="1073261"/>
            <a:ext cx="5364669" cy="1146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The purpose of the online lesson is to encourage you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sz="2000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b="1" u="sng" dirty="0">
                <a:solidFill>
                  <a:srgbClr val="FFFFFF"/>
                </a:solidFill>
                <a:latin typeface="Garamond"/>
                <a:cs typeface="Garamond"/>
              </a:rPr>
              <a:t>participate actively</a:t>
            </a:r>
            <a:r>
              <a:rPr sz="2000" b="1" u="sng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in achieving your needs and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simplifying your legal education.</a:t>
            </a:r>
            <a:r>
              <a:rPr sz="2000" spc="93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i="1" dirty="0">
                <a:solidFill>
                  <a:srgbClr val="FFFFFF"/>
                </a:solidFill>
                <a:latin typeface="Garamond"/>
                <a:cs typeface="Garamond"/>
              </a:rPr>
              <a:t>I want you to be the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FFFFFF"/>
                </a:solidFill>
                <a:latin typeface="Garamond"/>
                <a:cs typeface="Garamond"/>
              </a:rPr>
              <a:t>best!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34534" y="2866515"/>
            <a:ext cx="5318441" cy="872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Will make the learning process more</a:t>
            </a:r>
            <a:r>
              <a:rPr sz="2000" spc="82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Garamond"/>
                <a:cs typeface="Garamond"/>
              </a:rPr>
              <a:t>interactive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Garamond"/>
                <a:cs typeface="Garamond"/>
              </a:rPr>
              <a:t>discussions</a:t>
            </a:r>
            <a:r>
              <a:rPr sz="2000" b="1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and feel free to ask any question or you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can speak.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0316" y="2974357"/>
            <a:ext cx="2045553" cy="1597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marR="0">
              <a:lnSpc>
                <a:spcPts val="5940"/>
              </a:lnSpc>
              <a:spcBef>
                <a:spcPts val="0"/>
              </a:spcBef>
              <a:spcAft>
                <a:spcPts val="0"/>
              </a:spcAft>
            </a:pPr>
            <a:r>
              <a:rPr sz="5300" b="1" spc="-14" dirty="0">
                <a:solidFill>
                  <a:srgbClr val="262626"/>
                </a:solidFill>
                <a:latin typeface="Garamond"/>
                <a:cs typeface="Garamond"/>
              </a:rPr>
              <a:t>Minor</a:t>
            </a:r>
          </a:p>
          <a:p>
            <a:pPr marL="0" marR="0">
              <a:lnSpc>
                <a:spcPts val="5940"/>
              </a:lnSpc>
              <a:spcBef>
                <a:spcPts val="445"/>
              </a:spcBef>
              <a:spcAft>
                <a:spcPts val="0"/>
              </a:spcAft>
            </a:pPr>
            <a:r>
              <a:rPr sz="5300" b="1" spc="-15" dirty="0">
                <a:solidFill>
                  <a:srgbClr val="262626"/>
                </a:solidFill>
                <a:latin typeface="Garamond"/>
                <a:cs typeface="Garamond"/>
              </a:rPr>
              <a:t>House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9016" y="4583701"/>
            <a:ext cx="2527518" cy="792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940"/>
              </a:lnSpc>
              <a:spcBef>
                <a:spcPts val="0"/>
              </a:spcBef>
              <a:spcAft>
                <a:spcPts val="0"/>
              </a:spcAft>
            </a:pPr>
            <a:r>
              <a:rPr sz="5300" b="1" spc="-11" dirty="0">
                <a:solidFill>
                  <a:srgbClr val="262626"/>
                </a:solidFill>
                <a:latin typeface="Garamond"/>
                <a:cs typeface="Garamond"/>
              </a:rPr>
              <a:t>Keeping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34534" y="4659770"/>
            <a:ext cx="4939095" cy="598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You have the right to choose whether to turn on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your video or not.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34534" y="6315865"/>
            <a:ext cx="4738877" cy="598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Garamond"/>
                <a:cs typeface="Garamond"/>
              </a:rPr>
              <a:t>Participation </a:t>
            </a: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prepares you for your exam and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Garamond"/>
                <a:cs typeface="Garamond"/>
              </a:rPr>
              <a:t>learning needs with ease.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352776" y="7740215"/>
            <a:ext cx="87630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aramond"/>
                <a:cs typeface="Garamond"/>
              </a:rPr>
              <a:t>11/29/2024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47915" y="7740215"/>
            <a:ext cx="223837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80189" y="1529214"/>
            <a:ext cx="7298584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87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6150" b="1" spc="-187" dirty="0">
                <a:solidFill>
                  <a:srgbClr val="FFFFFF"/>
                </a:solidFill>
                <a:latin typeface="CJLMQO+Arial-BoldMT"/>
                <a:cs typeface="CJLMQO+Arial-BoldMT"/>
              </a:rPr>
              <a:t>Introduction</a:t>
            </a:r>
            <a:endParaRPr sz="6150" b="1" spc="-186" dirty="0">
              <a:solidFill>
                <a:srgbClr val="FFFFFF"/>
              </a:solidFill>
              <a:latin typeface="CJLMQO+Arial-BoldMT"/>
              <a:cs typeface="CJLMQO+Arial-Bold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0189" y="5788999"/>
            <a:ext cx="7304246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addresses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conflicts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arising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from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high-density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living.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This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presentation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explores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legal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challenges,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landmark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cases,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future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trends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managing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89" y="952623"/>
            <a:ext cx="5614596" cy="1374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Insight</a:t>
            </a:r>
            <a:r>
              <a:rPr sz="4450" b="1" spc="-138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4" dirty="0">
                <a:solidFill>
                  <a:srgbClr val="FFFFFF"/>
                </a:solidFill>
                <a:latin typeface="CJLMQO+Arial-BoldMT"/>
                <a:cs typeface="CJLMQO+Arial-BoldMT"/>
              </a:rPr>
              <a:t>to</a:t>
            </a:r>
            <a:r>
              <a:rPr sz="4450" b="1" spc="-140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5" dirty="0">
                <a:solidFill>
                  <a:srgbClr val="FFFFFF"/>
                </a:solidFill>
                <a:latin typeface="CJLMQO+Arial-BoldMT"/>
                <a:cs typeface="CJLMQO+Arial-BoldMT"/>
              </a:rPr>
              <a:t>Urban</a:t>
            </a:r>
          </a:p>
          <a:p>
            <a:pPr marL="0" marR="0">
              <a:lnSpc>
                <a:spcPts val="4971"/>
              </a:lnSpc>
              <a:spcBef>
                <a:spcPts val="528"/>
              </a:spcBef>
              <a:spcAft>
                <a:spcPts val="0"/>
              </a:spcAft>
            </a:pPr>
            <a:r>
              <a:rPr sz="4450" b="1" spc="-136" dirty="0">
                <a:solidFill>
                  <a:srgbClr val="FFFFFF"/>
                </a:solidFill>
                <a:latin typeface="CJLMQO+Arial-BoldMT"/>
                <a:cs typeface="CJLMQO+Arial-BoldMT"/>
              </a:rPr>
              <a:t>Nuisance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223" y="2915311"/>
            <a:ext cx="1440532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19901" y="2915311"/>
            <a:ext cx="1658404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Importance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223" y="3467756"/>
            <a:ext cx="3342480" cy="1372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refers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 activities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or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conditions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that interfere with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the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enjoyment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property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densely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populated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areas.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19900" y="3467756"/>
            <a:ext cx="3056083" cy="1372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Understanding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crucial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maintaining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quality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life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cities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resolving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conflicts.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8223" y="5915924"/>
            <a:ext cx="1642988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Challenges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8224" y="6468369"/>
            <a:ext cx="7230904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High-density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living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creates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unique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legal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social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challenges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addressing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effectively.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80189" y="736763"/>
            <a:ext cx="6024937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6" dirty="0">
                <a:solidFill>
                  <a:srgbClr val="FFFFFF"/>
                </a:solidFill>
                <a:latin typeface="CJLMQO+Arial-BoldMT"/>
                <a:cs typeface="CJLMQO+Arial-BoldMT"/>
              </a:rPr>
              <a:t>Historical</a:t>
            </a:r>
            <a:r>
              <a:rPr sz="4450" b="1" spc="-139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CJLMQO+Arial-BoldMT"/>
                <a:cs typeface="CJLMQO+Arial-BoldMT"/>
              </a:rPr>
              <a:t>Background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67887" y="1983051"/>
            <a:ext cx="2615314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Early Common</a:t>
            </a:r>
            <a:r>
              <a:rPr sz="2200" b="1" spc="-69" dirty="0">
                <a:solidFill>
                  <a:srgbClr val="E5E0DF"/>
                </a:solidFill>
                <a:latin typeface="CJLMQO+Arial-BoldMT"/>
                <a:cs typeface="CJLMQO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Law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31709" y="2034371"/>
            <a:ext cx="339573" cy="414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67887" y="2535497"/>
            <a:ext cx="5842794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originated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English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common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law,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focusing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protecting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landowners'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rights.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67887" y="3879717"/>
            <a:ext cx="2853357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Industrial</a:t>
            </a:r>
            <a:r>
              <a:rPr sz="2200" b="1" spc="-69" dirty="0">
                <a:solidFill>
                  <a:srgbClr val="E5E0DF"/>
                </a:solidFill>
                <a:latin typeface="CJLMQO+Arial-BoldMT"/>
                <a:cs typeface="CJLMQO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Revolution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31769" y="3931036"/>
            <a:ext cx="339573" cy="414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67887" y="4432162"/>
            <a:ext cx="5557194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Urbanization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led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 increased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cases,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prompting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courts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 balance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individual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rights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with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industrial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progress.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67887" y="6139284"/>
            <a:ext cx="1611746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Modern</a:t>
            </a:r>
            <a:r>
              <a:rPr sz="2200" b="1" spc="-69" dirty="0">
                <a:solidFill>
                  <a:srgbClr val="E5E0DF"/>
                </a:solidFill>
                <a:latin typeface="CJLMQO+Arial-BoldMT"/>
                <a:cs typeface="CJLMQO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Era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31709" y="6190604"/>
            <a:ext cx="339573" cy="414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67887" y="6691731"/>
            <a:ext cx="5840571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Contemporary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urban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law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addresses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diverse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issues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like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noise,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light,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odor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pollution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cities.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89" y="2418043"/>
            <a:ext cx="6555368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6" dirty="0">
                <a:solidFill>
                  <a:srgbClr val="FFFFFF"/>
                </a:solidFill>
                <a:latin typeface="CJLMQO+Arial-BoldMT"/>
                <a:cs typeface="CJLMQO+Arial-BoldMT"/>
              </a:rPr>
              <a:t>Types </a:t>
            </a: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of</a:t>
            </a:r>
            <a:r>
              <a:rPr sz="4450" b="1" spc="-134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5" dirty="0">
                <a:solidFill>
                  <a:srgbClr val="FFFFFF"/>
                </a:solidFill>
                <a:latin typeface="CJLMQO+Arial-BoldMT"/>
                <a:cs typeface="CJLMQO+Arial-BoldMT"/>
              </a:rPr>
              <a:t>Urban</a:t>
            </a:r>
            <a:r>
              <a:rPr sz="4450" b="1" spc="-139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CJLMQO+Arial-BoldMT"/>
                <a:cs typeface="CJLMQO+Arial-BoldMT"/>
              </a:rPr>
              <a:t>Nuisance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3664332"/>
            <a:ext cx="2108200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CJLMQO+Arial-BoldMT"/>
                <a:cs typeface="CJLMQO+Arial-BoldMT"/>
              </a:rPr>
              <a:t>Noise Pollution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2927" y="3664332"/>
            <a:ext cx="2030028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CJLMQO+Arial-BoldMT"/>
                <a:cs typeface="CJLMQO+Arial-BoldMT"/>
              </a:rPr>
              <a:t>Light</a:t>
            </a:r>
            <a:r>
              <a:rPr sz="2200" b="1" spc="-67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2200" b="1" spc="-68" dirty="0">
                <a:solidFill>
                  <a:srgbClr val="FFFFFF"/>
                </a:solidFill>
                <a:latin typeface="CJLMQO+Arial-BoldMT"/>
                <a:cs typeface="CJLMQO+Arial-BoldMT"/>
              </a:rPr>
              <a:t>Pollution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2067" y="3664332"/>
            <a:ext cx="2014748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FFFFFF"/>
                </a:solidFill>
                <a:latin typeface="CJLMQO+Arial-BoldMT"/>
                <a:cs typeface="CJLMQO+Arial-BoldMT"/>
              </a:rPr>
              <a:t>Odor</a:t>
            </a:r>
            <a:r>
              <a:rPr sz="2200" b="1" spc="-67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2200" b="1" spc="-68" dirty="0">
                <a:solidFill>
                  <a:srgbClr val="FFFFFF"/>
                </a:solidFill>
                <a:latin typeface="CJLMQO+Arial-BoldMT"/>
                <a:cs typeface="CJLMQO+Arial-BoldMT"/>
              </a:rPr>
              <a:t>Pollution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789" y="4307504"/>
            <a:ext cx="4120191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Excessive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sound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from traffic,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construction,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or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nightlife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disrupting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residents'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peace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sleep.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2927" y="4307504"/>
            <a:ext cx="3736627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Artificial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light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interfering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with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natural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darkness,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affecting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sleep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patterns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wildlife.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72067" y="4307504"/>
            <a:ext cx="4010852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Unpleasant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smells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from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industries,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waste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management,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or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food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establishments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impacting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quality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life.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89" y="1347791"/>
            <a:ext cx="7238204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5" dirty="0">
                <a:solidFill>
                  <a:srgbClr val="FFFFFF"/>
                </a:solidFill>
                <a:latin typeface="CJLMQO+Arial-BoldMT"/>
                <a:cs typeface="CJLMQO+Arial-BoldMT"/>
              </a:rPr>
              <a:t>Case</a:t>
            </a: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 Study:</a:t>
            </a:r>
            <a:r>
              <a:rPr sz="4450" b="1" spc="-135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6" dirty="0">
                <a:solidFill>
                  <a:srgbClr val="FFFFFF"/>
                </a:solidFill>
                <a:latin typeface="CJLMQO+Arial-BoldMT"/>
                <a:cs typeface="CJLMQO+Arial-BoldMT"/>
              </a:rPr>
              <a:t>Noise </a:t>
            </a: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Pollution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0906" y="2622417"/>
            <a:ext cx="2807808" cy="1048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Landmark </a:t>
            </a:r>
            <a:r>
              <a:rPr sz="2200" b="1" spc="-67" dirty="0">
                <a:solidFill>
                  <a:srgbClr val="E5E0DF"/>
                </a:solidFill>
                <a:latin typeface="CJLMQO+Arial-BoldMT"/>
                <a:cs typeface="CJLMQO+Arial-BoldMT"/>
              </a:rPr>
              <a:t>Case:</a:t>
            </a:r>
          </a:p>
          <a:p>
            <a:pPr marL="0" marR="0">
              <a:lnSpc>
                <a:spcPts val="2457"/>
              </a:lnSpc>
              <a:spcBef>
                <a:spcPts val="242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Coventry </a:t>
            </a:r>
            <a:r>
              <a:rPr sz="220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v</a:t>
            </a:r>
            <a:r>
              <a:rPr sz="2200" b="1" spc="-136" dirty="0">
                <a:solidFill>
                  <a:srgbClr val="E5E0DF"/>
                </a:solidFill>
                <a:latin typeface="CJLMQO+Arial-BoldMT"/>
                <a:cs typeface="CJLMQO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Lawrence</a:t>
            </a:r>
          </a:p>
          <a:p>
            <a:pPr marL="0" marR="0">
              <a:lnSpc>
                <a:spcPts val="2457"/>
              </a:lnSpc>
              <a:spcBef>
                <a:spcPts val="292"/>
              </a:spcBef>
              <a:spcAft>
                <a:spcPts val="0"/>
              </a:spcAft>
            </a:pPr>
            <a:r>
              <a:rPr sz="2200" b="1" spc="-67" dirty="0">
                <a:solidFill>
                  <a:srgbClr val="E5E0DF"/>
                </a:solidFill>
                <a:latin typeface="CJLMQO+Arial-BoldMT"/>
                <a:cs typeface="CJLMQO+Arial-BoldMT"/>
              </a:rPr>
              <a:t>[2014]</a:t>
            </a: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 UKSC </a:t>
            </a:r>
            <a:r>
              <a:rPr sz="2200" b="1" spc="-67" dirty="0">
                <a:solidFill>
                  <a:srgbClr val="E5E0DF"/>
                </a:solidFill>
                <a:latin typeface="CJLMQO+Arial-BoldMT"/>
                <a:cs typeface="CJLMQO+Arial-BoldMT"/>
              </a:rPr>
              <a:t>13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22582" y="2622417"/>
            <a:ext cx="1534888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7" dirty="0">
                <a:solidFill>
                  <a:srgbClr val="E5E0DF"/>
                </a:solidFill>
                <a:latin typeface="CJLMQO+Arial-BoldMT"/>
                <a:cs typeface="CJLMQO+Arial-BoldMT"/>
              </a:rPr>
              <a:t>Key</a:t>
            </a: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 Issues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0298" y="2645399"/>
            <a:ext cx="339573" cy="414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52034" y="2645399"/>
            <a:ext cx="339573" cy="414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22582" y="3174862"/>
            <a:ext cx="3057709" cy="1372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Balancing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long-standing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use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of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land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for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noisy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activities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with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residents'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right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to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 quiet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enjoyment.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30906" y="3883522"/>
            <a:ext cx="2111853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Supreme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Court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case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30906" y="4245472"/>
            <a:ext cx="2565782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addressing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noise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from </a:t>
            </a:r>
            <a:r>
              <a:rPr sz="1750" dirty="0">
                <a:solidFill>
                  <a:srgbClr val="E5E0DF"/>
                </a:solidFill>
                <a:latin typeface="AGFUFQ+ArialMT"/>
                <a:cs typeface="AGFUFQ+ArialMT"/>
              </a:rPr>
              <a:t>a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motorsports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stadium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near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residential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properties.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30905" y="5755070"/>
            <a:ext cx="1363315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Outcome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0299" y="5778053"/>
            <a:ext cx="339573" cy="414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sz="265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30905" y="6307515"/>
            <a:ext cx="6658769" cy="648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Court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emphasized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importance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planning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permission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claims,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reshaping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legal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approach.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80189" y="928096"/>
            <a:ext cx="7079397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5" dirty="0">
                <a:solidFill>
                  <a:srgbClr val="FFFFFF"/>
                </a:solidFill>
                <a:latin typeface="CJLMQO+Arial-BoldMT"/>
                <a:cs typeface="CJLMQO+Arial-BoldMT"/>
              </a:rPr>
              <a:t>Case</a:t>
            </a: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 Study:</a:t>
            </a:r>
            <a:r>
              <a:rPr sz="4450" b="1" spc="-135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Light</a:t>
            </a:r>
            <a:r>
              <a:rPr sz="4450" b="1" spc="-134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Pollution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4421" y="2174385"/>
            <a:ext cx="4857970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Stone </a:t>
            </a:r>
            <a:r>
              <a:rPr sz="2200" b="1" dirty="0">
                <a:solidFill>
                  <a:srgbClr val="E5E0DF"/>
                </a:solidFill>
                <a:latin typeface="CJLMQO+Arial-BoldMT"/>
                <a:cs typeface="CJLMQO+Arial-BoldMT"/>
              </a:rPr>
              <a:t>v</a:t>
            </a:r>
            <a:r>
              <a:rPr sz="2200" b="1" spc="-136" dirty="0">
                <a:solidFill>
                  <a:srgbClr val="E5E0DF"/>
                </a:solidFill>
                <a:latin typeface="CJLMQO+Arial-BoldMT"/>
                <a:cs typeface="CJLMQO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Bolton </a:t>
            </a:r>
            <a:r>
              <a:rPr sz="2200" b="1" spc="-67" dirty="0">
                <a:solidFill>
                  <a:srgbClr val="E5E0DF"/>
                </a:solidFill>
                <a:latin typeface="CJLMQO+Arial-BoldMT"/>
                <a:cs typeface="CJLMQO+Arial-BoldMT"/>
              </a:rPr>
              <a:t>[2021]</a:t>
            </a: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 EWCA Civ </a:t>
            </a:r>
            <a:r>
              <a:rPr sz="2200" b="1" spc="-67" dirty="0">
                <a:solidFill>
                  <a:srgbClr val="E5E0DF"/>
                </a:solidFill>
                <a:latin typeface="CJLMQO+Arial-BoldMT"/>
                <a:cs typeface="CJLMQO+Arial-BoldMT"/>
              </a:rPr>
              <a:t>1597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4422" y="2726830"/>
            <a:ext cx="5367242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Court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Appeal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case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concerning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light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from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illuminated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advertising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board.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4422" y="3988897"/>
            <a:ext cx="2356904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Legal</a:t>
            </a:r>
            <a:r>
              <a:rPr sz="2200" b="1" spc="-69" dirty="0">
                <a:solidFill>
                  <a:srgbClr val="E5E0DF"/>
                </a:solidFill>
                <a:latin typeface="CJLMQO+Arial-BoldMT"/>
                <a:cs typeface="CJLMQO+Arial-BoldMT"/>
              </a:rPr>
              <a:t> </a:t>
            </a: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Arguments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4422" y="4541343"/>
            <a:ext cx="5948330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Plaintiffs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claimed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the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bright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light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interfered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with their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sleep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and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enjoyment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property.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54422" y="5803410"/>
            <a:ext cx="1021432" cy="350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68" dirty="0">
                <a:solidFill>
                  <a:srgbClr val="E5E0DF"/>
                </a:solidFill>
                <a:latin typeface="CJLMQO+Arial-BoldMT"/>
                <a:cs typeface="CJLMQO+Arial-BoldMT"/>
              </a:rPr>
              <a:t>Ruling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54422" y="6355855"/>
            <a:ext cx="6108795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Court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found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favor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of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the plaintiffs,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ordering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adjustments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to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the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billboard's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lighting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schedule.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3789" y="889996"/>
            <a:ext cx="7065897" cy="669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sz="4450" b="1" spc="-135" dirty="0">
                <a:solidFill>
                  <a:srgbClr val="FFFFFF"/>
                </a:solidFill>
                <a:latin typeface="CJLMQO+Arial-BoldMT"/>
                <a:cs typeface="CJLMQO+Arial-BoldMT"/>
              </a:rPr>
              <a:t>Case</a:t>
            </a: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 Study:</a:t>
            </a:r>
            <a:r>
              <a:rPr sz="4450" b="1" spc="-135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Odor</a:t>
            </a:r>
            <a:r>
              <a:rPr sz="4450" b="1" spc="-135" dirty="0">
                <a:solidFill>
                  <a:srgbClr val="FFFFFF"/>
                </a:solidFill>
                <a:latin typeface="CJLMQO+Arial-BoldMT"/>
                <a:cs typeface="CJLMQO+Arial-BoldMT"/>
              </a:rPr>
              <a:t> </a:t>
            </a:r>
            <a:r>
              <a:rPr sz="4450" b="1" spc="-137" dirty="0">
                <a:solidFill>
                  <a:srgbClr val="FFFFFF"/>
                </a:solidFill>
                <a:latin typeface="CJLMQO+Arial-BoldMT"/>
                <a:cs typeface="CJLMQO+Arial-BoldMT"/>
              </a:rPr>
              <a:t>Pollution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224" y="2122826"/>
            <a:ext cx="671236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Case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02623" y="2122826"/>
            <a:ext cx="3087880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Barr </a:t>
            </a:r>
            <a:r>
              <a:rPr sz="1750" dirty="0">
                <a:solidFill>
                  <a:srgbClr val="E5E0DF"/>
                </a:solidFill>
                <a:latin typeface="AGFUFQ+ArialMT"/>
                <a:cs typeface="AGFUFQ+ArialMT"/>
              </a:rPr>
              <a:t>v</a:t>
            </a:r>
            <a:r>
              <a:rPr sz="1750" spc="-73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Biffa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Waste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Services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Ltd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[2012] EWCA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Civ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312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224" y="3136048"/>
            <a:ext cx="683607" cy="286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Issue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02623" y="3136048"/>
            <a:ext cx="3218909" cy="648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Odor from waste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management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facility affecting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nearby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residents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8224" y="4512172"/>
            <a:ext cx="819367" cy="2025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Ruling</a:t>
            </a:r>
          </a:p>
          <a:p>
            <a:pPr marL="0" marR="0">
              <a:lnSpc>
                <a:spcPts val="1955"/>
              </a:lnSpc>
              <a:spcBef>
                <a:spcPts val="11688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Impact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02623" y="4512172"/>
            <a:ext cx="3218174" cy="1372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Court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rejected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"reasonable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user"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defense,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emphasizing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statutory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compliance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isn't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absolute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protection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02623" y="6251199"/>
            <a:ext cx="3184304" cy="1010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Strengthened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residents'</a:t>
            </a:r>
            <a:r>
              <a:rPr sz="1750" spc="-38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rights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odor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nuisance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cases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against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industrial</a:t>
            </a:r>
            <a:r>
              <a:rPr sz="1750" spc="-37" dirty="0">
                <a:solidFill>
                  <a:srgbClr val="E5E0DF"/>
                </a:solidFill>
                <a:latin typeface="AGFUFQ+ArialMT"/>
                <a:cs typeface="AGFUFQ+ArialMT"/>
              </a:rPr>
              <a:t> </a:t>
            </a:r>
            <a:r>
              <a:rPr sz="1750" spc="-36" dirty="0">
                <a:solidFill>
                  <a:srgbClr val="E5E0DF"/>
                </a:solidFill>
                <a:latin typeface="AGFUFQ+ArialMT"/>
                <a:cs typeface="AGFUFQ+ArialMT"/>
              </a:rPr>
              <a:t>operations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929</Words>
  <Application>Microsoft Office PowerPoint</Application>
  <PresentationFormat>Custom</PresentationFormat>
  <Paragraphs>210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CJLMQO+Arial-BoldMT</vt:lpstr>
      <vt:lpstr>AGFUFQ+ArialMT</vt:lpstr>
      <vt:lpstr>Garamond</vt:lpstr>
      <vt:lpstr>Calibri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Okwudili Onyenwee Onwurah</cp:lastModifiedBy>
  <cp:revision>2</cp:revision>
  <dcterms:modified xsi:type="dcterms:W3CDTF">2024-11-29T08:07:28Z</dcterms:modified>
</cp:coreProperties>
</file>