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 id="2147483665" r:id="rId2"/>
  </p:sldMasterIdLst>
  <p:notesMasterIdLst>
    <p:notesMasterId r:id="rId20"/>
  </p:notesMasterIdLst>
  <p:sldIdLst>
    <p:sldId id="273" r:id="rId3"/>
    <p:sldId id="274"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14630400" cy="8229600"/>
  <p:notesSz cx="8229600" cy="14630400"/>
  <p:embeddedFontLst>
    <p:embeddedFont>
      <p:font typeface="DM Sans" pitchFamily="2" charset="0"/>
      <p:regular r:id="rId21"/>
      <p:bold r:id="rId22"/>
      <p:italic r:id="rId23"/>
      <p:boldItalic r:id="rId24"/>
    </p:embeddedFont>
    <p:embeddedFont>
      <p:font typeface="Garamond" panose="02020404030301010803" pitchFamily="18" charset="0"/>
      <p:regular r:id="rId25"/>
      <p:bold r:id="rId26"/>
      <p:italic r:id="rId27"/>
    </p:embeddedFont>
    <p:embeddedFont>
      <p:font typeface="Libre Baskerville" panose="02000000000000000000" pitchFamily="2" charset="0"/>
      <p:regular r:id="rId28"/>
      <p:bold r:id="rId29"/>
      <p: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3" d="100"/>
          <a:sy n="93" d="100"/>
        </p:scale>
        <p:origin x="52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8" Type="http://schemas.openxmlformats.org/officeDocument/2006/relationships/slide" Target="slides/slide6.xml"/></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0D793FC9-F268-4A1C-A093-607111501244}"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4B3D47C9-D9FC-4420-A744-6B89A243D619}">
      <dgm:prSet/>
      <dgm:spPr/>
      <dgm:t>
        <a:bodyPr/>
        <a:lstStyle/>
        <a:p>
          <a:r>
            <a:rPr lang="en-US" b="1" dirty="0"/>
            <a:t>Tutor</a:t>
          </a:r>
          <a:r>
            <a:rPr lang="en-US" dirty="0"/>
            <a:t>: </a:t>
          </a:r>
          <a:r>
            <a:rPr lang="en-GB" b="1" dirty="0"/>
            <a:t>Okwudili</a:t>
          </a:r>
          <a:r>
            <a:rPr lang="en-GB" dirty="0"/>
            <a:t> O. ONWURAH, </a:t>
          </a:r>
          <a:r>
            <a:rPr lang="en-GB" b="1" dirty="0"/>
            <a:t>LL.B.</a:t>
          </a:r>
          <a:r>
            <a:rPr lang="en-GB" dirty="0"/>
            <a:t> (Nigeria); </a:t>
          </a:r>
          <a:r>
            <a:rPr lang="en-GB" b="1" dirty="0"/>
            <a:t>BL</a:t>
          </a:r>
          <a:r>
            <a:rPr lang="en-GB" dirty="0"/>
            <a:t> (Abuja, Nigeria); </a:t>
          </a:r>
          <a:r>
            <a:rPr lang="en-GB" b="1" dirty="0"/>
            <a:t>LLM</a:t>
          </a:r>
          <a:r>
            <a:rPr lang="en-GB" dirty="0"/>
            <a:t> (Exeter, UK); </a:t>
          </a:r>
          <a:r>
            <a:rPr lang="en-GB" b="1" dirty="0"/>
            <a:t>LLM</a:t>
          </a:r>
          <a:r>
            <a:rPr lang="en-GB" dirty="0"/>
            <a:t> (Qingdao, PRC); </a:t>
          </a:r>
          <a:r>
            <a:rPr lang="en-GB" b="1" dirty="0"/>
            <a:t>LLM</a:t>
          </a:r>
          <a:r>
            <a:rPr lang="en-GB" dirty="0"/>
            <a:t> (Shanghai, PRC)</a:t>
          </a:r>
          <a:endParaRPr lang="en-US" dirty="0"/>
        </a:p>
      </dgm:t>
    </dgm:pt>
    <dgm:pt modelId="{3B4A0499-6413-43FF-A386-E2721FA19865}" type="parTrans" cxnId="{47B26742-AC34-473E-B2EF-084F9289332E}">
      <dgm:prSet/>
      <dgm:spPr/>
      <dgm:t>
        <a:bodyPr/>
        <a:lstStyle/>
        <a:p>
          <a:endParaRPr lang="en-US"/>
        </a:p>
      </dgm:t>
    </dgm:pt>
    <dgm:pt modelId="{87FB430B-75F2-4A98-9D03-92AAA2951C1F}" type="sibTrans" cxnId="{47B26742-AC34-473E-B2EF-084F9289332E}">
      <dgm:prSet/>
      <dgm:spPr/>
      <dgm:t>
        <a:bodyPr/>
        <a:lstStyle/>
        <a:p>
          <a:endParaRPr lang="en-US"/>
        </a:p>
      </dgm:t>
    </dgm:pt>
    <dgm:pt modelId="{A8BF8E76-CC70-4FFE-9E84-56635DBB574B}">
      <dgm:prSet/>
      <dgm:spPr/>
      <dgm:t>
        <a:bodyPr/>
        <a:lstStyle/>
        <a:p>
          <a:r>
            <a:rPr lang="en-US" dirty="0"/>
            <a:t>PhD in Law (Hong Kong)</a:t>
          </a:r>
          <a:br>
            <a:rPr lang="en-US" dirty="0"/>
          </a:br>
          <a:endParaRPr lang="en-US" dirty="0"/>
        </a:p>
      </dgm:t>
    </dgm:pt>
    <dgm:pt modelId="{FA5D942D-74A5-4061-9030-9816228997EF}" type="parTrans" cxnId="{AEEDF93A-6EFC-4794-9EA7-792AD6378CFA}">
      <dgm:prSet/>
      <dgm:spPr/>
      <dgm:t>
        <a:bodyPr/>
        <a:lstStyle/>
        <a:p>
          <a:endParaRPr lang="en-US"/>
        </a:p>
      </dgm:t>
    </dgm:pt>
    <dgm:pt modelId="{ECE27122-8DDC-4AB2-BC2B-CAA2EE80DAB4}" type="sibTrans" cxnId="{AEEDF93A-6EFC-4794-9EA7-792AD6378CFA}">
      <dgm:prSet/>
      <dgm:spPr/>
      <dgm:t>
        <a:bodyPr/>
        <a:lstStyle/>
        <a:p>
          <a:endParaRPr lang="en-US"/>
        </a:p>
      </dgm:t>
    </dgm:pt>
    <dgm:pt modelId="{3306BD63-0E89-49A9-9A19-0567680F4C23}">
      <dgm:prSet/>
      <dgm:spPr/>
      <dgm:t>
        <a:bodyPr/>
        <a:lstStyle/>
        <a:p>
          <a:r>
            <a:rPr lang="en-US" b="1" dirty="0">
              <a:solidFill>
                <a:srgbClr val="7030A0"/>
              </a:solidFill>
            </a:rPr>
            <a:t>Dr Okwudili O. Onwurah</a:t>
          </a:r>
        </a:p>
      </dgm:t>
    </dgm:pt>
    <dgm:pt modelId="{30624F51-6043-4586-B1CC-9CEDC9A4D448}" type="parTrans" cxnId="{D6BD83F6-285A-4EAF-A9E3-677B7328315D}">
      <dgm:prSet/>
      <dgm:spPr/>
      <dgm:t>
        <a:bodyPr/>
        <a:lstStyle/>
        <a:p>
          <a:endParaRPr lang="en-US"/>
        </a:p>
      </dgm:t>
    </dgm:pt>
    <dgm:pt modelId="{B8E6C81C-F96B-4037-B0AE-E195845F76E8}" type="sibTrans" cxnId="{D6BD83F6-285A-4EAF-A9E3-677B7328315D}">
      <dgm:prSet/>
      <dgm:spPr/>
      <dgm:t>
        <a:bodyPr/>
        <a:lstStyle/>
        <a:p>
          <a:endParaRPr lang="en-US"/>
        </a:p>
      </dgm:t>
    </dgm:pt>
    <dgm:pt modelId="{1C3346F7-2909-4802-A99B-C614BF60D0AA}" type="pres">
      <dgm:prSet presAssocID="{0D793FC9-F268-4A1C-A093-607111501244}" presName="Name0" presStyleCnt="0">
        <dgm:presLayoutVars>
          <dgm:dir/>
          <dgm:animLvl val="lvl"/>
          <dgm:resizeHandles val="exact"/>
        </dgm:presLayoutVars>
      </dgm:prSet>
      <dgm:spPr/>
    </dgm:pt>
    <dgm:pt modelId="{C5F0A950-62FA-4F84-A3CA-A98BE82F54E2}" type="pres">
      <dgm:prSet presAssocID="{3306BD63-0E89-49A9-9A19-0567680F4C23}" presName="boxAndChildren" presStyleCnt="0"/>
      <dgm:spPr/>
    </dgm:pt>
    <dgm:pt modelId="{9767B373-F5D2-4C16-8232-AD3EB3BA2865}" type="pres">
      <dgm:prSet presAssocID="{3306BD63-0E89-49A9-9A19-0567680F4C23}" presName="parentTextBox" presStyleLbl="node1" presStyleIdx="0" presStyleCnt="2" custScaleY="30958" custLinFactNeighborX="17539" custLinFactNeighborY="-1064"/>
      <dgm:spPr/>
    </dgm:pt>
    <dgm:pt modelId="{F5F75FCB-6600-4BC3-91BE-B7A919D87789}" type="pres">
      <dgm:prSet presAssocID="{87FB430B-75F2-4A98-9D03-92AAA2951C1F}" presName="sp" presStyleCnt="0"/>
      <dgm:spPr/>
    </dgm:pt>
    <dgm:pt modelId="{5F2D1CFE-F0BA-4745-B54D-24C092E006B0}" type="pres">
      <dgm:prSet presAssocID="{4B3D47C9-D9FC-4420-A744-6B89A243D619}" presName="arrowAndChildren" presStyleCnt="0"/>
      <dgm:spPr/>
    </dgm:pt>
    <dgm:pt modelId="{1267F2E7-7445-44C5-85A1-474EA1B37E02}" type="pres">
      <dgm:prSet presAssocID="{4B3D47C9-D9FC-4420-A744-6B89A243D619}" presName="parentTextArrow" presStyleLbl="node1" presStyleIdx="0" presStyleCnt="2"/>
      <dgm:spPr/>
    </dgm:pt>
    <dgm:pt modelId="{50E560F1-A1B3-4C64-B8C9-000AEB7FD047}" type="pres">
      <dgm:prSet presAssocID="{4B3D47C9-D9FC-4420-A744-6B89A243D619}" presName="arrow" presStyleLbl="node1" presStyleIdx="1" presStyleCnt="2"/>
      <dgm:spPr/>
    </dgm:pt>
    <dgm:pt modelId="{36B24DEE-2EFE-405E-9811-D9B994214603}" type="pres">
      <dgm:prSet presAssocID="{4B3D47C9-D9FC-4420-A744-6B89A243D619}" presName="descendantArrow" presStyleCnt="0"/>
      <dgm:spPr/>
    </dgm:pt>
    <dgm:pt modelId="{776488E1-41F0-4B79-AF8B-E69517EDFD16}" type="pres">
      <dgm:prSet presAssocID="{A8BF8E76-CC70-4FFE-9E84-56635DBB574B}" presName="childTextArrow" presStyleLbl="fgAccFollowNode1" presStyleIdx="0" presStyleCnt="1" custScaleY="133803">
        <dgm:presLayoutVars>
          <dgm:bulletEnabled val="1"/>
        </dgm:presLayoutVars>
      </dgm:prSet>
      <dgm:spPr/>
    </dgm:pt>
  </dgm:ptLst>
  <dgm:cxnLst>
    <dgm:cxn modelId="{2CA50D17-3428-4E21-A0E9-2142B609A549}" type="presOf" srcId="{A8BF8E76-CC70-4FFE-9E84-56635DBB574B}" destId="{776488E1-41F0-4B79-AF8B-E69517EDFD16}" srcOrd="0" destOrd="0" presId="urn:microsoft.com/office/officeart/2005/8/layout/process4"/>
    <dgm:cxn modelId="{AEEDF93A-6EFC-4794-9EA7-792AD6378CFA}" srcId="{4B3D47C9-D9FC-4420-A744-6B89A243D619}" destId="{A8BF8E76-CC70-4FFE-9E84-56635DBB574B}" srcOrd="0" destOrd="0" parTransId="{FA5D942D-74A5-4061-9030-9816228997EF}" sibTransId="{ECE27122-8DDC-4AB2-BC2B-CAA2EE80DAB4}"/>
    <dgm:cxn modelId="{47B26742-AC34-473E-B2EF-084F9289332E}" srcId="{0D793FC9-F268-4A1C-A093-607111501244}" destId="{4B3D47C9-D9FC-4420-A744-6B89A243D619}" srcOrd="0" destOrd="0" parTransId="{3B4A0499-6413-43FF-A386-E2721FA19865}" sibTransId="{87FB430B-75F2-4A98-9D03-92AAA2951C1F}"/>
    <dgm:cxn modelId="{B199074C-A959-42AE-950B-CC10A8601A0B}" type="presOf" srcId="{0D793FC9-F268-4A1C-A093-607111501244}" destId="{1C3346F7-2909-4802-A99B-C614BF60D0AA}" srcOrd="0" destOrd="0" presId="urn:microsoft.com/office/officeart/2005/8/layout/process4"/>
    <dgm:cxn modelId="{257CA2B2-EA2D-4959-955D-DFCE9E7E358F}" type="presOf" srcId="{4B3D47C9-D9FC-4420-A744-6B89A243D619}" destId="{50E560F1-A1B3-4C64-B8C9-000AEB7FD047}" srcOrd="1" destOrd="0" presId="urn:microsoft.com/office/officeart/2005/8/layout/process4"/>
    <dgm:cxn modelId="{30CD7EBF-67CD-46FF-BC97-F2DED6ACCACB}" type="presOf" srcId="{3306BD63-0E89-49A9-9A19-0567680F4C23}" destId="{9767B373-F5D2-4C16-8232-AD3EB3BA2865}" srcOrd="0" destOrd="0" presId="urn:microsoft.com/office/officeart/2005/8/layout/process4"/>
    <dgm:cxn modelId="{FBA06BCD-9128-4C68-905E-EFF4446AEF5D}" type="presOf" srcId="{4B3D47C9-D9FC-4420-A744-6B89A243D619}" destId="{1267F2E7-7445-44C5-85A1-474EA1B37E02}" srcOrd="0" destOrd="0" presId="urn:microsoft.com/office/officeart/2005/8/layout/process4"/>
    <dgm:cxn modelId="{D6BD83F6-285A-4EAF-A9E3-677B7328315D}" srcId="{0D793FC9-F268-4A1C-A093-607111501244}" destId="{3306BD63-0E89-49A9-9A19-0567680F4C23}" srcOrd="1" destOrd="0" parTransId="{30624F51-6043-4586-B1CC-9CEDC9A4D448}" sibTransId="{B8E6C81C-F96B-4037-B0AE-E195845F76E8}"/>
    <dgm:cxn modelId="{E0C8B17A-7F02-4F63-810D-DF96617E6B2D}" type="presParOf" srcId="{1C3346F7-2909-4802-A99B-C614BF60D0AA}" destId="{C5F0A950-62FA-4F84-A3CA-A98BE82F54E2}" srcOrd="0" destOrd="0" presId="urn:microsoft.com/office/officeart/2005/8/layout/process4"/>
    <dgm:cxn modelId="{7141D6E0-9349-45F8-9636-CB6596552D4E}" type="presParOf" srcId="{C5F0A950-62FA-4F84-A3CA-A98BE82F54E2}" destId="{9767B373-F5D2-4C16-8232-AD3EB3BA2865}" srcOrd="0" destOrd="0" presId="urn:microsoft.com/office/officeart/2005/8/layout/process4"/>
    <dgm:cxn modelId="{0C2E3242-DD21-46C5-AA08-077C0A82A4E8}" type="presParOf" srcId="{1C3346F7-2909-4802-A99B-C614BF60D0AA}" destId="{F5F75FCB-6600-4BC3-91BE-B7A919D87789}" srcOrd="1" destOrd="0" presId="urn:microsoft.com/office/officeart/2005/8/layout/process4"/>
    <dgm:cxn modelId="{F99384A6-756B-4F34-BBEF-133B8347CFF4}" type="presParOf" srcId="{1C3346F7-2909-4802-A99B-C614BF60D0AA}" destId="{5F2D1CFE-F0BA-4745-B54D-24C092E006B0}" srcOrd="2" destOrd="0" presId="urn:microsoft.com/office/officeart/2005/8/layout/process4"/>
    <dgm:cxn modelId="{2026DBF1-B70E-4B5A-9191-54EE5B1A3FB7}" type="presParOf" srcId="{5F2D1CFE-F0BA-4745-B54D-24C092E006B0}" destId="{1267F2E7-7445-44C5-85A1-474EA1B37E02}" srcOrd="0" destOrd="0" presId="urn:microsoft.com/office/officeart/2005/8/layout/process4"/>
    <dgm:cxn modelId="{17BCA71F-A8C9-4F60-8970-4FE7522DAEAD}" type="presParOf" srcId="{5F2D1CFE-F0BA-4745-B54D-24C092E006B0}" destId="{50E560F1-A1B3-4C64-B8C9-000AEB7FD047}" srcOrd="1" destOrd="0" presId="urn:microsoft.com/office/officeart/2005/8/layout/process4"/>
    <dgm:cxn modelId="{D5099044-8757-44E1-B016-8040BDFB48D5}" type="presParOf" srcId="{5F2D1CFE-F0BA-4745-B54D-24C092E006B0}" destId="{36B24DEE-2EFE-405E-9811-D9B994214603}" srcOrd="2" destOrd="0" presId="urn:microsoft.com/office/officeart/2005/8/layout/process4"/>
    <dgm:cxn modelId="{29D1FAEC-771F-471D-A5D5-BE21DDF348A8}" type="presParOf" srcId="{36B24DEE-2EFE-405E-9811-D9B994214603}" destId="{776488E1-41F0-4B79-AF8B-E69517EDFD16}"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F0261D-2D55-44FE-9210-5FD47F397E4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5A3F13B-47ED-43DF-B9E5-A98CF9EEB27D}">
      <dgm:prSet/>
      <dgm:spPr/>
      <dgm:t>
        <a:bodyPr/>
        <a:lstStyle/>
        <a:p>
          <a:r>
            <a:rPr lang="en-GB"/>
            <a:t>The purpose of the online lesson is to encourage you to </a:t>
          </a:r>
          <a:r>
            <a:rPr lang="en-GB" b="1" u="sng"/>
            <a:t>participate actively </a:t>
          </a:r>
          <a:r>
            <a:rPr lang="en-GB"/>
            <a:t>in achieving your needs and simplifying your legal education. </a:t>
          </a:r>
          <a:r>
            <a:rPr lang="en-GB" i="1"/>
            <a:t>I want you to be the best!</a:t>
          </a:r>
          <a:endParaRPr lang="en-US"/>
        </a:p>
      </dgm:t>
    </dgm:pt>
    <dgm:pt modelId="{8FF08942-7391-4348-92FC-09578CC6DC39}" type="parTrans" cxnId="{A4AAC06D-AE2B-44A7-99FC-70B2928B7046}">
      <dgm:prSet/>
      <dgm:spPr/>
      <dgm:t>
        <a:bodyPr/>
        <a:lstStyle/>
        <a:p>
          <a:endParaRPr lang="en-US"/>
        </a:p>
      </dgm:t>
    </dgm:pt>
    <dgm:pt modelId="{B9FAA6FA-A55E-4E23-A733-53F6A54EFCF4}" type="sibTrans" cxnId="{A4AAC06D-AE2B-44A7-99FC-70B2928B7046}">
      <dgm:prSet/>
      <dgm:spPr/>
      <dgm:t>
        <a:bodyPr/>
        <a:lstStyle/>
        <a:p>
          <a:endParaRPr lang="en-US"/>
        </a:p>
      </dgm:t>
    </dgm:pt>
    <dgm:pt modelId="{6FD09409-AFB0-4F9A-BE0C-46F959774E90}">
      <dgm:prSet/>
      <dgm:spPr/>
      <dgm:t>
        <a:bodyPr/>
        <a:lstStyle/>
        <a:p>
          <a:r>
            <a:rPr lang="en-GB"/>
            <a:t>Will make the learning process more </a:t>
          </a:r>
          <a:r>
            <a:rPr lang="en-GB" b="1"/>
            <a:t>interactive discussions </a:t>
          </a:r>
          <a:r>
            <a:rPr lang="en-GB"/>
            <a:t>and feel free to ask any question or you can speak.</a:t>
          </a:r>
          <a:endParaRPr lang="en-US"/>
        </a:p>
      </dgm:t>
    </dgm:pt>
    <dgm:pt modelId="{F4A3C124-7376-407A-98EF-6D4F389FE0CE}" type="parTrans" cxnId="{22442EA2-D5D7-4ADC-AAEE-129243005349}">
      <dgm:prSet/>
      <dgm:spPr/>
      <dgm:t>
        <a:bodyPr/>
        <a:lstStyle/>
        <a:p>
          <a:endParaRPr lang="en-US"/>
        </a:p>
      </dgm:t>
    </dgm:pt>
    <dgm:pt modelId="{9DEAA4C5-B7C1-4FBF-89D2-F56254B6FB52}" type="sibTrans" cxnId="{22442EA2-D5D7-4ADC-AAEE-129243005349}">
      <dgm:prSet/>
      <dgm:spPr/>
      <dgm:t>
        <a:bodyPr/>
        <a:lstStyle/>
        <a:p>
          <a:endParaRPr lang="en-US"/>
        </a:p>
      </dgm:t>
    </dgm:pt>
    <dgm:pt modelId="{CB7AF24D-FB4F-4210-B8BF-267FB2A35091}">
      <dgm:prSet/>
      <dgm:spPr/>
      <dgm:t>
        <a:bodyPr/>
        <a:lstStyle/>
        <a:p>
          <a:r>
            <a:rPr lang="en-GB"/>
            <a:t>You have the right to choose whether to turn on your video or not.</a:t>
          </a:r>
          <a:endParaRPr lang="en-US"/>
        </a:p>
      </dgm:t>
    </dgm:pt>
    <dgm:pt modelId="{B1763A64-2655-437C-9198-40DD3D811301}" type="parTrans" cxnId="{A0BF5599-8C3F-4AE4-A729-018BAEE1C9C8}">
      <dgm:prSet/>
      <dgm:spPr/>
      <dgm:t>
        <a:bodyPr/>
        <a:lstStyle/>
        <a:p>
          <a:endParaRPr lang="en-US"/>
        </a:p>
      </dgm:t>
    </dgm:pt>
    <dgm:pt modelId="{C95D5CE8-A1A2-42A0-BD09-63E4399FD823}" type="sibTrans" cxnId="{A0BF5599-8C3F-4AE4-A729-018BAEE1C9C8}">
      <dgm:prSet/>
      <dgm:spPr/>
      <dgm:t>
        <a:bodyPr/>
        <a:lstStyle/>
        <a:p>
          <a:endParaRPr lang="en-US"/>
        </a:p>
      </dgm:t>
    </dgm:pt>
    <dgm:pt modelId="{C2C6110B-A200-4E00-A022-5CE342809BA6}">
      <dgm:prSet/>
      <dgm:spPr/>
      <dgm:t>
        <a:bodyPr/>
        <a:lstStyle/>
        <a:p>
          <a:r>
            <a:rPr lang="en-GB" b="1"/>
            <a:t>Participation</a:t>
          </a:r>
          <a:r>
            <a:rPr lang="en-GB"/>
            <a:t> prepares you for your exam and learning needs with ease.</a:t>
          </a:r>
          <a:endParaRPr lang="en-US"/>
        </a:p>
      </dgm:t>
    </dgm:pt>
    <dgm:pt modelId="{3CFD4D89-FD3D-4B44-B6F8-8CB4428C6F4D}" type="parTrans" cxnId="{76A397A0-B404-48B6-B4AB-184C79E9F608}">
      <dgm:prSet/>
      <dgm:spPr/>
      <dgm:t>
        <a:bodyPr/>
        <a:lstStyle/>
        <a:p>
          <a:endParaRPr lang="en-US"/>
        </a:p>
      </dgm:t>
    </dgm:pt>
    <dgm:pt modelId="{2413B61A-22B3-46C2-9D88-48F5EDA50F9B}" type="sibTrans" cxnId="{76A397A0-B404-48B6-B4AB-184C79E9F608}">
      <dgm:prSet/>
      <dgm:spPr/>
      <dgm:t>
        <a:bodyPr/>
        <a:lstStyle/>
        <a:p>
          <a:endParaRPr lang="en-US"/>
        </a:p>
      </dgm:t>
    </dgm:pt>
    <dgm:pt modelId="{E504DEF7-6C57-4261-9F15-D8D96ECE0325}" type="pres">
      <dgm:prSet presAssocID="{6CF0261D-2D55-44FE-9210-5FD47F397E45}" presName="root" presStyleCnt="0">
        <dgm:presLayoutVars>
          <dgm:dir/>
          <dgm:resizeHandles val="exact"/>
        </dgm:presLayoutVars>
      </dgm:prSet>
      <dgm:spPr/>
    </dgm:pt>
    <dgm:pt modelId="{764A1FB1-3F1C-4A74-B3AC-F3C71D3CBDD0}" type="pres">
      <dgm:prSet presAssocID="{35A3F13B-47ED-43DF-B9E5-A98CF9EEB27D}" presName="compNode" presStyleCnt="0"/>
      <dgm:spPr/>
    </dgm:pt>
    <dgm:pt modelId="{A308C6F5-232C-4278-837A-436FEC36C9EF}" type="pres">
      <dgm:prSet presAssocID="{35A3F13B-47ED-43DF-B9E5-A98CF9EEB27D}" presName="bgRect" presStyleLbl="bgShp" presStyleIdx="0" presStyleCnt="4"/>
      <dgm:spPr/>
    </dgm:pt>
    <dgm:pt modelId="{475D098F-80C1-4FDB-AA15-93FD6C92AD89}" type="pres">
      <dgm:prSet presAssocID="{35A3F13B-47ED-43DF-B9E5-A98CF9EEB27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16BB4887-9DD3-4E2B-81C1-34165235F025}" type="pres">
      <dgm:prSet presAssocID="{35A3F13B-47ED-43DF-B9E5-A98CF9EEB27D}" presName="spaceRect" presStyleCnt="0"/>
      <dgm:spPr/>
    </dgm:pt>
    <dgm:pt modelId="{52DED1E9-87B8-4E95-AEA1-5809C60BC887}" type="pres">
      <dgm:prSet presAssocID="{35A3F13B-47ED-43DF-B9E5-A98CF9EEB27D}" presName="parTx" presStyleLbl="revTx" presStyleIdx="0" presStyleCnt="4">
        <dgm:presLayoutVars>
          <dgm:chMax val="0"/>
          <dgm:chPref val="0"/>
        </dgm:presLayoutVars>
      </dgm:prSet>
      <dgm:spPr/>
    </dgm:pt>
    <dgm:pt modelId="{DA85CD30-2433-4F21-8546-1126D955669C}" type="pres">
      <dgm:prSet presAssocID="{B9FAA6FA-A55E-4E23-A733-53F6A54EFCF4}" presName="sibTrans" presStyleCnt="0"/>
      <dgm:spPr/>
    </dgm:pt>
    <dgm:pt modelId="{3632C0B6-4511-4935-8CD7-7FA822AA0493}" type="pres">
      <dgm:prSet presAssocID="{6FD09409-AFB0-4F9A-BE0C-46F959774E90}" presName="compNode" presStyleCnt="0"/>
      <dgm:spPr/>
    </dgm:pt>
    <dgm:pt modelId="{ED158944-AB7D-40B3-A81C-A0C0BF438834}" type="pres">
      <dgm:prSet presAssocID="{6FD09409-AFB0-4F9A-BE0C-46F959774E90}" presName="bgRect" presStyleLbl="bgShp" presStyleIdx="1" presStyleCnt="4"/>
      <dgm:spPr/>
    </dgm:pt>
    <dgm:pt modelId="{3EE44FAA-E8AA-4C6C-B66C-DA96929CA60A}" type="pres">
      <dgm:prSet presAssocID="{6FD09409-AFB0-4F9A-BE0C-46F959774E9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s"/>
        </a:ext>
      </dgm:extLst>
    </dgm:pt>
    <dgm:pt modelId="{44261869-2890-4EA4-884D-F08E7CFF4AAF}" type="pres">
      <dgm:prSet presAssocID="{6FD09409-AFB0-4F9A-BE0C-46F959774E90}" presName="spaceRect" presStyleCnt="0"/>
      <dgm:spPr/>
    </dgm:pt>
    <dgm:pt modelId="{4F42BC31-629C-4823-8F02-EDD1C0D900B0}" type="pres">
      <dgm:prSet presAssocID="{6FD09409-AFB0-4F9A-BE0C-46F959774E90}" presName="parTx" presStyleLbl="revTx" presStyleIdx="1" presStyleCnt="4">
        <dgm:presLayoutVars>
          <dgm:chMax val="0"/>
          <dgm:chPref val="0"/>
        </dgm:presLayoutVars>
      </dgm:prSet>
      <dgm:spPr/>
    </dgm:pt>
    <dgm:pt modelId="{8484C96D-DC15-4445-B12B-7C6DEE7214C4}" type="pres">
      <dgm:prSet presAssocID="{9DEAA4C5-B7C1-4FBF-89D2-F56254B6FB52}" presName="sibTrans" presStyleCnt="0"/>
      <dgm:spPr/>
    </dgm:pt>
    <dgm:pt modelId="{922FCC07-F04B-4471-9600-B0D5DFDCF049}" type="pres">
      <dgm:prSet presAssocID="{CB7AF24D-FB4F-4210-B8BF-267FB2A35091}" presName="compNode" presStyleCnt="0"/>
      <dgm:spPr/>
    </dgm:pt>
    <dgm:pt modelId="{3913E2D7-983E-4C8F-8EBF-4F896A926757}" type="pres">
      <dgm:prSet presAssocID="{CB7AF24D-FB4F-4210-B8BF-267FB2A35091}" presName="bgRect" presStyleLbl="bgShp" presStyleIdx="2" presStyleCnt="4"/>
      <dgm:spPr/>
    </dgm:pt>
    <dgm:pt modelId="{C51882E3-379A-4170-BC65-3F23427DDFA9}" type="pres">
      <dgm:prSet presAssocID="{CB7AF24D-FB4F-4210-B8BF-267FB2A3509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lay"/>
        </a:ext>
      </dgm:extLst>
    </dgm:pt>
    <dgm:pt modelId="{D12A3B45-769B-4B04-A530-34BC76A50615}" type="pres">
      <dgm:prSet presAssocID="{CB7AF24D-FB4F-4210-B8BF-267FB2A35091}" presName="spaceRect" presStyleCnt="0"/>
      <dgm:spPr/>
    </dgm:pt>
    <dgm:pt modelId="{889792C3-E0D7-4022-946F-703B16949394}" type="pres">
      <dgm:prSet presAssocID="{CB7AF24D-FB4F-4210-B8BF-267FB2A35091}" presName="parTx" presStyleLbl="revTx" presStyleIdx="2" presStyleCnt="4">
        <dgm:presLayoutVars>
          <dgm:chMax val="0"/>
          <dgm:chPref val="0"/>
        </dgm:presLayoutVars>
      </dgm:prSet>
      <dgm:spPr/>
    </dgm:pt>
    <dgm:pt modelId="{0205E4A8-55FF-4D52-ADAC-DCD719659583}" type="pres">
      <dgm:prSet presAssocID="{C95D5CE8-A1A2-42A0-BD09-63E4399FD823}" presName="sibTrans" presStyleCnt="0"/>
      <dgm:spPr/>
    </dgm:pt>
    <dgm:pt modelId="{0225E4A0-7028-4852-84FF-CE17E40DED34}" type="pres">
      <dgm:prSet presAssocID="{C2C6110B-A200-4E00-A022-5CE342809BA6}" presName="compNode" presStyleCnt="0"/>
      <dgm:spPr/>
    </dgm:pt>
    <dgm:pt modelId="{E31DD10D-F3A1-4F3A-9025-3BCF391ABEB1}" type="pres">
      <dgm:prSet presAssocID="{C2C6110B-A200-4E00-A022-5CE342809BA6}" presName="bgRect" presStyleLbl="bgShp" presStyleIdx="3" presStyleCnt="4"/>
      <dgm:spPr/>
    </dgm:pt>
    <dgm:pt modelId="{FD17031B-F77F-432A-950B-E8AC148C4689}" type="pres">
      <dgm:prSet presAssocID="{C2C6110B-A200-4E00-A022-5CE342809BA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ploma Roll"/>
        </a:ext>
      </dgm:extLst>
    </dgm:pt>
    <dgm:pt modelId="{6C3D9D82-18C5-458F-85D8-7DAE8D68090A}" type="pres">
      <dgm:prSet presAssocID="{C2C6110B-A200-4E00-A022-5CE342809BA6}" presName="spaceRect" presStyleCnt="0"/>
      <dgm:spPr/>
    </dgm:pt>
    <dgm:pt modelId="{46C2C13D-87F9-4266-BFB4-774D94FAAEB0}" type="pres">
      <dgm:prSet presAssocID="{C2C6110B-A200-4E00-A022-5CE342809BA6}" presName="parTx" presStyleLbl="revTx" presStyleIdx="3" presStyleCnt="4">
        <dgm:presLayoutVars>
          <dgm:chMax val="0"/>
          <dgm:chPref val="0"/>
        </dgm:presLayoutVars>
      </dgm:prSet>
      <dgm:spPr/>
    </dgm:pt>
  </dgm:ptLst>
  <dgm:cxnLst>
    <dgm:cxn modelId="{37B6A028-3E0C-4E46-A0B9-6031C2080DA7}" type="presOf" srcId="{6CF0261D-2D55-44FE-9210-5FD47F397E45}" destId="{E504DEF7-6C57-4261-9F15-D8D96ECE0325}" srcOrd="0" destOrd="0" presId="urn:microsoft.com/office/officeart/2018/2/layout/IconVerticalSolidList"/>
    <dgm:cxn modelId="{A4AAC06D-AE2B-44A7-99FC-70B2928B7046}" srcId="{6CF0261D-2D55-44FE-9210-5FD47F397E45}" destId="{35A3F13B-47ED-43DF-B9E5-A98CF9EEB27D}" srcOrd="0" destOrd="0" parTransId="{8FF08942-7391-4348-92FC-09578CC6DC39}" sibTransId="{B9FAA6FA-A55E-4E23-A733-53F6A54EFCF4}"/>
    <dgm:cxn modelId="{508BA88F-9CAB-4F76-993C-196BD736AFAF}" type="presOf" srcId="{CB7AF24D-FB4F-4210-B8BF-267FB2A35091}" destId="{889792C3-E0D7-4022-946F-703B16949394}" srcOrd="0" destOrd="0" presId="urn:microsoft.com/office/officeart/2018/2/layout/IconVerticalSolidList"/>
    <dgm:cxn modelId="{A0BF5599-8C3F-4AE4-A729-018BAEE1C9C8}" srcId="{6CF0261D-2D55-44FE-9210-5FD47F397E45}" destId="{CB7AF24D-FB4F-4210-B8BF-267FB2A35091}" srcOrd="2" destOrd="0" parTransId="{B1763A64-2655-437C-9198-40DD3D811301}" sibTransId="{C95D5CE8-A1A2-42A0-BD09-63E4399FD823}"/>
    <dgm:cxn modelId="{04E4CC9D-A77F-43A5-A1B5-1D8B1909E41C}" type="presOf" srcId="{35A3F13B-47ED-43DF-B9E5-A98CF9EEB27D}" destId="{52DED1E9-87B8-4E95-AEA1-5809C60BC887}" srcOrd="0" destOrd="0" presId="urn:microsoft.com/office/officeart/2018/2/layout/IconVerticalSolidList"/>
    <dgm:cxn modelId="{76A397A0-B404-48B6-B4AB-184C79E9F608}" srcId="{6CF0261D-2D55-44FE-9210-5FD47F397E45}" destId="{C2C6110B-A200-4E00-A022-5CE342809BA6}" srcOrd="3" destOrd="0" parTransId="{3CFD4D89-FD3D-4B44-B6F8-8CB4428C6F4D}" sibTransId="{2413B61A-22B3-46C2-9D88-48F5EDA50F9B}"/>
    <dgm:cxn modelId="{22442EA2-D5D7-4ADC-AAEE-129243005349}" srcId="{6CF0261D-2D55-44FE-9210-5FD47F397E45}" destId="{6FD09409-AFB0-4F9A-BE0C-46F959774E90}" srcOrd="1" destOrd="0" parTransId="{F4A3C124-7376-407A-98EF-6D4F389FE0CE}" sibTransId="{9DEAA4C5-B7C1-4FBF-89D2-F56254B6FB52}"/>
    <dgm:cxn modelId="{6C1243C5-4A38-497B-8FC6-D7BF8C8639AE}" type="presOf" srcId="{6FD09409-AFB0-4F9A-BE0C-46F959774E90}" destId="{4F42BC31-629C-4823-8F02-EDD1C0D900B0}" srcOrd="0" destOrd="0" presId="urn:microsoft.com/office/officeart/2018/2/layout/IconVerticalSolidList"/>
    <dgm:cxn modelId="{6F03DCC7-3234-4914-A431-4BE9B2149311}" type="presOf" srcId="{C2C6110B-A200-4E00-A022-5CE342809BA6}" destId="{46C2C13D-87F9-4266-BFB4-774D94FAAEB0}" srcOrd="0" destOrd="0" presId="urn:microsoft.com/office/officeart/2018/2/layout/IconVerticalSolidList"/>
    <dgm:cxn modelId="{1BA8783B-997C-427E-81AD-6946FF905D38}" type="presParOf" srcId="{E504DEF7-6C57-4261-9F15-D8D96ECE0325}" destId="{764A1FB1-3F1C-4A74-B3AC-F3C71D3CBDD0}" srcOrd="0" destOrd="0" presId="urn:microsoft.com/office/officeart/2018/2/layout/IconVerticalSolidList"/>
    <dgm:cxn modelId="{C238800A-1A71-4643-AC9B-A1FC66B45C43}" type="presParOf" srcId="{764A1FB1-3F1C-4A74-B3AC-F3C71D3CBDD0}" destId="{A308C6F5-232C-4278-837A-436FEC36C9EF}" srcOrd="0" destOrd="0" presId="urn:microsoft.com/office/officeart/2018/2/layout/IconVerticalSolidList"/>
    <dgm:cxn modelId="{97D7457C-2C17-4A23-B25A-6E5A26388512}" type="presParOf" srcId="{764A1FB1-3F1C-4A74-B3AC-F3C71D3CBDD0}" destId="{475D098F-80C1-4FDB-AA15-93FD6C92AD89}" srcOrd="1" destOrd="0" presId="urn:microsoft.com/office/officeart/2018/2/layout/IconVerticalSolidList"/>
    <dgm:cxn modelId="{CBE59FD2-3F82-4FA0-8EB2-95C036AB1A8B}" type="presParOf" srcId="{764A1FB1-3F1C-4A74-B3AC-F3C71D3CBDD0}" destId="{16BB4887-9DD3-4E2B-81C1-34165235F025}" srcOrd="2" destOrd="0" presId="urn:microsoft.com/office/officeart/2018/2/layout/IconVerticalSolidList"/>
    <dgm:cxn modelId="{00696320-A1E7-4930-87B5-2C864B617FAE}" type="presParOf" srcId="{764A1FB1-3F1C-4A74-B3AC-F3C71D3CBDD0}" destId="{52DED1E9-87B8-4E95-AEA1-5809C60BC887}" srcOrd="3" destOrd="0" presId="urn:microsoft.com/office/officeart/2018/2/layout/IconVerticalSolidList"/>
    <dgm:cxn modelId="{8779DD45-473A-4AA8-99C0-21C56025DE7D}" type="presParOf" srcId="{E504DEF7-6C57-4261-9F15-D8D96ECE0325}" destId="{DA85CD30-2433-4F21-8546-1126D955669C}" srcOrd="1" destOrd="0" presId="urn:microsoft.com/office/officeart/2018/2/layout/IconVerticalSolidList"/>
    <dgm:cxn modelId="{D6281534-0251-41E3-AC50-6194A9D06548}" type="presParOf" srcId="{E504DEF7-6C57-4261-9F15-D8D96ECE0325}" destId="{3632C0B6-4511-4935-8CD7-7FA822AA0493}" srcOrd="2" destOrd="0" presId="urn:microsoft.com/office/officeart/2018/2/layout/IconVerticalSolidList"/>
    <dgm:cxn modelId="{6152A8E5-A70C-48AC-9D83-EF618BCE6856}" type="presParOf" srcId="{3632C0B6-4511-4935-8CD7-7FA822AA0493}" destId="{ED158944-AB7D-40B3-A81C-A0C0BF438834}" srcOrd="0" destOrd="0" presId="urn:microsoft.com/office/officeart/2018/2/layout/IconVerticalSolidList"/>
    <dgm:cxn modelId="{818B0962-7799-40DA-B7B4-4F32E1F99200}" type="presParOf" srcId="{3632C0B6-4511-4935-8CD7-7FA822AA0493}" destId="{3EE44FAA-E8AA-4C6C-B66C-DA96929CA60A}" srcOrd="1" destOrd="0" presId="urn:microsoft.com/office/officeart/2018/2/layout/IconVerticalSolidList"/>
    <dgm:cxn modelId="{A56C8879-2E20-4325-8277-5F97B2A0C72A}" type="presParOf" srcId="{3632C0B6-4511-4935-8CD7-7FA822AA0493}" destId="{44261869-2890-4EA4-884D-F08E7CFF4AAF}" srcOrd="2" destOrd="0" presId="urn:microsoft.com/office/officeart/2018/2/layout/IconVerticalSolidList"/>
    <dgm:cxn modelId="{997D2635-B9B6-473B-96D1-B6181E87B955}" type="presParOf" srcId="{3632C0B6-4511-4935-8CD7-7FA822AA0493}" destId="{4F42BC31-629C-4823-8F02-EDD1C0D900B0}" srcOrd="3" destOrd="0" presId="urn:microsoft.com/office/officeart/2018/2/layout/IconVerticalSolidList"/>
    <dgm:cxn modelId="{1019355F-C2A2-4F5B-B099-8669CBF3174F}" type="presParOf" srcId="{E504DEF7-6C57-4261-9F15-D8D96ECE0325}" destId="{8484C96D-DC15-4445-B12B-7C6DEE7214C4}" srcOrd="3" destOrd="0" presId="urn:microsoft.com/office/officeart/2018/2/layout/IconVerticalSolidList"/>
    <dgm:cxn modelId="{B7A16E4F-3625-4C02-823E-69051749CA00}" type="presParOf" srcId="{E504DEF7-6C57-4261-9F15-D8D96ECE0325}" destId="{922FCC07-F04B-4471-9600-B0D5DFDCF049}" srcOrd="4" destOrd="0" presId="urn:microsoft.com/office/officeart/2018/2/layout/IconVerticalSolidList"/>
    <dgm:cxn modelId="{C0B2BB2E-F68C-4A86-9399-683B049E9CD8}" type="presParOf" srcId="{922FCC07-F04B-4471-9600-B0D5DFDCF049}" destId="{3913E2D7-983E-4C8F-8EBF-4F896A926757}" srcOrd="0" destOrd="0" presId="urn:microsoft.com/office/officeart/2018/2/layout/IconVerticalSolidList"/>
    <dgm:cxn modelId="{CEDE4D41-947E-48D8-8F87-4347DA63F14A}" type="presParOf" srcId="{922FCC07-F04B-4471-9600-B0D5DFDCF049}" destId="{C51882E3-379A-4170-BC65-3F23427DDFA9}" srcOrd="1" destOrd="0" presId="urn:microsoft.com/office/officeart/2018/2/layout/IconVerticalSolidList"/>
    <dgm:cxn modelId="{FF02B940-EA10-41F1-8D96-A936EFEBCC7A}" type="presParOf" srcId="{922FCC07-F04B-4471-9600-B0D5DFDCF049}" destId="{D12A3B45-769B-4B04-A530-34BC76A50615}" srcOrd="2" destOrd="0" presId="urn:microsoft.com/office/officeart/2018/2/layout/IconVerticalSolidList"/>
    <dgm:cxn modelId="{1184F7B1-C14D-4D1F-98CE-D003841599DA}" type="presParOf" srcId="{922FCC07-F04B-4471-9600-B0D5DFDCF049}" destId="{889792C3-E0D7-4022-946F-703B16949394}" srcOrd="3" destOrd="0" presId="urn:microsoft.com/office/officeart/2018/2/layout/IconVerticalSolidList"/>
    <dgm:cxn modelId="{3F1602AA-AE51-46E9-9DC9-47EB9A1B089B}" type="presParOf" srcId="{E504DEF7-6C57-4261-9F15-D8D96ECE0325}" destId="{0205E4A8-55FF-4D52-ADAC-DCD719659583}" srcOrd="5" destOrd="0" presId="urn:microsoft.com/office/officeart/2018/2/layout/IconVerticalSolidList"/>
    <dgm:cxn modelId="{20031BD5-9ED0-42DB-9848-91C2E95DCB74}" type="presParOf" srcId="{E504DEF7-6C57-4261-9F15-D8D96ECE0325}" destId="{0225E4A0-7028-4852-84FF-CE17E40DED34}" srcOrd="6" destOrd="0" presId="urn:microsoft.com/office/officeart/2018/2/layout/IconVerticalSolidList"/>
    <dgm:cxn modelId="{DB5555F7-2B95-4E63-AE55-8E4289C8555F}" type="presParOf" srcId="{0225E4A0-7028-4852-84FF-CE17E40DED34}" destId="{E31DD10D-F3A1-4F3A-9025-3BCF391ABEB1}" srcOrd="0" destOrd="0" presId="urn:microsoft.com/office/officeart/2018/2/layout/IconVerticalSolidList"/>
    <dgm:cxn modelId="{95931166-23DB-48BB-9BB2-86C22D81280D}" type="presParOf" srcId="{0225E4A0-7028-4852-84FF-CE17E40DED34}" destId="{FD17031B-F77F-432A-950B-E8AC148C4689}" srcOrd="1" destOrd="0" presId="urn:microsoft.com/office/officeart/2018/2/layout/IconVerticalSolidList"/>
    <dgm:cxn modelId="{D4AB398E-4CAC-442F-B5AC-1919369FCB01}" type="presParOf" srcId="{0225E4A0-7028-4852-84FF-CE17E40DED34}" destId="{6C3D9D82-18C5-458F-85D8-7DAE8D68090A}" srcOrd="2" destOrd="0" presId="urn:microsoft.com/office/officeart/2018/2/layout/IconVerticalSolidList"/>
    <dgm:cxn modelId="{973D27F5-9277-4E1D-A318-454B50CA804F}" type="presParOf" srcId="{0225E4A0-7028-4852-84FF-CE17E40DED34}" destId="{46C2C13D-87F9-4266-BFB4-774D94FAAEB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7B373-F5D2-4C16-8232-AD3EB3BA2865}">
      <dsp:nvSpPr>
        <dsp:cNvPr id="0" name=""/>
        <dsp:cNvSpPr/>
      </dsp:nvSpPr>
      <dsp:spPr>
        <a:xfrm>
          <a:off x="0" y="3378250"/>
          <a:ext cx="11521435" cy="69094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kern="1200" dirty="0">
              <a:solidFill>
                <a:srgbClr val="7030A0"/>
              </a:solidFill>
            </a:rPr>
            <a:t>Dr Okwudili O. Onwurah</a:t>
          </a:r>
        </a:p>
      </dsp:txBody>
      <dsp:txXfrm>
        <a:off x="0" y="3378250"/>
        <a:ext cx="11521435" cy="690946"/>
      </dsp:txXfrm>
    </dsp:sp>
    <dsp:sp modelId="{50E560F1-A1B3-4C64-B8C9-000AEB7FD047}">
      <dsp:nvSpPr>
        <dsp:cNvPr id="0" name=""/>
        <dsp:cNvSpPr/>
      </dsp:nvSpPr>
      <dsp:spPr>
        <a:xfrm rot="10800000">
          <a:off x="0" y="2840"/>
          <a:ext cx="11521435" cy="343263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kern="1200" dirty="0"/>
            <a:t>Tutor</a:t>
          </a:r>
          <a:r>
            <a:rPr lang="en-US" sz="2500" kern="1200" dirty="0"/>
            <a:t>: </a:t>
          </a:r>
          <a:r>
            <a:rPr lang="en-GB" sz="2500" b="1" kern="1200" dirty="0"/>
            <a:t>Okwudili</a:t>
          </a:r>
          <a:r>
            <a:rPr lang="en-GB" sz="2500" kern="1200" dirty="0"/>
            <a:t> O. ONWURAH, </a:t>
          </a:r>
          <a:r>
            <a:rPr lang="en-GB" sz="2500" b="1" kern="1200" dirty="0"/>
            <a:t>LL.B.</a:t>
          </a:r>
          <a:r>
            <a:rPr lang="en-GB" sz="2500" kern="1200" dirty="0"/>
            <a:t> (Nigeria); </a:t>
          </a:r>
          <a:r>
            <a:rPr lang="en-GB" sz="2500" b="1" kern="1200" dirty="0"/>
            <a:t>BL</a:t>
          </a:r>
          <a:r>
            <a:rPr lang="en-GB" sz="2500" kern="1200" dirty="0"/>
            <a:t> (Abuja, Nigeria); </a:t>
          </a:r>
          <a:r>
            <a:rPr lang="en-GB" sz="2500" b="1" kern="1200" dirty="0"/>
            <a:t>LLM</a:t>
          </a:r>
          <a:r>
            <a:rPr lang="en-GB" sz="2500" kern="1200" dirty="0"/>
            <a:t> (Exeter, UK); </a:t>
          </a:r>
          <a:r>
            <a:rPr lang="en-GB" sz="2500" b="1" kern="1200" dirty="0"/>
            <a:t>LLM</a:t>
          </a:r>
          <a:r>
            <a:rPr lang="en-GB" sz="2500" kern="1200" dirty="0"/>
            <a:t> (Qingdao, PRC); </a:t>
          </a:r>
          <a:r>
            <a:rPr lang="en-GB" sz="2500" b="1" kern="1200" dirty="0"/>
            <a:t>LLM</a:t>
          </a:r>
          <a:r>
            <a:rPr lang="en-GB" sz="2500" kern="1200" dirty="0"/>
            <a:t> (Shanghai, PRC)</a:t>
          </a:r>
          <a:endParaRPr lang="en-US" sz="2500" kern="1200" dirty="0"/>
        </a:p>
      </dsp:txBody>
      <dsp:txXfrm rot="-10800000">
        <a:off x="0" y="2840"/>
        <a:ext cx="11521435" cy="1204855"/>
      </dsp:txXfrm>
    </dsp:sp>
    <dsp:sp modelId="{776488E1-41F0-4B79-AF8B-E69517EDFD16}">
      <dsp:nvSpPr>
        <dsp:cNvPr id="0" name=""/>
        <dsp:cNvSpPr/>
      </dsp:nvSpPr>
      <dsp:spPr>
        <a:xfrm>
          <a:off x="0" y="1034225"/>
          <a:ext cx="11521435" cy="1373297"/>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1376" tIns="60960" rIns="341376" bIns="60960" numCol="1" spcCol="1270" anchor="ctr" anchorCtr="0">
          <a:noAutofit/>
        </a:bodyPr>
        <a:lstStyle/>
        <a:p>
          <a:pPr marL="0" lvl="0" indent="0" algn="ctr" defTabSz="2133600">
            <a:lnSpc>
              <a:spcPct val="90000"/>
            </a:lnSpc>
            <a:spcBef>
              <a:spcPct val="0"/>
            </a:spcBef>
            <a:spcAft>
              <a:spcPct val="35000"/>
            </a:spcAft>
            <a:buNone/>
          </a:pPr>
          <a:r>
            <a:rPr lang="en-US" sz="4800" kern="1200" dirty="0"/>
            <a:t>PhD in Law (Hong Kong)</a:t>
          </a:r>
          <a:br>
            <a:rPr lang="en-US" sz="4800" kern="1200" dirty="0"/>
          </a:br>
          <a:endParaRPr lang="en-US" sz="4800" kern="1200" dirty="0"/>
        </a:p>
      </dsp:txBody>
      <dsp:txXfrm>
        <a:off x="0" y="1034225"/>
        <a:ext cx="11521435" cy="13732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8C6F5-232C-4278-837A-436FEC36C9EF}">
      <dsp:nvSpPr>
        <dsp:cNvPr id="0" name=""/>
        <dsp:cNvSpPr/>
      </dsp:nvSpPr>
      <dsp:spPr>
        <a:xfrm>
          <a:off x="0" y="2614"/>
          <a:ext cx="7097051" cy="132487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5D098F-80C1-4FDB-AA15-93FD6C92AD89}">
      <dsp:nvSpPr>
        <dsp:cNvPr id="0" name=""/>
        <dsp:cNvSpPr/>
      </dsp:nvSpPr>
      <dsp:spPr>
        <a:xfrm>
          <a:off x="400774" y="300711"/>
          <a:ext cx="728681" cy="7286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DED1E9-87B8-4E95-AEA1-5809C60BC887}">
      <dsp:nvSpPr>
        <dsp:cNvPr id="0" name=""/>
        <dsp:cNvSpPr/>
      </dsp:nvSpPr>
      <dsp:spPr>
        <a:xfrm>
          <a:off x="1530231" y="2614"/>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The purpose of the online lesson is to encourage you to </a:t>
          </a:r>
          <a:r>
            <a:rPr lang="en-GB" sz="2000" b="1" u="sng" kern="1200"/>
            <a:t>participate actively </a:t>
          </a:r>
          <a:r>
            <a:rPr lang="en-GB" sz="2000" kern="1200"/>
            <a:t>in achieving your needs and simplifying your legal education. </a:t>
          </a:r>
          <a:r>
            <a:rPr lang="en-GB" sz="2000" i="1" kern="1200"/>
            <a:t>I want you to be the best!</a:t>
          </a:r>
          <a:endParaRPr lang="en-US" sz="2000" kern="1200"/>
        </a:p>
      </dsp:txBody>
      <dsp:txXfrm>
        <a:off x="1530231" y="2614"/>
        <a:ext cx="5566819" cy="1324875"/>
      </dsp:txXfrm>
    </dsp:sp>
    <dsp:sp modelId="{ED158944-AB7D-40B3-A81C-A0C0BF438834}">
      <dsp:nvSpPr>
        <dsp:cNvPr id="0" name=""/>
        <dsp:cNvSpPr/>
      </dsp:nvSpPr>
      <dsp:spPr>
        <a:xfrm>
          <a:off x="0" y="1658708"/>
          <a:ext cx="7097051" cy="132487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E44FAA-E8AA-4C6C-B66C-DA96929CA60A}">
      <dsp:nvSpPr>
        <dsp:cNvPr id="0" name=""/>
        <dsp:cNvSpPr/>
      </dsp:nvSpPr>
      <dsp:spPr>
        <a:xfrm>
          <a:off x="400774" y="1956805"/>
          <a:ext cx="728681" cy="7286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F42BC31-629C-4823-8F02-EDD1C0D900B0}">
      <dsp:nvSpPr>
        <dsp:cNvPr id="0" name=""/>
        <dsp:cNvSpPr/>
      </dsp:nvSpPr>
      <dsp:spPr>
        <a:xfrm>
          <a:off x="1530231" y="1658708"/>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Will make the learning process more </a:t>
          </a:r>
          <a:r>
            <a:rPr lang="en-GB" sz="2000" b="1" kern="1200"/>
            <a:t>interactive discussions </a:t>
          </a:r>
          <a:r>
            <a:rPr lang="en-GB" sz="2000" kern="1200"/>
            <a:t>and feel free to ask any question or you can speak.</a:t>
          </a:r>
          <a:endParaRPr lang="en-US" sz="2000" kern="1200"/>
        </a:p>
      </dsp:txBody>
      <dsp:txXfrm>
        <a:off x="1530231" y="1658708"/>
        <a:ext cx="5566819" cy="1324875"/>
      </dsp:txXfrm>
    </dsp:sp>
    <dsp:sp modelId="{3913E2D7-983E-4C8F-8EBF-4F896A926757}">
      <dsp:nvSpPr>
        <dsp:cNvPr id="0" name=""/>
        <dsp:cNvSpPr/>
      </dsp:nvSpPr>
      <dsp:spPr>
        <a:xfrm>
          <a:off x="0" y="3314803"/>
          <a:ext cx="7097051" cy="132487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1882E3-379A-4170-BC65-3F23427DDFA9}">
      <dsp:nvSpPr>
        <dsp:cNvPr id="0" name=""/>
        <dsp:cNvSpPr/>
      </dsp:nvSpPr>
      <dsp:spPr>
        <a:xfrm>
          <a:off x="400774" y="3612900"/>
          <a:ext cx="728681" cy="7286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9792C3-E0D7-4022-946F-703B16949394}">
      <dsp:nvSpPr>
        <dsp:cNvPr id="0" name=""/>
        <dsp:cNvSpPr/>
      </dsp:nvSpPr>
      <dsp:spPr>
        <a:xfrm>
          <a:off x="1530231" y="3314803"/>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You have the right to choose whether to turn on your video or not.</a:t>
          </a:r>
          <a:endParaRPr lang="en-US" sz="2000" kern="1200"/>
        </a:p>
      </dsp:txBody>
      <dsp:txXfrm>
        <a:off x="1530231" y="3314803"/>
        <a:ext cx="5566819" cy="1324875"/>
      </dsp:txXfrm>
    </dsp:sp>
    <dsp:sp modelId="{E31DD10D-F3A1-4F3A-9025-3BCF391ABEB1}">
      <dsp:nvSpPr>
        <dsp:cNvPr id="0" name=""/>
        <dsp:cNvSpPr/>
      </dsp:nvSpPr>
      <dsp:spPr>
        <a:xfrm>
          <a:off x="0" y="4970898"/>
          <a:ext cx="7097051" cy="1324875"/>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17031B-F77F-432A-950B-E8AC148C4689}">
      <dsp:nvSpPr>
        <dsp:cNvPr id="0" name=""/>
        <dsp:cNvSpPr/>
      </dsp:nvSpPr>
      <dsp:spPr>
        <a:xfrm>
          <a:off x="400774" y="5268995"/>
          <a:ext cx="728681" cy="72868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C2C13D-87F9-4266-BFB4-774D94FAAEB0}">
      <dsp:nvSpPr>
        <dsp:cNvPr id="0" name=""/>
        <dsp:cNvSpPr/>
      </dsp:nvSpPr>
      <dsp:spPr>
        <a:xfrm>
          <a:off x="1530231" y="4970898"/>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b="1" kern="1200"/>
            <a:t>Participation</a:t>
          </a:r>
          <a:r>
            <a:rPr lang="en-GB" sz="2000" kern="1200"/>
            <a:t> prepares you for your exam and learning needs with ease.</a:t>
          </a:r>
          <a:endParaRPr lang="en-US" sz="2000" kern="1200"/>
        </a:p>
      </dsp:txBody>
      <dsp:txXfrm>
        <a:off x="1530231" y="4970898"/>
        <a:ext cx="5566819" cy="132487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073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20321" y="1"/>
            <a:ext cx="14677392" cy="8227457"/>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9736202" y="3147609"/>
              <a:ext cx="2478024" cy="612648"/>
            </a:xfrm>
            <a:prstGeom prst="rect">
              <a:avLst/>
            </a:prstGeom>
          </p:spPr>
        </p:pic>
      </p:grpSp>
      <p:sp>
        <p:nvSpPr>
          <p:cNvPr id="2" name="Title 1"/>
          <p:cNvSpPr>
            <a:spLocks noGrp="1"/>
          </p:cNvSpPr>
          <p:nvPr>
            <p:ph type="ctrTitle"/>
          </p:nvPr>
        </p:nvSpPr>
        <p:spPr>
          <a:xfrm>
            <a:off x="3230879" y="2245359"/>
            <a:ext cx="8178803" cy="1818640"/>
          </a:xfrm>
        </p:spPr>
        <p:txBody>
          <a:bodyPr anchor="b">
            <a:noAutofit/>
          </a:bodyPr>
          <a:lstStyle>
            <a:lvl1pPr algn="ctr">
              <a:defRPr sz="6480">
                <a:effectLst/>
              </a:defRPr>
            </a:lvl1pPr>
          </a:lstStyle>
          <a:p>
            <a:r>
              <a:rPr lang="en-US"/>
              <a:t>Click to edit Master title style</a:t>
            </a:r>
            <a:endParaRPr lang="en-US" dirty="0"/>
          </a:p>
        </p:txBody>
      </p:sp>
      <p:sp>
        <p:nvSpPr>
          <p:cNvPr id="3" name="Subtitle 2"/>
          <p:cNvSpPr>
            <a:spLocks noGrp="1"/>
          </p:cNvSpPr>
          <p:nvPr>
            <p:ph type="subTitle" idx="1"/>
          </p:nvPr>
        </p:nvSpPr>
        <p:spPr>
          <a:xfrm>
            <a:off x="3230879" y="4389117"/>
            <a:ext cx="8178803" cy="1584962"/>
          </a:xfrm>
        </p:spPr>
        <p:txBody>
          <a:bodyPr anchor="t">
            <a:normAutofit/>
          </a:bodyPr>
          <a:lstStyle>
            <a:lvl1pPr marL="0" indent="0" algn="ctr">
              <a:buNone/>
              <a:defRPr sz="2520">
                <a:solidFill>
                  <a:schemeClr val="tx1"/>
                </a:solidFill>
              </a:defRPr>
            </a:lvl1pPr>
            <a:lvl2pPr marL="548618" indent="0" algn="ctr">
              <a:buNone/>
              <a:defRPr>
                <a:solidFill>
                  <a:schemeClr val="tx1">
                    <a:tint val="75000"/>
                  </a:schemeClr>
                </a:solidFill>
              </a:defRPr>
            </a:lvl2pPr>
            <a:lvl3pPr marL="1097236" indent="0" algn="ctr">
              <a:buNone/>
              <a:defRPr>
                <a:solidFill>
                  <a:schemeClr val="tx1">
                    <a:tint val="75000"/>
                  </a:schemeClr>
                </a:solidFill>
              </a:defRPr>
            </a:lvl3pPr>
            <a:lvl4pPr marL="1645854" indent="0" algn="ctr">
              <a:buNone/>
              <a:defRPr>
                <a:solidFill>
                  <a:schemeClr val="tx1">
                    <a:tint val="75000"/>
                  </a:schemeClr>
                </a:solidFill>
              </a:defRPr>
            </a:lvl4pPr>
            <a:lvl5pPr marL="2194472" indent="0" algn="ctr">
              <a:buNone/>
              <a:defRPr>
                <a:solidFill>
                  <a:schemeClr val="tx1">
                    <a:tint val="75000"/>
                  </a:schemeClr>
                </a:solidFill>
              </a:defRPr>
            </a:lvl5pPr>
            <a:lvl6pPr marL="2743091" indent="0" algn="ctr">
              <a:buNone/>
              <a:defRPr>
                <a:solidFill>
                  <a:schemeClr val="tx1">
                    <a:tint val="75000"/>
                  </a:schemeClr>
                </a:solidFill>
              </a:defRPr>
            </a:lvl6pPr>
            <a:lvl7pPr marL="3291708" indent="0" algn="ctr">
              <a:buNone/>
              <a:defRPr>
                <a:solidFill>
                  <a:schemeClr val="tx1">
                    <a:tint val="75000"/>
                  </a:schemeClr>
                </a:solidFill>
              </a:defRPr>
            </a:lvl7pPr>
            <a:lvl8pPr marL="3840326" indent="0" algn="ctr">
              <a:buNone/>
              <a:defRPr>
                <a:solidFill>
                  <a:schemeClr val="tx1">
                    <a:tint val="75000"/>
                  </a:schemeClr>
                </a:solidFill>
              </a:defRPr>
            </a:lvl8pPr>
            <a:lvl9pPr marL="4388945"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9579879" y="6045196"/>
            <a:ext cx="1076960" cy="335280"/>
          </a:xfrm>
        </p:spPr>
        <p:txBody>
          <a:bodyPr/>
          <a:lstStyle/>
          <a:p>
            <a:fld id="{A8476EFB-4B01-4EA6-B0D4-FFE443BA1777}" type="datetime1">
              <a:rPr lang="en-US" smtClean="0"/>
              <a:t>11/29/2024</a:t>
            </a:fld>
            <a:endParaRPr lang="en-US"/>
          </a:p>
        </p:txBody>
      </p:sp>
      <p:sp>
        <p:nvSpPr>
          <p:cNvPr id="5" name="Footer Placeholder 4"/>
          <p:cNvSpPr>
            <a:spLocks noGrp="1"/>
          </p:cNvSpPr>
          <p:nvPr>
            <p:ph type="ftr" sz="quarter" idx="11"/>
          </p:nvPr>
        </p:nvSpPr>
        <p:spPr>
          <a:xfrm>
            <a:off x="3230878" y="6045196"/>
            <a:ext cx="6257562" cy="335280"/>
          </a:xfrm>
        </p:spPr>
        <p:txBody>
          <a:bodyPr/>
          <a:lstStyle/>
          <a:p>
            <a:endParaRPr lang="en-US"/>
          </a:p>
        </p:txBody>
      </p:sp>
      <p:sp>
        <p:nvSpPr>
          <p:cNvPr id="6" name="Slide Number Placeholder 5"/>
          <p:cNvSpPr>
            <a:spLocks noGrp="1"/>
          </p:cNvSpPr>
          <p:nvPr>
            <p:ph type="sldNum" sz="quarter" idx="12"/>
          </p:nvPr>
        </p:nvSpPr>
        <p:spPr>
          <a:xfrm>
            <a:off x="10748282" y="6045196"/>
            <a:ext cx="661400" cy="335280"/>
          </a:xfrm>
        </p:spPr>
        <p:txBody>
          <a:bodyPr/>
          <a:lstStyle/>
          <a:p>
            <a:fld id="{103DA290-49AB-4A6C-90E9-3D87C6460C9F}" type="slidenum">
              <a:rPr lang="en-US" smtClean="0"/>
              <a:t>‹#›</a:t>
            </a:fld>
            <a:endParaRPr lang="en-US"/>
          </a:p>
        </p:txBody>
      </p:sp>
      <p:cxnSp>
        <p:nvCxnSpPr>
          <p:cNvPr id="15" name="Straight Connector 14"/>
          <p:cNvCxnSpPr/>
          <p:nvPr/>
        </p:nvCxnSpPr>
        <p:spPr>
          <a:xfrm>
            <a:off x="3230879" y="4226557"/>
            <a:ext cx="8178802"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35258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0769E-EAD6-49BB-84EA-F56167DA96CD}"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3917073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18083" y="2103127"/>
            <a:ext cx="9790426" cy="2187017"/>
          </a:xfrm>
        </p:spPr>
        <p:txBody>
          <a:bodyPr anchor="b">
            <a:normAutofit/>
          </a:bodyPr>
          <a:lstStyle>
            <a:lvl1pPr algn="ctr">
              <a:defRPr sz="5280" b="0" cap="none"/>
            </a:lvl1pPr>
          </a:lstStyle>
          <a:p>
            <a:r>
              <a:rPr lang="en-US"/>
              <a:t>Click to edit Master title style</a:t>
            </a:r>
            <a:endParaRPr lang="en-US" dirty="0"/>
          </a:p>
        </p:txBody>
      </p:sp>
      <p:sp>
        <p:nvSpPr>
          <p:cNvPr id="3" name="Text Placeholder 2"/>
          <p:cNvSpPr>
            <a:spLocks noGrp="1"/>
          </p:cNvSpPr>
          <p:nvPr>
            <p:ph type="body" idx="1"/>
          </p:nvPr>
        </p:nvSpPr>
        <p:spPr>
          <a:xfrm>
            <a:off x="2418080" y="4615263"/>
            <a:ext cx="9790428" cy="1145456"/>
          </a:xfrm>
        </p:spPr>
        <p:txBody>
          <a:bodyPr anchor="t">
            <a:normAutofit/>
          </a:bodyPr>
          <a:lstStyle>
            <a:lvl1pPr marL="0" indent="0" algn="ctr">
              <a:buNone/>
              <a:defRPr sz="288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AD5BFE-7690-4479-971C-751CB5A923E1}"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6" name="Straight Connector 15"/>
          <p:cNvCxnSpPr/>
          <p:nvPr/>
        </p:nvCxnSpPr>
        <p:spPr>
          <a:xfrm>
            <a:off x="2415268" y="4452702"/>
            <a:ext cx="979605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624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58139" y="3072384"/>
            <a:ext cx="5661965" cy="397215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417614" y="3072384"/>
            <a:ext cx="5661965" cy="397215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F7B6D8-2810-4DDF-A91B-36D9056DA71B}"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18497588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554481" y="3190240"/>
            <a:ext cx="5661965" cy="691514"/>
          </a:xfrm>
        </p:spPr>
        <p:txBody>
          <a:bodyPr anchor="b">
            <a:noAutofit/>
          </a:bodyPr>
          <a:lstStyle>
            <a:lvl1pPr marL="0" indent="0">
              <a:spcBef>
                <a:spcPts val="806"/>
              </a:spcBef>
              <a:spcAft>
                <a:spcPts val="720"/>
              </a:spcAft>
              <a:buNone/>
              <a:defRPr sz="3360" b="0">
                <a:solidFill>
                  <a:schemeClr val="accent1"/>
                </a:solidFill>
              </a:defRPr>
            </a:lvl1pPr>
            <a:lvl2pPr marL="548618" indent="0">
              <a:buNone/>
              <a:defRPr sz="2400" b="1"/>
            </a:lvl2pPr>
            <a:lvl3pPr marL="1097236" indent="0">
              <a:buNone/>
              <a:defRPr sz="2160" b="1"/>
            </a:lvl3pPr>
            <a:lvl4pPr marL="1645854" indent="0">
              <a:buNone/>
              <a:defRPr sz="1920" b="1"/>
            </a:lvl4pPr>
            <a:lvl5pPr marL="2194472" indent="0">
              <a:buNone/>
              <a:defRPr sz="1920" b="1"/>
            </a:lvl5pPr>
            <a:lvl6pPr marL="2743091" indent="0">
              <a:buNone/>
              <a:defRPr sz="1920" b="1"/>
            </a:lvl6pPr>
            <a:lvl7pPr marL="3291708" indent="0">
              <a:buNone/>
              <a:defRPr sz="1920" b="1"/>
            </a:lvl7pPr>
            <a:lvl8pPr marL="3840326" indent="0">
              <a:buNone/>
              <a:defRPr sz="1920" b="1"/>
            </a:lvl8pPr>
            <a:lvl9pPr marL="4388945" indent="0">
              <a:buNone/>
              <a:defRPr sz="1920" b="1"/>
            </a:lvl9pPr>
          </a:lstStyle>
          <a:p>
            <a:pPr lvl="0"/>
            <a:r>
              <a:rPr lang="en-US"/>
              <a:t>Edit Master text styles</a:t>
            </a:r>
          </a:p>
        </p:txBody>
      </p:sp>
      <p:sp>
        <p:nvSpPr>
          <p:cNvPr id="4" name="Content Placeholder 3"/>
          <p:cNvSpPr>
            <a:spLocks noGrp="1"/>
          </p:cNvSpPr>
          <p:nvPr>
            <p:ph sz="half" idx="2"/>
          </p:nvPr>
        </p:nvSpPr>
        <p:spPr>
          <a:xfrm>
            <a:off x="1554481" y="3891916"/>
            <a:ext cx="5661965" cy="3159126"/>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416805" y="3190240"/>
            <a:ext cx="5661965" cy="691514"/>
          </a:xfrm>
        </p:spPr>
        <p:txBody>
          <a:bodyPr anchor="b">
            <a:noAutofit/>
          </a:bodyPr>
          <a:lstStyle>
            <a:lvl1pPr marL="0" indent="0">
              <a:spcBef>
                <a:spcPts val="806"/>
              </a:spcBef>
              <a:spcAft>
                <a:spcPts val="720"/>
              </a:spcAft>
              <a:buNone/>
              <a:defRPr sz="3360" b="0">
                <a:solidFill>
                  <a:schemeClr val="accent1"/>
                </a:solidFill>
              </a:defRPr>
            </a:lvl1pPr>
            <a:lvl2pPr marL="548618" indent="0">
              <a:buNone/>
              <a:defRPr sz="2400" b="1"/>
            </a:lvl2pPr>
            <a:lvl3pPr marL="1097236" indent="0">
              <a:buNone/>
              <a:defRPr sz="2160" b="1"/>
            </a:lvl3pPr>
            <a:lvl4pPr marL="1645854" indent="0">
              <a:buNone/>
              <a:defRPr sz="1920" b="1"/>
            </a:lvl4pPr>
            <a:lvl5pPr marL="2194472" indent="0">
              <a:buNone/>
              <a:defRPr sz="1920" b="1"/>
            </a:lvl5pPr>
            <a:lvl6pPr marL="2743091" indent="0">
              <a:buNone/>
              <a:defRPr sz="1920" b="1"/>
            </a:lvl6pPr>
            <a:lvl7pPr marL="3291708" indent="0">
              <a:buNone/>
              <a:defRPr sz="1920" b="1"/>
            </a:lvl7pPr>
            <a:lvl8pPr marL="3840326" indent="0">
              <a:buNone/>
              <a:defRPr sz="1920" b="1"/>
            </a:lvl8pPr>
            <a:lvl9pPr marL="4388945" indent="0">
              <a:buNone/>
              <a:defRPr sz="1920" b="1"/>
            </a:lvl9pPr>
          </a:lstStyle>
          <a:p>
            <a:pPr lvl="0"/>
            <a:r>
              <a:rPr lang="en-US"/>
              <a:t>Edit Master text styles</a:t>
            </a:r>
          </a:p>
        </p:txBody>
      </p:sp>
      <p:sp>
        <p:nvSpPr>
          <p:cNvPr id="6" name="Content Placeholder 5"/>
          <p:cNvSpPr>
            <a:spLocks noGrp="1"/>
          </p:cNvSpPr>
          <p:nvPr>
            <p:ph sz="quarter" idx="4"/>
          </p:nvPr>
        </p:nvSpPr>
        <p:spPr>
          <a:xfrm>
            <a:off x="7416805" y="3891916"/>
            <a:ext cx="5661965" cy="3159126"/>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44845F-89B8-426F-A7CE-6A86FFB65293}" type="datetime1">
              <a:rPr lang="en-US" smtClean="0"/>
              <a:t>11/29/2024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3DA290-49AB-4A6C-90E9-3D87C6460C9F}" type="slidenum">
              <a:rPr lang="en-US" smtClean="0"/>
              <a:t>‹#›</a:t>
            </a:fld>
            <a:endParaRPr lang="en-US"/>
          </a:p>
        </p:txBody>
      </p:sp>
      <p:cxnSp>
        <p:nvCxnSpPr>
          <p:cNvPr id="18" name="Straight Connector 17"/>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1092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1B82A3-7B3F-4483-A81F-57EDB15FADA7}" type="datetime1">
              <a:rPr lang="en-US" smtClean="0"/>
              <a:t>11/29/2024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73593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17C24-A1E2-44ED-9AEC-F82965804F42}" type="datetime1">
              <a:rPr lang="en-US" smtClean="0"/>
              <a:t>11/29/2024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5501815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2575" y="1666241"/>
            <a:ext cx="4462146" cy="1645920"/>
          </a:xfrm>
        </p:spPr>
        <p:txBody>
          <a:bodyPr anchor="b">
            <a:normAutofit/>
          </a:bodyPr>
          <a:lstStyle>
            <a:lvl1pPr algn="ctr">
              <a:defRPr sz="2880" b="0"/>
            </a:lvl1pPr>
          </a:lstStyle>
          <a:p>
            <a:r>
              <a:rPr lang="en-US"/>
              <a:t>Click to edit Master title style</a:t>
            </a:r>
            <a:endParaRPr lang="en-US" dirty="0"/>
          </a:p>
        </p:txBody>
      </p:sp>
      <p:sp>
        <p:nvSpPr>
          <p:cNvPr id="3" name="Content Placeholder 2"/>
          <p:cNvSpPr>
            <a:spLocks noGrp="1"/>
          </p:cNvSpPr>
          <p:nvPr>
            <p:ph idx="1"/>
          </p:nvPr>
        </p:nvSpPr>
        <p:spPr>
          <a:xfrm>
            <a:off x="6502403" y="1178559"/>
            <a:ext cx="6563359" cy="5872482"/>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52575" y="3637279"/>
            <a:ext cx="4462146" cy="2926085"/>
          </a:xfrm>
        </p:spPr>
        <p:txBody>
          <a:bodyPr anchor="t">
            <a:normAutofit/>
          </a:bodyPr>
          <a:lstStyle>
            <a:lvl1pPr marL="0" indent="0" algn="ctr">
              <a:buNone/>
              <a:defRPr sz="192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A2E3C6A2-508E-417D-A65E-19866EEC2945}"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cxnSp>
        <p:nvCxnSpPr>
          <p:cNvPr id="16" name="Straight Connector 15"/>
          <p:cNvCxnSpPr/>
          <p:nvPr/>
        </p:nvCxnSpPr>
        <p:spPr>
          <a:xfrm>
            <a:off x="1675403" y="3495040"/>
            <a:ext cx="42173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482924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2260598"/>
            <a:ext cx="7490179" cy="1645920"/>
          </a:xfrm>
        </p:spPr>
        <p:txBody>
          <a:bodyPr anchor="b">
            <a:normAutofit/>
          </a:bodyPr>
          <a:lstStyle>
            <a:lvl1pPr algn="ctr">
              <a:defRPr sz="336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9713799" y="1249680"/>
            <a:ext cx="3676016" cy="573024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920"/>
            </a:lvl1pPr>
            <a:lvl2pPr marL="548618" indent="0">
              <a:buNone/>
              <a:defRPr sz="1920"/>
            </a:lvl2pPr>
            <a:lvl3pPr marL="1097236" indent="0">
              <a:buNone/>
              <a:defRPr sz="1920"/>
            </a:lvl3pPr>
            <a:lvl4pPr marL="1645854" indent="0">
              <a:buNone/>
              <a:defRPr sz="1920"/>
            </a:lvl4pPr>
            <a:lvl5pPr marL="2194472" indent="0">
              <a:buNone/>
              <a:defRPr sz="1920"/>
            </a:lvl5pPr>
            <a:lvl6pPr marL="2743091" indent="0">
              <a:buNone/>
              <a:defRPr sz="1920"/>
            </a:lvl6pPr>
            <a:lvl7pPr marL="3291708" indent="0">
              <a:buNone/>
              <a:defRPr sz="1920"/>
            </a:lvl7pPr>
            <a:lvl8pPr marL="3840326" indent="0">
              <a:buNone/>
              <a:defRPr sz="1920"/>
            </a:lvl8pPr>
            <a:lvl9pPr marL="4388945" indent="0">
              <a:buNone/>
              <a:defRPr sz="1920"/>
            </a:lvl9pPr>
          </a:lstStyle>
          <a:p>
            <a:r>
              <a:rPr lang="en-US"/>
              <a:t>Click icon to add picture</a:t>
            </a:r>
            <a:endParaRPr lang="en-US" dirty="0"/>
          </a:p>
        </p:txBody>
      </p:sp>
      <p:sp>
        <p:nvSpPr>
          <p:cNvPr id="4" name="Text Placeholder 3"/>
          <p:cNvSpPr>
            <a:spLocks noGrp="1"/>
          </p:cNvSpPr>
          <p:nvPr>
            <p:ph type="body" sz="half" idx="2"/>
          </p:nvPr>
        </p:nvSpPr>
        <p:spPr>
          <a:xfrm>
            <a:off x="1554480" y="3906518"/>
            <a:ext cx="7490179" cy="2194560"/>
          </a:xfrm>
        </p:spPr>
        <p:txBody>
          <a:bodyPr anchor="t">
            <a:normAutofit/>
          </a:bodyPr>
          <a:lstStyle>
            <a:lvl1pPr marL="0" indent="0" algn="ctr">
              <a:buNone/>
              <a:defRPr sz="216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CB0B9343-932B-4B39-A4F9-65D2F9EF04ED}"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38294890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1" y="5778498"/>
            <a:ext cx="11531599" cy="680086"/>
          </a:xfrm>
        </p:spPr>
        <p:txBody>
          <a:bodyPr anchor="b">
            <a:normAutofit/>
          </a:bodyPr>
          <a:lstStyle>
            <a:lvl1pPr algn="ctr">
              <a:defRPr sz="288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249713" y="1249681"/>
            <a:ext cx="12127166" cy="4003043"/>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920"/>
            </a:lvl1pPr>
            <a:lvl2pPr marL="548618" indent="0">
              <a:buNone/>
              <a:defRPr sz="1920"/>
            </a:lvl2pPr>
            <a:lvl3pPr marL="1097236" indent="0">
              <a:buNone/>
              <a:defRPr sz="1920"/>
            </a:lvl3pPr>
            <a:lvl4pPr marL="1645854" indent="0">
              <a:buNone/>
              <a:defRPr sz="1920"/>
            </a:lvl4pPr>
            <a:lvl5pPr marL="2194472" indent="0">
              <a:buNone/>
              <a:defRPr sz="1920"/>
            </a:lvl5pPr>
            <a:lvl6pPr marL="2743091" indent="0">
              <a:buNone/>
              <a:defRPr sz="1920"/>
            </a:lvl6pPr>
            <a:lvl7pPr marL="3291708" indent="0">
              <a:buNone/>
              <a:defRPr sz="1920"/>
            </a:lvl7pPr>
            <a:lvl8pPr marL="3840326" indent="0">
              <a:buNone/>
              <a:defRPr sz="1920"/>
            </a:lvl8pPr>
            <a:lvl9pPr marL="4388945" indent="0">
              <a:buNone/>
              <a:defRPr sz="1920"/>
            </a:lvl9pPr>
          </a:lstStyle>
          <a:p>
            <a:r>
              <a:rPr lang="en-US"/>
              <a:t>Click icon to add picture</a:t>
            </a:r>
            <a:endParaRPr lang="en-US" dirty="0"/>
          </a:p>
        </p:txBody>
      </p:sp>
      <p:sp>
        <p:nvSpPr>
          <p:cNvPr id="4" name="Text Placeholder 3"/>
          <p:cNvSpPr>
            <a:spLocks noGrp="1"/>
          </p:cNvSpPr>
          <p:nvPr>
            <p:ph type="body" sz="half" idx="2"/>
          </p:nvPr>
        </p:nvSpPr>
        <p:spPr>
          <a:xfrm>
            <a:off x="1554481" y="6458584"/>
            <a:ext cx="11531599" cy="592454"/>
          </a:xfrm>
        </p:spPr>
        <p:txBody>
          <a:bodyPr>
            <a:normAutofit/>
          </a:bodyPr>
          <a:lstStyle>
            <a:lvl1pPr marL="0" indent="0" algn="ctr">
              <a:buNone/>
              <a:defRPr sz="168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C30E2C49-F232-426B-B556-924B488CDCCE}"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23070952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564642" y="1178558"/>
            <a:ext cx="11511278" cy="3545842"/>
          </a:xfrm>
        </p:spPr>
        <p:txBody>
          <a:bodyPr anchor="ctr">
            <a:normAutofit/>
          </a:bodyPr>
          <a:lstStyle>
            <a:lvl1pPr algn="ctr">
              <a:defRPr sz="3840" b="0" cap="none"/>
            </a:lvl1pPr>
          </a:lstStyle>
          <a:p>
            <a:r>
              <a:rPr lang="en-US"/>
              <a:t>Click to edit Master title style</a:t>
            </a:r>
            <a:endParaRPr lang="en-US" dirty="0"/>
          </a:p>
        </p:txBody>
      </p:sp>
      <p:sp>
        <p:nvSpPr>
          <p:cNvPr id="3" name="Text Placeholder 2"/>
          <p:cNvSpPr>
            <a:spLocks noGrp="1"/>
          </p:cNvSpPr>
          <p:nvPr>
            <p:ph type="body" idx="1"/>
          </p:nvPr>
        </p:nvSpPr>
        <p:spPr>
          <a:xfrm>
            <a:off x="1564642" y="5212081"/>
            <a:ext cx="11511278" cy="1838960"/>
          </a:xfrm>
        </p:spPr>
        <p:txBody>
          <a:bodyPr anchor="ctr">
            <a:normAutofit/>
          </a:bodyPr>
          <a:lstStyle>
            <a:lvl1pPr marL="0" indent="0" algn="ctr">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44E8D3-47D7-439F-872A-DAE17BE88DAE}"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5" name="Straight Connector 14"/>
          <p:cNvCxnSpPr/>
          <p:nvPr/>
        </p:nvCxnSpPr>
        <p:spPr>
          <a:xfrm>
            <a:off x="1675403" y="496823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438596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455" y="1178558"/>
            <a:ext cx="11155678" cy="2844802"/>
          </a:xfrm>
        </p:spPr>
        <p:txBody>
          <a:bodyPr anchor="ctr">
            <a:normAutofit/>
          </a:bodyPr>
          <a:lstStyle>
            <a:lvl1pPr algn="ctr">
              <a:defRPr sz="384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009775" y="4023360"/>
            <a:ext cx="10607042" cy="701040"/>
          </a:xfrm>
        </p:spPr>
        <p:txBody>
          <a:bodyPr anchor="ctr">
            <a:normAutofit/>
          </a:bodyPr>
          <a:lstStyle>
            <a:lvl1pPr marL="0" indent="0" algn="r">
              <a:buFontTx/>
              <a:buNone/>
              <a:defRPr sz="2400"/>
            </a:lvl1pPr>
            <a:lvl2pPr marL="548618" indent="0">
              <a:buFontTx/>
              <a:buNone/>
              <a:defRPr/>
            </a:lvl2pPr>
            <a:lvl3pPr marL="1097236" indent="0">
              <a:buFontTx/>
              <a:buNone/>
              <a:defRPr/>
            </a:lvl3pPr>
            <a:lvl4pPr marL="1645854" indent="0">
              <a:buFontTx/>
              <a:buNone/>
              <a:defRPr/>
            </a:lvl4pPr>
            <a:lvl5pPr marL="2194472" indent="0">
              <a:buFontTx/>
              <a:buNone/>
              <a:defRPr/>
            </a:lvl5pPr>
          </a:lstStyle>
          <a:p>
            <a:pPr lvl="0"/>
            <a:r>
              <a:rPr lang="en-US"/>
              <a:t>Edit Master text styles</a:t>
            </a:r>
          </a:p>
        </p:txBody>
      </p:sp>
      <p:sp>
        <p:nvSpPr>
          <p:cNvPr id="3" name="Text Placeholder 2"/>
          <p:cNvSpPr>
            <a:spLocks noGrp="1"/>
          </p:cNvSpPr>
          <p:nvPr>
            <p:ph type="body" idx="1"/>
          </p:nvPr>
        </p:nvSpPr>
        <p:spPr>
          <a:xfrm>
            <a:off x="1554481" y="5212081"/>
            <a:ext cx="11531599" cy="1838960"/>
          </a:xfrm>
        </p:spPr>
        <p:txBody>
          <a:bodyPr anchor="ctr">
            <a:normAutofit/>
          </a:bodyPr>
          <a:lstStyle>
            <a:lvl1pPr marL="0" indent="0" algn="ctr">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9F3EF8-A388-498C-931A-5E8B45B9C73A}"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
        <p:nvSpPr>
          <p:cNvPr id="14" name="TextBox 13"/>
          <p:cNvSpPr txBox="1"/>
          <p:nvPr/>
        </p:nvSpPr>
        <p:spPr>
          <a:xfrm>
            <a:off x="1034416" y="1055953"/>
            <a:ext cx="731520" cy="701731"/>
          </a:xfrm>
          <a:prstGeom prst="rect">
            <a:avLst/>
          </a:prstGeom>
        </p:spPr>
        <p:txBody>
          <a:bodyPr vert="horz" lIns="109728" tIns="54864" rIns="109728" bIns="54864" rtlCol="0" anchor="ctr">
            <a:noAutofit/>
          </a:bodyPr>
          <a:lstStyle/>
          <a:p>
            <a:pPr lvl="0"/>
            <a:r>
              <a:rPr lang="en-US" sz="9600" dirty="0">
                <a:solidFill>
                  <a:schemeClr val="tx1"/>
                </a:solidFill>
                <a:effectLst/>
              </a:rPr>
              <a:t>“</a:t>
            </a:r>
          </a:p>
        </p:txBody>
      </p:sp>
      <p:sp>
        <p:nvSpPr>
          <p:cNvPr id="15" name="TextBox 14"/>
          <p:cNvSpPr txBox="1"/>
          <p:nvPr/>
        </p:nvSpPr>
        <p:spPr>
          <a:xfrm>
            <a:off x="12720320" y="3393444"/>
            <a:ext cx="731520" cy="701731"/>
          </a:xfrm>
          <a:prstGeom prst="rect">
            <a:avLst/>
          </a:prstGeom>
        </p:spPr>
        <p:txBody>
          <a:bodyPr vert="horz" lIns="109728" tIns="54864" rIns="109728" bIns="54864" rtlCol="0" anchor="ctr">
            <a:noAutofit/>
          </a:bodyPr>
          <a:lstStyle/>
          <a:p>
            <a:pPr lvl="0" algn="r"/>
            <a:r>
              <a:rPr lang="en-US" sz="9600" dirty="0">
                <a:solidFill>
                  <a:schemeClr val="tx1"/>
                </a:solidFill>
                <a:effectLst/>
              </a:rPr>
              <a:t>”</a:t>
            </a:r>
          </a:p>
        </p:txBody>
      </p:sp>
      <p:cxnSp>
        <p:nvCxnSpPr>
          <p:cNvPr id="19" name="Straight Connector 18"/>
          <p:cNvCxnSpPr/>
          <p:nvPr/>
        </p:nvCxnSpPr>
        <p:spPr>
          <a:xfrm>
            <a:off x="1675403" y="496823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98497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554482" y="3970297"/>
            <a:ext cx="11531602" cy="1762560"/>
          </a:xfrm>
        </p:spPr>
        <p:txBody>
          <a:bodyPr anchor="b">
            <a:normAutofit/>
          </a:bodyPr>
          <a:lstStyle>
            <a:lvl1pPr algn="l">
              <a:defRPr sz="3840" b="0" cap="none"/>
            </a:lvl1pPr>
          </a:lstStyle>
          <a:p>
            <a:r>
              <a:rPr lang="en-US"/>
              <a:t>Click to edit Master title style</a:t>
            </a:r>
            <a:endParaRPr lang="en-US" dirty="0"/>
          </a:p>
        </p:txBody>
      </p:sp>
      <p:sp>
        <p:nvSpPr>
          <p:cNvPr id="3" name="Text Placeholder 2"/>
          <p:cNvSpPr>
            <a:spLocks noGrp="1"/>
          </p:cNvSpPr>
          <p:nvPr>
            <p:ph type="body" idx="1"/>
          </p:nvPr>
        </p:nvSpPr>
        <p:spPr>
          <a:xfrm>
            <a:off x="1554481" y="5732857"/>
            <a:ext cx="11531602" cy="1032480"/>
          </a:xfrm>
        </p:spPr>
        <p:txBody>
          <a:bodyPr anchor="t">
            <a:normAutofit/>
          </a:bodyPr>
          <a:lstStyle>
            <a:lvl1pPr marL="0" indent="0" algn="l">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A47731-A5D6-45B7-B50F-70BD8A77E514}"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968866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735455" y="1178558"/>
            <a:ext cx="11155678" cy="2692402"/>
          </a:xfrm>
        </p:spPr>
        <p:txBody>
          <a:bodyPr anchor="ctr">
            <a:normAutofit/>
          </a:bodyPr>
          <a:lstStyle>
            <a:lvl1pPr algn="ctr">
              <a:defRPr sz="3840" b="0" cap="none">
                <a:solidFill>
                  <a:schemeClr val="tx1"/>
                </a:solidFill>
              </a:defRPr>
            </a:lvl1pPr>
          </a:lstStyle>
          <a:p>
            <a:r>
              <a:rPr lang="en-US"/>
              <a:t>Click to edit Master title style</a:t>
            </a:r>
            <a:endParaRPr lang="en-US" dirty="0"/>
          </a:p>
        </p:txBody>
      </p:sp>
      <p:sp>
        <p:nvSpPr>
          <p:cNvPr id="23" name="Text Placeholder 2"/>
          <p:cNvSpPr>
            <a:spLocks noGrp="1"/>
          </p:cNvSpPr>
          <p:nvPr>
            <p:ph type="body" idx="13"/>
          </p:nvPr>
        </p:nvSpPr>
        <p:spPr>
          <a:xfrm>
            <a:off x="1554481" y="4367174"/>
            <a:ext cx="11531602" cy="1064362"/>
          </a:xfrm>
        </p:spPr>
        <p:txBody>
          <a:bodyPr anchor="b">
            <a:normAutofit/>
          </a:bodyPr>
          <a:lstStyle>
            <a:lvl1pPr marL="0" indent="0" algn="l">
              <a:spcBef>
                <a:spcPts val="0"/>
              </a:spcBef>
              <a:buNone/>
              <a:defRPr sz="288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3" name="Text Placeholder 2"/>
          <p:cNvSpPr>
            <a:spLocks noGrp="1"/>
          </p:cNvSpPr>
          <p:nvPr>
            <p:ph type="body" idx="1"/>
          </p:nvPr>
        </p:nvSpPr>
        <p:spPr>
          <a:xfrm>
            <a:off x="1554481" y="5435600"/>
            <a:ext cx="11531602" cy="1615440"/>
          </a:xfrm>
        </p:spPr>
        <p:txBody>
          <a:bodyPr anchor="t">
            <a:normAutofit/>
          </a:bodyPr>
          <a:lstStyle>
            <a:lvl1pPr marL="0" indent="0" algn="l">
              <a:buNone/>
              <a:defRPr sz="21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3F9500-D394-4EB6-967B-A58FB2FFB147}"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
        <p:nvSpPr>
          <p:cNvPr id="12" name="TextBox 11"/>
          <p:cNvSpPr txBox="1"/>
          <p:nvPr/>
        </p:nvSpPr>
        <p:spPr>
          <a:xfrm>
            <a:off x="1034416" y="1055953"/>
            <a:ext cx="731520" cy="701731"/>
          </a:xfrm>
          <a:prstGeom prst="rect">
            <a:avLst/>
          </a:prstGeom>
        </p:spPr>
        <p:txBody>
          <a:bodyPr vert="horz" lIns="109728" tIns="54864" rIns="109728" bIns="54864" rtlCol="0" anchor="ctr">
            <a:noAutofit/>
          </a:bodyPr>
          <a:lstStyle/>
          <a:p>
            <a:pPr lvl="0"/>
            <a:r>
              <a:rPr lang="en-US" sz="9600" dirty="0">
                <a:solidFill>
                  <a:schemeClr val="tx1"/>
                </a:solidFill>
                <a:effectLst/>
              </a:rPr>
              <a:t>“</a:t>
            </a:r>
          </a:p>
        </p:txBody>
      </p:sp>
      <p:sp>
        <p:nvSpPr>
          <p:cNvPr id="13" name="TextBox 12"/>
          <p:cNvSpPr txBox="1"/>
          <p:nvPr/>
        </p:nvSpPr>
        <p:spPr>
          <a:xfrm>
            <a:off x="12720320" y="3119113"/>
            <a:ext cx="731520" cy="701731"/>
          </a:xfrm>
          <a:prstGeom prst="rect">
            <a:avLst/>
          </a:prstGeom>
        </p:spPr>
        <p:txBody>
          <a:bodyPr vert="horz" lIns="109728" tIns="54864" rIns="109728" bIns="54864" rtlCol="0" anchor="ctr">
            <a:noAutofit/>
          </a:bodyPr>
          <a:lstStyle/>
          <a:p>
            <a:pPr lvl="0" algn="r"/>
            <a:r>
              <a:rPr lang="en-US" sz="9600" dirty="0">
                <a:solidFill>
                  <a:schemeClr val="tx1"/>
                </a:solidFill>
                <a:effectLst/>
              </a:rPr>
              <a:t>”</a:t>
            </a:r>
          </a:p>
        </p:txBody>
      </p:sp>
      <p:cxnSp>
        <p:nvCxnSpPr>
          <p:cNvPr id="26" name="Straight Connector 25"/>
          <p:cNvCxnSpPr/>
          <p:nvPr/>
        </p:nvCxnSpPr>
        <p:spPr>
          <a:xfrm>
            <a:off x="1675403" y="4114800"/>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69170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554481" y="1178558"/>
            <a:ext cx="11531599" cy="2692402"/>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20" name="Text Placeholder 2"/>
          <p:cNvSpPr>
            <a:spLocks noGrp="1"/>
          </p:cNvSpPr>
          <p:nvPr>
            <p:ph type="body" idx="13"/>
          </p:nvPr>
        </p:nvSpPr>
        <p:spPr>
          <a:xfrm>
            <a:off x="1554481" y="4356201"/>
            <a:ext cx="11531602" cy="1009498"/>
          </a:xfrm>
        </p:spPr>
        <p:txBody>
          <a:bodyPr anchor="b">
            <a:normAutofit/>
          </a:bodyPr>
          <a:lstStyle>
            <a:lvl1pPr marL="0" indent="0" algn="l">
              <a:spcBef>
                <a:spcPts val="0"/>
              </a:spcBef>
              <a:buNone/>
              <a:defRPr sz="33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3" name="Text Placeholder 2"/>
          <p:cNvSpPr>
            <a:spLocks noGrp="1"/>
          </p:cNvSpPr>
          <p:nvPr>
            <p:ph type="body" idx="1"/>
          </p:nvPr>
        </p:nvSpPr>
        <p:spPr>
          <a:xfrm>
            <a:off x="1554480" y="5364481"/>
            <a:ext cx="11531604" cy="1686560"/>
          </a:xfrm>
        </p:spPr>
        <p:txBody>
          <a:bodyPr anchor="t">
            <a:normAutofit/>
          </a:bodyPr>
          <a:lstStyle>
            <a:lvl1pPr marL="0" indent="0" algn="l">
              <a:buNone/>
              <a:defRPr sz="21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E92B87-7EB5-46C8-B88C-50EC63B7CB21}"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5" name="Straight Connector 14"/>
          <p:cNvCxnSpPr/>
          <p:nvPr/>
        </p:nvCxnSpPr>
        <p:spPr>
          <a:xfrm>
            <a:off x="1675403" y="4114800"/>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120759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96CF2D-FED3-4993-BF2A-C99417DAEFCE}"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408365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9229" y="1178559"/>
            <a:ext cx="2269074" cy="58724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54478" y="1178558"/>
            <a:ext cx="8919630" cy="5872481"/>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F0F08-7EB3-4601-83E3-1FACD753EA83}"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0636668" y="1188720"/>
            <a:ext cx="0" cy="585216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0938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image" Target="../media/image5.png"/><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4.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8883" y="1"/>
            <a:ext cx="14675954" cy="8227457"/>
            <a:chOff x="-15736" y="0"/>
            <a:chExt cx="12229962" cy="6856214"/>
          </a:xfrm>
        </p:grpSpPr>
        <p:pic>
          <p:nvPicPr>
            <p:cNvPr id="8" name="Picture 7" descr="H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11436986" y="3153832"/>
              <a:ext cx="777240" cy="606425"/>
            </a:xfrm>
            <a:prstGeom prst="rect">
              <a:avLst/>
            </a:prstGeom>
          </p:spPr>
        </p:pic>
      </p:grpSp>
      <p:sp>
        <p:nvSpPr>
          <p:cNvPr id="2" name="Title Placeholder 1"/>
          <p:cNvSpPr>
            <a:spLocks noGrp="1"/>
          </p:cNvSpPr>
          <p:nvPr>
            <p:ph type="title"/>
          </p:nvPr>
        </p:nvSpPr>
        <p:spPr>
          <a:xfrm>
            <a:off x="1554484" y="1178559"/>
            <a:ext cx="11521435" cy="156464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54481" y="3068320"/>
            <a:ext cx="11521435" cy="3982723"/>
          </a:xfrm>
          <a:prstGeom prst="rect">
            <a:avLst/>
          </a:prstGeom>
        </p:spPr>
        <p:txBody>
          <a:bodyPr vert="horz" lIns="91440" tIns="45720" rIns="91440" bIns="45720" rtlCol="0"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13001" y="7162800"/>
            <a:ext cx="1920240" cy="335280"/>
          </a:xfrm>
          <a:prstGeom prst="rect">
            <a:avLst/>
          </a:prstGeom>
        </p:spPr>
        <p:txBody>
          <a:bodyPr vert="horz" lIns="91440" tIns="45720" rIns="91440" bIns="45720" rtlCol="0" anchor="ctr"/>
          <a:lstStyle>
            <a:lvl1pPr algn="r">
              <a:defRPr sz="1200" b="0" i="0">
                <a:solidFill>
                  <a:schemeClr val="tx1"/>
                </a:solidFill>
                <a:effectLst/>
                <a:latin typeface="+mn-lt"/>
              </a:defRPr>
            </a:lvl1pPr>
          </a:lstStyle>
          <a:p>
            <a:fld id="{73037161-A336-493F-97B8-2768EBE8F593}" type="datetime1">
              <a:rPr lang="en-US" smtClean="0"/>
              <a:t>11/29/2024</a:t>
            </a:fld>
            <a:endParaRPr lang="en-US"/>
          </a:p>
        </p:txBody>
      </p:sp>
      <p:sp>
        <p:nvSpPr>
          <p:cNvPr id="5" name="Footer Placeholder 4"/>
          <p:cNvSpPr>
            <a:spLocks noGrp="1"/>
          </p:cNvSpPr>
          <p:nvPr>
            <p:ph type="ftr" sz="quarter" idx="3"/>
          </p:nvPr>
        </p:nvSpPr>
        <p:spPr>
          <a:xfrm>
            <a:off x="1554481" y="7162800"/>
            <a:ext cx="8767080" cy="335280"/>
          </a:xfrm>
          <a:prstGeom prst="rect">
            <a:avLst/>
          </a:prstGeom>
        </p:spPr>
        <p:txBody>
          <a:bodyPr vert="horz" lIns="91440" tIns="45720" rIns="91440" bIns="45720" rtlCol="0" anchor="ctr"/>
          <a:lstStyle>
            <a:lvl1pPr algn="l">
              <a:defRPr sz="12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2424683" y="7162800"/>
            <a:ext cx="651236" cy="335280"/>
          </a:xfrm>
          <a:prstGeom prst="rect">
            <a:avLst/>
          </a:prstGeom>
        </p:spPr>
        <p:txBody>
          <a:bodyPr vert="horz" lIns="91440" tIns="45720" rIns="91440" bIns="45720" rtlCol="0" anchor="ctr"/>
          <a:lstStyle>
            <a:lvl1pPr algn="r">
              <a:defRPr sz="1200" b="0" i="0">
                <a:solidFill>
                  <a:schemeClr val="tx1"/>
                </a:solidFill>
                <a:effectLst/>
                <a:latin typeface="+mn-lt"/>
              </a:defRPr>
            </a:lvl1pPr>
          </a:lstStyle>
          <a:p>
            <a:fld id="{103DA290-49AB-4A6C-90E9-3D87C6460C9F}" type="slidenum">
              <a:rPr lang="en-US" smtClean="0"/>
              <a:t>‹#›</a:t>
            </a:fld>
            <a:endParaRPr lang="en-US"/>
          </a:p>
        </p:txBody>
      </p:sp>
    </p:spTree>
    <p:extLst>
      <p:ext uri="{BB962C8B-B14F-4D97-AF65-F5344CB8AC3E}">
        <p14:creationId xmlns:p14="http://schemas.microsoft.com/office/powerpoint/2010/main" val="37693804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Lst>
  <p:hf hdr="0" ftr="0"/>
  <p:txStyles>
    <p:titleStyle>
      <a:lvl1pPr algn="ctr" defTabSz="548618" rtl="0" eaLnBrk="1" latinLnBrk="0" hangingPunct="1">
        <a:spcBef>
          <a:spcPct val="0"/>
        </a:spcBef>
        <a:buNone/>
        <a:defRPr sz="528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87" indent="-342887" algn="l" defTabSz="548618" rtl="0" eaLnBrk="1" latinLnBrk="0" hangingPunct="1">
        <a:spcBef>
          <a:spcPct val="20000"/>
        </a:spcBef>
        <a:spcAft>
          <a:spcPts val="720"/>
        </a:spcAft>
        <a:buClr>
          <a:schemeClr val="accent1"/>
        </a:buClr>
        <a:buSzPct val="115000"/>
        <a:buFont typeface="Arial"/>
        <a:buChar char="•"/>
        <a:defRPr sz="2880" kern="1200" cap="none">
          <a:solidFill>
            <a:schemeClr val="tx1">
              <a:lumMod val="85000"/>
              <a:lumOff val="15000"/>
            </a:schemeClr>
          </a:solidFill>
          <a:effectLst/>
          <a:latin typeface="+mn-lt"/>
          <a:ea typeface="+mn-ea"/>
          <a:cs typeface="+mn-cs"/>
        </a:defRPr>
      </a:lvl1pPr>
      <a:lvl2pPr marL="891504" indent="-342887" algn="l" defTabSz="548618" rtl="0" eaLnBrk="1" latinLnBrk="0" hangingPunct="1">
        <a:spcBef>
          <a:spcPct val="20000"/>
        </a:spcBef>
        <a:spcAft>
          <a:spcPts val="72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2pPr>
      <a:lvl3pPr marL="1440122" indent="-342887" algn="l" defTabSz="548618" rtl="0" eaLnBrk="1" latinLnBrk="0" hangingPunct="1">
        <a:spcBef>
          <a:spcPct val="20000"/>
        </a:spcBef>
        <a:spcAft>
          <a:spcPts val="720"/>
        </a:spcAft>
        <a:buClr>
          <a:schemeClr val="accent1"/>
        </a:buClr>
        <a:buSzPct val="115000"/>
        <a:buFont typeface="Arial"/>
        <a:buChar char="•"/>
        <a:defRPr sz="2160" kern="1200" cap="none">
          <a:solidFill>
            <a:schemeClr val="tx1">
              <a:lumMod val="85000"/>
              <a:lumOff val="15000"/>
            </a:schemeClr>
          </a:solidFill>
          <a:effectLst/>
          <a:latin typeface="+mn-lt"/>
          <a:ea typeface="+mn-ea"/>
          <a:cs typeface="+mn-cs"/>
        </a:defRPr>
      </a:lvl3pPr>
      <a:lvl4pPr marL="1851586" indent="-205732" algn="l" defTabSz="548618" rtl="0" eaLnBrk="1" latinLnBrk="0" hangingPunct="1">
        <a:spcBef>
          <a:spcPct val="20000"/>
        </a:spcBef>
        <a:spcAft>
          <a:spcPts val="720"/>
        </a:spcAft>
        <a:buClr>
          <a:schemeClr val="accent1"/>
        </a:buClr>
        <a:buSzPct val="115000"/>
        <a:buFont typeface="Arial"/>
        <a:buChar char="•"/>
        <a:defRPr sz="1920" kern="1200" cap="none">
          <a:solidFill>
            <a:schemeClr val="tx1">
              <a:lumMod val="85000"/>
              <a:lumOff val="15000"/>
            </a:schemeClr>
          </a:solidFill>
          <a:effectLst/>
          <a:latin typeface="+mn-lt"/>
          <a:ea typeface="+mn-ea"/>
          <a:cs typeface="+mn-cs"/>
        </a:defRPr>
      </a:lvl4pPr>
      <a:lvl5pPr marL="2400204" indent="-205732"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5pPr>
      <a:lvl6pPr marL="3017399"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6pPr>
      <a:lvl7pPr marL="3566017"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7pPr>
      <a:lvl8pPr marL="4114636"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8pPr>
      <a:lvl9pPr marL="4663254"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9pPr>
    </p:bodyStyle>
    <p:otherStyle>
      <a:defPPr>
        <a:defRPr lang="en-US"/>
      </a:defPPr>
      <a:lvl1pPr marL="0" algn="l" defTabSz="548618" rtl="0" eaLnBrk="1" latinLnBrk="0" hangingPunct="1">
        <a:defRPr sz="2160" kern="1200">
          <a:solidFill>
            <a:schemeClr val="tx1"/>
          </a:solidFill>
          <a:latin typeface="+mn-lt"/>
          <a:ea typeface="+mn-ea"/>
          <a:cs typeface="+mn-cs"/>
        </a:defRPr>
      </a:lvl1pPr>
      <a:lvl2pPr marL="548618" algn="l" defTabSz="548618" rtl="0" eaLnBrk="1" latinLnBrk="0" hangingPunct="1">
        <a:defRPr sz="2160" kern="1200">
          <a:solidFill>
            <a:schemeClr val="tx1"/>
          </a:solidFill>
          <a:latin typeface="+mn-lt"/>
          <a:ea typeface="+mn-ea"/>
          <a:cs typeface="+mn-cs"/>
        </a:defRPr>
      </a:lvl2pPr>
      <a:lvl3pPr marL="1097236" algn="l" defTabSz="548618" rtl="0" eaLnBrk="1" latinLnBrk="0" hangingPunct="1">
        <a:defRPr sz="2160" kern="1200">
          <a:solidFill>
            <a:schemeClr val="tx1"/>
          </a:solidFill>
          <a:latin typeface="+mn-lt"/>
          <a:ea typeface="+mn-ea"/>
          <a:cs typeface="+mn-cs"/>
        </a:defRPr>
      </a:lvl3pPr>
      <a:lvl4pPr marL="1645854" algn="l" defTabSz="548618" rtl="0" eaLnBrk="1" latinLnBrk="0" hangingPunct="1">
        <a:defRPr sz="2160" kern="1200">
          <a:solidFill>
            <a:schemeClr val="tx1"/>
          </a:solidFill>
          <a:latin typeface="+mn-lt"/>
          <a:ea typeface="+mn-ea"/>
          <a:cs typeface="+mn-cs"/>
        </a:defRPr>
      </a:lvl4pPr>
      <a:lvl5pPr marL="2194472" algn="l" defTabSz="548618" rtl="0" eaLnBrk="1" latinLnBrk="0" hangingPunct="1">
        <a:defRPr sz="2160" kern="1200">
          <a:solidFill>
            <a:schemeClr val="tx1"/>
          </a:solidFill>
          <a:latin typeface="+mn-lt"/>
          <a:ea typeface="+mn-ea"/>
          <a:cs typeface="+mn-cs"/>
        </a:defRPr>
      </a:lvl5pPr>
      <a:lvl6pPr marL="2743091" algn="l" defTabSz="548618" rtl="0" eaLnBrk="1" latinLnBrk="0" hangingPunct="1">
        <a:defRPr sz="2160" kern="1200">
          <a:solidFill>
            <a:schemeClr val="tx1"/>
          </a:solidFill>
          <a:latin typeface="+mn-lt"/>
          <a:ea typeface="+mn-ea"/>
          <a:cs typeface="+mn-cs"/>
        </a:defRPr>
      </a:lvl6pPr>
      <a:lvl7pPr marL="3291708" algn="l" defTabSz="548618" rtl="0" eaLnBrk="1" latinLnBrk="0" hangingPunct="1">
        <a:defRPr sz="2160" kern="1200">
          <a:solidFill>
            <a:schemeClr val="tx1"/>
          </a:solidFill>
          <a:latin typeface="+mn-lt"/>
          <a:ea typeface="+mn-ea"/>
          <a:cs typeface="+mn-cs"/>
        </a:defRPr>
      </a:lvl7pPr>
      <a:lvl8pPr marL="3840326" algn="l" defTabSz="548618" rtl="0" eaLnBrk="1" latinLnBrk="0" hangingPunct="1">
        <a:defRPr sz="2160" kern="1200">
          <a:solidFill>
            <a:schemeClr val="tx1"/>
          </a:solidFill>
          <a:latin typeface="+mn-lt"/>
          <a:ea typeface="+mn-ea"/>
          <a:cs typeface="+mn-cs"/>
        </a:defRPr>
      </a:lvl8pPr>
      <a:lvl9pPr marL="4388945" algn="l" defTabSz="548618"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jpeg"/><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4.xml"/><Relationship Id="rId1" Type="http://schemas.openxmlformats.org/officeDocument/2006/relationships/slideLayout" Target="../slideLayouts/slideLayout15.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descr="Mobile device with apps">
            <a:extLst>
              <a:ext uri="{FF2B5EF4-FFF2-40B4-BE49-F238E27FC236}">
                <a16:creationId xmlns:a16="http://schemas.microsoft.com/office/drawing/2014/main" id="{EE0A3CAA-54A6-4EA8-7BFB-8E9CAB853E18}"/>
              </a:ext>
            </a:extLst>
          </p:cNvPr>
          <p:cNvPicPr>
            <a:picLocks noChangeAspect="1"/>
          </p:cNvPicPr>
          <p:nvPr/>
        </p:nvPicPr>
        <p:blipFill>
          <a:blip r:embed="rId2">
            <a:alphaModFix amt="35000"/>
          </a:blip>
          <a:srcRect/>
          <a:stretch/>
        </p:blipFill>
        <p:spPr>
          <a:xfrm>
            <a:off x="665041" y="374085"/>
            <a:ext cx="13300342" cy="7481443"/>
          </a:xfrm>
          <a:prstGeom prst="rect">
            <a:avLst/>
          </a:prstGeom>
        </p:spPr>
      </p:pic>
      <p:sp>
        <p:nvSpPr>
          <p:cNvPr id="2" name="Title 1"/>
          <p:cNvSpPr>
            <a:spLocks noGrp="1"/>
          </p:cNvSpPr>
          <p:nvPr>
            <p:ph type="title"/>
          </p:nvPr>
        </p:nvSpPr>
        <p:spPr>
          <a:xfrm>
            <a:off x="684442" y="246334"/>
            <a:ext cx="13558470" cy="2978508"/>
          </a:xfrm>
        </p:spPr>
        <p:txBody>
          <a:bodyPr>
            <a:noAutofit/>
          </a:bodyPr>
          <a:lstStyle/>
          <a:p>
            <a:pPr>
              <a:lnSpc>
                <a:spcPct val="90000"/>
              </a:lnSpc>
            </a:pPr>
            <a:r>
              <a:rPr lang="en-GB" sz="4320" b="1" dirty="0">
                <a:solidFill>
                  <a:srgbClr val="FFFF00"/>
                </a:solidFill>
                <a:highlight>
                  <a:srgbClr val="0000FF"/>
                </a:highlight>
              </a:rPr>
              <a:t>The Role of Consent in Trespass Cases</a:t>
            </a:r>
          </a:p>
        </p:txBody>
      </p:sp>
      <p:graphicFrame>
        <p:nvGraphicFramePr>
          <p:cNvPr id="26" name="Content Placeholder 2">
            <a:extLst>
              <a:ext uri="{FF2B5EF4-FFF2-40B4-BE49-F238E27FC236}">
                <a16:creationId xmlns:a16="http://schemas.microsoft.com/office/drawing/2014/main" id="{765F6E54-4B8A-9B5B-A50E-1C57F930213F}"/>
              </a:ext>
            </a:extLst>
          </p:cNvPr>
          <p:cNvGraphicFramePr>
            <a:graphicFrameLocks noGrp="1"/>
          </p:cNvGraphicFramePr>
          <p:nvPr>
            <p:ph idx="1"/>
          </p:nvPr>
        </p:nvGraphicFramePr>
        <p:xfrm>
          <a:off x="1554481" y="3313568"/>
          <a:ext cx="11521435" cy="4095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9A288C53-6E1D-012E-E078-352071CD406B}"/>
              </a:ext>
            </a:extLst>
          </p:cNvPr>
          <p:cNvSpPr>
            <a:spLocks noGrp="1"/>
          </p:cNvSpPr>
          <p:nvPr>
            <p:ph type="dt" sz="half" idx="10"/>
          </p:nvPr>
        </p:nvSpPr>
        <p:spPr>
          <a:xfrm>
            <a:off x="10413001" y="7162800"/>
            <a:ext cx="1920240" cy="335280"/>
          </a:xfrm>
        </p:spPr>
        <p:txBody>
          <a:bodyPr>
            <a:normAutofit/>
          </a:bodyPr>
          <a:lstStyle/>
          <a:p>
            <a:pPr defTabSz="1097236">
              <a:spcAft>
                <a:spcPts val="720"/>
              </a:spcAft>
              <a:defRPr/>
            </a:pPr>
            <a:fld id="{71A57A1F-FA3A-4FA6-ACC6-767CFD906232}" type="datetime1">
              <a:rPr lang="en-US">
                <a:solidFill>
                  <a:srgbClr val="FFFFFF"/>
                </a:solidFill>
                <a:latin typeface="Garamond" panose="02020404030301010803"/>
              </a:rPr>
              <a:pPr defTabSz="1097236">
                <a:spcAft>
                  <a:spcPts val="720"/>
                </a:spcAft>
                <a:defRPr/>
              </a:pPr>
              <a:t>11/29/2024</a:t>
            </a:fld>
            <a:endParaRPr lang="en-US">
              <a:solidFill>
                <a:srgbClr val="FFFFFF"/>
              </a:solidFill>
              <a:latin typeface="Garamond" panose="02020404030301010803"/>
            </a:endParaRPr>
          </a:p>
        </p:txBody>
      </p:sp>
      <p:sp>
        <p:nvSpPr>
          <p:cNvPr id="5" name="Slide Number Placeholder 4">
            <a:extLst>
              <a:ext uri="{FF2B5EF4-FFF2-40B4-BE49-F238E27FC236}">
                <a16:creationId xmlns:a16="http://schemas.microsoft.com/office/drawing/2014/main" id="{728C44C3-4D37-CCD5-D0AB-2CB4444B3EDB}"/>
              </a:ext>
            </a:extLst>
          </p:cNvPr>
          <p:cNvSpPr>
            <a:spLocks noGrp="1"/>
          </p:cNvSpPr>
          <p:nvPr>
            <p:ph type="sldNum" sz="quarter" idx="12"/>
          </p:nvPr>
        </p:nvSpPr>
        <p:spPr>
          <a:xfrm>
            <a:off x="12424683" y="7162800"/>
            <a:ext cx="651236" cy="335280"/>
          </a:xfrm>
        </p:spPr>
        <p:txBody>
          <a:bodyPr>
            <a:normAutofit/>
          </a:bodyPr>
          <a:lstStyle/>
          <a:p>
            <a:pPr defTabSz="1097236">
              <a:spcAft>
                <a:spcPts val="720"/>
              </a:spcAft>
              <a:defRPr/>
            </a:pPr>
            <a:fld id="{103DA290-49AB-4A6C-90E9-3D87C6460C9F}" type="slidenum">
              <a:rPr lang="en-US">
                <a:solidFill>
                  <a:srgbClr val="FFFFFF"/>
                </a:solidFill>
                <a:latin typeface="Garamond" panose="02020404030301010803"/>
              </a:rPr>
              <a:pPr defTabSz="1097236">
                <a:spcAft>
                  <a:spcPts val="720"/>
                </a:spcAft>
                <a:defRPr/>
              </a:pPr>
              <a:t>1</a:t>
            </a:fld>
            <a:endParaRPr lang="en-US">
              <a:solidFill>
                <a:srgbClr val="FFFFFF"/>
              </a:solidFill>
              <a:latin typeface="Garamond" panose="02020404030301010803"/>
            </a:endParaRPr>
          </a:p>
        </p:txBody>
      </p:sp>
    </p:spTree>
    <p:extLst>
      <p:ext uri="{BB962C8B-B14F-4D97-AF65-F5344CB8AC3E}">
        <p14:creationId xmlns:p14="http://schemas.microsoft.com/office/powerpoint/2010/main" val="32388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081207"/>
            <a:ext cx="10853142"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Digital Trespass and Implied Consent</a:t>
            </a:r>
            <a:endParaRPr lang="en-US" sz="4450" dirty="0"/>
          </a:p>
        </p:txBody>
      </p:sp>
      <p:pic>
        <p:nvPicPr>
          <p:cNvPr id="3" name="Image 0" descr="preencoded.png"/>
          <p:cNvPicPr>
            <a:picLocks noChangeAspect="1"/>
          </p:cNvPicPr>
          <p:nvPr/>
        </p:nvPicPr>
        <p:blipFill>
          <a:blip r:embed="rId3"/>
          <a:stretch>
            <a:fillRect/>
          </a:stretch>
        </p:blipFill>
        <p:spPr>
          <a:xfrm>
            <a:off x="793790" y="2243614"/>
            <a:ext cx="566976" cy="566976"/>
          </a:xfrm>
          <a:prstGeom prst="rect">
            <a:avLst/>
          </a:prstGeom>
        </p:spPr>
      </p:pic>
      <p:sp>
        <p:nvSpPr>
          <p:cNvPr id="4" name="Text 1"/>
          <p:cNvSpPr/>
          <p:nvPr/>
        </p:nvSpPr>
        <p:spPr>
          <a:xfrm>
            <a:off x="793790" y="3037403"/>
            <a:ext cx="3005495" cy="708660"/>
          </a:xfrm>
          <a:prstGeom prst="rect">
            <a:avLst/>
          </a:prstGeom>
          <a:noFill/>
          <a:ln/>
        </p:spPr>
        <p:txBody>
          <a:bodyPr wrap="squar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Website Terms of Service</a:t>
            </a:r>
            <a:endParaRPr lang="en-US" sz="2200" dirty="0"/>
          </a:p>
        </p:txBody>
      </p:sp>
      <p:sp>
        <p:nvSpPr>
          <p:cNvPr id="5" name="Text 2"/>
          <p:cNvSpPr/>
          <p:nvPr/>
        </p:nvSpPr>
        <p:spPr>
          <a:xfrm>
            <a:off x="793790" y="3882152"/>
            <a:ext cx="3005495" cy="3266123"/>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Terms of Service agreements often include implied consent for certain data collection and usage. However, the extent of this consent and its enforceability can be contentious, especially with evolving privacy laws.</a:t>
            </a:r>
            <a:endParaRPr lang="en-US" sz="1750" dirty="0"/>
          </a:p>
        </p:txBody>
      </p:sp>
      <p:pic>
        <p:nvPicPr>
          <p:cNvPr id="6" name="Image 1" descr="preencoded.png"/>
          <p:cNvPicPr>
            <a:picLocks noChangeAspect="1"/>
          </p:cNvPicPr>
          <p:nvPr/>
        </p:nvPicPr>
        <p:blipFill>
          <a:blip r:embed="rId4"/>
          <a:stretch>
            <a:fillRect/>
          </a:stretch>
        </p:blipFill>
        <p:spPr>
          <a:xfrm>
            <a:off x="4139446" y="2243614"/>
            <a:ext cx="566976" cy="566976"/>
          </a:xfrm>
          <a:prstGeom prst="rect">
            <a:avLst/>
          </a:prstGeom>
        </p:spPr>
      </p:pic>
      <p:sp>
        <p:nvSpPr>
          <p:cNvPr id="7" name="Text 3"/>
          <p:cNvSpPr/>
          <p:nvPr/>
        </p:nvSpPr>
        <p:spPr>
          <a:xfrm>
            <a:off x="4139446" y="3037403"/>
            <a:ext cx="3005614" cy="708660"/>
          </a:xfrm>
          <a:prstGeom prst="rect">
            <a:avLst/>
          </a:prstGeom>
          <a:noFill/>
          <a:ln/>
        </p:spPr>
        <p:txBody>
          <a:bodyPr wrap="squar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Cybersecurity Implications</a:t>
            </a:r>
            <a:endParaRPr lang="en-US" sz="2200" dirty="0"/>
          </a:p>
        </p:txBody>
      </p:sp>
      <p:sp>
        <p:nvSpPr>
          <p:cNvPr id="8" name="Text 4"/>
          <p:cNvSpPr/>
          <p:nvPr/>
        </p:nvSpPr>
        <p:spPr>
          <a:xfrm>
            <a:off x="4139446" y="3882152"/>
            <a:ext cx="3005614" cy="2903220"/>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Unauthorised access to computer systems may be considered digital trespass. The concept of implied consent becomes complex when dealing with interconnected systems and cloud services.</a:t>
            </a:r>
            <a:endParaRPr lang="en-US" sz="1750" dirty="0"/>
          </a:p>
        </p:txBody>
      </p:sp>
      <p:pic>
        <p:nvPicPr>
          <p:cNvPr id="9" name="Image 2" descr="preencoded.png"/>
          <p:cNvPicPr>
            <a:picLocks noChangeAspect="1"/>
          </p:cNvPicPr>
          <p:nvPr/>
        </p:nvPicPr>
        <p:blipFill>
          <a:blip r:embed="rId5"/>
          <a:stretch>
            <a:fillRect/>
          </a:stretch>
        </p:blipFill>
        <p:spPr>
          <a:xfrm>
            <a:off x="7485221" y="2243614"/>
            <a:ext cx="566976" cy="566976"/>
          </a:xfrm>
          <a:prstGeom prst="rect">
            <a:avLst/>
          </a:prstGeom>
        </p:spPr>
      </p:pic>
      <p:sp>
        <p:nvSpPr>
          <p:cNvPr id="10" name="Text 5"/>
          <p:cNvSpPr/>
          <p:nvPr/>
        </p:nvSpPr>
        <p:spPr>
          <a:xfrm>
            <a:off x="7485221" y="3037403"/>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Cookie Consent</a:t>
            </a:r>
            <a:endParaRPr lang="en-US" sz="2200" dirty="0"/>
          </a:p>
        </p:txBody>
      </p:sp>
      <p:sp>
        <p:nvSpPr>
          <p:cNvPr id="11" name="Text 6"/>
          <p:cNvSpPr/>
          <p:nvPr/>
        </p:nvSpPr>
        <p:spPr>
          <a:xfrm>
            <a:off x="7485221" y="3527822"/>
            <a:ext cx="3005614" cy="3266123"/>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Many jurisdictions now require explicit consent for non-essential cookies. This shift from implied to express consent reflects growing concerns about data privacy and user autonomy in the digital realm.</a:t>
            </a:r>
            <a:endParaRPr lang="en-US" sz="1750" dirty="0"/>
          </a:p>
        </p:txBody>
      </p:sp>
      <p:pic>
        <p:nvPicPr>
          <p:cNvPr id="12" name="Image 3" descr="preencoded.png"/>
          <p:cNvPicPr>
            <a:picLocks noChangeAspect="1"/>
          </p:cNvPicPr>
          <p:nvPr/>
        </p:nvPicPr>
        <p:blipFill>
          <a:blip r:embed="rId6"/>
          <a:stretch>
            <a:fillRect/>
          </a:stretch>
        </p:blipFill>
        <p:spPr>
          <a:xfrm>
            <a:off x="10830997" y="2243614"/>
            <a:ext cx="566976" cy="566976"/>
          </a:xfrm>
          <a:prstGeom prst="rect">
            <a:avLst/>
          </a:prstGeom>
        </p:spPr>
      </p:pic>
      <p:sp>
        <p:nvSpPr>
          <p:cNvPr id="13" name="Text 7"/>
          <p:cNvSpPr/>
          <p:nvPr/>
        </p:nvSpPr>
        <p:spPr>
          <a:xfrm>
            <a:off x="10830997" y="3037403"/>
            <a:ext cx="3005614" cy="708660"/>
          </a:xfrm>
          <a:prstGeom prst="rect">
            <a:avLst/>
          </a:prstGeom>
          <a:noFill/>
          <a:ln/>
        </p:spPr>
        <p:txBody>
          <a:bodyPr wrap="squar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Social Media Platforms</a:t>
            </a:r>
            <a:endParaRPr lang="en-US" sz="2200" dirty="0"/>
          </a:p>
        </p:txBody>
      </p:sp>
      <p:sp>
        <p:nvSpPr>
          <p:cNvPr id="14" name="Text 8"/>
          <p:cNvSpPr/>
          <p:nvPr/>
        </p:nvSpPr>
        <p:spPr>
          <a:xfrm>
            <a:off x="10830997" y="3882152"/>
            <a:ext cx="3005614" cy="3266123"/>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Use of social media platforms often involves implied consent to certain data practices. However, the scope of this consent and the platform's responsibilities are subjects of ongoing legal debate and regulation.</a:t>
            </a:r>
            <a:endParaRPr lang="en-US" sz="17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269802"/>
            <a:ext cx="10328672"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Comparative Jurisdictional Analysis</a:t>
            </a:r>
            <a:endParaRPr lang="en-US" sz="4450" dirty="0"/>
          </a:p>
        </p:txBody>
      </p:sp>
      <p:sp>
        <p:nvSpPr>
          <p:cNvPr id="3" name="Text 1"/>
          <p:cNvSpPr/>
          <p:nvPr/>
        </p:nvSpPr>
        <p:spPr>
          <a:xfrm>
            <a:off x="793790" y="254555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England and Wales</a:t>
            </a:r>
            <a:endParaRPr lang="en-US" sz="2200" dirty="0"/>
          </a:p>
        </p:txBody>
      </p:sp>
      <p:sp>
        <p:nvSpPr>
          <p:cNvPr id="4" name="Text 2"/>
          <p:cNvSpPr/>
          <p:nvPr/>
        </p:nvSpPr>
        <p:spPr>
          <a:xfrm>
            <a:off x="793790" y="3126700"/>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English law has developed a nuanced approach to consent in trespass cases, balancing property rights with social norms. Cases like R v Brown and Collins v Wilcock have shaped the understanding of consent limits and implied consent respectively.</a:t>
            </a:r>
            <a:endParaRPr lang="en-US" sz="1750" dirty="0"/>
          </a:p>
        </p:txBody>
      </p:sp>
      <p:sp>
        <p:nvSpPr>
          <p:cNvPr id="5" name="Text 3"/>
          <p:cNvSpPr/>
          <p:nvPr/>
        </p:nvSpPr>
        <p:spPr>
          <a:xfrm>
            <a:off x="5332928" y="254555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Hong Kong</a:t>
            </a:r>
            <a:endParaRPr lang="en-US" sz="2200" dirty="0"/>
          </a:p>
        </p:txBody>
      </p:sp>
      <p:sp>
        <p:nvSpPr>
          <p:cNvPr id="6" name="Text 4"/>
          <p:cNvSpPr/>
          <p:nvPr/>
        </p:nvSpPr>
        <p:spPr>
          <a:xfrm>
            <a:off x="5332928" y="3126700"/>
            <a:ext cx="3978116" cy="3629025"/>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Hong Kong, with its common law system, often follows English precedents but has developed its own body of case law. The case of Ng Kung Siu v Public Prosecutor [1999] HKCFA 10 demonstrates Hong Kong's approach to balancing individual rights with public interest, which can influence consent interpretations in trespass cases.</a:t>
            </a:r>
            <a:endParaRPr lang="en-US" sz="1750" dirty="0"/>
          </a:p>
        </p:txBody>
      </p:sp>
      <p:sp>
        <p:nvSpPr>
          <p:cNvPr id="7" name="Text 5"/>
          <p:cNvSpPr/>
          <p:nvPr/>
        </p:nvSpPr>
        <p:spPr>
          <a:xfrm>
            <a:off x="9872067" y="254555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United States</a:t>
            </a:r>
            <a:endParaRPr lang="en-US" sz="2200" dirty="0"/>
          </a:p>
        </p:txBody>
      </p:sp>
      <p:sp>
        <p:nvSpPr>
          <p:cNvPr id="8" name="Text 6"/>
          <p:cNvSpPr/>
          <p:nvPr/>
        </p:nvSpPr>
        <p:spPr>
          <a:xfrm>
            <a:off x="9872067" y="3126700"/>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U.S. law varies by state but generally recognises both express and implied consent in trespass cases. The concept of 'open fields doctrine' in Fourth Amendment jurisprudence (e.g., Oliver v. United States, 466 U.S. 170 (1984)) impacts understanding of trespass and consent in certain contexts.</a:t>
            </a:r>
            <a:endParaRPr lang="en-US" sz="17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223010"/>
            <a:ext cx="11179612"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Group Discussion: Hypothetical Case 1</a:t>
            </a:r>
            <a:endParaRPr lang="en-US" sz="4450" dirty="0"/>
          </a:p>
        </p:txBody>
      </p:sp>
      <p:sp>
        <p:nvSpPr>
          <p:cNvPr id="3" name="Shape 1"/>
          <p:cNvSpPr/>
          <p:nvPr/>
        </p:nvSpPr>
        <p:spPr>
          <a:xfrm>
            <a:off x="793790" y="2640568"/>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4" name="Text 2"/>
          <p:cNvSpPr/>
          <p:nvPr/>
        </p:nvSpPr>
        <p:spPr>
          <a:xfrm>
            <a:off x="972979" y="2725579"/>
            <a:ext cx="151805"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1</a:t>
            </a:r>
            <a:endParaRPr lang="en-US" sz="2650" dirty="0"/>
          </a:p>
        </p:txBody>
      </p:sp>
      <p:sp>
        <p:nvSpPr>
          <p:cNvPr id="5" name="Text 3"/>
          <p:cNvSpPr/>
          <p:nvPr/>
        </p:nvSpPr>
        <p:spPr>
          <a:xfrm>
            <a:off x="1530906" y="264056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Scenario</a:t>
            </a:r>
            <a:endParaRPr lang="en-US" sz="2200" dirty="0"/>
          </a:p>
        </p:txBody>
      </p:sp>
      <p:sp>
        <p:nvSpPr>
          <p:cNvPr id="6" name="Text 4"/>
          <p:cNvSpPr/>
          <p:nvPr/>
        </p:nvSpPr>
        <p:spPr>
          <a:xfrm>
            <a:off x="1530906" y="3130987"/>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A delivery driver enters a gated community to deliver a package. The gate was left open, and there are no visible 'No Trespassing' signs. The homeowner claims trespass when the driver walks up the driveway.</a:t>
            </a:r>
            <a:endParaRPr lang="en-US" sz="1750" dirty="0"/>
          </a:p>
        </p:txBody>
      </p:sp>
      <p:sp>
        <p:nvSpPr>
          <p:cNvPr id="7" name="Shape 5"/>
          <p:cNvSpPr/>
          <p:nvPr/>
        </p:nvSpPr>
        <p:spPr>
          <a:xfrm>
            <a:off x="7428667" y="2640568"/>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8" name="Text 6"/>
          <p:cNvSpPr/>
          <p:nvPr/>
        </p:nvSpPr>
        <p:spPr>
          <a:xfrm>
            <a:off x="7579043" y="2725579"/>
            <a:ext cx="209550"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2</a:t>
            </a:r>
            <a:endParaRPr lang="en-US" sz="2650" dirty="0"/>
          </a:p>
        </p:txBody>
      </p:sp>
      <p:sp>
        <p:nvSpPr>
          <p:cNvPr id="9" name="Text 7"/>
          <p:cNvSpPr/>
          <p:nvPr/>
        </p:nvSpPr>
        <p:spPr>
          <a:xfrm>
            <a:off x="8165783" y="264056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Discussion Points</a:t>
            </a:r>
            <a:endParaRPr lang="en-US" sz="2200" dirty="0"/>
          </a:p>
        </p:txBody>
      </p:sp>
      <p:sp>
        <p:nvSpPr>
          <p:cNvPr id="10" name="Text 8"/>
          <p:cNvSpPr/>
          <p:nvPr/>
        </p:nvSpPr>
        <p:spPr>
          <a:xfrm>
            <a:off x="8165783" y="3130987"/>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Consider the concept of implied consent. Does the open gate constitute an invitation? How does the purpose of the entry (delivery) affect the analysis? What role do community norms play in this scenario?</a:t>
            </a:r>
            <a:endParaRPr lang="en-US" sz="1750" dirty="0"/>
          </a:p>
        </p:txBody>
      </p:sp>
      <p:sp>
        <p:nvSpPr>
          <p:cNvPr id="11" name="Shape 9"/>
          <p:cNvSpPr/>
          <p:nvPr/>
        </p:nvSpPr>
        <p:spPr>
          <a:xfrm>
            <a:off x="793790" y="5064562"/>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12" name="Text 10"/>
          <p:cNvSpPr/>
          <p:nvPr/>
        </p:nvSpPr>
        <p:spPr>
          <a:xfrm>
            <a:off x="944166" y="5149572"/>
            <a:ext cx="209550"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3</a:t>
            </a:r>
            <a:endParaRPr lang="en-US" sz="2650" dirty="0"/>
          </a:p>
        </p:txBody>
      </p:sp>
      <p:sp>
        <p:nvSpPr>
          <p:cNvPr id="13" name="Text 11"/>
          <p:cNvSpPr/>
          <p:nvPr/>
        </p:nvSpPr>
        <p:spPr>
          <a:xfrm>
            <a:off x="1530906" y="5064562"/>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Legal Principles</a:t>
            </a:r>
            <a:endParaRPr lang="en-US" sz="2200" dirty="0"/>
          </a:p>
        </p:txBody>
      </p:sp>
      <p:sp>
        <p:nvSpPr>
          <p:cNvPr id="14" name="Text 12"/>
          <p:cNvSpPr/>
          <p:nvPr/>
        </p:nvSpPr>
        <p:spPr>
          <a:xfrm>
            <a:off x="1530906" y="5554980"/>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Examine the application of Collins v Wilcock [1984] regarding implied consent in daily life. Consider how the absence of explicit prohibitions might influence the interpretation of consent.</a:t>
            </a:r>
            <a:endParaRPr lang="en-US" sz="1750" dirty="0"/>
          </a:p>
        </p:txBody>
      </p:sp>
      <p:sp>
        <p:nvSpPr>
          <p:cNvPr id="15" name="Shape 13"/>
          <p:cNvSpPr/>
          <p:nvPr/>
        </p:nvSpPr>
        <p:spPr>
          <a:xfrm>
            <a:off x="7428667" y="5064562"/>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16" name="Text 14"/>
          <p:cNvSpPr/>
          <p:nvPr/>
        </p:nvSpPr>
        <p:spPr>
          <a:xfrm>
            <a:off x="7584281" y="5149572"/>
            <a:ext cx="199072"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4</a:t>
            </a:r>
            <a:endParaRPr lang="en-US" sz="2650" dirty="0"/>
          </a:p>
        </p:txBody>
      </p:sp>
      <p:sp>
        <p:nvSpPr>
          <p:cNvPr id="17" name="Text 15"/>
          <p:cNvSpPr/>
          <p:nvPr/>
        </p:nvSpPr>
        <p:spPr>
          <a:xfrm>
            <a:off x="8165783" y="5064562"/>
            <a:ext cx="2867739"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Potential Outcomes</a:t>
            </a:r>
            <a:endParaRPr lang="en-US" sz="2200" dirty="0"/>
          </a:p>
        </p:txBody>
      </p:sp>
      <p:sp>
        <p:nvSpPr>
          <p:cNvPr id="18" name="Text 16"/>
          <p:cNvSpPr/>
          <p:nvPr/>
        </p:nvSpPr>
        <p:spPr>
          <a:xfrm>
            <a:off x="8165783" y="5554980"/>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Discuss possible legal outcomes and their rationales. How might different jurisdictions approach this case? What factors would be most influential in determining whether trespass occurred?</a:t>
            </a:r>
            <a:endParaRPr lang="en-US" sz="17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75283" y="464344"/>
            <a:ext cx="7966234" cy="1051560"/>
          </a:xfrm>
          <a:prstGeom prst="rect">
            <a:avLst/>
          </a:prstGeom>
          <a:noFill/>
          <a:ln/>
        </p:spPr>
        <p:txBody>
          <a:bodyPr wrap="square" lIns="0" tIns="0" rIns="0" bIns="0" rtlCol="0" anchor="t"/>
          <a:lstStyle/>
          <a:p>
            <a:pPr marL="0" indent="0">
              <a:lnSpc>
                <a:spcPts val="4100"/>
              </a:lnSpc>
              <a:buNone/>
            </a:pPr>
            <a:r>
              <a:rPr lang="en-US" sz="3300" dirty="0">
                <a:solidFill>
                  <a:srgbClr val="5C4E3D"/>
                </a:solidFill>
                <a:latin typeface="Libre Baskerville" pitchFamily="34" charset="0"/>
                <a:ea typeface="Libre Baskerville" pitchFamily="34" charset="-122"/>
                <a:cs typeface="Libre Baskerville" pitchFamily="34" charset="-120"/>
              </a:rPr>
              <a:t>Group Discussion: Hypothetical Case 2</a:t>
            </a:r>
            <a:endParaRPr lang="en-US" sz="3300" dirty="0"/>
          </a:p>
        </p:txBody>
      </p:sp>
      <p:sp>
        <p:nvSpPr>
          <p:cNvPr id="4" name="Shape 1"/>
          <p:cNvSpPr/>
          <p:nvPr/>
        </p:nvSpPr>
        <p:spPr>
          <a:xfrm>
            <a:off x="6316266" y="1768316"/>
            <a:ext cx="22860" cy="5996821"/>
          </a:xfrm>
          <a:prstGeom prst="roundRect">
            <a:avLst>
              <a:gd name="adj" fmla="val 309173"/>
            </a:avLst>
          </a:prstGeom>
          <a:solidFill>
            <a:srgbClr val="DDD3BA"/>
          </a:solidFill>
          <a:ln/>
        </p:spPr>
        <p:txBody>
          <a:bodyPr/>
          <a:lstStyle/>
          <a:p>
            <a:endParaRPr lang="en-GB"/>
          </a:p>
        </p:txBody>
      </p:sp>
      <p:sp>
        <p:nvSpPr>
          <p:cNvPr id="5" name="Shape 2"/>
          <p:cNvSpPr/>
          <p:nvPr/>
        </p:nvSpPr>
        <p:spPr>
          <a:xfrm>
            <a:off x="6494145" y="2135505"/>
            <a:ext cx="588883" cy="22860"/>
          </a:xfrm>
          <a:prstGeom prst="roundRect">
            <a:avLst>
              <a:gd name="adj" fmla="val 309173"/>
            </a:avLst>
          </a:prstGeom>
          <a:solidFill>
            <a:srgbClr val="DDD3BA"/>
          </a:solidFill>
          <a:ln/>
        </p:spPr>
        <p:txBody>
          <a:bodyPr/>
          <a:lstStyle/>
          <a:p>
            <a:endParaRPr lang="en-GB"/>
          </a:p>
        </p:txBody>
      </p:sp>
      <p:sp>
        <p:nvSpPr>
          <p:cNvPr id="6" name="Shape 3"/>
          <p:cNvSpPr/>
          <p:nvPr/>
        </p:nvSpPr>
        <p:spPr>
          <a:xfrm>
            <a:off x="6138386" y="1957626"/>
            <a:ext cx="378619" cy="378619"/>
          </a:xfrm>
          <a:prstGeom prst="roundRect">
            <a:avLst>
              <a:gd name="adj" fmla="val 18667"/>
            </a:avLst>
          </a:prstGeom>
          <a:solidFill>
            <a:srgbClr val="F7EDD4"/>
          </a:solidFill>
          <a:ln w="7620">
            <a:solidFill>
              <a:srgbClr val="DDD3BA"/>
            </a:solidFill>
            <a:prstDash val="solid"/>
          </a:ln>
        </p:spPr>
        <p:txBody>
          <a:bodyPr/>
          <a:lstStyle/>
          <a:p>
            <a:endParaRPr lang="en-GB"/>
          </a:p>
        </p:txBody>
      </p:sp>
      <p:sp>
        <p:nvSpPr>
          <p:cNvPr id="7" name="Text 4"/>
          <p:cNvSpPr/>
          <p:nvPr/>
        </p:nvSpPr>
        <p:spPr>
          <a:xfrm>
            <a:off x="6271379" y="2020729"/>
            <a:ext cx="112633" cy="252413"/>
          </a:xfrm>
          <a:prstGeom prst="rect">
            <a:avLst/>
          </a:prstGeom>
          <a:noFill/>
          <a:ln/>
        </p:spPr>
        <p:txBody>
          <a:bodyPr wrap="none" lIns="0" tIns="0" rIns="0" bIns="0" rtlCol="0" anchor="t"/>
          <a:lstStyle/>
          <a:p>
            <a:pPr marL="0" indent="0" algn="ctr">
              <a:lnSpc>
                <a:spcPts val="1950"/>
              </a:lnSpc>
              <a:buNone/>
            </a:pPr>
            <a:r>
              <a:rPr lang="en-US" sz="1950" dirty="0">
                <a:solidFill>
                  <a:srgbClr val="454240"/>
                </a:solidFill>
                <a:latin typeface="Libre Baskerville" pitchFamily="34" charset="0"/>
                <a:ea typeface="Libre Baskerville" pitchFamily="34" charset="-122"/>
                <a:cs typeface="Libre Baskerville" pitchFamily="34" charset="-120"/>
              </a:rPr>
              <a:t>1</a:t>
            </a:r>
            <a:endParaRPr lang="en-US" sz="1950" dirty="0"/>
          </a:p>
        </p:txBody>
      </p:sp>
      <p:sp>
        <p:nvSpPr>
          <p:cNvPr id="8" name="Text 5"/>
          <p:cNvSpPr/>
          <p:nvPr/>
        </p:nvSpPr>
        <p:spPr>
          <a:xfrm>
            <a:off x="7253168" y="1936552"/>
            <a:ext cx="2103477" cy="262890"/>
          </a:xfrm>
          <a:prstGeom prst="rect">
            <a:avLst/>
          </a:prstGeom>
          <a:noFill/>
          <a:ln/>
        </p:spPr>
        <p:txBody>
          <a:bodyPr wrap="none" lIns="0" tIns="0" rIns="0" bIns="0" rtlCol="0" anchor="t"/>
          <a:lstStyle/>
          <a:p>
            <a:pPr marL="0" indent="0" algn="l">
              <a:lnSpc>
                <a:spcPts val="2050"/>
              </a:lnSpc>
              <a:buNone/>
            </a:pPr>
            <a:r>
              <a:rPr lang="en-US" sz="1650" dirty="0">
                <a:solidFill>
                  <a:srgbClr val="454240"/>
                </a:solidFill>
                <a:latin typeface="Libre Baskerville" pitchFamily="34" charset="0"/>
                <a:ea typeface="Libre Baskerville" pitchFamily="34" charset="-122"/>
                <a:cs typeface="Libre Baskerville" pitchFamily="34" charset="-120"/>
              </a:rPr>
              <a:t>Initial Scenario</a:t>
            </a:r>
            <a:endParaRPr lang="en-US" sz="1650" dirty="0"/>
          </a:p>
        </p:txBody>
      </p:sp>
      <p:sp>
        <p:nvSpPr>
          <p:cNvPr id="9" name="Text 6"/>
          <p:cNvSpPr/>
          <p:nvPr/>
        </p:nvSpPr>
        <p:spPr>
          <a:xfrm>
            <a:off x="7253168" y="2300407"/>
            <a:ext cx="6788348" cy="807244"/>
          </a:xfrm>
          <a:prstGeom prst="rect">
            <a:avLst/>
          </a:prstGeom>
          <a:noFill/>
          <a:ln/>
        </p:spPr>
        <p:txBody>
          <a:bodyPr wrap="square" lIns="0" tIns="0" rIns="0" bIns="0" rtlCol="0" anchor="t"/>
          <a:lstStyle/>
          <a:p>
            <a:pPr marL="0" indent="0" algn="l">
              <a:lnSpc>
                <a:spcPts val="2100"/>
              </a:lnSpc>
              <a:buNone/>
            </a:pPr>
            <a:r>
              <a:rPr lang="en-US" sz="1300" dirty="0">
                <a:solidFill>
                  <a:srgbClr val="454240"/>
                </a:solidFill>
                <a:latin typeface="DM Sans" pitchFamily="34" charset="0"/>
                <a:ea typeface="DM Sans" pitchFamily="34" charset="-122"/>
                <a:cs typeface="DM Sans" pitchFamily="34" charset="-120"/>
              </a:rPr>
              <a:t>A patient consents to a specific surgical procedure. During surgery, the doctor discovers a previously undetected condition requiring immediate attention. The doctor performs additional surgery without explicit consent.</a:t>
            </a:r>
            <a:endParaRPr lang="en-US" sz="1300" dirty="0"/>
          </a:p>
        </p:txBody>
      </p:sp>
      <p:sp>
        <p:nvSpPr>
          <p:cNvPr id="10" name="Shape 7"/>
          <p:cNvSpPr/>
          <p:nvPr/>
        </p:nvSpPr>
        <p:spPr>
          <a:xfrm>
            <a:off x="6494145" y="3811310"/>
            <a:ext cx="588883" cy="22860"/>
          </a:xfrm>
          <a:prstGeom prst="roundRect">
            <a:avLst>
              <a:gd name="adj" fmla="val 309173"/>
            </a:avLst>
          </a:prstGeom>
          <a:solidFill>
            <a:srgbClr val="DDD3BA"/>
          </a:solidFill>
          <a:ln/>
        </p:spPr>
        <p:txBody>
          <a:bodyPr/>
          <a:lstStyle/>
          <a:p>
            <a:endParaRPr lang="en-GB"/>
          </a:p>
        </p:txBody>
      </p:sp>
      <p:sp>
        <p:nvSpPr>
          <p:cNvPr id="11" name="Shape 8"/>
          <p:cNvSpPr/>
          <p:nvPr/>
        </p:nvSpPr>
        <p:spPr>
          <a:xfrm>
            <a:off x="6138386" y="3633430"/>
            <a:ext cx="378619" cy="378619"/>
          </a:xfrm>
          <a:prstGeom prst="roundRect">
            <a:avLst>
              <a:gd name="adj" fmla="val 18667"/>
            </a:avLst>
          </a:prstGeom>
          <a:solidFill>
            <a:srgbClr val="F7EDD4"/>
          </a:solidFill>
          <a:ln w="7620">
            <a:solidFill>
              <a:srgbClr val="DDD3BA"/>
            </a:solidFill>
            <a:prstDash val="solid"/>
          </a:ln>
        </p:spPr>
        <p:txBody>
          <a:bodyPr/>
          <a:lstStyle/>
          <a:p>
            <a:endParaRPr lang="en-GB"/>
          </a:p>
        </p:txBody>
      </p:sp>
      <p:sp>
        <p:nvSpPr>
          <p:cNvPr id="12" name="Text 9"/>
          <p:cNvSpPr/>
          <p:nvPr/>
        </p:nvSpPr>
        <p:spPr>
          <a:xfrm>
            <a:off x="6249948" y="3696533"/>
            <a:ext cx="155496" cy="252413"/>
          </a:xfrm>
          <a:prstGeom prst="rect">
            <a:avLst/>
          </a:prstGeom>
          <a:noFill/>
          <a:ln/>
        </p:spPr>
        <p:txBody>
          <a:bodyPr wrap="none" lIns="0" tIns="0" rIns="0" bIns="0" rtlCol="0" anchor="t"/>
          <a:lstStyle/>
          <a:p>
            <a:pPr marL="0" indent="0" algn="ctr">
              <a:lnSpc>
                <a:spcPts val="1950"/>
              </a:lnSpc>
              <a:buNone/>
            </a:pPr>
            <a:r>
              <a:rPr lang="en-US" sz="1950" dirty="0">
                <a:solidFill>
                  <a:srgbClr val="454240"/>
                </a:solidFill>
                <a:latin typeface="Libre Baskerville" pitchFamily="34" charset="0"/>
                <a:ea typeface="Libre Baskerville" pitchFamily="34" charset="-122"/>
                <a:cs typeface="Libre Baskerville" pitchFamily="34" charset="-120"/>
              </a:rPr>
              <a:t>2</a:t>
            </a:r>
            <a:endParaRPr lang="en-US" sz="1950" dirty="0"/>
          </a:p>
        </p:txBody>
      </p:sp>
      <p:sp>
        <p:nvSpPr>
          <p:cNvPr id="13" name="Text 10"/>
          <p:cNvSpPr/>
          <p:nvPr/>
        </p:nvSpPr>
        <p:spPr>
          <a:xfrm>
            <a:off x="7253168" y="3612356"/>
            <a:ext cx="2103477" cy="262890"/>
          </a:xfrm>
          <a:prstGeom prst="rect">
            <a:avLst/>
          </a:prstGeom>
          <a:noFill/>
          <a:ln/>
        </p:spPr>
        <p:txBody>
          <a:bodyPr wrap="none" lIns="0" tIns="0" rIns="0" bIns="0" rtlCol="0" anchor="t"/>
          <a:lstStyle/>
          <a:p>
            <a:pPr marL="0" indent="0" algn="l">
              <a:lnSpc>
                <a:spcPts val="2050"/>
              </a:lnSpc>
              <a:buNone/>
            </a:pPr>
            <a:r>
              <a:rPr lang="en-US" sz="1650" dirty="0">
                <a:solidFill>
                  <a:srgbClr val="454240"/>
                </a:solidFill>
                <a:latin typeface="Libre Baskerville" pitchFamily="34" charset="0"/>
                <a:ea typeface="Libre Baskerville" pitchFamily="34" charset="-122"/>
                <a:cs typeface="Libre Baskerville" pitchFamily="34" charset="-120"/>
              </a:rPr>
              <a:t>Legal Question</a:t>
            </a:r>
            <a:endParaRPr lang="en-US" sz="1650" dirty="0"/>
          </a:p>
        </p:txBody>
      </p:sp>
      <p:sp>
        <p:nvSpPr>
          <p:cNvPr id="14" name="Text 11"/>
          <p:cNvSpPr/>
          <p:nvPr/>
        </p:nvSpPr>
        <p:spPr>
          <a:xfrm>
            <a:off x="7253168" y="3976211"/>
            <a:ext cx="6788348" cy="807244"/>
          </a:xfrm>
          <a:prstGeom prst="rect">
            <a:avLst/>
          </a:prstGeom>
          <a:noFill/>
          <a:ln/>
        </p:spPr>
        <p:txBody>
          <a:bodyPr wrap="square" lIns="0" tIns="0" rIns="0" bIns="0" rtlCol="0" anchor="t"/>
          <a:lstStyle/>
          <a:p>
            <a:pPr marL="0" indent="0" algn="l">
              <a:lnSpc>
                <a:spcPts val="2100"/>
              </a:lnSpc>
              <a:buNone/>
            </a:pPr>
            <a:r>
              <a:rPr lang="en-US" sz="1300" dirty="0">
                <a:solidFill>
                  <a:srgbClr val="454240"/>
                </a:solidFill>
                <a:latin typeface="DM Sans" pitchFamily="34" charset="0"/>
                <a:ea typeface="DM Sans" pitchFamily="34" charset="-122"/>
                <a:cs typeface="DM Sans" pitchFamily="34" charset="-120"/>
              </a:rPr>
              <a:t>Does the doctor's action constitute battery (a form of trespass to the person)? How does the concept of implied or presumed consent apply in emergency medical situations?</a:t>
            </a:r>
            <a:endParaRPr lang="en-US" sz="1300" dirty="0"/>
          </a:p>
        </p:txBody>
      </p:sp>
      <p:sp>
        <p:nvSpPr>
          <p:cNvPr id="15" name="Shape 12"/>
          <p:cNvSpPr/>
          <p:nvPr/>
        </p:nvSpPr>
        <p:spPr>
          <a:xfrm>
            <a:off x="6494145" y="5487114"/>
            <a:ext cx="588883" cy="22860"/>
          </a:xfrm>
          <a:prstGeom prst="roundRect">
            <a:avLst>
              <a:gd name="adj" fmla="val 309173"/>
            </a:avLst>
          </a:prstGeom>
          <a:solidFill>
            <a:srgbClr val="DDD3BA"/>
          </a:solidFill>
          <a:ln/>
        </p:spPr>
        <p:txBody>
          <a:bodyPr/>
          <a:lstStyle/>
          <a:p>
            <a:endParaRPr lang="en-GB"/>
          </a:p>
        </p:txBody>
      </p:sp>
      <p:sp>
        <p:nvSpPr>
          <p:cNvPr id="16" name="Shape 13"/>
          <p:cNvSpPr/>
          <p:nvPr/>
        </p:nvSpPr>
        <p:spPr>
          <a:xfrm>
            <a:off x="6138386" y="5309235"/>
            <a:ext cx="378619" cy="378619"/>
          </a:xfrm>
          <a:prstGeom prst="roundRect">
            <a:avLst>
              <a:gd name="adj" fmla="val 18667"/>
            </a:avLst>
          </a:prstGeom>
          <a:solidFill>
            <a:srgbClr val="F7EDD4"/>
          </a:solidFill>
          <a:ln w="7620">
            <a:solidFill>
              <a:srgbClr val="DDD3BA"/>
            </a:solidFill>
            <a:prstDash val="solid"/>
          </a:ln>
        </p:spPr>
        <p:txBody>
          <a:bodyPr/>
          <a:lstStyle/>
          <a:p>
            <a:endParaRPr lang="en-GB"/>
          </a:p>
        </p:txBody>
      </p:sp>
      <p:sp>
        <p:nvSpPr>
          <p:cNvPr id="17" name="Text 14"/>
          <p:cNvSpPr/>
          <p:nvPr/>
        </p:nvSpPr>
        <p:spPr>
          <a:xfrm>
            <a:off x="6249948" y="5372338"/>
            <a:ext cx="155496" cy="252413"/>
          </a:xfrm>
          <a:prstGeom prst="rect">
            <a:avLst/>
          </a:prstGeom>
          <a:noFill/>
          <a:ln/>
        </p:spPr>
        <p:txBody>
          <a:bodyPr wrap="none" lIns="0" tIns="0" rIns="0" bIns="0" rtlCol="0" anchor="t"/>
          <a:lstStyle/>
          <a:p>
            <a:pPr marL="0" indent="0" algn="ctr">
              <a:lnSpc>
                <a:spcPts val="1950"/>
              </a:lnSpc>
              <a:buNone/>
            </a:pPr>
            <a:r>
              <a:rPr lang="en-US" sz="1950" dirty="0">
                <a:solidFill>
                  <a:srgbClr val="454240"/>
                </a:solidFill>
                <a:latin typeface="Libre Baskerville" pitchFamily="34" charset="0"/>
                <a:ea typeface="Libre Baskerville" pitchFamily="34" charset="-122"/>
                <a:cs typeface="Libre Baskerville" pitchFamily="34" charset="-120"/>
              </a:rPr>
              <a:t>3</a:t>
            </a:r>
            <a:endParaRPr lang="en-US" sz="1950" dirty="0"/>
          </a:p>
        </p:txBody>
      </p:sp>
      <p:sp>
        <p:nvSpPr>
          <p:cNvPr id="18" name="Text 15"/>
          <p:cNvSpPr/>
          <p:nvPr/>
        </p:nvSpPr>
        <p:spPr>
          <a:xfrm>
            <a:off x="7253168" y="5288161"/>
            <a:ext cx="2432804" cy="262890"/>
          </a:xfrm>
          <a:prstGeom prst="rect">
            <a:avLst/>
          </a:prstGeom>
          <a:noFill/>
          <a:ln/>
        </p:spPr>
        <p:txBody>
          <a:bodyPr wrap="none" lIns="0" tIns="0" rIns="0" bIns="0" rtlCol="0" anchor="t"/>
          <a:lstStyle/>
          <a:p>
            <a:pPr marL="0" indent="0" algn="l">
              <a:lnSpc>
                <a:spcPts val="2050"/>
              </a:lnSpc>
              <a:buNone/>
            </a:pPr>
            <a:r>
              <a:rPr lang="en-US" sz="1650" dirty="0">
                <a:solidFill>
                  <a:srgbClr val="454240"/>
                </a:solidFill>
                <a:latin typeface="Libre Baskerville" pitchFamily="34" charset="0"/>
                <a:ea typeface="Libre Baskerville" pitchFamily="34" charset="-122"/>
                <a:cs typeface="Libre Baskerville" pitchFamily="34" charset="-120"/>
              </a:rPr>
              <a:t>Ethical Considerations</a:t>
            </a:r>
            <a:endParaRPr lang="en-US" sz="1650" dirty="0"/>
          </a:p>
        </p:txBody>
      </p:sp>
      <p:sp>
        <p:nvSpPr>
          <p:cNvPr id="19" name="Text 16"/>
          <p:cNvSpPr/>
          <p:nvPr/>
        </p:nvSpPr>
        <p:spPr>
          <a:xfrm>
            <a:off x="7253168" y="5652016"/>
            <a:ext cx="6788348" cy="538163"/>
          </a:xfrm>
          <a:prstGeom prst="rect">
            <a:avLst/>
          </a:prstGeom>
          <a:noFill/>
          <a:ln/>
        </p:spPr>
        <p:txBody>
          <a:bodyPr wrap="square" lIns="0" tIns="0" rIns="0" bIns="0" rtlCol="0" anchor="t"/>
          <a:lstStyle/>
          <a:p>
            <a:pPr marL="0" indent="0" algn="l">
              <a:lnSpc>
                <a:spcPts val="2100"/>
              </a:lnSpc>
              <a:buNone/>
            </a:pPr>
            <a:r>
              <a:rPr lang="en-US" sz="1300" dirty="0">
                <a:solidFill>
                  <a:srgbClr val="454240"/>
                </a:solidFill>
                <a:latin typeface="DM Sans" pitchFamily="34" charset="0"/>
                <a:ea typeface="DM Sans" pitchFamily="34" charset="-122"/>
                <a:cs typeface="DM Sans" pitchFamily="34" charset="-120"/>
              </a:rPr>
              <a:t>Discuss the balance between patient autonomy and medical necessity. How should medical professionals navigate such situations?</a:t>
            </a:r>
            <a:endParaRPr lang="en-US" sz="1300" dirty="0"/>
          </a:p>
        </p:txBody>
      </p:sp>
      <p:sp>
        <p:nvSpPr>
          <p:cNvPr id="20" name="Shape 17"/>
          <p:cNvSpPr/>
          <p:nvPr/>
        </p:nvSpPr>
        <p:spPr>
          <a:xfrm>
            <a:off x="6494145" y="6893838"/>
            <a:ext cx="588883" cy="22860"/>
          </a:xfrm>
          <a:prstGeom prst="roundRect">
            <a:avLst>
              <a:gd name="adj" fmla="val 309173"/>
            </a:avLst>
          </a:prstGeom>
          <a:solidFill>
            <a:srgbClr val="DDD3BA"/>
          </a:solidFill>
          <a:ln/>
        </p:spPr>
        <p:txBody>
          <a:bodyPr/>
          <a:lstStyle/>
          <a:p>
            <a:endParaRPr lang="en-GB"/>
          </a:p>
        </p:txBody>
      </p:sp>
      <p:sp>
        <p:nvSpPr>
          <p:cNvPr id="21" name="Shape 18"/>
          <p:cNvSpPr/>
          <p:nvPr/>
        </p:nvSpPr>
        <p:spPr>
          <a:xfrm>
            <a:off x="6138386" y="6715958"/>
            <a:ext cx="378619" cy="378619"/>
          </a:xfrm>
          <a:prstGeom prst="roundRect">
            <a:avLst>
              <a:gd name="adj" fmla="val 18667"/>
            </a:avLst>
          </a:prstGeom>
          <a:solidFill>
            <a:srgbClr val="F7EDD4"/>
          </a:solidFill>
          <a:ln w="7620">
            <a:solidFill>
              <a:srgbClr val="DDD3BA"/>
            </a:solidFill>
            <a:prstDash val="solid"/>
          </a:ln>
        </p:spPr>
        <p:txBody>
          <a:bodyPr/>
          <a:lstStyle/>
          <a:p>
            <a:endParaRPr lang="en-GB"/>
          </a:p>
        </p:txBody>
      </p:sp>
      <p:sp>
        <p:nvSpPr>
          <p:cNvPr id="22" name="Text 19"/>
          <p:cNvSpPr/>
          <p:nvPr/>
        </p:nvSpPr>
        <p:spPr>
          <a:xfrm>
            <a:off x="6253877" y="6779062"/>
            <a:ext cx="147637" cy="252413"/>
          </a:xfrm>
          <a:prstGeom prst="rect">
            <a:avLst/>
          </a:prstGeom>
          <a:noFill/>
          <a:ln/>
        </p:spPr>
        <p:txBody>
          <a:bodyPr wrap="none" lIns="0" tIns="0" rIns="0" bIns="0" rtlCol="0" anchor="t"/>
          <a:lstStyle/>
          <a:p>
            <a:pPr marL="0" indent="0" algn="ctr">
              <a:lnSpc>
                <a:spcPts val="1950"/>
              </a:lnSpc>
              <a:buNone/>
            </a:pPr>
            <a:r>
              <a:rPr lang="en-US" sz="1950" dirty="0">
                <a:solidFill>
                  <a:srgbClr val="454240"/>
                </a:solidFill>
                <a:latin typeface="Libre Baskerville" pitchFamily="34" charset="0"/>
                <a:ea typeface="Libre Baskerville" pitchFamily="34" charset="-122"/>
                <a:cs typeface="Libre Baskerville" pitchFamily="34" charset="-120"/>
              </a:rPr>
              <a:t>4</a:t>
            </a:r>
            <a:endParaRPr lang="en-US" sz="1950" dirty="0"/>
          </a:p>
        </p:txBody>
      </p:sp>
      <p:sp>
        <p:nvSpPr>
          <p:cNvPr id="23" name="Text 20"/>
          <p:cNvSpPr/>
          <p:nvPr/>
        </p:nvSpPr>
        <p:spPr>
          <a:xfrm>
            <a:off x="7253168" y="6694884"/>
            <a:ext cx="2103477" cy="262890"/>
          </a:xfrm>
          <a:prstGeom prst="rect">
            <a:avLst/>
          </a:prstGeom>
          <a:noFill/>
          <a:ln/>
        </p:spPr>
        <p:txBody>
          <a:bodyPr wrap="none" lIns="0" tIns="0" rIns="0" bIns="0" rtlCol="0" anchor="t"/>
          <a:lstStyle/>
          <a:p>
            <a:pPr marL="0" indent="0" algn="l">
              <a:lnSpc>
                <a:spcPts val="2050"/>
              </a:lnSpc>
              <a:buNone/>
            </a:pPr>
            <a:r>
              <a:rPr lang="en-US" sz="1650" dirty="0">
                <a:solidFill>
                  <a:srgbClr val="454240"/>
                </a:solidFill>
                <a:latin typeface="Libre Baskerville" pitchFamily="34" charset="0"/>
                <a:ea typeface="Libre Baskerville" pitchFamily="34" charset="-122"/>
                <a:cs typeface="Libre Baskerville" pitchFamily="34" charset="-120"/>
              </a:rPr>
              <a:t>Legal Principles</a:t>
            </a:r>
            <a:endParaRPr lang="en-US" sz="1650" dirty="0"/>
          </a:p>
        </p:txBody>
      </p:sp>
      <p:sp>
        <p:nvSpPr>
          <p:cNvPr id="24" name="Text 21"/>
          <p:cNvSpPr/>
          <p:nvPr/>
        </p:nvSpPr>
        <p:spPr>
          <a:xfrm>
            <a:off x="7253168" y="7058739"/>
            <a:ext cx="6788348" cy="538163"/>
          </a:xfrm>
          <a:prstGeom prst="rect">
            <a:avLst/>
          </a:prstGeom>
          <a:noFill/>
          <a:ln/>
        </p:spPr>
        <p:txBody>
          <a:bodyPr wrap="square" lIns="0" tIns="0" rIns="0" bIns="0" rtlCol="0" anchor="t"/>
          <a:lstStyle/>
          <a:p>
            <a:pPr marL="0" indent="0" algn="l">
              <a:lnSpc>
                <a:spcPts val="2100"/>
              </a:lnSpc>
              <a:buNone/>
            </a:pPr>
            <a:r>
              <a:rPr lang="en-US" sz="1300" dirty="0">
                <a:solidFill>
                  <a:srgbClr val="454240"/>
                </a:solidFill>
                <a:latin typeface="DM Sans" pitchFamily="34" charset="0"/>
                <a:ea typeface="DM Sans" pitchFamily="34" charset="-122"/>
                <a:cs typeface="DM Sans" pitchFamily="34" charset="-120"/>
              </a:rPr>
              <a:t>Examine the doctrine of necessity and its application in medical contexts. Consider how different jurisdictions approach consent in emergency medical situations.</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793790" y="1009293"/>
            <a:ext cx="11276052"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Group Discussion: Hypothetical Case 3</a:t>
            </a:r>
            <a:endParaRPr lang="en-US" sz="4450" dirty="0"/>
          </a:p>
        </p:txBody>
      </p:sp>
      <p:sp>
        <p:nvSpPr>
          <p:cNvPr id="3" name="Shape 1"/>
          <p:cNvSpPr/>
          <p:nvPr/>
        </p:nvSpPr>
        <p:spPr>
          <a:xfrm>
            <a:off x="793790" y="2171700"/>
            <a:ext cx="6408063" cy="2410897"/>
          </a:xfrm>
          <a:prstGeom prst="roundRect">
            <a:avLst>
              <a:gd name="adj" fmla="val 3952"/>
            </a:avLst>
          </a:prstGeom>
          <a:solidFill>
            <a:srgbClr val="F7EDD4"/>
          </a:solidFill>
          <a:ln w="7620">
            <a:solidFill>
              <a:srgbClr val="DDD3BA"/>
            </a:solidFill>
            <a:prstDash val="solid"/>
          </a:ln>
        </p:spPr>
        <p:txBody>
          <a:bodyPr/>
          <a:lstStyle/>
          <a:p>
            <a:endParaRPr lang="en-GB"/>
          </a:p>
        </p:txBody>
      </p:sp>
      <p:sp>
        <p:nvSpPr>
          <p:cNvPr id="4" name="Text 2"/>
          <p:cNvSpPr/>
          <p:nvPr/>
        </p:nvSpPr>
        <p:spPr>
          <a:xfrm>
            <a:off x="1028224" y="240613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Scenario</a:t>
            </a:r>
            <a:endParaRPr lang="en-US" sz="2200" dirty="0"/>
          </a:p>
        </p:txBody>
      </p:sp>
      <p:sp>
        <p:nvSpPr>
          <p:cNvPr id="5" name="Text 3"/>
          <p:cNvSpPr/>
          <p:nvPr/>
        </p:nvSpPr>
        <p:spPr>
          <a:xfrm>
            <a:off x="1028224" y="2896553"/>
            <a:ext cx="5939195"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A social media user agrees to a platform's terms of service without reading them. The terms allow the platform to collect and sell certain personal data. The user later claims invasion of privacy.</a:t>
            </a:r>
            <a:endParaRPr lang="en-US" sz="1750" dirty="0"/>
          </a:p>
        </p:txBody>
      </p:sp>
      <p:sp>
        <p:nvSpPr>
          <p:cNvPr id="6" name="Shape 4"/>
          <p:cNvSpPr/>
          <p:nvPr/>
        </p:nvSpPr>
        <p:spPr>
          <a:xfrm>
            <a:off x="7428667" y="2171700"/>
            <a:ext cx="6408063" cy="2410897"/>
          </a:xfrm>
          <a:prstGeom prst="roundRect">
            <a:avLst>
              <a:gd name="adj" fmla="val 3952"/>
            </a:avLst>
          </a:prstGeom>
          <a:solidFill>
            <a:srgbClr val="F7EDD4"/>
          </a:solidFill>
          <a:ln w="7620">
            <a:solidFill>
              <a:srgbClr val="DDD3BA"/>
            </a:solidFill>
            <a:prstDash val="solid"/>
          </a:ln>
        </p:spPr>
        <p:txBody>
          <a:bodyPr/>
          <a:lstStyle/>
          <a:p>
            <a:endParaRPr lang="en-GB"/>
          </a:p>
        </p:txBody>
      </p:sp>
      <p:sp>
        <p:nvSpPr>
          <p:cNvPr id="7" name="Text 5"/>
          <p:cNvSpPr/>
          <p:nvPr/>
        </p:nvSpPr>
        <p:spPr>
          <a:xfrm>
            <a:off x="7663101" y="240613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Legal Issues</a:t>
            </a:r>
            <a:endParaRPr lang="en-US" sz="2200" dirty="0"/>
          </a:p>
        </p:txBody>
      </p:sp>
      <p:sp>
        <p:nvSpPr>
          <p:cNvPr id="8" name="Text 6"/>
          <p:cNvSpPr/>
          <p:nvPr/>
        </p:nvSpPr>
        <p:spPr>
          <a:xfrm>
            <a:off x="7663101" y="2896553"/>
            <a:ext cx="5939195"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Discuss the validity of consent given through click-wrap agreements. How does the failure to read terms affect the consent? Consider the concept of informed consent in digital contexts.</a:t>
            </a:r>
            <a:endParaRPr lang="en-US" sz="1750" dirty="0"/>
          </a:p>
        </p:txBody>
      </p:sp>
      <p:sp>
        <p:nvSpPr>
          <p:cNvPr id="9" name="Shape 7"/>
          <p:cNvSpPr/>
          <p:nvPr/>
        </p:nvSpPr>
        <p:spPr>
          <a:xfrm>
            <a:off x="793790" y="4809411"/>
            <a:ext cx="6408063" cy="2410897"/>
          </a:xfrm>
          <a:prstGeom prst="roundRect">
            <a:avLst>
              <a:gd name="adj" fmla="val 3952"/>
            </a:avLst>
          </a:prstGeom>
          <a:solidFill>
            <a:srgbClr val="F7EDD4"/>
          </a:solidFill>
          <a:ln w="7620">
            <a:solidFill>
              <a:srgbClr val="DDD3BA"/>
            </a:solidFill>
            <a:prstDash val="solid"/>
          </a:ln>
        </p:spPr>
        <p:txBody>
          <a:bodyPr/>
          <a:lstStyle/>
          <a:p>
            <a:endParaRPr lang="en-GB"/>
          </a:p>
        </p:txBody>
      </p:sp>
      <p:sp>
        <p:nvSpPr>
          <p:cNvPr id="10" name="Text 8"/>
          <p:cNvSpPr/>
          <p:nvPr/>
        </p:nvSpPr>
        <p:spPr>
          <a:xfrm>
            <a:off x="1028224" y="5043845"/>
            <a:ext cx="3865840"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Regulatory Considerations</a:t>
            </a:r>
            <a:endParaRPr lang="en-US" sz="2200" dirty="0"/>
          </a:p>
        </p:txBody>
      </p:sp>
      <p:sp>
        <p:nvSpPr>
          <p:cNvPr id="11" name="Text 9"/>
          <p:cNvSpPr/>
          <p:nvPr/>
        </p:nvSpPr>
        <p:spPr>
          <a:xfrm>
            <a:off x="1028224" y="5534263"/>
            <a:ext cx="5939195"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Examine how data protection regulations like GDPR in the EU or the Personal Data (Privacy) Ordinance in Hong Kong might influence the interpretation of consent in this scenario.</a:t>
            </a:r>
            <a:endParaRPr lang="en-US" sz="1750" dirty="0"/>
          </a:p>
        </p:txBody>
      </p:sp>
      <p:sp>
        <p:nvSpPr>
          <p:cNvPr id="12" name="Shape 10"/>
          <p:cNvSpPr/>
          <p:nvPr/>
        </p:nvSpPr>
        <p:spPr>
          <a:xfrm>
            <a:off x="7428667" y="4809411"/>
            <a:ext cx="6408063" cy="2410897"/>
          </a:xfrm>
          <a:prstGeom prst="roundRect">
            <a:avLst>
              <a:gd name="adj" fmla="val 3952"/>
            </a:avLst>
          </a:prstGeom>
          <a:solidFill>
            <a:srgbClr val="F7EDD4"/>
          </a:solidFill>
          <a:ln w="7620">
            <a:solidFill>
              <a:srgbClr val="DDD3BA"/>
            </a:solidFill>
            <a:prstDash val="solid"/>
          </a:ln>
        </p:spPr>
        <p:txBody>
          <a:bodyPr/>
          <a:lstStyle/>
          <a:p>
            <a:endParaRPr lang="en-GB"/>
          </a:p>
        </p:txBody>
      </p:sp>
      <p:sp>
        <p:nvSpPr>
          <p:cNvPr id="13" name="Text 11"/>
          <p:cNvSpPr/>
          <p:nvPr/>
        </p:nvSpPr>
        <p:spPr>
          <a:xfrm>
            <a:off x="7663101" y="5043845"/>
            <a:ext cx="287714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Future Implications</a:t>
            </a:r>
            <a:endParaRPr lang="en-US" sz="2200" dirty="0"/>
          </a:p>
        </p:txBody>
      </p:sp>
      <p:sp>
        <p:nvSpPr>
          <p:cNvPr id="14" name="Text 12"/>
          <p:cNvSpPr/>
          <p:nvPr/>
        </p:nvSpPr>
        <p:spPr>
          <a:xfrm>
            <a:off x="7663101" y="5534263"/>
            <a:ext cx="5939195"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Discuss how evolving digital privacy laws might change the landscape of consent in online interactions. Consider the potential for new legal frameworks specifically addressing digital consent.</a:t>
            </a:r>
            <a:endParaRPr lang="en-US" sz="17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84808" y="470416"/>
            <a:ext cx="7947184" cy="1068467"/>
          </a:xfrm>
          <a:prstGeom prst="rect">
            <a:avLst/>
          </a:prstGeom>
          <a:noFill/>
          <a:ln/>
        </p:spPr>
        <p:txBody>
          <a:bodyPr wrap="square" lIns="0" tIns="0" rIns="0" bIns="0" rtlCol="0" anchor="t"/>
          <a:lstStyle/>
          <a:p>
            <a:pPr marL="0" indent="0">
              <a:lnSpc>
                <a:spcPts val="4200"/>
              </a:lnSpc>
              <a:buNone/>
            </a:pPr>
            <a:r>
              <a:rPr lang="en-US" sz="3350" dirty="0">
                <a:solidFill>
                  <a:srgbClr val="5C4E3D"/>
                </a:solidFill>
                <a:latin typeface="Libre Baskerville" pitchFamily="34" charset="0"/>
                <a:ea typeface="Libre Baskerville" pitchFamily="34" charset="-122"/>
                <a:cs typeface="Libre Baskerville" pitchFamily="34" charset="-120"/>
              </a:rPr>
              <a:t>Group Discussion: Hypothetical Case 4</a:t>
            </a:r>
            <a:endParaRPr lang="en-US" sz="3350" dirty="0"/>
          </a:p>
        </p:txBody>
      </p:sp>
      <p:pic>
        <p:nvPicPr>
          <p:cNvPr id="4" name="Image 1" descr="preencoded.png"/>
          <p:cNvPicPr>
            <a:picLocks noChangeAspect="1"/>
          </p:cNvPicPr>
          <p:nvPr/>
        </p:nvPicPr>
        <p:blipFill>
          <a:blip r:embed="rId4"/>
          <a:stretch>
            <a:fillRect/>
          </a:stretch>
        </p:blipFill>
        <p:spPr>
          <a:xfrm>
            <a:off x="6084808" y="1795343"/>
            <a:ext cx="854869" cy="1531977"/>
          </a:xfrm>
          <a:prstGeom prst="rect">
            <a:avLst/>
          </a:prstGeom>
        </p:spPr>
      </p:pic>
      <p:sp>
        <p:nvSpPr>
          <p:cNvPr id="5" name="Text 1"/>
          <p:cNvSpPr/>
          <p:nvPr/>
        </p:nvSpPr>
        <p:spPr>
          <a:xfrm>
            <a:off x="7196137" y="1966317"/>
            <a:ext cx="2137291" cy="267057"/>
          </a:xfrm>
          <a:prstGeom prst="rect">
            <a:avLst/>
          </a:prstGeom>
          <a:noFill/>
          <a:ln/>
        </p:spPr>
        <p:txBody>
          <a:bodyPr wrap="none" lIns="0" tIns="0" rIns="0" bIns="0" rtlCol="0" anchor="t"/>
          <a:lstStyle/>
          <a:p>
            <a:pPr marL="0" indent="0" algn="l">
              <a:lnSpc>
                <a:spcPts val="2100"/>
              </a:lnSpc>
              <a:buNone/>
            </a:pPr>
            <a:r>
              <a:rPr lang="en-US" sz="1650" dirty="0">
                <a:solidFill>
                  <a:srgbClr val="454240"/>
                </a:solidFill>
                <a:latin typeface="Libre Baskerville" pitchFamily="34" charset="0"/>
                <a:ea typeface="Libre Baskerville" pitchFamily="34" charset="-122"/>
                <a:cs typeface="Libre Baskerville" pitchFamily="34" charset="-120"/>
              </a:rPr>
              <a:t>Scenario</a:t>
            </a:r>
            <a:endParaRPr lang="en-US" sz="1650" dirty="0"/>
          </a:p>
        </p:txBody>
      </p:sp>
      <p:sp>
        <p:nvSpPr>
          <p:cNvPr id="6" name="Text 2"/>
          <p:cNvSpPr/>
          <p:nvPr/>
        </p:nvSpPr>
        <p:spPr>
          <a:xfrm>
            <a:off x="7196137" y="2335887"/>
            <a:ext cx="6835854" cy="820460"/>
          </a:xfrm>
          <a:prstGeom prst="rect">
            <a:avLst/>
          </a:prstGeom>
          <a:noFill/>
          <a:ln/>
        </p:spPr>
        <p:txBody>
          <a:bodyPr wrap="square" lIns="0" tIns="0" rIns="0" bIns="0" rtlCol="0" anchor="t"/>
          <a:lstStyle/>
          <a:p>
            <a:pPr marL="0" indent="0" algn="l">
              <a:lnSpc>
                <a:spcPts val="2150"/>
              </a:lnSpc>
              <a:buNone/>
            </a:pPr>
            <a:r>
              <a:rPr lang="en-US" sz="1300" dirty="0">
                <a:solidFill>
                  <a:srgbClr val="454240"/>
                </a:solidFill>
                <a:latin typeface="DM Sans" pitchFamily="34" charset="0"/>
                <a:ea typeface="DM Sans" pitchFamily="34" charset="-122"/>
                <a:cs typeface="DM Sans" pitchFamily="34" charset="-120"/>
              </a:rPr>
              <a:t>A homeowner regularly allows neighbours to cross their land as a shortcut. After several years, they decide to revoke this permission, but a neighbour claims they now have a right to cross.</a:t>
            </a:r>
            <a:endParaRPr lang="en-US" sz="1300" dirty="0"/>
          </a:p>
        </p:txBody>
      </p:sp>
      <p:pic>
        <p:nvPicPr>
          <p:cNvPr id="7" name="Image 2" descr="preencoded.png"/>
          <p:cNvPicPr>
            <a:picLocks noChangeAspect="1"/>
          </p:cNvPicPr>
          <p:nvPr/>
        </p:nvPicPr>
        <p:blipFill>
          <a:blip r:embed="rId5"/>
          <a:stretch>
            <a:fillRect/>
          </a:stretch>
        </p:blipFill>
        <p:spPr>
          <a:xfrm>
            <a:off x="6084808" y="3327321"/>
            <a:ext cx="854869" cy="1531977"/>
          </a:xfrm>
          <a:prstGeom prst="rect">
            <a:avLst/>
          </a:prstGeom>
        </p:spPr>
      </p:pic>
      <p:sp>
        <p:nvSpPr>
          <p:cNvPr id="8" name="Text 3"/>
          <p:cNvSpPr/>
          <p:nvPr/>
        </p:nvSpPr>
        <p:spPr>
          <a:xfrm>
            <a:off x="7196137" y="3498294"/>
            <a:ext cx="2137291" cy="267057"/>
          </a:xfrm>
          <a:prstGeom prst="rect">
            <a:avLst/>
          </a:prstGeom>
          <a:noFill/>
          <a:ln/>
        </p:spPr>
        <p:txBody>
          <a:bodyPr wrap="none" lIns="0" tIns="0" rIns="0" bIns="0" rtlCol="0" anchor="t"/>
          <a:lstStyle/>
          <a:p>
            <a:pPr marL="0" indent="0" algn="l">
              <a:lnSpc>
                <a:spcPts val="2100"/>
              </a:lnSpc>
              <a:buNone/>
            </a:pPr>
            <a:r>
              <a:rPr lang="en-US" sz="1650" dirty="0">
                <a:solidFill>
                  <a:srgbClr val="454240"/>
                </a:solidFill>
                <a:latin typeface="Libre Baskerville" pitchFamily="34" charset="0"/>
                <a:ea typeface="Libre Baskerville" pitchFamily="34" charset="-122"/>
                <a:cs typeface="Libre Baskerville" pitchFamily="34" charset="-120"/>
              </a:rPr>
              <a:t>Legal Concepts</a:t>
            </a:r>
            <a:endParaRPr lang="en-US" sz="1650" dirty="0"/>
          </a:p>
        </p:txBody>
      </p:sp>
      <p:sp>
        <p:nvSpPr>
          <p:cNvPr id="9" name="Text 4"/>
          <p:cNvSpPr/>
          <p:nvPr/>
        </p:nvSpPr>
        <p:spPr>
          <a:xfrm>
            <a:off x="7196137" y="3867864"/>
            <a:ext cx="6835854" cy="820460"/>
          </a:xfrm>
          <a:prstGeom prst="rect">
            <a:avLst/>
          </a:prstGeom>
          <a:noFill/>
          <a:ln/>
        </p:spPr>
        <p:txBody>
          <a:bodyPr wrap="square" lIns="0" tIns="0" rIns="0" bIns="0" rtlCol="0" anchor="t"/>
          <a:lstStyle/>
          <a:p>
            <a:pPr marL="0" indent="0" algn="l">
              <a:lnSpc>
                <a:spcPts val="2150"/>
              </a:lnSpc>
              <a:buNone/>
            </a:pPr>
            <a:r>
              <a:rPr lang="en-US" sz="1300" dirty="0">
                <a:solidFill>
                  <a:srgbClr val="454240"/>
                </a:solidFill>
                <a:latin typeface="DM Sans" pitchFamily="34" charset="0"/>
                <a:ea typeface="DM Sans" pitchFamily="34" charset="-122"/>
                <a:cs typeface="DM Sans" pitchFamily="34" charset="-120"/>
              </a:rPr>
              <a:t>Discuss the difference between consent and easement. How does long-term consent potentially transform into a legal right? Consider the concept of prescriptive easements.</a:t>
            </a:r>
            <a:endParaRPr lang="en-US" sz="1300" dirty="0"/>
          </a:p>
        </p:txBody>
      </p:sp>
      <p:pic>
        <p:nvPicPr>
          <p:cNvPr id="10" name="Image 3" descr="preencoded.png"/>
          <p:cNvPicPr>
            <a:picLocks noChangeAspect="1"/>
          </p:cNvPicPr>
          <p:nvPr/>
        </p:nvPicPr>
        <p:blipFill>
          <a:blip r:embed="rId6"/>
          <a:stretch>
            <a:fillRect/>
          </a:stretch>
        </p:blipFill>
        <p:spPr>
          <a:xfrm>
            <a:off x="6084808" y="4859298"/>
            <a:ext cx="854869" cy="1531977"/>
          </a:xfrm>
          <a:prstGeom prst="rect">
            <a:avLst/>
          </a:prstGeom>
        </p:spPr>
      </p:pic>
      <p:sp>
        <p:nvSpPr>
          <p:cNvPr id="11" name="Text 5"/>
          <p:cNvSpPr/>
          <p:nvPr/>
        </p:nvSpPr>
        <p:spPr>
          <a:xfrm>
            <a:off x="7196137" y="5030272"/>
            <a:ext cx="2137291" cy="267057"/>
          </a:xfrm>
          <a:prstGeom prst="rect">
            <a:avLst/>
          </a:prstGeom>
          <a:noFill/>
          <a:ln/>
        </p:spPr>
        <p:txBody>
          <a:bodyPr wrap="none" lIns="0" tIns="0" rIns="0" bIns="0" rtlCol="0" anchor="t"/>
          <a:lstStyle/>
          <a:p>
            <a:pPr marL="0" indent="0" algn="l">
              <a:lnSpc>
                <a:spcPts val="2100"/>
              </a:lnSpc>
              <a:buNone/>
            </a:pPr>
            <a:r>
              <a:rPr lang="en-US" sz="1650" dirty="0">
                <a:solidFill>
                  <a:srgbClr val="454240"/>
                </a:solidFill>
                <a:latin typeface="Libre Baskerville" pitchFamily="34" charset="0"/>
                <a:ea typeface="Libre Baskerville" pitchFamily="34" charset="-122"/>
                <a:cs typeface="Libre Baskerville" pitchFamily="34" charset="-120"/>
              </a:rPr>
              <a:t>Property Rights</a:t>
            </a:r>
            <a:endParaRPr lang="en-US" sz="1650" dirty="0"/>
          </a:p>
        </p:txBody>
      </p:sp>
      <p:sp>
        <p:nvSpPr>
          <p:cNvPr id="12" name="Text 6"/>
          <p:cNvSpPr/>
          <p:nvPr/>
        </p:nvSpPr>
        <p:spPr>
          <a:xfrm>
            <a:off x="7196137" y="5399842"/>
            <a:ext cx="6835854" cy="820460"/>
          </a:xfrm>
          <a:prstGeom prst="rect">
            <a:avLst/>
          </a:prstGeom>
          <a:noFill/>
          <a:ln/>
        </p:spPr>
        <p:txBody>
          <a:bodyPr wrap="square" lIns="0" tIns="0" rIns="0" bIns="0" rtlCol="0" anchor="t"/>
          <a:lstStyle/>
          <a:p>
            <a:pPr marL="0" indent="0" algn="l">
              <a:lnSpc>
                <a:spcPts val="2150"/>
              </a:lnSpc>
              <a:buNone/>
            </a:pPr>
            <a:r>
              <a:rPr lang="en-US" sz="1300" dirty="0">
                <a:solidFill>
                  <a:srgbClr val="454240"/>
                </a:solidFill>
                <a:latin typeface="DM Sans" pitchFamily="34" charset="0"/>
                <a:ea typeface="DM Sans" pitchFamily="34" charset="-122"/>
                <a:cs typeface="DM Sans" pitchFamily="34" charset="-120"/>
              </a:rPr>
              <a:t>Examine the balance between a property owner's right to control access and the public interest in established routes. How do different jurisdictions approach this balance?</a:t>
            </a:r>
            <a:endParaRPr lang="en-US" sz="1300" dirty="0"/>
          </a:p>
        </p:txBody>
      </p:sp>
      <p:pic>
        <p:nvPicPr>
          <p:cNvPr id="13" name="Image 4" descr="preencoded.png"/>
          <p:cNvPicPr>
            <a:picLocks noChangeAspect="1"/>
          </p:cNvPicPr>
          <p:nvPr/>
        </p:nvPicPr>
        <p:blipFill>
          <a:blip r:embed="rId7"/>
          <a:stretch>
            <a:fillRect/>
          </a:stretch>
        </p:blipFill>
        <p:spPr>
          <a:xfrm>
            <a:off x="6084808" y="6391275"/>
            <a:ext cx="854869" cy="1367790"/>
          </a:xfrm>
          <a:prstGeom prst="rect">
            <a:avLst/>
          </a:prstGeom>
        </p:spPr>
      </p:pic>
      <p:sp>
        <p:nvSpPr>
          <p:cNvPr id="14" name="Text 7"/>
          <p:cNvSpPr/>
          <p:nvPr/>
        </p:nvSpPr>
        <p:spPr>
          <a:xfrm>
            <a:off x="7196137" y="6562249"/>
            <a:ext cx="2308860" cy="267057"/>
          </a:xfrm>
          <a:prstGeom prst="rect">
            <a:avLst/>
          </a:prstGeom>
          <a:noFill/>
          <a:ln/>
        </p:spPr>
        <p:txBody>
          <a:bodyPr wrap="none" lIns="0" tIns="0" rIns="0" bIns="0" rtlCol="0" anchor="t"/>
          <a:lstStyle/>
          <a:p>
            <a:pPr marL="0" indent="0" algn="l">
              <a:lnSpc>
                <a:spcPts val="2100"/>
              </a:lnSpc>
              <a:buNone/>
            </a:pPr>
            <a:r>
              <a:rPr lang="en-US" sz="1650" dirty="0">
                <a:solidFill>
                  <a:srgbClr val="454240"/>
                </a:solidFill>
                <a:latin typeface="Libre Baskerville" pitchFamily="34" charset="0"/>
                <a:ea typeface="Libre Baskerville" pitchFamily="34" charset="-122"/>
                <a:cs typeface="Libre Baskerville" pitchFamily="34" charset="-120"/>
              </a:rPr>
              <a:t>Potential Resolutions</a:t>
            </a:r>
            <a:endParaRPr lang="en-US" sz="1650" dirty="0"/>
          </a:p>
        </p:txBody>
      </p:sp>
      <p:sp>
        <p:nvSpPr>
          <p:cNvPr id="15" name="Text 8"/>
          <p:cNvSpPr/>
          <p:nvPr/>
        </p:nvSpPr>
        <p:spPr>
          <a:xfrm>
            <a:off x="7196137" y="6931819"/>
            <a:ext cx="6835854" cy="546973"/>
          </a:xfrm>
          <a:prstGeom prst="rect">
            <a:avLst/>
          </a:prstGeom>
          <a:noFill/>
          <a:ln/>
        </p:spPr>
        <p:txBody>
          <a:bodyPr wrap="square" lIns="0" tIns="0" rIns="0" bIns="0" rtlCol="0" anchor="t"/>
          <a:lstStyle/>
          <a:p>
            <a:pPr marL="0" indent="0" algn="l">
              <a:lnSpc>
                <a:spcPts val="2150"/>
              </a:lnSpc>
              <a:buNone/>
            </a:pPr>
            <a:r>
              <a:rPr lang="en-US" sz="1300" dirty="0">
                <a:solidFill>
                  <a:srgbClr val="454240"/>
                </a:solidFill>
                <a:latin typeface="DM Sans" pitchFamily="34" charset="0"/>
                <a:ea typeface="DM Sans" pitchFamily="34" charset="-122"/>
                <a:cs typeface="DM Sans" pitchFamily="34" charset="-120"/>
              </a:rPr>
              <a:t>Discuss possible legal and practical solutions to this dispute. Consider how clear communication and documentation of consent might have prevented the issue.</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793790" y="1258372"/>
            <a:ext cx="11248787"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Group Discussion: Hypothetical Case 5</a:t>
            </a:r>
            <a:endParaRPr lang="en-US" sz="4450" dirty="0"/>
          </a:p>
        </p:txBody>
      </p:sp>
      <p:pic>
        <p:nvPicPr>
          <p:cNvPr id="3" name="Image 0" descr="preencoded.png"/>
          <p:cNvPicPr>
            <a:picLocks noChangeAspect="1"/>
          </p:cNvPicPr>
          <p:nvPr/>
        </p:nvPicPr>
        <p:blipFill>
          <a:blip r:embed="rId3"/>
          <a:stretch>
            <a:fillRect/>
          </a:stretch>
        </p:blipFill>
        <p:spPr>
          <a:xfrm>
            <a:off x="793790" y="2420779"/>
            <a:ext cx="566976" cy="566976"/>
          </a:xfrm>
          <a:prstGeom prst="rect">
            <a:avLst/>
          </a:prstGeom>
        </p:spPr>
      </p:pic>
      <p:sp>
        <p:nvSpPr>
          <p:cNvPr id="4" name="Text 1"/>
          <p:cNvSpPr/>
          <p:nvPr/>
        </p:nvSpPr>
        <p:spPr>
          <a:xfrm>
            <a:off x="793790" y="321456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Scenario</a:t>
            </a:r>
            <a:endParaRPr lang="en-US" sz="2200" dirty="0"/>
          </a:p>
        </p:txBody>
      </p:sp>
      <p:sp>
        <p:nvSpPr>
          <p:cNvPr id="5" name="Text 2"/>
          <p:cNvSpPr/>
          <p:nvPr/>
        </p:nvSpPr>
        <p:spPr>
          <a:xfrm>
            <a:off x="793790" y="3704987"/>
            <a:ext cx="3005495" cy="3266123"/>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A drone operator flies their device over private properties to capture aerial photography for a real estate company. Homeowners claim trespass, while the operator argues the drone remained in public airspace.</a:t>
            </a:r>
            <a:endParaRPr lang="en-US" sz="1750" dirty="0"/>
          </a:p>
        </p:txBody>
      </p:sp>
      <p:pic>
        <p:nvPicPr>
          <p:cNvPr id="6" name="Image 1" descr="preencoded.png"/>
          <p:cNvPicPr>
            <a:picLocks noChangeAspect="1"/>
          </p:cNvPicPr>
          <p:nvPr/>
        </p:nvPicPr>
        <p:blipFill>
          <a:blip r:embed="rId4"/>
          <a:stretch>
            <a:fillRect/>
          </a:stretch>
        </p:blipFill>
        <p:spPr>
          <a:xfrm>
            <a:off x="4139446" y="2420779"/>
            <a:ext cx="566976" cy="566976"/>
          </a:xfrm>
          <a:prstGeom prst="rect">
            <a:avLst/>
          </a:prstGeom>
        </p:spPr>
      </p:pic>
      <p:sp>
        <p:nvSpPr>
          <p:cNvPr id="7" name="Text 3"/>
          <p:cNvSpPr/>
          <p:nvPr/>
        </p:nvSpPr>
        <p:spPr>
          <a:xfrm>
            <a:off x="4139446" y="321456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Legal Boundaries</a:t>
            </a:r>
            <a:endParaRPr lang="en-US" sz="2200" dirty="0"/>
          </a:p>
        </p:txBody>
      </p:sp>
      <p:sp>
        <p:nvSpPr>
          <p:cNvPr id="8" name="Text 4"/>
          <p:cNvSpPr/>
          <p:nvPr/>
        </p:nvSpPr>
        <p:spPr>
          <a:xfrm>
            <a:off x="4139446" y="3704987"/>
            <a:ext cx="3005614" cy="2903220"/>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Discuss the extent of property rights in airspace. How do traditional concepts of trespass apply to modern technologies like drones? Consider relevant case law or regulations specific to drone usage.</a:t>
            </a:r>
            <a:endParaRPr lang="en-US" sz="1750" dirty="0"/>
          </a:p>
        </p:txBody>
      </p:sp>
      <p:pic>
        <p:nvPicPr>
          <p:cNvPr id="9" name="Image 2" descr="preencoded.png"/>
          <p:cNvPicPr>
            <a:picLocks noChangeAspect="1"/>
          </p:cNvPicPr>
          <p:nvPr/>
        </p:nvPicPr>
        <p:blipFill>
          <a:blip r:embed="rId5"/>
          <a:stretch>
            <a:fillRect/>
          </a:stretch>
        </p:blipFill>
        <p:spPr>
          <a:xfrm>
            <a:off x="7485221" y="2420779"/>
            <a:ext cx="566976" cy="566976"/>
          </a:xfrm>
          <a:prstGeom prst="rect">
            <a:avLst/>
          </a:prstGeom>
        </p:spPr>
      </p:pic>
      <p:sp>
        <p:nvSpPr>
          <p:cNvPr id="10" name="Text 5"/>
          <p:cNvSpPr/>
          <p:nvPr/>
        </p:nvSpPr>
        <p:spPr>
          <a:xfrm>
            <a:off x="7485221" y="321456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Privacy Concerns</a:t>
            </a:r>
            <a:endParaRPr lang="en-US" sz="2200" dirty="0"/>
          </a:p>
        </p:txBody>
      </p:sp>
      <p:sp>
        <p:nvSpPr>
          <p:cNvPr id="11" name="Text 6"/>
          <p:cNvSpPr/>
          <p:nvPr/>
        </p:nvSpPr>
        <p:spPr>
          <a:xfrm>
            <a:off x="7485221" y="3704987"/>
            <a:ext cx="3005614" cy="2177415"/>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Examine the intersection of trespass and privacy laws in this scenario. How does the purpose of the drone flight (commercial photography) affect the legal analysis?</a:t>
            </a:r>
            <a:endParaRPr lang="en-US" sz="1750" dirty="0"/>
          </a:p>
        </p:txBody>
      </p:sp>
      <p:pic>
        <p:nvPicPr>
          <p:cNvPr id="12" name="Image 3" descr="preencoded.png"/>
          <p:cNvPicPr>
            <a:picLocks noChangeAspect="1"/>
          </p:cNvPicPr>
          <p:nvPr/>
        </p:nvPicPr>
        <p:blipFill>
          <a:blip r:embed="rId6"/>
          <a:stretch>
            <a:fillRect/>
          </a:stretch>
        </p:blipFill>
        <p:spPr>
          <a:xfrm>
            <a:off x="10830997" y="2420779"/>
            <a:ext cx="566976" cy="566976"/>
          </a:xfrm>
          <a:prstGeom prst="rect">
            <a:avLst/>
          </a:prstGeom>
        </p:spPr>
      </p:pic>
      <p:sp>
        <p:nvSpPr>
          <p:cNvPr id="13" name="Text 7"/>
          <p:cNvSpPr/>
          <p:nvPr/>
        </p:nvSpPr>
        <p:spPr>
          <a:xfrm>
            <a:off x="10830997" y="3214568"/>
            <a:ext cx="3005614" cy="708660"/>
          </a:xfrm>
          <a:prstGeom prst="rect">
            <a:avLst/>
          </a:prstGeom>
          <a:noFill/>
          <a:ln/>
        </p:spPr>
        <p:txBody>
          <a:bodyPr wrap="square" lIns="0" tIns="0" rIns="0" bIns="0" rtlCol="0" anchor="t"/>
          <a:lstStyle/>
          <a:p>
            <a:pPr marL="0" indent="0" algn="l">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Regulatory Framework</a:t>
            </a:r>
            <a:endParaRPr lang="en-US" sz="2200" dirty="0"/>
          </a:p>
        </p:txBody>
      </p:sp>
      <p:sp>
        <p:nvSpPr>
          <p:cNvPr id="14" name="Text 8"/>
          <p:cNvSpPr/>
          <p:nvPr/>
        </p:nvSpPr>
        <p:spPr>
          <a:xfrm>
            <a:off x="10830997" y="4059317"/>
            <a:ext cx="3005614" cy="2540318"/>
          </a:xfrm>
          <a:prstGeom prst="rect">
            <a:avLst/>
          </a:prstGeom>
          <a:noFill/>
          <a:ln/>
        </p:spPr>
        <p:txBody>
          <a:bodyPr wrap="square" lIns="0" tIns="0" rIns="0" bIns="0" rtlCol="0" anchor="t"/>
          <a:lstStyle/>
          <a:p>
            <a:pPr marL="0" indent="0" algn="l">
              <a:lnSpc>
                <a:spcPts val="2850"/>
              </a:lnSpc>
              <a:buNone/>
            </a:pPr>
            <a:r>
              <a:rPr lang="en-US" sz="1750" dirty="0">
                <a:solidFill>
                  <a:srgbClr val="454240"/>
                </a:solidFill>
                <a:latin typeface="DM Sans" pitchFamily="34" charset="0"/>
                <a:ea typeface="DM Sans" pitchFamily="34" charset="-122"/>
                <a:cs typeface="DM Sans" pitchFamily="34" charset="-120"/>
              </a:rPr>
              <a:t>Discuss existing and potential future regulations governing drone usage in residential areas. How might these regulations impact the concept of consent and trespass in airspace?</a:t>
            </a:r>
            <a:endParaRPr lang="en-US" sz="17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793790" y="1096804"/>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Conclusion: The Evolving Nature of Consent in Trespass Law</a:t>
            </a:r>
            <a:endParaRPr lang="en-US" sz="4450" dirty="0"/>
          </a:p>
        </p:txBody>
      </p:sp>
      <p:sp>
        <p:nvSpPr>
          <p:cNvPr id="3" name="Text 1"/>
          <p:cNvSpPr/>
          <p:nvPr/>
        </p:nvSpPr>
        <p:spPr>
          <a:xfrm>
            <a:off x="793790" y="3081338"/>
            <a:ext cx="3147774"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Traditional Principles</a:t>
            </a:r>
            <a:endParaRPr lang="en-US" sz="2200" dirty="0"/>
          </a:p>
        </p:txBody>
      </p:sp>
      <p:sp>
        <p:nvSpPr>
          <p:cNvPr id="4" name="Text 2"/>
          <p:cNvSpPr/>
          <p:nvPr/>
        </p:nvSpPr>
        <p:spPr>
          <a:xfrm>
            <a:off x="793790" y="3662482"/>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Recap the fundamental principles of consent in trespass law, emphasising the importance of voluntary and informed consent. Highlight how landmark cases like R v Brown and Collins v Wilcock have shaped our understanding of consent limits and implied consent.</a:t>
            </a:r>
            <a:endParaRPr lang="en-US" sz="1750" dirty="0"/>
          </a:p>
        </p:txBody>
      </p:sp>
      <p:sp>
        <p:nvSpPr>
          <p:cNvPr id="5" name="Text 3"/>
          <p:cNvSpPr/>
          <p:nvPr/>
        </p:nvSpPr>
        <p:spPr>
          <a:xfrm>
            <a:off x="5332928" y="308133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Modern Challenges</a:t>
            </a:r>
            <a:endParaRPr lang="en-US" sz="2200" dirty="0"/>
          </a:p>
        </p:txBody>
      </p:sp>
      <p:sp>
        <p:nvSpPr>
          <p:cNvPr id="6" name="Text 4"/>
          <p:cNvSpPr/>
          <p:nvPr/>
        </p:nvSpPr>
        <p:spPr>
          <a:xfrm>
            <a:off x="5332928" y="3662482"/>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Discuss how technological advancements and changing social norms are challenging traditional concepts of consent and trespass. Highlight the complexities introduced by digital environments, drone technology, and evolving privacy expectations.</a:t>
            </a:r>
            <a:endParaRPr lang="en-US" sz="1750" dirty="0"/>
          </a:p>
        </p:txBody>
      </p:sp>
      <p:sp>
        <p:nvSpPr>
          <p:cNvPr id="7" name="Text 5"/>
          <p:cNvSpPr/>
          <p:nvPr/>
        </p:nvSpPr>
        <p:spPr>
          <a:xfrm>
            <a:off x="9872067" y="308133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Future Directions</a:t>
            </a:r>
            <a:endParaRPr lang="en-US" sz="2200" dirty="0"/>
          </a:p>
        </p:txBody>
      </p:sp>
      <p:sp>
        <p:nvSpPr>
          <p:cNvPr id="8" name="Text 6"/>
          <p:cNvSpPr/>
          <p:nvPr/>
        </p:nvSpPr>
        <p:spPr>
          <a:xfrm>
            <a:off x="9872067" y="3662482"/>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Speculate on potential future developments in trespass law. Consider how emerging technologies like augmented reality and artificial intelligence might further complicate notions of consent and property boundaries. Discuss the need for adaptive legal frameworks to address these challenges.</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6721" y="1266092"/>
            <a:ext cx="3039491" cy="5753494"/>
          </a:xfrm>
        </p:spPr>
        <p:txBody>
          <a:bodyPr>
            <a:normAutofit/>
          </a:bodyPr>
          <a:lstStyle/>
          <a:p>
            <a:r>
              <a:rPr lang="en-GB" b="1">
                <a:solidFill>
                  <a:srgbClr val="262626"/>
                </a:solidFill>
              </a:rPr>
              <a:t>Minor House Keeping</a:t>
            </a:r>
            <a:endParaRPr lang="en-US" b="1">
              <a:solidFill>
                <a:srgbClr val="262626"/>
              </a:solidFill>
            </a:endParaRPr>
          </a:p>
        </p:txBody>
      </p:sp>
      <p:sp>
        <p:nvSpPr>
          <p:cNvPr id="4" name="Date Placeholder 3">
            <a:extLst>
              <a:ext uri="{FF2B5EF4-FFF2-40B4-BE49-F238E27FC236}">
                <a16:creationId xmlns:a16="http://schemas.microsoft.com/office/drawing/2014/main" id="{4268447D-E6CF-1594-1236-653465C23B56}"/>
              </a:ext>
            </a:extLst>
          </p:cNvPr>
          <p:cNvSpPr>
            <a:spLocks noGrp="1"/>
          </p:cNvSpPr>
          <p:nvPr>
            <p:ph type="dt" sz="half" idx="10"/>
          </p:nvPr>
        </p:nvSpPr>
        <p:spPr>
          <a:xfrm>
            <a:off x="11247876" y="7655260"/>
            <a:ext cx="1920240" cy="335280"/>
          </a:xfrm>
        </p:spPr>
        <p:txBody>
          <a:bodyPr>
            <a:normAutofit/>
          </a:bodyPr>
          <a:lstStyle/>
          <a:p>
            <a:pPr defTabSz="1097236">
              <a:spcAft>
                <a:spcPts val="720"/>
              </a:spcAft>
              <a:defRPr/>
            </a:pPr>
            <a:fld id="{EC7C53EF-5AB0-492B-BEA7-FFFE93B42AFB}" type="datetime1">
              <a:rPr lang="en-US">
                <a:solidFill>
                  <a:prstClr val="black"/>
                </a:solidFill>
                <a:latin typeface="Garamond" panose="02020404030301010803"/>
              </a:rPr>
              <a:pPr defTabSz="1097236">
                <a:spcAft>
                  <a:spcPts val="720"/>
                </a:spcAft>
                <a:defRPr/>
              </a:pPr>
              <a:t>11/29/2024</a:t>
            </a:fld>
            <a:endParaRPr lang="en-US">
              <a:solidFill>
                <a:prstClr val="black"/>
              </a:solidFill>
              <a:latin typeface="Garamond" panose="02020404030301010803"/>
            </a:endParaRPr>
          </a:p>
        </p:txBody>
      </p:sp>
      <p:sp>
        <p:nvSpPr>
          <p:cNvPr id="5" name="Slide Number Placeholder 4">
            <a:extLst>
              <a:ext uri="{FF2B5EF4-FFF2-40B4-BE49-F238E27FC236}">
                <a16:creationId xmlns:a16="http://schemas.microsoft.com/office/drawing/2014/main" id="{0CD2FED1-171F-D8EC-361B-EF8B2945BC8B}"/>
              </a:ext>
            </a:extLst>
          </p:cNvPr>
          <p:cNvSpPr>
            <a:spLocks noGrp="1"/>
          </p:cNvSpPr>
          <p:nvPr>
            <p:ph type="sldNum" sz="quarter" idx="12"/>
          </p:nvPr>
        </p:nvSpPr>
        <p:spPr>
          <a:xfrm>
            <a:off x="13259558" y="7655260"/>
            <a:ext cx="651236" cy="335280"/>
          </a:xfrm>
        </p:spPr>
        <p:txBody>
          <a:bodyPr>
            <a:normAutofit/>
          </a:bodyPr>
          <a:lstStyle/>
          <a:p>
            <a:pPr defTabSz="1097236">
              <a:spcAft>
                <a:spcPts val="720"/>
              </a:spcAft>
              <a:defRPr/>
            </a:pPr>
            <a:fld id="{103DA290-49AB-4A6C-90E9-3D87C6460C9F}" type="slidenum">
              <a:rPr lang="en-US">
                <a:solidFill>
                  <a:prstClr val="black"/>
                </a:solidFill>
                <a:latin typeface="Garamond" panose="02020404030301010803"/>
              </a:rPr>
              <a:pPr defTabSz="1097236">
                <a:spcAft>
                  <a:spcPts val="720"/>
                </a:spcAft>
                <a:defRPr/>
              </a:pPr>
              <a:t>2</a:t>
            </a:fld>
            <a:endParaRPr lang="en-US">
              <a:solidFill>
                <a:prstClr val="black"/>
              </a:solidFill>
              <a:latin typeface="Garamond" panose="02020404030301010803"/>
            </a:endParaRPr>
          </a:p>
        </p:txBody>
      </p:sp>
      <p:graphicFrame>
        <p:nvGraphicFramePr>
          <p:cNvPr id="7" name="Content Placeholder 2">
            <a:extLst>
              <a:ext uri="{FF2B5EF4-FFF2-40B4-BE49-F238E27FC236}">
                <a16:creationId xmlns:a16="http://schemas.microsoft.com/office/drawing/2014/main" id="{4942BDF6-7AA6-6C1B-1A1C-35882F91A525}"/>
              </a:ext>
            </a:extLst>
          </p:cNvPr>
          <p:cNvGraphicFramePr>
            <a:graphicFrameLocks noGrp="1"/>
          </p:cNvGraphicFramePr>
          <p:nvPr>
            <p:ph idx="1"/>
          </p:nvPr>
        </p:nvGraphicFramePr>
        <p:xfrm>
          <a:off x="6564088" y="965606"/>
          <a:ext cx="7097051" cy="6298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95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844272"/>
            <a:ext cx="7556421" cy="2934653"/>
          </a:xfrm>
          <a:prstGeom prst="rect">
            <a:avLst/>
          </a:prstGeom>
          <a:noFill/>
          <a:ln/>
        </p:spPr>
        <p:txBody>
          <a:bodyPr wrap="square" lIns="0" tIns="0" rIns="0" bIns="0" rtlCol="0" anchor="t"/>
          <a:lstStyle/>
          <a:p>
            <a:pPr marL="0" indent="0">
              <a:lnSpc>
                <a:spcPts val="7700"/>
              </a:lnSpc>
              <a:buNone/>
            </a:pPr>
            <a:r>
              <a:rPr lang="en-US" sz="6150" dirty="0">
                <a:solidFill>
                  <a:srgbClr val="5C4E3D"/>
                </a:solidFill>
                <a:latin typeface="Libre Baskerville" pitchFamily="34" charset="0"/>
                <a:ea typeface="Libre Baskerville" pitchFamily="34" charset="-122"/>
                <a:cs typeface="Libre Baskerville" pitchFamily="34" charset="-120"/>
              </a:rPr>
              <a:t>Introduction</a:t>
            </a:r>
            <a:endParaRPr lang="en-US" sz="6150" dirty="0"/>
          </a:p>
        </p:txBody>
      </p:sp>
      <p:sp>
        <p:nvSpPr>
          <p:cNvPr id="4" name="Text 1"/>
          <p:cNvSpPr/>
          <p:nvPr/>
        </p:nvSpPr>
        <p:spPr>
          <a:xfrm>
            <a:off x="6280190" y="4119086"/>
            <a:ext cx="7556421" cy="326612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Welcome to this comprehensive examination of the role of consent in trespass cases. This presentation will explore the legal principles, landmark cases, and practical implications surrounding consent as a defence in trespass law. We'll delve into English and Hong Kong case law, discuss the nuances of voluntary and informed consent, and consider the limitations and evolving nature of consent in both physical and digital realms. Join us as we unpack this complex and crucial aspect of property law, essential for both law students and practising professionals alike.</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687110"/>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Overview of Consent as a Defence in Trespass Cases</a:t>
            </a:r>
            <a:endParaRPr lang="en-US" sz="4450" dirty="0"/>
          </a:p>
        </p:txBody>
      </p:sp>
      <p:sp>
        <p:nvSpPr>
          <p:cNvPr id="3" name="Shape 1"/>
          <p:cNvSpPr/>
          <p:nvPr/>
        </p:nvSpPr>
        <p:spPr>
          <a:xfrm>
            <a:off x="793790" y="2813447"/>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4" name="Text 2"/>
          <p:cNvSpPr/>
          <p:nvPr/>
        </p:nvSpPr>
        <p:spPr>
          <a:xfrm>
            <a:off x="972979" y="2898457"/>
            <a:ext cx="151805"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1</a:t>
            </a:r>
            <a:endParaRPr lang="en-US" sz="2650" dirty="0"/>
          </a:p>
        </p:txBody>
      </p:sp>
      <p:sp>
        <p:nvSpPr>
          <p:cNvPr id="5" name="Text 3"/>
          <p:cNvSpPr/>
          <p:nvPr/>
        </p:nvSpPr>
        <p:spPr>
          <a:xfrm>
            <a:off x="1530906" y="2813447"/>
            <a:ext cx="317182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Definition of Consent</a:t>
            </a:r>
            <a:endParaRPr lang="en-US" sz="2200" dirty="0"/>
          </a:p>
        </p:txBody>
      </p:sp>
      <p:sp>
        <p:nvSpPr>
          <p:cNvPr id="6" name="Text 4"/>
          <p:cNvSpPr/>
          <p:nvPr/>
        </p:nvSpPr>
        <p:spPr>
          <a:xfrm>
            <a:off x="1530906" y="3303865"/>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Consent in trespass cases refers to the voluntary agreement or permission given by the property owner or occupier for another party to enter or remain on their property. It serves as a complete defence against a claim of trespass.</a:t>
            </a:r>
            <a:endParaRPr lang="en-US" sz="1750" dirty="0"/>
          </a:p>
        </p:txBody>
      </p:sp>
      <p:sp>
        <p:nvSpPr>
          <p:cNvPr id="7" name="Shape 5"/>
          <p:cNvSpPr/>
          <p:nvPr/>
        </p:nvSpPr>
        <p:spPr>
          <a:xfrm>
            <a:off x="7428667" y="2813447"/>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8" name="Text 6"/>
          <p:cNvSpPr/>
          <p:nvPr/>
        </p:nvSpPr>
        <p:spPr>
          <a:xfrm>
            <a:off x="7579043" y="2898457"/>
            <a:ext cx="209550"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2</a:t>
            </a:r>
            <a:endParaRPr lang="en-US" sz="2650" dirty="0"/>
          </a:p>
        </p:txBody>
      </p:sp>
      <p:sp>
        <p:nvSpPr>
          <p:cNvPr id="9" name="Text 7"/>
          <p:cNvSpPr/>
          <p:nvPr/>
        </p:nvSpPr>
        <p:spPr>
          <a:xfrm>
            <a:off x="8165783" y="2813447"/>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Types of Consent</a:t>
            </a:r>
            <a:endParaRPr lang="en-US" sz="2200" dirty="0"/>
          </a:p>
        </p:txBody>
      </p:sp>
      <p:sp>
        <p:nvSpPr>
          <p:cNvPr id="10" name="Text 8"/>
          <p:cNvSpPr/>
          <p:nvPr/>
        </p:nvSpPr>
        <p:spPr>
          <a:xfrm>
            <a:off x="8165783" y="3303865"/>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Consent can be express (explicitly stated) or implied (inferred from circumstances or conduct). Both forms can be valid defences, but implied consent often requires more careful interpretation.</a:t>
            </a:r>
            <a:endParaRPr lang="en-US" sz="1750" dirty="0"/>
          </a:p>
        </p:txBody>
      </p:sp>
      <p:sp>
        <p:nvSpPr>
          <p:cNvPr id="11" name="Shape 9"/>
          <p:cNvSpPr/>
          <p:nvPr/>
        </p:nvSpPr>
        <p:spPr>
          <a:xfrm>
            <a:off x="793790" y="5600343"/>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12" name="Text 10"/>
          <p:cNvSpPr/>
          <p:nvPr/>
        </p:nvSpPr>
        <p:spPr>
          <a:xfrm>
            <a:off x="944166" y="5685353"/>
            <a:ext cx="209550"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3</a:t>
            </a:r>
            <a:endParaRPr lang="en-US" sz="2650" dirty="0"/>
          </a:p>
        </p:txBody>
      </p:sp>
      <p:sp>
        <p:nvSpPr>
          <p:cNvPr id="13" name="Text 11"/>
          <p:cNvSpPr/>
          <p:nvPr/>
        </p:nvSpPr>
        <p:spPr>
          <a:xfrm>
            <a:off x="1530906" y="5600343"/>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Burden of Proof</a:t>
            </a:r>
            <a:endParaRPr lang="en-US" sz="2200" dirty="0"/>
          </a:p>
        </p:txBody>
      </p:sp>
      <p:sp>
        <p:nvSpPr>
          <p:cNvPr id="14" name="Text 12"/>
          <p:cNvSpPr/>
          <p:nvPr/>
        </p:nvSpPr>
        <p:spPr>
          <a:xfrm>
            <a:off x="1530906" y="6090761"/>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The burden of proving consent typically lies with the defendant in a trespass case. They must demonstrate that they had a reasonable belief that consent was given.</a:t>
            </a:r>
            <a:endParaRPr lang="en-US" sz="1750" dirty="0"/>
          </a:p>
        </p:txBody>
      </p:sp>
      <p:sp>
        <p:nvSpPr>
          <p:cNvPr id="15" name="Shape 13"/>
          <p:cNvSpPr/>
          <p:nvPr/>
        </p:nvSpPr>
        <p:spPr>
          <a:xfrm>
            <a:off x="7428667" y="5600343"/>
            <a:ext cx="510302" cy="510302"/>
          </a:xfrm>
          <a:prstGeom prst="roundRect">
            <a:avLst>
              <a:gd name="adj" fmla="val 18669"/>
            </a:avLst>
          </a:prstGeom>
          <a:solidFill>
            <a:srgbClr val="F7EDD4"/>
          </a:solidFill>
          <a:ln w="7620">
            <a:solidFill>
              <a:srgbClr val="DDD3BA"/>
            </a:solidFill>
            <a:prstDash val="solid"/>
          </a:ln>
        </p:spPr>
        <p:txBody>
          <a:bodyPr/>
          <a:lstStyle/>
          <a:p>
            <a:endParaRPr lang="en-GB"/>
          </a:p>
        </p:txBody>
      </p:sp>
      <p:sp>
        <p:nvSpPr>
          <p:cNvPr id="16" name="Text 14"/>
          <p:cNvSpPr/>
          <p:nvPr/>
        </p:nvSpPr>
        <p:spPr>
          <a:xfrm>
            <a:off x="7584281" y="5685353"/>
            <a:ext cx="199072"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4</a:t>
            </a:r>
            <a:endParaRPr lang="en-US" sz="2650" dirty="0"/>
          </a:p>
        </p:txBody>
      </p:sp>
      <p:sp>
        <p:nvSpPr>
          <p:cNvPr id="17" name="Text 15"/>
          <p:cNvSpPr/>
          <p:nvPr/>
        </p:nvSpPr>
        <p:spPr>
          <a:xfrm>
            <a:off x="8165783" y="5600343"/>
            <a:ext cx="3261360"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Scope and Limitations</a:t>
            </a:r>
            <a:endParaRPr lang="en-US" sz="2200" dirty="0"/>
          </a:p>
        </p:txBody>
      </p:sp>
      <p:sp>
        <p:nvSpPr>
          <p:cNvPr id="18" name="Text 16"/>
          <p:cNvSpPr/>
          <p:nvPr/>
        </p:nvSpPr>
        <p:spPr>
          <a:xfrm>
            <a:off x="8165783" y="6090761"/>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Consent is not absolute and can be limited in scope, duration, or purpose. Exceeding these limitations may still result in trespass, even if initial entry was consensual.</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1096804"/>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Legal Principles: Voluntary and Informed Consent</a:t>
            </a:r>
            <a:endParaRPr lang="en-US" sz="4450" dirty="0"/>
          </a:p>
        </p:txBody>
      </p:sp>
      <p:sp>
        <p:nvSpPr>
          <p:cNvPr id="3" name="Text 1"/>
          <p:cNvSpPr/>
          <p:nvPr/>
        </p:nvSpPr>
        <p:spPr>
          <a:xfrm>
            <a:off x="793790" y="308133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Voluntary Consent</a:t>
            </a:r>
            <a:endParaRPr lang="en-US" sz="2200" dirty="0"/>
          </a:p>
        </p:txBody>
      </p:sp>
      <p:sp>
        <p:nvSpPr>
          <p:cNvPr id="4" name="Text 2"/>
          <p:cNvSpPr/>
          <p:nvPr/>
        </p:nvSpPr>
        <p:spPr>
          <a:xfrm>
            <a:off x="793790" y="3662482"/>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Voluntary consent is given freely, without coercion, duress, or undue influence. It must be a genuine choice made by the consenting party. Courts scrutinise the circumstances surrounding the consent to ensure it was truly voluntary.</a:t>
            </a:r>
            <a:endParaRPr lang="en-US" sz="1750" dirty="0"/>
          </a:p>
        </p:txBody>
      </p:sp>
      <p:sp>
        <p:nvSpPr>
          <p:cNvPr id="5" name="Text 3"/>
          <p:cNvSpPr/>
          <p:nvPr/>
        </p:nvSpPr>
        <p:spPr>
          <a:xfrm>
            <a:off x="5332928" y="308133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Informed Consent</a:t>
            </a:r>
            <a:endParaRPr lang="en-US" sz="2200" dirty="0"/>
          </a:p>
        </p:txBody>
      </p:sp>
      <p:sp>
        <p:nvSpPr>
          <p:cNvPr id="6" name="Text 4"/>
          <p:cNvSpPr/>
          <p:nvPr/>
        </p:nvSpPr>
        <p:spPr>
          <a:xfrm>
            <a:off x="5332928" y="3662482"/>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Informed consent requires that the consenting party has sufficient information to make an intelligent decision. This includes understanding the nature and consequences of their consent. The level of information required may vary depending on the specific circumstances and the sophistication of the parties involved.</a:t>
            </a:r>
            <a:endParaRPr lang="en-US" sz="1750" dirty="0"/>
          </a:p>
        </p:txBody>
      </p:sp>
      <p:sp>
        <p:nvSpPr>
          <p:cNvPr id="7" name="Text 5"/>
          <p:cNvSpPr/>
          <p:nvPr/>
        </p:nvSpPr>
        <p:spPr>
          <a:xfrm>
            <a:off x="9872067" y="3081338"/>
            <a:ext cx="2918222"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Capacity to Consent</a:t>
            </a:r>
            <a:endParaRPr lang="en-US" sz="2200" dirty="0"/>
          </a:p>
        </p:txBody>
      </p:sp>
      <p:sp>
        <p:nvSpPr>
          <p:cNvPr id="8" name="Text 6"/>
          <p:cNvSpPr/>
          <p:nvPr/>
        </p:nvSpPr>
        <p:spPr>
          <a:xfrm>
            <a:off x="9872067" y="3662482"/>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The consenting party must have the legal capacity to give consent. This excludes minors, individuals with certain mental impairments, or those under the influence of substances that impair judgment. The law recognises varying degrees of capacity, and each case is assessed on its merits.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22459" y="774263"/>
            <a:ext cx="6220539" cy="555784"/>
          </a:xfrm>
          <a:prstGeom prst="rect">
            <a:avLst/>
          </a:prstGeom>
          <a:noFill/>
          <a:ln/>
        </p:spPr>
        <p:txBody>
          <a:bodyPr wrap="none" lIns="0" tIns="0" rIns="0" bIns="0" rtlCol="0" anchor="t"/>
          <a:lstStyle/>
          <a:p>
            <a:pPr marL="0" indent="0">
              <a:lnSpc>
                <a:spcPts val="4350"/>
              </a:lnSpc>
              <a:buNone/>
            </a:pPr>
            <a:r>
              <a:rPr lang="en-US" sz="3500" dirty="0">
                <a:solidFill>
                  <a:srgbClr val="5C4E3D"/>
                </a:solidFill>
                <a:latin typeface="Libre Baskerville" pitchFamily="34" charset="0"/>
                <a:ea typeface="Libre Baskerville" pitchFamily="34" charset="-122"/>
                <a:cs typeface="Libre Baskerville" pitchFamily="34" charset="-120"/>
              </a:rPr>
              <a:t>Case Law: R v Brown [1993]</a:t>
            </a:r>
            <a:endParaRPr lang="en-US" sz="3500" dirty="0"/>
          </a:p>
        </p:txBody>
      </p:sp>
      <p:sp>
        <p:nvSpPr>
          <p:cNvPr id="3" name="Shape 1"/>
          <p:cNvSpPr/>
          <p:nvPr/>
        </p:nvSpPr>
        <p:spPr>
          <a:xfrm>
            <a:off x="877729" y="1685687"/>
            <a:ext cx="22860" cy="5769650"/>
          </a:xfrm>
          <a:prstGeom prst="roundRect">
            <a:avLst>
              <a:gd name="adj" fmla="val 326787"/>
            </a:avLst>
          </a:prstGeom>
          <a:solidFill>
            <a:srgbClr val="DDD3BA"/>
          </a:solidFill>
          <a:ln/>
        </p:spPr>
        <p:txBody>
          <a:bodyPr/>
          <a:lstStyle/>
          <a:p>
            <a:endParaRPr lang="en-GB"/>
          </a:p>
        </p:txBody>
      </p:sp>
      <p:sp>
        <p:nvSpPr>
          <p:cNvPr id="4" name="Shape 2"/>
          <p:cNvSpPr/>
          <p:nvPr/>
        </p:nvSpPr>
        <p:spPr>
          <a:xfrm>
            <a:off x="1066383" y="2074307"/>
            <a:ext cx="622459" cy="22860"/>
          </a:xfrm>
          <a:prstGeom prst="roundRect">
            <a:avLst>
              <a:gd name="adj" fmla="val 326787"/>
            </a:avLst>
          </a:prstGeom>
          <a:solidFill>
            <a:srgbClr val="DDD3BA"/>
          </a:solidFill>
          <a:ln/>
        </p:spPr>
        <p:txBody>
          <a:bodyPr/>
          <a:lstStyle/>
          <a:p>
            <a:endParaRPr lang="en-GB"/>
          </a:p>
        </p:txBody>
      </p:sp>
      <p:sp>
        <p:nvSpPr>
          <p:cNvPr id="5" name="Shape 3"/>
          <p:cNvSpPr/>
          <p:nvPr/>
        </p:nvSpPr>
        <p:spPr>
          <a:xfrm>
            <a:off x="689074" y="1885712"/>
            <a:ext cx="400169" cy="400169"/>
          </a:xfrm>
          <a:prstGeom prst="roundRect">
            <a:avLst>
              <a:gd name="adj" fmla="val 18668"/>
            </a:avLst>
          </a:prstGeom>
          <a:solidFill>
            <a:srgbClr val="F7EDD4"/>
          </a:solidFill>
          <a:ln w="7620">
            <a:solidFill>
              <a:srgbClr val="DDD3BA"/>
            </a:solidFill>
            <a:prstDash val="solid"/>
          </a:ln>
        </p:spPr>
        <p:txBody>
          <a:bodyPr/>
          <a:lstStyle/>
          <a:p>
            <a:endParaRPr lang="en-GB"/>
          </a:p>
        </p:txBody>
      </p:sp>
      <p:sp>
        <p:nvSpPr>
          <p:cNvPr id="6" name="Text 4"/>
          <p:cNvSpPr/>
          <p:nvPr/>
        </p:nvSpPr>
        <p:spPr>
          <a:xfrm>
            <a:off x="829568" y="1952387"/>
            <a:ext cx="119063" cy="266819"/>
          </a:xfrm>
          <a:prstGeom prst="rect">
            <a:avLst/>
          </a:prstGeom>
          <a:noFill/>
          <a:ln/>
        </p:spPr>
        <p:txBody>
          <a:bodyPr wrap="none" lIns="0" tIns="0" rIns="0" bIns="0" rtlCol="0" anchor="t"/>
          <a:lstStyle/>
          <a:p>
            <a:pPr marL="0" indent="0" algn="ctr">
              <a:lnSpc>
                <a:spcPts val="2100"/>
              </a:lnSpc>
              <a:buNone/>
            </a:pPr>
            <a:r>
              <a:rPr lang="en-US" sz="2100" dirty="0">
                <a:solidFill>
                  <a:srgbClr val="454240"/>
                </a:solidFill>
                <a:latin typeface="Libre Baskerville" pitchFamily="34" charset="0"/>
                <a:ea typeface="Libre Baskerville" pitchFamily="34" charset="-122"/>
                <a:cs typeface="Libre Baskerville" pitchFamily="34" charset="-120"/>
              </a:rPr>
              <a:t>1</a:t>
            </a:r>
            <a:endParaRPr lang="en-US" sz="2100" dirty="0"/>
          </a:p>
        </p:txBody>
      </p:sp>
      <p:sp>
        <p:nvSpPr>
          <p:cNvPr id="7" name="Text 5"/>
          <p:cNvSpPr/>
          <p:nvPr/>
        </p:nvSpPr>
        <p:spPr>
          <a:xfrm>
            <a:off x="1867376" y="1863447"/>
            <a:ext cx="2223254" cy="277773"/>
          </a:xfrm>
          <a:prstGeom prst="rect">
            <a:avLst/>
          </a:prstGeom>
          <a:noFill/>
          <a:ln/>
        </p:spPr>
        <p:txBody>
          <a:bodyPr wrap="none" lIns="0" tIns="0" rIns="0" bIns="0" rtlCol="0" anchor="t"/>
          <a:lstStyle/>
          <a:p>
            <a:pPr marL="0" indent="0" algn="l">
              <a:lnSpc>
                <a:spcPts val="2150"/>
              </a:lnSpc>
              <a:buNone/>
            </a:pPr>
            <a:r>
              <a:rPr lang="en-US" sz="1750" dirty="0">
                <a:solidFill>
                  <a:srgbClr val="454240"/>
                </a:solidFill>
                <a:latin typeface="Libre Baskerville" pitchFamily="34" charset="0"/>
                <a:ea typeface="Libre Baskerville" pitchFamily="34" charset="-122"/>
                <a:cs typeface="Libre Baskerville" pitchFamily="34" charset="-120"/>
              </a:rPr>
              <a:t>Background</a:t>
            </a:r>
            <a:endParaRPr lang="en-US" sz="1750" dirty="0"/>
          </a:p>
        </p:txBody>
      </p:sp>
      <p:sp>
        <p:nvSpPr>
          <p:cNvPr id="8" name="Text 6"/>
          <p:cNvSpPr/>
          <p:nvPr/>
        </p:nvSpPr>
        <p:spPr>
          <a:xfrm>
            <a:off x="1867376" y="2247900"/>
            <a:ext cx="12140565" cy="569119"/>
          </a:xfrm>
          <a:prstGeom prst="rect">
            <a:avLst/>
          </a:prstGeom>
          <a:noFill/>
          <a:ln/>
        </p:spPr>
        <p:txBody>
          <a:bodyPr wrap="square" lIns="0" tIns="0" rIns="0" bIns="0" rtlCol="0" anchor="t"/>
          <a:lstStyle/>
          <a:p>
            <a:pPr marL="0" indent="0" algn="l">
              <a:lnSpc>
                <a:spcPts val="2200"/>
              </a:lnSpc>
              <a:buNone/>
            </a:pPr>
            <a:r>
              <a:rPr lang="en-US" sz="1400" dirty="0">
                <a:solidFill>
                  <a:srgbClr val="454240"/>
                </a:solidFill>
                <a:latin typeface="DM Sans" pitchFamily="34" charset="0"/>
                <a:ea typeface="DM Sans" pitchFamily="34" charset="-122"/>
                <a:cs typeface="DM Sans" pitchFamily="34" charset="-120"/>
              </a:rPr>
              <a:t>R v Brown [1993] is a landmark English criminal case that, while primarily dealing with bodily harm, has significant implications for consent in trespass cases. The case involved a group of men who engaged in consensual sadomasochistic activities.</a:t>
            </a:r>
            <a:endParaRPr lang="en-US" sz="1400" dirty="0"/>
          </a:p>
        </p:txBody>
      </p:sp>
      <p:sp>
        <p:nvSpPr>
          <p:cNvPr id="9" name="Shape 7"/>
          <p:cNvSpPr/>
          <p:nvPr/>
        </p:nvSpPr>
        <p:spPr>
          <a:xfrm>
            <a:off x="1066383" y="3561159"/>
            <a:ext cx="622459" cy="22860"/>
          </a:xfrm>
          <a:prstGeom prst="roundRect">
            <a:avLst>
              <a:gd name="adj" fmla="val 326787"/>
            </a:avLst>
          </a:prstGeom>
          <a:solidFill>
            <a:srgbClr val="DDD3BA"/>
          </a:solidFill>
          <a:ln/>
        </p:spPr>
        <p:txBody>
          <a:bodyPr/>
          <a:lstStyle/>
          <a:p>
            <a:endParaRPr lang="en-GB"/>
          </a:p>
        </p:txBody>
      </p:sp>
      <p:sp>
        <p:nvSpPr>
          <p:cNvPr id="10" name="Shape 8"/>
          <p:cNvSpPr/>
          <p:nvPr/>
        </p:nvSpPr>
        <p:spPr>
          <a:xfrm>
            <a:off x="689074" y="3372564"/>
            <a:ext cx="400169" cy="400169"/>
          </a:xfrm>
          <a:prstGeom prst="roundRect">
            <a:avLst>
              <a:gd name="adj" fmla="val 18668"/>
            </a:avLst>
          </a:prstGeom>
          <a:solidFill>
            <a:srgbClr val="F7EDD4"/>
          </a:solidFill>
          <a:ln w="7620">
            <a:solidFill>
              <a:srgbClr val="DDD3BA"/>
            </a:solidFill>
            <a:prstDash val="solid"/>
          </a:ln>
        </p:spPr>
        <p:txBody>
          <a:bodyPr/>
          <a:lstStyle/>
          <a:p>
            <a:endParaRPr lang="en-GB"/>
          </a:p>
        </p:txBody>
      </p:sp>
      <p:sp>
        <p:nvSpPr>
          <p:cNvPr id="11" name="Text 9"/>
          <p:cNvSpPr/>
          <p:nvPr/>
        </p:nvSpPr>
        <p:spPr>
          <a:xfrm>
            <a:off x="806946" y="3439239"/>
            <a:ext cx="164306" cy="266819"/>
          </a:xfrm>
          <a:prstGeom prst="rect">
            <a:avLst/>
          </a:prstGeom>
          <a:noFill/>
          <a:ln/>
        </p:spPr>
        <p:txBody>
          <a:bodyPr wrap="none" lIns="0" tIns="0" rIns="0" bIns="0" rtlCol="0" anchor="t"/>
          <a:lstStyle/>
          <a:p>
            <a:pPr marL="0" indent="0" algn="ctr">
              <a:lnSpc>
                <a:spcPts val="2100"/>
              </a:lnSpc>
              <a:buNone/>
            </a:pPr>
            <a:r>
              <a:rPr lang="en-US" sz="2100" dirty="0">
                <a:solidFill>
                  <a:srgbClr val="454240"/>
                </a:solidFill>
                <a:latin typeface="Libre Baskerville" pitchFamily="34" charset="0"/>
                <a:ea typeface="Libre Baskerville" pitchFamily="34" charset="-122"/>
                <a:cs typeface="Libre Baskerville" pitchFamily="34" charset="-120"/>
              </a:rPr>
              <a:t>2</a:t>
            </a:r>
            <a:endParaRPr lang="en-US" sz="2100" dirty="0"/>
          </a:p>
        </p:txBody>
      </p:sp>
      <p:sp>
        <p:nvSpPr>
          <p:cNvPr id="12" name="Text 10"/>
          <p:cNvSpPr/>
          <p:nvPr/>
        </p:nvSpPr>
        <p:spPr>
          <a:xfrm>
            <a:off x="1867376" y="3350300"/>
            <a:ext cx="2223254" cy="277773"/>
          </a:xfrm>
          <a:prstGeom prst="rect">
            <a:avLst/>
          </a:prstGeom>
          <a:noFill/>
          <a:ln/>
        </p:spPr>
        <p:txBody>
          <a:bodyPr wrap="none" lIns="0" tIns="0" rIns="0" bIns="0" rtlCol="0" anchor="t"/>
          <a:lstStyle/>
          <a:p>
            <a:pPr marL="0" indent="0" algn="l">
              <a:lnSpc>
                <a:spcPts val="2150"/>
              </a:lnSpc>
              <a:buNone/>
            </a:pPr>
            <a:r>
              <a:rPr lang="en-US" sz="1750" dirty="0">
                <a:solidFill>
                  <a:srgbClr val="454240"/>
                </a:solidFill>
                <a:latin typeface="Libre Baskerville" pitchFamily="34" charset="0"/>
                <a:ea typeface="Libre Baskerville" pitchFamily="34" charset="-122"/>
                <a:cs typeface="Libre Baskerville" pitchFamily="34" charset="-120"/>
              </a:rPr>
              <a:t>Legal Question</a:t>
            </a:r>
            <a:endParaRPr lang="en-US" sz="1750" dirty="0"/>
          </a:p>
        </p:txBody>
      </p:sp>
      <p:sp>
        <p:nvSpPr>
          <p:cNvPr id="13" name="Text 11"/>
          <p:cNvSpPr/>
          <p:nvPr/>
        </p:nvSpPr>
        <p:spPr>
          <a:xfrm>
            <a:off x="1867376" y="3734753"/>
            <a:ext cx="12140565" cy="569119"/>
          </a:xfrm>
          <a:prstGeom prst="rect">
            <a:avLst/>
          </a:prstGeom>
          <a:noFill/>
          <a:ln/>
        </p:spPr>
        <p:txBody>
          <a:bodyPr wrap="square" lIns="0" tIns="0" rIns="0" bIns="0" rtlCol="0" anchor="t"/>
          <a:lstStyle/>
          <a:p>
            <a:pPr marL="0" indent="0" algn="l">
              <a:lnSpc>
                <a:spcPts val="2200"/>
              </a:lnSpc>
              <a:buNone/>
            </a:pPr>
            <a:r>
              <a:rPr lang="en-US" sz="1400" dirty="0">
                <a:solidFill>
                  <a:srgbClr val="454240"/>
                </a:solidFill>
                <a:latin typeface="DM Sans" pitchFamily="34" charset="0"/>
                <a:ea typeface="DM Sans" pitchFamily="34" charset="-122"/>
                <a:cs typeface="DM Sans" pitchFamily="34" charset="-120"/>
              </a:rPr>
              <a:t>The central question was whether consent could be a valid defence to charges of assault occasioning actual bodily harm under s47 of the Offences Against the Person Act 1861.</a:t>
            </a:r>
            <a:endParaRPr lang="en-US" sz="1400" dirty="0"/>
          </a:p>
        </p:txBody>
      </p:sp>
      <p:sp>
        <p:nvSpPr>
          <p:cNvPr id="14" name="Shape 12"/>
          <p:cNvSpPr/>
          <p:nvPr/>
        </p:nvSpPr>
        <p:spPr>
          <a:xfrm>
            <a:off x="1066383" y="5048012"/>
            <a:ext cx="622459" cy="22860"/>
          </a:xfrm>
          <a:prstGeom prst="roundRect">
            <a:avLst>
              <a:gd name="adj" fmla="val 326787"/>
            </a:avLst>
          </a:prstGeom>
          <a:solidFill>
            <a:srgbClr val="DDD3BA"/>
          </a:solidFill>
          <a:ln/>
        </p:spPr>
        <p:txBody>
          <a:bodyPr/>
          <a:lstStyle/>
          <a:p>
            <a:endParaRPr lang="en-GB"/>
          </a:p>
        </p:txBody>
      </p:sp>
      <p:sp>
        <p:nvSpPr>
          <p:cNvPr id="15" name="Shape 13"/>
          <p:cNvSpPr/>
          <p:nvPr/>
        </p:nvSpPr>
        <p:spPr>
          <a:xfrm>
            <a:off x="689074" y="4859417"/>
            <a:ext cx="400169" cy="400169"/>
          </a:xfrm>
          <a:prstGeom prst="roundRect">
            <a:avLst>
              <a:gd name="adj" fmla="val 18668"/>
            </a:avLst>
          </a:prstGeom>
          <a:solidFill>
            <a:srgbClr val="F7EDD4"/>
          </a:solidFill>
          <a:ln w="7620">
            <a:solidFill>
              <a:srgbClr val="DDD3BA"/>
            </a:solidFill>
            <a:prstDash val="solid"/>
          </a:ln>
        </p:spPr>
        <p:txBody>
          <a:bodyPr/>
          <a:lstStyle/>
          <a:p>
            <a:endParaRPr lang="en-GB"/>
          </a:p>
        </p:txBody>
      </p:sp>
      <p:sp>
        <p:nvSpPr>
          <p:cNvPr id="16" name="Text 14"/>
          <p:cNvSpPr/>
          <p:nvPr/>
        </p:nvSpPr>
        <p:spPr>
          <a:xfrm>
            <a:off x="806946" y="4926092"/>
            <a:ext cx="164306" cy="266819"/>
          </a:xfrm>
          <a:prstGeom prst="rect">
            <a:avLst/>
          </a:prstGeom>
          <a:noFill/>
          <a:ln/>
        </p:spPr>
        <p:txBody>
          <a:bodyPr wrap="none" lIns="0" tIns="0" rIns="0" bIns="0" rtlCol="0" anchor="t"/>
          <a:lstStyle/>
          <a:p>
            <a:pPr marL="0" indent="0" algn="ctr">
              <a:lnSpc>
                <a:spcPts val="2100"/>
              </a:lnSpc>
              <a:buNone/>
            </a:pPr>
            <a:r>
              <a:rPr lang="en-US" sz="2100" dirty="0">
                <a:solidFill>
                  <a:srgbClr val="454240"/>
                </a:solidFill>
                <a:latin typeface="Libre Baskerville" pitchFamily="34" charset="0"/>
                <a:ea typeface="Libre Baskerville" pitchFamily="34" charset="-122"/>
                <a:cs typeface="Libre Baskerville" pitchFamily="34" charset="-120"/>
              </a:rPr>
              <a:t>3</a:t>
            </a:r>
            <a:endParaRPr lang="en-US" sz="2100" dirty="0"/>
          </a:p>
        </p:txBody>
      </p:sp>
      <p:sp>
        <p:nvSpPr>
          <p:cNvPr id="17" name="Text 15"/>
          <p:cNvSpPr/>
          <p:nvPr/>
        </p:nvSpPr>
        <p:spPr>
          <a:xfrm>
            <a:off x="1867376" y="4837152"/>
            <a:ext cx="2223254" cy="277773"/>
          </a:xfrm>
          <a:prstGeom prst="rect">
            <a:avLst/>
          </a:prstGeom>
          <a:noFill/>
          <a:ln/>
        </p:spPr>
        <p:txBody>
          <a:bodyPr wrap="none" lIns="0" tIns="0" rIns="0" bIns="0" rtlCol="0" anchor="t"/>
          <a:lstStyle/>
          <a:p>
            <a:pPr marL="0" indent="0" algn="l">
              <a:lnSpc>
                <a:spcPts val="2150"/>
              </a:lnSpc>
              <a:buNone/>
            </a:pPr>
            <a:r>
              <a:rPr lang="en-US" sz="1750" dirty="0">
                <a:solidFill>
                  <a:srgbClr val="454240"/>
                </a:solidFill>
                <a:latin typeface="Libre Baskerville" pitchFamily="34" charset="0"/>
                <a:ea typeface="Libre Baskerville" pitchFamily="34" charset="-122"/>
                <a:cs typeface="Libre Baskerville" pitchFamily="34" charset="-120"/>
              </a:rPr>
              <a:t>Ruling</a:t>
            </a:r>
            <a:endParaRPr lang="en-US" sz="1750" dirty="0"/>
          </a:p>
        </p:txBody>
      </p:sp>
      <p:sp>
        <p:nvSpPr>
          <p:cNvPr id="18" name="Text 16"/>
          <p:cNvSpPr/>
          <p:nvPr/>
        </p:nvSpPr>
        <p:spPr>
          <a:xfrm>
            <a:off x="1867376" y="5221605"/>
            <a:ext cx="12140565" cy="569119"/>
          </a:xfrm>
          <a:prstGeom prst="rect">
            <a:avLst/>
          </a:prstGeom>
          <a:noFill/>
          <a:ln/>
        </p:spPr>
        <p:txBody>
          <a:bodyPr wrap="square" lIns="0" tIns="0" rIns="0" bIns="0" rtlCol="0" anchor="t"/>
          <a:lstStyle/>
          <a:p>
            <a:pPr marL="0" indent="0" algn="l">
              <a:lnSpc>
                <a:spcPts val="2200"/>
              </a:lnSpc>
              <a:buNone/>
            </a:pPr>
            <a:r>
              <a:rPr lang="en-US" sz="1400" dirty="0">
                <a:solidFill>
                  <a:srgbClr val="454240"/>
                </a:solidFill>
                <a:latin typeface="DM Sans" pitchFamily="34" charset="0"/>
                <a:ea typeface="DM Sans" pitchFamily="34" charset="-122"/>
                <a:cs typeface="DM Sans" pitchFamily="34" charset="-120"/>
              </a:rPr>
              <a:t>The House of Lords held that consent was not a valid defence for acts that resulted in actual bodily harm, even if the harm was inflicted for sexual gratification. This decision emphasised that there are limits to what individuals can consent to, based on public policy considerations.</a:t>
            </a:r>
            <a:endParaRPr lang="en-US" sz="1400" dirty="0"/>
          </a:p>
        </p:txBody>
      </p:sp>
      <p:sp>
        <p:nvSpPr>
          <p:cNvPr id="19" name="Shape 17"/>
          <p:cNvSpPr/>
          <p:nvPr/>
        </p:nvSpPr>
        <p:spPr>
          <a:xfrm>
            <a:off x="1066383" y="6534864"/>
            <a:ext cx="622459" cy="22860"/>
          </a:xfrm>
          <a:prstGeom prst="roundRect">
            <a:avLst>
              <a:gd name="adj" fmla="val 326787"/>
            </a:avLst>
          </a:prstGeom>
          <a:solidFill>
            <a:srgbClr val="DDD3BA"/>
          </a:solidFill>
          <a:ln/>
        </p:spPr>
        <p:txBody>
          <a:bodyPr/>
          <a:lstStyle/>
          <a:p>
            <a:endParaRPr lang="en-GB"/>
          </a:p>
        </p:txBody>
      </p:sp>
      <p:sp>
        <p:nvSpPr>
          <p:cNvPr id="20" name="Shape 18"/>
          <p:cNvSpPr/>
          <p:nvPr/>
        </p:nvSpPr>
        <p:spPr>
          <a:xfrm>
            <a:off x="689074" y="6346269"/>
            <a:ext cx="400169" cy="400169"/>
          </a:xfrm>
          <a:prstGeom prst="roundRect">
            <a:avLst>
              <a:gd name="adj" fmla="val 18668"/>
            </a:avLst>
          </a:prstGeom>
          <a:solidFill>
            <a:srgbClr val="F7EDD4"/>
          </a:solidFill>
          <a:ln w="7620">
            <a:solidFill>
              <a:srgbClr val="DDD3BA"/>
            </a:solidFill>
            <a:prstDash val="solid"/>
          </a:ln>
        </p:spPr>
        <p:txBody>
          <a:bodyPr/>
          <a:lstStyle/>
          <a:p>
            <a:endParaRPr lang="en-GB"/>
          </a:p>
        </p:txBody>
      </p:sp>
      <p:sp>
        <p:nvSpPr>
          <p:cNvPr id="21" name="Text 19"/>
          <p:cNvSpPr/>
          <p:nvPr/>
        </p:nvSpPr>
        <p:spPr>
          <a:xfrm>
            <a:off x="811113" y="6412944"/>
            <a:ext cx="156091" cy="266819"/>
          </a:xfrm>
          <a:prstGeom prst="rect">
            <a:avLst/>
          </a:prstGeom>
          <a:noFill/>
          <a:ln/>
        </p:spPr>
        <p:txBody>
          <a:bodyPr wrap="none" lIns="0" tIns="0" rIns="0" bIns="0" rtlCol="0" anchor="t"/>
          <a:lstStyle/>
          <a:p>
            <a:pPr marL="0" indent="0" algn="ctr">
              <a:lnSpc>
                <a:spcPts val="2100"/>
              </a:lnSpc>
              <a:buNone/>
            </a:pPr>
            <a:r>
              <a:rPr lang="en-US" sz="2100" dirty="0">
                <a:solidFill>
                  <a:srgbClr val="454240"/>
                </a:solidFill>
                <a:latin typeface="Libre Baskerville" pitchFamily="34" charset="0"/>
                <a:ea typeface="Libre Baskerville" pitchFamily="34" charset="-122"/>
                <a:cs typeface="Libre Baskerville" pitchFamily="34" charset="-120"/>
              </a:rPr>
              <a:t>4</a:t>
            </a:r>
            <a:endParaRPr lang="en-US" sz="2100" dirty="0"/>
          </a:p>
        </p:txBody>
      </p:sp>
      <p:sp>
        <p:nvSpPr>
          <p:cNvPr id="22" name="Text 20"/>
          <p:cNvSpPr/>
          <p:nvPr/>
        </p:nvSpPr>
        <p:spPr>
          <a:xfrm>
            <a:off x="1867376" y="6324005"/>
            <a:ext cx="2855357" cy="277773"/>
          </a:xfrm>
          <a:prstGeom prst="rect">
            <a:avLst/>
          </a:prstGeom>
          <a:noFill/>
          <a:ln/>
        </p:spPr>
        <p:txBody>
          <a:bodyPr wrap="none" lIns="0" tIns="0" rIns="0" bIns="0" rtlCol="0" anchor="t"/>
          <a:lstStyle/>
          <a:p>
            <a:pPr marL="0" indent="0" algn="l">
              <a:lnSpc>
                <a:spcPts val="2150"/>
              </a:lnSpc>
              <a:buNone/>
            </a:pPr>
            <a:r>
              <a:rPr lang="en-US" sz="1750" dirty="0">
                <a:solidFill>
                  <a:srgbClr val="454240"/>
                </a:solidFill>
                <a:latin typeface="Libre Baskerville" pitchFamily="34" charset="0"/>
                <a:ea typeface="Libre Baskerville" pitchFamily="34" charset="-122"/>
                <a:cs typeface="Libre Baskerville" pitchFamily="34" charset="-120"/>
              </a:rPr>
              <a:t>Implications for Trespass</a:t>
            </a:r>
            <a:endParaRPr lang="en-US" sz="1750" dirty="0"/>
          </a:p>
        </p:txBody>
      </p:sp>
      <p:sp>
        <p:nvSpPr>
          <p:cNvPr id="23" name="Text 21"/>
          <p:cNvSpPr/>
          <p:nvPr/>
        </p:nvSpPr>
        <p:spPr>
          <a:xfrm>
            <a:off x="1867376" y="6708458"/>
            <a:ext cx="12140565" cy="569119"/>
          </a:xfrm>
          <a:prstGeom prst="rect">
            <a:avLst/>
          </a:prstGeom>
          <a:noFill/>
          <a:ln/>
        </p:spPr>
        <p:txBody>
          <a:bodyPr wrap="square" lIns="0" tIns="0" rIns="0" bIns="0" rtlCol="0" anchor="t"/>
          <a:lstStyle/>
          <a:p>
            <a:pPr marL="0" indent="0" algn="l">
              <a:lnSpc>
                <a:spcPts val="2200"/>
              </a:lnSpc>
              <a:buNone/>
            </a:pPr>
            <a:r>
              <a:rPr lang="en-US" sz="1400" dirty="0">
                <a:solidFill>
                  <a:srgbClr val="454240"/>
                </a:solidFill>
                <a:latin typeface="DM Sans" pitchFamily="34" charset="0"/>
                <a:ea typeface="DM Sans" pitchFamily="34" charset="-122"/>
                <a:cs typeface="DM Sans" pitchFamily="34" charset="-120"/>
              </a:rPr>
              <a:t>While R v Brown dealt with criminal law, it established the principle that consent has limits, which extends to trespass cases. It suggests that consent may not be a valid defence in trespass cases where the trespass involves activities that are against public policy or potentially harmful.</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64143" y="601028"/>
            <a:ext cx="9535954" cy="682347"/>
          </a:xfrm>
          <a:prstGeom prst="rect">
            <a:avLst/>
          </a:prstGeom>
          <a:noFill/>
          <a:ln/>
        </p:spPr>
        <p:txBody>
          <a:bodyPr wrap="none" lIns="0" tIns="0" rIns="0" bIns="0" rtlCol="0" anchor="t"/>
          <a:lstStyle/>
          <a:p>
            <a:pPr marL="0" indent="0">
              <a:lnSpc>
                <a:spcPts val="5350"/>
              </a:lnSpc>
              <a:buNone/>
            </a:pPr>
            <a:r>
              <a:rPr lang="en-US" sz="4250" dirty="0">
                <a:solidFill>
                  <a:srgbClr val="5C4E3D"/>
                </a:solidFill>
                <a:latin typeface="Libre Baskerville" pitchFamily="34" charset="0"/>
                <a:ea typeface="Libre Baskerville" pitchFamily="34" charset="-122"/>
                <a:cs typeface="Libre Baskerville" pitchFamily="34" charset="-120"/>
              </a:rPr>
              <a:t>Case Law: Collins v Wilcock [1984]</a:t>
            </a:r>
            <a:endParaRPr lang="en-US" sz="4250" dirty="0"/>
          </a:p>
        </p:txBody>
      </p:sp>
      <p:sp>
        <p:nvSpPr>
          <p:cNvPr id="3" name="Shape 1"/>
          <p:cNvSpPr/>
          <p:nvPr/>
        </p:nvSpPr>
        <p:spPr>
          <a:xfrm>
            <a:off x="764143" y="1719977"/>
            <a:ext cx="6441996" cy="3019782"/>
          </a:xfrm>
          <a:prstGeom prst="roundRect">
            <a:avLst>
              <a:gd name="adj" fmla="val 3037"/>
            </a:avLst>
          </a:prstGeom>
          <a:solidFill>
            <a:srgbClr val="F7EDD4"/>
          </a:solidFill>
          <a:ln w="7620">
            <a:solidFill>
              <a:srgbClr val="DDD3BA"/>
            </a:solidFill>
            <a:prstDash val="solid"/>
          </a:ln>
        </p:spPr>
        <p:txBody>
          <a:bodyPr/>
          <a:lstStyle/>
          <a:p>
            <a:endParaRPr lang="en-GB"/>
          </a:p>
        </p:txBody>
      </p:sp>
      <p:sp>
        <p:nvSpPr>
          <p:cNvPr id="4" name="Text 2"/>
          <p:cNvSpPr/>
          <p:nvPr/>
        </p:nvSpPr>
        <p:spPr>
          <a:xfrm>
            <a:off x="990005" y="1945838"/>
            <a:ext cx="2729151" cy="341114"/>
          </a:xfrm>
          <a:prstGeom prst="rect">
            <a:avLst/>
          </a:prstGeom>
          <a:noFill/>
          <a:ln/>
        </p:spPr>
        <p:txBody>
          <a:bodyPr wrap="none" lIns="0" tIns="0" rIns="0" bIns="0" rtlCol="0" anchor="t"/>
          <a:lstStyle/>
          <a:p>
            <a:pPr marL="0" indent="0">
              <a:lnSpc>
                <a:spcPts val="2650"/>
              </a:lnSpc>
              <a:buNone/>
            </a:pPr>
            <a:r>
              <a:rPr lang="en-US" sz="2100" dirty="0">
                <a:solidFill>
                  <a:srgbClr val="454240"/>
                </a:solidFill>
                <a:latin typeface="Libre Baskerville" pitchFamily="34" charset="0"/>
                <a:ea typeface="Libre Baskerville" pitchFamily="34" charset="-122"/>
                <a:cs typeface="Libre Baskerville" pitchFamily="34" charset="-120"/>
              </a:rPr>
              <a:t>Case Overview</a:t>
            </a:r>
            <a:endParaRPr lang="en-US" sz="2100" dirty="0"/>
          </a:p>
        </p:txBody>
      </p:sp>
      <p:sp>
        <p:nvSpPr>
          <p:cNvPr id="5" name="Text 3"/>
          <p:cNvSpPr/>
          <p:nvPr/>
        </p:nvSpPr>
        <p:spPr>
          <a:xfrm>
            <a:off x="990005" y="2417921"/>
            <a:ext cx="5990273" cy="1746647"/>
          </a:xfrm>
          <a:prstGeom prst="rect">
            <a:avLst/>
          </a:prstGeom>
          <a:noFill/>
          <a:ln/>
        </p:spPr>
        <p:txBody>
          <a:bodyPr wrap="square" lIns="0" tIns="0" rIns="0" bIns="0" rtlCol="0" anchor="t"/>
          <a:lstStyle/>
          <a:p>
            <a:pPr marL="0" indent="0">
              <a:lnSpc>
                <a:spcPts val="2750"/>
              </a:lnSpc>
              <a:buNone/>
            </a:pPr>
            <a:r>
              <a:rPr lang="en-US" sz="1700" dirty="0">
                <a:solidFill>
                  <a:srgbClr val="454240"/>
                </a:solidFill>
                <a:latin typeface="DM Sans" pitchFamily="34" charset="0"/>
                <a:ea typeface="DM Sans" pitchFamily="34" charset="-122"/>
                <a:cs typeface="DM Sans" pitchFamily="34" charset="-120"/>
              </a:rPr>
              <a:t>Collins v Wilcock [1984] is a significant English case that explores the concept of implied consent in everyday interactions. The case involved a police officer who touched a woman's arm to get her attention, leading to a discussion of battery and implied consent.</a:t>
            </a:r>
            <a:endParaRPr lang="en-US" sz="1700" dirty="0"/>
          </a:p>
        </p:txBody>
      </p:sp>
      <p:sp>
        <p:nvSpPr>
          <p:cNvPr id="6" name="Shape 4"/>
          <p:cNvSpPr/>
          <p:nvPr/>
        </p:nvSpPr>
        <p:spPr>
          <a:xfrm>
            <a:off x="7424380" y="1719977"/>
            <a:ext cx="6441996" cy="3019782"/>
          </a:xfrm>
          <a:prstGeom prst="roundRect">
            <a:avLst>
              <a:gd name="adj" fmla="val 3037"/>
            </a:avLst>
          </a:prstGeom>
          <a:solidFill>
            <a:srgbClr val="F7EDD4"/>
          </a:solidFill>
          <a:ln w="7620">
            <a:solidFill>
              <a:srgbClr val="DDD3BA"/>
            </a:solidFill>
            <a:prstDash val="solid"/>
          </a:ln>
        </p:spPr>
        <p:txBody>
          <a:bodyPr/>
          <a:lstStyle/>
          <a:p>
            <a:endParaRPr lang="en-GB"/>
          </a:p>
        </p:txBody>
      </p:sp>
      <p:sp>
        <p:nvSpPr>
          <p:cNvPr id="7" name="Text 5"/>
          <p:cNvSpPr/>
          <p:nvPr/>
        </p:nvSpPr>
        <p:spPr>
          <a:xfrm>
            <a:off x="7650242" y="1945838"/>
            <a:ext cx="2729151" cy="341114"/>
          </a:xfrm>
          <a:prstGeom prst="rect">
            <a:avLst/>
          </a:prstGeom>
          <a:noFill/>
          <a:ln/>
        </p:spPr>
        <p:txBody>
          <a:bodyPr wrap="none" lIns="0" tIns="0" rIns="0" bIns="0" rtlCol="0" anchor="t"/>
          <a:lstStyle/>
          <a:p>
            <a:pPr marL="0" indent="0">
              <a:lnSpc>
                <a:spcPts val="2650"/>
              </a:lnSpc>
              <a:buNone/>
            </a:pPr>
            <a:r>
              <a:rPr lang="en-US" sz="2100" dirty="0">
                <a:solidFill>
                  <a:srgbClr val="454240"/>
                </a:solidFill>
                <a:latin typeface="Libre Baskerville" pitchFamily="34" charset="0"/>
                <a:ea typeface="Libre Baskerville" pitchFamily="34" charset="-122"/>
                <a:cs typeface="Libre Baskerville" pitchFamily="34" charset="-120"/>
              </a:rPr>
              <a:t>Legal Principle</a:t>
            </a:r>
            <a:endParaRPr lang="en-US" sz="2100" dirty="0"/>
          </a:p>
        </p:txBody>
      </p:sp>
      <p:sp>
        <p:nvSpPr>
          <p:cNvPr id="8" name="Text 6"/>
          <p:cNvSpPr/>
          <p:nvPr/>
        </p:nvSpPr>
        <p:spPr>
          <a:xfrm>
            <a:off x="7650242" y="2417921"/>
            <a:ext cx="5990273" cy="2095976"/>
          </a:xfrm>
          <a:prstGeom prst="rect">
            <a:avLst/>
          </a:prstGeom>
          <a:noFill/>
          <a:ln/>
        </p:spPr>
        <p:txBody>
          <a:bodyPr wrap="square" lIns="0" tIns="0" rIns="0" bIns="0" rtlCol="0" anchor="t"/>
          <a:lstStyle/>
          <a:p>
            <a:pPr marL="0" indent="0">
              <a:lnSpc>
                <a:spcPts val="2750"/>
              </a:lnSpc>
              <a:buNone/>
            </a:pPr>
            <a:r>
              <a:rPr lang="en-US" sz="1700" dirty="0">
                <a:solidFill>
                  <a:srgbClr val="454240"/>
                </a:solidFill>
                <a:latin typeface="DM Sans" pitchFamily="34" charset="0"/>
                <a:ea typeface="DM Sans" pitchFamily="34" charset="-122"/>
                <a:cs typeface="DM Sans" pitchFamily="34" charset="-120"/>
              </a:rPr>
              <a:t>The court established that there is an implied consent to certain forms of physical contact that are generally acceptable in ordinary life. This principle extends to trespass cases, recognising that certain entries onto property may be impliedly consented to based on social norms.</a:t>
            </a:r>
            <a:endParaRPr lang="en-US" sz="1700" dirty="0"/>
          </a:p>
        </p:txBody>
      </p:sp>
      <p:sp>
        <p:nvSpPr>
          <p:cNvPr id="9" name="Shape 7"/>
          <p:cNvSpPr/>
          <p:nvPr/>
        </p:nvSpPr>
        <p:spPr>
          <a:xfrm>
            <a:off x="764143" y="4958001"/>
            <a:ext cx="6441996" cy="2670453"/>
          </a:xfrm>
          <a:prstGeom prst="roundRect">
            <a:avLst>
              <a:gd name="adj" fmla="val 3434"/>
            </a:avLst>
          </a:prstGeom>
          <a:solidFill>
            <a:srgbClr val="F7EDD4"/>
          </a:solidFill>
          <a:ln w="7620">
            <a:solidFill>
              <a:srgbClr val="DDD3BA"/>
            </a:solidFill>
            <a:prstDash val="solid"/>
          </a:ln>
        </p:spPr>
        <p:txBody>
          <a:bodyPr/>
          <a:lstStyle/>
          <a:p>
            <a:endParaRPr lang="en-GB"/>
          </a:p>
        </p:txBody>
      </p:sp>
      <p:sp>
        <p:nvSpPr>
          <p:cNvPr id="10" name="Text 8"/>
          <p:cNvSpPr/>
          <p:nvPr/>
        </p:nvSpPr>
        <p:spPr>
          <a:xfrm>
            <a:off x="990005" y="5183862"/>
            <a:ext cx="3242786" cy="341114"/>
          </a:xfrm>
          <a:prstGeom prst="rect">
            <a:avLst/>
          </a:prstGeom>
          <a:noFill/>
          <a:ln/>
        </p:spPr>
        <p:txBody>
          <a:bodyPr wrap="none" lIns="0" tIns="0" rIns="0" bIns="0" rtlCol="0" anchor="t"/>
          <a:lstStyle/>
          <a:p>
            <a:pPr marL="0" indent="0">
              <a:lnSpc>
                <a:spcPts val="2650"/>
              </a:lnSpc>
              <a:buNone/>
            </a:pPr>
            <a:r>
              <a:rPr lang="en-US" sz="2100" dirty="0">
                <a:solidFill>
                  <a:srgbClr val="454240"/>
                </a:solidFill>
                <a:latin typeface="Libre Baskerville" pitchFamily="34" charset="0"/>
                <a:ea typeface="Libre Baskerville" pitchFamily="34" charset="-122"/>
                <a:cs typeface="Libre Baskerville" pitchFamily="34" charset="-120"/>
              </a:rPr>
              <a:t>Application to Trespass</a:t>
            </a:r>
            <a:endParaRPr lang="en-US" sz="2100" dirty="0"/>
          </a:p>
        </p:txBody>
      </p:sp>
      <p:sp>
        <p:nvSpPr>
          <p:cNvPr id="11" name="Text 9"/>
          <p:cNvSpPr/>
          <p:nvPr/>
        </p:nvSpPr>
        <p:spPr>
          <a:xfrm>
            <a:off x="990005" y="5655945"/>
            <a:ext cx="5990273" cy="1746647"/>
          </a:xfrm>
          <a:prstGeom prst="rect">
            <a:avLst/>
          </a:prstGeom>
          <a:noFill/>
          <a:ln/>
        </p:spPr>
        <p:txBody>
          <a:bodyPr wrap="square" lIns="0" tIns="0" rIns="0" bIns="0" rtlCol="0" anchor="t"/>
          <a:lstStyle/>
          <a:p>
            <a:pPr marL="0" indent="0">
              <a:lnSpc>
                <a:spcPts val="2750"/>
              </a:lnSpc>
              <a:buNone/>
            </a:pPr>
            <a:r>
              <a:rPr lang="en-US" sz="1700" dirty="0">
                <a:solidFill>
                  <a:srgbClr val="454240"/>
                </a:solidFill>
                <a:latin typeface="DM Sans" pitchFamily="34" charset="0"/>
                <a:ea typeface="DM Sans" pitchFamily="34" charset="-122"/>
                <a:cs typeface="DM Sans" pitchFamily="34" charset="-120"/>
              </a:rPr>
              <a:t>In trespass law, this case supports the notion that implied consent can be inferred from circumstances. For example, a postman delivering mail or a neighbour retrieving a ball from your garden may have implied consent to enter your property.</a:t>
            </a:r>
            <a:endParaRPr lang="en-US" sz="1700" dirty="0"/>
          </a:p>
        </p:txBody>
      </p:sp>
      <p:sp>
        <p:nvSpPr>
          <p:cNvPr id="12" name="Shape 10"/>
          <p:cNvSpPr/>
          <p:nvPr/>
        </p:nvSpPr>
        <p:spPr>
          <a:xfrm>
            <a:off x="7424380" y="4958001"/>
            <a:ext cx="6441996" cy="2670453"/>
          </a:xfrm>
          <a:prstGeom prst="roundRect">
            <a:avLst>
              <a:gd name="adj" fmla="val 3434"/>
            </a:avLst>
          </a:prstGeom>
          <a:solidFill>
            <a:srgbClr val="F7EDD4"/>
          </a:solidFill>
          <a:ln w="7620">
            <a:solidFill>
              <a:srgbClr val="DDD3BA"/>
            </a:solidFill>
            <a:prstDash val="solid"/>
          </a:ln>
        </p:spPr>
        <p:txBody>
          <a:bodyPr/>
          <a:lstStyle/>
          <a:p>
            <a:endParaRPr lang="en-GB"/>
          </a:p>
        </p:txBody>
      </p:sp>
      <p:sp>
        <p:nvSpPr>
          <p:cNvPr id="13" name="Text 11"/>
          <p:cNvSpPr/>
          <p:nvPr/>
        </p:nvSpPr>
        <p:spPr>
          <a:xfrm>
            <a:off x="7650242" y="5183862"/>
            <a:ext cx="2729151" cy="341114"/>
          </a:xfrm>
          <a:prstGeom prst="rect">
            <a:avLst/>
          </a:prstGeom>
          <a:noFill/>
          <a:ln/>
        </p:spPr>
        <p:txBody>
          <a:bodyPr wrap="none" lIns="0" tIns="0" rIns="0" bIns="0" rtlCol="0" anchor="t"/>
          <a:lstStyle/>
          <a:p>
            <a:pPr marL="0" indent="0">
              <a:lnSpc>
                <a:spcPts val="2650"/>
              </a:lnSpc>
              <a:buNone/>
            </a:pPr>
            <a:r>
              <a:rPr lang="en-US" sz="2100" dirty="0">
                <a:solidFill>
                  <a:srgbClr val="454240"/>
                </a:solidFill>
                <a:latin typeface="Libre Baskerville" pitchFamily="34" charset="0"/>
                <a:ea typeface="Libre Baskerville" pitchFamily="34" charset="-122"/>
                <a:cs typeface="Libre Baskerville" pitchFamily="34" charset="-120"/>
              </a:rPr>
              <a:t>Limitations</a:t>
            </a:r>
            <a:endParaRPr lang="en-US" sz="2100" dirty="0"/>
          </a:p>
        </p:txBody>
      </p:sp>
      <p:sp>
        <p:nvSpPr>
          <p:cNvPr id="14" name="Text 12"/>
          <p:cNvSpPr/>
          <p:nvPr/>
        </p:nvSpPr>
        <p:spPr>
          <a:xfrm>
            <a:off x="7650242" y="5655945"/>
            <a:ext cx="5990273" cy="1397318"/>
          </a:xfrm>
          <a:prstGeom prst="rect">
            <a:avLst/>
          </a:prstGeom>
          <a:noFill/>
          <a:ln/>
        </p:spPr>
        <p:txBody>
          <a:bodyPr wrap="square" lIns="0" tIns="0" rIns="0" bIns="0" rtlCol="0" anchor="t"/>
          <a:lstStyle/>
          <a:p>
            <a:pPr marL="0" indent="0">
              <a:lnSpc>
                <a:spcPts val="2750"/>
              </a:lnSpc>
              <a:buNone/>
            </a:pPr>
            <a:r>
              <a:rPr lang="en-US" sz="1700" dirty="0">
                <a:solidFill>
                  <a:srgbClr val="454240"/>
                </a:solidFill>
                <a:latin typeface="DM Sans" pitchFamily="34" charset="0"/>
                <a:ea typeface="DM Sans" pitchFamily="34" charset="-122"/>
                <a:cs typeface="DM Sans" pitchFamily="34" charset="-120"/>
              </a:rPr>
              <a:t>The case also emphasises that implied consent has limits. Actions that go beyond what is generally acceptable or expected can still constitute trespass, even if there is some level of implied consent for normal interactions.</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20447" y="731282"/>
            <a:ext cx="13189506" cy="1286589"/>
          </a:xfrm>
          <a:prstGeom prst="rect">
            <a:avLst/>
          </a:prstGeom>
          <a:noFill/>
          <a:ln/>
        </p:spPr>
        <p:txBody>
          <a:bodyPr wrap="square" lIns="0" tIns="0" rIns="0" bIns="0" rtlCol="0" anchor="t"/>
          <a:lstStyle/>
          <a:p>
            <a:pPr marL="0" indent="0">
              <a:lnSpc>
                <a:spcPts val="5050"/>
              </a:lnSpc>
              <a:buNone/>
            </a:pPr>
            <a:r>
              <a:rPr lang="en-US" sz="4050" dirty="0">
                <a:solidFill>
                  <a:srgbClr val="5C4E3D"/>
                </a:solidFill>
                <a:latin typeface="Libre Baskerville" pitchFamily="34" charset="0"/>
                <a:ea typeface="Libre Baskerville" pitchFamily="34" charset="-122"/>
                <a:cs typeface="Libre Baskerville" pitchFamily="34" charset="-120"/>
              </a:rPr>
              <a:t>Practical Implications in Healthcare: Consent in Battery Cases</a:t>
            </a:r>
            <a:endParaRPr lang="en-US" sz="4050" dirty="0"/>
          </a:p>
        </p:txBody>
      </p:sp>
      <p:pic>
        <p:nvPicPr>
          <p:cNvPr id="3" name="Image 0" descr="preencoded.png"/>
          <p:cNvPicPr>
            <a:picLocks noChangeAspect="1"/>
          </p:cNvPicPr>
          <p:nvPr/>
        </p:nvPicPr>
        <p:blipFill>
          <a:blip r:embed="rId3"/>
          <a:stretch>
            <a:fillRect/>
          </a:stretch>
        </p:blipFill>
        <p:spPr>
          <a:xfrm>
            <a:off x="720447" y="2429589"/>
            <a:ext cx="3297317" cy="823436"/>
          </a:xfrm>
          <a:prstGeom prst="rect">
            <a:avLst/>
          </a:prstGeom>
        </p:spPr>
      </p:pic>
      <p:sp>
        <p:nvSpPr>
          <p:cNvPr id="4" name="Text 1"/>
          <p:cNvSpPr/>
          <p:nvPr/>
        </p:nvSpPr>
        <p:spPr>
          <a:xfrm>
            <a:off x="926306" y="3561755"/>
            <a:ext cx="2573179" cy="321588"/>
          </a:xfrm>
          <a:prstGeom prst="rect">
            <a:avLst/>
          </a:prstGeom>
          <a:noFill/>
          <a:ln/>
        </p:spPr>
        <p:txBody>
          <a:bodyPr wrap="none" lIns="0" tIns="0" rIns="0" bIns="0" rtlCol="0" anchor="t"/>
          <a:lstStyle/>
          <a:p>
            <a:pPr marL="0" indent="0" algn="l">
              <a:lnSpc>
                <a:spcPts val="2500"/>
              </a:lnSpc>
              <a:buNone/>
            </a:pPr>
            <a:r>
              <a:rPr lang="en-US" sz="2000" dirty="0">
                <a:solidFill>
                  <a:srgbClr val="454240"/>
                </a:solidFill>
                <a:latin typeface="Libre Baskerville" pitchFamily="34" charset="0"/>
                <a:ea typeface="Libre Baskerville" pitchFamily="34" charset="-122"/>
                <a:cs typeface="Libre Baskerville" pitchFamily="34" charset="-120"/>
              </a:rPr>
              <a:t>Informed Consent</a:t>
            </a:r>
            <a:endParaRPr lang="en-US" sz="2000" dirty="0"/>
          </a:p>
        </p:txBody>
      </p:sp>
      <p:sp>
        <p:nvSpPr>
          <p:cNvPr id="5" name="Text 2"/>
          <p:cNvSpPr/>
          <p:nvPr/>
        </p:nvSpPr>
        <p:spPr>
          <a:xfrm>
            <a:off x="926306" y="4006810"/>
            <a:ext cx="2885599" cy="2634615"/>
          </a:xfrm>
          <a:prstGeom prst="rect">
            <a:avLst/>
          </a:prstGeom>
          <a:noFill/>
          <a:ln/>
        </p:spPr>
        <p:txBody>
          <a:bodyPr wrap="square" lIns="0" tIns="0" rIns="0" bIns="0" rtlCol="0" anchor="t"/>
          <a:lstStyle/>
          <a:p>
            <a:pPr marL="0" indent="0" algn="l">
              <a:lnSpc>
                <a:spcPts val="2550"/>
              </a:lnSpc>
              <a:buNone/>
            </a:pPr>
            <a:r>
              <a:rPr lang="en-US" sz="1600" dirty="0">
                <a:solidFill>
                  <a:srgbClr val="454240"/>
                </a:solidFill>
                <a:latin typeface="DM Sans" pitchFamily="34" charset="0"/>
                <a:ea typeface="DM Sans" pitchFamily="34" charset="-122"/>
                <a:cs typeface="DM Sans" pitchFamily="34" charset="-120"/>
              </a:rPr>
              <a:t>In healthcare, informed consent is crucial to avoid battery claims. Patients must be provided with sufficient information about procedures, risks, and alternatives to make an informed decision.</a:t>
            </a:r>
            <a:endParaRPr lang="en-US" sz="1600" dirty="0"/>
          </a:p>
        </p:txBody>
      </p:sp>
      <p:pic>
        <p:nvPicPr>
          <p:cNvPr id="6" name="Image 1" descr="preencoded.png"/>
          <p:cNvPicPr>
            <a:picLocks noChangeAspect="1"/>
          </p:cNvPicPr>
          <p:nvPr/>
        </p:nvPicPr>
        <p:blipFill>
          <a:blip r:embed="rId4"/>
          <a:stretch>
            <a:fillRect/>
          </a:stretch>
        </p:blipFill>
        <p:spPr>
          <a:xfrm>
            <a:off x="4017764" y="2429589"/>
            <a:ext cx="3297436" cy="823436"/>
          </a:xfrm>
          <a:prstGeom prst="rect">
            <a:avLst/>
          </a:prstGeom>
        </p:spPr>
      </p:pic>
      <p:sp>
        <p:nvSpPr>
          <p:cNvPr id="7" name="Text 3"/>
          <p:cNvSpPr/>
          <p:nvPr/>
        </p:nvSpPr>
        <p:spPr>
          <a:xfrm>
            <a:off x="4223623" y="3561755"/>
            <a:ext cx="2885718" cy="643176"/>
          </a:xfrm>
          <a:prstGeom prst="rect">
            <a:avLst/>
          </a:prstGeom>
          <a:noFill/>
          <a:ln/>
        </p:spPr>
        <p:txBody>
          <a:bodyPr wrap="square" lIns="0" tIns="0" rIns="0" bIns="0" rtlCol="0" anchor="t"/>
          <a:lstStyle/>
          <a:p>
            <a:pPr marL="0" indent="0" algn="l">
              <a:lnSpc>
                <a:spcPts val="2500"/>
              </a:lnSpc>
              <a:buNone/>
            </a:pPr>
            <a:r>
              <a:rPr lang="en-US" sz="2000" dirty="0">
                <a:solidFill>
                  <a:srgbClr val="454240"/>
                </a:solidFill>
                <a:latin typeface="Libre Baskerville" pitchFamily="34" charset="0"/>
                <a:ea typeface="Libre Baskerville" pitchFamily="34" charset="-122"/>
                <a:cs typeface="Libre Baskerville" pitchFamily="34" charset="-120"/>
              </a:rPr>
              <a:t>Emergency Situations</a:t>
            </a:r>
            <a:endParaRPr lang="en-US" sz="2000" dirty="0"/>
          </a:p>
        </p:txBody>
      </p:sp>
      <p:sp>
        <p:nvSpPr>
          <p:cNvPr id="8" name="Text 4"/>
          <p:cNvSpPr/>
          <p:nvPr/>
        </p:nvSpPr>
        <p:spPr>
          <a:xfrm>
            <a:off x="4223623" y="4328398"/>
            <a:ext cx="2885718" cy="2963942"/>
          </a:xfrm>
          <a:prstGeom prst="rect">
            <a:avLst/>
          </a:prstGeom>
          <a:noFill/>
          <a:ln/>
        </p:spPr>
        <p:txBody>
          <a:bodyPr wrap="square" lIns="0" tIns="0" rIns="0" bIns="0" rtlCol="0" anchor="t"/>
          <a:lstStyle/>
          <a:p>
            <a:pPr marL="0" indent="0" algn="l">
              <a:lnSpc>
                <a:spcPts val="2550"/>
              </a:lnSpc>
              <a:buNone/>
            </a:pPr>
            <a:r>
              <a:rPr lang="en-US" sz="1600" dirty="0">
                <a:solidFill>
                  <a:srgbClr val="454240"/>
                </a:solidFill>
                <a:latin typeface="DM Sans" pitchFamily="34" charset="0"/>
                <a:ea typeface="DM Sans" pitchFamily="34" charset="-122"/>
                <a:cs typeface="DM Sans" pitchFamily="34" charset="-120"/>
              </a:rPr>
              <a:t>In emergencies where consent cannot be obtained, the doctrine of necessity may apply. Healthcare providers can treat patients without explicit consent if it's in the patient's best interest and consent cannot reasonably be obtained.</a:t>
            </a:r>
            <a:endParaRPr lang="en-US" sz="1600" dirty="0"/>
          </a:p>
        </p:txBody>
      </p:sp>
      <p:pic>
        <p:nvPicPr>
          <p:cNvPr id="9" name="Image 2" descr="preencoded.png"/>
          <p:cNvPicPr>
            <a:picLocks noChangeAspect="1"/>
          </p:cNvPicPr>
          <p:nvPr/>
        </p:nvPicPr>
        <p:blipFill>
          <a:blip r:embed="rId5"/>
          <a:stretch>
            <a:fillRect/>
          </a:stretch>
        </p:blipFill>
        <p:spPr>
          <a:xfrm>
            <a:off x="7315200" y="2429589"/>
            <a:ext cx="3297317" cy="823436"/>
          </a:xfrm>
          <a:prstGeom prst="rect">
            <a:avLst/>
          </a:prstGeom>
        </p:spPr>
      </p:pic>
      <p:sp>
        <p:nvSpPr>
          <p:cNvPr id="10" name="Text 5"/>
          <p:cNvSpPr/>
          <p:nvPr/>
        </p:nvSpPr>
        <p:spPr>
          <a:xfrm>
            <a:off x="7521059" y="3561755"/>
            <a:ext cx="2719387" cy="321588"/>
          </a:xfrm>
          <a:prstGeom prst="rect">
            <a:avLst/>
          </a:prstGeom>
          <a:noFill/>
          <a:ln/>
        </p:spPr>
        <p:txBody>
          <a:bodyPr wrap="none" lIns="0" tIns="0" rIns="0" bIns="0" rtlCol="0" anchor="t"/>
          <a:lstStyle/>
          <a:p>
            <a:pPr marL="0" indent="0" algn="l">
              <a:lnSpc>
                <a:spcPts val="2500"/>
              </a:lnSpc>
              <a:buNone/>
            </a:pPr>
            <a:r>
              <a:rPr lang="en-US" sz="2000" dirty="0">
                <a:solidFill>
                  <a:srgbClr val="454240"/>
                </a:solidFill>
                <a:latin typeface="Libre Baskerville" pitchFamily="34" charset="0"/>
                <a:ea typeface="Libre Baskerville" pitchFamily="34" charset="-122"/>
                <a:cs typeface="Libre Baskerville" pitchFamily="34" charset="-120"/>
              </a:rPr>
              <a:t>Capacity Assessment</a:t>
            </a:r>
            <a:endParaRPr lang="en-US" sz="2000" dirty="0"/>
          </a:p>
        </p:txBody>
      </p:sp>
      <p:sp>
        <p:nvSpPr>
          <p:cNvPr id="11" name="Text 6"/>
          <p:cNvSpPr/>
          <p:nvPr/>
        </p:nvSpPr>
        <p:spPr>
          <a:xfrm>
            <a:off x="7521059" y="4006810"/>
            <a:ext cx="2885599" cy="2305288"/>
          </a:xfrm>
          <a:prstGeom prst="rect">
            <a:avLst/>
          </a:prstGeom>
          <a:noFill/>
          <a:ln/>
        </p:spPr>
        <p:txBody>
          <a:bodyPr wrap="square" lIns="0" tIns="0" rIns="0" bIns="0" rtlCol="0" anchor="t"/>
          <a:lstStyle/>
          <a:p>
            <a:pPr marL="0" indent="0" algn="l">
              <a:lnSpc>
                <a:spcPts val="2550"/>
              </a:lnSpc>
              <a:buNone/>
            </a:pPr>
            <a:r>
              <a:rPr lang="en-US" sz="1600" dirty="0">
                <a:solidFill>
                  <a:srgbClr val="454240"/>
                </a:solidFill>
                <a:latin typeface="DM Sans" pitchFamily="34" charset="0"/>
                <a:ea typeface="DM Sans" pitchFamily="34" charset="-122"/>
                <a:cs typeface="DM Sans" pitchFamily="34" charset="-120"/>
              </a:rPr>
              <a:t>Healthcare providers must assess a patient's capacity to give consent. This involves evaluating their ability to understand, retain, and weigh information, and communicate their decision.</a:t>
            </a:r>
            <a:endParaRPr lang="en-US" sz="1600" dirty="0"/>
          </a:p>
        </p:txBody>
      </p:sp>
      <p:pic>
        <p:nvPicPr>
          <p:cNvPr id="12" name="Image 3" descr="preencoded.png"/>
          <p:cNvPicPr>
            <a:picLocks noChangeAspect="1"/>
          </p:cNvPicPr>
          <p:nvPr/>
        </p:nvPicPr>
        <p:blipFill>
          <a:blip r:embed="rId6"/>
          <a:stretch>
            <a:fillRect/>
          </a:stretch>
        </p:blipFill>
        <p:spPr>
          <a:xfrm>
            <a:off x="10612517" y="2429589"/>
            <a:ext cx="3297436" cy="823436"/>
          </a:xfrm>
          <a:prstGeom prst="rect">
            <a:avLst/>
          </a:prstGeom>
        </p:spPr>
      </p:pic>
      <p:sp>
        <p:nvSpPr>
          <p:cNvPr id="13" name="Text 7"/>
          <p:cNvSpPr/>
          <p:nvPr/>
        </p:nvSpPr>
        <p:spPr>
          <a:xfrm>
            <a:off x="10818376" y="3561755"/>
            <a:ext cx="2573179" cy="321588"/>
          </a:xfrm>
          <a:prstGeom prst="rect">
            <a:avLst/>
          </a:prstGeom>
          <a:noFill/>
          <a:ln/>
        </p:spPr>
        <p:txBody>
          <a:bodyPr wrap="none" lIns="0" tIns="0" rIns="0" bIns="0" rtlCol="0" anchor="t"/>
          <a:lstStyle/>
          <a:p>
            <a:pPr marL="0" indent="0" algn="l">
              <a:lnSpc>
                <a:spcPts val="2500"/>
              </a:lnSpc>
              <a:buNone/>
            </a:pPr>
            <a:r>
              <a:rPr lang="en-US" sz="2000" dirty="0">
                <a:solidFill>
                  <a:srgbClr val="454240"/>
                </a:solidFill>
                <a:latin typeface="Libre Baskerville" pitchFamily="34" charset="0"/>
                <a:ea typeface="Libre Baskerville" pitchFamily="34" charset="-122"/>
                <a:cs typeface="Libre Baskerville" pitchFamily="34" charset="-120"/>
              </a:rPr>
              <a:t>Documentation</a:t>
            </a:r>
            <a:endParaRPr lang="en-US" sz="2000" dirty="0"/>
          </a:p>
        </p:txBody>
      </p:sp>
      <p:sp>
        <p:nvSpPr>
          <p:cNvPr id="14" name="Text 8"/>
          <p:cNvSpPr/>
          <p:nvPr/>
        </p:nvSpPr>
        <p:spPr>
          <a:xfrm>
            <a:off x="10818376" y="4006810"/>
            <a:ext cx="2885718" cy="2634615"/>
          </a:xfrm>
          <a:prstGeom prst="rect">
            <a:avLst/>
          </a:prstGeom>
          <a:noFill/>
          <a:ln/>
        </p:spPr>
        <p:txBody>
          <a:bodyPr wrap="square" lIns="0" tIns="0" rIns="0" bIns="0" rtlCol="0" anchor="t"/>
          <a:lstStyle/>
          <a:p>
            <a:pPr marL="0" indent="0" algn="l">
              <a:lnSpc>
                <a:spcPts val="2550"/>
              </a:lnSpc>
              <a:buNone/>
            </a:pPr>
            <a:r>
              <a:rPr lang="en-US" sz="1600" dirty="0">
                <a:solidFill>
                  <a:srgbClr val="454240"/>
                </a:solidFill>
                <a:latin typeface="DM Sans" pitchFamily="34" charset="0"/>
                <a:ea typeface="DM Sans" pitchFamily="34" charset="-122"/>
                <a:cs typeface="DM Sans" pitchFamily="34" charset="-120"/>
              </a:rPr>
              <a:t>Proper documentation of the consent process is essential. This includes recording discussions about risks, benefits, and alternatives, as well as the patient's decision and any questions or concerns raised.</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24945" y="585549"/>
            <a:ext cx="6374725" cy="659368"/>
          </a:xfrm>
          <a:prstGeom prst="rect">
            <a:avLst/>
          </a:prstGeom>
          <a:noFill/>
          <a:ln/>
        </p:spPr>
        <p:txBody>
          <a:bodyPr wrap="none" lIns="0" tIns="0" rIns="0" bIns="0" rtlCol="0" anchor="t"/>
          <a:lstStyle/>
          <a:p>
            <a:pPr marL="0" indent="0">
              <a:lnSpc>
                <a:spcPts val="5150"/>
              </a:lnSpc>
              <a:buNone/>
            </a:pPr>
            <a:r>
              <a:rPr lang="en-US" sz="4150" dirty="0">
                <a:solidFill>
                  <a:srgbClr val="5C4E3D"/>
                </a:solidFill>
                <a:latin typeface="Libre Baskerville" pitchFamily="34" charset="0"/>
                <a:ea typeface="Libre Baskerville" pitchFamily="34" charset="-122"/>
                <a:cs typeface="Libre Baskerville" pitchFamily="34" charset="-120"/>
              </a:rPr>
              <a:t>Limitations on Consent</a:t>
            </a:r>
            <a:endParaRPr lang="en-US" sz="4150" dirty="0"/>
          </a:p>
        </p:txBody>
      </p:sp>
      <p:sp>
        <p:nvSpPr>
          <p:cNvPr id="4" name="Shape 1"/>
          <p:cNvSpPr/>
          <p:nvPr/>
        </p:nvSpPr>
        <p:spPr>
          <a:xfrm>
            <a:off x="6224945" y="1561386"/>
            <a:ext cx="7666911" cy="6082665"/>
          </a:xfrm>
          <a:prstGeom prst="roundRect">
            <a:avLst>
              <a:gd name="adj" fmla="val 1457"/>
            </a:avLst>
          </a:prstGeom>
          <a:noFill/>
          <a:ln w="7620">
            <a:solidFill>
              <a:srgbClr val="000000">
                <a:alpha val="8000"/>
              </a:srgbClr>
            </a:solidFill>
            <a:prstDash val="solid"/>
          </a:ln>
        </p:spPr>
        <p:txBody>
          <a:bodyPr/>
          <a:lstStyle/>
          <a:p>
            <a:endParaRPr lang="en-GB"/>
          </a:p>
        </p:txBody>
      </p:sp>
      <p:sp>
        <p:nvSpPr>
          <p:cNvPr id="5" name="Shape 2"/>
          <p:cNvSpPr/>
          <p:nvPr/>
        </p:nvSpPr>
        <p:spPr>
          <a:xfrm>
            <a:off x="6232565" y="1569006"/>
            <a:ext cx="7650837" cy="605909"/>
          </a:xfrm>
          <a:prstGeom prst="rect">
            <a:avLst/>
          </a:prstGeom>
          <a:solidFill>
            <a:srgbClr val="FFFFFF">
              <a:alpha val="4000"/>
            </a:srgbClr>
          </a:solidFill>
          <a:ln/>
        </p:spPr>
        <p:txBody>
          <a:bodyPr/>
          <a:lstStyle/>
          <a:p>
            <a:endParaRPr lang="en-GB"/>
          </a:p>
        </p:txBody>
      </p:sp>
      <p:sp>
        <p:nvSpPr>
          <p:cNvPr id="6" name="Text 3"/>
          <p:cNvSpPr/>
          <p:nvPr/>
        </p:nvSpPr>
        <p:spPr>
          <a:xfrm>
            <a:off x="6444496" y="1703189"/>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Limitation</a:t>
            </a:r>
            <a:endParaRPr lang="en-US" sz="1650" dirty="0"/>
          </a:p>
        </p:txBody>
      </p:sp>
      <p:sp>
        <p:nvSpPr>
          <p:cNvPr id="7" name="Text 4"/>
          <p:cNvSpPr/>
          <p:nvPr/>
        </p:nvSpPr>
        <p:spPr>
          <a:xfrm>
            <a:off x="8998268" y="1703189"/>
            <a:ext cx="212038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Description</a:t>
            </a:r>
            <a:endParaRPr lang="en-US" sz="1650" dirty="0"/>
          </a:p>
        </p:txBody>
      </p:sp>
      <p:sp>
        <p:nvSpPr>
          <p:cNvPr id="8" name="Text 5"/>
          <p:cNvSpPr/>
          <p:nvPr/>
        </p:nvSpPr>
        <p:spPr>
          <a:xfrm>
            <a:off x="11548229" y="1703189"/>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Legal Principle</a:t>
            </a:r>
            <a:endParaRPr lang="en-US" sz="1650" dirty="0"/>
          </a:p>
        </p:txBody>
      </p:sp>
      <p:sp>
        <p:nvSpPr>
          <p:cNvPr id="9" name="Shape 6"/>
          <p:cNvSpPr/>
          <p:nvPr/>
        </p:nvSpPr>
        <p:spPr>
          <a:xfrm>
            <a:off x="6232565" y="2174915"/>
            <a:ext cx="7650837" cy="1280993"/>
          </a:xfrm>
          <a:prstGeom prst="rect">
            <a:avLst/>
          </a:prstGeom>
          <a:solidFill>
            <a:srgbClr val="000000">
              <a:alpha val="4000"/>
            </a:srgbClr>
          </a:solidFill>
          <a:ln/>
        </p:spPr>
        <p:txBody>
          <a:bodyPr/>
          <a:lstStyle/>
          <a:p>
            <a:endParaRPr lang="en-GB"/>
          </a:p>
        </p:txBody>
      </p:sp>
      <p:sp>
        <p:nvSpPr>
          <p:cNvPr id="10" name="Text 7"/>
          <p:cNvSpPr/>
          <p:nvPr/>
        </p:nvSpPr>
        <p:spPr>
          <a:xfrm>
            <a:off x="6444496" y="2309098"/>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Fraud</a:t>
            </a:r>
            <a:endParaRPr lang="en-US" sz="1650" dirty="0"/>
          </a:p>
        </p:txBody>
      </p:sp>
      <p:sp>
        <p:nvSpPr>
          <p:cNvPr id="11" name="Text 8"/>
          <p:cNvSpPr/>
          <p:nvPr/>
        </p:nvSpPr>
        <p:spPr>
          <a:xfrm>
            <a:off x="8998268" y="2309098"/>
            <a:ext cx="2120384" cy="1012627"/>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obtained through deception or misrepresentation</a:t>
            </a:r>
            <a:endParaRPr lang="en-US" sz="1650" dirty="0"/>
          </a:p>
        </p:txBody>
      </p:sp>
      <p:sp>
        <p:nvSpPr>
          <p:cNvPr id="12" name="Text 9"/>
          <p:cNvSpPr/>
          <p:nvPr/>
        </p:nvSpPr>
        <p:spPr>
          <a:xfrm>
            <a:off x="11548229" y="2309098"/>
            <a:ext cx="2124194" cy="1012627"/>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is invalid if based on false information</a:t>
            </a:r>
            <a:endParaRPr lang="en-US" sz="1650" dirty="0"/>
          </a:p>
        </p:txBody>
      </p:sp>
      <p:sp>
        <p:nvSpPr>
          <p:cNvPr id="13" name="Shape 10"/>
          <p:cNvSpPr/>
          <p:nvPr/>
        </p:nvSpPr>
        <p:spPr>
          <a:xfrm>
            <a:off x="6232565" y="3455908"/>
            <a:ext cx="7650837" cy="1280993"/>
          </a:xfrm>
          <a:prstGeom prst="rect">
            <a:avLst/>
          </a:prstGeom>
          <a:solidFill>
            <a:srgbClr val="FFFFFF">
              <a:alpha val="4000"/>
            </a:srgbClr>
          </a:solidFill>
          <a:ln/>
        </p:spPr>
        <p:txBody>
          <a:bodyPr/>
          <a:lstStyle/>
          <a:p>
            <a:endParaRPr lang="en-GB"/>
          </a:p>
        </p:txBody>
      </p:sp>
      <p:sp>
        <p:nvSpPr>
          <p:cNvPr id="14" name="Text 11"/>
          <p:cNvSpPr/>
          <p:nvPr/>
        </p:nvSpPr>
        <p:spPr>
          <a:xfrm>
            <a:off x="6444496" y="3590092"/>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Duress</a:t>
            </a:r>
            <a:endParaRPr lang="en-US" sz="1650" dirty="0"/>
          </a:p>
        </p:txBody>
      </p:sp>
      <p:sp>
        <p:nvSpPr>
          <p:cNvPr id="15" name="Text 12"/>
          <p:cNvSpPr/>
          <p:nvPr/>
        </p:nvSpPr>
        <p:spPr>
          <a:xfrm>
            <a:off x="8998268" y="3590092"/>
            <a:ext cx="2120384" cy="675084"/>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given under threat or coercion</a:t>
            </a:r>
            <a:endParaRPr lang="en-US" sz="1650" dirty="0"/>
          </a:p>
        </p:txBody>
      </p:sp>
      <p:sp>
        <p:nvSpPr>
          <p:cNvPr id="16" name="Text 13"/>
          <p:cNvSpPr/>
          <p:nvPr/>
        </p:nvSpPr>
        <p:spPr>
          <a:xfrm>
            <a:off x="11548229" y="3590092"/>
            <a:ext cx="2124194" cy="1012627"/>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must be freely given to be valid</a:t>
            </a:r>
            <a:endParaRPr lang="en-US" sz="1650" dirty="0"/>
          </a:p>
        </p:txBody>
      </p:sp>
      <p:sp>
        <p:nvSpPr>
          <p:cNvPr id="17" name="Shape 14"/>
          <p:cNvSpPr/>
          <p:nvPr/>
        </p:nvSpPr>
        <p:spPr>
          <a:xfrm>
            <a:off x="6232565" y="4736902"/>
            <a:ext cx="7650837" cy="1280993"/>
          </a:xfrm>
          <a:prstGeom prst="rect">
            <a:avLst/>
          </a:prstGeom>
          <a:solidFill>
            <a:srgbClr val="000000">
              <a:alpha val="4000"/>
            </a:srgbClr>
          </a:solidFill>
          <a:ln/>
        </p:spPr>
        <p:txBody>
          <a:bodyPr/>
          <a:lstStyle/>
          <a:p>
            <a:endParaRPr lang="en-GB"/>
          </a:p>
        </p:txBody>
      </p:sp>
      <p:sp>
        <p:nvSpPr>
          <p:cNvPr id="18" name="Text 15"/>
          <p:cNvSpPr/>
          <p:nvPr/>
        </p:nvSpPr>
        <p:spPr>
          <a:xfrm>
            <a:off x="6444496" y="4871085"/>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Public Policy</a:t>
            </a:r>
            <a:endParaRPr lang="en-US" sz="1650" dirty="0"/>
          </a:p>
        </p:txBody>
      </p:sp>
      <p:sp>
        <p:nvSpPr>
          <p:cNvPr id="19" name="Text 16"/>
          <p:cNvSpPr/>
          <p:nvPr/>
        </p:nvSpPr>
        <p:spPr>
          <a:xfrm>
            <a:off x="8998268" y="4871085"/>
            <a:ext cx="2120384" cy="675084"/>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to illegal or harmful activities</a:t>
            </a:r>
            <a:endParaRPr lang="en-US" sz="1650" dirty="0"/>
          </a:p>
        </p:txBody>
      </p:sp>
      <p:sp>
        <p:nvSpPr>
          <p:cNvPr id="20" name="Text 17"/>
          <p:cNvSpPr/>
          <p:nvPr/>
        </p:nvSpPr>
        <p:spPr>
          <a:xfrm>
            <a:off x="11548229" y="4871085"/>
            <a:ext cx="2124194" cy="1012627"/>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cannot override public interest or safety</a:t>
            </a:r>
            <a:endParaRPr lang="en-US" sz="1650" dirty="0"/>
          </a:p>
        </p:txBody>
      </p:sp>
      <p:sp>
        <p:nvSpPr>
          <p:cNvPr id="21" name="Shape 18"/>
          <p:cNvSpPr/>
          <p:nvPr/>
        </p:nvSpPr>
        <p:spPr>
          <a:xfrm>
            <a:off x="6232565" y="6017895"/>
            <a:ext cx="7650837" cy="1618536"/>
          </a:xfrm>
          <a:prstGeom prst="rect">
            <a:avLst/>
          </a:prstGeom>
          <a:solidFill>
            <a:srgbClr val="FFFFFF">
              <a:alpha val="4000"/>
            </a:srgbClr>
          </a:solidFill>
          <a:ln/>
        </p:spPr>
        <p:txBody>
          <a:bodyPr/>
          <a:lstStyle/>
          <a:p>
            <a:endParaRPr lang="en-GB"/>
          </a:p>
        </p:txBody>
      </p:sp>
      <p:sp>
        <p:nvSpPr>
          <p:cNvPr id="22" name="Text 19"/>
          <p:cNvSpPr/>
          <p:nvPr/>
        </p:nvSpPr>
        <p:spPr>
          <a:xfrm>
            <a:off x="6444496" y="6152078"/>
            <a:ext cx="2124194" cy="337542"/>
          </a:xfrm>
          <a:prstGeom prst="rect">
            <a:avLst/>
          </a:prstGeom>
          <a:noFill/>
          <a:ln/>
        </p:spPr>
        <p:txBody>
          <a:bodyPr wrap="non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Capacity</a:t>
            </a:r>
            <a:endParaRPr lang="en-US" sz="1650" dirty="0"/>
          </a:p>
        </p:txBody>
      </p:sp>
      <p:sp>
        <p:nvSpPr>
          <p:cNvPr id="23" name="Text 20"/>
          <p:cNvSpPr/>
          <p:nvPr/>
        </p:nvSpPr>
        <p:spPr>
          <a:xfrm>
            <a:off x="8998268" y="6152078"/>
            <a:ext cx="2120384" cy="1350169"/>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 given by minors or those lacking mental capacity</a:t>
            </a:r>
            <a:endParaRPr lang="en-US" sz="1650" dirty="0"/>
          </a:p>
        </p:txBody>
      </p:sp>
      <p:sp>
        <p:nvSpPr>
          <p:cNvPr id="24" name="Text 21"/>
          <p:cNvSpPr/>
          <p:nvPr/>
        </p:nvSpPr>
        <p:spPr>
          <a:xfrm>
            <a:off x="11548229" y="6152078"/>
            <a:ext cx="2124194" cy="1012627"/>
          </a:xfrm>
          <a:prstGeom prst="rect">
            <a:avLst/>
          </a:prstGeom>
          <a:noFill/>
          <a:ln/>
        </p:spPr>
        <p:txBody>
          <a:bodyPr wrap="square" lIns="0" tIns="0" rIns="0" bIns="0" rtlCol="0" anchor="t"/>
          <a:lstStyle/>
          <a:p>
            <a:pPr marL="0" indent="0">
              <a:lnSpc>
                <a:spcPts val="2650"/>
              </a:lnSpc>
              <a:buNone/>
            </a:pPr>
            <a:r>
              <a:rPr lang="en-US" sz="1650" dirty="0">
                <a:solidFill>
                  <a:srgbClr val="454240"/>
                </a:solidFill>
                <a:latin typeface="DM Sans" pitchFamily="34" charset="0"/>
                <a:ea typeface="DM Sans" pitchFamily="34" charset="-122"/>
                <a:cs typeface="DM Sans" pitchFamily="34" charset="-120"/>
              </a:rPr>
              <a:t>Consenting party must have legal capacity</a:t>
            </a:r>
            <a:endParaRPr lang="en-US" sz="1650"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2294</Words>
  <Application>Microsoft Office PowerPoint</Application>
  <PresentationFormat>Custom</PresentationFormat>
  <Paragraphs>173</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Libre Baskerville</vt:lpstr>
      <vt:lpstr>Garamond</vt:lpstr>
      <vt:lpstr>DM Sans</vt:lpstr>
      <vt:lpstr>Arial</vt:lpstr>
      <vt:lpstr>Office Theme</vt:lpstr>
      <vt:lpstr>Organic</vt:lpstr>
      <vt:lpstr>The Role of Consent in Trespass Cases</vt:lpstr>
      <vt:lpstr>Minor House Keeping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Okwudili Onyenwee Onwurah</cp:lastModifiedBy>
  <cp:revision>3</cp:revision>
  <dcterms:created xsi:type="dcterms:W3CDTF">2024-11-29T07:16:17Z</dcterms:created>
  <dcterms:modified xsi:type="dcterms:W3CDTF">2024-11-29T07:29:52Z</dcterms:modified>
</cp:coreProperties>
</file>