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C0B4F-41C0-406B-B7E4-9562DB4E05DC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9D9C-3924-4AAC-9D01-D13D3939A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1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1A26-68F2-4239-8750-876E68699E9C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1510E-AA99-45CC-878C-281B5C8400CA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9B99-76ED-4EC7-BEE1-1F60A261ADE3}" type="datetime1">
              <a:rPr lang="en-US" smtClean="0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C819-333B-4953-848A-27F5A73264C4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DC75-7C7E-4289-A78A-AE2CF3197865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304" y="1421130"/>
            <a:ext cx="5282565" cy="704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3760" y="2557017"/>
            <a:ext cx="6108065" cy="4594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1">
                <a:solidFill>
                  <a:srgbClr val="15161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5817-EFF6-4A55-9EA3-9A86DC4E680D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8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80283" y="1418082"/>
            <a:ext cx="8365490" cy="1154162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10"/>
              </a:lnSpc>
              <a:tabLst>
                <a:tab pos="2456815" algn="l"/>
                <a:tab pos="4423410" algn="l"/>
              </a:tabLst>
            </a:pPr>
            <a:r>
              <a:rPr lang="en-GB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Nuisance and Property Rights:</a:t>
            </a:r>
            <a:br>
              <a:rPr lang="en-GB" b="1" spc="-1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GB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Conflicts and Resolutions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546542" y="6683946"/>
            <a:ext cx="11537315" cy="706755"/>
            <a:chOff x="1546542" y="6683946"/>
            <a:chExt cx="11537315" cy="706755"/>
          </a:xfrm>
        </p:grpSpPr>
        <p:sp>
          <p:nvSpPr>
            <p:cNvPr id="11" name="object 11"/>
            <p:cNvSpPr/>
            <p:nvPr/>
          </p:nvSpPr>
          <p:spPr>
            <a:xfrm>
              <a:off x="1554480" y="6691883"/>
              <a:ext cx="11521440" cy="690880"/>
            </a:xfrm>
            <a:custGeom>
              <a:avLst/>
              <a:gdLst/>
              <a:ahLst/>
              <a:cxnLst/>
              <a:rect l="l" t="t" r="r" b="b"/>
              <a:pathLst>
                <a:path w="11521440" h="690879">
                  <a:moveTo>
                    <a:pt x="11521440" y="0"/>
                  </a:moveTo>
                  <a:lnTo>
                    <a:pt x="0" y="0"/>
                  </a:lnTo>
                  <a:lnTo>
                    <a:pt x="0" y="690372"/>
                  </a:lnTo>
                  <a:lnTo>
                    <a:pt x="11521440" y="690372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4480" y="6691883"/>
              <a:ext cx="11521440" cy="690880"/>
            </a:xfrm>
            <a:custGeom>
              <a:avLst/>
              <a:gdLst/>
              <a:ahLst/>
              <a:cxnLst/>
              <a:rect l="l" t="t" r="r" b="b"/>
              <a:pathLst>
                <a:path w="11521440" h="690879">
                  <a:moveTo>
                    <a:pt x="0" y="690372"/>
                  </a:moveTo>
                  <a:lnTo>
                    <a:pt x="11521440" y="690372"/>
                  </a:lnTo>
                  <a:lnTo>
                    <a:pt x="11521440" y="0"/>
                  </a:lnTo>
                  <a:lnTo>
                    <a:pt x="0" y="0"/>
                  </a:lnTo>
                  <a:lnTo>
                    <a:pt x="0" y="69037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83428" y="6787388"/>
            <a:ext cx="34613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6F2F9F"/>
                </a:solidFill>
                <a:latin typeface="Times New Roman"/>
                <a:cs typeface="Times New Roman"/>
              </a:rPr>
              <a:t>Dr</a:t>
            </a:r>
            <a:r>
              <a:rPr sz="25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Okwudili</a:t>
            </a:r>
            <a:r>
              <a:rPr sz="25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6F2F9F"/>
                </a:solidFill>
                <a:latin typeface="Times New Roman"/>
                <a:cs typeface="Times New Roman"/>
              </a:rPr>
              <a:t>O.</a:t>
            </a:r>
            <a:r>
              <a:rPr sz="25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Onwurah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46542" y="3308286"/>
            <a:ext cx="11537315" cy="3449954"/>
            <a:chOff x="1546542" y="3308286"/>
            <a:chExt cx="11537315" cy="3449954"/>
          </a:xfrm>
        </p:grpSpPr>
        <p:sp>
          <p:nvSpPr>
            <p:cNvPr id="15" name="object 15"/>
            <p:cNvSpPr/>
            <p:nvPr/>
          </p:nvSpPr>
          <p:spPr>
            <a:xfrm>
              <a:off x="1554480" y="3316223"/>
              <a:ext cx="11521440" cy="3434079"/>
            </a:xfrm>
            <a:custGeom>
              <a:avLst/>
              <a:gdLst/>
              <a:ahLst/>
              <a:cxnLst/>
              <a:rect l="l" t="t" r="r" b="b"/>
              <a:pathLst>
                <a:path w="11521440" h="3434079">
                  <a:moveTo>
                    <a:pt x="11521440" y="0"/>
                  </a:moveTo>
                  <a:lnTo>
                    <a:pt x="0" y="0"/>
                  </a:lnTo>
                  <a:lnTo>
                    <a:pt x="0" y="2231009"/>
                  </a:lnTo>
                  <a:lnTo>
                    <a:pt x="5331587" y="2231009"/>
                  </a:lnTo>
                  <a:lnTo>
                    <a:pt x="5331587" y="2575179"/>
                  </a:lnTo>
                  <a:lnTo>
                    <a:pt x="4902327" y="2575179"/>
                  </a:lnTo>
                  <a:lnTo>
                    <a:pt x="5760720" y="3433572"/>
                  </a:lnTo>
                  <a:lnTo>
                    <a:pt x="6619113" y="2575179"/>
                  </a:lnTo>
                  <a:lnTo>
                    <a:pt x="6189853" y="2575179"/>
                  </a:lnTo>
                  <a:lnTo>
                    <a:pt x="6189853" y="2231009"/>
                  </a:lnTo>
                  <a:lnTo>
                    <a:pt x="11521440" y="2231009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4480" y="3316223"/>
              <a:ext cx="11521440" cy="3434079"/>
            </a:xfrm>
            <a:custGeom>
              <a:avLst/>
              <a:gdLst/>
              <a:ahLst/>
              <a:cxnLst/>
              <a:rect l="l" t="t" r="r" b="b"/>
              <a:pathLst>
                <a:path w="11521440" h="3434079">
                  <a:moveTo>
                    <a:pt x="11521440" y="2231009"/>
                  </a:moveTo>
                  <a:lnTo>
                    <a:pt x="6189853" y="2231009"/>
                  </a:lnTo>
                  <a:lnTo>
                    <a:pt x="6189853" y="2575179"/>
                  </a:lnTo>
                  <a:lnTo>
                    <a:pt x="6619113" y="2575179"/>
                  </a:lnTo>
                  <a:lnTo>
                    <a:pt x="5760720" y="3433572"/>
                  </a:lnTo>
                  <a:lnTo>
                    <a:pt x="4902327" y="2575179"/>
                  </a:lnTo>
                  <a:lnTo>
                    <a:pt x="5331587" y="2575179"/>
                  </a:lnTo>
                  <a:lnTo>
                    <a:pt x="5331587" y="2231009"/>
                  </a:lnTo>
                  <a:lnTo>
                    <a:pt x="0" y="2231009"/>
                  </a:lnTo>
                  <a:lnTo>
                    <a:pt x="0" y="0"/>
                  </a:lnTo>
                  <a:lnTo>
                    <a:pt x="11521440" y="0"/>
                  </a:lnTo>
                  <a:lnTo>
                    <a:pt x="11521440" y="223100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64614" y="3507181"/>
            <a:ext cx="10899775" cy="7283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261870" marR="5080" indent="-2249805">
              <a:lnSpc>
                <a:spcPts val="2530"/>
              </a:lnSpc>
              <a:spcBef>
                <a:spcPts val="575"/>
              </a:spcBef>
            </a:pPr>
            <a:r>
              <a:rPr sz="25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Tutor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Okwudili</a:t>
            </a:r>
            <a:r>
              <a:rPr sz="25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ONWURAH,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imes New Roman"/>
                <a:cs typeface="Times New Roman"/>
              </a:rPr>
              <a:t>LL.B.</a:t>
            </a:r>
            <a:r>
              <a:rPr sz="25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(Nigeria);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(Abuja, Nigeria);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(Exeter, 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UK);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sz="25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(Qingdao,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PRC);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sz="25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(Shanghai,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PRC)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4480" y="4347971"/>
            <a:ext cx="11521440" cy="1373505"/>
          </a:xfrm>
          <a:prstGeom prst="rect">
            <a:avLst/>
          </a:prstGeom>
          <a:solidFill>
            <a:srgbClr val="D9DECD">
              <a:alpha val="90194"/>
            </a:srgbClr>
          </a:solidFill>
          <a:ln w="15875">
            <a:solidFill>
              <a:srgbClr val="D9DEC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5135"/>
              </a:lnSpc>
              <a:tabLst>
                <a:tab pos="1277620" algn="l"/>
              </a:tabLst>
            </a:pPr>
            <a:r>
              <a:rPr sz="4800" spc="60" dirty="0">
                <a:latin typeface="Times New Roman"/>
                <a:cs typeface="Times New Roman"/>
              </a:rPr>
              <a:t>PhD</a:t>
            </a:r>
            <a:r>
              <a:rPr sz="4800" dirty="0">
                <a:latin typeface="Times New Roman"/>
                <a:cs typeface="Times New Roman"/>
              </a:rPr>
              <a:t>	in</a:t>
            </a:r>
            <a:r>
              <a:rPr sz="4800" spc="-290" dirty="0">
                <a:latin typeface="Times New Roman"/>
                <a:cs typeface="Times New Roman"/>
              </a:rPr>
              <a:t> </a:t>
            </a:r>
            <a:r>
              <a:rPr sz="4800" spc="-229" dirty="0">
                <a:latin typeface="Times New Roman"/>
                <a:cs typeface="Times New Roman"/>
              </a:rPr>
              <a:t>Law</a:t>
            </a:r>
            <a:r>
              <a:rPr sz="4800" spc="-7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(Hong</a:t>
            </a:r>
            <a:r>
              <a:rPr sz="4800" spc="-18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Kong)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00786" y="7215632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B03B066-E59C-B24C-996A-3B24694EB7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2495804"/>
            <a:ext cx="587057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Balancing</a:t>
            </a:r>
            <a:r>
              <a:rPr spc="-305" dirty="0"/>
              <a:t> </a:t>
            </a:r>
            <a:r>
              <a:rPr spc="-295" dirty="0"/>
              <a:t>Interests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791458"/>
            <a:ext cx="2368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Legal</a:t>
            </a:r>
            <a:r>
              <a:rPr sz="2200" b="1" i="1" spc="-10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65" dirty="0">
                <a:solidFill>
                  <a:srgbClr val="151617"/>
                </a:solidFill>
                <a:latin typeface="Verdana"/>
                <a:cs typeface="Verdana"/>
              </a:rPr>
              <a:t>Principles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4336084"/>
            <a:ext cx="3914775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4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Courts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apply the 'reasonable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user'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test to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balance property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rights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claims.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3791458"/>
            <a:ext cx="2115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45" dirty="0">
                <a:solidFill>
                  <a:srgbClr val="151617"/>
                </a:solidFill>
                <a:latin typeface="Verdana"/>
                <a:cs typeface="Verdana"/>
              </a:rPr>
              <a:t>Case</a:t>
            </a:r>
            <a:r>
              <a:rPr sz="2200" b="1" i="1" spc="-12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50" dirty="0">
                <a:solidFill>
                  <a:srgbClr val="151617"/>
                </a:solidFill>
                <a:latin typeface="Verdana"/>
                <a:cs typeface="Verdana"/>
              </a:rPr>
              <a:t>Example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4336084"/>
            <a:ext cx="3803650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4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Coventry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v Lawrence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[2014] UKSC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46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refined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approach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balancing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competing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interests.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3791458"/>
            <a:ext cx="22466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70" dirty="0">
                <a:solidFill>
                  <a:srgbClr val="151617"/>
                </a:solidFill>
                <a:latin typeface="Verdana"/>
                <a:cs typeface="Verdana"/>
              </a:rPr>
              <a:t>Considerations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4336084"/>
            <a:ext cx="3916679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4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Factors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include locality,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duration,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sensitivity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claimant.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F89FE-7210-C58F-BC0D-BC04A31FF6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Role</a:t>
            </a:r>
            <a:r>
              <a:rPr spc="-245" dirty="0"/>
              <a:t> </a:t>
            </a:r>
            <a:r>
              <a:rPr spc="-165" dirty="0"/>
              <a:t>of</a:t>
            </a:r>
            <a:r>
              <a:rPr spc="-240" dirty="0"/>
              <a:t> </a:t>
            </a:r>
            <a:r>
              <a:rPr spc="-125" dirty="0"/>
              <a:t>Courts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90955" y="2761488"/>
            <a:ext cx="532765" cy="532765"/>
            <a:chOff x="790955" y="2761488"/>
            <a:chExt cx="532765" cy="532765"/>
          </a:xfrm>
        </p:grpSpPr>
        <p:sp>
          <p:nvSpPr>
            <p:cNvPr id="5" name="object 5"/>
            <p:cNvSpPr/>
            <p:nvPr/>
          </p:nvSpPr>
          <p:spPr>
            <a:xfrm>
              <a:off x="805319" y="2775838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518147" y="12192"/>
                  </a:moveTo>
                  <a:lnTo>
                    <a:pt x="517385" y="8636"/>
                  </a:lnTo>
                  <a:lnTo>
                    <a:pt x="517258" y="8128"/>
                  </a:lnTo>
                  <a:lnTo>
                    <a:pt x="517131" y="7747"/>
                  </a:lnTo>
                  <a:lnTo>
                    <a:pt x="516750" y="7239"/>
                  </a:lnTo>
                  <a:lnTo>
                    <a:pt x="514591" y="3937"/>
                  </a:lnTo>
                  <a:lnTo>
                    <a:pt x="514210" y="3683"/>
                  </a:lnTo>
                  <a:lnTo>
                    <a:pt x="513829" y="3302"/>
                  </a:lnTo>
                  <a:lnTo>
                    <a:pt x="510527" y="1143"/>
                  </a:lnTo>
                  <a:lnTo>
                    <a:pt x="510019" y="889"/>
                  </a:lnTo>
                  <a:lnTo>
                    <a:pt x="509511" y="762"/>
                  </a:lnTo>
                  <a:lnTo>
                    <a:pt x="505955" y="127"/>
                  </a:lnTo>
                  <a:lnTo>
                    <a:pt x="505701" y="0"/>
                  </a:lnTo>
                  <a:lnTo>
                    <a:pt x="499986" y="0"/>
                  </a:lnTo>
                  <a:lnTo>
                    <a:pt x="499986" y="3810"/>
                  </a:lnTo>
                  <a:lnTo>
                    <a:pt x="499986" y="7620"/>
                  </a:lnTo>
                  <a:lnTo>
                    <a:pt x="499986" y="495935"/>
                  </a:lnTo>
                  <a:lnTo>
                    <a:pt x="495922" y="499999"/>
                  </a:lnTo>
                  <a:lnTo>
                    <a:pt x="7607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76" y="505968"/>
                  </a:lnTo>
                  <a:lnTo>
                    <a:pt x="901" y="510032"/>
                  </a:lnTo>
                  <a:lnTo>
                    <a:pt x="1092" y="510540"/>
                  </a:lnTo>
                  <a:lnTo>
                    <a:pt x="1371" y="510921"/>
                  </a:lnTo>
                  <a:lnTo>
                    <a:pt x="3606" y="514223"/>
                  </a:lnTo>
                  <a:lnTo>
                    <a:pt x="3962" y="514604"/>
                  </a:lnTo>
                  <a:lnTo>
                    <a:pt x="7277" y="516763"/>
                  </a:lnTo>
                  <a:lnTo>
                    <a:pt x="7683" y="517144"/>
                  </a:lnTo>
                  <a:lnTo>
                    <a:pt x="8648" y="517398"/>
                  </a:lnTo>
                  <a:lnTo>
                    <a:pt x="12204" y="518160"/>
                  </a:lnTo>
                  <a:lnTo>
                    <a:pt x="505955" y="518160"/>
                  </a:lnTo>
                  <a:lnTo>
                    <a:pt x="509511" y="517398"/>
                  </a:lnTo>
                  <a:lnTo>
                    <a:pt x="510527" y="517144"/>
                  </a:lnTo>
                  <a:lnTo>
                    <a:pt x="510908" y="516763"/>
                  </a:lnTo>
                  <a:lnTo>
                    <a:pt x="514210" y="514604"/>
                  </a:lnTo>
                  <a:lnTo>
                    <a:pt x="514591" y="514223"/>
                  </a:lnTo>
                  <a:lnTo>
                    <a:pt x="516750" y="510921"/>
                  </a:lnTo>
                  <a:lnTo>
                    <a:pt x="517131" y="510540"/>
                  </a:lnTo>
                  <a:lnTo>
                    <a:pt x="517385" y="509524"/>
                  </a:lnTo>
                  <a:lnTo>
                    <a:pt x="518147" y="505968"/>
                  </a:lnTo>
                  <a:lnTo>
                    <a:pt x="518147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4765" y="2765298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506475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102" y="510539"/>
                  </a:lnTo>
                  <a:lnTo>
                    <a:pt x="506475" y="510539"/>
                  </a:lnTo>
                  <a:lnTo>
                    <a:pt x="510540" y="506475"/>
                  </a:lnTo>
                  <a:lnTo>
                    <a:pt x="510540" y="4063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4765" y="2765298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143"/>
                  </a:moveTo>
                  <a:lnTo>
                    <a:pt x="0" y="4063"/>
                  </a:lnTo>
                  <a:lnTo>
                    <a:pt x="4102" y="0"/>
                  </a:lnTo>
                  <a:lnTo>
                    <a:pt x="9143" y="0"/>
                  </a:lnTo>
                  <a:lnTo>
                    <a:pt x="501396" y="0"/>
                  </a:lnTo>
                  <a:lnTo>
                    <a:pt x="506475" y="0"/>
                  </a:lnTo>
                  <a:lnTo>
                    <a:pt x="510540" y="4063"/>
                  </a:lnTo>
                  <a:lnTo>
                    <a:pt x="510540" y="9143"/>
                  </a:lnTo>
                  <a:lnTo>
                    <a:pt x="510540" y="501396"/>
                  </a:lnTo>
                  <a:lnTo>
                    <a:pt x="510540" y="506475"/>
                  </a:lnTo>
                  <a:lnTo>
                    <a:pt x="506475" y="510539"/>
                  </a:lnTo>
                  <a:lnTo>
                    <a:pt x="501396" y="510539"/>
                  </a:lnTo>
                  <a:lnTo>
                    <a:pt x="9143" y="510539"/>
                  </a:lnTo>
                  <a:lnTo>
                    <a:pt x="4102" y="510539"/>
                  </a:lnTo>
                  <a:lnTo>
                    <a:pt x="0" y="506475"/>
                  </a:lnTo>
                  <a:lnTo>
                    <a:pt x="0" y="501396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0280" y="2758820"/>
            <a:ext cx="15748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900" dirty="0">
                <a:solidFill>
                  <a:srgbClr val="151617"/>
                </a:solidFill>
                <a:latin typeface="Verdana"/>
                <a:cs typeface="Verdana"/>
              </a:rPr>
              <a:t>1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8285" y="2740913"/>
            <a:ext cx="280543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5" dirty="0">
                <a:solidFill>
                  <a:srgbClr val="151617"/>
                </a:solidFill>
                <a:latin typeface="Verdana"/>
                <a:cs typeface="Verdana"/>
              </a:rPr>
              <a:t>Judicial</a:t>
            </a:r>
            <a:r>
              <a:rPr sz="2200" b="1" i="1" spc="-7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Approach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Courts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aim</a:t>
            </a:r>
            <a:r>
              <a:rPr sz="175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</a:t>
            </a:r>
            <a:r>
              <a:rPr sz="175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find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equitable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solutions,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considering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both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parties'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rights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societal impact.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1728" y="2761488"/>
            <a:ext cx="532765" cy="532765"/>
            <a:chOff x="4681728" y="2761488"/>
            <a:chExt cx="532765" cy="532765"/>
          </a:xfrm>
        </p:grpSpPr>
        <p:sp>
          <p:nvSpPr>
            <p:cNvPr id="11" name="object 11"/>
            <p:cNvSpPr/>
            <p:nvPr/>
          </p:nvSpPr>
          <p:spPr>
            <a:xfrm>
              <a:off x="4696079" y="2775838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518160" y="12192"/>
                  </a:moveTo>
                  <a:lnTo>
                    <a:pt x="517398" y="8636"/>
                  </a:lnTo>
                  <a:lnTo>
                    <a:pt x="517271" y="8128"/>
                  </a:lnTo>
                  <a:lnTo>
                    <a:pt x="517144" y="7747"/>
                  </a:lnTo>
                  <a:lnTo>
                    <a:pt x="516763" y="7239"/>
                  </a:lnTo>
                  <a:lnTo>
                    <a:pt x="514604" y="3937"/>
                  </a:lnTo>
                  <a:lnTo>
                    <a:pt x="514223" y="3683"/>
                  </a:lnTo>
                  <a:lnTo>
                    <a:pt x="513842" y="3302"/>
                  </a:lnTo>
                  <a:lnTo>
                    <a:pt x="510540" y="1143"/>
                  </a:lnTo>
                  <a:lnTo>
                    <a:pt x="510032" y="889"/>
                  </a:lnTo>
                  <a:lnTo>
                    <a:pt x="509524" y="762"/>
                  </a:lnTo>
                  <a:lnTo>
                    <a:pt x="505968" y="127"/>
                  </a:lnTo>
                  <a:lnTo>
                    <a:pt x="505714" y="0"/>
                  </a:lnTo>
                  <a:lnTo>
                    <a:pt x="499999" y="0"/>
                  </a:lnTo>
                  <a:lnTo>
                    <a:pt x="499999" y="3810"/>
                  </a:lnTo>
                  <a:lnTo>
                    <a:pt x="499999" y="7620"/>
                  </a:lnTo>
                  <a:lnTo>
                    <a:pt x="499999" y="495935"/>
                  </a:lnTo>
                  <a:lnTo>
                    <a:pt x="495935" y="499999"/>
                  </a:lnTo>
                  <a:lnTo>
                    <a:pt x="7620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127" y="505968"/>
                  </a:lnTo>
                  <a:lnTo>
                    <a:pt x="3683" y="514223"/>
                  </a:lnTo>
                  <a:lnTo>
                    <a:pt x="3937" y="514604"/>
                  </a:lnTo>
                  <a:lnTo>
                    <a:pt x="7239" y="516763"/>
                  </a:lnTo>
                  <a:lnTo>
                    <a:pt x="7747" y="517144"/>
                  </a:lnTo>
                  <a:lnTo>
                    <a:pt x="8128" y="517271"/>
                  </a:lnTo>
                  <a:lnTo>
                    <a:pt x="8636" y="517398"/>
                  </a:lnTo>
                  <a:lnTo>
                    <a:pt x="12192" y="518160"/>
                  </a:lnTo>
                  <a:lnTo>
                    <a:pt x="505968" y="518160"/>
                  </a:lnTo>
                  <a:lnTo>
                    <a:pt x="509524" y="517398"/>
                  </a:lnTo>
                  <a:lnTo>
                    <a:pt x="510540" y="517144"/>
                  </a:lnTo>
                  <a:lnTo>
                    <a:pt x="510921" y="516763"/>
                  </a:lnTo>
                  <a:lnTo>
                    <a:pt x="514223" y="514604"/>
                  </a:lnTo>
                  <a:lnTo>
                    <a:pt x="514604" y="514223"/>
                  </a:lnTo>
                  <a:lnTo>
                    <a:pt x="516763" y="510921"/>
                  </a:lnTo>
                  <a:lnTo>
                    <a:pt x="517144" y="510540"/>
                  </a:lnTo>
                  <a:lnTo>
                    <a:pt x="517398" y="509524"/>
                  </a:lnTo>
                  <a:lnTo>
                    <a:pt x="518160" y="505968"/>
                  </a:lnTo>
                  <a:lnTo>
                    <a:pt x="51816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5538" y="2765298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39" h="510539">
                  <a:moveTo>
                    <a:pt x="506475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063" y="510539"/>
                  </a:lnTo>
                  <a:lnTo>
                    <a:pt x="506475" y="510539"/>
                  </a:lnTo>
                  <a:lnTo>
                    <a:pt x="510539" y="506475"/>
                  </a:lnTo>
                  <a:lnTo>
                    <a:pt x="510539" y="4063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5538" y="2765298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39" h="510539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4" y="0"/>
                  </a:lnTo>
                  <a:lnTo>
                    <a:pt x="501396" y="0"/>
                  </a:lnTo>
                  <a:lnTo>
                    <a:pt x="506475" y="0"/>
                  </a:lnTo>
                  <a:lnTo>
                    <a:pt x="510539" y="4063"/>
                  </a:lnTo>
                  <a:lnTo>
                    <a:pt x="510539" y="9143"/>
                  </a:lnTo>
                  <a:lnTo>
                    <a:pt x="510539" y="501396"/>
                  </a:lnTo>
                  <a:lnTo>
                    <a:pt x="510539" y="506475"/>
                  </a:lnTo>
                  <a:lnTo>
                    <a:pt x="506475" y="510539"/>
                  </a:lnTo>
                  <a:lnTo>
                    <a:pt x="501396" y="510539"/>
                  </a:lnTo>
                  <a:lnTo>
                    <a:pt x="9144" y="510539"/>
                  </a:lnTo>
                  <a:lnTo>
                    <a:pt x="4063" y="510539"/>
                  </a:lnTo>
                  <a:lnTo>
                    <a:pt x="0" y="506475"/>
                  </a:lnTo>
                  <a:lnTo>
                    <a:pt x="0" y="501396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28159" y="2758820"/>
            <a:ext cx="224154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90" dirty="0">
                <a:solidFill>
                  <a:srgbClr val="151617"/>
                </a:solidFill>
                <a:latin typeface="Verdana"/>
                <a:cs typeface="Verdana"/>
              </a:rPr>
              <a:t>2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0327" y="2740913"/>
            <a:ext cx="258318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Remedies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Courts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can</a:t>
            </a:r>
            <a:r>
              <a:rPr sz="175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grant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injunctions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or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damages,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depending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on the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nature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severity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0955" y="5548884"/>
            <a:ext cx="532765" cy="532765"/>
            <a:chOff x="790955" y="5548884"/>
            <a:chExt cx="532765" cy="532765"/>
          </a:xfrm>
        </p:grpSpPr>
        <p:sp>
          <p:nvSpPr>
            <p:cNvPr id="17" name="object 17"/>
            <p:cNvSpPr/>
            <p:nvPr/>
          </p:nvSpPr>
          <p:spPr>
            <a:xfrm>
              <a:off x="805319" y="5563235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518147" y="12192"/>
                  </a:moveTo>
                  <a:lnTo>
                    <a:pt x="517385" y="8636"/>
                  </a:lnTo>
                  <a:lnTo>
                    <a:pt x="517258" y="8128"/>
                  </a:lnTo>
                  <a:lnTo>
                    <a:pt x="517131" y="7747"/>
                  </a:lnTo>
                  <a:lnTo>
                    <a:pt x="516750" y="7239"/>
                  </a:lnTo>
                  <a:lnTo>
                    <a:pt x="514591" y="3937"/>
                  </a:lnTo>
                  <a:lnTo>
                    <a:pt x="514210" y="3683"/>
                  </a:lnTo>
                  <a:lnTo>
                    <a:pt x="513829" y="3302"/>
                  </a:lnTo>
                  <a:lnTo>
                    <a:pt x="510527" y="1143"/>
                  </a:lnTo>
                  <a:lnTo>
                    <a:pt x="510019" y="889"/>
                  </a:lnTo>
                  <a:lnTo>
                    <a:pt x="509511" y="762"/>
                  </a:lnTo>
                  <a:lnTo>
                    <a:pt x="505955" y="127"/>
                  </a:lnTo>
                  <a:lnTo>
                    <a:pt x="505701" y="0"/>
                  </a:lnTo>
                  <a:lnTo>
                    <a:pt x="499986" y="0"/>
                  </a:lnTo>
                  <a:lnTo>
                    <a:pt x="499986" y="3810"/>
                  </a:lnTo>
                  <a:lnTo>
                    <a:pt x="499986" y="7620"/>
                  </a:lnTo>
                  <a:lnTo>
                    <a:pt x="499986" y="495935"/>
                  </a:lnTo>
                  <a:lnTo>
                    <a:pt x="495922" y="499999"/>
                  </a:lnTo>
                  <a:lnTo>
                    <a:pt x="7607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76" y="505968"/>
                  </a:lnTo>
                  <a:lnTo>
                    <a:pt x="901" y="510032"/>
                  </a:lnTo>
                  <a:lnTo>
                    <a:pt x="1092" y="510540"/>
                  </a:lnTo>
                  <a:lnTo>
                    <a:pt x="1371" y="510921"/>
                  </a:lnTo>
                  <a:lnTo>
                    <a:pt x="3606" y="514223"/>
                  </a:lnTo>
                  <a:lnTo>
                    <a:pt x="3962" y="514604"/>
                  </a:lnTo>
                  <a:lnTo>
                    <a:pt x="7277" y="516763"/>
                  </a:lnTo>
                  <a:lnTo>
                    <a:pt x="7683" y="517144"/>
                  </a:lnTo>
                  <a:lnTo>
                    <a:pt x="8648" y="517398"/>
                  </a:lnTo>
                  <a:lnTo>
                    <a:pt x="12204" y="518160"/>
                  </a:lnTo>
                  <a:lnTo>
                    <a:pt x="505955" y="518160"/>
                  </a:lnTo>
                  <a:lnTo>
                    <a:pt x="509511" y="517398"/>
                  </a:lnTo>
                  <a:lnTo>
                    <a:pt x="510527" y="517144"/>
                  </a:lnTo>
                  <a:lnTo>
                    <a:pt x="510908" y="516763"/>
                  </a:lnTo>
                  <a:lnTo>
                    <a:pt x="514210" y="514604"/>
                  </a:lnTo>
                  <a:lnTo>
                    <a:pt x="514591" y="514223"/>
                  </a:lnTo>
                  <a:lnTo>
                    <a:pt x="516750" y="510921"/>
                  </a:lnTo>
                  <a:lnTo>
                    <a:pt x="517131" y="510540"/>
                  </a:lnTo>
                  <a:lnTo>
                    <a:pt x="517385" y="509524"/>
                  </a:lnTo>
                  <a:lnTo>
                    <a:pt x="518147" y="505968"/>
                  </a:lnTo>
                  <a:lnTo>
                    <a:pt x="518147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4765" y="5552694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506475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102" y="510539"/>
                  </a:lnTo>
                  <a:lnTo>
                    <a:pt x="506475" y="510539"/>
                  </a:lnTo>
                  <a:lnTo>
                    <a:pt x="510540" y="506475"/>
                  </a:lnTo>
                  <a:lnTo>
                    <a:pt x="510540" y="4063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4765" y="5552694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143"/>
                  </a:moveTo>
                  <a:lnTo>
                    <a:pt x="0" y="4063"/>
                  </a:lnTo>
                  <a:lnTo>
                    <a:pt x="4102" y="0"/>
                  </a:lnTo>
                  <a:lnTo>
                    <a:pt x="9143" y="0"/>
                  </a:lnTo>
                  <a:lnTo>
                    <a:pt x="501396" y="0"/>
                  </a:lnTo>
                  <a:lnTo>
                    <a:pt x="506475" y="0"/>
                  </a:lnTo>
                  <a:lnTo>
                    <a:pt x="510540" y="4063"/>
                  </a:lnTo>
                  <a:lnTo>
                    <a:pt x="510540" y="9143"/>
                  </a:lnTo>
                  <a:lnTo>
                    <a:pt x="510540" y="501395"/>
                  </a:lnTo>
                  <a:lnTo>
                    <a:pt x="510540" y="506475"/>
                  </a:lnTo>
                  <a:lnTo>
                    <a:pt x="506475" y="510539"/>
                  </a:lnTo>
                  <a:lnTo>
                    <a:pt x="501396" y="510539"/>
                  </a:lnTo>
                  <a:lnTo>
                    <a:pt x="9143" y="510539"/>
                  </a:lnTo>
                  <a:lnTo>
                    <a:pt x="4102" y="510539"/>
                  </a:lnTo>
                  <a:lnTo>
                    <a:pt x="0" y="506475"/>
                  </a:lnTo>
                  <a:lnTo>
                    <a:pt x="0" y="50139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5227" y="5546216"/>
            <a:ext cx="2247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75" dirty="0">
                <a:solidFill>
                  <a:srgbClr val="151617"/>
                </a:solidFill>
                <a:latin typeface="Verdana"/>
                <a:cs typeface="Verdana"/>
              </a:rPr>
              <a:t>3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8285" y="5528309"/>
            <a:ext cx="6471920" cy="121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65" dirty="0">
                <a:solidFill>
                  <a:srgbClr val="151617"/>
                </a:solidFill>
                <a:latin typeface="Verdana"/>
                <a:cs typeface="Verdana"/>
              </a:rPr>
              <a:t>Precedent</a:t>
            </a:r>
            <a:r>
              <a:rPr sz="2200" b="1" i="1" spc="-10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Setting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Landmark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cases like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Hunter v Canary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Wharf Ltd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[1337]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shape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future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 law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interpretations.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FD1C811-981F-D42C-1AC3-D1FB28307A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1304" y="3777183"/>
            <a:ext cx="526732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b="1" i="1" spc="-200" dirty="0">
                <a:solidFill>
                  <a:srgbClr val="151617"/>
                </a:solidFill>
                <a:latin typeface="Verdana"/>
                <a:cs typeface="Verdana"/>
              </a:rPr>
              <a:t>Role</a:t>
            </a:r>
            <a:r>
              <a:rPr sz="4450" b="1" i="1" spc="-24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4450" b="1" i="1" spc="-155" dirty="0">
                <a:solidFill>
                  <a:srgbClr val="151617"/>
                </a:solidFill>
                <a:latin typeface="Verdana"/>
                <a:cs typeface="Verdana"/>
              </a:rPr>
              <a:t>of</a:t>
            </a:r>
            <a:r>
              <a:rPr sz="4450" b="1" i="1" spc="-24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4450" b="1" i="1" spc="-75" dirty="0">
                <a:solidFill>
                  <a:srgbClr val="151617"/>
                </a:solidFill>
                <a:latin typeface="Verdana"/>
                <a:cs typeface="Verdana"/>
              </a:rPr>
              <a:t>Mediation</a:t>
            </a:r>
            <a:endParaRPr sz="44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04" y="4870703"/>
            <a:ext cx="566927" cy="5669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1304" y="5640451"/>
            <a:ext cx="3804920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75" dirty="0">
                <a:solidFill>
                  <a:srgbClr val="151617"/>
                </a:solidFill>
                <a:latin typeface="Verdana"/>
                <a:cs typeface="Verdana"/>
              </a:rPr>
              <a:t>Voluntary</a:t>
            </a:r>
            <a:r>
              <a:rPr sz="2200" b="1" i="1" spc="-10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Process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400"/>
              </a:lnSpc>
              <a:spcBef>
                <a:spcPts val="93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Mediation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offers a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non-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adversarial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approach</a:t>
            </a:r>
            <a:r>
              <a:rPr sz="175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</a:t>
            </a:r>
            <a:r>
              <a:rPr sz="1750" spc="-3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resolving</a:t>
            </a:r>
            <a:r>
              <a:rPr sz="175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disputes.</a:t>
            </a:r>
            <a:endParaRPr sz="1750">
              <a:latin typeface="Noto Sans Mono CJK HK"/>
              <a:cs typeface="Noto Sans Mono CJK HK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752" y="4870703"/>
            <a:ext cx="566927" cy="5669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42305" y="5640451"/>
            <a:ext cx="3703954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0" dirty="0">
                <a:solidFill>
                  <a:srgbClr val="151617"/>
                </a:solidFill>
                <a:latin typeface="Verdana"/>
                <a:cs typeface="Verdana"/>
              </a:rPr>
              <a:t>Cost-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Effective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Often less</a:t>
            </a:r>
            <a:r>
              <a:rPr sz="1750" spc="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expensive and</a:t>
            </a:r>
            <a:r>
              <a:rPr sz="1750" spc="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time-</a:t>
            </a:r>
            <a:endParaRPr sz="175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consuming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than court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proceedings.</a:t>
            </a:r>
            <a:endParaRPr sz="1750">
              <a:latin typeface="Noto Sans Mono CJK HK"/>
              <a:cs typeface="Noto Sans Mono CJK HK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5500" y="4870703"/>
            <a:ext cx="566927" cy="5669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704069" y="5640451"/>
            <a:ext cx="3692525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90" dirty="0">
                <a:solidFill>
                  <a:srgbClr val="151617"/>
                </a:solidFill>
                <a:latin typeface="Verdana"/>
                <a:cs typeface="Verdana"/>
              </a:rPr>
              <a:t>Flexible</a:t>
            </a:r>
            <a:r>
              <a:rPr sz="2200" b="1" i="1" spc="-6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Solutions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400"/>
              </a:lnSpc>
              <a:spcBef>
                <a:spcPts val="93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Allows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for creative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resolutions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tailored</a:t>
            </a:r>
            <a:r>
              <a:rPr sz="175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specific</a:t>
            </a:r>
            <a:r>
              <a:rPr sz="175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needs</a:t>
            </a:r>
            <a:r>
              <a:rPr sz="175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of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both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parties.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2983B9-E20A-E8D0-2792-0E9F13E7CB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1304" y="3758565"/>
            <a:ext cx="773112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b="1" i="1" spc="-185" dirty="0">
                <a:solidFill>
                  <a:srgbClr val="151617"/>
                </a:solidFill>
                <a:latin typeface="Verdana"/>
                <a:cs typeface="Verdana"/>
              </a:rPr>
              <a:t>Impact</a:t>
            </a:r>
            <a:r>
              <a:rPr sz="4450" b="1" i="1" spc="-23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4450" b="1" i="1" spc="-130" dirty="0">
                <a:solidFill>
                  <a:srgbClr val="151617"/>
                </a:solidFill>
                <a:latin typeface="Verdana"/>
                <a:cs typeface="Verdana"/>
              </a:rPr>
              <a:t>on</a:t>
            </a:r>
            <a:r>
              <a:rPr sz="4450" b="1" i="1" spc="-229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4450" b="1" i="1" spc="-185" dirty="0">
                <a:solidFill>
                  <a:srgbClr val="151617"/>
                </a:solidFill>
                <a:latin typeface="Verdana"/>
                <a:cs typeface="Verdana"/>
              </a:rPr>
              <a:t>Property</a:t>
            </a:r>
            <a:r>
              <a:rPr sz="4450" b="1" i="1" spc="-24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4450" b="1" i="1" spc="-35" dirty="0">
                <a:solidFill>
                  <a:srgbClr val="151617"/>
                </a:solidFill>
                <a:latin typeface="Verdana"/>
                <a:cs typeface="Verdana"/>
              </a:rPr>
              <a:t>Value</a:t>
            </a:r>
            <a:endParaRPr sz="44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4766" y="4851653"/>
            <a:ext cx="4213860" cy="2429510"/>
            <a:chOff x="794766" y="4851653"/>
            <a:chExt cx="4213860" cy="2429510"/>
          </a:xfrm>
        </p:grpSpPr>
        <p:sp>
          <p:nvSpPr>
            <p:cNvPr id="5" name="object 5"/>
            <p:cNvSpPr/>
            <p:nvPr/>
          </p:nvSpPr>
          <p:spPr>
            <a:xfrm>
              <a:off x="805319" y="4862194"/>
              <a:ext cx="4203700" cy="2418715"/>
            </a:xfrm>
            <a:custGeom>
              <a:avLst/>
              <a:gdLst/>
              <a:ahLst/>
              <a:cxnLst/>
              <a:rect l="l" t="t" r="r" b="b"/>
              <a:pathLst>
                <a:path w="4203700" h="2418715">
                  <a:moveTo>
                    <a:pt x="4203179" y="12192"/>
                  </a:moveTo>
                  <a:lnTo>
                    <a:pt x="4202417" y="8636"/>
                  </a:lnTo>
                  <a:lnTo>
                    <a:pt x="4202290" y="8128"/>
                  </a:lnTo>
                  <a:lnTo>
                    <a:pt x="4202163" y="7747"/>
                  </a:lnTo>
                  <a:lnTo>
                    <a:pt x="4201782" y="7239"/>
                  </a:lnTo>
                  <a:lnTo>
                    <a:pt x="4199623" y="3937"/>
                  </a:lnTo>
                  <a:lnTo>
                    <a:pt x="4190987" y="127"/>
                  </a:lnTo>
                  <a:lnTo>
                    <a:pt x="4190733" y="0"/>
                  </a:lnTo>
                  <a:lnTo>
                    <a:pt x="4185018" y="0"/>
                  </a:lnTo>
                  <a:lnTo>
                    <a:pt x="4185018" y="3810"/>
                  </a:lnTo>
                  <a:lnTo>
                    <a:pt x="4185018" y="7620"/>
                  </a:lnTo>
                  <a:lnTo>
                    <a:pt x="4185018" y="2396337"/>
                  </a:lnTo>
                  <a:lnTo>
                    <a:pt x="4180954" y="2400439"/>
                  </a:lnTo>
                  <a:lnTo>
                    <a:pt x="7607" y="2400439"/>
                  </a:lnTo>
                  <a:lnTo>
                    <a:pt x="3810" y="2400439"/>
                  </a:lnTo>
                  <a:lnTo>
                    <a:pt x="0" y="2400439"/>
                  </a:lnTo>
                  <a:lnTo>
                    <a:pt x="63" y="2406408"/>
                  </a:lnTo>
                  <a:lnTo>
                    <a:pt x="12700" y="2418600"/>
                  </a:lnTo>
                  <a:lnTo>
                    <a:pt x="4190479" y="2418600"/>
                  </a:lnTo>
                  <a:lnTo>
                    <a:pt x="4190733" y="2418575"/>
                  </a:lnTo>
                  <a:lnTo>
                    <a:pt x="4195051" y="2417711"/>
                  </a:lnTo>
                  <a:lnTo>
                    <a:pt x="4195559" y="2417521"/>
                  </a:lnTo>
                  <a:lnTo>
                    <a:pt x="4195940" y="2417241"/>
                  </a:lnTo>
                  <a:lnTo>
                    <a:pt x="4199242" y="2415006"/>
                  </a:lnTo>
                  <a:lnTo>
                    <a:pt x="4199623" y="2414651"/>
                  </a:lnTo>
                  <a:lnTo>
                    <a:pt x="4201782" y="2411349"/>
                  </a:lnTo>
                  <a:lnTo>
                    <a:pt x="4202112" y="2410980"/>
                  </a:lnTo>
                  <a:lnTo>
                    <a:pt x="4202417" y="2409964"/>
                  </a:lnTo>
                  <a:lnTo>
                    <a:pt x="4203179" y="2406408"/>
                  </a:lnTo>
                  <a:lnTo>
                    <a:pt x="4203179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4766" y="4851653"/>
              <a:ext cx="4196080" cy="2411095"/>
            </a:xfrm>
            <a:custGeom>
              <a:avLst/>
              <a:gdLst/>
              <a:ahLst/>
              <a:cxnLst/>
              <a:rect l="l" t="t" r="r" b="b"/>
              <a:pathLst>
                <a:path w="4196080" h="2411095">
                  <a:moveTo>
                    <a:pt x="4191508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2406878"/>
                  </a:lnTo>
                  <a:lnTo>
                    <a:pt x="4089" y="2410968"/>
                  </a:lnTo>
                  <a:lnTo>
                    <a:pt x="4191508" y="2410968"/>
                  </a:lnTo>
                  <a:lnTo>
                    <a:pt x="4195572" y="2406878"/>
                  </a:lnTo>
                  <a:lnTo>
                    <a:pt x="4195572" y="4063"/>
                  </a:lnTo>
                  <a:lnTo>
                    <a:pt x="4191508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4766" y="4851653"/>
            <a:ext cx="4196080" cy="2411095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750"/>
              </a:spcBef>
            </a:pP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Legal</a:t>
            </a:r>
            <a:r>
              <a:rPr sz="2200" b="1" i="1" spc="-10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Implications</a:t>
            </a:r>
            <a:endParaRPr sz="2200">
              <a:latin typeface="Verdana"/>
              <a:cs typeface="Verdana"/>
            </a:endParaRPr>
          </a:p>
          <a:p>
            <a:pPr marL="233045" marR="508000">
              <a:lnSpc>
                <a:spcPct val="1383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Unresolved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can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significantly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decrease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values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marketability.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17414" y="4851653"/>
            <a:ext cx="4215765" cy="2429510"/>
            <a:chOff x="5217414" y="4851653"/>
            <a:chExt cx="4215765" cy="2429510"/>
          </a:xfrm>
        </p:grpSpPr>
        <p:sp>
          <p:nvSpPr>
            <p:cNvPr id="9" name="object 9"/>
            <p:cNvSpPr/>
            <p:nvPr/>
          </p:nvSpPr>
          <p:spPr>
            <a:xfrm>
              <a:off x="5227955" y="4862194"/>
              <a:ext cx="4204970" cy="2418715"/>
            </a:xfrm>
            <a:custGeom>
              <a:avLst/>
              <a:gdLst/>
              <a:ahLst/>
              <a:cxnLst/>
              <a:rect l="l" t="t" r="r" b="b"/>
              <a:pathLst>
                <a:path w="4204970" h="2418715">
                  <a:moveTo>
                    <a:pt x="4204716" y="12192"/>
                  </a:moveTo>
                  <a:lnTo>
                    <a:pt x="4203954" y="8636"/>
                  </a:lnTo>
                  <a:lnTo>
                    <a:pt x="4203827" y="8128"/>
                  </a:lnTo>
                  <a:lnTo>
                    <a:pt x="4203700" y="7747"/>
                  </a:lnTo>
                  <a:lnTo>
                    <a:pt x="4203319" y="7239"/>
                  </a:lnTo>
                  <a:lnTo>
                    <a:pt x="4201160" y="3937"/>
                  </a:lnTo>
                  <a:lnTo>
                    <a:pt x="4192524" y="127"/>
                  </a:lnTo>
                  <a:lnTo>
                    <a:pt x="4192270" y="0"/>
                  </a:lnTo>
                  <a:lnTo>
                    <a:pt x="4186555" y="0"/>
                  </a:lnTo>
                  <a:lnTo>
                    <a:pt x="4186555" y="3810"/>
                  </a:lnTo>
                  <a:lnTo>
                    <a:pt x="4186555" y="7620"/>
                  </a:lnTo>
                  <a:lnTo>
                    <a:pt x="4186555" y="2396337"/>
                  </a:lnTo>
                  <a:lnTo>
                    <a:pt x="4182491" y="2400439"/>
                  </a:lnTo>
                  <a:lnTo>
                    <a:pt x="7620" y="2400439"/>
                  </a:lnTo>
                  <a:lnTo>
                    <a:pt x="3810" y="2400439"/>
                  </a:lnTo>
                  <a:lnTo>
                    <a:pt x="0" y="2400439"/>
                  </a:lnTo>
                  <a:lnTo>
                    <a:pt x="0" y="2406167"/>
                  </a:lnTo>
                  <a:lnTo>
                    <a:pt x="127" y="2406408"/>
                  </a:lnTo>
                  <a:lnTo>
                    <a:pt x="762" y="2409964"/>
                  </a:lnTo>
                  <a:lnTo>
                    <a:pt x="12700" y="2418600"/>
                  </a:lnTo>
                  <a:lnTo>
                    <a:pt x="4192016" y="2418600"/>
                  </a:lnTo>
                  <a:lnTo>
                    <a:pt x="4192270" y="2418575"/>
                  </a:lnTo>
                  <a:lnTo>
                    <a:pt x="4196588" y="2417711"/>
                  </a:lnTo>
                  <a:lnTo>
                    <a:pt x="4197096" y="2417521"/>
                  </a:lnTo>
                  <a:lnTo>
                    <a:pt x="4197477" y="2417241"/>
                  </a:lnTo>
                  <a:lnTo>
                    <a:pt x="4200779" y="2415006"/>
                  </a:lnTo>
                  <a:lnTo>
                    <a:pt x="4201160" y="2414651"/>
                  </a:lnTo>
                  <a:lnTo>
                    <a:pt x="4203319" y="2411349"/>
                  </a:lnTo>
                  <a:lnTo>
                    <a:pt x="4203649" y="2410980"/>
                  </a:lnTo>
                  <a:lnTo>
                    <a:pt x="4203954" y="2409964"/>
                  </a:lnTo>
                  <a:lnTo>
                    <a:pt x="4204716" y="2406408"/>
                  </a:lnTo>
                  <a:lnTo>
                    <a:pt x="4204716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7414" y="4851653"/>
              <a:ext cx="4197350" cy="2411095"/>
            </a:xfrm>
            <a:custGeom>
              <a:avLst/>
              <a:gdLst/>
              <a:ahLst/>
              <a:cxnLst/>
              <a:rect l="l" t="t" r="r" b="b"/>
              <a:pathLst>
                <a:path w="4197350" h="2411095">
                  <a:moveTo>
                    <a:pt x="4193032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2406878"/>
                  </a:lnTo>
                  <a:lnTo>
                    <a:pt x="4063" y="2410968"/>
                  </a:lnTo>
                  <a:lnTo>
                    <a:pt x="4193032" y="2410968"/>
                  </a:lnTo>
                  <a:lnTo>
                    <a:pt x="4197095" y="2406878"/>
                  </a:lnTo>
                  <a:lnTo>
                    <a:pt x="4197095" y="4063"/>
                  </a:lnTo>
                  <a:lnTo>
                    <a:pt x="419303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17414" y="4851653"/>
            <a:ext cx="4197350" cy="2411095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750"/>
              </a:spcBef>
            </a:pPr>
            <a:r>
              <a:rPr sz="2200" b="1" i="1" spc="-40" dirty="0">
                <a:solidFill>
                  <a:srgbClr val="151617"/>
                </a:solidFill>
                <a:latin typeface="Verdana"/>
                <a:cs typeface="Verdana"/>
              </a:rPr>
              <a:t>Economic</a:t>
            </a:r>
            <a:r>
              <a:rPr sz="2200" b="1" i="1" spc="-14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Effects</a:t>
            </a:r>
            <a:endParaRPr sz="2200">
              <a:latin typeface="Verdana"/>
              <a:cs typeface="Verdana"/>
            </a:endParaRPr>
          </a:p>
          <a:p>
            <a:pPr marL="234315" marR="286385">
              <a:lnSpc>
                <a:spcPct val="1383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remediation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costs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can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impact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both individual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homeowners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entire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neighbourhoods.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41585" y="4851653"/>
            <a:ext cx="4213860" cy="2429510"/>
            <a:chOff x="9641585" y="4851653"/>
            <a:chExt cx="4213860" cy="2429510"/>
          </a:xfrm>
        </p:grpSpPr>
        <p:sp>
          <p:nvSpPr>
            <p:cNvPr id="13" name="object 13"/>
            <p:cNvSpPr/>
            <p:nvPr/>
          </p:nvSpPr>
          <p:spPr>
            <a:xfrm>
              <a:off x="9652127" y="4862194"/>
              <a:ext cx="4203700" cy="2418715"/>
            </a:xfrm>
            <a:custGeom>
              <a:avLst/>
              <a:gdLst/>
              <a:ahLst/>
              <a:cxnLst/>
              <a:rect l="l" t="t" r="r" b="b"/>
              <a:pathLst>
                <a:path w="4203700" h="2418715">
                  <a:moveTo>
                    <a:pt x="4203192" y="12192"/>
                  </a:moveTo>
                  <a:lnTo>
                    <a:pt x="4202430" y="8636"/>
                  </a:lnTo>
                  <a:lnTo>
                    <a:pt x="4202303" y="8128"/>
                  </a:lnTo>
                  <a:lnTo>
                    <a:pt x="4202176" y="7747"/>
                  </a:lnTo>
                  <a:lnTo>
                    <a:pt x="4201795" y="7239"/>
                  </a:lnTo>
                  <a:lnTo>
                    <a:pt x="4199636" y="3937"/>
                  </a:lnTo>
                  <a:lnTo>
                    <a:pt x="4191000" y="127"/>
                  </a:lnTo>
                  <a:lnTo>
                    <a:pt x="4190746" y="0"/>
                  </a:lnTo>
                  <a:lnTo>
                    <a:pt x="4185031" y="0"/>
                  </a:lnTo>
                  <a:lnTo>
                    <a:pt x="4185031" y="3810"/>
                  </a:lnTo>
                  <a:lnTo>
                    <a:pt x="4185031" y="7620"/>
                  </a:lnTo>
                  <a:lnTo>
                    <a:pt x="4185031" y="2396337"/>
                  </a:lnTo>
                  <a:lnTo>
                    <a:pt x="4180954" y="2400439"/>
                  </a:lnTo>
                  <a:lnTo>
                    <a:pt x="7620" y="2400439"/>
                  </a:lnTo>
                  <a:lnTo>
                    <a:pt x="3810" y="2400439"/>
                  </a:lnTo>
                  <a:lnTo>
                    <a:pt x="0" y="2400439"/>
                  </a:lnTo>
                  <a:lnTo>
                    <a:pt x="127" y="2406408"/>
                  </a:lnTo>
                  <a:lnTo>
                    <a:pt x="12700" y="2418600"/>
                  </a:lnTo>
                  <a:lnTo>
                    <a:pt x="4190492" y="2418600"/>
                  </a:lnTo>
                  <a:lnTo>
                    <a:pt x="4190746" y="2418575"/>
                  </a:lnTo>
                  <a:lnTo>
                    <a:pt x="4195064" y="2417711"/>
                  </a:lnTo>
                  <a:lnTo>
                    <a:pt x="4195572" y="2417521"/>
                  </a:lnTo>
                  <a:lnTo>
                    <a:pt x="4195953" y="2417241"/>
                  </a:lnTo>
                  <a:lnTo>
                    <a:pt x="4199255" y="2415006"/>
                  </a:lnTo>
                  <a:lnTo>
                    <a:pt x="4199636" y="2414651"/>
                  </a:lnTo>
                  <a:lnTo>
                    <a:pt x="4201795" y="2411349"/>
                  </a:lnTo>
                  <a:lnTo>
                    <a:pt x="4202125" y="2410980"/>
                  </a:lnTo>
                  <a:lnTo>
                    <a:pt x="4202430" y="2409964"/>
                  </a:lnTo>
                  <a:lnTo>
                    <a:pt x="4203192" y="2406408"/>
                  </a:lnTo>
                  <a:lnTo>
                    <a:pt x="4203192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41585" y="4851653"/>
              <a:ext cx="4196080" cy="2411095"/>
            </a:xfrm>
            <a:custGeom>
              <a:avLst/>
              <a:gdLst/>
              <a:ahLst/>
              <a:cxnLst/>
              <a:rect l="l" t="t" r="r" b="b"/>
              <a:pathLst>
                <a:path w="4196080" h="2411095">
                  <a:moveTo>
                    <a:pt x="4191508" y="0"/>
                  </a:moveTo>
                  <a:lnTo>
                    <a:pt x="4064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2406878"/>
                  </a:lnTo>
                  <a:lnTo>
                    <a:pt x="4064" y="2410968"/>
                  </a:lnTo>
                  <a:lnTo>
                    <a:pt x="4191508" y="2410968"/>
                  </a:lnTo>
                  <a:lnTo>
                    <a:pt x="4195572" y="2406878"/>
                  </a:lnTo>
                  <a:lnTo>
                    <a:pt x="4195572" y="4063"/>
                  </a:lnTo>
                  <a:lnTo>
                    <a:pt x="4191508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641585" y="4851653"/>
            <a:ext cx="4196080" cy="2411095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750"/>
              </a:spcBef>
            </a:pPr>
            <a:r>
              <a:rPr sz="2200" b="1" i="1" spc="-45" dirty="0">
                <a:solidFill>
                  <a:srgbClr val="151617"/>
                </a:solidFill>
                <a:latin typeface="Verdana"/>
                <a:cs typeface="Verdana"/>
              </a:rPr>
              <a:t>Case</a:t>
            </a:r>
            <a:r>
              <a:rPr sz="2200" b="1" i="1" spc="-12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20" dirty="0">
                <a:solidFill>
                  <a:srgbClr val="151617"/>
                </a:solidFill>
                <a:latin typeface="Verdana"/>
                <a:cs typeface="Verdana"/>
              </a:rPr>
              <a:t>Study</a:t>
            </a:r>
            <a:endParaRPr sz="2200">
              <a:latin typeface="Verdana"/>
              <a:cs typeface="Verdana"/>
            </a:endParaRPr>
          </a:p>
          <a:p>
            <a:pPr marL="233679" marR="508000">
              <a:lnSpc>
                <a:spcPct val="138100"/>
              </a:lnSpc>
              <a:spcBef>
                <a:spcPts val="944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Blue Circle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Industries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plc </a:t>
            </a:r>
            <a:r>
              <a:rPr sz="1750" spc="-50" dirty="0">
                <a:solidFill>
                  <a:srgbClr val="151617"/>
                </a:solidFill>
                <a:latin typeface="Noto Sans Mono CJK HK"/>
                <a:cs typeface="Noto Sans Mono CJK HK"/>
              </a:rPr>
              <a:t>v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Ministry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 Defence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[1333]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highlighted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economic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impact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environmental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8490E65-0D9A-9826-F0E0-132FB1CAB2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814197"/>
            <a:ext cx="419925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Future</a:t>
            </a:r>
            <a:r>
              <a:rPr spc="-235" dirty="0"/>
              <a:t> </a:t>
            </a:r>
            <a:r>
              <a:rPr spc="-160" dirty="0"/>
              <a:t>Trends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6300" y="1908048"/>
            <a:ext cx="1275715" cy="5462270"/>
            <a:chOff x="876300" y="1908048"/>
            <a:chExt cx="1275715" cy="5462270"/>
          </a:xfrm>
        </p:grpSpPr>
        <p:sp>
          <p:nvSpPr>
            <p:cNvPr id="5" name="object 5"/>
            <p:cNvSpPr/>
            <p:nvPr/>
          </p:nvSpPr>
          <p:spPr>
            <a:xfrm>
              <a:off x="1118615" y="1908048"/>
              <a:ext cx="30480" cy="5462270"/>
            </a:xfrm>
            <a:custGeom>
              <a:avLst/>
              <a:gdLst/>
              <a:ahLst/>
              <a:cxnLst/>
              <a:rect l="l" t="t" r="r" b="b"/>
              <a:pathLst>
                <a:path w="30480" h="5462270">
                  <a:moveTo>
                    <a:pt x="26390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457926"/>
                  </a:lnTo>
                  <a:lnTo>
                    <a:pt x="4089" y="5462016"/>
                  </a:lnTo>
                  <a:lnTo>
                    <a:pt x="26390" y="5462016"/>
                  </a:lnTo>
                  <a:lnTo>
                    <a:pt x="30480" y="5457926"/>
                  </a:lnTo>
                  <a:lnTo>
                    <a:pt x="30480" y="4063"/>
                  </a:lnTo>
                  <a:lnTo>
                    <a:pt x="26390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0663" y="2173858"/>
              <a:ext cx="1261745" cy="518159"/>
            </a:xfrm>
            <a:custGeom>
              <a:avLst/>
              <a:gdLst/>
              <a:ahLst/>
              <a:cxnLst/>
              <a:rect l="l" t="t" r="r" b="b"/>
              <a:pathLst>
                <a:path w="1261745" h="518160">
                  <a:moveTo>
                    <a:pt x="1261224" y="233553"/>
                  </a:moveTo>
                  <a:lnTo>
                    <a:pt x="1257160" y="229489"/>
                  </a:lnTo>
                  <a:lnTo>
                    <a:pt x="516623" y="229489"/>
                  </a:lnTo>
                  <a:lnTo>
                    <a:pt x="516623" y="12192"/>
                  </a:lnTo>
                  <a:lnTo>
                    <a:pt x="515861" y="8636"/>
                  </a:lnTo>
                  <a:lnTo>
                    <a:pt x="515734" y="8128"/>
                  </a:lnTo>
                  <a:lnTo>
                    <a:pt x="515607" y="7747"/>
                  </a:lnTo>
                  <a:lnTo>
                    <a:pt x="515226" y="7239"/>
                  </a:lnTo>
                  <a:lnTo>
                    <a:pt x="513067" y="3937"/>
                  </a:lnTo>
                  <a:lnTo>
                    <a:pt x="504431" y="127"/>
                  </a:lnTo>
                  <a:lnTo>
                    <a:pt x="504177" y="0"/>
                  </a:lnTo>
                  <a:lnTo>
                    <a:pt x="498462" y="0"/>
                  </a:lnTo>
                  <a:lnTo>
                    <a:pt x="498462" y="3810"/>
                  </a:lnTo>
                  <a:lnTo>
                    <a:pt x="498462" y="7620"/>
                  </a:lnTo>
                  <a:lnTo>
                    <a:pt x="498462" y="229489"/>
                  </a:lnTo>
                  <a:lnTo>
                    <a:pt x="471284" y="229489"/>
                  </a:lnTo>
                  <a:lnTo>
                    <a:pt x="467220" y="233553"/>
                  </a:lnTo>
                  <a:lnTo>
                    <a:pt x="467220" y="238633"/>
                  </a:lnTo>
                  <a:lnTo>
                    <a:pt x="467220" y="255905"/>
                  </a:lnTo>
                  <a:lnTo>
                    <a:pt x="471284" y="259969"/>
                  </a:lnTo>
                  <a:lnTo>
                    <a:pt x="498462" y="259969"/>
                  </a:lnTo>
                  <a:lnTo>
                    <a:pt x="498462" y="495935"/>
                  </a:lnTo>
                  <a:lnTo>
                    <a:pt x="494398" y="499999"/>
                  </a:lnTo>
                  <a:lnTo>
                    <a:pt x="7620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76" y="505968"/>
                  </a:lnTo>
                  <a:lnTo>
                    <a:pt x="901" y="510032"/>
                  </a:lnTo>
                  <a:lnTo>
                    <a:pt x="1092" y="510540"/>
                  </a:lnTo>
                  <a:lnTo>
                    <a:pt x="1371" y="510921"/>
                  </a:lnTo>
                  <a:lnTo>
                    <a:pt x="3327" y="513842"/>
                  </a:lnTo>
                  <a:lnTo>
                    <a:pt x="3606" y="514223"/>
                  </a:lnTo>
                  <a:lnTo>
                    <a:pt x="3949" y="514604"/>
                  </a:lnTo>
                  <a:lnTo>
                    <a:pt x="7251" y="516763"/>
                  </a:lnTo>
                  <a:lnTo>
                    <a:pt x="7670" y="517144"/>
                  </a:lnTo>
                  <a:lnTo>
                    <a:pt x="8636" y="517398"/>
                  </a:lnTo>
                  <a:lnTo>
                    <a:pt x="12179" y="518160"/>
                  </a:lnTo>
                  <a:lnTo>
                    <a:pt x="504431" y="518160"/>
                  </a:lnTo>
                  <a:lnTo>
                    <a:pt x="507987" y="517398"/>
                  </a:lnTo>
                  <a:lnTo>
                    <a:pt x="509003" y="517144"/>
                  </a:lnTo>
                  <a:lnTo>
                    <a:pt x="509384" y="516763"/>
                  </a:lnTo>
                  <a:lnTo>
                    <a:pt x="512686" y="514604"/>
                  </a:lnTo>
                  <a:lnTo>
                    <a:pt x="513067" y="514223"/>
                  </a:lnTo>
                  <a:lnTo>
                    <a:pt x="515226" y="510921"/>
                  </a:lnTo>
                  <a:lnTo>
                    <a:pt x="515607" y="510540"/>
                  </a:lnTo>
                  <a:lnTo>
                    <a:pt x="515861" y="509524"/>
                  </a:lnTo>
                  <a:lnTo>
                    <a:pt x="516623" y="505968"/>
                  </a:lnTo>
                  <a:lnTo>
                    <a:pt x="516623" y="259969"/>
                  </a:lnTo>
                  <a:lnTo>
                    <a:pt x="1257160" y="259969"/>
                  </a:lnTo>
                  <a:lnTo>
                    <a:pt x="1261224" y="255905"/>
                  </a:lnTo>
                  <a:lnTo>
                    <a:pt x="1261224" y="233553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0110" y="2163318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504952" y="0"/>
                  </a:moveTo>
                  <a:lnTo>
                    <a:pt x="4089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506476"/>
                  </a:lnTo>
                  <a:lnTo>
                    <a:pt x="4089" y="510540"/>
                  </a:lnTo>
                  <a:lnTo>
                    <a:pt x="504952" y="510540"/>
                  </a:lnTo>
                  <a:lnTo>
                    <a:pt x="509016" y="506476"/>
                  </a:lnTo>
                  <a:lnTo>
                    <a:pt x="509016" y="4064"/>
                  </a:lnTo>
                  <a:lnTo>
                    <a:pt x="50495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0110" y="2163318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0" y="9144"/>
                  </a:moveTo>
                  <a:lnTo>
                    <a:pt x="0" y="4064"/>
                  </a:lnTo>
                  <a:lnTo>
                    <a:pt x="4089" y="0"/>
                  </a:lnTo>
                  <a:lnTo>
                    <a:pt x="9118" y="0"/>
                  </a:lnTo>
                  <a:lnTo>
                    <a:pt x="499872" y="0"/>
                  </a:lnTo>
                  <a:lnTo>
                    <a:pt x="504952" y="0"/>
                  </a:lnTo>
                  <a:lnTo>
                    <a:pt x="509016" y="4064"/>
                  </a:lnTo>
                  <a:lnTo>
                    <a:pt x="509016" y="9144"/>
                  </a:lnTo>
                  <a:lnTo>
                    <a:pt x="509016" y="501396"/>
                  </a:lnTo>
                  <a:lnTo>
                    <a:pt x="509016" y="506476"/>
                  </a:lnTo>
                  <a:lnTo>
                    <a:pt x="504952" y="510540"/>
                  </a:lnTo>
                  <a:lnTo>
                    <a:pt x="499872" y="510540"/>
                  </a:lnTo>
                  <a:lnTo>
                    <a:pt x="9118" y="510540"/>
                  </a:lnTo>
                  <a:lnTo>
                    <a:pt x="4089" y="510540"/>
                  </a:lnTo>
                  <a:lnTo>
                    <a:pt x="0" y="506476"/>
                  </a:lnTo>
                  <a:lnTo>
                    <a:pt x="0" y="501396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5319" y="2156205"/>
            <a:ext cx="15748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900" dirty="0">
                <a:solidFill>
                  <a:srgbClr val="151617"/>
                </a:solidFill>
                <a:latin typeface="Verdana"/>
                <a:cs typeface="Verdana"/>
              </a:rPr>
              <a:t>1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9057" y="2109977"/>
            <a:ext cx="5582285" cy="121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65" dirty="0">
                <a:solidFill>
                  <a:srgbClr val="151617"/>
                </a:solidFill>
                <a:latin typeface="Verdana"/>
                <a:cs typeface="Verdana"/>
              </a:rPr>
              <a:t>Environmental</a:t>
            </a: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Focus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Increasing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emphasis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on environmental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sustainable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use.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6300" y="4056888"/>
            <a:ext cx="1275715" cy="532765"/>
            <a:chOff x="876300" y="4056888"/>
            <a:chExt cx="1275715" cy="532765"/>
          </a:xfrm>
        </p:grpSpPr>
        <p:sp>
          <p:nvSpPr>
            <p:cNvPr id="12" name="object 12"/>
            <p:cNvSpPr/>
            <p:nvPr/>
          </p:nvSpPr>
          <p:spPr>
            <a:xfrm>
              <a:off x="890663" y="4071238"/>
              <a:ext cx="1261745" cy="518159"/>
            </a:xfrm>
            <a:custGeom>
              <a:avLst/>
              <a:gdLst/>
              <a:ahLst/>
              <a:cxnLst/>
              <a:rect l="l" t="t" r="r" b="b"/>
              <a:pathLst>
                <a:path w="1261745" h="518160">
                  <a:moveTo>
                    <a:pt x="1261224" y="232029"/>
                  </a:moveTo>
                  <a:lnTo>
                    <a:pt x="1257160" y="227965"/>
                  </a:lnTo>
                  <a:lnTo>
                    <a:pt x="516623" y="227965"/>
                  </a:lnTo>
                  <a:lnTo>
                    <a:pt x="516623" y="12192"/>
                  </a:lnTo>
                  <a:lnTo>
                    <a:pt x="515861" y="8636"/>
                  </a:lnTo>
                  <a:lnTo>
                    <a:pt x="515734" y="8128"/>
                  </a:lnTo>
                  <a:lnTo>
                    <a:pt x="515607" y="7747"/>
                  </a:lnTo>
                  <a:lnTo>
                    <a:pt x="515226" y="7239"/>
                  </a:lnTo>
                  <a:lnTo>
                    <a:pt x="513067" y="3937"/>
                  </a:lnTo>
                  <a:lnTo>
                    <a:pt x="504431" y="127"/>
                  </a:lnTo>
                  <a:lnTo>
                    <a:pt x="504177" y="0"/>
                  </a:lnTo>
                  <a:lnTo>
                    <a:pt x="498462" y="0"/>
                  </a:lnTo>
                  <a:lnTo>
                    <a:pt x="498462" y="3810"/>
                  </a:lnTo>
                  <a:lnTo>
                    <a:pt x="498462" y="7620"/>
                  </a:lnTo>
                  <a:lnTo>
                    <a:pt x="498462" y="227965"/>
                  </a:lnTo>
                  <a:lnTo>
                    <a:pt x="471284" y="227965"/>
                  </a:lnTo>
                  <a:lnTo>
                    <a:pt x="467220" y="232029"/>
                  </a:lnTo>
                  <a:lnTo>
                    <a:pt x="467220" y="237109"/>
                  </a:lnTo>
                  <a:lnTo>
                    <a:pt x="467220" y="254381"/>
                  </a:lnTo>
                  <a:lnTo>
                    <a:pt x="471284" y="258445"/>
                  </a:lnTo>
                  <a:lnTo>
                    <a:pt x="498462" y="258445"/>
                  </a:lnTo>
                  <a:lnTo>
                    <a:pt x="498462" y="495935"/>
                  </a:lnTo>
                  <a:lnTo>
                    <a:pt x="494398" y="499999"/>
                  </a:lnTo>
                  <a:lnTo>
                    <a:pt x="7620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76" y="505968"/>
                  </a:lnTo>
                  <a:lnTo>
                    <a:pt x="901" y="510032"/>
                  </a:lnTo>
                  <a:lnTo>
                    <a:pt x="1092" y="510540"/>
                  </a:lnTo>
                  <a:lnTo>
                    <a:pt x="1371" y="510921"/>
                  </a:lnTo>
                  <a:lnTo>
                    <a:pt x="3327" y="513842"/>
                  </a:lnTo>
                  <a:lnTo>
                    <a:pt x="3606" y="514223"/>
                  </a:lnTo>
                  <a:lnTo>
                    <a:pt x="3949" y="514604"/>
                  </a:lnTo>
                  <a:lnTo>
                    <a:pt x="7251" y="516763"/>
                  </a:lnTo>
                  <a:lnTo>
                    <a:pt x="7670" y="517144"/>
                  </a:lnTo>
                  <a:lnTo>
                    <a:pt x="8636" y="517398"/>
                  </a:lnTo>
                  <a:lnTo>
                    <a:pt x="12179" y="518160"/>
                  </a:lnTo>
                  <a:lnTo>
                    <a:pt x="504431" y="518160"/>
                  </a:lnTo>
                  <a:lnTo>
                    <a:pt x="507987" y="517398"/>
                  </a:lnTo>
                  <a:lnTo>
                    <a:pt x="509003" y="517144"/>
                  </a:lnTo>
                  <a:lnTo>
                    <a:pt x="509384" y="516763"/>
                  </a:lnTo>
                  <a:lnTo>
                    <a:pt x="512686" y="514604"/>
                  </a:lnTo>
                  <a:lnTo>
                    <a:pt x="513067" y="514223"/>
                  </a:lnTo>
                  <a:lnTo>
                    <a:pt x="515226" y="510921"/>
                  </a:lnTo>
                  <a:lnTo>
                    <a:pt x="515607" y="510540"/>
                  </a:lnTo>
                  <a:lnTo>
                    <a:pt x="515861" y="509524"/>
                  </a:lnTo>
                  <a:lnTo>
                    <a:pt x="516623" y="505968"/>
                  </a:lnTo>
                  <a:lnTo>
                    <a:pt x="516623" y="258445"/>
                  </a:lnTo>
                  <a:lnTo>
                    <a:pt x="1257160" y="258445"/>
                  </a:lnTo>
                  <a:lnTo>
                    <a:pt x="1261224" y="254381"/>
                  </a:lnTo>
                  <a:lnTo>
                    <a:pt x="1261224" y="232029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0110" y="4060698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504952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089" y="510539"/>
                  </a:lnTo>
                  <a:lnTo>
                    <a:pt x="504952" y="510539"/>
                  </a:lnTo>
                  <a:lnTo>
                    <a:pt x="509016" y="506475"/>
                  </a:lnTo>
                  <a:lnTo>
                    <a:pt x="509016" y="4063"/>
                  </a:lnTo>
                  <a:lnTo>
                    <a:pt x="50495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0110" y="4060698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0" y="9143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18" y="0"/>
                  </a:lnTo>
                  <a:lnTo>
                    <a:pt x="499872" y="0"/>
                  </a:lnTo>
                  <a:lnTo>
                    <a:pt x="504952" y="0"/>
                  </a:lnTo>
                  <a:lnTo>
                    <a:pt x="509016" y="4063"/>
                  </a:lnTo>
                  <a:lnTo>
                    <a:pt x="509016" y="9143"/>
                  </a:lnTo>
                  <a:lnTo>
                    <a:pt x="509016" y="501396"/>
                  </a:lnTo>
                  <a:lnTo>
                    <a:pt x="509016" y="506475"/>
                  </a:lnTo>
                  <a:lnTo>
                    <a:pt x="504952" y="510539"/>
                  </a:lnTo>
                  <a:lnTo>
                    <a:pt x="499872" y="510539"/>
                  </a:lnTo>
                  <a:lnTo>
                    <a:pt x="9118" y="510539"/>
                  </a:lnTo>
                  <a:lnTo>
                    <a:pt x="4089" y="510539"/>
                  </a:lnTo>
                  <a:lnTo>
                    <a:pt x="0" y="506475"/>
                  </a:lnTo>
                  <a:lnTo>
                    <a:pt x="0" y="501396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21181" y="4053332"/>
            <a:ext cx="224154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90" dirty="0">
                <a:solidFill>
                  <a:srgbClr val="151617"/>
                </a:solidFill>
                <a:latin typeface="Verdana"/>
                <a:cs typeface="Verdana"/>
              </a:rPr>
              <a:t>2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9057" y="4006977"/>
            <a:ext cx="5582285" cy="121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70" dirty="0">
                <a:solidFill>
                  <a:srgbClr val="151617"/>
                </a:solidFill>
                <a:latin typeface="Verdana"/>
                <a:cs typeface="Verdana"/>
              </a:rPr>
              <a:t>Technology</a:t>
            </a:r>
            <a:r>
              <a:rPr sz="2200" b="1" i="1" spc="-11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Impact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400"/>
              </a:lnSpc>
              <a:spcBef>
                <a:spcPts val="93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New technologies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may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create novel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issues,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such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drone privacy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concerns.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76300" y="5952744"/>
            <a:ext cx="1275715" cy="532765"/>
            <a:chOff x="876300" y="5952744"/>
            <a:chExt cx="1275715" cy="532765"/>
          </a:xfrm>
        </p:grpSpPr>
        <p:sp>
          <p:nvSpPr>
            <p:cNvPr id="18" name="object 18"/>
            <p:cNvSpPr/>
            <p:nvPr/>
          </p:nvSpPr>
          <p:spPr>
            <a:xfrm>
              <a:off x="890663" y="5967094"/>
              <a:ext cx="1261745" cy="518159"/>
            </a:xfrm>
            <a:custGeom>
              <a:avLst/>
              <a:gdLst/>
              <a:ahLst/>
              <a:cxnLst/>
              <a:rect l="l" t="t" r="r" b="b"/>
              <a:pathLst>
                <a:path w="1261745" h="518160">
                  <a:moveTo>
                    <a:pt x="1261224" y="233553"/>
                  </a:moveTo>
                  <a:lnTo>
                    <a:pt x="1257160" y="229489"/>
                  </a:lnTo>
                  <a:lnTo>
                    <a:pt x="516623" y="229489"/>
                  </a:lnTo>
                  <a:lnTo>
                    <a:pt x="516623" y="12192"/>
                  </a:lnTo>
                  <a:lnTo>
                    <a:pt x="515861" y="8636"/>
                  </a:lnTo>
                  <a:lnTo>
                    <a:pt x="515734" y="8128"/>
                  </a:lnTo>
                  <a:lnTo>
                    <a:pt x="515607" y="7747"/>
                  </a:lnTo>
                  <a:lnTo>
                    <a:pt x="515226" y="7239"/>
                  </a:lnTo>
                  <a:lnTo>
                    <a:pt x="513067" y="3937"/>
                  </a:lnTo>
                  <a:lnTo>
                    <a:pt x="504431" y="127"/>
                  </a:lnTo>
                  <a:lnTo>
                    <a:pt x="504177" y="0"/>
                  </a:lnTo>
                  <a:lnTo>
                    <a:pt x="498462" y="0"/>
                  </a:lnTo>
                  <a:lnTo>
                    <a:pt x="498462" y="3810"/>
                  </a:lnTo>
                  <a:lnTo>
                    <a:pt x="498462" y="7620"/>
                  </a:lnTo>
                  <a:lnTo>
                    <a:pt x="498462" y="229489"/>
                  </a:lnTo>
                  <a:lnTo>
                    <a:pt x="471284" y="229489"/>
                  </a:lnTo>
                  <a:lnTo>
                    <a:pt x="467220" y="233553"/>
                  </a:lnTo>
                  <a:lnTo>
                    <a:pt x="467220" y="238633"/>
                  </a:lnTo>
                  <a:lnTo>
                    <a:pt x="467220" y="255905"/>
                  </a:lnTo>
                  <a:lnTo>
                    <a:pt x="471284" y="259969"/>
                  </a:lnTo>
                  <a:lnTo>
                    <a:pt x="498462" y="259969"/>
                  </a:lnTo>
                  <a:lnTo>
                    <a:pt x="498462" y="495935"/>
                  </a:lnTo>
                  <a:lnTo>
                    <a:pt x="494398" y="499999"/>
                  </a:lnTo>
                  <a:lnTo>
                    <a:pt x="7620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76" y="505968"/>
                  </a:lnTo>
                  <a:lnTo>
                    <a:pt x="901" y="510032"/>
                  </a:lnTo>
                  <a:lnTo>
                    <a:pt x="1092" y="510540"/>
                  </a:lnTo>
                  <a:lnTo>
                    <a:pt x="1371" y="510921"/>
                  </a:lnTo>
                  <a:lnTo>
                    <a:pt x="3327" y="513842"/>
                  </a:lnTo>
                  <a:lnTo>
                    <a:pt x="3606" y="514223"/>
                  </a:lnTo>
                  <a:lnTo>
                    <a:pt x="3949" y="514604"/>
                  </a:lnTo>
                  <a:lnTo>
                    <a:pt x="7251" y="516763"/>
                  </a:lnTo>
                  <a:lnTo>
                    <a:pt x="7670" y="517144"/>
                  </a:lnTo>
                  <a:lnTo>
                    <a:pt x="8636" y="517398"/>
                  </a:lnTo>
                  <a:lnTo>
                    <a:pt x="12179" y="518160"/>
                  </a:lnTo>
                  <a:lnTo>
                    <a:pt x="504431" y="518160"/>
                  </a:lnTo>
                  <a:lnTo>
                    <a:pt x="507987" y="517398"/>
                  </a:lnTo>
                  <a:lnTo>
                    <a:pt x="509003" y="517144"/>
                  </a:lnTo>
                  <a:lnTo>
                    <a:pt x="509384" y="516763"/>
                  </a:lnTo>
                  <a:lnTo>
                    <a:pt x="512686" y="514604"/>
                  </a:lnTo>
                  <a:lnTo>
                    <a:pt x="513067" y="514223"/>
                  </a:lnTo>
                  <a:lnTo>
                    <a:pt x="515226" y="510921"/>
                  </a:lnTo>
                  <a:lnTo>
                    <a:pt x="515607" y="510540"/>
                  </a:lnTo>
                  <a:lnTo>
                    <a:pt x="515861" y="509524"/>
                  </a:lnTo>
                  <a:lnTo>
                    <a:pt x="516623" y="505968"/>
                  </a:lnTo>
                  <a:lnTo>
                    <a:pt x="516623" y="259969"/>
                  </a:lnTo>
                  <a:lnTo>
                    <a:pt x="1257160" y="259969"/>
                  </a:lnTo>
                  <a:lnTo>
                    <a:pt x="1261224" y="255905"/>
                  </a:lnTo>
                  <a:lnTo>
                    <a:pt x="1261224" y="233553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110" y="5956554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504952" y="0"/>
                  </a:moveTo>
                  <a:lnTo>
                    <a:pt x="4089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506476"/>
                  </a:lnTo>
                  <a:lnTo>
                    <a:pt x="4089" y="510540"/>
                  </a:lnTo>
                  <a:lnTo>
                    <a:pt x="504952" y="510540"/>
                  </a:lnTo>
                  <a:lnTo>
                    <a:pt x="509016" y="506476"/>
                  </a:lnTo>
                  <a:lnTo>
                    <a:pt x="509016" y="4064"/>
                  </a:lnTo>
                  <a:lnTo>
                    <a:pt x="50495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0110" y="5956554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0" y="9144"/>
                  </a:moveTo>
                  <a:lnTo>
                    <a:pt x="0" y="4064"/>
                  </a:lnTo>
                  <a:lnTo>
                    <a:pt x="4089" y="0"/>
                  </a:lnTo>
                  <a:lnTo>
                    <a:pt x="9118" y="0"/>
                  </a:lnTo>
                  <a:lnTo>
                    <a:pt x="499872" y="0"/>
                  </a:lnTo>
                  <a:lnTo>
                    <a:pt x="504952" y="0"/>
                  </a:lnTo>
                  <a:lnTo>
                    <a:pt x="509016" y="4064"/>
                  </a:lnTo>
                  <a:lnTo>
                    <a:pt x="509016" y="9144"/>
                  </a:lnTo>
                  <a:lnTo>
                    <a:pt x="509016" y="501396"/>
                  </a:lnTo>
                  <a:lnTo>
                    <a:pt x="509016" y="506476"/>
                  </a:lnTo>
                  <a:lnTo>
                    <a:pt x="504952" y="510540"/>
                  </a:lnTo>
                  <a:lnTo>
                    <a:pt x="499872" y="510540"/>
                  </a:lnTo>
                  <a:lnTo>
                    <a:pt x="9118" y="510540"/>
                  </a:lnTo>
                  <a:lnTo>
                    <a:pt x="4089" y="510540"/>
                  </a:lnTo>
                  <a:lnTo>
                    <a:pt x="0" y="506476"/>
                  </a:lnTo>
                  <a:lnTo>
                    <a:pt x="0" y="501396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20267" y="5950458"/>
            <a:ext cx="2247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75" dirty="0">
                <a:solidFill>
                  <a:srgbClr val="151617"/>
                </a:solidFill>
                <a:latin typeface="Verdana"/>
                <a:cs typeface="Verdana"/>
              </a:rPr>
              <a:t>3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9057" y="5904103"/>
            <a:ext cx="558228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Urban</a:t>
            </a:r>
            <a:r>
              <a:rPr sz="2200" b="1" i="1" spc="-11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Density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Growing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urban populations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may lead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 more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complex</a:t>
            </a:r>
            <a:endParaRPr sz="175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5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rights</a:t>
            </a:r>
            <a:r>
              <a:rPr sz="175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conflicts.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7A2C2A7-BBE6-E5A8-7F56-B3C62775C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1243965"/>
            <a:ext cx="5084445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pc="-75" dirty="0"/>
              <a:t>Practical</a:t>
            </a:r>
            <a:r>
              <a:rPr spc="-240" dirty="0"/>
              <a:t> </a:t>
            </a:r>
            <a:r>
              <a:rPr spc="-215" dirty="0"/>
              <a:t>Tips</a:t>
            </a:r>
            <a:r>
              <a:rPr spc="-235" dirty="0"/>
              <a:t> </a:t>
            </a:r>
            <a:r>
              <a:rPr spc="-150" dirty="0"/>
              <a:t>for</a:t>
            </a:r>
            <a:r>
              <a:rPr i="1" spc="-150" dirty="0"/>
              <a:t> </a:t>
            </a:r>
            <a:r>
              <a:rPr i="1" spc="-170" dirty="0"/>
              <a:t>Property</a:t>
            </a:r>
            <a:r>
              <a:rPr i="1" spc="-220" dirty="0"/>
              <a:t> </a:t>
            </a:r>
            <a:r>
              <a:rPr i="1" spc="-175" dirty="0"/>
              <a:t>Owners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277355" y="3297935"/>
            <a:ext cx="532765" cy="532765"/>
            <a:chOff x="6277355" y="3297935"/>
            <a:chExt cx="532765" cy="532765"/>
          </a:xfrm>
        </p:grpSpPr>
        <p:sp>
          <p:nvSpPr>
            <p:cNvPr id="5" name="object 5"/>
            <p:cNvSpPr/>
            <p:nvPr/>
          </p:nvSpPr>
          <p:spPr>
            <a:xfrm>
              <a:off x="6291707" y="3312286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518160" y="12192"/>
                  </a:moveTo>
                  <a:lnTo>
                    <a:pt x="517398" y="8636"/>
                  </a:lnTo>
                  <a:lnTo>
                    <a:pt x="517271" y="8128"/>
                  </a:lnTo>
                  <a:lnTo>
                    <a:pt x="517144" y="7747"/>
                  </a:lnTo>
                  <a:lnTo>
                    <a:pt x="516763" y="7239"/>
                  </a:lnTo>
                  <a:lnTo>
                    <a:pt x="514604" y="3937"/>
                  </a:lnTo>
                  <a:lnTo>
                    <a:pt x="514223" y="3683"/>
                  </a:lnTo>
                  <a:lnTo>
                    <a:pt x="513842" y="3302"/>
                  </a:lnTo>
                  <a:lnTo>
                    <a:pt x="510540" y="1143"/>
                  </a:lnTo>
                  <a:lnTo>
                    <a:pt x="510032" y="889"/>
                  </a:lnTo>
                  <a:lnTo>
                    <a:pt x="509524" y="762"/>
                  </a:lnTo>
                  <a:lnTo>
                    <a:pt x="505968" y="127"/>
                  </a:lnTo>
                  <a:lnTo>
                    <a:pt x="505714" y="0"/>
                  </a:lnTo>
                  <a:lnTo>
                    <a:pt x="499999" y="0"/>
                  </a:lnTo>
                  <a:lnTo>
                    <a:pt x="499999" y="3810"/>
                  </a:lnTo>
                  <a:lnTo>
                    <a:pt x="499999" y="7620"/>
                  </a:lnTo>
                  <a:lnTo>
                    <a:pt x="499999" y="495935"/>
                  </a:lnTo>
                  <a:lnTo>
                    <a:pt x="495935" y="499999"/>
                  </a:lnTo>
                  <a:lnTo>
                    <a:pt x="7620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127" y="505968"/>
                  </a:lnTo>
                  <a:lnTo>
                    <a:pt x="3683" y="514223"/>
                  </a:lnTo>
                  <a:lnTo>
                    <a:pt x="3937" y="514604"/>
                  </a:lnTo>
                  <a:lnTo>
                    <a:pt x="7239" y="516763"/>
                  </a:lnTo>
                  <a:lnTo>
                    <a:pt x="7747" y="517144"/>
                  </a:lnTo>
                  <a:lnTo>
                    <a:pt x="8128" y="517271"/>
                  </a:lnTo>
                  <a:lnTo>
                    <a:pt x="8636" y="517398"/>
                  </a:lnTo>
                  <a:lnTo>
                    <a:pt x="12192" y="518160"/>
                  </a:lnTo>
                  <a:lnTo>
                    <a:pt x="505968" y="518160"/>
                  </a:lnTo>
                  <a:lnTo>
                    <a:pt x="509524" y="517398"/>
                  </a:lnTo>
                  <a:lnTo>
                    <a:pt x="510540" y="517144"/>
                  </a:lnTo>
                  <a:lnTo>
                    <a:pt x="510921" y="516763"/>
                  </a:lnTo>
                  <a:lnTo>
                    <a:pt x="514223" y="514604"/>
                  </a:lnTo>
                  <a:lnTo>
                    <a:pt x="514604" y="514223"/>
                  </a:lnTo>
                  <a:lnTo>
                    <a:pt x="516763" y="510921"/>
                  </a:lnTo>
                  <a:lnTo>
                    <a:pt x="517144" y="510540"/>
                  </a:lnTo>
                  <a:lnTo>
                    <a:pt x="517398" y="509524"/>
                  </a:lnTo>
                  <a:lnTo>
                    <a:pt x="518160" y="505968"/>
                  </a:lnTo>
                  <a:lnTo>
                    <a:pt x="51816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1165" y="330174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506476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063" y="510539"/>
                  </a:lnTo>
                  <a:lnTo>
                    <a:pt x="506476" y="510539"/>
                  </a:lnTo>
                  <a:lnTo>
                    <a:pt x="510539" y="506475"/>
                  </a:lnTo>
                  <a:lnTo>
                    <a:pt x="510539" y="4063"/>
                  </a:lnTo>
                  <a:lnTo>
                    <a:pt x="50647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1165" y="330174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4" y="0"/>
                  </a:lnTo>
                  <a:lnTo>
                    <a:pt x="501395" y="0"/>
                  </a:lnTo>
                  <a:lnTo>
                    <a:pt x="506476" y="0"/>
                  </a:lnTo>
                  <a:lnTo>
                    <a:pt x="510539" y="4063"/>
                  </a:lnTo>
                  <a:lnTo>
                    <a:pt x="510539" y="9143"/>
                  </a:lnTo>
                  <a:lnTo>
                    <a:pt x="510539" y="501395"/>
                  </a:lnTo>
                  <a:lnTo>
                    <a:pt x="510539" y="506475"/>
                  </a:lnTo>
                  <a:lnTo>
                    <a:pt x="506476" y="510539"/>
                  </a:lnTo>
                  <a:lnTo>
                    <a:pt x="501395" y="510539"/>
                  </a:lnTo>
                  <a:lnTo>
                    <a:pt x="9144" y="510539"/>
                  </a:lnTo>
                  <a:lnTo>
                    <a:pt x="4063" y="510539"/>
                  </a:lnTo>
                  <a:lnTo>
                    <a:pt x="0" y="506475"/>
                  </a:lnTo>
                  <a:lnTo>
                    <a:pt x="0" y="50139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56934" y="3295015"/>
            <a:ext cx="15748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900" dirty="0">
                <a:solidFill>
                  <a:srgbClr val="151617"/>
                </a:solidFill>
                <a:latin typeface="Verdana"/>
                <a:cs typeface="Verdana"/>
              </a:rPr>
              <a:t>1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5319" y="3276980"/>
            <a:ext cx="280416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Documentation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Maintain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clear records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of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boundaries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any</a:t>
            </a:r>
            <a:r>
              <a:rPr sz="175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agreements</a:t>
            </a:r>
            <a:r>
              <a:rPr sz="175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with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neighbours.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68128" y="3297935"/>
            <a:ext cx="532765" cy="532765"/>
            <a:chOff x="10168128" y="3297935"/>
            <a:chExt cx="532765" cy="532765"/>
          </a:xfrm>
        </p:grpSpPr>
        <p:sp>
          <p:nvSpPr>
            <p:cNvPr id="11" name="object 11"/>
            <p:cNvSpPr/>
            <p:nvPr/>
          </p:nvSpPr>
          <p:spPr>
            <a:xfrm>
              <a:off x="10182479" y="3312286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518160" y="12192"/>
                  </a:moveTo>
                  <a:lnTo>
                    <a:pt x="517398" y="8636"/>
                  </a:lnTo>
                  <a:lnTo>
                    <a:pt x="517271" y="8128"/>
                  </a:lnTo>
                  <a:lnTo>
                    <a:pt x="517144" y="7747"/>
                  </a:lnTo>
                  <a:lnTo>
                    <a:pt x="516763" y="7239"/>
                  </a:lnTo>
                  <a:lnTo>
                    <a:pt x="514604" y="3937"/>
                  </a:lnTo>
                  <a:lnTo>
                    <a:pt x="514223" y="3683"/>
                  </a:lnTo>
                  <a:lnTo>
                    <a:pt x="513842" y="3302"/>
                  </a:lnTo>
                  <a:lnTo>
                    <a:pt x="510540" y="1143"/>
                  </a:lnTo>
                  <a:lnTo>
                    <a:pt x="510032" y="889"/>
                  </a:lnTo>
                  <a:lnTo>
                    <a:pt x="509524" y="762"/>
                  </a:lnTo>
                  <a:lnTo>
                    <a:pt x="505968" y="127"/>
                  </a:lnTo>
                  <a:lnTo>
                    <a:pt x="505714" y="0"/>
                  </a:lnTo>
                  <a:lnTo>
                    <a:pt x="499999" y="0"/>
                  </a:lnTo>
                  <a:lnTo>
                    <a:pt x="499999" y="3810"/>
                  </a:lnTo>
                  <a:lnTo>
                    <a:pt x="499999" y="7620"/>
                  </a:lnTo>
                  <a:lnTo>
                    <a:pt x="499999" y="495935"/>
                  </a:lnTo>
                  <a:lnTo>
                    <a:pt x="495935" y="499999"/>
                  </a:lnTo>
                  <a:lnTo>
                    <a:pt x="7620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127" y="505968"/>
                  </a:lnTo>
                  <a:lnTo>
                    <a:pt x="3683" y="514223"/>
                  </a:lnTo>
                  <a:lnTo>
                    <a:pt x="3937" y="514604"/>
                  </a:lnTo>
                  <a:lnTo>
                    <a:pt x="7239" y="516763"/>
                  </a:lnTo>
                  <a:lnTo>
                    <a:pt x="7747" y="517144"/>
                  </a:lnTo>
                  <a:lnTo>
                    <a:pt x="8128" y="517271"/>
                  </a:lnTo>
                  <a:lnTo>
                    <a:pt x="8636" y="517398"/>
                  </a:lnTo>
                  <a:lnTo>
                    <a:pt x="12192" y="518160"/>
                  </a:lnTo>
                  <a:lnTo>
                    <a:pt x="505968" y="518160"/>
                  </a:lnTo>
                  <a:lnTo>
                    <a:pt x="509524" y="517398"/>
                  </a:lnTo>
                  <a:lnTo>
                    <a:pt x="510540" y="517144"/>
                  </a:lnTo>
                  <a:lnTo>
                    <a:pt x="510921" y="516763"/>
                  </a:lnTo>
                  <a:lnTo>
                    <a:pt x="514223" y="514604"/>
                  </a:lnTo>
                  <a:lnTo>
                    <a:pt x="514604" y="514223"/>
                  </a:lnTo>
                  <a:lnTo>
                    <a:pt x="516763" y="510921"/>
                  </a:lnTo>
                  <a:lnTo>
                    <a:pt x="517144" y="510540"/>
                  </a:lnTo>
                  <a:lnTo>
                    <a:pt x="517398" y="509524"/>
                  </a:lnTo>
                  <a:lnTo>
                    <a:pt x="518160" y="505968"/>
                  </a:lnTo>
                  <a:lnTo>
                    <a:pt x="51816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71938" y="330174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506475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063" y="510539"/>
                  </a:lnTo>
                  <a:lnTo>
                    <a:pt x="506475" y="510539"/>
                  </a:lnTo>
                  <a:lnTo>
                    <a:pt x="510539" y="506475"/>
                  </a:lnTo>
                  <a:lnTo>
                    <a:pt x="510539" y="4063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1938" y="330174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3" y="0"/>
                  </a:lnTo>
                  <a:lnTo>
                    <a:pt x="501395" y="0"/>
                  </a:lnTo>
                  <a:lnTo>
                    <a:pt x="506475" y="0"/>
                  </a:lnTo>
                  <a:lnTo>
                    <a:pt x="510539" y="4063"/>
                  </a:lnTo>
                  <a:lnTo>
                    <a:pt x="510539" y="9143"/>
                  </a:lnTo>
                  <a:lnTo>
                    <a:pt x="510539" y="501395"/>
                  </a:lnTo>
                  <a:lnTo>
                    <a:pt x="510539" y="506475"/>
                  </a:lnTo>
                  <a:lnTo>
                    <a:pt x="506475" y="510539"/>
                  </a:lnTo>
                  <a:lnTo>
                    <a:pt x="501395" y="510539"/>
                  </a:lnTo>
                  <a:lnTo>
                    <a:pt x="9143" y="510539"/>
                  </a:lnTo>
                  <a:lnTo>
                    <a:pt x="4063" y="510539"/>
                  </a:lnTo>
                  <a:lnTo>
                    <a:pt x="0" y="506475"/>
                  </a:lnTo>
                  <a:lnTo>
                    <a:pt x="0" y="50139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315193" y="3295015"/>
            <a:ext cx="224154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90" dirty="0">
                <a:solidFill>
                  <a:srgbClr val="151617"/>
                </a:solidFill>
                <a:latin typeface="Verdana"/>
                <a:cs typeface="Verdana"/>
              </a:rPr>
              <a:t>2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97361" y="3276980"/>
            <a:ext cx="280416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Communication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Address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potential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issues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with neighbours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early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amicably</a:t>
            </a:r>
            <a:r>
              <a:rPr sz="175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prevent escalation.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77355" y="5722620"/>
            <a:ext cx="532765" cy="531495"/>
            <a:chOff x="6277355" y="5722620"/>
            <a:chExt cx="532765" cy="531495"/>
          </a:xfrm>
        </p:grpSpPr>
        <p:sp>
          <p:nvSpPr>
            <p:cNvPr id="17" name="object 17"/>
            <p:cNvSpPr/>
            <p:nvPr/>
          </p:nvSpPr>
          <p:spPr>
            <a:xfrm>
              <a:off x="6291707" y="5736970"/>
              <a:ext cx="518159" cy="516890"/>
            </a:xfrm>
            <a:custGeom>
              <a:avLst/>
              <a:gdLst/>
              <a:ahLst/>
              <a:cxnLst/>
              <a:rect l="l" t="t" r="r" b="b"/>
              <a:pathLst>
                <a:path w="518159" h="516889">
                  <a:moveTo>
                    <a:pt x="518160" y="12192"/>
                  </a:moveTo>
                  <a:lnTo>
                    <a:pt x="517398" y="8636"/>
                  </a:lnTo>
                  <a:lnTo>
                    <a:pt x="517271" y="8128"/>
                  </a:lnTo>
                  <a:lnTo>
                    <a:pt x="517144" y="7747"/>
                  </a:lnTo>
                  <a:lnTo>
                    <a:pt x="516763" y="7239"/>
                  </a:lnTo>
                  <a:lnTo>
                    <a:pt x="514604" y="3937"/>
                  </a:lnTo>
                  <a:lnTo>
                    <a:pt x="505968" y="127"/>
                  </a:lnTo>
                  <a:lnTo>
                    <a:pt x="505714" y="0"/>
                  </a:lnTo>
                  <a:lnTo>
                    <a:pt x="499999" y="0"/>
                  </a:lnTo>
                  <a:lnTo>
                    <a:pt x="499999" y="3810"/>
                  </a:lnTo>
                  <a:lnTo>
                    <a:pt x="499999" y="7620"/>
                  </a:lnTo>
                  <a:lnTo>
                    <a:pt x="499999" y="494411"/>
                  </a:lnTo>
                  <a:lnTo>
                    <a:pt x="495935" y="498475"/>
                  </a:lnTo>
                  <a:lnTo>
                    <a:pt x="7620" y="498475"/>
                  </a:lnTo>
                  <a:lnTo>
                    <a:pt x="3810" y="498475"/>
                  </a:lnTo>
                  <a:lnTo>
                    <a:pt x="0" y="498475"/>
                  </a:lnTo>
                  <a:lnTo>
                    <a:pt x="127" y="504444"/>
                  </a:lnTo>
                  <a:lnTo>
                    <a:pt x="7239" y="515239"/>
                  </a:lnTo>
                  <a:lnTo>
                    <a:pt x="7747" y="515620"/>
                  </a:lnTo>
                  <a:lnTo>
                    <a:pt x="8128" y="515747"/>
                  </a:lnTo>
                  <a:lnTo>
                    <a:pt x="8636" y="515874"/>
                  </a:lnTo>
                  <a:lnTo>
                    <a:pt x="12192" y="516636"/>
                  </a:lnTo>
                  <a:lnTo>
                    <a:pt x="505968" y="516636"/>
                  </a:lnTo>
                  <a:lnTo>
                    <a:pt x="509524" y="515874"/>
                  </a:lnTo>
                  <a:lnTo>
                    <a:pt x="510540" y="515620"/>
                  </a:lnTo>
                  <a:lnTo>
                    <a:pt x="510921" y="515239"/>
                  </a:lnTo>
                  <a:lnTo>
                    <a:pt x="514223" y="513080"/>
                  </a:lnTo>
                  <a:lnTo>
                    <a:pt x="514604" y="512699"/>
                  </a:lnTo>
                  <a:lnTo>
                    <a:pt x="516763" y="509397"/>
                  </a:lnTo>
                  <a:lnTo>
                    <a:pt x="517144" y="509016"/>
                  </a:lnTo>
                  <a:lnTo>
                    <a:pt x="517398" y="508000"/>
                  </a:lnTo>
                  <a:lnTo>
                    <a:pt x="518160" y="504444"/>
                  </a:lnTo>
                  <a:lnTo>
                    <a:pt x="51816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1165" y="5726430"/>
              <a:ext cx="510540" cy="509270"/>
            </a:xfrm>
            <a:custGeom>
              <a:avLst/>
              <a:gdLst/>
              <a:ahLst/>
              <a:cxnLst/>
              <a:rect l="l" t="t" r="r" b="b"/>
              <a:pathLst>
                <a:path w="510540" h="509270">
                  <a:moveTo>
                    <a:pt x="506476" y="0"/>
                  </a:moveTo>
                  <a:lnTo>
                    <a:pt x="4063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504952"/>
                  </a:lnTo>
                  <a:lnTo>
                    <a:pt x="4063" y="509016"/>
                  </a:lnTo>
                  <a:lnTo>
                    <a:pt x="506476" y="509016"/>
                  </a:lnTo>
                  <a:lnTo>
                    <a:pt x="510539" y="504952"/>
                  </a:lnTo>
                  <a:lnTo>
                    <a:pt x="510539" y="4064"/>
                  </a:lnTo>
                  <a:lnTo>
                    <a:pt x="50647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1165" y="5726430"/>
              <a:ext cx="510540" cy="509270"/>
            </a:xfrm>
            <a:custGeom>
              <a:avLst/>
              <a:gdLst/>
              <a:ahLst/>
              <a:cxnLst/>
              <a:rect l="l" t="t" r="r" b="b"/>
              <a:pathLst>
                <a:path w="510540" h="509270">
                  <a:moveTo>
                    <a:pt x="0" y="9144"/>
                  </a:moveTo>
                  <a:lnTo>
                    <a:pt x="0" y="4064"/>
                  </a:lnTo>
                  <a:lnTo>
                    <a:pt x="4063" y="0"/>
                  </a:lnTo>
                  <a:lnTo>
                    <a:pt x="9144" y="0"/>
                  </a:lnTo>
                  <a:lnTo>
                    <a:pt x="501395" y="0"/>
                  </a:lnTo>
                  <a:lnTo>
                    <a:pt x="506476" y="0"/>
                  </a:lnTo>
                  <a:lnTo>
                    <a:pt x="510539" y="4064"/>
                  </a:lnTo>
                  <a:lnTo>
                    <a:pt x="510539" y="9144"/>
                  </a:lnTo>
                  <a:lnTo>
                    <a:pt x="510539" y="499872"/>
                  </a:lnTo>
                  <a:lnTo>
                    <a:pt x="510539" y="504952"/>
                  </a:lnTo>
                  <a:lnTo>
                    <a:pt x="506476" y="509016"/>
                  </a:lnTo>
                  <a:lnTo>
                    <a:pt x="501395" y="509016"/>
                  </a:lnTo>
                  <a:lnTo>
                    <a:pt x="9144" y="509016"/>
                  </a:lnTo>
                  <a:lnTo>
                    <a:pt x="4063" y="509016"/>
                  </a:lnTo>
                  <a:lnTo>
                    <a:pt x="0" y="504952"/>
                  </a:lnTo>
                  <a:lnTo>
                    <a:pt x="0" y="499872"/>
                  </a:lnTo>
                  <a:lnTo>
                    <a:pt x="0" y="9144"/>
                  </a:lnTo>
                  <a:close/>
                </a:path>
              </a:pathLst>
            </a:custGeom>
            <a:ln w="7619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2263" y="5719317"/>
            <a:ext cx="2247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75" dirty="0">
                <a:solidFill>
                  <a:srgbClr val="151617"/>
                </a:solidFill>
                <a:latin typeface="Verdana"/>
                <a:cs typeface="Verdana"/>
              </a:rPr>
              <a:t>3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5319" y="5701410"/>
            <a:ext cx="613854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Legal</a:t>
            </a:r>
            <a:r>
              <a:rPr sz="2200" b="1" i="1" spc="-10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Advice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Seek professional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legal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counsel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before taking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action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in</a:t>
            </a:r>
            <a:endParaRPr sz="175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5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disputes.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6E020C5-2A0C-E0C9-F558-E31681D59A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1822" y="488645"/>
            <a:ext cx="317055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-520" dirty="0"/>
              <a:t>QWA</a:t>
            </a:r>
            <a:r>
              <a:rPr sz="3750" spc="-240" dirty="0"/>
              <a:t> </a:t>
            </a:r>
            <a:r>
              <a:rPr sz="3750" spc="-170" dirty="0"/>
              <a:t>Session</a:t>
            </a:r>
            <a:endParaRPr sz="37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131" y="1421891"/>
            <a:ext cx="481584" cy="4815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1822" y="2077593"/>
            <a:ext cx="7258684" cy="1019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i="1" spc="-45" dirty="0">
                <a:solidFill>
                  <a:srgbClr val="151617"/>
                </a:solidFill>
                <a:latin typeface="Verdana"/>
                <a:cs typeface="Verdana"/>
              </a:rPr>
              <a:t>Open</a:t>
            </a:r>
            <a:r>
              <a:rPr sz="1850" b="1" i="1" spc="-9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1850" b="1" i="1" spc="-20" dirty="0">
                <a:solidFill>
                  <a:srgbClr val="151617"/>
                </a:solidFill>
                <a:latin typeface="Verdana"/>
                <a:cs typeface="Verdana"/>
              </a:rPr>
              <a:t>Floor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3300"/>
              </a:lnSpc>
              <a:spcBef>
                <a:spcPts val="815"/>
              </a:spcBef>
            </a:pP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Audience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members</a:t>
            </a:r>
            <a:r>
              <a:rPr sz="150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are</a:t>
            </a:r>
            <a:r>
              <a:rPr sz="150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encouraged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</a:t>
            </a:r>
            <a:r>
              <a:rPr sz="15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ask</a:t>
            </a:r>
            <a:r>
              <a:rPr sz="15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questions</a:t>
            </a:r>
            <a:r>
              <a:rPr sz="150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about</a:t>
            </a:r>
            <a:r>
              <a:rPr sz="150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</a:t>
            </a:r>
            <a:r>
              <a:rPr sz="150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rights.</a:t>
            </a:r>
            <a:endParaRPr sz="1500">
              <a:latin typeface="Noto Sans Mono CJK HK"/>
              <a:cs typeface="Noto Sans Mono CJK HK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131" y="3706367"/>
            <a:ext cx="481584" cy="4815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1822" y="4362957"/>
            <a:ext cx="6969759" cy="1020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i="1" spc="-10" dirty="0">
                <a:solidFill>
                  <a:srgbClr val="151617"/>
                </a:solidFill>
                <a:latin typeface="Verdana"/>
                <a:cs typeface="Verdana"/>
              </a:rPr>
              <a:t>Clarification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3500"/>
              </a:lnSpc>
              <a:spcBef>
                <a:spcPts val="810"/>
              </a:spcBef>
            </a:pP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This</a:t>
            </a:r>
            <a:r>
              <a:rPr sz="150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is</a:t>
            </a:r>
            <a:r>
              <a:rPr sz="150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</a:t>
            </a:r>
            <a:r>
              <a:rPr sz="150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opportunity</a:t>
            </a:r>
            <a:r>
              <a:rPr sz="150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</a:t>
            </a:r>
            <a:r>
              <a:rPr sz="150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clarify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complex</a:t>
            </a:r>
            <a:r>
              <a:rPr sz="150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legal</a:t>
            </a:r>
            <a:r>
              <a:rPr sz="1500" spc="-3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concepts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discussed</a:t>
            </a:r>
            <a:r>
              <a:rPr sz="150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</a:t>
            </a:r>
            <a:r>
              <a:rPr sz="150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</a:t>
            </a:r>
            <a:r>
              <a:rPr sz="15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presentation.</a:t>
            </a:r>
            <a:endParaRPr sz="1500">
              <a:latin typeface="Noto Sans Mono CJK HK"/>
              <a:cs typeface="Noto Sans Mono CJK HK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131" y="5992367"/>
            <a:ext cx="481584" cy="4815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1822" y="6648704"/>
            <a:ext cx="7353934" cy="1019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i="1" spc="-10" dirty="0">
                <a:solidFill>
                  <a:srgbClr val="151617"/>
                </a:solidFill>
                <a:latin typeface="Verdana"/>
                <a:cs typeface="Verdana"/>
              </a:rPr>
              <a:t>Discussion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3300"/>
              </a:lnSpc>
              <a:spcBef>
                <a:spcPts val="815"/>
              </a:spcBef>
            </a:pP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Engage</a:t>
            </a:r>
            <a:r>
              <a:rPr sz="1500" spc="-5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</a:t>
            </a:r>
            <a:r>
              <a:rPr sz="15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</a:t>
            </a:r>
            <a:r>
              <a:rPr sz="15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dialogue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about</a:t>
            </a:r>
            <a:r>
              <a:rPr sz="150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practical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applications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</a:t>
            </a:r>
            <a:r>
              <a:rPr sz="15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5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law</a:t>
            </a:r>
            <a:r>
              <a:rPr sz="150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</a:t>
            </a:r>
            <a:r>
              <a:rPr sz="150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disputes.</a:t>
            </a:r>
            <a:endParaRPr sz="1500">
              <a:latin typeface="Noto Sans Mono CJK HK"/>
              <a:cs typeface="Noto Sans Mono CJK HK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DF400F-7C9D-04A7-AF84-89FE7F5C32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1021156"/>
            <a:ext cx="332549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Conclusion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94766" y="2116073"/>
            <a:ext cx="3683635" cy="2429510"/>
            <a:chOff x="794766" y="2116073"/>
            <a:chExt cx="3683635" cy="2429510"/>
          </a:xfrm>
        </p:grpSpPr>
        <p:sp>
          <p:nvSpPr>
            <p:cNvPr id="5" name="object 5"/>
            <p:cNvSpPr/>
            <p:nvPr/>
          </p:nvSpPr>
          <p:spPr>
            <a:xfrm>
              <a:off x="805319" y="2126614"/>
              <a:ext cx="3672840" cy="2418715"/>
            </a:xfrm>
            <a:custGeom>
              <a:avLst/>
              <a:gdLst/>
              <a:ahLst/>
              <a:cxnLst/>
              <a:rect l="l" t="t" r="r" b="b"/>
              <a:pathLst>
                <a:path w="3672840" h="2418715">
                  <a:moveTo>
                    <a:pt x="3672827" y="12192"/>
                  </a:moveTo>
                  <a:lnTo>
                    <a:pt x="3672065" y="8636"/>
                  </a:lnTo>
                  <a:lnTo>
                    <a:pt x="3671938" y="8128"/>
                  </a:lnTo>
                  <a:lnTo>
                    <a:pt x="3671811" y="7747"/>
                  </a:lnTo>
                  <a:lnTo>
                    <a:pt x="3671430" y="7239"/>
                  </a:lnTo>
                  <a:lnTo>
                    <a:pt x="3669271" y="3937"/>
                  </a:lnTo>
                  <a:lnTo>
                    <a:pt x="3660635" y="127"/>
                  </a:lnTo>
                  <a:lnTo>
                    <a:pt x="3660381" y="0"/>
                  </a:lnTo>
                  <a:lnTo>
                    <a:pt x="3654653" y="0"/>
                  </a:lnTo>
                  <a:lnTo>
                    <a:pt x="3654653" y="3810"/>
                  </a:lnTo>
                  <a:lnTo>
                    <a:pt x="3654653" y="7620"/>
                  </a:lnTo>
                  <a:lnTo>
                    <a:pt x="3654666" y="2396363"/>
                  </a:lnTo>
                  <a:lnTo>
                    <a:pt x="3650602" y="2400427"/>
                  </a:lnTo>
                  <a:lnTo>
                    <a:pt x="7607" y="2400427"/>
                  </a:lnTo>
                  <a:lnTo>
                    <a:pt x="3810" y="2400427"/>
                  </a:lnTo>
                  <a:lnTo>
                    <a:pt x="0" y="2400427"/>
                  </a:lnTo>
                  <a:lnTo>
                    <a:pt x="76" y="2406396"/>
                  </a:lnTo>
                  <a:lnTo>
                    <a:pt x="901" y="2410460"/>
                  </a:lnTo>
                  <a:lnTo>
                    <a:pt x="1092" y="2410968"/>
                  </a:lnTo>
                  <a:lnTo>
                    <a:pt x="1371" y="2411349"/>
                  </a:lnTo>
                  <a:lnTo>
                    <a:pt x="3327" y="2414270"/>
                  </a:lnTo>
                  <a:lnTo>
                    <a:pt x="3606" y="2414651"/>
                  </a:lnTo>
                  <a:lnTo>
                    <a:pt x="3949" y="2415032"/>
                  </a:lnTo>
                  <a:lnTo>
                    <a:pt x="7264" y="2417191"/>
                  </a:lnTo>
                  <a:lnTo>
                    <a:pt x="7683" y="2417572"/>
                  </a:lnTo>
                  <a:lnTo>
                    <a:pt x="8648" y="2417826"/>
                  </a:lnTo>
                  <a:lnTo>
                    <a:pt x="12204" y="2418588"/>
                  </a:lnTo>
                  <a:lnTo>
                    <a:pt x="3660635" y="2418588"/>
                  </a:lnTo>
                  <a:lnTo>
                    <a:pt x="3664191" y="2417826"/>
                  </a:lnTo>
                  <a:lnTo>
                    <a:pt x="3665207" y="2417572"/>
                  </a:lnTo>
                  <a:lnTo>
                    <a:pt x="3665588" y="2417191"/>
                  </a:lnTo>
                  <a:lnTo>
                    <a:pt x="3668890" y="2415032"/>
                  </a:lnTo>
                  <a:lnTo>
                    <a:pt x="3669271" y="2414651"/>
                  </a:lnTo>
                  <a:lnTo>
                    <a:pt x="3671430" y="2411349"/>
                  </a:lnTo>
                  <a:lnTo>
                    <a:pt x="3671811" y="2410968"/>
                  </a:lnTo>
                  <a:lnTo>
                    <a:pt x="3672065" y="2409952"/>
                  </a:lnTo>
                  <a:lnTo>
                    <a:pt x="3672827" y="2406396"/>
                  </a:lnTo>
                  <a:lnTo>
                    <a:pt x="3672827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4766" y="2116073"/>
              <a:ext cx="3665220" cy="2411095"/>
            </a:xfrm>
            <a:custGeom>
              <a:avLst/>
              <a:gdLst/>
              <a:ahLst/>
              <a:cxnLst/>
              <a:rect l="l" t="t" r="r" b="b"/>
              <a:pathLst>
                <a:path w="3665220" h="2411095">
                  <a:moveTo>
                    <a:pt x="3661156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406904"/>
                  </a:lnTo>
                  <a:lnTo>
                    <a:pt x="4089" y="2410967"/>
                  </a:lnTo>
                  <a:lnTo>
                    <a:pt x="3661156" y="2410967"/>
                  </a:lnTo>
                  <a:lnTo>
                    <a:pt x="3665220" y="2406904"/>
                  </a:lnTo>
                  <a:lnTo>
                    <a:pt x="3665220" y="4063"/>
                  </a:lnTo>
                  <a:lnTo>
                    <a:pt x="366115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4766" y="2116073"/>
            <a:ext cx="3665220" cy="2411095"/>
          </a:xfrm>
          <a:prstGeom prst="rect">
            <a:avLst/>
          </a:prstGeom>
          <a:ln w="12954">
            <a:solidFill>
              <a:srgbClr val="151617"/>
            </a:solidFill>
          </a:ln>
        </p:spPr>
        <p:txBody>
          <a:bodyPr vert="horz" wrap="square" lIns="0" tIns="22098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740"/>
              </a:spcBef>
            </a:pPr>
            <a:r>
              <a:rPr sz="2200" b="1" i="1" spc="-25" dirty="0">
                <a:solidFill>
                  <a:srgbClr val="151617"/>
                </a:solidFill>
                <a:latin typeface="Verdana"/>
                <a:cs typeface="Verdana"/>
              </a:rPr>
              <a:t>Balance</a:t>
            </a:r>
            <a:r>
              <a:rPr sz="2200" b="1" i="1" spc="-11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20" dirty="0">
                <a:solidFill>
                  <a:srgbClr val="151617"/>
                </a:solidFill>
                <a:latin typeface="Verdana"/>
                <a:cs typeface="Verdana"/>
              </a:rPr>
              <a:t>is</a:t>
            </a:r>
            <a:r>
              <a:rPr sz="2200" b="1" i="1" spc="-13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25" dirty="0">
                <a:solidFill>
                  <a:srgbClr val="151617"/>
                </a:solidFill>
                <a:latin typeface="Verdana"/>
                <a:cs typeface="Verdana"/>
              </a:rPr>
              <a:t>Key</a:t>
            </a:r>
            <a:endParaRPr sz="2200">
              <a:latin typeface="Verdana"/>
              <a:cs typeface="Verdana"/>
            </a:endParaRPr>
          </a:p>
          <a:p>
            <a:pPr marL="233045" marR="532765">
              <a:lnSpc>
                <a:spcPct val="138100"/>
              </a:lnSpc>
              <a:spcBef>
                <a:spcPts val="944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Resolving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rights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conflicts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requires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careful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balancing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interests.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5538" y="2116073"/>
            <a:ext cx="3683635" cy="2429510"/>
            <a:chOff x="4685538" y="2116073"/>
            <a:chExt cx="3683635" cy="2429510"/>
          </a:xfrm>
        </p:grpSpPr>
        <p:sp>
          <p:nvSpPr>
            <p:cNvPr id="9" name="object 9"/>
            <p:cNvSpPr/>
            <p:nvPr/>
          </p:nvSpPr>
          <p:spPr>
            <a:xfrm>
              <a:off x="4696079" y="2126614"/>
              <a:ext cx="3672840" cy="2418715"/>
            </a:xfrm>
            <a:custGeom>
              <a:avLst/>
              <a:gdLst/>
              <a:ahLst/>
              <a:cxnLst/>
              <a:rect l="l" t="t" r="r" b="b"/>
              <a:pathLst>
                <a:path w="3672840" h="2418715">
                  <a:moveTo>
                    <a:pt x="3672840" y="12192"/>
                  </a:moveTo>
                  <a:lnTo>
                    <a:pt x="3672078" y="8636"/>
                  </a:lnTo>
                  <a:lnTo>
                    <a:pt x="3671951" y="8128"/>
                  </a:lnTo>
                  <a:lnTo>
                    <a:pt x="3671824" y="7747"/>
                  </a:lnTo>
                  <a:lnTo>
                    <a:pt x="3671443" y="7239"/>
                  </a:lnTo>
                  <a:lnTo>
                    <a:pt x="3669284" y="3937"/>
                  </a:lnTo>
                  <a:lnTo>
                    <a:pt x="3660648" y="127"/>
                  </a:lnTo>
                  <a:lnTo>
                    <a:pt x="3660394" y="0"/>
                  </a:lnTo>
                  <a:lnTo>
                    <a:pt x="3654679" y="0"/>
                  </a:lnTo>
                  <a:lnTo>
                    <a:pt x="3654679" y="3810"/>
                  </a:lnTo>
                  <a:lnTo>
                    <a:pt x="3654679" y="7620"/>
                  </a:lnTo>
                  <a:lnTo>
                    <a:pt x="3654679" y="2396363"/>
                  </a:lnTo>
                  <a:lnTo>
                    <a:pt x="3650615" y="2400427"/>
                  </a:lnTo>
                  <a:lnTo>
                    <a:pt x="7620" y="2400427"/>
                  </a:lnTo>
                  <a:lnTo>
                    <a:pt x="3810" y="2400427"/>
                  </a:lnTo>
                  <a:lnTo>
                    <a:pt x="0" y="2400427"/>
                  </a:lnTo>
                  <a:lnTo>
                    <a:pt x="127" y="2406396"/>
                  </a:lnTo>
                  <a:lnTo>
                    <a:pt x="7239" y="2417191"/>
                  </a:lnTo>
                  <a:lnTo>
                    <a:pt x="7747" y="2417572"/>
                  </a:lnTo>
                  <a:lnTo>
                    <a:pt x="8128" y="2417699"/>
                  </a:lnTo>
                  <a:lnTo>
                    <a:pt x="8636" y="2417826"/>
                  </a:lnTo>
                  <a:lnTo>
                    <a:pt x="12192" y="2418588"/>
                  </a:lnTo>
                  <a:lnTo>
                    <a:pt x="3660648" y="2418588"/>
                  </a:lnTo>
                  <a:lnTo>
                    <a:pt x="3664204" y="2417826"/>
                  </a:lnTo>
                  <a:lnTo>
                    <a:pt x="3665220" y="2417572"/>
                  </a:lnTo>
                  <a:lnTo>
                    <a:pt x="3665601" y="2417191"/>
                  </a:lnTo>
                  <a:lnTo>
                    <a:pt x="3668903" y="2415032"/>
                  </a:lnTo>
                  <a:lnTo>
                    <a:pt x="3669284" y="2414651"/>
                  </a:lnTo>
                  <a:lnTo>
                    <a:pt x="3671443" y="2411349"/>
                  </a:lnTo>
                  <a:lnTo>
                    <a:pt x="3671824" y="2410968"/>
                  </a:lnTo>
                  <a:lnTo>
                    <a:pt x="3672078" y="2409952"/>
                  </a:lnTo>
                  <a:lnTo>
                    <a:pt x="3672840" y="2406396"/>
                  </a:lnTo>
                  <a:lnTo>
                    <a:pt x="367284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5538" y="2116073"/>
              <a:ext cx="3665220" cy="2411095"/>
            </a:xfrm>
            <a:custGeom>
              <a:avLst/>
              <a:gdLst/>
              <a:ahLst/>
              <a:cxnLst/>
              <a:rect l="l" t="t" r="r" b="b"/>
              <a:pathLst>
                <a:path w="3665220" h="2411095">
                  <a:moveTo>
                    <a:pt x="3661156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406904"/>
                  </a:lnTo>
                  <a:lnTo>
                    <a:pt x="4063" y="2410967"/>
                  </a:lnTo>
                  <a:lnTo>
                    <a:pt x="3661156" y="2410967"/>
                  </a:lnTo>
                  <a:lnTo>
                    <a:pt x="3665219" y="2406904"/>
                  </a:lnTo>
                  <a:lnTo>
                    <a:pt x="3665219" y="4063"/>
                  </a:lnTo>
                  <a:lnTo>
                    <a:pt x="366115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85538" y="2116073"/>
            <a:ext cx="3665220" cy="2411095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098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740"/>
              </a:spcBef>
            </a:pP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Legal</a:t>
            </a:r>
            <a:r>
              <a:rPr sz="2200" b="1" i="1" spc="-9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Evolution</a:t>
            </a:r>
            <a:endParaRPr sz="2200">
              <a:latin typeface="Verdana"/>
              <a:cs typeface="Verdana"/>
            </a:endParaRPr>
          </a:p>
          <a:p>
            <a:pPr marL="234315" marR="532765">
              <a:lnSpc>
                <a:spcPct val="138100"/>
              </a:lnSpc>
              <a:spcBef>
                <a:spcPts val="944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law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continues to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adapt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 new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challenges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in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use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environmental</a:t>
            </a:r>
            <a:r>
              <a:rPr sz="1750" spc="-7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concerns.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4766" y="4754117"/>
            <a:ext cx="3683635" cy="2428240"/>
            <a:chOff x="794766" y="4754117"/>
            <a:chExt cx="3683635" cy="2428240"/>
          </a:xfrm>
        </p:grpSpPr>
        <p:sp>
          <p:nvSpPr>
            <p:cNvPr id="13" name="object 13"/>
            <p:cNvSpPr/>
            <p:nvPr/>
          </p:nvSpPr>
          <p:spPr>
            <a:xfrm>
              <a:off x="805319" y="4764658"/>
              <a:ext cx="3672840" cy="2417445"/>
            </a:xfrm>
            <a:custGeom>
              <a:avLst/>
              <a:gdLst/>
              <a:ahLst/>
              <a:cxnLst/>
              <a:rect l="l" t="t" r="r" b="b"/>
              <a:pathLst>
                <a:path w="3672840" h="2417445">
                  <a:moveTo>
                    <a:pt x="3672827" y="12192"/>
                  </a:moveTo>
                  <a:lnTo>
                    <a:pt x="3672065" y="8636"/>
                  </a:lnTo>
                  <a:lnTo>
                    <a:pt x="3671938" y="8128"/>
                  </a:lnTo>
                  <a:lnTo>
                    <a:pt x="3671811" y="7747"/>
                  </a:lnTo>
                  <a:lnTo>
                    <a:pt x="3671430" y="7239"/>
                  </a:lnTo>
                  <a:lnTo>
                    <a:pt x="3669271" y="3937"/>
                  </a:lnTo>
                  <a:lnTo>
                    <a:pt x="3660635" y="127"/>
                  </a:lnTo>
                  <a:lnTo>
                    <a:pt x="3660381" y="0"/>
                  </a:lnTo>
                  <a:lnTo>
                    <a:pt x="3654653" y="0"/>
                  </a:lnTo>
                  <a:lnTo>
                    <a:pt x="3654653" y="3810"/>
                  </a:lnTo>
                  <a:lnTo>
                    <a:pt x="3654653" y="7620"/>
                  </a:lnTo>
                  <a:lnTo>
                    <a:pt x="3654666" y="2394813"/>
                  </a:lnTo>
                  <a:lnTo>
                    <a:pt x="3650602" y="2398903"/>
                  </a:lnTo>
                  <a:lnTo>
                    <a:pt x="7607" y="2398903"/>
                  </a:lnTo>
                  <a:lnTo>
                    <a:pt x="3810" y="2398903"/>
                  </a:lnTo>
                  <a:lnTo>
                    <a:pt x="0" y="2398903"/>
                  </a:lnTo>
                  <a:lnTo>
                    <a:pt x="76" y="2404897"/>
                  </a:lnTo>
                  <a:lnTo>
                    <a:pt x="12687" y="2417076"/>
                  </a:lnTo>
                  <a:lnTo>
                    <a:pt x="3660127" y="2417076"/>
                  </a:lnTo>
                  <a:lnTo>
                    <a:pt x="3660381" y="2417051"/>
                  </a:lnTo>
                  <a:lnTo>
                    <a:pt x="3664699" y="2416187"/>
                  </a:lnTo>
                  <a:lnTo>
                    <a:pt x="3665207" y="2415997"/>
                  </a:lnTo>
                  <a:lnTo>
                    <a:pt x="3665588" y="2415717"/>
                  </a:lnTo>
                  <a:lnTo>
                    <a:pt x="3668890" y="2413482"/>
                  </a:lnTo>
                  <a:lnTo>
                    <a:pt x="3669271" y="2413127"/>
                  </a:lnTo>
                  <a:lnTo>
                    <a:pt x="3671430" y="2409825"/>
                  </a:lnTo>
                  <a:lnTo>
                    <a:pt x="3671760" y="2409456"/>
                  </a:lnTo>
                  <a:lnTo>
                    <a:pt x="3672065" y="2408453"/>
                  </a:lnTo>
                  <a:lnTo>
                    <a:pt x="3672827" y="2404897"/>
                  </a:lnTo>
                  <a:lnTo>
                    <a:pt x="3672827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4766" y="4754117"/>
              <a:ext cx="3665220" cy="2409825"/>
            </a:xfrm>
            <a:custGeom>
              <a:avLst/>
              <a:gdLst/>
              <a:ahLst/>
              <a:cxnLst/>
              <a:rect l="l" t="t" r="r" b="b"/>
              <a:pathLst>
                <a:path w="3665220" h="2409825">
                  <a:moveTo>
                    <a:pt x="3661156" y="0"/>
                  </a:moveTo>
                  <a:lnTo>
                    <a:pt x="4089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2405354"/>
                  </a:lnTo>
                  <a:lnTo>
                    <a:pt x="4089" y="2409444"/>
                  </a:lnTo>
                  <a:lnTo>
                    <a:pt x="3661156" y="2409444"/>
                  </a:lnTo>
                  <a:lnTo>
                    <a:pt x="3665220" y="2405354"/>
                  </a:lnTo>
                  <a:lnTo>
                    <a:pt x="3665220" y="4064"/>
                  </a:lnTo>
                  <a:lnTo>
                    <a:pt x="366115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4766" y="4754117"/>
            <a:ext cx="3665220" cy="2409825"/>
          </a:xfrm>
          <a:prstGeom prst="rect">
            <a:avLst/>
          </a:prstGeom>
          <a:ln w="12954">
            <a:solidFill>
              <a:srgbClr val="151617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739"/>
              </a:spcBef>
            </a:pP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Proactive</a:t>
            </a:r>
            <a:r>
              <a:rPr sz="2200" b="1" i="1" spc="-13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Approach</a:t>
            </a:r>
            <a:endParaRPr sz="2200">
              <a:latin typeface="Verdana"/>
              <a:cs typeface="Verdana"/>
            </a:endParaRPr>
          </a:p>
          <a:p>
            <a:pPr marL="233045" marR="311785">
              <a:lnSpc>
                <a:spcPct val="138100"/>
              </a:lnSpc>
              <a:spcBef>
                <a:spcPts val="944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Understanding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rights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responsibilities</a:t>
            </a:r>
            <a:r>
              <a:rPr sz="1750" spc="-5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is</a:t>
            </a:r>
            <a:r>
              <a:rPr sz="1750" spc="-5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crucial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for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preventing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resolving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disputes.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85538" y="4754117"/>
            <a:ext cx="3683635" cy="2428240"/>
            <a:chOff x="4685538" y="4754117"/>
            <a:chExt cx="3683635" cy="2428240"/>
          </a:xfrm>
        </p:grpSpPr>
        <p:sp>
          <p:nvSpPr>
            <p:cNvPr id="17" name="object 17"/>
            <p:cNvSpPr/>
            <p:nvPr/>
          </p:nvSpPr>
          <p:spPr>
            <a:xfrm>
              <a:off x="4696079" y="4764658"/>
              <a:ext cx="3672840" cy="2417445"/>
            </a:xfrm>
            <a:custGeom>
              <a:avLst/>
              <a:gdLst/>
              <a:ahLst/>
              <a:cxnLst/>
              <a:rect l="l" t="t" r="r" b="b"/>
              <a:pathLst>
                <a:path w="3672840" h="2417445">
                  <a:moveTo>
                    <a:pt x="3672840" y="12192"/>
                  </a:moveTo>
                  <a:lnTo>
                    <a:pt x="3672078" y="8636"/>
                  </a:lnTo>
                  <a:lnTo>
                    <a:pt x="3671951" y="8128"/>
                  </a:lnTo>
                  <a:lnTo>
                    <a:pt x="3671824" y="7747"/>
                  </a:lnTo>
                  <a:lnTo>
                    <a:pt x="3671443" y="7239"/>
                  </a:lnTo>
                  <a:lnTo>
                    <a:pt x="3669284" y="3937"/>
                  </a:lnTo>
                  <a:lnTo>
                    <a:pt x="3660648" y="127"/>
                  </a:lnTo>
                  <a:lnTo>
                    <a:pt x="3660394" y="0"/>
                  </a:lnTo>
                  <a:lnTo>
                    <a:pt x="3654679" y="0"/>
                  </a:lnTo>
                  <a:lnTo>
                    <a:pt x="3654679" y="3810"/>
                  </a:lnTo>
                  <a:lnTo>
                    <a:pt x="3654679" y="7620"/>
                  </a:lnTo>
                  <a:lnTo>
                    <a:pt x="3654679" y="2394813"/>
                  </a:lnTo>
                  <a:lnTo>
                    <a:pt x="3650615" y="2398903"/>
                  </a:lnTo>
                  <a:lnTo>
                    <a:pt x="3810" y="2398903"/>
                  </a:lnTo>
                  <a:lnTo>
                    <a:pt x="0" y="2398915"/>
                  </a:lnTo>
                  <a:lnTo>
                    <a:pt x="127" y="2404897"/>
                  </a:lnTo>
                  <a:lnTo>
                    <a:pt x="12700" y="2417076"/>
                  </a:lnTo>
                  <a:lnTo>
                    <a:pt x="3660140" y="2417076"/>
                  </a:lnTo>
                  <a:lnTo>
                    <a:pt x="3660394" y="2417051"/>
                  </a:lnTo>
                  <a:lnTo>
                    <a:pt x="3664712" y="2416187"/>
                  </a:lnTo>
                  <a:lnTo>
                    <a:pt x="3665220" y="2415997"/>
                  </a:lnTo>
                  <a:lnTo>
                    <a:pt x="3665601" y="2415717"/>
                  </a:lnTo>
                  <a:lnTo>
                    <a:pt x="3668903" y="2413482"/>
                  </a:lnTo>
                  <a:lnTo>
                    <a:pt x="3669284" y="2413127"/>
                  </a:lnTo>
                  <a:lnTo>
                    <a:pt x="3671443" y="2409825"/>
                  </a:lnTo>
                  <a:lnTo>
                    <a:pt x="3671773" y="2409456"/>
                  </a:lnTo>
                  <a:lnTo>
                    <a:pt x="3672078" y="2408453"/>
                  </a:lnTo>
                  <a:lnTo>
                    <a:pt x="3672840" y="2404897"/>
                  </a:lnTo>
                  <a:lnTo>
                    <a:pt x="367284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85538" y="4754117"/>
              <a:ext cx="3665220" cy="2409825"/>
            </a:xfrm>
            <a:custGeom>
              <a:avLst/>
              <a:gdLst/>
              <a:ahLst/>
              <a:cxnLst/>
              <a:rect l="l" t="t" r="r" b="b"/>
              <a:pathLst>
                <a:path w="3665220" h="2409825">
                  <a:moveTo>
                    <a:pt x="3661156" y="0"/>
                  </a:moveTo>
                  <a:lnTo>
                    <a:pt x="4063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2405354"/>
                  </a:lnTo>
                  <a:lnTo>
                    <a:pt x="4063" y="2409444"/>
                  </a:lnTo>
                  <a:lnTo>
                    <a:pt x="3661156" y="2409444"/>
                  </a:lnTo>
                  <a:lnTo>
                    <a:pt x="3665219" y="2405354"/>
                  </a:lnTo>
                  <a:lnTo>
                    <a:pt x="3665219" y="4064"/>
                  </a:lnTo>
                  <a:lnTo>
                    <a:pt x="366115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85538" y="4754117"/>
            <a:ext cx="3665220" cy="2409825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739"/>
              </a:spcBef>
            </a:pPr>
            <a:r>
              <a:rPr sz="2200" b="1" i="1" spc="-80" dirty="0">
                <a:solidFill>
                  <a:srgbClr val="151617"/>
                </a:solidFill>
                <a:latin typeface="Verdana"/>
                <a:cs typeface="Verdana"/>
              </a:rPr>
              <a:t>Future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Outloofi</a:t>
            </a:r>
            <a:endParaRPr sz="2200">
              <a:latin typeface="Verdana"/>
              <a:cs typeface="Verdana"/>
            </a:endParaRPr>
          </a:p>
          <a:p>
            <a:pPr marL="234315" marR="421640">
              <a:lnSpc>
                <a:spcPct val="138100"/>
              </a:lnSpc>
              <a:spcBef>
                <a:spcPts val="944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Continued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development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in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this</a:t>
            </a:r>
            <a:r>
              <a:rPr sz="1750" spc="-3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area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law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will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shape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urban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planning and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relations.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5C14375-4752-2A4A-D881-388B611882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80769" y="2870149"/>
            <a:ext cx="2414905" cy="2440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600"/>
              </a:lnSpc>
              <a:spcBef>
                <a:spcPts val="95"/>
              </a:spcBef>
            </a:pPr>
            <a:r>
              <a:rPr sz="525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Minor </a:t>
            </a:r>
            <a:r>
              <a:rPr sz="5250" b="1" spc="155" dirty="0">
                <a:solidFill>
                  <a:srgbClr val="252525"/>
                </a:solidFill>
                <a:latin typeface="Times New Roman"/>
                <a:cs typeface="Times New Roman"/>
              </a:rPr>
              <a:t>House </a:t>
            </a:r>
            <a:r>
              <a:rPr sz="525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Keeping</a:t>
            </a:r>
            <a:endParaRPr sz="5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35938" y="7708188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63868" y="967739"/>
            <a:ext cx="7097395" cy="1325880"/>
            <a:chOff x="6563868" y="967739"/>
            <a:chExt cx="7097395" cy="1325880"/>
          </a:xfrm>
        </p:grpSpPr>
        <p:sp>
          <p:nvSpPr>
            <p:cNvPr id="12" name="object 12"/>
            <p:cNvSpPr/>
            <p:nvPr/>
          </p:nvSpPr>
          <p:spPr>
            <a:xfrm>
              <a:off x="6563868" y="96773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80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54" y="1235220"/>
                  </a:lnTo>
                  <a:lnTo>
                    <a:pt x="25566" y="1271619"/>
                  </a:lnTo>
                  <a:lnTo>
                    <a:pt x="54260" y="1300313"/>
                  </a:lnTo>
                  <a:lnTo>
                    <a:pt x="90659" y="1319125"/>
                  </a:lnTo>
                  <a:lnTo>
                    <a:pt x="132587" y="1325879"/>
                  </a:lnTo>
                  <a:lnTo>
                    <a:pt x="6964680" y="1325879"/>
                  </a:lnTo>
                  <a:lnTo>
                    <a:pt x="7006608" y="1319125"/>
                  </a:lnTo>
                  <a:lnTo>
                    <a:pt x="7043007" y="1300313"/>
                  </a:lnTo>
                  <a:lnTo>
                    <a:pt x="7071701" y="1271619"/>
                  </a:lnTo>
                  <a:lnTo>
                    <a:pt x="7090513" y="1235220"/>
                  </a:lnTo>
                  <a:lnTo>
                    <a:pt x="7097268" y="1193291"/>
                  </a:lnTo>
                  <a:lnTo>
                    <a:pt x="7097268" y="132587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3B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76" y="1749197"/>
              <a:ext cx="435148" cy="1456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584" y="1423556"/>
              <a:ext cx="89130" cy="891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08622" y="1346847"/>
              <a:ext cx="569595" cy="578485"/>
            </a:xfrm>
            <a:custGeom>
              <a:avLst/>
              <a:gdLst/>
              <a:ahLst/>
              <a:cxnLst/>
              <a:rect l="l" t="t" r="r" b="b"/>
              <a:pathLst>
                <a:path w="569595" h="578485">
                  <a:moveTo>
                    <a:pt x="389712" y="108559"/>
                  </a:moveTo>
                  <a:lnTo>
                    <a:pt x="385330" y="104114"/>
                  </a:lnTo>
                  <a:lnTo>
                    <a:pt x="380923" y="99771"/>
                  </a:lnTo>
                  <a:lnTo>
                    <a:pt x="373837" y="99771"/>
                  </a:lnTo>
                  <a:lnTo>
                    <a:pt x="272491" y="201104"/>
                  </a:lnTo>
                  <a:lnTo>
                    <a:pt x="264756" y="198907"/>
                  </a:lnTo>
                  <a:lnTo>
                    <a:pt x="256425" y="201028"/>
                  </a:lnTo>
                  <a:lnTo>
                    <a:pt x="250659" y="206654"/>
                  </a:lnTo>
                  <a:lnTo>
                    <a:pt x="221107" y="254025"/>
                  </a:lnTo>
                  <a:lnTo>
                    <a:pt x="211594" y="213601"/>
                  </a:lnTo>
                  <a:lnTo>
                    <a:pt x="171780" y="185775"/>
                  </a:lnTo>
                  <a:lnTo>
                    <a:pt x="131762" y="177482"/>
                  </a:lnTo>
                  <a:lnTo>
                    <a:pt x="113207" y="177457"/>
                  </a:lnTo>
                  <a:lnTo>
                    <a:pt x="94792" y="180238"/>
                  </a:lnTo>
                  <a:lnTo>
                    <a:pt x="49606" y="198958"/>
                  </a:lnTo>
                  <a:lnTo>
                    <a:pt x="0" y="357466"/>
                  </a:lnTo>
                  <a:lnTo>
                    <a:pt x="1778" y="366229"/>
                  </a:lnTo>
                  <a:lnTo>
                    <a:pt x="6591" y="373392"/>
                  </a:lnTo>
                  <a:lnTo>
                    <a:pt x="13754" y="378218"/>
                  </a:lnTo>
                  <a:lnTo>
                    <a:pt x="22517" y="379984"/>
                  </a:lnTo>
                  <a:lnTo>
                    <a:pt x="29654" y="378625"/>
                  </a:lnTo>
                  <a:lnTo>
                    <a:pt x="35852" y="375170"/>
                  </a:lnTo>
                  <a:lnTo>
                    <a:pt x="40678" y="369951"/>
                  </a:lnTo>
                  <a:lnTo>
                    <a:pt x="43675" y="363321"/>
                  </a:lnTo>
                  <a:lnTo>
                    <a:pt x="67081" y="266407"/>
                  </a:lnTo>
                  <a:lnTo>
                    <a:pt x="67081" y="578015"/>
                  </a:lnTo>
                  <a:lnTo>
                    <a:pt x="111417" y="578015"/>
                  </a:lnTo>
                  <a:lnTo>
                    <a:pt x="111417" y="377507"/>
                  </a:lnTo>
                  <a:lnTo>
                    <a:pt x="133921" y="377507"/>
                  </a:lnTo>
                  <a:lnTo>
                    <a:pt x="133921" y="578015"/>
                  </a:lnTo>
                  <a:lnTo>
                    <a:pt x="178193" y="578015"/>
                  </a:lnTo>
                  <a:lnTo>
                    <a:pt x="178193" y="264985"/>
                  </a:lnTo>
                  <a:lnTo>
                    <a:pt x="187020" y="302704"/>
                  </a:lnTo>
                  <a:lnTo>
                    <a:pt x="227952" y="317474"/>
                  </a:lnTo>
                  <a:lnTo>
                    <a:pt x="234975" y="314286"/>
                  </a:lnTo>
                  <a:lnTo>
                    <a:pt x="287578" y="228612"/>
                  </a:lnTo>
                  <a:lnTo>
                    <a:pt x="288671" y="223075"/>
                  </a:lnTo>
                  <a:lnTo>
                    <a:pt x="287731" y="217690"/>
                  </a:lnTo>
                  <a:lnTo>
                    <a:pt x="389686" y="115697"/>
                  </a:lnTo>
                  <a:lnTo>
                    <a:pt x="389712" y="108559"/>
                  </a:lnTo>
                  <a:close/>
                </a:path>
                <a:path w="569595" h="578485">
                  <a:moveTo>
                    <a:pt x="569074" y="30022"/>
                  </a:moveTo>
                  <a:lnTo>
                    <a:pt x="566712" y="18338"/>
                  </a:lnTo>
                  <a:lnTo>
                    <a:pt x="560285" y="8788"/>
                  </a:lnTo>
                  <a:lnTo>
                    <a:pt x="550748" y="2362"/>
                  </a:lnTo>
                  <a:lnTo>
                    <a:pt x="539064" y="0"/>
                  </a:lnTo>
                  <a:lnTo>
                    <a:pt x="171437" y="0"/>
                  </a:lnTo>
                  <a:lnTo>
                    <a:pt x="159753" y="2362"/>
                  </a:lnTo>
                  <a:lnTo>
                    <a:pt x="150215" y="8788"/>
                  </a:lnTo>
                  <a:lnTo>
                    <a:pt x="143789" y="18338"/>
                  </a:lnTo>
                  <a:lnTo>
                    <a:pt x="141427" y="30022"/>
                  </a:lnTo>
                  <a:lnTo>
                    <a:pt x="141427" y="57048"/>
                  </a:lnTo>
                  <a:lnTo>
                    <a:pt x="149809" y="59956"/>
                  </a:lnTo>
                  <a:lnTo>
                    <a:pt x="157683" y="63982"/>
                  </a:lnTo>
                  <a:lnTo>
                    <a:pt x="164922" y="69037"/>
                  </a:lnTo>
                  <a:lnTo>
                    <a:pt x="171437" y="75069"/>
                  </a:lnTo>
                  <a:lnTo>
                    <a:pt x="171437" y="30022"/>
                  </a:lnTo>
                  <a:lnTo>
                    <a:pt x="539064" y="30022"/>
                  </a:lnTo>
                  <a:lnTo>
                    <a:pt x="539064" y="277749"/>
                  </a:lnTo>
                  <a:lnTo>
                    <a:pt x="283006" y="277749"/>
                  </a:lnTo>
                  <a:lnTo>
                    <a:pt x="264693" y="307771"/>
                  </a:lnTo>
                  <a:lnTo>
                    <a:pt x="539064" y="307771"/>
                  </a:lnTo>
                  <a:lnTo>
                    <a:pt x="550748" y="305409"/>
                  </a:lnTo>
                  <a:lnTo>
                    <a:pt x="560285" y="298983"/>
                  </a:lnTo>
                  <a:lnTo>
                    <a:pt x="566712" y="289433"/>
                  </a:lnTo>
                  <a:lnTo>
                    <a:pt x="569074" y="277749"/>
                  </a:lnTo>
                  <a:lnTo>
                    <a:pt x="569074" y="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22742" y="1041653"/>
            <a:ext cx="5283835" cy="11023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purpose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online</a:t>
            </a:r>
            <a:r>
              <a:rPr sz="2000" spc="-25" dirty="0">
                <a:latin typeface="Times New Roman"/>
                <a:cs typeface="Times New Roman"/>
              </a:rPr>
              <a:t> lesson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is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encourage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you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u="sng" spc="-2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participate</a:t>
            </a:r>
            <a:r>
              <a:rPr sz="2000" b="1" u="sng" spc="-5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actively</a:t>
            </a:r>
            <a:r>
              <a:rPr sz="2000" b="1" u="sng" spc="-6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in</a:t>
            </a:r>
            <a:r>
              <a:rPr sz="2000" u="none" spc="-45" dirty="0">
                <a:latin typeface="Times New Roman"/>
                <a:cs typeface="Times New Roman"/>
              </a:rPr>
              <a:t> </a:t>
            </a:r>
            <a:r>
              <a:rPr sz="2000" u="none" spc="-55" dirty="0">
                <a:latin typeface="Times New Roman"/>
                <a:cs typeface="Times New Roman"/>
              </a:rPr>
              <a:t>achieving</a:t>
            </a:r>
            <a:r>
              <a:rPr sz="2000" u="none" spc="-60" dirty="0">
                <a:latin typeface="Times New Roman"/>
                <a:cs typeface="Times New Roman"/>
              </a:rPr>
              <a:t> </a:t>
            </a:r>
            <a:r>
              <a:rPr sz="2000" u="none" spc="-30" dirty="0">
                <a:latin typeface="Times New Roman"/>
                <a:cs typeface="Times New Roman"/>
              </a:rPr>
              <a:t>your</a:t>
            </a:r>
            <a:r>
              <a:rPr sz="2000" u="none" spc="-60" dirty="0">
                <a:latin typeface="Times New Roman"/>
                <a:cs typeface="Times New Roman"/>
              </a:rPr>
              <a:t> </a:t>
            </a:r>
            <a:r>
              <a:rPr sz="2000" u="none" spc="-10" dirty="0">
                <a:latin typeface="Times New Roman"/>
                <a:cs typeface="Times New Roman"/>
              </a:rPr>
              <a:t>needs</a:t>
            </a:r>
            <a:r>
              <a:rPr sz="2000" u="none" spc="-65" dirty="0">
                <a:latin typeface="Times New Roman"/>
                <a:cs typeface="Times New Roman"/>
              </a:rPr>
              <a:t> </a:t>
            </a:r>
            <a:r>
              <a:rPr sz="2000" u="none" spc="-25" dirty="0">
                <a:latin typeface="Times New Roman"/>
                <a:cs typeface="Times New Roman"/>
              </a:rPr>
              <a:t>and </a:t>
            </a:r>
            <a:r>
              <a:rPr sz="2000" u="none" spc="-65" dirty="0">
                <a:latin typeface="Times New Roman"/>
                <a:cs typeface="Times New Roman"/>
              </a:rPr>
              <a:t>simplifying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spc="-40" dirty="0">
                <a:latin typeface="Times New Roman"/>
                <a:cs typeface="Times New Roman"/>
              </a:rPr>
              <a:t>your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spc="-75" dirty="0">
                <a:latin typeface="Times New Roman"/>
                <a:cs typeface="Times New Roman"/>
              </a:rPr>
              <a:t>legal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spc="-30" dirty="0">
                <a:latin typeface="Times New Roman"/>
                <a:cs typeface="Times New Roman"/>
              </a:rPr>
              <a:t>education.</a:t>
            </a:r>
            <a:r>
              <a:rPr sz="2000" u="none" spc="-35" dirty="0">
                <a:latin typeface="Times New Roman"/>
                <a:cs typeface="Times New Roman"/>
              </a:rPr>
              <a:t> </a:t>
            </a:r>
            <a:r>
              <a:rPr sz="2000" i="1" u="none" dirty="0">
                <a:latin typeface="Times New Roman"/>
                <a:cs typeface="Times New Roman"/>
              </a:rPr>
              <a:t>I</a:t>
            </a:r>
            <a:r>
              <a:rPr sz="2000" i="1" u="none" spc="-5" dirty="0">
                <a:latin typeface="Times New Roman"/>
                <a:cs typeface="Times New Roman"/>
              </a:rPr>
              <a:t> </a:t>
            </a:r>
            <a:r>
              <a:rPr sz="2000" i="1" u="none" spc="-180" dirty="0">
                <a:latin typeface="Times New Roman"/>
                <a:cs typeface="Times New Roman"/>
              </a:rPr>
              <a:t>want</a:t>
            </a:r>
            <a:r>
              <a:rPr sz="2000" i="1" u="none" spc="-20" dirty="0">
                <a:latin typeface="Times New Roman"/>
                <a:cs typeface="Times New Roman"/>
              </a:rPr>
              <a:t> </a:t>
            </a:r>
            <a:r>
              <a:rPr sz="2000" i="1" u="none" spc="-240" dirty="0">
                <a:latin typeface="Times New Roman"/>
                <a:cs typeface="Times New Roman"/>
              </a:rPr>
              <a:t>you</a:t>
            </a:r>
            <a:r>
              <a:rPr sz="2000" i="1" u="none" dirty="0">
                <a:latin typeface="Times New Roman"/>
                <a:cs typeface="Times New Roman"/>
              </a:rPr>
              <a:t> </a:t>
            </a:r>
            <a:r>
              <a:rPr sz="2000" i="1" u="none" spc="-175" dirty="0">
                <a:latin typeface="Times New Roman"/>
                <a:cs typeface="Times New Roman"/>
              </a:rPr>
              <a:t>to</a:t>
            </a:r>
            <a:r>
              <a:rPr sz="2000" i="1" u="none" spc="-10" dirty="0">
                <a:latin typeface="Times New Roman"/>
                <a:cs typeface="Times New Roman"/>
              </a:rPr>
              <a:t> </a:t>
            </a:r>
            <a:r>
              <a:rPr sz="2000" i="1" u="none" spc="-254" dirty="0">
                <a:latin typeface="Times New Roman"/>
                <a:cs typeface="Times New Roman"/>
              </a:rPr>
              <a:t>be</a:t>
            </a:r>
            <a:r>
              <a:rPr sz="2000" i="1" u="none" dirty="0">
                <a:latin typeface="Times New Roman"/>
                <a:cs typeface="Times New Roman"/>
              </a:rPr>
              <a:t> </a:t>
            </a:r>
            <a:r>
              <a:rPr sz="2000" i="1" u="none" spc="-25" dirty="0">
                <a:latin typeface="Times New Roman"/>
                <a:cs typeface="Times New Roman"/>
              </a:rPr>
              <a:t>the </a:t>
            </a:r>
            <a:r>
              <a:rPr sz="2000" i="1" u="none" spc="-10" dirty="0">
                <a:latin typeface="Times New Roman"/>
                <a:cs typeface="Times New Roman"/>
              </a:rPr>
              <a:t>best!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63868" y="2624327"/>
            <a:ext cx="7097395" cy="1324610"/>
            <a:chOff x="6563868" y="2624327"/>
            <a:chExt cx="7097395" cy="1324610"/>
          </a:xfrm>
        </p:grpSpPr>
        <p:sp>
          <p:nvSpPr>
            <p:cNvPr id="18" name="object 18"/>
            <p:cNvSpPr/>
            <p:nvPr/>
          </p:nvSpPr>
          <p:spPr>
            <a:xfrm>
              <a:off x="6563868" y="2624327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1299" y="3195597"/>
              <a:ext cx="135046" cy="1351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43838" y="3453827"/>
              <a:ext cx="270510" cy="135255"/>
            </a:xfrm>
            <a:custGeom>
              <a:avLst/>
              <a:gdLst/>
              <a:ahLst/>
              <a:cxnLst/>
              <a:rect l="l" t="t" r="r" b="b"/>
              <a:pathLst>
                <a:path w="270509" h="135254">
                  <a:moveTo>
                    <a:pt x="135046" y="0"/>
                  </a:moveTo>
                  <a:lnTo>
                    <a:pt x="93108" y="5114"/>
                  </a:lnTo>
                  <a:lnTo>
                    <a:pt x="45109" y="21823"/>
                  </a:lnTo>
                  <a:lnTo>
                    <a:pt x="7829" y="45969"/>
                  </a:lnTo>
                  <a:lnTo>
                    <a:pt x="0" y="67560"/>
                  </a:lnTo>
                  <a:lnTo>
                    <a:pt x="0" y="135120"/>
                  </a:lnTo>
                  <a:lnTo>
                    <a:pt x="270092" y="135120"/>
                  </a:lnTo>
                  <a:lnTo>
                    <a:pt x="270092" y="67560"/>
                  </a:lnTo>
                  <a:lnTo>
                    <a:pt x="241456" y="29968"/>
                  </a:lnTo>
                  <a:lnTo>
                    <a:pt x="176929" y="5390"/>
                  </a:lnTo>
                  <a:lnTo>
                    <a:pt x="135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776" y="3300691"/>
              <a:ext cx="382630" cy="1831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81182" y="2988413"/>
              <a:ext cx="314960" cy="288925"/>
            </a:xfrm>
            <a:custGeom>
              <a:avLst/>
              <a:gdLst/>
              <a:ahLst/>
              <a:cxnLst/>
              <a:rect l="l" t="t" r="r" b="b"/>
              <a:pathLst>
                <a:path w="314959" h="288925">
                  <a:moveTo>
                    <a:pt x="122985" y="225200"/>
                  </a:moveTo>
                  <a:lnTo>
                    <a:pt x="60789" y="225200"/>
                  </a:lnTo>
                  <a:lnTo>
                    <a:pt x="60789" y="288557"/>
                  </a:lnTo>
                  <a:lnTo>
                    <a:pt x="122985" y="225200"/>
                  </a:lnTo>
                  <a:close/>
                </a:path>
                <a:path w="314959" h="288925">
                  <a:moveTo>
                    <a:pt x="299146" y="0"/>
                  </a:moveTo>
                  <a:lnTo>
                    <a:pt x="15774" y="0"/>
                  </a:lnTo>
                  <a:lnTo>
                    <a:pt x="7102" y="62"/>
                  </a:lnTo>
                  <a:lnTo>
                    <a:pt x="125" y="7131"/>
                  </a:lnTo>
                  <a:lnTo>
                    <a:pt x="168" y="209136"/>
                  </a:lnTo>
                  <a:lnTo>
                    <a:pt x="0" y="217844"/>
                  </a:lnTo>
                  <a:lnTo>
                    <a:pt x="6921" y="225031"/>
                  </a:lnTo>
                  <a:lnTo>
                    <a:pt x="15617" y="225200"/>
                  </a:lnTo>
                  <a:lnTo>
                    <a:pt x="299146" y="225200"/>
                  </a:lnTo>
                  <a:lnTo>
                    <a:pt x="307830" y="225119"/>
                  </a:lnTo>
                  <a:lnTo>
                    <a:pt x="314838" y="218050"/>
                  </a:lnTo>
                  <a:lnTo>
                    <a:pt x="314838" y="197050"/>
                  </a:lnTo>
                  <a:lnTo>
                    <a:pt x="146950" y="197050"/>
                  </a:lnTo>
                  <a:lnTo>
                    <a:pt x="139491" y="189587"/>
                  </a:lnTo>
                  <a:lnTo>
                    <a:pt x="139491" y="171177"/>
                  </a:lnTo>
                  <a:lnTo>
                    <a:pt x="146950" y="163721"/>
                  </a:lnTo>
                  <a:lnTo>
                    <a:pt x="314838" y="163721"/>
                  </a:lnTo>
                  <a:lnTo>
                    <a:pt x="314838" y="152010"/>
                  </a:lnTo>
                  <a:lnTo>
                    <a:pt x="145493" y="152010"/>
                  </a:lnTo>
                  <a:lnTo>
                    <a:pt x="145493" y="107796"/>
                  </a:lnTo>
                  <a:lnTo>
                    <a:pt x="156147" y="107796"/>
                  </a:lnTo>
                  <a:lnTo>
                    <a:pt x="168779" y="105833"/>
                  </a:lnTo>
                  <a:lnTo>
                    <a:pt x="178429" y="100261"/>
                  </a:lnTo>
                  <a:lnTo>
                    <a:pt x="184591" y="91550"/>
                  </a:lnTo>
                  <a:lnTo>
                    <a:pt x="186400" y="82048"/>
                  </a:lnTo>
                  <a:lnTo>
                    <a:pt x="104229" y="82048"/>
                  </a:lnTo>
                  <a:lnTo>
                    <a:pt x="104229" y="80171"/>
                  </a:lnTo>
                  <a:lnTo>
                    <a:pt x="131485" y="33152"/>
                  </a:lnTo>
                  <a:lnTo>
                    <a:pt x="152283" y="28025"/>
                  </a:lnTo>
                  <a:lnTo>
                    <a:pt x="314838" y="28025"/>
                  </a:lnTo>
                  <a:lnTo>
                    <a:pt x="314838" y="7131"/>
                  </a:lnTo>
                  <a:lnTo>
                    <a:pt x="307830" y="62"/>
                  </a:lnTo>
                  <a:lnTo>
                    <a:pt x="299146" y="0"/>
                  </a:lnTo>
                  <a:close/>
                </a:path>
                <a:path w="314959" h="288925">
                  <a:moveTo>
                    <a:pt x="314838" y="163721"/>
                  </a:moveTo>
                  <a:lnTo>
                    <a:pt x="165262" y="163721"/>
                  </a:lnTo>
                  <a:lnTo>
                    <a:pt x="172677" y="171046"/>
                  </a:lnTo>
                  <a:lnTo>
                    <a:pt x="172802" y="180160"/>
                  </a:lnTo>
                  <a:lnTo>
                    <a:pt x="172971" y="189318"/>
                  </a:lnTo>
                  <a:lnTo>
                    <a:pt x="165681" y="196881"/>
                  </a:lnTo>
                  <a:lnTo>
                    <a:pt x="156522" y="197050"/>
                  </a:lnTo>
                  <a:lnTo>
                    <a:pt x="314838" y="197050"/>
                  </a:lnTo>
                  <a:lnTo>
                    <a:pt x="314838" y="163721"/>
                  </a:lnTo>
                  <a:close/>
                </a:path>
                <a:path w="314959" h="288925">
                  <a:moveTo>
                    <a:pt x="314838" y="28025"/>
                  </a:moveTo>
                  <a:lnTo>
                    <a:pt x="154215" y="28025"/>
                  </a:lnTo>
                  <a:lnTo>
                    <a:pt x="156147" y="28150"/>
                  </a:lnTo>
                  <a:lnTo>
                    <a:pt x="176196" y="31964"/>
                  </a:lnTo>
                  <a:lnTo>
                    <a:pt x="192661" y="42789"/>
                  </a:lnTo>
                  <a:lnTo>
                    <a:pt x="203866" y="58999"/>
                  </a:lnTo>
                  <a:lnTo>
                    <a:pt x="208028" y="78445"/>
                  </a:lnTo>
                  <a:lnTo>
                    <a:pt x="208139" y="80171"/>
                  </a:lnTo>
                  <a:lnTo>
                    <a:pt x="205392" y="97534"/>
                  </a:lnTo>
                  <a:lnTo>
                    <a:pt x="196827" y="112255"/>
                  </a:lnTo>
                  <a:lnTo>
                    <a:pt x="183602" y="122983"/>
                  </a:lnTo>
                  <a:lnTo>
                    <a:pt x="166875" y="128364"/>
                  </a:lnTo>
                  <a:lnTo>
                    <a:pt x="166875" y="152010"/>
                  </a:lnTo>
                  <a:lnTo>
                    <a:pt x="314838" y="152010"/>
                  </a:lnTo>
                  <a:lnTo>
                    <a:pt x="314838" y="28025"/>
                  </a:lnTo>
                  <a:close/>
                </a:path>
                <a:path w="314959" h="288925">
                  <a:moveTo>
                    <a:pt x="157285" y="49619"/>
                  </a:moveTo>
                  <a:lnTo>
                    <a:pt x="125611" y="74979"/>
                  </a:lnTo>
                  <a:lnTo>
                    <a:pt x="125498" y="78964"/>
                  </a:lnTo>
                  <a:lnTo>
                    <a:pt x="125611" y="82048"/>
                  </a:lnTo>
                  <a:lnTo>
                    <a:pt x="186400" y="82048"/>
                  </a:lnTo>
                  <a:lnTo>
                    <a:pt x="186757" y="80171"/>
                  </a:lnTo>
                  <a:lnTo>
                    <a:pt x="184606" y="68442"/>
                  </a:lnTo>
                  <a:lnTo>
                    <a:pt x="178344" y="58786"/>
                  </a:lnTo>
                  <a:lnTo>
                    <a:pt x="168921" y="52185"/>
                  </a:lnTo>
                  <a:lnTo>
                    <a:pt x="157285" y="49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22742" y="2826207"/>
            <a:ext cx="5194935" cy="845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learning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interactive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feel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question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speak.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563868" y="4280915"/>
            <a:ext cx="7097395" cy="1324610"/>
            <a:chOff x="6563868" y="4280915"/>
            <a:chExt cx="7097395" cy="1324610"/>
          </a:xfrm>
        </p:grpSpPr>
        <p:sp>
          <p:nvSpPr>
            <p:cNvPr id="25" name="object 25"/>
            <p:cNvSpPr/>
            <p:nvPr/>
          </p:nvSpPr>
          <p:spPr>
            <a:xfrm>
              <a:off x="6563868" y="4280915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14794" y="4665996"/>
              <a:ext cx="431165" cy="555625"/>
            </a:xfrm>
            <a:custGeom>
              <a:avLst/>
              <a:gdLst/>
              <a:ahLst/>
              <a:cxnLst/>
              <a:rect l="l" t="t" r="r" b="b"/>
              <a:pathLst>
                <a:path w="431165" h="555625">
                  <a:moveTo>
                    <a:pt x="0" y="0"/>
                  </a:moveTo>
                  <a:lnTo>
                    <a:pt x="0" y="555495"/>
                  </a:lnTo>
                  <a:lnTo>
                    <a:pt x="430647" y="27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222742" y="4611751"/>
            <a:ext cx="5297170" cy="587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choose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whether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your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video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not.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563868" y="5935979"/>
            <a:ext cx="7097395" cy="1325880"/>
            <a:chOff x="6563868" y="5935979"/>
            <a:chExt cx="7097395" cy="1325880"/>
          </a:xfrm>
        </p:grpSpPr>
        <p:sp>
          <p:nvSpPr>
            <p:cNvPr id="29" name="object 29"/>
            <p:cNvSpPr/>
            <p:nvPr/>
          </p:nvSpPr>
          <p:spPr>
            <a:xfrm>
              <a:off x="6563868" y="593597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79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8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6964680" y="1325880"/>
                  </a:lnTo>
                  <a:lnTo>
                    <a:pt x="7006608" y="1319120"/>
                  </a:lnTo>
                  <a:lnTo>
                    <a:pt x="7043007" y="1300298"/>
                  </a:lnTo>
                  <a:lnTo>
                    <a:pt x="7071701" y="1271597"/>
                  </a:lnTo>
                  <a:lnTo>
                    <a:pt x="7090513" y="1235200"/>
                  </a:lnTo>
                  <a:lnTo>
                    <a:pt x="7097268" y="1193292"/>
                  </a:lnTo>
                  <a:lnTo>
                    <a:pt x="7097268" y="132588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18761" y="6404783"/>
              <a:ext cx="625475" cy="391160"/>
            </a:xfrm>
            <a:custGeom>
              <a:avLst/>
              <a:gdLst/>
              <a:ahLst/>
              <a:cxnLst/>
              <a:rect l="l" t="t" r="r" b="b"/>
              <a:pathLst>
                <a:path w="625475" h="391159">
                  <a:moveTo>
                    <a:pt x="302203" y="7337"/>
                  </a:moveTo>
                  <a:lnTo>
                    <a:pt x="275419" y="22895"/>
                  </a:lnTo>
                  <a:lnTo>
                    <a:pt x="79602" y="23085"/>
                  </a:lnTo>
                  <a:lnTo>
                    <a:pt x="21898" y="63168"/>
                  </a:lnTo>
                  <a:lnTo>
                    <a:pt x="5832" y="102539"/>
                  </a:lnTo>
                  <a:lnTo>
                    <a:pt x="0" y="150509"/>
                  </a:lnTo>
                  <a:lnTo>
                    <a:pt x="6385" y="200629"/>
                  </a:lnTo>
                  <a:lnTo>
                    <a:pt x="23905" y="241143"/>
                  </a:lnTo>
                  <a:lnTo>
                    <a:pt x="50104" y="268243"/>
                  </a:lnTo>
                  <a:lnTo>
                    <a:pt x="82528" y="278122"/>
                  </a:lnTo>
                  <a:lnTo>
                    <a:pt x="258838" y="278122"/>
                  </a:lnTo>
                  <a:lnTo>
                    <a:pt x="258838" y="390723"/>
                  </a:lnTo>
                  <a:lnTo>
                    <a:pt x="333864" y="332546"/>
                  </a:lnTo>
                  <a:lnTo>
                    <a:pt x="408889" y="332546"/>
                  </a:lnTo>
                  <a:lnTo>
                    <a:pt x="408889" y="329468"/>
                  </a:lnTo>
                  <a:lnTo>
                    <a:pt x="288848" y="329468"/>
                  </a:lnTo>
                  <a:lnTo>
                    <a:pt x="288848" y="248096"/>
                  </a:lnTo>
                  <a:lnTo>
                    <a:pt x="82528" y="248096"/>
                  </a:lnTo>
                  <a:lnTo>
                    <a:pt x="63624" y="241060"/>
                  </a:lnTo>
                  <a:lnTo>
                    <a:pt x="46759" y="221203"/>
                  </a:lnTo>
                  <a:lnTo>
                    <a:pt x="34650" y="190395"/>
                  </a:lnTo>
                  <a:lnTo>
                    <a:pt x="30010" y="150509"/>
                  </a:lnTo>
                  <a:lnTo>
                    <a:pt x="34650" y="110622"/>
                  </a:lnTo>
                  <a:lnTo>
                    <a:pt x="46759" y="79814"/>
                  </a:lnTo>
                  <a:lnTo>
                    <a:pt x="63624" y="59957"/>
                  </a:lnTo>
                  <a:lnTo>
                    <a:pt x="82528" y="52922"/>
                  </a:lnTo>
                  <a:lnTo>
                    <a:pt x="589174" y="52922"/>
                  </a:lnTo>
                  <a:lnTo>
                    <a:pt x="573789" y="35750"/>
                  </a:lnTo>
                  <a:lnTo>
                    <a:pt x="532682" y="22895"/>
                  </a:lnTo>
                  <a:lnTo>
                    <a:pt x="397635" y="22895"/>
                  </a:lnTo>
                  <a:lnTo>
                    <a:pt x="394284" y="16151"/>
                  </a:lnTo>
                  <a:lnTo>
                    <a:pt x="388489" y="10947"/>
                  </a:lnTo>
                  <a:lnTo>
                    <a:pt x="385888" y="9983"/>
                  </a:lnTo>
                  <a:lnTo>
                    <a:pt x="314807" y="9983"/>
                  </a:lnTo>
                  <a:lnTo>
                    <a:pt x="308609" y="7999"/>
                  </a:lnTo>
                  <a:lnTo>
                    <a:pt x="302203" y="7337"/>
                  </a:lnTo>
                  <a:close/>
                </a:path>
                <a:path w="625475" h="391159">
                  <a:moveTo>
                    <a:pt x="408889" y="332546"/>
                  </a:moveTo>
                  <a:lnTo>
                    <a:pt x="333864" y="332546"/>
                  </a:lnTo>
                  <a:lnTo>
                    <a:pt x="408889" y="390723"/>
                  </a:lnTo>
                  <a:lnTo>
                    <a:pt x="408889" y="332546"/>
                  </a:lnTo>
                  <a:close/>
                </a:path>
                <a:path w="625475" h="391159">
                  <a:moveTo>
                    <a:pt x="333864" y="294562"/>
                  </a:moveTo>
                  <a:lnTo>
                    <a:pt x="288848" y="329468"/>
                  </a:lnTo>
                  <a:lnTo>
                    <a:pt x="378879" y="329468"/>
                  </a:lnTo>
                  <a:lnTo>
                    <a:pt x="333864" y="294562"/>
                  </a:lnTo>
                  <a:close/>
                </a:path>
                <a:path w="625475" h="391159">
                  <a:moveTo>
                    <a:pt x="408889" y="232782"/>
                  </a:moveTo>
                  <a:lnTo>
                    <a:pt x="378879" y="232782"/>
                  </a:lnTo>
                  <a:lnTo>
                    <a:pt x="378879" y="329468"/>
                  </a:lnTo>
                  <a:lnTo>
                    <a:pt x="408889" y="329468"/>
                  </a:lnTo>
                  <a:lnTo>
                    <a:pt x="408889" y="278122"/>
                  </a:lnTo>
                  <a:lnTo>
                    <a:pt x="593515" y="278122"/>
                  </a:lnTo>
                  <a:lnTo>
                    <a:pt x="600205" y="271404"/>
                  </a:lnTo>
                  <a:lnTo>
                    <a:pt x="600205" y="254820"/>
                  </a:lnTo>
                  <a:lnTo>
                    <a:pt x="593515" y="248096"/>
                  </a:lnTo>
                  <a:lnTo>
                    <a:pt x="408889" y="248096"/>
                  </a:lnTo>
                  <a:lnTo>
                    <a:pt x="408889" y="232782"/>
                  </a:lnTo>
                  <a:close/>
                </a:path>
                <a:path w="625475" h="391159">
                  <a:moveTo>
                    <a:pt x="415492" y="210562"/>
                  </a:moveTo>
                  <a:lnTo>
                    <a:pt x="258838" y="210562"/>
                  </a:lnTo>
                  <a:lnTo>
                    <a:pt x="258838" y="248096"/>
                  </a:lnTo>
                  <a:lnTo>
                    <a:pt x="288848" y="248096"/>
                  </a:lnTo>
                  <a:lnTo>
                    <a:pt x="288848" y="229254"/>
                  </a:lnTo>
                  <a:lnTo>
                    <a:pt x="408889" y="229254"/>
                  </a:lnTo>
                  <a:lnTo>
                    <a:pt x="408889" y="213190"/>
                  </a:lnTo>
                  <a:lnTo>
                    <a:pt x="411171" y="212539"/>
                  </a:lnTo>
                  <a:lnTo>
                    <a:pt x="413385" y="211657"/>
                  </a:lnTo>
                  <a:lnTo>
                    <a:pt x="415492" y="210562"/>
                  </a:lnTo>
                  <a:close/>
                </a:path>
                <a:path w="625475" h="391159">
                  <a:moveTo>
                    <a:pt x="543935" y="210562"/>
                  </a:moveTo>
                  <a:lnTo>
                    <a:pt x="513925" y="210562"/>
                  </a:lnTo>
                  <a:lnTo>
                    <a:pt x="514708" y="220571"/>
                  </a:lnTo>
                  <a:lnTo>
                    <a:pt x="517046" y="230342"/>
                  </a:lnTo>
                  <a:lnTo>
                    <a:pt x="520804" y="239512"/>
                  </a:lnTo>
                  <a:lnTo>
                    <a:pt x="526004" y="248096"/>
                  </a:lnTo>
                  <a:lnTo>
                    <a:pt x="585200" y="248096"/>
                  </a:lnTo>
                  <a:lnTo>
                    <a:pt x="569738" y="245700"/>
                  </a:lnTo>
                  <a:lnTo>
                    <a:pt x="556828" y="237847"/>
                  </a:lnTo>
                  <a:lnTo>
                    <a:pt x="547788" y="225735"/>
                  </a:lnTo>
                  <a:lnTo>
                    <a:pt x="543935" y="210562"/>
                  </a:lnTo>
                  <a:close/>
                </a:path>
                <a:path w="625475" h="391159">
                  <a:moveTo>
                    <a:pt x="359898" y="232031"/>
                  </a:moveTo>
                  <a:lnTo>
                    <a:pt x="316833" y="232031"/>
                  </a:lnTo>
                  <a:lnTo>
                    <a:pt x="322616" y="237405"/>
                  </a:lnTo>
                  <a:lnTo>
                    <a:pt x="330175" y="240451"/>
                  </a:lnTo>
                  <a:lnTo>
                    <a:pt x="338065" y="240589"/>
                  </a:lnTo>
                  <a:lnTo>
                    <a:pt x="346806" y="240627"/>
                  </a:lnTo>
                  <a:lnTo>
                    <a:pt x="355171" y="237042"/>
                  </a:lnTo>
                  <a:lnTo>
                    <a:pt x="359898" y="232031"/>
                  </a:lnTo>
                  <a:close/>
                </a:path>
                <a:path w="625475" h="391159">
                  <a:moveTo>
                    <a:pt x="408889" y="229254"/>
                  </a:moveTo>
                  <a:lnTo>
                    <a:pt x="288848" y="229254"/>
                  </a:lnTo>
                  <a:lnTo>
                    <a:pt x="290586" y="230342"/>
                  </a:lnTo>
                  <a:lnTo>
                    <a:pt x="292418" y="231274"/>
                  </a:lnTo>
                  <a:lnTo>
                    <a:pt x="301565" y="234846"/>
                  </a:lnTo>
                  <a:lnTo>
                    <a:pt x="309593" y="234846"/>
                  </a:lnTo>
                  <a:lnTo>
                    <a:pt x="316833" y="232031"/>
                  </a:lnTo>
                  <a:lnTo>
                    <a:pt x="359898" y="232031"/>
                  </a:lnTo>
                  <a:lnTo>
                    <a:pt x="361173" y="230680"/>
                  </a:lnTo>
                  <a:lnTo>
                    <a:pt x="408889" y="230680"/>
                  </a:lnTo>
                  <a:lnTo>
                    <a:pt x="408889" y="229254"/>
                  </a:lnTo>
                  <a:close/>
                </a:path>
                <a:path w="625475" h="391159">
                  <a:moveTo>
                    <a:pt x="408889" y="230680"/>
                  </a:moveTo>
                  <a:lnTo>
                    <a:pt x="361173" y="230680"/>
                  </a:lnTo>
                  <a:lnTo>
                    <a:pt x="366762" y="233032"/>
                  </a:lnTo>
                  <a:lnTo>
                    <a:pt x="372896" y="233758"/>
                  </a:lnTo>
                  <a:lnTo>
                    <a:pt x="378879" y="232782"/>
                  </a:lnTo>
                  <a:lnTo>
                    <a:pt x="408889" y="232782"/>
                  </a:lnTo>
                  <a:lnTo>
                    <a:pt x="408889" y="230680"/>
                  </a:lnTo>
                  <a:close/>
                </a:path>
                <a:path w="625475" h="391159">
                  <a:moveTo>
                    <a:pt x="68348" y="104493"/>
                  </a:moveTo>
                  <a:lnTo>
                    <a:pt x="60320" y="109597"/>
                  </a:lnTo>
                  <a:lnTo>
                    <a:pt x="56981" y="124779"/>
                  </a:lnTo>
                  <a:lnTo>
                    <a:pt x="56231" y="132005"/>
                  </a:lnTo>
                  <a:lnTo>
                    <a:pt x="56269" y="139249"/>
                  </a:lnTo>
                  <a:lnTo>
                    <a:pt x="60339" y="167271"/>
                  </a:lnTo>
                  <a:lnTo>
                    <a:pt x="71499" y="189909"/>
                  </a:lnTo>
                  <a:lnTo>
                    <a:pt x="88173" y="205046"/>
                  </a:lnTo>
                  <a:lnTo>
                    <a:pt x="108787" y="210562"/>
                  </a:lnTo>
                  <a:lnTo>
                    <a:pt x="588951" y="210562"/>
                  </a:lnTo>
                  <a:lnTo>
                    <a:pt x="602038" y="207543"/>
                  </a:lnTo>
                  <a:lnTo>
                    <a:pt x="613701" y="197669"/>
                  </a:lnTo>
                  <a:lnTo>
                    <a:pt x="619099" y="186090"/>
                  </a:lnTo>
                  <a:lnTo>
                    <a:pt x="336414" y="186090"/>
                  </a:lnTo>
                  <a:lnTo>
                    <a:pt x="310847" y="180941"/>
                  </a:lnTo>
                  <a:lnTo>
                    <a:pt x="310243" y="180535"/>
                  </a:lnTo>
                  <a:lnTo>
                    <a:pt x="108787" y="180535"/>
                  </a:lnTo>
                  <a:lnTo>
                    <a:pt x="100775" y="177410"/>
                  </a:lnTo>
                  <a:lnTo>
                    <a:pt x="93538" y="168759"/>
                  </a:lnTo>
                  <a:lnTo>
                    <a:pt x="88298" y="155675"/>
                  </a:lnTo>
                  <a:lnTo>
                    <a:pt x="86279" y="139249"/>
                  </a:lnTo>
                  <a:lnTo>
                    <a:pt x="86241" y="134200"/>
                  </a:lnTo>
                  <a:lnTo>
                    <a:pt x="86773" y="129165"/>
                  </a:lnTo>
                  <a:lnTo>
                    <a:pt x="89655" y="116128"/>
                  </a:lnTo>
                  <a:lnTo>
                    <a:pt x="84553" y="108096"/>
                  </a:lnTo>
                  <a:lnTo>
                    <a:pt x="68348" y="104493"/>
                  </a:lnTo>
                  <a:close/>
                </a:path>
                <a:path w="625475" h="391159">
                  <a:moveTo>
                    <a:pt x="431785" y="54273"/>
                  </a:moveTo>
                  <a:lnTo>
                    <a:pt x="336414" y="54273"/>
                  </a:lnTo>
                  <a:lnTo>
                    <a:pt x="362055" y="59452"/>
                  </a:lnTo>
                  <a:lnTo>
                    <a:pt x="382994" y="73577"/>
                  </a:lnTo>
                  <a:lnTo>
                    <a:pt x="397111" y="94527"/>
                  </a:lnTo>
                  <a:lnTo>
                    <a:pt x="402287" y="120182"/>
                  </a:lnTo>
                  <a:lnTo>
                    <a:pt x="397111" y="145837"/>
                  </a:lnTo>
                  <a:lnTo>
                    <a:pt x="382994" y="166786"/>
                  </a:lnTo>
                  <a:lnTo>
                    <a:pt x="362055" y="180911"/>
                  </a:lnTo>
                  <a:lnTo>
                    <a:pt x="336414" y="186090"/>
                  </a:lnTo>
                  <a:lnTo>
                    <a:pt x="619099" y="186090"/>
                  </a:lnTo>
                  <a:lnTo>
                    <a:pt x="621689" y="180535"/>
                  </a:lnTo>
                  <a:lnTo>
                    <a:pt x="434398" y="180535"/>
                  </a:lnTo>
                  <a:lnTo>
                    <a:pt x="441519" y="177239"/>
                  </a:lnTo>
                  <a:lnTo>
                    <a:pt x="447065" y="171283"/>
                  </a:lnTo>
                  <a:lnTo>
                    <a:pt x="450617" y="161966"/>
                  </a:lnTo>
                  <a:lnTo>
                    <a:pt x="452648" y="156702"/>
                  </a:lnTo>
                  <a:lnTo>
                    <a:pt x="452648" y="148676"/>
                  </a:lnTo>
                  <a:lnTo>
                    <a:pt x="449853" y="141426"/>
                  </a:lnTo>
                  <a:lnTo>
                    <a:pt x="455155" y="135708"/>
                  </a:lnTo>
                  <a:lnTo>
                    <a:pt x="458100" y="128201"/>
                  </a:lnTo>
                  <a:lnTo>
                    <a:pt x="458144" y="111662"/>
                  </a:lnTo>
                  <a:lnTo>
                    <a:pt x="454561" y="103292"/>
                  </a:lnTo>
                  <a:lnTo>
                    <a:pt x="448203" y="97286"/>
                  </a:lnTo>
                  <a:lnTo>
                    <a:pt x="450165" y="91083"/>
                  </a:lnTo>
                  <a:lnTo>
                    <a:pt x="432072" y="55999"/>
                  </a:lnTo>
                  <a:lnTo>
                    <a:pt x="431906" y="54823"/>
                  </a:lnTo>
                  <a:lnTo>
                    <a:pt x="431785" y="54273"/>
                  </a:lnTo>
                  <a:close/>
                </a:path>
                <a:path w="625475" h="391159">
                  <a:moveTo>
                    <a:pt x="136771" y="52922"/>
                  </a:moveTo>
                  <a:lnTo>
                    <a:pt x="82528" y="52922"/>
                  </a:lnTo>
                  <a:lnTo>
                    <a:pt x="102080" y="59607"/>
                  </a:lnTo>
                  <a:lnTo>
                    <a:pt x="117522" y="78267"/>
                  </a:lnTo>
                  <a:lnTo>
                    <a:pt x="127652" y="106759"/>
                  </a:lnTo>
                  <a:lnTo>
                    <a:pt x="131089" y="140960"/>
                  </a:lnTo>
                  <a:lnTo>
                    <a:pt x="131210" y="145837"/>
                  </a:lnTo>
                  <a:lnTo>
                    <a:pt x="130647" y="164701"/>
                  </a:lnTo>
                  <a:lnTo>
                    <a:pt x="128087" y="175844"/>
                  </a:lnTo>
                  <a:lnTo>
                    <a:pt x="121504" y="179949"/>
                  </a:lnTo>
                  <a:lnTo>
                    <a:pt x="108787" y="180535"/>
                  </a:lnTo>
                  <a:lnTo>
                    <a:pt x="153202" y="180535"/>
                  </a:lnTo>
                  <a:lnTo>
                    <a:pt x="156670" y="171505"/>
                  </a:lnTo>
                  <a:lnTo>
                    <a:pt x="159188" y="162189"/>
                  </a:lnTo>
                  <a:lnTo>
                    <a:pt x="160738" y="152662"/>
                  </a:lnTo>
                  <a:lnTo>
                    <a:pt x="161138" y="145837"/>
                  </a:lnTo>
                  <a:lnTo>
                    <a:pt x="161072" y="139249"/>
                  </a:lnTo>
                  <a:lnTo>
                    <a:pt x="159634" y="116090"/>
                  </a:lnTo>
                  <a:lnTo>
                    <a:pt x="154806" y="91881"/>
                  </a:lnTo>
                  <a:lnTo>
                    <a:pt x="147093" y="70713"/>
                  </a:lnTo>
                  <a:lnTo>
                    <a:pt x="136771" y="52922"/>
                  </a:lnTo>
                  <a:close/>
                </a:path>
                <a:path w="625475" h="391159">
                  <a:moveTo>
                    <a:pt x="431397" y="52922"/>
                  </a:moveTo>
                  <a:lnTo>
                    <a:pt x="244283" y="52922"/>
                  </a:lnTo>
                  <a:lnTo>
                    <a:pt x="244204" y="53929"/>
                  </a:lnTo>
                  <a:lnTo>
                    <a:pt x="244133" y="56731"/>
                  </a:lnTo>
                  <a:lnTo>
                    <a:pt x="244283" y="58627"/>
                  </a:lnTo>
                  <a:lnTo>
                    <a:pt x="233880" y="65353"/>
                  </a:lnTo>
                  <a:lnTo>
                    <a:pt x="227083" y="75200"/>
                  </a:lnTo>
                  <a:lnTo>
                    <a:pt x="224460" y="86876"/>
                  </a:lnTo>
                  <a:lnTo>
                    <a:pt x="226577" y="99088"/>
                  </a:lnTo>
                  <a:lnTo>
                    <a:pt x="221175" y="104912"/>
                  </a:lnTo>
                  <a:lnTo>
                    <a:pt x="218124" y="112537"/>
                  </a:lnTo>
                  <a:lnTo>
                    <a:pt x="218071" y="124779"/>
                  </a:lnTo>
                  <a:lnTo>
                    <a:pt x="218178" y="129165"/>
                  </a:lnTo>
                  <a:lnTo>
                    <a:pt x="221694" y="137166"/>
                  </a:lnTo>
                  <a:lnTo>
                    <a:pt x="227927" y="143002"/>
                  </a:lnTo>
                  <a:lnTo>
                    <a:pt x="225947" y="149185"/>
                  </a:lnTo>
                  <a:lnTo>
                    <a:pt x="225287" y="155576"/>
                  </a:lnTo>
                  <a:lnTo>
                    <a:pt x="225947" y="161966"/>
                  </a:lnTo>
                  <a:lnTo>
                    <a:pt x="227927" y="168149"/>
                  </a:lnTo>
                  <a:lnTo>
                    <a:pt x="229991" y="173004"/>
                  </a:lnTo>
                  <a:lnTo>
                    <a:pt x="233242" y="177264"/>
                  </a:lnTo>
                  <a:lnTo>
                    <a:pt x="237381" y="180535"/>
                  </a:lnTo>
                  <a:lnTo>
                    <a:pt x="310243" y="180535"/>
                  </a:lnTo>
                  <a:lnTo>
                    <a:pt x="289941" y="166892"/>
                  </a:lnTo>
                  <a:lnTo>
                    <a:pt x="275804" y="146040"/>
                  </a:lnTo>
                  <a:lnTo>
                    <a:pt x="270542" y="120482"/>
                  </a:lnTo>
                  <a:lnTo>
                    <a:pt x="275600" y="94804"/>
                  </a:lnTo>
                  <a:lnTo>
                    <a:pt x="289622" y="73790"/>
                  </a:lnTo>
                  <a:lnTo>
                    <a:pt x="310497" y="59570"/>
                  </a:lnTo>
                  <a:lnTo>
                    <a:pt x="336114" y="54273"/>
                  </a:lnTo>
                  <a:lnTo>
                    <a:pt x="431785" y="54273"/>
                  </a:lnTo>
                  <a:lnTo>
                    <a:pt x="431710" y="53929"/>
                  </a:lnTo>
                  <a:lnTo>
                    <a:pt x="431397" y="52922"/>
                  </a:lnTo>
                  <a:close/>
                </a:path>
                <a:path w="625475" h="391159">
                  <a:moveTo>
                    <a:pt x="589174" y="52922"/>
                  </a:moveTo>
                  <a:lnTo>
                    <a:pt x="532682" y="52922"/>
                  </a:lnTo>
                  <a:lnTo>
                    <a:pt x="553187" y="58501"/>
                  </a:lnTo>
                  <a:lnTo>
                    <a:pt x="569647" y="73068"/>
                  </a:lnTo>
                  <a:lnTo>
                    <a:pt x="582005" y="93363"/>
                  </a:lnTo>
                  <a:lnTo>
                    <a:pt x="590201" y="116128"/>
                  </a:lnTo>
                  <a:lnTo>
                    <a:pt x="594674" y="140960"/>
                  </a:lnTo>
                  <a:lnTo>
                    <a:pt x="594851" y="160802"/>
                  </a:lnTo>
                  <a:lnTo>
                    <a:pt x="592390" y="174409"/>
                  </a:lnTo>
                  <a:lnTo>
                    <a:pt x="588951" y="180535"/>
                  </a:lnTo>
                  <a:lnTo>
                    <a:pt x="621689" y="180535"/>
                  </a:lnTo>
                  <a:lnTo>
                    <a:pt x="622071" y="179717"/>
                  </a:lnTo>
                  <a:lnTo>
                    <a:pt x="625276" y="152460"/>
                  </a:lnTo>
                  <a:lnTo>
                    <a:pt x="619688" y="110048"/>
                  </a:lnTo>
                  <a:lnTo>
                    <a:pt x="602659" y="67973"/>
                  </a:lnTo>
                  <a:lnTo>
                    <a:pt x="589174" y="52922"/>
                  </a:lnTo>
                  <a:close/>
                </a:path>
                <a:path w="625475" h="391159">
                  <a:moveTo>
                    <a:pt x="329168" y="0"/>
                  </a:moveTo>
                  <a:lnTo>
                    <a:pt x="320784" y="3590"/>
                  </a:lnTo>
                  <a:lnTo>
                    <a:pt x="314807" y="9983"/>
                  </a:lnTo>
                  <a:lnTo>
                    <a:pt x="385888" y="9983"/>
                  </a:lnTo>
                  <a:lnTo>
                    <a:pt x="381430" y="8332"/>
                  </a:lnTo>
                  <a:lnTo>
                    <a:pt x="358922" y="8332"/>
                  </a:lnTo>
                  <a:lnTo>
                    <a:pt x="353164" y="3102"/>
                  </a:lnTo>
                  <a:lnTo>
                    <a:pt x="345693" y="168"/>
                  </a:lnTo>
                  <a:lnTo>
                    <a:pt x="329168" y="0"/>
                  </a:lnTo>
                  <a:close/>
                </a:path>
                <a:path w="625475" h="391159">
                  <a:moveTo>
                    <a:pt x="374209" y="5411"/>
                  </a:moveTo>
                  <a:lnTo>
                    <a:pt x="366143" y="5411"/>
                  </a:lnTo>
                  <a:lnTo>
                    <a:pt x="358922" y="8332"/>
                  </a:lnTo>
                  <a:lnTo>
                    <a:pt x="381430" y="8332"/>
                  </a:lnTo>
                  <a:lnTo>
                    <a:pt x="374209" y="5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222742" y="6267958"/>
            <a:ext cx="4615180" cy="587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prepares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4968F-51D4-0061-7F07-2B480F5018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693801"/>
            <a:ext cx="6692265" cy="916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7700"/>
              </a:lnSpc>
              <a:spcBef>
                <a:spcPts val="95"/>
              </a:spcBef>
            </a:pPr>
            <a:r>
              <a:rPr lang="en-GB" sz="6150" spc="-165" dirty="0"/>
              <a:t>Introduction</a:t>
            </a:r>
            <a:endParaRPr sz="6150" dirty="0"/>
          </a:p>
        </p:txBody>
      </p:sp>
      <p:sp>
        <p:nvSpPr>
          <p:cNvPr id="4" name="object 4"/>
          <p:cNvSpPr txBox="1"/>
          <p:nvPr/>
        </p:nvSpPr>
        <p:spPr>
          <a:xfrm>
            <a:off x="6267958" y="4947970"/>
            <a:ext cx="7249159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This presentation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explores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complex interplay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between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law and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rights.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We'll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examine historical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contexts,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legal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frameworks,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contemporary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challenges.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Our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journey will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uncover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</a:t>
            </a:r>
            <a:r>
              <a:rPr sz="1750" spc="-4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delicate</a:t>
            </a:r>
            <a:r>
              <a:rPr sz="175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balance</a:t>
            </a:r>
            <a:r>
              <a:rPr sz="1750" spc="-5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between</a:t>
            </a:r>
            <a:r>
              <a:rPr sz="175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individual</a:t>
            </a:r>
            <a:r>
              <a:rPr sz="1750" spc="-5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interests</a:t>
            </a:r>
            <a:r>
              <a:rPr sz="175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societal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welfare.</a:t>
            </a:r>
            <a:endParaRPr sz="1750" dirty="0">
              <a:latin typeface="Noto Sans Mono CJK HK"/>
              <a:cs typeface="Noto Sans Mono CJK HK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922BDC-6472-0769-2222-FCB9137B59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959991"/>
            <a:ext cx="11565890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pc="-220" dirty="0"/>
              <a:t>Introduction</a:t>
            </a:r>
            <a:r>
              <a:rPr spc="-245" dirty="0"/>
              <a:t> </a:t>
            </a:r>
            <a:r>
              <a:rPr spc="-135" dirty="0"/>
              <a:t>to</a:t>
            </a:r>
            <a:r>
              <a:rPr spc="-245" dirty="0"/>
              <a:t> </a:t>
            </a:r>
            <a:r>
              <a:rPr spc="-120" dirty="0"/>
              <a:t>Nuisance</a:t>
            </a:r>
            <a:r>
              <a:rPr spc="-245" dirty="0"/>
              <a:t> </a:t>
            </a:r>
            <a:r>
              <a:rPr dirty="0"/>
              <a:t>and</a:t>
            </a:r>
            <a:r>
              <a:rPr spc="-240" dirty="0"/>
              <a:t> </a:t>
            </a:r>
            <a:r>
              <a:rPr spc="-114" dirty="0"/>
              <a:t>Property</a:t>
            </a:r>
            <a:r>
              <a:rPr i="1" spc="-114" dirty="0"/>
              <a:t> </a:t>
            </a:r>
            <a:r>
              <a:rPr i="1" spc="-10" dirty="0"/>
              <a:t>Rights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964686"/>
            <a:ext cx="26390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80" dirty="0">
                <a:solidFill>
                  <a:srgbClr val="151617"/>
                </a:solidFill>
                <a:latin typeface="Verdana"/>
                <a:cs typeface="Verdana"/>
              </a:rPr>
              <a:t>Nuisance</a:t>
            </a:r>
            <a:r>
              <a:rPr sz="2200" b="1" i="1" spc="-40" dirty="0">
                <a:solidFill>
                  <a:srgbClr val="151617"/>
                </a:solidFill>
                <a:latin typeface="Verdana"/>
                <a:cs typeface="Verdana"/>
              </a:rPr>
              <a:t> Defined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4509566"/>
            <a:ext cx="3914775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is an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unreasonable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interference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with another's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use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enjoyment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 their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property. It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can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be private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or public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nature.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3964686"/>
            <a:ext cx="2336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95" dirty="0">
                <a:solidFill>
                  <a:srgbClr val="151617"/>
                </a:solidFill>
                <a:latin typeface="Verdana"/>
                <a:cs typeface="Verdana"/>
              </a:rPr>
              <a:t>Property</a:t>
            </a:r>
            <a:r>
              <a:rPr sz="2200" b="1" i="1" spc="-4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Rights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4509566"/>
            <a:ext cx="3916679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rights encompass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legal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entitlements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ownership,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including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right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possess,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use,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dispose of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3964686"/>
            <a:ext cx="17506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90" dirty="0">
                <a:solidFill>
                  <a:srgbClr val="151617"/>
                </a:solidFill>
                <a:latin typeface="Verdana"/>
                <a:cs typeface="Verdana"/>
              </a:rPr>
              <a:t>Importance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4509566"/>
            <a:ext cx="3582670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Understanding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these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concepts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is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crucial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for maintaining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social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order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resolving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conflicts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in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densely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populated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areas.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7A8A1-D07E-5D2C-7720-F9A201D3B8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19" y="563626"/>
            <a:ext cx="65030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0" dirty="0"/>
              <a:t>Historical</a:t>
            </a:r>
            <a:r>
              <a:rPr sz="4300" spc="-180" dirty="0"/>
              <a:t> </a:t>
            </a:r>
            <a:r>
              <a:rPr sz="4300" spc="-95" dirty="0"/>
              <a:t>Bac</a:t>
            </a:r>
            <a:r>
              <a:rPr lang="en-GB" sz="4300" spc="-95" dirty="0"/>
              <a:t>k</a:t>
            </a:r>
            <a:r>
              <a:rPr sz="4300" spc="-95" dirty="0"/>
              <a:t>ground</a:t>
            </a:r>
            <a:endParaRPr sz="43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48867" y="1623060"/>
            <a:ext cx="1237615" cy="6000115"/>
            <a:chOff x="848867" y="1623060"/>
            <a:chExt cx="1237615" cy="6000115"/>
          </a:xfrm>
        </p:grpSpPr>
        <p:sp>
          <p:nvSpPr>
            <p:cNvPr id="5" name="object 5"/>
            <p:cNvSpPr/>
            <p:nvPr/>
          </p:nvSpPr>
          <p:spPr>
            <a:xfrm>
              <a:off x="1083563" y="1623060"/>
              <a:ext cx="30480" cy="6000115"/>
            </a:xfrm>
            <a:custGeom>
              <a:avLst/>
              <a:gdLst/>
              <a:ahLst/>
              <a:cxnLst/>
              <a:rect l="l" t="t" r="r" b="b"/>
              <a:pathLst>
                <a:path w="30480" h="6000115">
                  <a:moveTo>
                    <a:pt x="26390" y="0"/>
                  </a:moveTo>
                  <a:lnTo>
                    <a:pt x="4089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5995898"/>
                  </a:lnTo>
                  <a:lnTo>
                    <a:pt x="4089" y="5999988"/>
                  </a:lnTo>
                  <a:lnTo>
                    <a:pt x="26390" y="5999988"/>
                  </a:lnTo>
                  <a:lnTo>
                    <a:pt x="30480" y="5995898"/>
                  </a:lnTo>
                  <a:lnTo>
                    <a:pt x="30480" y="4064"/>
                  </a:lnTo>
                  <a:lnTo>
                    <a:pt x="26390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3231" y="1882774"/>
              <a:ext cx="1223645" cy="501650"/>
            </a:xfrm>
            <a:custGeom>
              <a:avLst/>
              <a:gdLst/>
              <a:ahLst/>
              <a:cxnLst/>
              <a:rect l="l" t="t" r="r" b="b"/>
              <a:pathLst>
                <a:path w="1223645" h="501650">
                  <a:moveTo>
                    <a:pt x="1223124" y="224409"/>
                  </a:moveTo>
                  <a:lnTo>
                    <a:pt x="1219060" y="220345"/>
                  </a:lnTo>
                  <a:lnTo>
                    <a:pt x="502907" y="220345"/>
                  </a:lnTo>
                  <a:lnTo>
                    <a:pt x="502907" y="12192"/>
                  </a:lnTo>
                  <a:lnTo>
                    <a:pt x="502145" y="8636"/>
                  </a:lnTo>
                  <a:lnTo>
                    <a:pt x="502018" y="8128"/>
                  </a:lnTo>
                  <a:lnTo>
                    <a:pt x="501891" y="7747"/>
                  </a:lnTo>
                  <a:lnTo>
                    <a:pt x="501510" y="7239"/>
                  </a:lnTo>
                  <a:lnTo>
                    <a:pt x="499351" y="3937"/>
                  </a:lnTo>
                  <a:lnTo>
                    <a:pt x="490715" y="127"/>
                  </a:lnTo>
                  <a:lnTo>
                    <a:pt x="490461" y="0"/>
                  </a:lnTo>
                  <a:lnTo>
                    <a:pt x="484746" y="0"/>
                  </a:lnTo>
                  <a:lnTo>
                    <a:pt x="484746" y="3810"/>
                  </a:lnTo>
                  <a:lnTo>
                    <a:pt x="484746" y="7620"/>
                  </a:lnTo>
                  <a:lnTo>
                    <a:pt x="484746" y="220345"/>
                  </a:lnTo>
                  <a:lnTo>
                    <a:pt x="457568" y="220345"/>
                  </a:lnTo>
                  <a:lnTo>
                    <a:pt x="453504" y="224409"/>
                  </a:lnTo>
                  <a:lnTo>
                    <a:pt x="453504" y="229489"/>
                  </a:lnTo>
                  <a:lnTo>
                    <a:pt x="453504" y="246761"/>
                  </a:lnTo>
                  <a:lnTo>
                    <a:pt x="457568" y="250825"/>
                  </a:lnTo>
                  <a:lnTo>
                    <a:pt x="484746" y="250825"/>
                  </a:lnTo>
                  <a:lnTo>
                    <a:pt x="484746" y="479171"/>
                  </a:lnTo>
                  <a:lnTo>
                    <a:pt x="480682" y="483235"/>
                  </a:lnTo>
                  <a:lnTo>
                    <a:pt x="7620" y="483235"/>
                  </a:lnTo>
                  <a:lnTo>
                    <a:pt x="3810" y="483235"/>
                  </a:lnTo>
                  <a:lnTo>
                    <a:pt x="0" y="483235"/>
                  </a:lnTo>
                  <a:lnTo>
                    <a:pt x="76" y="489204"/>
                  </a:lnTo>
                  <a:lnTo>
                    <a:pt x="901" y="493268"/>
                  </a:lnTo>
                  <a:lnTo>
                    <a:pt x="1092" y="493776"/>
                  </a:lnTo>
                  <a:lnTo>
                    <a:pt x="1371" y="494157"/>
                  </a:lnTo>
                  <a:lnTo>
                    <a:pt x="3327" y="497078"/>
                  </a:lnTo>
                  <a:lnTo>
                    <a:pt x="3606" y="497459"/>
                  </a:lnTo>
                  <a:lnTo>
                    <a:pt x="3949" y="497840"/>
                  </a:lnTo>
                  <a:lnTo>
                    <a:pt x="7251" y="499999"/>
                  </a:lnTo>
                  <a:lnTo>
                    <a:pt x="7670" y="500380"/>
                  </a:lnTo>
                  <a:lnTo>
                    <a:pt x="8636" y="500634"/>
                  </a:lnTo>
                  <a:lnTo>
                    <a:pt x="12179" y="501396"/>
                  </a:lnTo>
                  <a:lnTo>
                    <a:pt x="490715" y="501396"/>
                  </a:lnTo>
                  <a:lnTo>
                    <a:pt x="494271" y="500634"/>
                  </a:lnTo>
                  <a:lnTo>
                    <a:pt x="495287" y="500380"/>
                  </a:lnTo>
                  <a:lnTo>
                    <a:pt x="495668" y="499999"/>
                  </a:lnTo>
                  <a:lnTo>
                    <a:pt x="498970" y="497840"/>
                  </a:lnTo>
                  <a:lnTo>
                    <a:pt x="499351" y="497459"/>
                  </a:lnTo>
                  <a:lnTo>
                    <a:pt x="501510" y="494157"/>
                  </a:lnTo>
                  <a:lnTo>
                    <a:pt x="501891" y="493776"/>
                  </a:lnTo>
                  <a:lnTo>
                    <a:pt x="502145" y="492760"/>
                  </a:lnTo>
                  <a:lnTo>
                    <a:pt x="502907" y="489204"/>
                  </a:lnTo>
                  <a:lnTo>
                    <a:pt x="502907" y="250825"/>
                  </a:lnTo>
                  <a:lnTo>
                    <a:pt x="1219060" y="250825"/>
                  </a:lnTo>
                  <a:lnTo>
                    <a:pt x="1223124" y="246761"/>
                  </a:lnTo>
                  <a:lnTo>
                    <a:pt x="1223124" y="224409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2677" y="1872234"/>
              <a:ext cx="495300" cy="494030"/>
            </a:xfrm>
            <a:custGeom>
              <a:avLst/>
              <a:gdLst/>
              <a:ahLst/>
              <a:cxnLst/>
              <a:rect l="l" t="t" r="r" b="b"/>
              <a:pathLst>
                <a:path w="495300" h="494030">
                  <a:moveTo>
                    <a:pt x="491235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89712"/>
                  </a:lnTo>
                  <a:lnTo>
                    <a:pt x="4089" y="493775"/>
                  </a:lnTo>
                  <a:lnTo>
                    <a:pt x="491235" y="493775"/>
                  </a:lnTo>
                  <a:lnTo>
                    <a:pt x="495300" y="489712"/>
                  </a:lnTo>
                  <a:lnTo>
                    <a:pt x="495300" y="4063"/>
                  </a:lnTo>
                  <a:lnTo>
                    <a:pt x="49123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2677" y="1872234"/>
              <a:ext cx="495300" cy="494030"/>
            </a:xfrm>
            <a:custGeom>
              <a:avLst/>
              <a:gdLst/>
              <a:ahLst/>
              <a:cxnLst/>
              <a:rect l="l" t="t" r="r" b="b"/>
              <a:pathLst>
                <a:path w="495300" h="494030">
                  <a:moveTo>
                    <a:pt x="0" y="9143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18" y="0"/>
                  </a:lnTo>
                  <a:lnTo>
                    <a:pt x="486156" y="0"/>
                  </a:lnTo>
                  <a:lnTo>
                    <a:pt x="491235" y="0"/>
                  </a:lnTo>
                  <a:lnTo>
                    <a:pt x="495300" y="4063"/>
                  </a:lnTo>
                  <a:lnTo>
                    <a:pt x="495300" y="9143"/>
                  </a:lnTo>
                  <a:lnTo>
                    <a:pt x="495300" y="484631"/>
                  </a:lnTo>
                  <a:lnTo>
                    <a:pt x="495300" y="489712"/>
                  </a:lnTo>
                  <a:lnTo>
                    <a:pt x="491235" y="493775"/>
                  </a:lnTo>
                  <a:lnTo>
                    <a:pt x="486156" y="493775"/>
                  </a:lnTo>
                  <a:lnTo>
                    <a:pt x="9118" y="493775"/>
                  </a:lnTo>
                  <a:lnTo>
                    <a:pt x="4089" y="493775"/>
                  </a:lnTo>
                  <a:lnTo>
                    <a:pt x="0" y="489712"/>
                  </a:lnTo>
                  <a:lnTo>
                    <a:pt x="0" y="484631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3010" y="1866138"/>
            <a:ext cx="1524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i="1" spc="-869" dirty="0">
                <a:solidFill>
                  <a:srgbClr val="151617"/>
                </a:solidFill>
                <a:latin typeface="Verdana"/>
                <a:cs typeface="Verdana"/>
              </a:rPr>
              <a:t>1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6414" y="1815845"/>
            <a:ext cx="5856605" cy="118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i="1" spc="-265" dirty="0">
                <a:solidFill>
                  <a:srgbClr val="151617"/>
                </a:solidFill>
                <a:latin typeface="Verdana"/>
                <a:cs typeface="Verdana"/>
              </a:rPr>
              <a:t>12th</a:t>
            </a:r>
            <a:r>
              <a:rPr sz="2150" b="1" i="1" spc="-13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150" b="1" i="1" spc="-10" dirty="0">
                <a:solidFill>
                  <a:srgbClr val="151617"/>
                </a:solidFill>
                <a:latin typeface="Verdana"/>
                <a:cs typeface="Verdana"/>
              </a:rPr>
              <a:t>Century</a:t>
            </a:r>
            <a:endParaRPr sz="2150" dirty="0">
              <a:latin typeface="Verdana"/>
              <a:cs typeface="Verdana"/>
            </a:endParaRPr>
          </a:p>
          <a:p>
            <a:pPr marL="12700" marR="5080">
              <a:lnSpc>
                <a:spcPct val="137100"/>
              </a:lnSpc>
              <a:spcBef>
                <a:spcPts val="930"/>
              </a:spcBef>
            </a:pP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concept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 nuisance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emerges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English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common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law,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focusing</a:t>
            </a:r>
            <a:r>
              <a:rPr sz="170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on</a:t>
            </a:r>
            <a:r>
              <a:rPr sz="1700" spc="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land-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related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disputes.</a:t>
            </a:r>
            <a:endParaRPr sz="1700" dirty="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48867" y="3706367"/>
            <a:ext cx="1237615" cy="517525"/>
            <a:chOff x="848867" y="3706367"/>
            <a:chExt cx="1237615" cy="517525"/>
          </a:xfrm>
        </p:grpSpPr>
        <p:sp>
          <p:nvSpPr>
            <p:cNvPr id="12" name="object 12"/>
            <p:cNvSpPr/>
            <p:nvPr/>
          </p:nvSpPr>
          <p:spPr>
            <a:xfrm>
              <a:off x="863231" y="3720718"/>
              <a:ext cx="1223645" cy="502920"/>
            </a:xfrm>
            <a:custGeom>
              <a:avLst/>
              <a:gdLst/>
              <a:ahLst/>
              <a:cxnLst/>
              <a:rect l="l" t="t" r="r" b="b"/>
              <a:pathLst>
                <a:path w="1223645" h="502920">
                  <a:moveTo>
                    <a:pt x="1223124" y="224409"/>
                  </a:moveTo>
                  <a:lnTo>
                    <a:pt x="1219060" y="220345"/>
                  </a:lnTo>
                  <a:lnTo>
                    <a:pt x="502907" y="220345"/>
                  </a:lnTo>
                  <a:lnTo>
                    <a:pt x="502907" y="12192"/>
                  </a:lnTo>
                  <a:lnTo>
                    <a:pt x="502145" y="8636"/>
                  </a:lnTo>
                  <a:lnTo>
                    <a:pt x="502018" y="8128"/>
                  </a:lnTo>
                  <a:lnTo>
                    <a:pt x="501891" y="7747"/>
                  </a:lnTo>
                  <a:lnTo>
                    <a:pt x="501510" y="7239"/>
                  </a:lnTo>
                  <a:lnTo>
                    <a:pt x="499351" y="3937"/>
                  </a:lnTo>
                  <a:lnTo>
                    <a:pt x="498970" y="3683"/>
                  </a:lnTo>
                  <a:lnTo>
                    <a:pt x="498589" y="3302"/>
                  </a:lnTo>
                  <a:lnTo>
                    <a:pt x="495287" y="1143"/>
                  </a:lnTo>
                  <a:lnTo>
                    <a:pt x="494779" y="889"/>
                  </a:lnTo>
                  <a:lnTo>
                    <a:pt x="494271" y="762"/>
                  </a:lnTo>
                  <a:lnTo>
                    <a:pt x="490715" y="127"/>
                  </a:lnTo>
                  <a:lnTo>
                    <a:pt x="490461" y="0"/>
                  </a:lnTo>
                  <a:lnTo>
                    <a:pt x="484746" y="0"/>
                  </a:lnTo>
                  <a:lnTo>
                    <a:pt x="484746" y="3810"/>
                  </a:lnTo>
                  <a:lnTo>
                    <a:pt x="484746" y="7620"/>
                  </a:lnTo>
                  <a:lnTo>
                    <a:pt x="484746" y="220345"/>
                  </a:lnTo>
                  <a:lnTo>
                    <a:pt x="457568" y="220345"/>
                  </a:lnTo>
                  <a:lnTo>
                    <a:pt x="453504" y="224409"/>
                  </a:lnTo>
                  <a:lnTo>
                    <a:pt x="453504" y="229489"/>
                  </a:lnTo>
                  <a:lnTo>
                    <a:pt x="453504" y="246761"/>
                  </a:lnTo>
                  <a:lnTo>
                    <a:pt x="457568" y="250825"/>
                  </a:lnTo>
                  <a:lnTo>
                    <a:pt x="484746" y="250825"/>
                  </a:lnTo>
                  <a:lnTo>
                    <a:pt x="484746" y="480695"/>
                  </a:lnTo>
                  <a:lnTo>
                    <a:pt x="480682" y="484759"/>
                  </a:lnTo>
                  <a:lnTo>
                    <a:pt x="7620" y="484759"/>
                  </a:lnTo>
                  <a:lnTo>
                    <a:pt x="3810" y="484759"/>
                  </a:lnTo>
                  <a:lnTo>
                    <a:pt x="0" y="484759"/>
                  </a:lnTo>
                  <a:lnTo>
                    <a:pt x="76" y="490728"/>
                  </a:lnTo>
                  <a:lnTo>
                    <a:pt x="901" y="494792"/>
                  </a:lnTo>
                  <a:lnTo>
                    <a:pt x="1092" y="495300"/>
                  </a:lnTo>
                  <a:lnTo>
                    <a:pt x="1371" y="495681"/>
                  </a:lnTo>
                  <a:lnTo>
                    <a:pt x="3606" y="498983"/>
                  </a:lnTo>
                  <a:lnTo>
                    <a:pt x="3962" y="499364"/>
                  </a:lnTo>
                  <a:lnTo>
                    <a:pt x="7277" y="501523"/>
                  </a:lnTo>
                  <a:lnTo>
                    <a:pt x="7696" y="501904"/>
                  </a:lnTo>
                  <a:lnTo>
                    <a:pt x="8648" y="502158"/>
                  </a:lnTo>
                  <a:lnTo>
                    <a:pt x="12217" y="502920"/>
                  </a:lnTo>
                  <a:lnTo>
                    <a:pt x="490715" y="502920"/>
                  </a:lnTo>
                  <a:lnTo>
                    <a:pt x="494271" y="502158"/>
                  </a:lnTo>
                  <a:lnTo>
                    <a:pt x="495287" y="501904"/>
                  </a:lnTo>
                  <a:lnTo>
                    <a:pt x="495668" y="501523"/>
                  </a:lnTo>
                  <a:lnTo>
                    <a:pt x="498970" y="499364"/>
                  </a:lnTo>
                  <a:lnTo>
                    <a:pt x="499351" y="498983"/>
                  </a:lnTo>
                  <a:lnTo>
                    <a:pt x="501510" y="495681"/>
                  </a:lnTo>
                  <a:lnTo>
                    <a:pt x="501891" y="495300"/>
                  </a:lnTo>
                  <a:lnTo>
                    <a:pt x="502145" y="494284"/>
                  </a:lnTo>
                  <a:lnTo>
                    <a:pt x="502907" y="490728"/>
                  </a:lnTo>
                  <a:lnTo>
                    <a:pt x="502907" y="250825"/>
                  </a:lnTo>
                  <a:lnTo>
                    <a:pt x="1219060" y="250825"/>
                  </a:lnTo>
                  <a:lnTo>
                    <a:pt x="1223124" y="246761"/>
                  </a:lnTo>
                  <a:lnTo>
                    <a:pt x="1223124" y="224409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677" y="3710177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1235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491236"/>
                  </a:lnTo>
                  <a:lnTo>
                    <a:pt x="4102" y="495300"/>
                  </a:lnTo>
                  <a:lnTo>
                    <a:pt x="491235" y="495300"/>
                  </a:lnTo>
                  <a:lnTo>
                    <a:pt x="495300" y="491236"/>
                  </a:lnTo>
                  <a:lnTo>
                    <a:pt x="495300" y="4063"/>
                  </a:lnTo>
                  <a:lnTo>
                    <a:pt x="49123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2677" y="3710177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0" y="9144"/>
                  </a:moveTo>
                  <a:lnTo>
                    <a:pt x="0" y="4063"/>
                  </a:lnTo>
                  <a:lnTo>
                    <a:pt x="4102" y="0"/>
                  </a:lnTo>
                  <a:lnTo>
                    <a:pt x="9156" y="0"/>
                  </a:lnTo>
                  <a:lnTo>
                    <a:pt x="486156" y="0"/>
                  </a:lnTo>
                  <a:lnTo>
                    <a:pt x="491235" y="0"/>
                  </a:lnTo>
                  <a:lnTo>
                    <a:pt x="495300" y="4063"/>
                  </a:lnTo>
                  <a:lnTo>
                    <a:pt x="495300" y="9144"/>
                  </a:lnTo>
                  <a:lnTo>
                    <a:pt x="495300" y="486156"/>
                  </a:lnTo>
                  <a:lnTo>
                    <a:pt x="495300" y="491236"/>
                  </a:lnTo>
                  <a:lnTo>
                    <a:pt x="491235" y="495300"/>
                  </a:lnTo>
                  <a:lnTo>
                    <a:pt x="486156" y="495300"/>
                  </a:lnTo>
                  <a:lnTo>
                    <a:pt x="9156" y="495300"/>
                  </a:lnTo>
                  <a:lnTo>
                    <a:pt x="4102" y="495300"/>
                  </a:lnTo>
                  <a:lnTo>
                    <a:pt x="0" y="491236"/>
                  </a:lnTo>
                  <a:lnTo>
                    <a:pt x="0" y="486156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1311" y="3704666"/>
            <a:ext cx="216535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1" i="1" spc="-380" dirty="0">
                <a:solidFill>
                  <a:srgbClr val="151617"/>
                </a:solidFill>
                <a:latin typeface="Verdana"/>
                <a:cs typeface="Verdana"/>
              </a:rPr>
              <a:t>2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96414" y="3654678"/>
            <a:ext cx="6071235" cy="118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i="1" spc="-245" dirty="0">
                <a:solidFill>
                  <a:srgbClr val="151617"/>
                </a:solidFill>
                <a:latin typeface="Verdana"/>
                <a:cs typeface="Verdana"/>
              </a:rPr>
              <a:t>16th</a:t>
            </a:r>
            <a:r>
              <a:rPr sz="2150" b="1" i="1" spc="-9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150" b="1" i="1" spc="-10" dirty="0">
                <a:solidFill>
                  <a:srgbClr val="151617"/>
                </a:solidFill>
                <a:latin typeface="Verdana"/>
                <a:cs typeface="Verdana"/>
              </a:rPr>
              <a:t>Century</a:t>
            </a:r>
            <a:endParaRPr sz="2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90"/>
              </a:spcBef>
            </a:pP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rights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solidify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with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enclosure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movement,</a:t>
            </a:r>
            <a:endParaRPr sz="170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emphasising</a:t>
            </a:r>
            <a:r>
              <a:rPr sz="1700" spc="-6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individual</a:t>
            </a:r>
            <a:r>
              <a:rPr sz="1700" spc="-6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ownership</a:t>
            </a:r>
            <a:r>
              <a:rPr sz="17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over</a:t>
            </a:r>
            <a:r>
              <a:rPr sz="1700" spc="-5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communal</a:t>
            </a:r>
            <a:r>
              <a:rPr sz="1700" spc="-6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land</a:t>
            </a:r>
            <a:r>
              <a:rPr sz="1700" spc="-4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use.</a:t>
            </a:r>
            <a:endParaRPr sz="1700">
              <a:latin typeface="Noto Sans Mono CJK HK"/>
              <a:cs typeface="Noto Sans Mono CJK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48867" y="5896355"/>
            <a:ext cx="1237615" cy="517525"/>
            <a:chOff x="848867" y="5896355"/>
            <a:chExt cx="1237615" cy="517525"/>
          </a:xfrm>
        </p:grpSpPr>
        <p:sp>
          <p:nvSpPr>
            <p:cNvPr id="18" name="object 18"/>
            <p:cNvSpPr/>
            <p:nvPr/>
          </p:nvSpPr>
          <p:spPr>
            <a:xfrm>
              <a:off x="863231" y="5910706"/>
              <a:ext cx="1223645" cy="502920"/>
            </a:xfrm>
            <a:custGeom>
              <a:avLst/>
              <a:gdLst/>
              <a:ahLst/>
              <a:cxnLst/>
              <a:rect l="l" t="t" r="r" b="b"/>
              <a:pathLst>
                <a:path w="1223645" h="502920">
                  <a:moveTo>
                    <a:pt x="1223124" y="224409"/>
                  </a:moveTo>
                  <a:lnTo>
                    <a:pt x="1219060" y="220345"/>
                  </a:lnTo>
                  <a:lnTo>
                    <a:pt x="502907" y="220345"/>
                  </a:lnTo>
                  <a:lnTo>
                    <a:pt x="502907" y="12192"/>
                  </a:lnTo>
                  <a:lnTo>
                    <a:pt x="502145" y="8636"/>
                  </a:lnTo>
                  <a:lnTo>
                    <a:pt x="502018" y="8128"/>
                  </a:lnTo>
                  <a:lnTo>
                    <a:pt x="501891" y="7747"/>
                  </a:lnTo>
                  <a:lnTo>
                    <a:pt x="501510" y="7239"/>
                  </a:lnTo>
                  <a:lnTo>
                    <a:pt x="499351" y="3937"/>
                  </a:lnTo>
                  <a:lnTo>
                    <a:pt x="498970" y="3683"/>
                  </a:lnTo>
                  <a:lnTo>
                    <a:pt x="498589" y="3302"/>
                  </a:lnTo>
                  <a:lnTo>
                    <a:pt x="495287" y="1143"/>
                  </a:lnTo>
                  <a:lnTo>
                    <a:pt x="494779" y="889"/>
                  </a:lnTo>
                  <a:lnTo>
                    <a:pt x="494271" y="762"/>
                  </a:lnTo>
                  <a:lnTo>
                    <a:pt x="490715" y="127"/>
                  </a:lnTo>
                  <a:lnTo>
                    <a:pt x="490461" y="0"/>
                  </a:lnTo>
                  <a:lnTo>
                    <a:pt x="484746" y="0"/>
                  </a:lnTo>
                  <a:lnTo>
                    <a:pt x="484746" y="3810"/>
                  </a:lnTo>
                  <a:lnTo>
                    <a:pt x="484746" y="7620"/>
                  </a:lnTo>
                  <a:lnTo>
                    <a:pt x="484746" y="220345"/>
                  </a:lnTo>
                  <a:lnTo>
                    <a:pt x="457568" y="220345"/>
                  </a:lnTo>
                  <a:lnTo>
                    <a:pt x="453504" y="224409"/>
                  </a:lnTo>
                  <a:lnTo>
                    <a:pt x="453504" y="229489"/>
                  </a:lnTo>
                  <a:lnTo>
                    <a:pt x="453504" y="246761"/>
                  </a:lnTo>
                  <a:lnTo>
                    <a:pt x="457568" y="250825"/>
                  </a:lnTo>
                  <a:lnTo>
                    <a:pt x="484746" y="250825"/>
                  </a:lnTo>
                  <a:lnTo>
                    <a:pt x="484746" y="480695"/>
                  </a:lnTo>
                  <a:lnTo>
                    <a:pt x="480682" y="484759"/>
                  </a:lnTo>
                  <a:lnTo>
                    <a:pt x="7620" y="484759"/>
                  </a:lnTo>
                  <a:lnTo>
                    <a:pt x="3810" y="484759"/>
                  </a:lnTo>
                  <a:lnTo>
                    <a:pt x="0" y="484759"/>
                  </a:lnTo>
                  <a:lnTo>
                    <a:pt x="76" y="490728"/>
                  </a:lnTo>
                  <a:lnTo>
                    <a:pt x="901" y="494792"/>
                  </a:lnTo>
                  <a:lnTo>
                    <a:pt x="1092" y="495300"/>
                  </a:lnTo>
                  <a:lnTo>
                    <a:pt x="1371" y="495681"/>
                  </a:lnTo>
                  <a:lnTo>
                    <a:pt x="3606" y="498983"/>
                  </a:lnTo>
                  <a:lnTo>
                    <a:pt x="3962" y="499364"/>
                  </a:lnTo>
                  <a:lnTo>
                    <a:pt x="7277" y="501523"/>
                  </a:lnTo>
                  <a:lnTo>
                    <a:pt x="7696" y="501904"/>
                  </a:lnTo>
                  <a:lnTo>
                    <a:pt x="8648" y="502158"/>
                  </a:lnTo>
                  <a:lnTo>
                    <a:pt x="12217" y="502920"/>
                  </a:lnTo>
                  <a:lnTo>
                    <a:pt x="490715" y="502920"/>
                  </a:lnTo>
                  <a:lnTo>
                    <a:pt x="494271" y="502158"/>
                  </a:lnTo>
                  <a:lnTo>
                    <a:pt x="495287" y="501904"/>
                  </a:lnTo>
                  <a:lnTo>
                    <a:pt x="495668" y="501523"/>
                  </a:lnTo>
                  <a:lnTo>
                    <a:pt x="498970" y="499364"/>
                  </a:lnTo>
                  <a:lnTo>
                    <a:pt x="499351" y="498983"/>
                  </a:lnTo>
                  <a:lnTo>
                    <a:pt x="501510" y="495681"/>
                  </a:lnTo>
                  <a:lnTo>
                    <a:pt x="501891" y="495300"/>
                  </a:lnTo>
                  <a:lnTo>
                    <a:pt x="502145" y="494284"/>
                  </a:lnTo>
                  <a:lnTo>
                    <a:pt x="502907" y="490728"/>
                  </a:lnTo>
                  <a:lnTo>
                    <a:pt x="502907" y="250825"/>
                  </a:lnTo>
                  <a:lnTo>
                    <a:pt x="1219060" y="250825"/>
                  </a:lnTo>
                  <a:lnTo>
                    <a:pt x="1223124" y="246761"/>
                  </a:lnTo>
                  <a:lnTo>
                    <a:pt x="1223124" y="224409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2677" y="5900165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1235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91235"/>
                  </a:lnTo>
                  <a:lnTo>
                    <a:pt x="4102" y="495299"/>
                  </a:lnTo>
                  <a:lnTo>
                    <a:pt x="491235" y="495299"/>
                  </a:lnTo>
                  <a:lnTo>
                    <a:pt x="495300" y="491235"/>
                  </a:lnTo>
                  <a:lnTo>
                    <a:pt x="495300" y="4063"/>
                  </a:lnTo>
                  <a:lnTo>
                    <a:pt x="49123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2677" y="5900165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0" y="9143"/>
                  </a:moveTo>
                  <a:lnTo>
                    <a:pt x="0" y="4063"/>
                  </a:lnTo>
                  <a:lnTo>
                    <a:pt x="4102" y="0"/>
                  </a:lnTo>
                  <a:lnTo>
                    <a:pt x="9156" y="0"/>
                  </a:lnTo>
                  <a:lnTo>
                    <a:pt x="486156" y="0"/>
                  </a:lnTo>
                  <a:lnTo>
                    <a:pt x="491235" y="0"/>
                  </a:lnTo>
                  <a:lnTo>
                    <a:pt x="495300" y="4063"/>
                  </a:lnTo>
                  <a:lnTo>
                    <a:pt x="495300" y="9143"/>
                  </a:lnTo>
                  <a:lnTo>
                    <a:pt x="495300" y="486155"/>
                  </a:lnTo>
                  <a:lnTo>
                    <a:pt x="495300" y="491235"/>
                  </a:lnTo>
                  <a:lnTo>
                    <a:pt x="491235" y="495299"/>
                  </a:lnTo>
                  <a:lnTo>
                    <a:pt x="486156" y="495299"/>
                  </a:lnTo>
                  <a:lnTo>
                    <a:pt x="9156" y="495299"/>
                  </a:lnTo>
                  <a:lnTo>
                    <a:pt x="4102" y="495299"/>
                  </a:lnTo>
                  <a:lnTo>
                    <a:pt x="0" y="491235"/>
                  </a:lnTo>
                  <a:lnTo>
                    <a:pt x="0" y="48615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90701" y="5895847"/>
            <a:ext cx="21717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i="1" spc="-360" dirty="0">
                <a:solidFill>
                  <a:srgbClr val="151617"/>
                </a:solidFill>
                <a:latin typeface="Verdana"/>
                <a:cs typeface="Verdana"/>
              </a:rPr>
              <a:t>3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96414" y="5844997"/>
            <a:ext cx="5641975" cy="1538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i="1" spc="-245" dirty="0">
                <a:solidFill>
                  <a:srgbClr val="151617"/>
                </a:solidFill>
                <a:latin typeface="Verdana"/>
                <a:cs typeface="Verdana"/>
              </a:rPr>
              <a:t>19th</a:t>
            </a:r>
            <a:r>
              <a:rPr sz="2150" b="1" i="1" spc="-10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150" b="1" i="1" spc="-10" dirty="0">
                <a:solidFill>
                  <a:srgbClr val="151617"/>
                </a:solidFill>
                <a:latin typeface="Verdana"/>
                <a:cs typeface="Verdana"/>
              </a:rPr>
              <a:t>Century</a:t>
            </a:r>
            <a:endParaRPr sz="2150">
              <a:latin typeface="Verdana"/>
              <a:cs typeface="Verdana"/>
            </a:endParaRPr>
          </a:p>
          <a:p>
            <a:pPr marL="12700" marR="5080">
              <a:lnSpc>
                <a:spcPct val="137400"/>
              </a:lnSpc>
              <a:spcBef>
                <a:spcPts val="925"/>
              </a:spcBef>
            </a:pP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Industrial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Revolution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sparks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new nuisance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cases,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balancing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economic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progress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with individual</a:t>
            </a:r>
            <a:r>
              <a:rPr sz="170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0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rights.</a:t>
            </a:r>
            <a:endParaRPr sz="1700">
              <a:latin typeface="Noto Sans Mono CJK HK"/>
              <a:cs typeface="Noto Sans Mono CJK HK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32CF21-1582-3563-C881-C4522E2EFF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844423"/>
            <a:ext cx="529209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Legal</a:t>
            </a:r>
            <a:r>
              <a:rPr spc="-295" dirty="0"/>
              <a:t> </a:t>
            </a:r>
            <a:r>
              <a:rPr spc="-160" dirty="0" err="1"/>
              <a:t>Framewor</a:t>
            </a:r>
            <a:r>
              <a:rPr lang="en-GB" spc="-160" dirty="0"/>
              <a:t>k</a:t>
            </a:r>
            <a:endParaRPr spc="-160" dirty="0"/>
          </a:p>
        </p:txBody>
      </p:sp>
      <p:grpSp>
        <p:nvGrpSpPr>
          <p:cNvPr id="4" name="object 4"/>
          <p:cNvGrpSpPr/>
          <p:nvPr/>
        </p:nvGrpSpPr>
        <p:grpSpPr>
          <a:xfrm>
            <a:off x="6281165" y="1937766"/>
            <a:ext cx="3683635" cy="2429510"/>
            <a:chOff x="6281165" y="1937766"/>
            <a:chExt cx="3683635" cy="2429510"/>
          </a:xfrm>
        </p:grpSpPr>
        <p:sp>
          <p:nvSpPr>
            <p:cNvPr id="5" name="object 5"/>
            <p:cNvSpPr/>
            <p:nvPr/>
          </p:nvSpPr>
          <p:spPr>
            <a:xfrm>
              <a:off x="6291707" y="1948306"/>
              <a:ext cx="3672840" cy="2418715"/>
            </a:xfrm>
            <a:custGeom>
              <a:avLst/>
              <a:gdLst/>
              <a:ahLst/>
              <a:cxnLst/>
              <a:rect l="l" t="t" r="r" b="b"/>
              <a:pathLst>
                <a:path w="3672840" h="2418715">
                  <a:moveTo>
                    <a:pt x="3672840" y="12192"/>
                  </a:moveTo>
                  <a:lnTo>
                    <a:pt x="3672078" y="8636"/>
                  </a:lnTo>
                  <a:lnTo>
                    <a:pt x="3671951" y="8128"/>
                  </a:lnTo>
                  <a:lnTo>
                    <a:pt x="3671824" y="7747"/>
                  </a:lnTo>
                  <a:lnTo>
                    <a:pt x="3671443" y="7239"/>
                  </a:lnTo>
                  <a:lnTo>
                    <a:pt x="3669284" y="3937"/>
                  </a:lnTo>
                  <a:lnTo>
                    <a:pt x="3660648" y="127"/>
                  </a:lnTo>
                  <a:lnTo>
                    <a:pt x="3660394" y="0"/>
                  </a:lnTo>
                  <a:lnTo>
                    <a:pt x="3654679" y="0"/>
                  </a:lnTo>
                  <a:lnTo>
                    <a:pt x="3654679" y="3810"/>
                  </a:lnTo>
                  <a:lnTo>
                    <a:pt x="3654679" y="7620"/>
                  </a:lnTo>
                  <a:lnTo>
                    <a:pt x="3654679" y="2396363"/>
                  </a:lnTo>
                  <a:lnTo>
                    <a:pt x="3650615" y="2400427"/>
                  </a:lnTo>
                  <a:lnTo>
                    <a:pt x="7620" y="2400427"/>
                  </a:lnTo>
                  <a:lnTo>
                    <a:pt x="3810" y="2400427"/>
                  </a:lnTo>
                  <a:lnTo>
                    <a:pt x="0" y="2400427"/>
                  </a:lnTo>
                  <a:lnTo>
                    <a:pt x="127" y="2406396"/>
                  </a:lnTo>
                  <a:lnTo>
                    <a:pt x="7239" y="2417191"/>
                  </a:lnTo>
                  <a:lnTo>
                    <a:pt x="7747" y="2417572"/>
                  </a:lnTo>
                  <a:lnTo>
                    <a:pt x="8128" y="2417699"/>
                  </a:lnTo>
                  <a:lnTo>
                    <a:pt x="8636" y="2417826"/>
                  </a:lnTo>
                  <a:lnTo>
                    <a:pt x="12192" y="2418588"/>
                  </a:lnTo>
                  <a:lnTo>
                    <a:pt x="3660648" y="2418588"/>
                  </a:lnTo>
                  <a:lnTo>
                    <a:pt x="3664204" y="2417826"/>
                  </a:lnTo>
                  <a:lnTo>
                    <a:pt x="3665220" y="2417572"/>
                  </a:lnTo>
                  <a:lnTo>
                    <a:pt x="3665601" y="2417191"/>
                  </a:lnTo>
                  <a:lnTo>
                    <a:pt x="3668903" y="2415032"/>
                  </a:lnTo>
                  <a:lnTo>
                    <a:pt x="3669284" y="2414651"/>
                  </a:lnTo>
                  <a:lnTo>
                    <a:pt x="3671443" y="2411349"/>
                  </a:lnTo>
                  <a:lnTo>
                    <a:pt x="3671824" y="2410968"/>
                  </a:lnTo>
                  <a:lnTo>
                    <a:pt x="3672078" y="2409952"/>
                  </a:lnTo>
                  <a:lnTo>
                    <a:pt x="3672840" y="2406396"/>
                  </a:lnTo>
                  <a:lnTo>
                    <a:pt x="367284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1165" y="1937766"/>
              <a:ext cx="3665220" cy="2411095"/>
            </a:xfrm>
            <a:custGeom>
              <a:avLst/>
              <a:gdLst/>
              <a:ahLst/>
              <a:cxnLst/>
              <a:rect l="l" t="t" r="r" b="b"/>
              <a:pathLst>
                <a:path w="3665220" h="2411095">
                  <a:moveTo>
                    <a:pt x="3661156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2406904"/>
                  </a:lnTo>
                  <a:lnTo>
                    <a:pt x="4063" y="2410968"/>
                  </a:lnTo>
                  <a:lnTo>
                    <a:pt x="3661156" y="2410968"/>
                  </a:lnTo>
                  <a:lnTo>
                    <a:pt x="3665219" y="2406904"/>
                  </a:lnTo>
                  <a:lnTo>
                    <a:pt x="3665219" y="4063"/>
                  </a:lnTo>
                  <a:lnTo>
                    <a:pt x="366115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81165" y="1937766"/>
            <a:ext cx="3665220" cy="2411095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750"/>
              </a:spcBef>
            </a:pPr>
            <a:r>
              <a:rPr sz="2200" b="1" i="1" spc="-50" dirty="0">
                <a:solidFill>
                  <a:srgbClr val="151617"/>
                </a:solidFill>
                <a:latin typeface="Verdana"/>
                <a:cs typeface="Verdana"/>
              </a:rPr>
              <a:t>Law</a:t>
            </a:r>
            <a:r>
              <a:rPr sz="2200" b="1" i="1" spc="-13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90" dirty="0">
                <a:solidFill>
                  <a:srgbClr val="151617"/>
                </a:solidFill>
                <a:latin typeface="Verdana"/>
                <a:cs typeface="Verdana"/>
              </a:rPr>
              <a:t>of</a:t>
            </a:r>
            <a:r>
              <a:rPr sz="2200" b="1" i="1" spc="-12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20" dirty="0">
                <a:solidFill>
                  <a:srgbClr val="151617"/>
                </a:solidFill>
                <a:latin typeface="Verdana"/>
                <a:cs typeface="Verdana"/>
              </a:rPr>
              <a:t>Tort</a:t>
            </a:r>
            <a:endParaRPr sz="2200">
              <a:latin typeface="Verdana"/>
              <a:cs typeface="Verdana"/>
            </a:endParaRPr>
          </a:p>
          <a:p>
            <a:pPr marL="233679" marR="414655">
              <a:lnSpc>
                <a:spcPct val="1381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falls under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tort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law,</a:t>
            </a:r>
            <a:r>
              <a:rPr sz="1750" spc="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providing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remedies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for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interference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with</a:t>
            </a:r>
            <a:r>
              <a:rPr sz="1750" spc="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 rights.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71938" y="1937766"/>
            <a:ext cx="3683635" cy="2429510"/>
            <a:chOff x="10171938" y="1937766"/>
            <a:chExt cx="3683635" cy="2429510"/>
          </a:xfrm>
        </p:grpSpPr>
        <p:sp>
          <p:nvSpPr>
            <p:cNvPr id="9" name="object 9"/>
            <p:cNvSpPr/>
            <p:nvPr/>
          </p:nvSpPr>
          <p:spPr>
            <a:xfrm>
              <a:off x="10182479" y="1948306"/>
              <a:ext cx="3672840" cy="2418715"/>
            </a:xfrm>
            <a:custGeom>
              <a:avLst/>
              <a:gdLst/>
              <a:ahLst/>
              <a:cxnLst/>
              <a:rect l="l" t="t" r="r" b="b"/>
              <a:pathLst>
                <a:path w="3672840" h="2418715">
                  <a:moveTo>
                    <a:pt x="3672840" y="12192"/>
                  </a:moveTo>
                  <a:lnTo>
                    <a:pt x="3672078" y="8636"/>
                  </a:lnTo>
                  <a:lnTo>
                    <a:pt x="3671951" y="8128"/>
                  </a:lnTo>
                  <a:lnTo>
                    <a:pt x="3671824" y="7747"/>
                  </a:lnTo>
                  <a:lnTo>
                    <a:pt x="3671443" y="7239"/>
                  </a:lnTo>
                  <a:lnTo>
                    <a:pt x="3669284" y="3937"/>
                  </a:lnTo>
                  <a:lnTo>
                    <a:pt x="3660648" y="127"/>
                  </a:lnTo>
                  <a:lnTo>
                    <a:pt x="3660394" y="0"/>
                  </a:lnTo>
                  <a:lnTo>
                    <a:pt x="3654679" y="0"/>
                  </a:lnTo>
                  <a:lnTo>
                    <a:pt x="3654679" y="3810"/>
                  </a:lnTo>
                  <a:lnTo>
                    <a:pt x="3654679" y="7620"/>
                  </a:lnTo>
                  <a:lnTo>
                    <a:pt x="3654679" y="2396363"/>
                  </a:lnTo>
                  <a:lnTo>
                    <a:pt x="3650615" y="2400439"/>
                  </a:lnTo>
                  <a:lnTo>
                    <a:pt x="7620" y="2400439"/>
                  </a:lnTo>
                  <a:lnTo>
                    <a:pt x="3810" y="2400439"/>
                  </a:lnTo>
                  <a:lnTo>
                    <a:pt x="0" y="2400439"/>
                  </a:lnTo>
                  <a:lnTo>
                    <a:pt x="127" y="2406396"/>
                  </a:lnTo>
                  <a:lnTo>
                    <a:pt x="7239" y="2417191"/>
                  </a:lnTo>
                  <a:lnTo>
                    <a:pt x="7747" y="2417572"/>
                  </a:lnTo>
                  <a:lnTo>
                    <a:pt x="8128" y="2417699"/>
                  </a:lnTo>
                  <a:lnTo>
                    <a:pt x="8636" y="2417826"/>
                  </a:lnTo>
                  <a:lnTo>
                    <a:pt x="12192" y="2418588"/>
                  </a:lnTo>
                  <a:lnTo>
                    <a:pt x="3660648" y="2418588"/>
                  </a:lnTo>
                  <a:lnTo>
                    <a:pt x="3664204" y="2417826"/>
                  </a:lnTo>
                  <a:lnTo>
                    <a:pt x="3665220" y="2417572"/>
                  </a:lnTo>
                  <a:lnTo>
                    <a:pt x="3665601" y="2417191"/>
                  </a:lnTo>
                  <a:lnTo>
                    <a:pt x="3668903" y="2415032"/>
                  </a:lnTo>
                  <a:lnTo>
                    <a:pt x="3669284" y="2414651"/>
                  </a:lnTo>
                  <a:lnTo>
                    <a:pt x="3671443" y="2411349"/>
                  </a:lnTo>
                  <a:lnTo>
                    <a:pt x="3671824" y="2410968"/>
                  </a:lnTo>
                  <a:lnTo>
                    <a:pt x="3672078" y="2409952"/>
                  </a:lnTo>
                  <a:lnTo>
                    <a:pt x="3672840" y="2406396"/>
                  </a:lnTo>
                  <a:lnTo>
                    <a:pt x="367284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71938" y="1937766"/>
              <a:ext cx="3665220" cy="2411095"/>
            </a:xfrm>
            <a:custGeom>
              <a:avLst/>
              <a:gdLst/>
              <a:ahLst/>
              <a:cxnLst/>
              <a:rect l="l" t="t" r="r" b="b"/>
              <a:pathLst>
                <a:path w="3665219" h="2411095">
                  <a:moveTo>
                    <a:pt x="3661155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2406904"/>
                  </a:lnTo>
                  <a:lnTo>
                    <a:pt x="4063" y="2410968"/>
                  </a:lnTo>
                  <a:lnTo>
                    <a:pt x="3661155" y="2410968"/>
                  </a:lnTo>
                  <a:lnTo>
                    <a:pt x="3665219" y="2406904"/>
                  </a:lnTo>
                  <a:lnTo>
                    <a:pt x="3665219" y="4063"/>
                  </a:lnTo>
                  <a:lnTo>
                    <a:pt x="366115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71938" y="1937766"/>
            <a:ext cx="3665220" cy="2411095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750"/>
              </a:spcBef>
            </a:pPr>
            <a:r>
              <a:rPr sz="2200" b="1" i="1" spc="-75" dirty="0">
                <a:solidFill>
                  <a:srgbClr val="151617"/>
                </a:solidFill>
                <a:latin typeface="Verdana"/>
                <a:cs typeface="Verdana"/>
              </a:rPr>
              <a:t>Statute</a:t>
            </a:r>
            <a:r>
              <a:rPr sz="2200" b="1" i="1" spc="-5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25" dirty="0">
                <a:solidFill>
                  <a:srgbClr val="151617"/>
                </a:solidFill>
                <a:latin typeface="Verdana"/>
                <a:cs typeface="Verdana"/>
              </a:rPr>
              <a:t>Law</a:t>
            </a:r>
            <a:endParaRPr sz="2200">
              <a:latin typeface="Verdana"/>
              <a:cs typeface="Verdana"/>
            </a:endParaRPr>
          </a:p>
          <a:p>
            <a:pPr marL="234950" marR="309880">
              <a:lnSpc>
                <a:spcPct val="138300"/>
              </a:lnSpc>
              <a:spcBef>
                <a:spcPts val="93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Environmental</a:t>
            </a:r>
            <a:r>
              <a:rPr sz="1750" spc="-7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Protection</a:t>
            </a:r>
            <a:r>
              <a:rPr sz="1750" spc="-6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Act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1330 addresses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statutory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 the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UK.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81165" y="4575809"/>
            <a:ext cx="3683635" cy="2784475"/>
            <a:chOff x="6281165" y="4575809"/>
            <a:chExt cx="3683635" cy="2784475"/>
          </a:xfrm>
        </p:grpSpPr>
        <p:sp>
          <p:nvSpPr>
            <p:cNvPr id="13" name="object 13"/>
            <p:cNvSpPr/>
            <p:nvPr/>
          </p:nvSpPr>
          <p:spPr>
            <a:xfrm>
              <a:off x="6291707" y="4586350"/>
              <a:ext cx="3672840" cy="2774315"/>
            </a:xfrm>
            <a:custGeom>
              <a:avLst/>
              <a:gdLst/>
              <a:ahLst/>
              <a:cxnLst/>
              <a:rect l="l" t="t" r="r" b="b"/>
              <a:pathLst>
                <a:path w="3672840" h="2774315">
                  <a:moveTo>
                    <a:pt x="3672840" y="12192"/>
                  </a:moveTo>
                  <a:lnTo>
                    <a:pt x="3672078" y="8636"/>
                  </a:lnTo>
                  <a:lnTo>
                    <a:pt x="3671951" y="8128"/>
                  </a:lnTo>
                  <a:lnTo>
                    <a:pt x="3671824" y="7747"/>
                  </a:lnTo>
                  <a:lnTo>
                    <a:pt x="3671443" y="7239"/>
                  </a:lnTo>
                  <a:lnTo>
                    <a:pt x="3669284" y="3937"/>
                  </a:lnTo>
                  <a:lnTo>
                    <a:pt x="3668903" y="3683"/>
                  </a:lnTo>
                  <a:lnTo>
                    <a:pt x="3668522" y="3302"/>
                  </a:lnTo>
                  <a:lnTo>
                    <a:pt x="3665220" y="1143"/>
                  </a:lnTo>
                  <a:lnTo>
                    <a:pt x="3664712" y="889"/>
                  </a:lnTo>
                  <a:lnTo>
                    <a:pt x="3664204" y="762"/>
                  </a:lnTo>
                  <a:lnTo>
                    <a:pt x="3660648" y="127"/>
                  </a:lnTo>
                  <a:lnTo>
                    <a:pt x="3660394" y="0"/>
                  </a:lnTo>
                  <a:lnTo>
                    <a:pt x="3654679" y="0"/>
                  </a:lnTo>
                  <a:lnTo>
                    <a:pt x="3654679" y="3810"/>
                  </a:lnTo>
                  <a:lnTo>
                    <a:pt x="3654679" y="7620"/>
                  </a:lnTo>
                  <a:lnTo>
                    <a:pt x="3654679" y="2751417"/>
                  </a:lnTo>
                  <a:lnTo>
                    <a:pt x="3650615" y="2755519"/>
                  </a:lnTo>
                  <a:lnTo>
                    <a:pt x="7620" y="2755519"/>
                  </a:lnTo>
                  <a:lnTo>
                    <a:pt x="3810" y="2755519"/>
                  </a:lnTo>
                  <a:lnTo>
                    <a:pt x="0" y="2755519"/>
                  </a:lnTo>
                  <a:lnTo>
                    <a:pt x="127" y="2761488"/>
                  </a:lnTo>
                  <a:lnTo>
                    <a:pt x="3683" y="2769743"/>
                  </a:lnTo>
                  <a:lnTo>
                    <a:pt x="3937" y="2770086"/>
                  </a:lnTo>
                  <a:lnTo>
                    <a:pt x="12700" y="2773692"/>
                  </a:lnTo>
                  <a:lnTo>
                    <a:pt x="3660140" y="2773692"/>
                  </a:lnTo>
                  <a:lnTo>
                    <a:pt x="3660394" y="2773667"/>
                  </a:lnTo>
                  <a:lnTo>
                    <a:pt x="3664712" y="2772803"/>
                  </a:lnTo>
                  <a:lnTo>
                    <a:pt x="3665220" y="2772613"/>
                  </a:lnTo>
                  <a:lnTo>
                    <a:pt x="3665601" y="2772321"/>
                  </a:lnTo>
                  <a:lnTo>
                    <a:pt x="3668522" y="2770365"/>
                  </a:lnTo>
                  <a:lnTo>
                    <a:pt x="3668903" y="2770086"/>
                  </a:lnTo>
                  <a:lnTo>
                    <a:pt x="3669284" y="2769743"/>
                  </a:lnTo>
                  <a:lnTo>
                    <a:pt x="3671443" y="2766428"/>
                  </a:lnTo>
                  <a:lnTo>
                    <a:pt x="3671760" y="2766072"/>
                  </a:lnTo>
                  <a:lnTo>
                    <a:pt x="3672078" y="2765044"/>
                  </a:lnTo>
                  <a:lnTo>
                    <a:pt x="3672840" y="2761488"/>
                  </a:lnTo>
                  <a:lnTo>
                    <a:pt x="367284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1165" y="4575809"/>
              <a:ext cx="3665220" cy="2766060"/>
            </a:xfrm>
            <a:custGeom>
              <a:avLst/>
              <a:gdLst/>
              <a:ahLst/>
              <a:cxnLst/>
              <a:rect l="l" t="t" r="r" b="b"/>
              <a:pathLst>
                <a:path w="3665220" h="2766059">
                  <a:moveTo>
                    <a:pt x="3661156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761957"/>
                  </a:lnTo>
                  <a:lnTo>
                    <a:pt x="4063" y="2766060"/>
                  </a:lnTo>
                  <a:lnTo>
                    <a:pt x="3661156" y="2766060"/>
                  </a:lnTo>
                  <a:lnTo>
                    <a:pt x="3665219" y="2761957"/>
                  </a:lnTo>
                  <a:lnTo>
                    <a:pt x="3665219" y="4063"/>
                  </a:lnTo>
                  <a:lnTo>
                    <a:pt x="366115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81165" y="4575809"/>
            <a:ext cx="3665220" cy="2766060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750"/>
              </a:spcBef>
            </a:pPr>
            <a:r>
              <a:rPr sz="2200" b="1" i="1" spc="-45" dirty="0">
                <a:solidFill>
                  <a:srgbClr val="151617"/>
                </a:solidFill>
                <a:latin typeface="Verdana"/>
                <a:cs typeface="Verdana"/>
              </a:rPr>
              <a:t>Case</a:t>
            </a:r>
            <a:r>
              <a:rPr sz="2200" b="1" i="1" spc="-114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25" dirty="0">
                <a:solidFill>
                  <a:srgbClr val="151617"/>
                </a:solidFill>
                <a:latin typeface="Verdana"/>
                <a:cs typeface="Verdana"/>
              </a:rPr>
              <a:t>Law</a:t>
            </a:r>
            <a:endParaRPr sz="2200">
              <a:latin typeface="Verdana"/>
              <a:cs typeface="Verdana"/>
            </a:endParaRPr>
          </a:p>
          <a:p>
            <a:pPr marL="233679" marR="524510">
              <a:lnSpc>
                <a:spcPct val="138100"/>
              </a:lnSpc>
              <a:spcBef>
                <a:spcPts val="94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Precedents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like</a:t>
            </a:r>
            <a:r>
              <a:rPr sz="1750" spc="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Rylands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50" dirty="0">
                <a:solidFill>
                  <a:srgbClr val="151617"/>
                </a:solidFill>
                <a:latin typeface="Noto Sans Mono CJK HK"/>
                <a:cs typeface="Noto Sans Mono CJK HK"/>
              </a:rPr>
              <a:t>v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Fletcher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(1868)</a:t>
            </a:r>
            <a:r>
              <a:rPr sz="1750" spc="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shape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the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interpretation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</a:t>
            </a:r>
            <a:r>
              <a:rPr sz="1750" spc="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 claims.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171938" y="4575809"/>
            <a:ext cx="3683635" cy="2784475"/>
            <a:chOff x="10171938" y="4575809"/>
            <a:chExt cx="3683635" cy="2784475"/>
          </a:xfrm>
        </p:grpSpPr>
        <p:sp>
          <p:nvSpPr>
            <p:cNvPr id="17" name="object 17"/>
            <p:cNvSpPr/>
            <p:nvPr/>
          </p:nvSpPr>
          <p:spPr>
            <a:xfrm>
              <a:off x="10182479" y="4586350"/>
              <a:ext cx="3672840" cy="2774315"/>
            </a:xfrm>
            <a:custGeom>
              <a:avLst/>
              <a:gdLst/>
              <a:ahLst/>
              <a:cxnLst/>
              <a:rect l="l" t="t" r="r" b="b"/>
              <a:pathLst>
                <a:path w="3672840" h="2774315">
                  <a:moveTo>
                    <a:pt x="3672840" y="12192"/>
                  </a:moveTo>
                  <a:lnTo>
                    <a:pt x="3672078" y="8636"/>
                  </a:lnTo>
                  <a:lnTo>
                    <a:pt x="3671951" y="8128"/>
                  </a:lnTo>
                  <a:lnTo>
                    <a:pt x="3671824" y="7747"/>
                  </a:lnTo>
                  <a:lnTo>
                    <a:pt x="3671443" y="7239"/>
                  </a:lnTo>
                  <a:lnTo>
                    <a:pt x="3669284" y="3937"/>
                  </a:lnTo>
                  <a:lnTo>
                    <a:pt x="3668903" y="3683"/>
                  </a:lnTo>
                  <a:lnTo>
                    <a:pt x="3668522" y="3302"/>
                  </a:lnTo>
                  <a:lnTo>
                    <a:pt x="3665220" y="1143"/>
                  </a:lnTo>
                  <a:lnTo>
                    <a:pt x="3664712" y="889"/>
                  </a:lnTo>
                  <a:lnTo>
                    <a:pt x="3664204" y="762"/>
                  </a:lnTo>
                  <a:lnTo>
                    <a:pt x="3660648" y="127"/>
                  </a:lnTo>
                  <a:lnTo>
                    <a:pt x="3660394" y="0"/>
                  </a:lnTo>
                  <a:lnTo>
                    <a:pt x="3654679" y="0"/>
                  </a:lnTo>
                  <a:lnTo>
                    <a:pt x="3654679" y="3810"/>
                  </a:lnTo>
                  <a:lnTo>
                    <a:pt x="3654679" y="7620"/>
                  </a:lnTo>
                  <a:lnTo>
                    <a:pt x="3654679" y="2751417"/>
                  </a:lnTo>
                  <a:lnTo>
                    <a:pt x="3650615" y="2755519"/>
                  </a:lnTo>
                  <a:lnTo>
                    <a:pt x="7620" y="2755519"/>
                  </a:lnTo>
                  <a:lnTo>
                    <a:pt x="3810" y="2755519"/>
                  </a:lnTo>
                  <a:lnTo>
                    <a:pt x="0" y="2755519"/>
                  </a:lnTo>
                  <a:lnTo>
                    <a:pt x="127" y="2761488"/>
                  </a:lnTo>
                  <a:lnTo>
                    <a:pt x="3683" y="2769743"/>
                  </a:lnTo>
                  <a:lnTo>
                    <a:pt x="3937" y="2770086"/>
                  </a:lnTo>
                  <a:lnTo>
                    <a:pt x="12700" y="2773692"/>
                  </a:lnTo>
                  <a:lnTo>
                    <a:pt x="3660140" y="2773692"/>
                  </a:lnTo>
                  <a:lnTo>
                    <a:pt x="3660394" y="2773667"/>
                  </a:lnTo>
                  <a:lnTo>
                    <a:pt x="3664712" y="2772803"/>
                  </a:lnTo>
                  <a:lnTo>
                    <a:pt x="3665220" y="2772613"/>
                  </a:lnTo>
                  <a:lnTo>
                    <a:pt x="3665601" y="2772321"/>
                  </a:lnTo>
                  <a:lnTo>
                    <a:pt x="3668522" y="2770365"/>
                  </a:lnTo>
                  <a:lnTo>
                    <a:pt x="3668903" y="2770086"/>
                  </a:lnTo>
                  <a:lnTo>
                    <a:pt x="3669284" y="2769743"/>
                  </a:lnTo>
                  <a:lnTo>
                    <a:pt x="3671443" y="2766428"/>
                  </a:lnTo>
                  <a:lnTo>
                    <a:pt x="3671760" y="2766072"/>
                  </a:lnTo>
                  <a:lnTo>
                    <a:pt x="3672078" y="2765044"/>
                  </a:lnTo>
                  <a:lnTo>
                    <a:pt x="3672840" y="2761488"/>
                  </a:lnTo>
                  <a:lnTo>
                    <a:pt x="367284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71938" y="4575809"/>
              <a:ext cx="3665220" cy="2766060"/>
            </a:xfrm>
            <a:custGeom>
              <a:avLst/>
              <a:gdLst/>
              <a:ahLst/>
              <a:cxnLst/>
              <a:rect l="l" t="t" r="r" b="b"/>
              <a:pathLst>
                <a:path w="3665219" h="2766059">
                  <a:moveTo>
                    <a:pt x="3661155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761957"/>
                  </a:lnTo>
                  <a:lnTo>
                    <a:pt x="4063" y="2766060"/>
                  </a:lnTo>
                  <a:lnTo>
                    <a:pt x="3661155" y="2766060"/>
                  </a:lnTo>
                  <a:lnTo>
                    <a:pt x="3665219" y="2761957"/>
                  </a:lnTo>
                  <a:lnTo>
                    <a:pt x="3665219" y="4063"/>
                  </a:lnTo>
                  <a:lnTo>
                    <a:pt x="366115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171938" y="4575809"/>
            <a:ext cx="3665220" cy="2766060"/>
          </a:xfrm>
          <a:prstGeom prst="rect">
            <a:avLst/>
          </a:prstGeom>
          <a:ln w="12953">
            <a:solidFill>
              <a:srgbClr val="151617"/>
            </a:solidFill>
          </a:ln>
        </p:spPr>
        <p:txBody>
          <a:bodyPr vert="horz" wrap="square" lIns="0" tIns="202565" rIns="0" bIns="0" rtlCol="0">
            <a:spAutoFit/>
          </a:bodyPr>
          <a:lstStyle/>
          <a:p>
            <a:pPr marL="234950" marR="1480185">
              <a:lnSpc>
                <a:spcPct val="105900"/>
              </a:lnSpc>
              <a:spcBef>
                <a:spcPts val="1595"/>
              </a:spcBef>
            </a:pPr>
            <a:r>
              <a:rPr sz="2200" b="1" i="1" spc="-95" dirty="0">
                <a:solidFill>
                  <a:srgbClr val="151617"/>
                </a:solidFill>
                <a:latin typeface="Verdana"/>
                <a:cs typeface="Verdana"/>
              </a:rPr>
              <a:t>International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Perspective</a:t>
            </a:r>
            <a:endParaRPr sz="2200">
              <a:latin typeface="Verdana"/>
              <a:cs typeface="Verdana"/>
            </a:endParaRPr>
          </a:p>
          <a:p>
            <a:pPr marL="234950" marR="421005">
              <a:lnSpc>
                <a:spcPct val="138100"/>
              </a:lnSpc>
              <a:spcBef>
                <a:spcPts val="94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EU regulations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influence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UK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environmental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standards,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affecting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nuisance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law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interpretations.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73A1D3-F529-8026-D0B1-D83BFBF5EF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Types</a:t>
            </a:r>
            <a:r>
              <a:rPr spc="-254" dirty="0"/>
              <a:t> </a:t>
            </a:r>
            <a:r>
              <a:rPr spc="-160" dirty="0"/>
              <a:t>of</a:t>
            </a:r>
            <a:r>
              <a:rPr spc="-250" dirty="0"/>
              <a:t> </a:t>
            </a:r>
            <a:r>
              <a:rPr spc="-114" dirty="0"/>
              <a:t>Conflicts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90955" y="2766060"/>
            <a:ext cx="532765" cy="532765"/>
            <a:chOff x="790955" y="2766060"/>
            <a:chExt cx="532765" cy="532765"/>
          </a:xfrm>
        </p:grpSpPr>
        <p:sp>
          <p:nvSpPr>
            <p:cNvPr id="5" name="object 5"/>
            <p:cNvSpPr/>
            <p:nvPr/>
          </p:nvSpPr>
          <p:spPr>
            <a:xfrm>
              <a:off x="805319" y="2780410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518147" y="12192"/>
                  </a:moveTo>
                  <a:lnTo>
                    <a:pt x="517385" y="8636"/>
                  </a:lnTo>
                  <a:lnTo>
                    <a:pt x="517258" y="8128"/>
                  </a:lnTo>
                  <a:lnTo>
                    <a:pt x="517131" y="7747"/>
                  </a:lnTo>
                  <a:lnTo>
                    <a:pt x="516750" y="7239"/>
                  </a:lnTo>
                  <a:lnTo>
                    <a:pt x="514591" y="3937"/>
                  </a:lnTo>
                  <a:lnTo>
                    <a:pt x="514210" y="3683"/>
                  </a:lnTo>
                  <a:lnTo>
                    <a:pt x="513829" y="3302"/>
                  </a:lnTo>
                  <a:lnTo>
                    <a:pt x="510527" y="1143"/>
                  </a:lnTo>
                  <a:lnTo>
                    <a:pt x="510019" y="889"/>
                  </a:lnTo>
                  <a:lnTo>
                    <a:pt x="509511" y="762"/>
                  </a:lnTo>
                  <a:lnTo>
                    <a:pt x="505955" y="127"/>
                  </a:lnTo>
                  <a:lnTo>
                    <a:pt x="505701" y="0"/>
                  </a:lnTo>
                  <a:lnTo>
                    <a:pt x="499986" y="0"/>
                  </a:lnTo>
                  <a:lnTo>
                    <a:pt x="499986" y="3810"/>
                  </a:lnTo>
                  <a:lnTo>
                    <a:pt x="499986" y="7620"/>
                  </a:lnTo>
                  <a:lnTo>
                    <a:pt x="499986" y="495935"/>
                  </a:lnTo>
                  <a:lnTo>
                    <a:pt x="495922" y="499999"/>
                  </a:lnTo>
                  <a:lnTo>
                    <a:pt x="7607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76" y="505968"/>
                  </a:lnTo>
                  <a:lnTo>
                    <a:pt x="901" y="510032"/>
                  </a:lnTo>
                  <a:lnTo>
                    <a:pt x="1092" y="510540"/>
                  </a:lnTo>
                  <a:lnTo>
                    <a:pt x="1371" y="510921"/>
                  </a:lnTo>
                  <a:lnTo>
                    <a:pt x="3606" y="514223"/>
                  </a:lnTo>
                  <a:lnTo>
                    <a:pt x="3962" y="514604"/>
                  </a:lnTo>
                  <a:lnTo>
                    <a:pt x="7277" y="516763"/>
                  </a:lnTo>
                  <a:lnTo>
                    <a:pt x="7683" y="517144"/>
                  </a:lnTo>
                  <a:lnTo>
                    <a:pt x="8648" y="517398"/>
                  </a:lnTo>
                  <a:lnTo>
                    <a:pt x="12204" y="518160"/>
                  </a:lnTo>
                  <a:lnTo>
                    <a:pt x="505955" y="518160"/>
                  </a:lnTo>
                  <a:lnTo>
                    <a:pt x="509511" y="517398"/>
                  </a:lnTo>
                  <a:lnTo>
                    <a:pt x="510527" y="517144"/>
                  </a:lnTo>
                  <a:lnTo>
                    <a:pt x="510908" y="516763"/>
                  </a:lnTo>
                  <a:lnTo>
                    <a:pt x="514210" y="514604"/>
                  </a:lnTo>
                  <a:lnTo>
                    <a:pt x="514591" y="514223"/>
                  </a:lnTo>
                  <a:lnTo>
                    <a:pt x="516750" y="510921"/>
                  </a:lnTo>
                  <a:lnTo>
                    <a:pt x="517131" y="510540"/>
                  </a:lnTo>
                  <a:lnTo>
                    <a:pt x="517385" y="509524"/>
                  </a:lnTo>
                  <a:lnTo>
                    <a:pt x="518147" y="505968"/>
                  </a:lnTo>
                  <a:lnTo>
                    <a:pt x="518147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4765" y="2769870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506475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102" y="510539"/>
                  </a:lnTo>
                  <a:lnTo>
                    <a:pt x="506475" y="510539"/>
                  </a:lnTo>
                  <a:lnTo>
                    <a:pt x="510540" y="506475"/>
                  </a:lnTo>
                  <a:lnTo>
                    <a:pt x="510540" y="4063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4765" y="2769870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143"/>
                  </a:moveTo>
                  <a:lnTo>
                    <a:pt x="0" y="4063"/>
                  </a:lnTo>
                  <a:lnTo>
                    <a:pt x="4102" y="0"/>
                  </a:lnTo>
                  <a:lnTo>
                    <a:pt x="9143" y="0"/>
                  </a:lnTo>
                  <a:lnTo>
                    <a:pt x="501396" y="0"/>
                  </a:lnTo>
                  <a:lnTo>
                    <a:pt x="506475" y="0"/>
                  </a:lnTo>
                  <a:lnTo>
                    <a:pt x="510540" y="4063"/>
                  </a:lnTo>
                  <a:lnTo>
                    <a:pt x="510540" y="9143"/>
                  </a:lnTo>
                  <a:lnTo>
                    <a:pt x="510540" y="501395"/>
                  </a:lnTo>
                  <a:lnTo>
                    <a:pt x="510540" y="506475"/>
                  </a:lnTo>
                  <a:lnTo>
                    <a:pt x="506475" y="510539"/>
                  </a:lnTo>
                  <a:lnTo>
                    <a:pt x="501396" y="510539"/>
                  </a:lnTo>
                  <a:lnTo>
                    <a:pt x="9143" y="510539"/>
                  </a:lnTo>
                  <a:lnTo>
                    <a:pt x="4102" y="510539"/>
                  </a:lnTo>
                  <a:lnTo>
                    <a:pt x="0" y="506475"/>
                  </a:lnTo>
                  <a:lnTo>
                    <a:pt x="0" y="50139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0280" y="2763138"/>
            <a:ext cx="15748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900" dirty="0">
                <a:solidFill>
                  <a:srgbClr val="151617"/>
                </a:solidFill>
                <a:latin typeface="Verdana"/>
                <a:cs typeface="Verdana"/>
              </a:rPr>
              <a:t>1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8285" y="2745104"/>
            <a:ext cx="28505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70" dirty="0">
                <a:solidFill>
                  <a:srgbClr val="151617"/>
                </a:solidFill>
                <a:latin typeface="Verdana"/>
                <a:cs typeface="Verdana"/>
              </a:rPr>
              <a:t>Boundary</a:t>
            </a: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 Disputes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8285" y="3554208"/>
            <a:ext cx="2694305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Conflicts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arise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over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property</a:t>
            </a:r>
            <a:r>
              <a:rPr sz="1750" spc="-5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lines,</a:t>
            </a:r>
            <a:r>
              <a:rPr sz="1750" spc="-3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often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involving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fences,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trees,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or building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extensions.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81728" y="2766060"/>
            <a:ext cx="532765" cy="532765"/>
            <a:chOff x="4681728" y="2766060"/>
            <a:chExt cx="532765" cy="532765"/>
          </a:xfrm>
        </p:grpSpPr>
        <p:sp>
          <p:nvSpPr>
            <p:cNvPr id="12" name="object 12"/>
            <p:cNvSpPr/>
            <p:nvPr/>
          </p:nvSpPr>
          <p:spPr>
            <a:xfrm>
              <a:off x="4696079" y="2780410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518160" y="12192"/>
                  </a:moveTo>
                  <a:lnTo>
                    <a:pt x="517398" y="8636"/>
                  </a:lnTo>
                  <a:lnTo>
                    <a:pt x="517271" y="8128"/>
                  </a:lnTo>
                  <a:lnTo>
                    <a:pt x="517144" y="7747"/>
                  </a:lnTo>
                  <a:lnTo>
                    <a:pt x="516763" y="7239"/>
                  </a:lnTo>
                  <a:lnTo>
                    <a:pt x="514604" y="3937"/>
                  </a:lnTo>
                  <a:lnTo>
                    <a:pt x="514223" y="3683"/>
                  </a:lnTo>
                  <a:lnTo>
                    <a:pt x="513842" y="3302"/>
                  </a:lnTo>
                  <a:lnTo>
                    <a:pt x="510540" y="1143"/>
                  </a:lnTo>
                  <a:lnTo>
                    <a:pt x="510032" y="889"/>
                  </a:lnTo>
                  <a:lnTo>
                    <a:pt x="509524" y="762"/>
                  </a:lnTo>
                  <a:lnTo>
                    <a:pt x="505968" y="127"/>
                  </a:lnTo>
                  <a:lnTo>
                    <a:pt x="505714" y="0"/>
                  </a:lnTo>
                  <a:lnTo>
                    <a:pt x="499999" y="0"/>
                  </a:lnTo>
                  <a:lnTo>
                    <a:pt x="499999" y="3810"/>
                  </a:lnTo>
                  <a:lnTo>
                    <a:pt x="499999" y="7620"/>
                  </a:lnTo>
                  <a:lnTo>
                    <a:pt x="499999" y="495935"/>
                  </a:lnTo>
                  <a:lnTo>
                    <a:pt x="495935" y="499999"/>
                  </a:lnTo>
                  <a:lnTo>
                    <a:pt x="7620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127" y="505968"/>
                  </a:lnTo>
                  <a:lnTo>
                    <a:pt x="3683" y="514223"/>
                  </a:lnTo>
                  <a:lnTo>
                    <a:pt x="3937" y="514604"/>
                  </a:lnTo>
                  <a:lnTo>
                    <a:pt x="7239" y="516763"/>
                  </a:lnTo>
                  <a:lnTo>
                    <a:pt x="7747" y="517144"/>
                  </a:lnTo>
                  <a:lnTo>
                    <a:pt x="8128" y="517271"/>
                  </a:lnTo>
                  <a:lnTo>
                    <a:pt x="8636" y="517398"/>
                  </a:lnTo>
                  <a:lnTo>
                    <a:pt x="12192" y="518160"/>
                  </a:lnTo>
                  <a:lnTo>
                    <a:pt x="505968" y="518160"/>
                  </a:lnTo>
                  <a:lnTo>
                    <a:pt x="509524" y="517398"/>
                  </a:lnTo>
                  <a:lnTo>
                    <a:pt x="510540" y="517144"/>
                  </a:lnTo>
                  <a:lnTo>
                    <a:pt x="510921" y="516763"/>
                  </a:lnTo>
                  <a:lnTo>
                    <a:pt x="514223" y="514604"/>
                  </a:lnTo>
                  <a:lnTo>
                    <a:pt x="514604" y="514223"/>
                  </a:lnTo>
                  <a:lnTo>
                    <a:pt x="516763" y="510921"/>
                  </a:lnTo>
                  <a:lnTo>
                    <a:pt x="517144" y="510540"/>
                  </a:lnTo>
                  <a:lnTo>
                    <a:pt x="517398" y="509524"/>
                  </a:lnTo>
                  <a:lnTo>
                    <a:pt x="518160" y="505968"/>
                  </a:lnTo>
                  <a:lnTo>
                    <a:pt x="518160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5538" y="2769870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39" h="510539">
                  <a:moveTo>
                    <a:pt x="506475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063" y="510539"/>
                  </a:lnTo>
                  <a:lnTo>
                    <a:pt x="506475" y="510539"/>
                  </a:lnTo>
                  <a:lnTo>
                    <a:pt x="510539" y="506475"/>
                  </a:lnTo>
                  <a:lnTo>
                    <a:pt x="510539" y="4063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5538" y="2769870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39" h="510539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4" y="0"/>
                  </a:lnTo>
                  <a:lnTo>
                    <a:pt x="501396" y="0"/>
                  </a:lnTo>
                  <a:lnTo>
                    <a:pt x="506475" y="0"/>
                  </a:lnTo>
                  <a:lnTo>
                    <a:pt x="510539" y="4063"/>
                  </a:lnTo>
                  <a:lnTo>
                    <a:pt x="510539" y="9143"/>
                  </a:lnTo>
                  <a:lnTo>
                    <a:pt x="510539" y="501395"/>
                  </a:lnTo>
                  <a:lnTo>
                    <a:pt x="510539" y="506475"/>
                  </a:lnTo>
                  <a:lnTo>
                    <a:pt x="506475" y="510539"/>
                  </a:lnTo>
                  <a:lnTo>
                    <a:pt x="501396" y="510539"/>
                  </a:lnTo>
                  <a:lnTo>
                    <a:pt x="9144" y="510539"/>
                  </a:lnTo>
                  <a:lnTo>
                    <a:pt x="4063" y="510539"/>
                  </a:lnTo>
                  <a:lnTo>
                    <a:pt x="0" y="506475"/>
                  </a:lnTo>
                  <a:lnTo>
                    <a:pt x="0" y="50139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28159" y="2763138"/>
            <a:ext cx="224154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90" dirty="0">
                <a:solidFill>
                  <a:srgbClr val="151617"/>
                </a:solidFill>
                <a:latin typeface="Verdana"/>
                <a:cs typeface="Verdana"/>
              </a:rPr>
              <a:t>2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0327" y="2745104"/>
            <a:ext cx="280416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14" dirty="0">
                <a:solidFill>
                  <a:srgbClr val="151617"/>
                </a:solidFill>
                <a:latin typeface="Verdana"/>
                <a:cs typeface="Verdana"/>
              </a:rPr>
              <a:t>Use</a:t>
            </a:r>
            <a:r>
              <a:rPr sz="2200" b="1" i="1" spc="-105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95" dirty="0">
                <a:solidFill>
                  <a:srgbClr val="151617"/>
                </a:solidFill>
                <a:latin typeface="Verdana"/>
                <a:cs typeface="Verdana"/>
              </a:rPr>
              <a:t>of</a:t>
            </a:r>
            <a:r>
              <a:rPr sz="2200" b="1" i="1" spc="-10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Property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4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Disagreements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occur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when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one's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use interferes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with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neighbour's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enjoyment,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like noise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or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odours.</a:t>
            </a:r>
            <a:endParaRPr sz="1750">
              <a:latin typeface="Noto Sans Mono CJK HK"/>
              <a:cs typeface="Noto Sans Mono CJK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90955" y="5544311"/>
            <a:ext cx="532765" cy="532765"/>
            <a:chOff x="790955" y="5544311"/>
            <a:chExt cx="532765" cy="532765"/>
          </a:xfrm>
        </p:grpSpPr>
        <p:sp>
          <p:nvSpPr>
            <p:cNvPr id="18" name="object 18"/>
            <p:cNvSpPr/>
            <p:nvPr/>
          </p:nvSpPr>
          <p:spPr>
            <a:xfrm>
              <a:off x="805319" y="5558662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518147" y="12192"/>
                  </a:moveTo>
                  <a:lnTo>
                    <a:pt x="517385" y="8636"/>
                  </a:lnTo>
                  <a:lnTo>
                    <a:pt x="517258" y="8128"/>
                  </a:lnTo>
                  <a:lnTo>
                    <a:pt x="517131" y="7747"/>
                  </a:lnTo>
                  <a:lnTo>
                    <a:pt x="516750" y="7239"/>
                  </a:lnTo>
                  <a:lnTo>
                    <a:pt x="514591" y="3937"/>
                  </a:lnTo>
                  <a:lnTo>
                    <a:pt x="514210" y="3683"/>
                  </a:lnTo>
                  <a:lnTo>
                    <a:pt x="513829" y="3302"/>
                  </a:lnTo>
                  <a:lnTo>
                    <a:pt x="510527" y="1143"/>
                  </a:lnTo>
                  <a:lnTo>
                    <a:pt x="510019" y="889"/>
                  </a:lnTo>
                  <a:lnTo>
                    <a:pt x="509511" y="762"/>
                  </a:lnTo>
                  <a:lnTo>
                    <a:pt x="505955" y="127"/>
                  </a:lnTo>
                  <a:lnTo>
                    <a:pt x="505701" y="0"/>
                  </a:lnTo>
                  <a:lnTo>
                    <a:pt x="499986" y="0"/>
                  </a:lnTo>
                  <a:lnTo>
                    <a:pt x="499986" y="3810"/>
                  </a:lnTo>
                  <a:lnTo>
                    <a:pt x="499986" y="7620"/>
                  </a:lnTo>
                  <a:lnTo>
                    <a:pt x="499986" y="495935"/>
                  </a:lnTo>
                  <a:lnTo>
                    <a:pt x="495922" y="499999"/>
                  </a:lnTo>
                  <a:lnTo>
                    <a:pt x="7607" y="499999"/>
                  </a:lnTo>
                  <a:lnTo>
                    <a:pt x="3810" y="499999"/>
                  </a:lnTo>
                  <a:lnTo>
                    <a:pt x="0" y="499999"/>
                  </a:lnTo>
                  <a:lnTo>
                    <a:pt x="76" y="505968"/>
                  </a:lnTo>
                  <a:lnTo>
                    <a:pt x="901" y="510032"/>
                  </a:lnTo>
                  <a:lnTo>
                    <a:pt x="1092" y="510540"/>
                  </a:lnTo>
                  <a:lnTo>
                    <a:pt x="1371" y="510921"/>
                  </a:lnTo>
                  <a:lnTo>
                    <a:pt x="3606" y="514223"/>
                  </a:lnTo>
                  <a:lnTo>
                    <a:pt x="3962" y="514604"/>
                  </a:lnTo>
                  <a:lnTo>
                    <a:pt x="7277" y="516763"/>
                  </a:lnTo>
                  <a:lnTo>
                    <a:pt x="7683" y="517144"/>
                  </a:lnTo>
                  <a:lnTo>
                    <a:pt x="8648" y="517398"/>
                  </a:lnTo>
                  <a:lnTo>
                    <a:pt x="12204" y="518160"/>
                  </a:lnTo>
                  <a:lnTo>
                    <a:pt x="505955" y="518160"/>
                  </a:lnTo>
                  <a:lnTo>
                    <a:pt x="509511" y="517398"/>
                  </a:lnTo>
                  <a:lnTo>
                    <a:pt x="510527" y="517144"/>
                  </a:lnTo>
                  <a:lnTo>
                    <a:pt x="510908" y="516763"/>
                  </a:lnTo>
                  <a:lnTo>
                    <a:pt x="514210" y="514604"/>
                  </a:lnTo>
                  <a:lnTo>
                    <a:pt x="514591" y="514223"/>
                  </a:lnTo>
                  <a:lnTo>
                    <a:pt x="516750" y="510921"/>
                  </a:lnTo>
                  <a:lnTo>
                    <a:pt x="517131" y="510540"/>
                  </a:lnTo>
                  <a:lnTo>
                    <a:pt x="517385" y="509524"/>
                  </a:lnTo>
                  <a:lnTo>
                    <a:pt x="518147" y="505968"/>
                  </a:lnTo>
                  <a:lnTo>
                    <a:pt x="518147" y="12192"/>
                  </a:lnTo>
                  <a:close/>
                </a:path>
              </a:pathLst>
            </a:custGeom>
            <a:solidFill>
              <a:srgbClr val="15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4765" y="554812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506475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06475"/>
                  </a:lnTo>
                  <a:lnTo>
                    <a:pt x="4102" y="510539"/>
                  </a:lnTo>
                  <a:lnTo>
                    <a:pt x="506475" y="510539"/>
                  </a:lnTo>
                  <a:lnTo>
                    <a:pt x="510540" y="506475"/>
                  </a:lnTo>
                  <a:lnTo>
                    <a:pt x="510540" y="4063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65" y="554812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143"/>
                  </a:moveTo>
                  <a:lnTo>
                    <a:pt x="0" y="4063"/>
                  </a:lnTo>
                  <a:lnTo>
                    <a:pt x="4102" y="0"/>
                  </a:lnTo>
                  <a:lnTo>
                    <a:pt x="9143" y="0"/>
                  </a:lnTo>
                  <a:lnTo>
                    <a:pt x="501396" y="0"/>
                  </a:lnTo>
                  <a:lnTo>
                    <a:pt x="506475" y="0"/>
                  </a:lnTo>
                  <a:lnTo>
                    <a:pt x="510540" y="4063"/>
                  </a:lnTo>
                  <a:lnTo>
                    <a:pt x="510540" y="9143"/>
                  </a:lnTo>
                  <a:lnTo>
                    <a:pt x="510540" y="501395"/>
                  </a:lnTo>
                  <a:lnTo>
                    <a:pt x="510540" y="506475"/>
                  </a:lnTo>
                  <a:lnTo>
                    <a:pt x="506475" y="510539"/>
                  </a:lnTo>
                  <a:lnTo>
                    <a:pt x="501396" y="510539"/>
                  </a:lnTo>
                  <a:lnTo>
                    <a:pt x="9143" y="510539"/>
                  </a:lnTo>
                  <a:lnTo>
                    <a:pt x="4102" y="510539"/>
                  </a:lnTo>
                  <a:lnTo>
                    <a:pt x="0" y="506475"/>
                  </a:lnTo>
                  <a:lnTo>
                    <a:pt x="0" y="50139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51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5227" y="5542026"/>
            <a:ext cx="2247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i="1" spc="-375" dirty="0">
                <a:solidFill>
                  <a:srgbClr val="151617"/>
                </a:solidFill>
                <a:latin typeface="Verdana"/>
                <a:cs typeface="Verdana"/>
              </a:rPr>
              <a:t>3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18285" y="5523991"/>
            <a:ext cx="6807200" cy="121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65" dirty="0">
                <a:solidFill>
                  <a:srgbClr val="151617"/>
                </a:solidFill>
                <a:latin typeface="Verdana"/>
                <a:cs typeface="Verdana"/>
              </a:rPr>
              <a:t>Environmental</a:t>
            </a:r>
            <a:r>
              <a:rPr sz="2200" b="1" i="1" spc="-60" dirty="0">
                <a:solidFill>
                  <a:srgbClr val="151617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51617"/>
                </a:solidFill>
                <a:latin typeface="Verdana"/>
                <a:cs typeface="Verdana"/>
              </a:rPr>
              <a:t>Nuisances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Issues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like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pollution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or</a:t>
            </a:r>
            <a:r>
              <a:rPr sz="175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waste</a:t>
            </a:r>
            <a:r>
              <a:rPr sz="1750" spc="-2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disposal</a:t>
            </a:r>
            <a:r>
              <a:rPr sz="175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can</a:t>
            </a:r>
            <a:r>
              <a:rPr sz="1750" spc="-2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lead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to</a:t>
            </a:r>
            <a:r>
              <a:rPr sz="1750" spc="-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conflicts</a:t>
            </a:r>
            <a:endParaRPr sz="175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between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businesses</a:t>
            </a:r>
            <a:r>
              <a:rPr sz="1750" spc="-15" dirty="0">
                <a:solidFill>
                  <a:srgbClr val="151617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51617"/>
                </a:solidFill>
                <a:latin typeface="Noto Sans Mono CJK HK"/>
                <a:cs typeface="Noto Sans Mono CJK HK"/>
              </a:rPr>
              <a:t>and </a:t>
            </a:r>
            <a:r>
              <a:rPr sz="1750" spc="-10" dirty="0">
                <a:solidFill>
                  <a:srgbClr val="151617"/>
                </a:solidFill>
                <a:latin typeface="Noto Sans Mono CJK HK"/>
                <a:cs typeface="Noto Sans Mono CJK HK"/>
              </a:rPr>
              <a:t>residents.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60E5C0-4BB8-EDB1-889E-0BE087A6F0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639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440" y="3176397"/>
            <a:ext cx="8763635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80" dirty="0"/>
              <a:t>Case</a:t>
            </a:r>
            <a:r>
              <a:rPr sz="4150" spc="-225" dirty="0"/>
              <a:t> </a:t>
            </a:r>
            <a:r>
              <a:rPr sz="4150" spc="-245" dirty="0"/>
              <a:t>Study:</a:t>
            </a:r>
            <a:r>
              <a:rPr sz="4150" spc="-235" dirty="0"/>
              <a:t> </a:t>
            </a:r>
            <a:r>
              <a:rPr sz="4150" spc="-120" dirty="0"/>
              <a:t>Boundary</a:t>
            </a:r>
            <a:r>
              <a:rPr sz="4150" spc="-204" dirty="0"/>
              <a:t> </a:t>
            </a:r>
            <a:r>
              <a:rPr sz="4150" spc="-95" dirty="0"/>
              <a:t>Disputes</a:t>
            </a:r>
            <a:endParaRPr sz="4150"/>
          </a:p>
        </p:txBody>
      </p:sp>
      <p:sp>
        <p:nvSpPr>
          <p:cNvPr id="4" name="object 4"/>
          <p:cNvSpPr/>
          <p:nvPr/>
        </p:nvSpPr>
        <p:spPr>
          <a:xfrm>
            <a:off x="746759" y="4204715"/>
            <a:ext cx="13136880" cy="607060"/>
          </a:xfrm>
          <a:custGeom>
            <a:avLst/>
            <a:gdLst/>
            <a:ahLst/>
            <a:cxnLst/>
            <a:rect l="l" t="t" r="r" b="b"/>
            <a:pathLst>
              <a:path w="13136880" h="607060">
                <a:moveTo>
                  <a:pt x="13136880" y="0"/>
                </a:moveTo>
                <a:lnTo>
                  <a:pt x="0" y="0"/>
                </a:lnTo>
                <a:lnTo>
                  <a:pt x="0" y="606551"/>
                </a:lnTo>
                <a:lnTo>
                  <a:pt x="13136880" y="606551"/>
                </a:lnTo>
                <a:lnTo>
                  <a:pt x="13136880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59" y="5756147"/>
            <a:ext cx="13136880" cy="943610"/>
          </a:xfrm>
          <a:custGeom>
            <a:avLst/>
            <a:gdLst/>
            <a:ahLst/>
            <a:cxnLst/>
            <a:rect l="l" t="t" r="r" b="b"/>
            <a:pathLst>
              <a:path w="13136880" h="943609">
                <a:moveTo>
                  <a:pt x="13136880" y="0"/>
                </a:moveTo>
                <a:lnTo>
                  <a:pt x="0" y="0"/>
                </a:lnTo>
                <a:lnTo>
                  <a:pt x="0" y="943355"/>
                </a:lnTo>
                <a:lnTo>
                  <a:pt x="13136880" y="943355"/>
                </a:lnTo>
                <a:lnTo>
                  <a:pt x="13136880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33418" y="4191374"/>
          <a:ext cx="13152755" cy="3453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50" spc="-2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Case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986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290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Clement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v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Jones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[2021]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EWCA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Civ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spc="-2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1474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986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Issue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288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97053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Dispute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over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ownership</a:t>
                      </a:r>
                      <a:r>
                        <a:rPr sz="1650" spc="-3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of a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strip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of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land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between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  <a:p>
                      <a:pPr marL="29705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properties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288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Ruling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288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7053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Court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emphasised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the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importance</a:t>
                      </a:r>
                      <a:r>
                        <a:rPr sz="1650" spc="-3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of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documentary</a:t>
                      </a:r>
                      <a:r>
                        <a:rPr sz="1650" spc="-3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evidence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in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  <a:p>
                      <a:pPr marL="29705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boundary</a:t>
                      </a:r>
                      <a:r>
                        <a:rPr sz="1650" spc="-7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disputes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288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Impact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35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97053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Highlighted</a:t>
                      </a:r>
                      <a:r>
                        <a:rPr sz="1650" spc="-3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need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for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clear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property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documentation</a:t>
                      </a:r>
                      <a:r>
                        <a:rPr sz="1650" spc="-3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spc="-25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and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  <a:p>
                      <a:pPr marL="29705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professional</a:t>
                      </a:r>
                      <a:r>
                        <a:rPr sz="1650" spc="-9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650" spc="-10" dirty="0">
                          <a:solidFill>
                            <a:srgbClr val="151617"/>
                          </a:solidFill>
                          <a:latin typeface="Noto Sans Mono CJK HK"/>
                          <a:cs typeface="Noto Sans Mono CJK HK"/>
                        </a:rPr>
                        <a:t>surveys</a:t>
                      </a:r>
                      <a:endParaRPr sz="16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8351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28305-F82F-C6E1-D811-EC295D36D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984" y="616712"/>
            <a:ext cx="5216525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4200" spc="-70" dirty="0"/>
              <a:t>Case</a:t>
            </a:r>
            <a:r>
              <a:rPr sz="4200" spc="-250" dirty="0"/>
              <a:t> </a:t>
            </a:r>
            <a:r>
              <a:rPr sz="4200" spc="-235" dirty="0"/>
              <a:t>Study: </a:t>
            </a:r>
            <a:r>
              <a:rPr sz="4200" spc="-200" dirty="0"/>
              <a:t>Use</a:t>
            </a:r>
            <a:r>
              <a:rPr sz="4200" spc="-235" dirty="0"/>
              <a:t> </a:t>
            </a:r>
            <a:r>
              <a:rPr sz="4200" spc="-90" dirty="0"/>
              <a:t>of</a:t>
            </a:r>
            <a:r>
              <a:rPr sz="4200" i="1" spc="-90" dirty="0"/>
              <a:t> </a:t>
            </a:r>
            <a:r>
              <a:rPr sz="4200" i="1" spc="-35" dirty="0"/>
              <a:t>Property</a:t>
            </a:r>
            <a:endParaRPr sz="42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Lawrence</a:t>
            </a:r>
            <a:r>
              <a:rPr spc="-120" dirty="0"/>
              <a:t> </a:t>
            </a:r>
            <a:r>
              <a:rPr spc="-110" dirty="0"/>
              <a:t>v</a:t>
            </a:r>
            <a:r>
              <a:rPr spc="-100" dirty="0"/>
              <a:t> </a:t>
            </a:r>
            <a:r>
              <a:rPr spc="-60" dirty="0"/>
              <a:t>Fen</a:t>
            </a:r>
            <a:r>
              <a:rPr spc="-105" dirty="0"/>
              <a:t> Tigers </a:t>
            </a:r>
            <a:r>
              <a:rPr spc="-55" dirty="0"/>
              <a:t>Ltd</a:t>
            </a:r>
            <a:r>
              <a:rPr spc="-114" dirty="0"/>
              <a:t> </a:t>
            </a:r>
            <a:r>
              <a:rPr spc="-300" dirty="0"/>
              <a:t>[2014]</a:t>
            </a:r>
            <a:r>
              <a:rPr spc="-114" dirty="0"/>
              <a:t> </a:t>
            </a:r>
            <a:r>
              <a:rPr spc="-80" dirty="0"/>
              <a:t>UKSC</a:t>
            </a:r>
            <a:r>
              <a:rPr spc="-105" dirty="0"/>
              <a:t> </a:t>
            </a:r>
            <a:r>
              <a:rPr spc="-490" dirty="0"/>
              <a:t>13</a:t>
            </a:r>
          </a:p>
          <a:p>
            <a:pPr marL="12700" marR="321310">
              <a:lnSpc>
                <a:spcPct val="136400"/>
              </a:lnSpc>
              <a:spcBef>
                <a:spcPts val="880"/>
              </a:spcBef>
            </a:pPr>
            <a:r>
              <a:rPr sz="1650" b="0" i="0" dirty="0">
                <a:latin typeface="Noto Sans Mono CJK HK"/>
                <a:cs typeface="Noto Sans Mono CJK HK"/>
              </a:rPr>
              <a:t>Residents</a:t>
            </a:r>
            <a:r>
              <a:rPr sz="1650" b="0" i="0" spc="-3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complained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about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noise</a:t>
            </a:r>
            <a:r>
              <a:rPr sz="1650" b="0" i="0" spc="-1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from</a:t>
            </a:r>
            <a:r>
              <a:rPr sz="1650" b="0" i="0" spc="-1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a</a:t>
            </a:r>
            <a:r>
              <a:rPr sz="1650" b="0" i="0" spc="-1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nearby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spc="-10" dirty="0">
                <a:latin typeface="Noto Sans Mono CJK HK"/>
                <a:cs typeface="Noto Sans Mono CJK HK"/>
              </a:rPr>
              <a:t>speedway stadium.</a:t>
            </a:r>
            <a:endParaRPr sz="1650">
              <a:latin typeface="Noto Sans Mono CJK HK"/>
              <a:cs typeface="Noto Sans Mono CJK H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65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</a:pPr>
            <a:r>
              <a:rPr spc="-100" dirty="0"/>
              <a:t>Supreme</a:t>
            </a:r>
            <a:r>
              <a:rPr spc="-95" dirty="0"/>
              <a:t> </a:t>
            </a:r>
            <a:r>
              <a:rPr spc="-70" dirty="0"/>
              <a:t>Court </a:t>
            </a:r>
            <a:r>
              <a:rPr spc="-10" dirty="0"/>
              <a:t>Ruling</a:t>
            </a:r>
          </a:p>
          <a:p>
            <a:pPr marL="12700" marR="217804">
              <a:lnSpc>
                <a:spcPct val="136400"/>
              </a:lnSpc>
              <a:spcBef>
                <a:spcPts val="880"/>
              </a:spcBef>
            </a:pPr>
            <a:r>
              <a:rPr sz="1650" b="0" i="0" dirty="0">
                <a:latin typeface="Noto Sans Mono CJK HK"/>
                <a:cs typeface="Noto Sans Mono CJK HK"/>
              </a:rPr>
              <a:t>Balanced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the</a:t>
            </a:r>
            <a:r>
              <a:rPr sz="1650" b="0" i="0" spc="-1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right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to use</a:t>
            </a:r>
            <a:r>
              <a:rPr sz="1650" b="0" i="0" spc="-1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property</a:t>
            </a:r>
            <a:r>
              <a:rPr sz="1650" b="0" i="0" spc="-3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against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the</a:t>
            </a:r>
            <a:r>
              <a:rPr sz="1650" b="0" i="0" spc="-1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impact</a:t>
            </a:r>
            <a:r>
              <a:rPr sz="1650" b="0" i="0" spc="-10" dirty="0">
                <a:latin typeface="Noto Sans Mono CJK HK"/>
                <a:cs typeface="Noto Sans Mono CJK HK"/>
              </a:rPr>
              <a:t> </a:t>
            </a:r>
            <a:r>
              <a:rPr sz="1650" b="0" i="0" spc="-25" dirty="0">
                <a:latin typeface="Noto Sans Mono CJK HK"/>
                <a:cs typeface="Noto Sans Mono CJK HK"/>
              </a:rPr>
              <a:t>on </a:t>
            </a:r>
            <a:r>
              <a:rPr sz="1650" b="0" i="0" spc="-10" dirty="0">
                <a:latin typeface="Noto Sans Mono CJK HK"/>
                <a:cs typeface="Noto Sans Mono CJK HK"/>
              </a:rPr>
              <a:t>neighbours.</a:t>
            </a:r>
            <a:endParaRPr sz="1650">
              <a:latin typeface="Noto Sans Mono CJK HK"/>
              <a:cs typeface="Noto Sans Mono CJK HK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165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Outcome</a:t>
            </a: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650" b="0" i="0" dirty="0">
                <a:latin typeface="Noto Sans Mono CJK HK"/>
                <a:cs typeface="Noto Sans Mono CJK HK"/>
              </a:rPr>
              <a:t>Established</a:t>
            </a:r>
            <a:r>
              <a:rPr sz="1650" b="0" i="0" spc="-8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that</a:t>
            </a:r>
            <a:r>
              <a:rPr sz="1650" b="0" i="0" spc="-5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planning</a:t>
            </a:r>
            <a:r>
              <a:rPr sz="1650" b="0" i="0" spc="-60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permission</a:t>
            </a:r>
            <a:r>
              <a:rPr sz="1650" b="0" i="0" spc="-6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doesn't</a:t>
            </a:r>
            <a:r>
              <a:rPr sz="1650" b="0" i="0" spc="-60" dirty="0">
                <a:latin typeface="Noto Sans Mono CJK HK"/>
                <a:cs typeface="Noto Sans Mono CJK HK"/>
              </a:rPr>
              <a:t> </a:t>
            </a:r>
            <a:r>
              <a:rPr sz="1650" b="0" i="0" spc="-10" dirty="0">
                <a:latin typeface="Noto Sans Mono CJK HK"/>
                <a:cs typeface="Noto Sans Mono CJK HK"/>
              </a:rPr>
              <a:t>automatically</a:t>
            </a:r>
            <a:endParaRPr sz="165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50" b="0" i="0" dirty="0">
                <a:latin typeface="Noto Sans Mono CJK HK"/>
                <a:cs typeface="Noto Sans Mono CJK HK"/>
              </a:rPr>
              <a:t>preclude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dirty="0">
                <a:latin typeface="Noto Sans Mono CJK HK"/>
                <a:cs typeface="Noto Sans Mono CJK HK"/>
              </a:rPr>
              <a:t>nuisance</a:t>
            </a:r>
            <a:r>
              <a:rPr sz="1650" b="0" i="0" spc="-25" dirty="0">
                <a:latin typeface="Noto Sans Mono CJK HK"/>
                <a:cs typeface="Noto Sans Mono CJK HK"/>
              </a:rPr>
              <a:t> </a:t>
            </a:r>
            <a:r>
              <a:rPr sz="1650" b="0" i="0" spc="-10" dirty="0">
                <a:latin typeface="Noto Sans Mono CJK HK"/>
                <a:cs typeface="Noto Sans Mono CJK HK"/>
              </a:rPr>
              <a:t>claims.</a:t>
            </a:r>
            <a:endParaRPr sz="165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" y="2362200"/>
            <a:ext cx="1078991" cy="51755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69324-3B7B-86DE-33BE-D7FF1BD999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965</Words>
  <Application>Microsoft Office PowerPoint</Application>
  <PresentationFormat>Custom</PresentationFormat>
  <Paragraphs>160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Noto Sans Mono CJK HK</vt:lpstr>
      <vt:lpstr>Aptos</vt:lpstr>
      <vt:lpstr>Times New Roman</vt:lpstr>
      <vt:lpstr>Verdana</vt:lpstr>
      <vt:lpstr>Office Theme</vt:lpstr>
      <vt:lpstr>Nuisance and Property Rights: Conflicts and Resolutions</vt:lpstr>
      <vt:lpstr>The purpose of the online lesson is to encourage you to participate actively in achieving your needs and simplifying your legal education. I want you to be the best!</vt:lpstr>
      <vt:lpstr>Introduction</vt:lpstr>
      <vt:lpstr>Introduction to Nuisance and Property Rights</vt:lpstr>
      <vt:lpstr>Historical Background</vt:lpstr>
      <vt:lpstr>Legal Framework</vt:lpstr>
      <vt:lpstr>Types of Conflicts</vt:lpstr>
      <vt:lpstr>Case Study: Boundary Disputes</vt:lpstr>
      <vt:lpstr>Case Study: Use of Property</vt:lpstr>
      <vt:lpstr>Balancing Interests</vt:lpstr>
      <vt:lpstr>Role of Courts</vt:lpstr>
      <vt:lpstr>PowerPoint Presentation</vt:lpstr>
      <vt:lpstr>PowerPoint Presentation</vt:lpstr>
      <vt:lpstr>Future Trends</vt:lpstr>
      <vt:lpstr>Practical Tips for Property Owners</vt:lpstr>
      <vt:lpstr>QWA Session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2024-11-18T22:36:59Z</dcterms:created>
  <dcterms:modified xsi:type="dcterms:W3CDTF">2024-11-18T22:53:06Z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2024-11-18T00:00:00Z</vt:filetime>
  </property>
  <property fmtid="{D5CDD505-2E9C-101B-9397-08002B2CF9AE}" pid="5" name="Producer">
    <vt:lpwstr>3-Heights(TM) PDF Security Shell 4.8.25.2 (http://www.pdf-tools.com)</vt:lpwstr>
  </property>
</Properties>
</file>