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5" r:id="rId2"/>
  </p:sldMasterIdLst>
  <p:notesMasterIdLst>
    <p:notesMasterId r:id="rId20"/>
  </p:notesMasterIdLst>
  <p:sldIdLst>
    <p:sldId id="273" r:id="rId3"/>
    <p:sldId id="274"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4630400" cy="8229600"/>
  <p:notesSz cx="8229600" cy="14630400"/>
  <p:embeddedFontLst>
    <p:embeddedFont>
      <p:font typeface="Garamond" panose="02020404030301010803" pitchFamily="18" charset="0"/>
      <p:regular r:id="rId21"/>
      <p:bold r:id="rId22"/>
      <p:italic r:id="rId23"/>
    </p:embeddedFont>
    <p:embeddedFont>
      <p:font typeface="Roboto" panose="02000000000000000000" pitchFamily="2" charset="0"/>
      <p:regular r:id="rId24"/>
    </p:embeddedFont>
    <p:embeddedFont>
      <p:font typeface="Roboto Slab"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D793FC9-F268-4A1C-A093-60711150124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B3D47C9-D9FC-4420-A744-6B89A243D619}">
      <dgm:prSet/>
      <dgm:spPr/>
      <dgm:t>
        <a:bodyPr/>
        <a:lstStyle/>
        <a:p>
          <a:r>
            <a:rPr lang="en-US" b="1" dirty="0"/>
            <a:t>Tutor</a:t>
          </a:r>
          <a:r>
            <a:rPr lang="en-US" dirty="0"/>
            <a:t>: </a:t>
          </a:r>
          <a:r>
            <a:rPr lang="en-GB" b="1" dirty="0"/>
            <a:t>Okwudili</a:t>
          </a:r>
          <a:r>
            <a:rPr lang="en-GB" dirty="0"/>
            <a:t> O. ONWURAH, </a:t>
          </a:r>
          <a:r>
            <a:rPr lang="en-GB" b="1" dirty="0"/>
            <a:t>LL.B.</a:t>
          </a:r>
          <a:r>
            <a:rPr lang="en-GB" dirty="0"/>
            <a:t> (Nigeria); </a:t>
          </a:r>
          <a:r>
            <a:rPr lang="en-GB" b="1" dirty="0"/>
            <a:t>BL</a:t>
          </a:r>
          <a:r>
            <a:rPr lang="en-GB" dirty="0"/>
            <a:t> (Abuja, Nigeria); </a:t>
          </a:r>
          <a:r>
            <a:rPr lang="en-GB" b="1" dirty="0"/>
            <a:t>LLM</a:t>
          </a:r>
          <a:r>
            <a:rPr lang="en-GB" dirty="0"/>
            <a:t> (Exeter, UK); </a:t>
          </a:r>
          <a:r>
            <a:rPr lang="en-GB" b="1" dirty="0"/>
            <a:t>LLM</a:t>
          </a:r>
          <a:r>
            <a:rPr lang="en-GB" dirty="0"/>
            <a:t> (Qingdao, PRC); </a:t>
          </a:r>
          <a:r>
            <a:rPr lang="en-GB" b="1" dirty="0"/>
            <a:t>LLM</a:t>
          </a:r>
          <a:r>
            <a:rPr lang="en-GB" dirty="0"/>
            <a:t> (Shanghai, PRC)</a:t>
          </a:r>
          <a:endParaRPr lang="en-US" dirty="0"/>
        </a:p>
      </dgm:t>
    </dgm:pt>
    <dgm:pt modelId="{3B4A0499-6413-43FF-A386-E2721FA19865}" type="parTrans" cxnId="{47B26742-AC34-473E-B2EF-084F9289332E}">
      <dgm:prSet/>
      <dgm:spPr/>
      <dgm:t>
        <a:bodyPr/>
        <a:lstStyle/>
        <a:p>
          <a:endParaRPr lang="en-US"/>
        </a:p>
      </dgm:t>
    </dgm:pt>
    <dgm:pt modelId="{87FB430B-75F2-4A98-9D03-92AAA2951C1F}" type="sibTrans" cxnId="{47B26742-AC34-473E-B2EF-084F9289332E}">
      <dgm:prSet/>
      <dgm:spPr/>
      <dgm:t>
        <a:bodyPr/>
        <a:lstStyle/>
        <a:p>
          <a:endParaRPr lang="en-US"/>
        </a:p>
      </dgm:t>
    </dgm:pt>
    <dgm:pt modelId="{A8BF8E76-CC70-4FFE-9E84-56635DBB574B}">
      <dgm:prSet/>
      <dgm:spPr/>
      <dgm:t>
        <a:bodyPr/>
        <a:lstStyle/>
        <a:p>
          <a:r>
            <a:rPr lang="en-US" dirty="0"/>
            <a:t>PhD in Law (Hong Kong)</a:t>
          </a:r>
          <a:br>
            <a:rPr lang="en-US" dirty="0"/>
          </a:br>
          <a:endParaRPr lang="en-US" dirty="0"/>
        </a:p>
      </dgm:t>
    </dgm:pt>
    <dgm:pt modelId="{FA5D942D-74A5-4061-9030-9816228997EF}" type="parTrans" cxnId="{AEEDF93A-6EFC-4794-9EA7-792AD6378CFA}">
      <dgm:prSet/>
      <dgm:spPr/>
      <dgm:t>
        <a:bodyPr/>
        <a:lstStyle/>
        <a:p>
          <a:endParaRPr lang="en-US"/>
        </a:p>
      </dgm:t>
    </dgm:pt>
    <dgm:pt modelId="{ECE27122-8DDC-4AB2-BC2B-CAA2EE80DAB4}" type="sibTrans" cxnId="{AEEDF93A-6EFC-4794-9EA7-792AD6378CFA}">
      <dgm:prSet/>
      <dgm:spPr/>
      <dgm:t>
        <a:bodyPr/>
        <a:lstStyle/>
        <a:p>
          <a:endParaRPr lang="en-US"/>
        </a:p>
      </dgm:t>
    </dgm:pt>
    <dgm:pt modelId="{3306BD63-0E89-49A9-9A19-0567680F4C23}">
      <dgm:prSet/>
      <dgm:spPr/>
      <dgm:t>
        <a:bodyPr/>
        <a:lstStyle/>
        <a:p>
          <a:r>
            <a:rPr lang="en-US" b="1" dirty="0">
              <a:solidFill>
                <a:srgbClr val="7030A0"/>
              </a:solidFill>
            </a:rPr>
            <a:t>Dr Okwudili O. Onwurah</a:t>
          </a:r>
        </a:p>
      </dgm:t>
    </dgm:pt>
    <dgm:pt modelId="{30624F51-6043-4586-B1CC-9CEDC9A4D448}" type="parTrans" cxnId="{D6BD83F6-285A-4EAF-A9E3-677B7328315D}">
      <dgm:prSet/>
      <dgm:spPr/>
      <dgm:t>
        <a:bodyPr/>
        <a:lstStyle/>
        <a:p>
          <a:endParaRPr lang="en-US"/>
        </a:p>
      </dgm:t>
    </dgm:pt>
    <dgm:pt modelId="{B8E6C81C-F96B-4037-B0AE-E195845F76E8}" type="sibTrans" cxnId="{D6BD83F6-285A-4EAF-A9E3-677B7328315D}">
      <dgm:prSet/>
      <dgm:spPr/>
      <dgm:t>
        <a:bodyPr/>
        <a:lstStyle/>
        <a:p>
          <a:endParaRPr lang="en-US"/>
        </a:p>
      </dgm:t>
    </dgm:pt>
    <dgm:pt modelId="{1C3346F7-2909-4802-A99B-C614BF60D0AA}" type="pres">
      <dgm:prSet presAssocID="{0D793FC9-F268-4A1C-A093-607111501244}" presName="Name0" presStyleCnt="0">
        <dgm:presLayoutVars>
          <dgm:dir/>
          <dgm:animLvl val="lvl"/>
          <dgm:resizeHandles val="exact"/>
        </dgm:presLayoutVars>
      </dgm:prSet>
      <dgm:spPr/>
    </dgm:pt>
    <dgm:pt modelId="{C5F0A950-62FA-4F84-A3CA-A98BE82F54E2}" type="pres">
      <dgm:prSet presAssocID="{3306BD63-0E89-49A9-9A19-0567680F4C23}" presName="boxAndChildren" presStyleCnt="0"/>
      <dgm:spPr/>
    </dgm:pt>
    <dgm:pt modelId="{9767B373-F5D2-4C16-8232-AD3EB3BA2865}" type="pres">
      <dgm:prSet presAssocID="{3306BD63-0E89-49A9-9A19-0567680F4C23}" presName="parentTextBox" presStyleLbl="node1" presStyleIdx="0" presStyleCnt="2" custScaleY="30958" custLinFactNeighborX="17539" custLinFactNeighborY="-1064"/>
      <dgm:spPr/>
    </dgm:pt>
    <dgm:pt modelId="{F5F75FCB-6600-4BC3-91BE-B7A919D87789}" type="pres">
      <dgm:prSet presAssocID="{87FB430B-75F2-4A98-9D03-92AAA2951C1F}" presName="sp" presStyleCnt="0"/>
      <dgm:spPr/>
    </dgm:pt>
    <dgm:pt modelId="{5F2D1CFE-F0BA-4745-B54D-24C092E006B0}" type="pres">
      <dgm:prSet presAssocID="{4B3D47C9-D9FC-4420-A744-6B89A243D619}" presName="arrowAndChildren" presStyleCnt="0"/>
      <dgm:spPr/>
    </dgm:pt>
    <dgm:pt modelId="{1267F2E7-7445-44C5-85A1-474EA1B37E02}" type="pres">
      <dgm:prSet presAssocID="{4B3D47C9-D9FC-4420-A744-6B89A243D619}" presName="parentTextArrow" presStyleLbl="node1" presStyleIdx="0" presStyleCnt="2"/>
      <dgm:spPr/>
    </dgm:pt>
    <dgm:pt modelId="{50E560F1-A1B3-4C64-B8C9-000AEB7FD047}" type="pres">
      <dgm:prSet presAssocID="{4B3D47C9-D9FC-4420-A744-6B89A243D619}" presName="arrow" presStyleLbl="node1" presStyleIdx="1" presStyleCnt="2"/>
      <dgm:spPr/>
    </dgm:pt>
    <dgm:pt modelId="{36B24DEE-2EFE-405E-9811-D9B994214603}" type="pres">
      <dgm:prSet presAssocID="{4B3D47C9-D9FC-4420-A744-6B89A243D619}" presName="descendantArrow" presStyleCnt="0"/>
      <dgm:spPr/>
    </dgm:pt>
    <dgm:pt modelId="{776488E1-41F0-4B79-AF8B-E69517EDFD16}" type="pres">
      <dgm:prSet presAssocID="{A8BF8E76-CC70-4FFE-9E84-56635DBB574B}" presName="childTextArrow" presStyleLbl="fgAccFollowNode1" presStyleIdx="0" presStyleCnt="1" custScaleY="133803">
        <dgm:presLayoutVars>
          <dgm:bulletEnabled val="1"/>
        </dgm:presLayoutVars>
      </dgm:prSet>
      <dgm:spPr/>
    </dgm:pt>
  </dgm:ptLst>
  <dgm:cxnLst>
    <dgm:cxn modelId="{2CA50D17-3428-4E21-A0E9-2142B609A549}" type="presOf" srcId="{A8BF8E76-CC70-4FFE-9E84-56635DBB574B}" destId="{776488E1-41F0-4B79-AF8B-E69517EDFD16}" srcOrd="0" destOrd="0" presId="urn:microsoft.com/office/officeart/2005/8/layout/process4"/>
    <dgm:cxn modelId="{AEEDF93A-6EFC-4794-9EA7-792AD6378CFA}" srcId="{4B3D47C9-D9FC-4420-A744-6B89A243D619}" destId="{A8BF8E76-CC70-4FFE-9E84-56635DBB574B}" srcOrd="0" destOrd="0" parTransId="{FA5D942D-74A5-4061-9030-9816228997EF}" sibTransId="{ECE27122-8DDC-4AB2-BC2B-CAA2EE80DAB4}"/>
    <dgm:cxn modelId="{47B26742-AC34-473E-B2EF-084F9289332E}" srcId="{0D793FC9-F268-4A1C-A093-607111501244}" destId="{4B3D47C9-D9FC-4420-A744-6B89A243D619}" srcOrd="0" destOrd="0" parTransId="{3B4A0499-6413-43FF-A386-E2721FA19865}" sibTransId="{87FB430B-75F2-4A98-9D03-92AAA2951C1F}"/>
    <dgm:cxn modelId="{B199074C-A959-42AE-950B-CC10A8601A0B}" type="presOf" srcId="{0D793FC9-F268-4A1C-A093-607111501244}" destId="{1C3346F7-2909-4802-A99B-C614BF60D0AA}" srcOrd="0" destOrd="0" presId="urn:microsoft.com/office/officeart/2005/8/layout/process4"/>
    <dgm:cxn modelId="{257CA2B2-EA2D-4959-955D-DFCE9E7E358F}" type="presOf" srcId="{4B3D47C9-D9FC-4420-A744-6B89A243D619}" destId="{50E560F1-A1B3-4C64-B8C9-000AEB7FD047}" srcOrd="1" destOrd="0" presId="urn:microsoft.com/office/officeart/2005/8/layout/process4"/>
    <dgm:cxn modelId="{30CD7EBF-67CD-46FF-BC97-F2DED6ACCACB}" type="presOf" srcId="{3306BD63-0E89-49A9-9A19-0567680F4C23}" destId="{9767B373-F5D2-4C16-8232-AD3EB3BA2865}" srcOrd="0" destOrd="0" presId="urn:microsoft.com/office/officeart/2005/8/layout/process4"/>
    <dgm:cxn modelId="{FBA06BCD-9128-4C68-905E-EFF4446AEF5D}" type="presOf" srcId="{4B3D47C9-D9FC-4420-A744-6B89A243D619}" destId="{1267F2E7-7445-44C5-85A1-474EA1B37E02}" srcOrd="0" destOrd="0" presId="urn:microsoft.com/office/officeart/2005/8/layout/process4"/>
    <dgm:cxn modelId="{D6BD83F6-285A-4EAF-A9E3-677B7328315D}" srcId="{0D793FC9-F268-4A1C-A093-607111501244}" destId="{3306BD63-0E89-49A9-9A19-0567680F4C23}" srcOrd="1" destOrd="0" parTransId="{30624F51-6043-4586-B1CC-9CEDC9A4D448}" sibTransId="{B8E6C81C-F96B-4037-B0AE-E195845F76E8}"/>
    <dgm:cxn modelId="{E0C8B17A-7F02-4F63-810D-DF96617E6B2D}" type="presParOf" srcId="{1C3346F7-2909-4802-A99B-C614BF60D0AA}" destId="{C5F0A950-62FA-4F84-A3CA-A98BE82F54E2}" srcOrd="0" destOrd="0" presId="urn:microsoft.com/office/officeart/2005/8/layout/process4"/>
    <dgm:cxn modelId="{7141D6E0-9349-45F8-9636-CB6596552D4E}" type="presParOf" srcId="{C5F0A950-62FA-4F84-A3CA-A98BE82F54E2}" destId="{9767B373-F5D2-4C16-8232-AD3EB3BA2865}" srcOrd="0" destOrd="0" presId="urn:microsoft.com/office/officeart/2005/8/layout/process4"/>
    <dgm:cxn modelId="{0C2E3242-DD21-46C5-AA08-077C0A82A4E8}" type="presParOf" srcId="{1C3346F7-2909-4802-A99B-C614BF60D0AA}" destId="{F5F75FCB-6600-4BC3-91BE-B7A919D87789}" srcOrd="1" destOrd="0" presId="urn:microsoft.com/office/officeart/2005/8/layout/process4"/>
    <dgm:cxn modelId="{F99384A6-756B-4F34-BBEF-133B8347CFF4}" type="presParOf" srcId="{1C3346F7-2909-4802-A99B-C614BF60D0AA}" destId="{5F2D1CFE-F0BA-4745-B54D-24C092E006B0}" srcOrd="2" destOrd="0" presId="urn:microsoft.com/office/officeart/2005/8/layout/process4"/>
    <dgm:cxn modelId="{2026DBF1-B70E-4B5A-9191-54EE5B1A3FB7}" type="presParOf" srcId="{5F2D1CFE-F0BA-4745-B54D-24C092E006B0}" destId="{1267F2E7-7445-44C5-85A1-474EA1B37E02}" srcOrd="0" destOrd="0" presId="urn:microsoft.com/office/officeart/2005/8/layout/process4"/>
    <dgm:cxn modelId="{17BCA71F-A8C9-4F60-8970-4FE7522DAEAD}" type="presParOf" srcId="{5F2D1CFE-F0BA-4745-B54D-24C092E006B0}" destId="{50E560F1-A1B3-4C64-B8C9-000AEB7FD047}" srcOrd="1" destOrd="0" presId="urn:microsoft.com/office/officeart/2005/8/layout/process4"/>
    <dgm:cxn modelId="{D5099044-8757-44E1-B016-8040BDFB48D5}" type="presParOf" srcId="{5F2D1CFE-F0BA-4745-B54D-24C092E006B0}" destId="{36B24DEE-2EFE-405E-9811-D9B994214603}" srcOrd="2" destOrd="0" presId="urn:microsoft.com/office/officeart/2005/8/layout/process4"/>
    <dgm:cxn modelId="{29D1FAEC-771F-471D-A5D5-BE21DDF348A8}" type="presParOf" srcId="{36B24DEE-2EFE-405E-9811-D9B994214603}" destId="{776488E1-41F0-4B79-AF8B-E69517EDFD1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F0261D-2D55-44FE-9210-5FD47F397E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A3F13B-47ED-43DF-B9E5-A98CF9EEB27D}">
      <dgm:prSet/>
      <dgm:spPr/>
      <dgm:t>
        <a:bodyPr/>
        <a:lstStyle/>
        <a:p>
          <a:r>
            <a:rPr lang="en-GB"/>
            <a:t>The purpose of the online lesson is to encourage you to </a:t>
          </a:r>
          <a:r>
            <a:rPr lang="en-GB" b="1" u="sng"/>
            <a:t>participate actively </a:t>
          </a:r>
          <a:r>
            <a:rPr lang="en-GB"/>
            <a:t>in achieving your needs and simplifying your legal education. </a:t>
          </a:r>
          <a:r>
            <a:rPr lang="en-GB" i="1"/>
            <a:t>I want you to be the best!</a:t>
          </a:r>
          <a:endParaRPr lang="en-US"/>
        </a:p>
      </dgm:t>
    </dgm:pt>
    <dgm:pt modelId="{8FF08942-7391-4348-92FC-09578CC6DC39}" type="parTrans" cxnId="{A4AAC06D-AE2B-44A7-99FC-70B2928B7046}">
      <dgm:prSet/>
      <dgm:spPr/>
      <dgm:t>
        <a:bodyPr/>
        <a:lstStyle/>
        <a:p>
          <a:endParaRPr lang="en-US"/>
        </a:p>
      </dgm:t>
    </dgm:pt>
    <dgm:pt modelId="{B9FAA6FA-A55E-4E23-A733-53F6A54EFCF4}" type="sibTrans" cxnId="{A4AAC06D-AE2B-44A7-99FC-70B2928B7046}">
      <dgm:prSet/>
      <dgm:spPr/>
      <dgm:t>
        <a:bodyPr/>
        <a:lstStyle/>
        <a:p>
          <a:endParaRPr lang="en-US"/>
        </a:p>
      </dgm:t>
    </dgm:pt>
    <dgm:pt modelId="{6FD09409-AFB0-4F9A-BE0C-46F959774E90}">
      <dgm:prSet/>
      <dgm:spPr/>
      <dgm:t>
        <a:bodyPr/>
        <a:lstStyle/>
        <a:p>
          <a:r>
            <a:rPr lang="en-GB"/>
            <a:t>Will make the learning process more </a:t>
          </a:r>
          <a:r>
            <a:rPr lang="en-GB" b="1"/>
            <a:t>interactive discussions </a:t>
          </a:r>
          <a:r>
            <a:rPr lang="en-GB"/>
            <a:t>and feel free to ask any question or you can speak.</a:t>
          </a:r>
          <a:endParaRPr lang="en-US"/>
        </a:p>
      </dgm:t>
    </dgm:pt>
    <dgm:pt modelId="{F4A3C124-7376-407A-98EF-6D4F389FE0CE}" type="parTrans" cxnId="{22442EA2-D5D7-4ADC-AAEE-129243005349}">
      <dgm:prSet/>
      <dgm:spPr/>
      <dgm:t>
        <a:bodyPr/>
        <a:lstStyle/>
        <a:p>
          <a:endParaRPr lang="en-US"/>
        </a:p>
      </dgm:t>
    </dgm:pt>
    <dgm:pt modelId="{9DEAA4C5-B7C1-4FBF-89D2-F56254B6FB52}" type="sibTrans" cxnId="{22442EA2-D5D7-4ADC-AAEE-129243005349}">
      <dgm:prSet/>
      <dgm:spPr/>
      <dgm:t>
        <a:bodyPr/>
        <a:lstStyle/>
        <a:p>
          <a:endParaRPr lang="en-US"/>
        </a:p>
      </dgm:t>
    </dgm:pt>
    <dgm:pt modelId="{CB7AF24D-FB4F-4210-B8BF-267FB2A35091}">
      <dgm:prSet/>
      <dgm:spPr/>
      <dgm:t>
        <a:bodyPr/>
        <a:lstStyle/>
        <a:p>
          <a:r>
            <a:rPr lang="en-GB"/>
            <a:t>You have the right to choose whether to turn on your video or not.</a:t>
          </a:r>
          <a:endParaRPr lang="en-US"/>
        </a:p>
      </dgm:t>
    </dgm:pt>
    <dgm:pt modelId="{B1763A64-2655-437C-9198-40DD3D811301}" type="parTrans" cxnId="{A0BF5599-8C3F-4AE4-A729-018BAEE1C9C8}">
      <dgm:prSet/>
      <dgm:spPr/>
      <dgm:t>
        <a:bodyPr/>
        <a:lstStyle/>
        <a:p>
          <a:endParaRPr lang="en-US"/>
        </a:p>
      </dgm:t>
    </dgm:pt>
    <dgm:pt modelId="{C95D5CE8-A1A2-42A0-BD09-63E4399FD823}" type="sibTrans" cxnId="{A0BF5599-8C3F-4AE4-A729-018BAEE1C9C8}">
      <dgm:prSet/>
      <dgm:spPr/>
      <dgm:t>
        <a:bodyPr/>
        <a:lstStyle/>
        <a:p>
          <a:endParaRPr lang="en-US"/>
        </a:p>
      </dgm:t>
    </dgm:pt>
    <dgm:pt modelId="{C2C6110B-A200-4E00-A022-5CE342809BA6}">
      <dgm:prSet/>
      <dgm:spPr/>
      <dgm:t>
        <a:bodyPr/>
        <a:lstStyle/>
        <a:p>
          <a:r>
            <a:rPr lang="en-GB" b="1"/>
            <a:t>Participation</a:t>
          </a:r>
          <a:r>
            <a:rPr lang="en-GB"/>
            <a:t> prepares you for your exam and learning needs with ease.</a:t>
          </a:r>
          <a:endParaRPr lang="en-US"/>
        </a:p>
      </dgm:t>
    </dgm:pt>
    <dgm:pt modelId="{3CFD4D89-FD3D-4B44-B6F8-8CB4428C6F4D}" type="parTrans" cxnId="{76A397A0-B404-48B6-B4AB-184C79E9F608}">
      <dgm:prSet/>
      <dgm:spPr/>
      <dgm:t>
        <a:bodyPr/>
        <a:lstStyle/>
        <a:p>
          <a:endParaRPr lang="en-US"/>
        </a:p>
      </dgm:t>
    </dgm:pt>
    <dgm:pt modelId="{2413B61A-22B3-46C2-9D88-48F5EDA50F9B}" type="sibTrans" cxnId="{76A397A0-B404-48B6-B4AB-184C79E9F608}">
      <dgm:prSet/>
      <dgm:spPr/>
      <dgm:t>
        <a:bodyPr/>
        <a:lstStyle/>
        <a:p>
          <a:endParaRPr lang="en-US"/>
        </a:p>
      </dgm:t>
    </dgm:pt>
    <dgm:pt modelId="{E504DEF7-6C57-4261-9F15-D8D96ECE0325}" type="pres">
      <dgm:prSet presAssocID="{6CF0261D-2D55-44FE-9210-5FD47F397E45}" presName="root" presStyleCnt="0">
        <dgm:presLayoutVars>
          <dgm:dir/>
          <dgm:resizeHandles val="exact"/>
        </dgm:presLayoutVars>
      </dgm:prSet>
      <dgm:spPr/>
    </dgm:pt>
    <dgm:pt modelId="{764A1FB1-3F1C-4A74-B3AC-F3C71D3CBDD0}" type="pres">
      <dgm:prSet presAssocID="{35A3F13B-47ED-43DF-B9E5-A98CF9EEB27D}" presName="compNode" presStyleCnt="0"/>
      <dgm:spPr/>
    </dgm:pt>
    <dgm:pt modelId="{A308C6F5-232C-4278-837A-436FEC36C9EF}" type="pres">
      <dgm:prSet presAssocID="{35A3F13B-47ED-43DF-B9E5-A98CF9EEB27D}" presName="bgRect" presStyleLbl="bgShp" presStyleIdx="0" presStyleCnt="4"/>
      <dgm:spPr/>
    </dgm:pt>
    <dgm:pt modelId="{475D098F-80C1-4FDB-AA15-93FD6C92AD89}" type="pres">
      <dgm:prSet presAssocID="{35A3F13B-47ED-43DF-B9E5-A98CF9EEB2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6BB4887-9DD3-4E2B-81C1-34165235F025}" type="pres">
      <dgm:prSet presAssocID="{35A3F13B-47ED-43DF-B9E5-A98CF9EEB27D}" presName="spaceRect" presStyleCnt="0"/>
      <dgm:spPr/>
    </dgm:pt>
    <dgm:pt modelId="{52DED1E9-87B8-4E95-AEA1-5809C60BC887}" type="pres">
      <dgm:prSet presAssocID="{35A3F13B-47ED-43DF-B9E5-A98CF9EEB27D}" presName="parTx" presStyleLbl="revTx" presStyleIdx="0" presStyleCnt="4">
        <dgm:presLayoutVars>
          <dgm:chMax val="0"/>
          <dgm:chPref val="0"/>
        </dgm:presLayoutVars>
      </dgm:prSet>
      <dgm:spPr/>
    </dgm:pt>
    <dgm:pt modelId="{DA85CD30-2433-4F21-8546-1126D955669C}" type="pres">
      <dgm:prSet presAssocID="{B9FAA6FA-A55E-4E23-A733-53F6A54EFCF4}" presName="sibTrans" presStyleCnt="0"/>
      <dgm:spPr/>
    </dgm:pt>
    <dgm:pt modelId="{3632C0B6-4511-4935-8CD7-7FA822AA0493}" type="pres">
      <dgm:prSet presAssocID="{6FD09409-AFB0-4F9A-BE0C-46F959774E90}" presName="compNode" presStyleCnt="0"/>
      <dgm:spPr/>
    </dgm:pt>
    <dgm:pt modelId="{ED158944-AB7D-40B3-A81C-A0C0BF438834}" type="pres">
      <dgm:prSet presAssocID="{6FD09409-AFB0-4F9A-BE0C-46F959774E90}" presName="bgRect" presStyleLbl="bgShp" presStyleIdx="1" presStyleCnt="4"/>
      <dgm:spPr/>
    </dgm:pt>
    <dgm:pt modelId="{3EE44FAA-E8AA-4C6C-B66C-DA96929CA60A}" type="pres">
      <dgm:prSet presAssocID="{6FD09409-AFB0-4F9A-BE0C-46F959774E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44261869-2890-4EA4-884D-F08E7CFF4AAF}" type="pres">
      <dgm:prSet presAssocID="{6FD09409-AFB0-4F9A-BE0C-46F959774E90}" presName="spaceRect" presStyleCnt="0"/>
      <dgm:spPr/>
    </dgm:pt>
    <dgm:pt modelId="{4F42BC31-629C-4823-8F02-EDD1C0D900B0}" type="pres">
      <dgm:prSet presAssocID="{6FD09409-AFB0-4F9A-BE0C-46F959774E90}" presName="parTx" presStyleLbl="revTx" presStyleIdx="1" presStyleCnt="4">
        <dgm:presLayoutVars>
          <dgm:chMax val="0"/>
          <dgm:chPref val="0"/>
        </dgm:presLayoutVars>
      </dgm:prSet>
      <dgm:spPr/>
    </dgm:pt>
    <dgm:pt modelId="{8484C96D-DC15-4445-B12B-7C6DEE7214C4}" type="pres">
      <dgm:prSet presAssocID="{9DEAA4C5-B7C1-4FBF-89D2-F56254B6FB52}" presName="sibTrans" presStyleCnt="0"/>
      <dgm:spPr/>
    </dgm:pt>
    <dgm:pt modelId="{922FCC07-F04B-4471-9600-B0D5DFDCF049}" type="pres">
      <dgm:prSet presAssocID="{CB7AF24D-FB4F-4210-B8BF-267FB2A35091}" presName="compNode" presStyleCnt="0"/>
      <dgm:spPr/>
    </dgm:pt>
    <dgm:pt modelId="{3913E2D7-983E-4C8F-8EBF-4F896A926757}" type="pres">
      <dgm:prSet presAssocID="{CB7AF24D-FB4F-4210-B8BF-267FB2A35091}" presName="bgRect" presStyleLbl="bgShp" presStyleIdx="2" presStyleCnt="4"/>
      <dgm:spPr/>
    </dgm:pt>
    <dgm:pt modelId="{C51882E3-379A-4170-BC65-3F23427DDFA9}" type="pres">
      <dgm:prSet presAssocID="{CB7AF24D-FB4F-4210-B8BF-267FB2A350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
        </a:ext>
      </dgm:extLst>
    </dgm:pt>
    <dgm:pt modelId="{D12A3B45-769B-4B04-A530-34BC76A50615}" type="pres">
      <dgm:prSet presAssocID="{CB7AF24D-FB4F-4210-B8BF-267FB2A35091}" presName="spaceRect" presStyleCnt="0"/>
      <dgm:spPr/>
    </dgm:pt>
    <dgm:pt modelId="{889792C3-E0D7-4022-946F-703B16949394}" type="pres">
      <dgm:prSet presAssocID="{CB7AF24D-FB4F-4210-B8BF-267FB2A35091}" presName="parTx" presStyleLbl="revTx" presStyleIdx="2" presStyleCnt="4">
        <dgm:presLayoutVars>
          <dgm:chMax val="0"/>
          <dgm:chPref val="0"/>
        </dgm:presLayoutVars>
      </dgm:prSet>
      <dgm:spPr/>
    </dgm:pt>
    <dgm:pt modelId="{0205E4A8-55FF-4D52-ADAC-DCD719659583}" type="pres">
      <dgm:prSet presAssocID="{C95D5CE8-A1A2-42A0-BD09-63E4399FD823}" presName="sibTrans" presStyleCnt="0"/>
      <dgm:spPr/>
    </dgm:pt>
    <dgm:pt modelId="{0225E4A0-7028-4852-84FF-CE17E40DED34}" type="pres">
      <dgm:prSet presAssocID="{C2C6110B-A200-4E00-A022-5CE342809BA6}" presName="compNode" presStyleCnt="0"/>
      <dgm:spPr/>
    </dgm:pt>
    <dgm:pt modelId="{E31DD10D-F3A1-4F3A-9025-3BCF391ABEB1}" type="pres">
      <dgm:prSet presAssocID="{C2C6110B-A200-4E00-A022-5CE342809BA6}" presName="bgRect" presStyleLbl="bgShp" presStyleIdx="3" presStyleCnt="4"/>
      <dgm:spPr/>
    </dgm:pt>
    <dgm:pt modelId="{FD17031B-F77F-432A-950B-E8AC148C4689}" type="pres">
      <dgm:prSet presAssocID="{C2C6110B-A200-4E00-A022-5CE342809B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6C3D9D82-18C5-458F-85D8-7DAE8D68090A}" type="pres">
      <dgm:prSet presAssocID="{C2C6110B-A200-4E00-A022-5CE342809BA6}" presName="spaceRect" presStyleCnt="0"/>
      <dgm:spPr/>
    </dgm:pt>
    <dgm:pt modelId="{46C2C13D-87F9-4266-BFB4-774D94FAAEB0}" type="pres">
      <dgm:prSet presAssocID="{C2C6110B-A200-4E00-A022-5CE342809BA6}" presName="parTx" presStyleLbl="revTx" presStyleIdx="3" presStyleCnt="4">
        <dgm:presLayoutVars>
          <dgm:chMax val="0"/>
          <dgm:chPref val="0"/>
        </dgm:presLayoutVars>
      </dgm:prSet>
      <dgm:spPr/>
    </dgm:pt>
  </dgm:ptLst>
  <dgm:cxnLst>
    <dgm:cxn modelId="{37B6A028-3E0C-4E46-A0B9-6031C2080DA7}" type="presOf" srcId="{6CF0261D-2D55-44FE-9210-5FD47F397E45}" destId="{E504DEF7-6C57-4261-9F15-D8D96ECE0325}" srcOrd="0" destOrd="0" presId="urn:microsoft.com/office/officeart/2018/2/layout/IconVerticalSolidList"/>
    <dgm:cxn modelId="{A4AAC06D-AE2B-44A7-99FC-70B2928B7046}" srcId="{6CF0261D-2D55-44FE-9210-5FD47F397E45}" destId="{35A3F13B-47ED-43DF-B9E5-A98CF9EEB27D}" srcOrd="0" destOrd="0" parTransId="{8FF08942-7391-4348-92FC-09578CC6DC39}" sibTransId="{B9FAA6FA-A55E-4E23-A733-53F6A54EFCF4}"/>
    <dgm:cxn modelId="{508BA88F-9CAB-4F76-993C-196BD736AFAF}" type="presOf" srcId="{CB7AF24D-FB4F-4210-B8BF-267FB2A35091}" destId="{889792C3-E0D7-4022-946F-703B16949394}" srcOrd="0" destOrd="0" presId="urn:microsoft.com/office/officeart/2018/2/layout/IconVerticalSolidList"/>
    <dgm:cxn modelId="{A0BF5599-8C3F-4AE4-A729-018BAEE1C9C8}" srcId="{6CF0261D-2D55-44FE-9210-5FD47F397E45}" destId="{CB7AF24D-FB4F-4210-B8BF-267FB2A35091}" srcOrd="2" destOrd="0" parTransId="{B1763A64-2655-437C-9198-40DD3D811301}" sibTransId="{C95D5CE8-A1A2-42A0-BD09-63E4399FD823}"/>
    <dgm:cxn modelId="{04E4CC9D-A77F-43A5-A1B5-1D8B1909E41C}" type="presOf" srcId="{35A3F13B-47ED-43DF-B9E5-A98CF9EEB27D}" destId="{52DED1E9-87B8-4E95-AEA1-5809C60BC887}" srcOrd="0" destOrd="0" presId="urn:microsoft.com/office/officeart/2018/2/layout/IconVerticalSolidList"/>
    <dgm:cxn modelId="{76A397A0-B404-48B6-B4AB-184C79E9F608}" srcId="{6CF0261D-2D55-44FE-9210-5FD47F397E45}" destId="{C2C6110B-A200-4E00-A022-5CE342809BA6}" srcOrd="3" destOrd="0" parTransId="{3CFD4D89-FD3D-4B44-B6F8-8CB4428C6F4D}" sibTransId="{2413B61A-22B3-46C2-9D88-48F5EDA50F9B}"/>
    <dgm:cxn modelId="{22442EA2-D5D7-4ADC-AAEE-129243005349}" srcId="{6CF0261D-2D55-44FE-9210-5FD47F397E45}" destId="{6FD09409-AFB0-4F9A-BE0C-46F959774E90}" srcOrd="1" destOrd="0" parTransId="{F4A3C124-7376-407A-98EF-6D4F389FE0CE}" sibTransId="{9DEAA4C5-B7C1-4FBF-89D2-F56254B6FB52}"/>
    <dgm:cxn modelId="{6C1243C5-4A38-497B-8FC6-D7BF8C8639AE}" type="presOf" srcId="{6FD09409-AFB0-4F9A-BE0C-46F959774E90}" destId="{4F42BC31-629C-4823-8F02-EDD1C0D900B0}" srcOrd="0" destOrd="0" presId="urn:microsoft.com/office/officeart/2018/2/layout/IconVerticalSolidList"/>
    <dgm:cxn modelId="{6F03DCC7-3234-4914-A431-4BE9B2149311}" type="presOf" srcId="{C2C6110B-A200-4E00-A022-5CE342809BA6}" destId="{46C2C13D-87F9-4266-BFB4-774D94FAAEB0}" srcOrd="0" destOrd="0" presId="urn:microsoft.com/office/officeart/2018/2/layout/IconVerticalSolidList"/>
    <dgm:cxn modelId="{1BA8783B-997C-427E-81AD-6946FF905D38}" type="presParOf" srcId="{E504DEF7-6C57-4261-9F15-D8D96ECE0325}" destId="{764A1FB1-3F1C-4A74-B3AC-F3C71D3CBDD0}" srcOrd="0" destOrd="0" presId="urn:microsoft.com/office/officeart/2018/2/layout/IconVerticalSolidList"/>
    <dgm:cxn modelId="{C238800A-1A71-4643-AC9B-A1FC66B45C43}" type="presParOf" srcId="{764A1FB1-3F1C-4A74-B3AC-F3C71D3CBDD0}" destId="{A308C6F5-232C-4278-837A-436FEC36C9EF}" srcOrd="0" destOrd="0" presId="urn:microsoft.com/office/officeart/2018/2/layout/IconVerticalSolidList"/>
    <dgm:cxn modelId="{97D7457C-2C17-4A23-B25A-6E5A26388512}" type="presParOf" srcId="{764A1FB1-3F1C-4A74-B3AC-F3C71D3CBDD0}" destId="{475D098F-80C1-4FDB-AA15-93FD6C92AD89}" srcOrd="1" destOrd="0" presId="urn:microsoft.com/office/officeart/2018/2/layout/IconVerticalSolidList"/>
    <dgm:cxn modelId="{CBE59FD2-3F82-4FA0-8EB2-95C036AB1A8B}" type="presParOf" srcId="{764A1FB1-3F1C-4A74-B3AC-F3C71D3CBDD0}" destId="{16BB4887-9DD3-4E2B-81C1-34165235F025}" srcOrd="2" destOrd="0" presId="urn:microsoft.com/office/officeart/2018/2/layout/IconVerticalSolidList"/>
    <dgm:cxn modelId="{00696320-A1E7-4930-87B5-2C864B617FAE}" type="presParOf" srcId="{764A1FB1-3F1C-4A74-B3AC-F3C71D3CBDD0}" destId="{52DED1E9-87B8-4E95-AEA1-5809C60BC887}" srcOrd="3" destOrd="0" presId="urn:microsoft.com/office/officeart/2018/2/layout/IconVerticalSolidList"/>
    <dgm:cxn modelId="{8779DD45-473A-4AA8-99C0-21C56025DE7D}" type="presParOf" srcId="{E504DEF7-6C57-4261-9F15-D8D96ECE0325}" destId="{DA85CD30-2433-4F21-8546-1126D955669C}" srcOrd="1" destOrd="0" presId="urn:microsoft.com/office/officeart/2018/2/layout/IconVerticalSolidList"/>
    <dgm:cxn modelId="{D6281534-0251-41E3-AC50-6194A9D06548}" type="presParOf" srcId="{E504DEF7-6C57-4261-9F15-D8D96ECE0325}" destId="{3632C0B6-4511-4935-8CD7-7FA822AA0493}" srcOrd="2" destOrd="0" presId="urn:microsoft.com/office/officeart/2018/2/layout/IconVerticalSolidList"/>
    <dgm:cxn modelId="{6152A8E5-A70C-48AC-9D83-EF618BCE6856}" type="presParOf" srcId="{3632C0B6-4511-4935-8CD7-7FA822AA0493}" destId="{ED158944-AB7D-40B3-A81C-A0C0BF438834}" srcOrd="0" destOrd="0" presId="urn:microsoft.com/office/officeart/2018/2/layout/IconVerticalSolidList"/>
    <dgm:cxn modelId="{818B0962-7799-40DA-B7B4-4F32E1F99200}" type="presParOf" srcId="{3632C0B6-4511-4935-8CD7-7FA822AA0493}" destId="{3EE44FAA-E8AA-4C6C-B66C-DA96929CA60A}" srcOrd="1" destOrd="0" presId="urn:microsoft.com/office/officeart/2018/2/layout/IconVerticalSolidList"/>
    <dgm:cxn modelId="{A56C8879-2E20-4325-8277-5F97B2A0C72A}" type="presParOf" srcId="{3632C0B6-4511-4935-8CD7-7FA822AA0493}" destId="{44261869-2890-4EA4-884D-F08E7CFF4AAF}" srcOrd="2" destOrd="0" presId="urn:microsoft.com/office/officeart/2018/2/layout/IconVerticalSolidList"/>
    <dgm:cxn modelId="{997D2635-B9B6-473B-96D1-B6181E87B955}" type="presParOf" srcId="{3632C0B6-4511-4935-8CD7-7FA822AA0493}" destId="{4F42BC31-629C-4823-8F02-EDD1C0D900B0}" srcOrd="3" destOrd="0" presId="urn:microsoft.com/office/officeart/2018/2/layout/IconVerticalSolidList"/>
    <dgm:cxn modelId="{1019355F-C2A2-4F5B-B099-8669CBF3174F}" type="presParOf" srcId="{E504DEF7-6C57-4261-9F15-D8D96ECE0325}" destId="{8484C96D-DC15-4445-B12B-7C6DEE7214C4}" srcOrd="3" destOrd="0" presId="urn:microsoft.com/office/officeart/2018/2/layout/IconVerticalSolidList"/>
    <dgm:cxn modelId="{B7A16E4F-3625-4C02-823E-69051749CA00}" type="presParOf" srcId="{E504DEF7-6C57-4261-9F15-D8D96ECE0325}" destId="{922FCC07-F04B-4471-9600-B0D5DFDCF049}" srcOrd="4" destOrd="0" presId="urn:microsoft.com/office/officeart/2018/2/layout/IconVerticalSolidList"/>
    <dgm:cxn modelId="{C0B2BB2E-F68C-4A86-9399-683B049E9CD8}" type="presParOf" srcId="{922FCC07-F04B-4471-9600-B0D5DFDCF049}" destId="{3913E2D7-983E-4C8F-8EBF-4F896A926757}" srcOrd="0" destOrd="0" presId="urn:microsoft.com/office/officeart/2018/2/layout/IconVerticalSolidList"/>
    <dgm:cxn modelId="{CEDE4D41-947E-48D8-8F87-4347DA63F14A}" type="presParOf" srcId="{922FCC07-F04B-4471-9600-B0D5DFDCF049}" destId="{C51882E3-379A-4170-BC65-3F23427DDFA9}" srcOrd="1" destOrd="0" presId="urn:microsoft.com/office/officeart/2018/2/layout/IconVerticalSolidList"/>
    <dgm:cxn modelId="{FF02B940-EA10-41F1-8D96-A936EFEBCC7A}" type="presParOf" srcId="{922FCC07-F04B-4471-9600-B0D5DFDCF049}" destId="{D12A3B45-769B-4B04-A530-34BC76A50615}" srcOrd="2" destOrd="0" presId="urn:microsoft.com/office/officeart/2018/2/layout/IconVerticalSolidList"/>
    <dgm:cxn modelId="{1184F7B1-C14D-4D1F-98CE-D003841599DA}" type="presParOf" srcId="{922FCC07-F04B-4471-9600-B0D5DFDCF049}" destId="{889792C3-E0D7-4022-946F-703B16949394}" srcOrd="3" destOrd="0" presId="urn:microsoft.com/office/officeart/2018/2/layout/IconVerticalSolidList"/>
    <dgm:cxn modelId="{3F1602AA-AE51-46E9-9DC9-47EB9A1B089B}" type="presParOf" srcId="{E504DEF7-6C57-4261-9F15-D8D96ECE0325}" destId="{0205E4A8-55FF-4D52-ADAC-DCD719659583}" srcOrd="5" destOrd="0" presId="urn:microsoft.com/office/officeart/2018/2/layout/IconVerticalSolidList"/>
    <dgm:cxn modelId="{20031BD5-9ED0-42DB-9848-91C2E95DCB74}" type="presParOf" srcId="{E504DEF7-6C57-4261-9F15-D8D96ECE0325}" destId="{0225E4A0-7028-4852-84FF-CE17E40DED34}" srcOrd="6" destOrd="0" presId="urn:microsoft.com/office/officeart/2018/2/layout/IconVerticalSolidList"/>
    <dgm:cxn modelId="{DB5555F7-2B95-4E63-AE55-8E4289C8555F}" type="presParOf" srcId="{0225E4A0-7028-4852-84FF-CE17E40DED34}" destId="{E31DD10D-F3A1-4F3A-9025-3BCF391ABEB1}" srcOrd="0" destOrd="0" presId="urn:microsoft.com/office/officeart/2018/2/layout/IconVerticalSolidList"/>
    <dgm:cxn modelId="{95931166-23DB-48BB-9BB2-86C22D81280D}" type="presParOf" srcId="{0225E4A0-7028-4852-84FF-CE17E40DED34}" destId="{FD17031B-F77F-432A-950B-E8AC148C4689}" srcOrd="1" destOrd="0" presId="urn:microsoft.com/office/officeart/2018/2/layout/IconVerticalSolidList"/>
    <dgm:cxn modelId="{D4AB398E-4CAC-442F-B5AC-1919369FCB01}" type="presParOf" srcId="{0225E4A0-7028-4852-84FF-CE17E40DED34}" destId="{6C3D9D82-18C5-458F-85D8-7DAE8D68090A}" srcOrd="2" destOrd="0" presId="urn:microsoft.com/office/officeart/2018/2/layout/IconVerticalSolidList"/>
    <dgm:cxn modelId="{973D27F5-9277-4E1D-A318-454B50CA804F}" type="presParOf" srcId="{0225E4A0-7028-4852-84FF-CE17E40DED34}" destId="{46C2C13D-87F9-4266-BFB4-774D94FAAE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B373-F5D2-4C16-8232-AD3EB3BA2865}">
      <dsp:nvSpPr>
        <dsp:cNvPr id="0" name=""/>
        <dsp:cNvSpPr/>
      </dsp:nvSpPr>
      <dsp:spPr>
        <a:xfrm>
          <a:off x="0" y="3378250"/>
          <a:ext cx="11521435" cy="6909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7030A0"/>
              </a:solidFill>
            </a:rPr>
            <a:t>Dr Okwudili O. Onwurah</a:t>
          </a:r>
        </a:p>
      </dsp:txBody>
      <dsp:txXfrm>
        <a:off x="0" y="3378250"/>
        <a:ext cx="11521435" cy="690946"/>
      </dsp:txXfrm>
    </dsp:sp>
    <dsp:sp modelId="{50E560F1-A1B3-4C64-B8C9-000AEB7FD047}">
      <dsp:nvSpPr>
        <dsp:cNvPr id="0" name=""/>
        <dsp:cNvSpPr/>
      </dsp:nvSpPr>
      <dsp:spPr>
        <a:xfrm rot="10800000">
          <a:off x="0" y="2840"/>
          <a:ext cx="11521435" cy="343263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Tutor</a:t>
          </a:r>
          <a:r>
            <a:rPr lang="en-US" sz="2500" kern="1200" dirty="0"/>
            <a:t>: </a:t>
          </a:r>
          <a:r>
            <a:rPr lang="en-GB" sz="2500" b="1" kern="1200" dirty="0"/>
            <a:t>Okwudili</a:t>
          </a:r>
          <a:r>
            <a:rPr lang="en-GB" sz="2500" kern="1200" dirty="0"/>
            <a:t> O. ONWURAH, </a:t>
          </a:r>
          <a:r>
            <a:rPr lang="en-GB" sz="2500" b="1" kern="1200" dirty="0"/>
            <a:t>LL.B.</a:t>
          </a:r>
          <a:r>
            <a:rPr lang="en-GB" sz="2500" kern="1200" dirty="0"/>
            <a:t> (Nigeria); </a:t>
          </a:r>
          <a:r>
            <a:rPr lang="en-GB" sz="2500" b="1" kern="1200" dirty="0"/>
            <a:t>BL</a:t>
          </a:r>
          <a:r>
            <a:rPr lang="en-GB" sz="2500" kern="1200" dirty="0"/>
            <a:t> (Abuja, Nigeria); </a:t>
          </a:r>
          <a:r>
            <a:rPr lang="en-GB" sz="2500" b="1" kern="1200" dirty="0"/>
            <a:t>LLM</a:t>
          </a:r>
          <a:r>
            <a:rPr lang="en-GB" sz="2500" kern="1200" dirty="0"/>
            <a:t> (Exeter, UK); </a:t>
          </a:r>
          <a:r>
            <a:rPr lang="en-GB" sz="2500" b="1" kern="1200" dirty="0"/>
            <a:t>LLM</a:t>
          </a:r>
          <a:r>
            <a:rPr lang="en-GB" sz="2500" kern="1200" dirty="0"/>
            <a:t> (Qingdao, PRC); </a:t>
          </a:r>
          <a:r>
            <a:rPr lang="en-GB" sz="2500" b="1" kern="1200" dirty="0"/>
            <a:t>LLM</a:t>
          </a:r>
          <a:r>
            <a:rPr lang="en-GB" sz="2500" kern="1200" dirty="0"/>
            <a:t> (Shanghai, PRC)</a:t>
          </a:r>
          <a:endParaRPr lang="en-US" sz="2500" kern="1200" dirty="0"/>
        </a:p>
      </dsp:txBody>
      <dsp:txXfrm rot="-10800000">
        <a:off x="0" y="2840"/>
        <a:ext cx="11521435" cy="1204855"/>
      </dsp:txXfrm>
    </dsp:sp>
    <dsp:sp modelId="{776488E1-41F0-4B79-AF8B-E69517EDFD16}">
      <dsp:nvSpPr>
        <dsp:cNvPr id="0" name=""/>
        <dsp:cNvSpPr/>
      </dsp:nvSpPr>
      <dsp:spPr>
        <a:xfrm>
          <a:off x="0" y="1034225"/>
          <a:ext cx="11521435" cy="13732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60960" rIns="341376" bIns="60960" numCol="1" spcCol="1270" anchor="ctr" anchorCtr="0">
          <a:noAutofit/>
        </a:bodyPr>
        <a:lstStyle/>
        <a:p>
          <a:pPr marL="0" lvl="0" indent="0" algn="ctr" defTabSz="2133600">
            <a:lnSpc>
              <a:spcPct val="90000"/>
            </a:lnSpc>
            <a:spcBef>
              <a:spcPct val="0"/>
            </a:spcBef>
            <a:spcAft>
              <a:spcPct val="35000"/>
            </a:spcAft>
            <a:buNone/>
          </a:pPr>
          <a:r>
            <a:rPr lang="en-US" sz="4800" kern="1200" dirty="0"/>
            <a:t>PhD in Law (Hong Kong)</a:t>
          </a:r>
          <a:br>
            <a:rPr lang="en-US" sz="4800" kern="1200" dirty="0"/>
          </a:br>
          <a:endParaRPr lang="en-US" sz="4800" kern="1200" dirty="0"/>
        </a:p>
      </dsp:txBody>
      <dsp:txXfrm>
        <a:off x="0" y="1034225"/>
        <a:ext cx="11521435" cy="1373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8C6F5-232C-4278-837A-436FEC36C9EF}">
      <dsp:nvSpPr>
        <dsp:cNvPr id="0" name=""/>
        <dsp:cNvSpPr/>
      </dsp:nvSpPr>
      <dsp:spPr>
        <a:xfrm>
          <a:off x="0" y="2614"/>
          <a:ext cx="7097051" cy="13248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D098F-80C1-4FDB-AA15-93FD6C92AD89}">
      <dsp:nvSpPr>
        <dsp:cNvPr id="0" name=""/>
        <dsp:cNvSpPr/>
      </dsp:nvSpPr>
      <dsp:spPr>
        <a:xfrm>
          <a:off x="400774" y="300711"/>
          <a:ext cx="728681" cy="728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DED1E9-87B8-4E95-AEA1-5809C60BC887}">
      <dsp:nvSpPr>
        <dsp:cNvPr id="0" name=""/>
        <dsp:cNvSpPr/>
      </dsp:nvSpPr>
      <dsp:spPr>
        <a:xfrm>
          <a:off x="1530231" y="2614"/>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The purpose of the online lesson is to encourage you to </a:t>
          </a:r>
          <a:r>
            <a:rPr lang="en-GB" sz="2000" b="1" u="sng" kern="1200"/>
            <a:t>participate actively </a:t>
          </a:r>
          <a:r>
            <a:rPr lang="en-GB" sz="2000" kern="1200"/>
            <a:t>in achieving your needs and simplifying your legal education. </a:t>
          </a:r>
          <a:r>
            <a:rPr lang="en-GB" sz="2000" i="1" kern="1200"/>
            <a:t>I want you to be the best!</a:t>
          </a:r>
          <a:endParaRPr lang="en-US" sz="2000" kern="1200"/>
        </a:p>
      </dsp:txBody>
      <dsp:txXfrm>
        <a:off x="1530231" y="2614"/>
        <a:ext cx="5566819" cy="1324875"/>
      </dsp:txXfrm>
    </dsp:sp>
    <dsp:sp modelId="{ED158944-AB7D-40B3-A81C-A0C0BF438834}">
      <dsp:nvSpPr>
        <dsp:cNvPr id="0" name=""/>
        <dsp:cNvSpPr/>
      </dsp:nvSpPr>
      <dsp:spPr>
        <a:xfrm>
          <a:off x="0" y="1658708"/>
          <a:ext cx="7097051" cy="13248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44FAA-E8AA-4C6C-B66C-DA96929CA60A}">
      <dsp:nvSpPr>
        <dsp:cNvPr id="0" name=""/>
        <dsp:cNvSpPr/>
      </dsp:nvSpPr>
      <dsp:spPr>
        <a:xfrm>
          <a:off x="400774" y="1956805"/>
          <a:ext cx="728681" cy="728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2BC31-629C-4823-8F02-EDD1C0D900B0}">
      <dsp:nvSpPr>
        <dsp:cNvPr id="0" name=""/>
        <dsp:cNvSpPr/>
      </dsp:nvSpPr>
      <dsp:spPr>
        <a:xfrm>
          <a:off x="1530231" y="1658708"/>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Will make the learning process more </a:t>
          </a:r>
          <a:r>
            <a:rPr lang="en-GB" sz="2000" b="1" kern="1200"/>
            <a:t>interactive discussions </a:t>
          </a:r>
          <a:r>
            <a:rPr lang="en-GB" sz="2000" kern="1200"/>
            <a:t>and feel free to ask any question or you can speak.</a:t>
          </a:r>
          <a:endParaRPr lang="en-US" sz="2000" kern="1200"/>
        </a:p>
      </dsp:txBody>
      <dsp:txXfrm>
        <a:off x="1530231" y="1658708"/>
        <a:ext cx="5566819" cy="1324875"/>
      </dsp:txXfrm>
    </dsp:sp>
    <dsp:sp modelId="{3913E2D7-983E-4C8F-8EBF-4F896A926757}">
      <dsp:nvSpPr>
        <dsp:cNvPr id="0" name=""/>
        <dsp:cNvSpPr/>
      </dsp:nvSpPr>
      <dsp:spPr>
        <a:xfrm>
          <a:off x="0" y="3314803"/>
          <a:ext cx="7097051" cy="132487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882E3-379A-4170-BC65-3F23427DDFA9}">
      <dsp:nvSpPr>
        <dsp:cNvPr id="0" name=""/>
        <dsp:cNvSpPr/>
      </dsp:nvSpPr>
      <dsp:spPr>
        <a:xfrm>
          <a:off x="400774" y="3612900"/>
          <a:ext cx="728681" cy="7286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9792C3-E0D7-4022-946F-703B16949394}">
      <dsp:nvSpPr>
        <dsp:cNvPr id="0" name=""/>
        <dsp:cNvSpPr/>
      </dsp:nvSpPr>
      <dsp:spPr>
        <a:xfrm>
          <a:off x="1530231" y="3314803"/>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You have the right to choose whether to turn on your video or not.</a:t>
          </a:r>
          <a:endParaRPr lang="en-US" sz="2000" kern="1200"/>
        </a:p>
      </dsp:txBody>
      <dsp:txXfrm>
        <a:off x="1530231" y="3314803"/>
        <a:ext cx="5566819" cy="1324875"/>
      </dsp:txXfrm>
    </dsp:sp>
    <dsp:sp modelId="{E31DD10D-F3A1-4F3A-9025-3BCF391ABEB1}">
      <dsp:nvSpPr>
        <dsp:cNvPr id="0" name=""/>
        <dsp:cNvSpPr/>
      </dsp:nvSpPr>
      <dsp:spPr>
        <a:xfrm>
          <a:off x="0" y="4970898"/>
          <a:ext cx="7097051" cy="132487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7031B-F77F-432A-950B-E8AC148C4689}">
      <dsp:nvSpPr>
        <dsp:cNvPr id="0" name=""/>
        <dsp:cNvSpPr/>
      </dsp:nvSpPr>
      <dsp:spPr>
        <a:xfrm>
          <a:off x="400774" y="5268995"/>
          <a:ext cx="728681" cy="7286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C2C13D-87F9-4266-BFB4-774D94FAAEB0}">
      <dsp:nvSpPr>
        <dsp:cNvPr id="0" name=""/>
        <dsp:cNvSpPr/>
      </dsp:nvSpPr>
      <dsp:spPr>
        <a:xfrm>
          <a:off x="1530231" y="4970898"/>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b="1" kern="1200"/>
            <a:t>Participation</a:t>
          </a:r>
          <a:r>
            <a:rPr lang="en-GB" sz="2000" kern="1200"/>
            <a:t> prepares you for your exam and learning needs with ease.</a:t>
          </a:r>
          <a:endParaRPr lang="en-US" sz="2000" kern="1200"/>
        </a:p>
      </dsp:txBody>
      <dsp:txXfrm>
        <a:off x="1530231" y="4970898"/>
        <a:ext cx="5566819" cy="13248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73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0321" y="1"/>
            <a:ext cx="14677392" cy="8227457"/>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230879" y="2245359"/>
            <a:ext cx="8178803" cy="1818640"/>
          </a:xfrm>
        </p:spPr>
        <p:txBody>
          <a:bodyPr anchor="b">
            <a:noAutofit/>
          </a:bodyPr>
          <a:lstStyle>
            <a:lvl1pPr algn="ctr">
              <a:defRPr sz="6480">
                <a:effectLst/>
              </a:defRPr>
            </a:lvl1pPr>
          </a:lstStyle>
          <a:p>
            <a:r>
              <a:rPr lang="en-US"/>
              <a:t>Click to edit Master title style</a:t>
            </a:r>
            <a:endParaRPr lang="en-US" dirty="0"/>
          </a:p>
        </p:txBody>
      </p:sp>
      <p:sp>
        <p:nvSpPr>
          <p:cNvPr id="3" name="Subtitle 2"/>
          <p:cNvSpPr>
            <a:spLocks noGrp="1"/>
          </p:cNvSpPr>
          <p:nvPr>
            <p:ph type="subTitle" idx="1"/>
          </p:nvPr>
        </p:nvSpPr>
        <p:spPr>
          <a:xfrm>
            <a:off x="3230879" y="4389117"/>
            <a:ext cx="8178803" cy="1584962"/>
          </a:xfrm>
        </p:spPr>
        <p:txBody>
          <a:bodyPr anchor="t">
            <a:normAutofit/>
          </a:bodyPr>
          <a:lstStyle>
            <a:lvl1pPr marL="0" indent="0" algn="ctr">
              <a:buNone/>
              <a:defRPr sz="2520">
                <a:solidFill>
                  <a:schemeClr val="tx1"/>
                </a:solidFill>
              </a:defRPr>
            </a:lvl1pPr>
            <a:lvl2pPr marL="548618" indent="0" algn="ctr">
              <a:buNone/>
              <a:defRPr>
                <a:solidFill>
                  <a:schemeClr val="tx1">
                    <a:tint val="75000"/>
                  </a:schemeClr>
                </a:solidFill>
              </a:defRPr>
            </a:lvl2pPr>
            <a:lvl3pPr marL="1097236" indent="0" algn="ctr">
              <a:buNone/>
              <a:defRPr>
                <a:solidFill>
                  <a:schemeClr val="tx1">
                    <a:tint val="75000"/>
                  </a:schemeClr>
                </a:solidFill>
              </a:defRPr>
            </a:lvl3pPr>
            <a:lvl4pPr marL="1645854" indent="0" algn="ctr">
              <a:buNone/>
              <a:defRPr>
                <a:solidFill>
                  <a:schemeClr val="tx1">
                    <a:tint val="75000"/>
                  </a:schemeClr>
                </a:solidFill>
              </a:defRPr>
            </a:lvl4pPr>
            <a:lvl5pPr marL="2194472" indent="0" algn="ctr">
              <a:buNone/>
              <a:defRPr>
                <a:solidFill>
                  <a:schemeClr val="tx1">
                    <a:tint val="75000"/>
                  </a:schemeClr>
                </a:solidFill>
              </a:defRPr>
            </a:lvl5pPr>
            <a:lvl6pPr marL="2743091" indent="0" algn="ctr">
              <a:buNone/>
              <a:defRPr>
                <a:solidFill>
                  <a:schemeClr val="tx1">
                    <a:tint val="75000"/>
                  </a:schemeClr>
                </a:solidFill>
              </a:defRPr>
            </a:lvl6pPr>
            <a:lvl7pPr marL="3291708" indent="0" algn="ctr">
              <a:buNone/>
              <a:defRPr>
                <a:solidFill>
                  <a:schemeClr val="tx1">
                    <a:tint val="75000"/>
                  </a:schemeClr>
                </a:solidFill>
              </a:defRPr>
            </a:lvl7pPr>
            <a:lvl8pPr marL="3840326" indent="0" algn="ctr">
              <a:buNone/>
              <a:defRPr>
                <a:solidFill>
                  <a:schemeClr val="tx1">
                    <a:tint val="75000"/>
                  </a:schemeClr>
                </a:solidFill>
              </a:defRPr>
            </a:lvl8pPr>
            <a:lvl9pPr marL="438894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579879" y="6045196"/>
            <a:ext cx="1076960" cy="335280"/>
          </a:xfrm>
        </p:spPr>
        <p:txBody>
          <a:bodyPr/>
          <a:lstStyle/>
          <a:p>
            <a:fld id="{A8476EFB-4B01-4EA6-B0D4-FFE443BA1777}" type="datetime1">
              <a:rPr lang="en-US" smtClean="0"/>
              <a:t>11/29/2024</a:t>
            </a:fld>
            <a:endParaRPr lang="en-US"/>
          </a:p>
        </p:txBody>
      </p:sp>
      <p:sp>
        <p:nvSpPr>
          <p:cNvPr id="5" name="Footer Placeholder 4"/>
          <p:cNvSpPr>
            <a:spLocks noGrp="1"/>
          </p:cNvSpPr>
          <p:nvPr>
            <p:ph type="ftr" sz="quarter" idx="11"/>
          </p:nvPr>
        </p:nvSpPr>
        <p:spPr>
          <a:xfrm>
            <a:off x="3230878" y="6045196"/>
            <a:ext cx="6257562" cy="335280"/>
          </a:xfrm>
        </p:spPr>
        <p:txBody>
          <a:bodyPr/>
          <a:lstStyle/>
          <a:p>
            <a:endParaRPr lang="en-US"/>
          </a:p>
        </p:txBody>
      </p:sp>
      <p:sp>
        <p:nvSpPr>
          <p:cNvPr id="6" name="Slide Number Placeholder 5"/>
          <p:cNvSpPr>
            <a:spLocks noGrp="1"/>
          </p:cNvSpPr>
          <p:nvPr>
            <p:ph type="sldNum" sz="quarter" idx="12"/>
          </p:nvPr>
        </p:nvSpPr>
        <p:spPr>
          <a:xfrm>
            <a:off x="10748282" y="6045196"/>
            <a:ext cx="661400" cy="335280"/>
          </a:xfrm>
        </p:spPr>
        <p:txBody>
          <a:bodyPr/>
          <a:lstStyle/>
          <a:p>
            <a:fld id="{103DA290-49AB-4A6C-90E9-3D87C6460C9F}" type="slidenum">
              <a:rPr lang="en-US" smtClean="0"/>
              <a:t>‹#›</a:t>
            </a:fld>
            <a:endParaRPr lang="en-US"/>
          </a:p>
        </p:txBody>
      </p:sp>
      <p:cxnSp>
        <p:nvCxnSpPr>
          <p:cNvPr id="15" name="Straight Connector 14"/>
          <p:cNvCxnSpPr/>
          <p:nvPr/>
        </p:nvCxnSpPr>
        <p:spPr>
          <a:xfrm>
            <a:off x="3230879" y="4226557"/>
            <a:ext cx="81788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857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0769E-EAD6-49BB-84EA-F56167DA96CD}"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4210705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18083" y="2103127"/>
            <a:ext cx="9790426" cy="2187017"/>
          </a:xfrm>
        </p:spPr>
        <p:txBody>
          <a:bodyPr anchor="b">
            <a:normAutofit/>
          </a:bodyPr>
          <a:lstStyle>
            <a:lvl1pPr algn="ctr">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2418080" y="4615263"/>
            <a:ext cx="9790428" cy="1145456"/>
          </a:xfrm>
        </p:spPr>
        <p:txBody>
          <a:bodyPr anchor="t">
            <a:normAutofit/>
          </a:bodyPr>
          <a:lstStyle>
            <a:lvl1pPr marL="0" indent="0" algn="ctr">
              <a:buNone/>
              <a:defRPr sz="288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D5BFE-7690-4479-971C-751CB5A923E1}"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2415268" y="4452702"/>
            <a:ext cx="97960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20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58139" y="3072384"/>
            <a:ext cx="5661965" cy="397215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17614" y="3072384"/>
            <a:ext cx="5661965" cy="397215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F7B6D8-2810-4DDF-A91B-36D9056DA71B}"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89722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54481"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18" indent="0">
              <a:buNone/>
              <a:defRPr sz="2400" b="1"/>
            </a:lvl2pPr>
            <a:lvl3pPr marL="1097236" indent="0">
              <a:buNone/>
              <a:defRPr sz="2160" b="1"/>
            </a:lvl3pPr>
            <a:lvl4pPr marL="1645854" indent="0">
              <a:buNone/>
              <a:defRPr sz="1920" b="1"/>
            </a:lvl4pPr>
            <a:lvl5pPr marL="2194472" indent="0">
              <a:buNone/>
              <a:defRPr sz="1920" b="1"/>
            </a:lvl5pPr>
            <a:lvl6pPr marL="2743091" indent="0">
              <a:buNone/>
              <a:defRPr sz="1920" b="1"/>
            </a:lvl6pPr>
            <a:lvl7pPr marL="3291708" indent="0">
              <a:buNone/>
              <a:defRPr sz="1920" b="1"/>
            </a:lvl7pPr>
            <a:lvl8pPr marL="3840326" indent="0">
              <a:buNone/>
              <a:defRPr sz="1920" b="1"/>
            </a:lvl8pPr>
            <a:lvl9pPr marL="4388945" indent="0">
              <a:buNone/>
              <a:defRPr sz="1920" b="1"/>
            </a:lvl9pPr>
          </a:lstStyle>
          <a:p>
            <a:pPr lvl="0"/>
            <a:r>
              <a:rPr lang="en-US"/>
              <a:t>Edit Master text styles</a:t>
            </a:r>
          </a:p>
        </p:txBody>
      </p:sp>
      <p:sp>
        <p:nvSpPr>
          <p:cNvPr id="4" name="Content Placeholder 3"/>
          <p:cNvSpPr>
            <a:spLocks noGrp="1"/>
          </p:cNvSpPr>
          <p:nvPr>
            <p:ph sz="half" idx="2"/>
          </p:nvPr>
        </p:nvSpPr>
        <p:spPr>
          <a:xfrm>
            <a:off x="1554481" y="3891916"/>
            <a:ext cx="5661965" cy="315912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16805"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18" indent="0">
              <a:buNone/>
              <a:defRPr sz="2400" b="1"/>
            </a:lvl2pPr>
            <a:lvl3pPr marL="1097236" indent="0">
              <a:buNone/>
              <a:defRPr sz="2160" b="1"/>
            </a:lvl3pPr>
            <a:lvl4pPr marL="1645854" indent="0">
              <a:buNone/>
              <a:defRPr sz="1920" b="1"/>
            </a:lvl4pPr>
            <a:lvl5pPr marL="2194472" indent="0">
              <a:buNone/>
              <a:defRPr sz="1920" b="1"/>
            </a:lvl5pPr>
            <a:lvl6pPr marL="2743091" indent="0">
              <a:buNone/>
              <a:defRPr sz="1920" b="1"/>
            </a:lvl6pPr>
            <a:lvl7pPr marL="3291708" indent="0">
              <a:buNone/>
              <a:defRPr sz="1920" b="1"/>
            </a:lvl7pPr>
            <a:lvl8pPr marL="3840326" indent="0">
              <a:buNone/>
              <a:defRPr sz="1920" b="1"/>
            </a:lvl8pPr>
            <a:lvl9pPr marL="4388945" indent="0">
              <a:buNone/>
              <a:defRPr sz="1920" b="1"/>
            </a:lvl9pPr>
          </a:lstStyle>
          <a:p>
            <a:pPr lvl="0"/>
            <a:r>
              <a:rPr lang="en-US"/>
              <a:t>Edit Master text styles</a:t>
            </a:r>
          </a:p>
        </p:txBody>
      </p:sp>
      <p:sp>
        <p:nvSpPr>
          <p:cNvPr id="6" name="Content Placeholder 5"/>
          <p:cNvSpPr>
            <a:spLocks noGrp="1"/>
          </p:cNvSpPr>
          <p:nvPr>
            <p:ph sz="quarter" idx="4"/>
          </p:nvPr>
        </p:nvSpPr>
        <p:spPr>
          <a:xfrm>
            <a:off x="7416805" y="3891916"/>
            <a:ext cx="5661965" cy="315912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44845F-89B8-426F-A7CE-6A86FFB65293}" type="datetime1">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DA290-49AB-4A6C-90E9-3D87C6460C9F}" type="slidenum">
              <a:rPr lang="en-US" smtClean="0"/>
              <a:t>‹#›</a:t>
            </a:fld>
            <a:endParaRPr lang="en-US"/>
          </a:p>
        </p:txBody>
      </p:sp>
      <p:cxnSp>
        <p:nvCxnSpPr>
          <p:cNvPr id="18" name="Straight Connector 1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729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1B82A3-7B3F-4483-A81F-57EDB15FADA7}" type="datetime1">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497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17C24-A1E2-44ED-9AEC-F82965804F42}" type="datetime1">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364291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2575" y="1666241"/>
            <a:ext cx="4462146" cy="1645920"/>
          </a:xfrm>
        </p:spPr>
        <p:txBody>
          <a:bodyPr anchor="b">
            <a:normAutofit/>
          </a:bodyPr>
          <a:lstStyle>
            <a:lvl1pPr algn="ctr">
              <a:defRPr sz="2880" b="0"/>
            </a:lvl1pPr>
          </a:lstStyle>
          <a:p>
            <a:r>
              <a:rPr lang="en-US"/>
              <a:t>Click to edit Master title style</a:t>
            </a:r>
            <a:endParaRPr lang="en-US" dirty="0"/>
          </a:p>
        </p:txBody>
      </p:sp>
      <p:sp>
        <p:nvSpPr>
          <p:cNvPr id="3" name="Content Placeholder 2"/>
          <p:cNvSpPr>
            <a:spLocks noGrp="1"/>
          </p:cNvSpPr>
          <p:nvPr>
            <p:ph idx="1"/>
          </p:nvPr>
        </p:nvSpPr>
        <p:spPr>
          <a:xfrm>
            <a:off x="6502403" y="1178559"/>
            <a:ext cx="6563359" cy="5872482"/>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52575" y="3637279"/>
            <a:ext cx="4462146" cy="2926085"/>
          </a:xfrm>
        </p:spPr>
        <p:txBody>
          <a:bodyPr anchor="t">
            <a:normAutofit/>
          </a:bodyPr>
          <a:lstStyle>
            <a:lvl1pPr marL="0" indent="0" algn="ctr">
              <a:buNone/>
              <a:defRPr sz="192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A2E3C6A2-508E-417D-A65E-19866EEC2945}"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1675403" y="3495040"/>
            <a:ext cx="42173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0942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2260598"/>
            <a:ext cx="7490179" cy="1645920"/>
          </a:xfrm>
        </p:spPr>
        <p:txBody>
          <a:bodyPr anchor="b">
            <a:normAutofit/>
          </a:bodyPr>
          <a:lstStyle>
            <a:lvl1pPr algn="ctr">
              <a:defRPr sz="336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9713799" y="1249680"/>
            <a:ext cx="3676016" cy="573024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18" indent="0">
              <a:buNone/>
              <a:defRPr sz="1920"/>
            </a:lvl2pPr>
            <a:lvl3pPr marL="1097236" indent="0">
              <a:buNone/>
              <a:defRPr sz="1920"/>
            </a:lvl3pPr>
            <a:lvl4pPr marL="1645854" indent="0">
              <a:buNone/>
              <a:defRPr sz="1920"/>
            </a:lvl4pPr>
            <a:lvl5pPr marL="2194472" indent="0">
              <a:buNone/>
              <a:defRPr sz="1920"/>
            </a:lvl5pPr>
            <a:lvl6pPr marL="2743091" indent="0">
              <a:buNone/>
              <a:defRPr sz="1920"/>
            </a:lvl6pPr>
            <a:lvl7pPr marL="3291708" indent="0">
              <a:buNone/>
              <a:defRPr sz="1920"/>
            </a:lvl7pPr>
            <a:lvl8pPr marL="3840326" indent="0">
              <a:buNone/>
              <a:defRPr sz="1920"/>
            </a:lvl8pPr>
            <a:lvl9pPr marL="4388945"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0" y="3906518"/>
            <a:ext cx="7490179" cy="2194560"/>
          </a:xfrm>
        </p:spPr>
        <p:txBody>
          <a:bodyPr anchor="t">
            <a:normAutofit/>
          </a:bodyPr>
          <a:lstStyle>
            <a:lvl1pPr marL="0" indent="0" algn="ctr">
              <a:buNone/>
              <a:defRPr sz="216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CB0B9343-932B-4B39-A4F9-65D2F9EF04ED}"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4050625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1" y="5778498"/>
            <a:ext cx="11531599" cy="680086"/>
          </a:xfrm>
        </p:spPr>
        <p:txBody>
          <a:bodyPr anchor="b">
            <a:normAutofit/>
          </a:bodyPr>
          <a:lstStyle>
            <a:lvl1pPr algn="ctr">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49713" y="1249681"/>
            <a:ext cx="12127166" cy="400304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18" indent="0">
              <a:buNone/>
              <a:defRPr sz="1920"/>
            </a:lvl2pPr>
            <a:lvl3pPr marL="1097236" indent="0">
              <a:buNone/>
              <a:defRPr sz="1920"/>
            </a:lvl3pPr>
            <a:lvl4pPr marL="1645854" indent="0">
              <a:buNone/>
              <a:defRPr sz="1920"/>
            </a:lvl4pPr>
            <a:lvl5pPr marL="2194472" indent="0">
              <a:buNone/>
              <a:defRPr sz="1920"/>
            </a:lvl5pPr>
            <a:lvl6pPr marL="2743091" indent="0">
              <a:buNone/>
              <a:defRPr sz="1920"/>
            </a:lvl6pPr>
            <a:lvl7pPr marL="3291708" indent="0">
              <a:buNone/>
              <a:defRPr sz="1920"/>
            </a:lvl7pPr>
            <a:lvl8pPr marL="3840326" indent="0">
              <a:buNone/>
              <a:defRPr sz="1920"/>
            </a:lvl8pPr>
            <a:lvl9pPr marL="4388945"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1" y="6458584"/>
            <a:ext cx="11531599" cy="592454"/>
          </a:xfrm>
        </p:spPr>
        <p:txBody>
          <a:bodyPr>
            <a:normAutofit/>
          </a:bodyPr>
          <a:lstStyle>
            <a:lvl1pPr marL="0" indent="0" algn="ctr">
              <a:buNone/>
              <a:defRPr sz="168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C30E2C49-F232-426B-B556-924B488CDCCE}"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946571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4642" y="1178558"/>
            <a:ext cx="11511278" cy="3545842"/>
          </a:xfrm>
        </p:spPr>
        <p:txBody>
          <a:bodyPr anchor="ctr">
            <a:normAutofit/>
          </a:bodyPr>
          <a:lstStyle>
            <a:lvl1pPr algn="ctr">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64642" y="5212081"/>
            <a:ext cx="11511278" cy="1838960"/>
          </a:xfrm>
        </p:spPr>
        <p:txBody>
          <a:bodyPr anchor="ctr">
            <a:normAutofit/>
          </a:bodyPr>
          <a:lstStyle>
            <a:lvl1pPr marL="0" indent="0" algn="ctr">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44E8D3-47D7-439F-872A-DAE17BE88DAE}"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757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8448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009775" y="4023360"/>
            <a:ext cx="10607042" cy="701040"/>
          </a:xfrm>
        </p:spPr>
        <p:txBody>
          <a:bodyPr anchor="ctr">
            <a:normAutofit/>
          </a:bodyPr>
          <a:lstStyle>
            <a:lvl1pPr marL="0" indent="0" algn="r">
              <a:buFontTx/>
              <a:buNone/>
              <a:defRPr sz="2400"/>
            </a:lvl1pPr>
            <a:lvl2pPr marL="548618" indent="0">
              <a:buFontTx/>
              <a:buNone/>
              <a:defRPr/>
            </a:lvl2pPr>
            <a:lvl3pPr marL="1097236" indent="0">
              <a:buFontTx/>
              <a:buNone/>
              <a:defRPr/>
            </a:lvl3pPr>
            <a:lvl4pPr marL="1645854" indent="0">
              <a:buFontTx/>
              <a:buNone/>
              <a:defRPr/>
            </a:lvl4pPr>
            <a:lvl5pPr marL="2194472" indent="0">
              <a:buFontTx/>
              <a:buNone/>
              <a:defRPr/>
            </a:lvl5pPr>
          </a:lstStyle>
          <a:p>
            <a:pPr lvl="0"/>
            <a:r>
              <a:rPr lang="en-US"/>
              <a:t>Edit Master text styles</a:t>
            </a:r>
          </a:p>
        </p:txBody>
      </p:sp>
      <p:sp>
        <p:nvSpPr>
          <p:cNvPr id="3" name="Text Placeholder 2"/>
          <p:cNvSpPr>
            <a:spLocks noGrp="1"/>
          </p:cNvSpPr>
          <p:nvPr>
            <p:ph type="body" idx="1"/>
          </p:nvPr>
        </p:nvSpPr>
        <p:spPr>
          <a:xfrm>
            <a:off x="1554481" y="5212081"/>
            <a:ext cx="11531599" cy="1838960"/>
          </a:xfrm>
        </p:spPr>
        <p:txBody>
          <a:bodyPr anchor="ctr">
            <a:normAutofit/>
          </a:bodyPr>
          <a:lstStyle>
            <a:lvl1pPr marL="0" indent="0" algn="ctr">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9F3EF8-A388-498C-931A-5E8B45B9C73A}"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4" name="TextBox 13"/>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5" name="TextBox 14"/>
          <p:cNvSpPr txBox="1"/>
          <p:nvPr/>
        </p:nvSpPr>
        <p:spPr>
          <a:xfrm>
            <a:off x="12720320" y="3393444"/>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19" name="Straight Connector 18"/>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278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54482" y="3970297"/>
            <a:ext cx="11531602" cy="1762560"/>
          </a:xfrm>
        </p:spPr>
        <p:txBody>
          <a:bodyPr anchor="b">
            <a:normAutofit/>
          </a:bodyPr>
          <a:lstStyle>
            <a:lvl1pPr algn="l">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54481" y="5732857"/>
            <a:ext cx="11531602" cy="1032480"/>
          </a:xfrm>
        </p:spPr>
        <p:txBody>
          <a:bodyPr anchor="t">
            <a:normAutofit/>
          </a:bodyPr>
          <a:lstStyle>
            <a:lvl1pPr marL="0" indent="0" algn="l">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A47731-A5D6-45B7-B50F-70BD8A77E514}"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53495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6924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554481" y="4367174"/>
            <a:ext cx="11531602" cy="1064362"/>
          </a:xfrm>
        </p:spPr>
        <p:txBody>
          <a:bodyPr anchor="b">
            <a:normAutofit/>
          </a:bodyPr>
          <a:lstStyle>
            <a:lvl1pPr marL="0" indent="0" algn="l">
              <a:spcBef>
                <a:spcPts val="0"/>
              </a:spcBef>
              <a:buNone/>
              <a:defRPr sz="288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54481" y="5435600"/>
            <a:ext cx="11531602" cy="1615440"/>
          </a:xfrm>
        </p:spPr>
        <p:txBody>
          <a:bodyPr anchor="t">
            <a:normAutofit/>
          </a:bodyPr>
          <a:lstStyle>
            <a:lvl1pPr marL="0" indent="0" algn="l">
              <a:buNone/>
              <a:defRPr sz="21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3F9500-D394-4EB6-967B-A58FB2FFB147}"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2" name="TextBox 11"/>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3" name="TextBox 12"/>
          <p:cNvSpPr txBox="1"/>
          <p:nvPr/>
        </p:nvSpPr>
        <p:spPr>
          <a:xfrm>
            <a:off x="12720320" y="3119113"/>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26" name="Straight Connector 25"/>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76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54481" y="1178558"/>
            <a:ext cx="11531599" cy="2692402"/>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554481" y="4356201"/>
            <a:ext cx="11531602" cy="1009498"/>
          </a:xfrm>
        </p:spPr>
        <p:txBody>
          <a:bodyPr anchor="b">
            <a:normAutofit/>
          </a:bodyPr>
          <a:lstStyle>
            <a:lvl1pPr marL="0" indent="0" algn="l">
              <a:spcBef>
                <a:spcPts val="0"/>
              </a:spcBef>
              <a:buNone/>
              <a:defRPr sz="33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54480" y="5364481"/>
            <a:ext cx="11531604" cy="1686560"/>
          </a:xfrm>
        </p:spPr>
        <p:txBody>
          <a:bodyPr anchor="t">
            <a:normAutofit/>
          </a:bodyPr>
          <a:lstStyle>
            <a:lvl1pPr marL="0" indent="0" algn="l">
              <a:buNone/>
              <a:defRPr sz="21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E92B87-7EB5-46C8-B88C-50EC63B7CB21}"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759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6CF2D-FED3-4993-BF2A-C99417DAEFCE}"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802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99229" y="1178559"/>
            <a:ext cx="2269074" cy="58724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54478" y="1178558"/>
            <a:ext cx="8919630" cy="587248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6F0F08-7EB3-4601-83E3-1FACD753EA83}"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0636668" y="1188720"/>
            <a:ext cx="0" cy="58521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35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8883" y="1"/>
            <a:ext cx="14675954" cy="8227457"/>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554484" y="1178559"/>
            <a:ext cx="11521435" cy="156464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54481" y="3068320"/>
            <a:ext cx="11521435" cy="3982723"/>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13001" y="7162800"/>
            <a:ext cx="1920240"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73037161-A336-493F-97B8-2768EBE8F593}" type="datetime1">
              <a:rPr lang="en-US" smtClean="0"/>
              <a:t>11/29/2024</a:t>
            </a:fld>
            <a:endParaRPr lang="en-US"/>
          </a:p>
        </p:txBody>
      </p:sp>
      <p:sp>
        <p:nvSpPr>
          <p:cNvPr id="5" name="Footer Placeholder 4"/>
          <p:cNvSpPr>
            <a:spLocks noGrp="1"/>
          </p:cNvSpPr>
          <p:nvPr>
            <p:ph type="ftr" sz="quarter" idx="3"/>
          </p:nvPr>
        </p:nvSpPr>
        <p:spPr>
          <a:xfrm>
            <a:off x="1554481" y="7162800"/>
            <a:ext cx="8767080" cy="335280"/>
          </a:xfrm>
          <a:prstGeom prst="rect">
            <a:avLst/>
          </a:prstGeom>
        </p:spPr>
        <p:txBody>
          <a:bodyPr vert="horz" lIns="91440" tIns="45720" rIns="91440" bIns="45720" rtlCol="0" anchor="ctr"/>
          <a:lstStyle>
            <a:lvl1pPr algn="l">
              <a:defRPr sz="12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2424683" y="7162800"/>
            <a:ext cx="651236"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103DA290-49AB-4A6C-90E9-3D87C6460C9F}" type="slidenum">
              <a:rPr lang="en-US" smtClean="0"/>
              <a:t>‹#›</a:t>
            </a:fld>
            <a:endParaRPr lang="en-US"/>
          </a:p>
        </p:txBody>
      </p:sp>
    </p:spTree>
    <p:extLst>
      <p:ext uri="{BB962C8B-B14F-4D97-AF65-F5344CB8AC3E}">
        <p14:creationId xmlns:p14="http://schemas.microsoft.com/office/powerpoint/2010/main" val="13509865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p:txStyles>
    <p:titleStyle>
      <a:lvl1pPr algn="ctr" defTabSz="548618" rtl="0" eaLnBrk="1" latinLnBrk="0" hangingPunct="1">
        <a:spcBef>
          <a:spcPct val="0"/>
        </a:spcBef>
        <a:buNone/>
        <a:defRPr sz="528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7" indent="-342887" algn="l" defTabSz="548618" rtl="0" eaLnBrk="1" latinLnBrk="0" hangingPunct="1">
        <a:spcBef>
          <a:spcPct val="20000"/>
        </a:spcBef>
        <a:spcAft>
          <a:spcPts val="720"/>
        </a:spcAft>
        <a:buClr>
          <a:schemeClr val="accent1"/>
        </a:buClr>
        <a:buSzPct val="115000"/>
        <a:buFont typeface="Arial"/>
        <a:buChar char="•"/>
        <a:defRPr sz="2880" kern="1200" cap="none">
          <a:solidFill>
            <a:schemeClr val="tx1">
              <a:lumMod val="85000"/>
              <a:lumOff val="15000"/>
            </a:schemeClr>
          </a:solidFill>
          <a:effectLst/>
          <a:latin typeface="+mn-lt"/>
          <a:ea typeface="+mn-ea"/>
          <a:cs typeface="+mn-cs"/>
        </a:defRPr>
      </a:lvl1pPr>
      <a:lvl2pPr marL="891504" indent="-342887" algn="l" defTabSz="548618" rtl="0" eaLnBrk="1" latinLnBrk="0" hangingPunct="1">
        <a:spcBef>
          <a:spcPct val="20000"/>
        </a:spcBef>
        <a:spcAft>
          <a:spcPts val="72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40122" indent="-342887" algn="l" defTabSz="548618" rtl="0" eaLnBrk="1" latinLnBrk="0" hangingPunct="1">
        <a:spcBef>
          <a:spcPct val="20000"/>
        </a:spcBef>
        <a:spcAft>
          <a:spcPts val="720"/>
        </a:spcAft>
        <a:buClr>
          <a:schemeClr val="accent1"/>
        </a:buClr>
        <a:buSzPct val="115000"/>
        <a:buFont typeface="Arial"/>
        <a:buChar char="•"/>
        <a:defRPr sz="2160" kern="1200" cap="none">
          <a:solidFill>
            <a:schemeClr val="tx1">
              <a:lumMod val="85000"/>
              <a:lumOff val="15000"/>
            </a:schemeClr>
          </a:solidFill>
          <a:effectLst/>
          <a:latin typeface="+mn-lt"/>
          <a:ea typeface="+mn-ea"/>
          <a:cs typeface="+mn-cs"/>
        </a:defRPr>
      </a:lvl3pPr>
      <a:lvl4pPr marL="1851586" indent="-205732" algn="l" defTabSz="548618" rtl="0" eaLnBrk="1" latinLnBrk="0" hangingPunct="1">
        <a:spcBef>
          <a:spcPct val="20000"/>
        </a:spcBef>
        <a:spcAft>
          <a:spcPts val="720"/>
        </a:spcAft>
        <a:buClr>
          <a:schemeClr val="accent1"/>
        </a:buClr>
        <a:buSzPct val="115000"/>
        <a:buFont typeface="Arial"/>
        <a:buChar char="•"/>
        <a:defRPr sz="1920" kern="1200" cap="none">
          <a:solidFill>
            <a:schemeClr val="tx1">
              <a:lumMod val="85000"/>
              <a:lumOff val="15000"/>
            </a:schemeClr>
          </a:solidFill>
          <a:effectLst/>
          <a:latin typeface="+mn-lt"/>
          <a:ea typeface="+mn-ea"/>
          <a:cs typeface="+mn-cs"/>
        </a:defRPr>
      </a:lvl4pPr>
      <a:lvl5pPr marL="2400204" indent="-205732"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5pPr>
      <a:lvl6pPr marL="3017399"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6pPr>
      <a:lvl7pPr marL="3566017"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7pPr>
      <a:lvl8pPr marL="4114636"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8pPr>
      <a:lvl9pPr marL="4663254"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9pPr>
    </p:bodyStyle>
    <p:otherStyle>
      <a:defPPr>
        <a:defRPr lang="en-US"/>
      </a:defPPr>
      <a:lvl1pPr marL="0" algn="l" defTabSz="548618" rtl="0" eaLnBrk="1" latinLnBrk="0" hangingPunct="1">
        <a:defRPr sz="2160" kern="1200">
          <a:solidFill>
            <a:schemeClr val="tx1"/>
          </a:solidFill>
          <a:latin typeface="+mn-lt"/>
          <a:ea typeface="+mn-ea"/>
          <a:cs typeface="+mn-cs"/>
        </a:defRPr>
      </a:lvl1pPr>
      <a:lvl2pPr marL="548618" algn="l" defTabSz="548618" rtl="0" eaLnBrk="1" latinLnBrk="0" hangingPunct="1">
        <a:defRPr sz="2160" kern="1200">
          <a:solidFill>
            <a:schemeClr val="tx1"/>
          </a:solidFill>
          <a:latin typeface="+mn-lt"/>
          <a:ea typeface="+mn-ea"/>
          <a:cs typeface="+mn-cs"/>
        </a:defRPr>
      </a:lvl2pPr>
      <a:lvl3pPr marL="1097236" algn="l" defTabSz="548618" rtl="0" eaLnBrk="1" latinLnBrk="0" hangingPunct="1">
        <a:defRPr sz="2160" kern="1200">
          <a:solidFill>
            <a:schemeClr val="tx1"/>
          </a:solidFill>
          <a:latin typeface="+mn-lt"/>
          <a:ea typeface="+mn-ea"/>
          <a:cs typeface="+mn-cs"/>
        </a:defRPr>
      </a:lvl3pPr>
      <a:lvl4pPr marL="1645854" algn="l" defTabSz="548618" rtl="0" eaLnBrk="1" latinLnBrk="0" hangingPunct="1">
        <a:defRPr sz="2160" kern="1200">
          <a:solidFill>
            <a:schemeClr val="tx1"/>
          </a:solidFill>
          <a:latin typeface="+mn-lt"/>
          <a:ea typeface="+mn-ea"/>
          <a:cs typeface="+mn-cs"/>
        </a:defRPr>
      </a:lvl4pPr>
      <a:lvl5pPr marL="2194472" algn="l" defTabSz="548618" rtl="0" eaLnBrk="1" latinLnBrk="0" hangingPunct="1">
        <a:defRPr sz="2160" kern="1200">
          <a:solidFill>
            <a:schemeClr val="tx1"/>
          </a:solidFill>
          <a:latin typeface="+mn-lt"/>
          <a:ea typeface="+mn-ea"/>
          <a:cs typeface="+mn-cs"/>
        </a:defRPr>
      </a:lvl5pPr>
      <a:lvl6pPr marL="2743091" algn="l" defTabSz="548618" rtl="0" eaLnBrk="1" latinLnBrk="0" hangingPunct="1">
        <a:defRPr sz="2160" kern="1200">
          <a:solidFill>
            <a:schemeClr val="tx1"/>
          </a:solidFill>
          <a:latin typeface="+mn-lt"/>
          <a:ea typeface="+mn-ea"/>
          <a:cs typeface="+mn-cs"/>
        </a:defRPr>
      </a:lvl6pPr>
      <a:lvl7pPr marL="3291708" algn="l" defTabSz="548618" rtl="0" eaLnBrk="1" latinLnBrk="0" hangingPunct="1">
        <a:defRPr sz="2160" kern="1200">
          <a:solidFill>
            <a:schemeClr val="tx1"/>
          </a:solidFill>
          <a:latin typeface="+mn-lt"/>
          <a:ea typeface="+mn-ea"/>
          <a:cs typeface="+mn-cs"/>
        </a:defRPr>
      </a:lvl7pPr>
      <a:lvl8pPr marL="3840326" algn="l" defTabSz="548618" rtl="0" eaLnBrk="1" latinLnBrk="0" hangingPunct="1">
        <a:defRPr sz="2160" kern="1200">
          <a:solidFill>
            <a:schemeClr val="tx1"/>
          </a:solidFill>
          <a:latin typeface="+mn-lt"/>
          <a:ea typeface="+mn-ea"/>
          <a:cs typeface="+mn-cs"/>
        </a:defRPr>
      </a:lvl8pPr>
      <a:lvl9pPr marL="4388945" algn="l" defTabSz="548618"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Mobile device with apps">
            <a:extLst>
              <a:ext uri="{FF2B5EF4-FFF2-40B4-BE49-F238E27FC236}">
                <a16:creationId xmlns:a16="http://schemas.microsoft.com/office/drawing/2014/main" id="{EE0A3CAA-54A6-4EA8-7BFB-8E9CAB853E18}"/>
              </a:ext>
            </a:extLst>
          </p:cNvPr>
          <p:cNvPicPr>
            <a:picLocks noChangeAspect="1"/>
          </p:cNvPicPr>
          <p:nvPr/>
        </p:nvPicPr>
        <p:blipFill>
          <a:blip r:embed="rId2">
            <a:alphaModFix amt="35000"/>
          </a:blip>
          <a:srcRect/>
          <a:stretch/>
        </p:blipFill>
        <p:spPr>
          <a:xfrm>
            <a:off x="24" y="12"/>
            <a:ext cx="14630376" cy="8229588"/>
          </a:xfrm>
          <a:prstGeom prst="rect">
            <a:avLst/>
          </a:prstGeom>
        </p:spPr>
      </p:pic>
      <p:sp>
        <p:nvSpPr>
          <p:cNvPr id="2" name="Title 1"/>
          <p:cNvSpPr>
            <a:spLocks noGrp="1"/>
          </p:cNvSpPr>
          <p:nvPr>
            <p:ph type="title"/>
          </p:nvPr>
        </p:nvSpPr>
        <p:spPr>
          <a:xfrm>
            <a:off x="684442" y="246334"/>
            <a:ext cx="13558470" cy="2978508"/>
          </a:xfrm>
        </p:spPr>
        <p:txBody>
          <a:bodyPr>
            <a:noAutofit/>
          </a:bodyPr>
          <a:lstStyle/>
          <a:p>
            <a:pPr>
              <a:lnSpc>
                <a:spcPct val="90000"/>
              </a:lnSpc>
            </a:pPr>
            <a:r>
              <a:rPr lang="en-GB" sz="4320" b="1" dirty="0">
                <a:solidFill>
                  <a:srgbClr val="FFFF00"/>
                </a:solidFill>
                <a:highlight>
                  <a:srgbClr val="0000FF"/>
                </a:highlight>
              </a:rPr>
              <a:t>Trespass and Property Rights: </a:t>
            </a:r>
            <a:br>
              <a:rPr lang="en-GB" sz="4320" b="1" dirty="0">
                <a:solidFill>
                  <a:srgbClr val="FFFF00"/>
                </a:solidFill>
                <a:highlight>
                  <a:srgbClr val="0000FF"/>
                </a:highlight>
              </a:rPr>
            </a:br>
            <a:r>
              <a:rPr lang="en-GB" sz="4320" b="1" dirty="0">
                <a:solidFill>
                  <a:srgbClr val="FFFF00"/>
                </a:solidFill>
                <a:highlight>
                  <a:srgbClr val="0000FF"/>
                </a:highlight>
              </a:rPr>
              <a:t>Legal Boundaries and Disputes</a:t>
            </a:r>
          </a:p>
        </p:txBody>
      </p:sp>
      <p:graphicFrame>
        <p:nvGraphicFramePr>
          <p:cNvPr id="26" name="Content Placeholder 2">
            <a:extLst>
              <a:ext uri="{FF2B5EF4-FFF2-40B4-BE49-F238E27FC236}">
                <a16:creationId xmlns:a16="http://schemas.microsoft.com/office/drawing/2014/main" id="{765F6E54-4B8A-9B5B-A50E-1C57F930213F}"/>
              </a:ext>
            </a:extLst>
          </p:cNvPr>
          <p:cNvGraphicFramePr>
            <a:graphicFrameLocks noGrp="1"/>
          </p:cNvGraphicFramePr>
          <p:nvPr>
            <p:ph idx="1"/>
          </p:nvPr>
        </p:nvGraphicFramePr>
        <p:xfrm>
          <a:off x="1554481" y="3313568"/>
          <a:ext cx="11521435" cy="4095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A288C53-6E1D-012E-E078-352071CD406B}"/>
              </a:ext>
            </a:extLst>
          </p:cNvPr>
          <p:cNvSpPr>
            <a:spLocks noGrp="1"/>
          </p:cNvSpPr>
          <p:nvPr>
            <p:ph type="dt" sz="half" idx="10"/>
          </p:nvPr>
        </p:nvSpPr>
        <p:spPr>
          <a:xfrm>
            <a:off x="10413001" y="7162800"/>
            <a:ext cx="1920240" cy="335280"/>
          </a:xfrm>
        </p:spPr>
        <p:txBody>
          <a:bodyPr>
            <a:normAutofit/>
          </a:bodyPr>
          <a:lstStyle/>
          <a:p>
            <a:pPr defTabSz="1097236">
              <a:spcAft>
                <a:spcPts val="720"/>
              </a:spcAft>
              <a:defRPr/>
            </a:pPr>
            <a:fld id="{71A57A1F-FA3A-4FA6-ACC6-767CFD906232}" type="datetime1">
              <a:rPr lang="en-US">
                <a:solidFill>
                  <a:srgbClr val="FFFFFF"/>
                </a:solidFill>
                <a:latin typeface="Garamond" panose="02020404030301010803"/>
              </a:rPr>
              <a:pPr defTabSz="1097236">
                <a:spcAft>
                  <a:spcPts val="720"/>
                </a:spcAft>
                <a:defRPr/>
              </a:pPr>
              <a:t>11/29/2024</a:t>
            </a:fld>
            <a:endParaRPr lang="en-US">
              <a:solidFill>
                <a:srgbClr val="FFFFFF"/>
              </a:solidFill>
              <a:latin typeface="Garamond" panose="02020404030301010803"/>
            </a:endParaRPr>
          </a:p>
        </p:txBody>
      </p:sp>
      <p:sp>
        <p:nvSpPr>
          <p:cNvPr id="5" name="Slide Number Placeholder 4">
            <a:extLst>
              <a:ext uri="{FF2B5EF4-FFF2-40B4-BE49-F238E27FC236}">
                <a16:creationId xmlns:a16="http://schemas.microsoft.com/office/drawing/2014/main" id="{728C44C3-4D37-CCD5-D0AB-2CB4444B3EDB}"/>
              </a:ext>
            </a:extLst>
          </p:cNvPr>
          <p:cNvSpPr>
            <a:spLocks noGrp="1"/>
          </p:cNvSpPr>
          <p:nvPr>
            <p:ph type="sldNum" sz="quarter" idx="12"/>
          </p:nvPr>
        </p:nvSpPr>
        <p:spPr>
          <a:xfrm>
            <a:off x="12424683" y="7162800"/>
            <a:ext cx="651236" cy="335280"/>
          </a:xfrm>
        </p:spPr>
        <p:txBody>
          <a:bodyPr>
            <a:normAutofit/>
          </a:bodyPr>
          <a:lstStyle/>
          <a:p>
            <a:pPr defTabSz="1097236">
              <a:spcAft>
                <a:spcPts val="720"/>
              </a:spcAft>
              <a:defRPr/>
            </a:pPr>
            <a:fld id="{103DA290-49AB-4A6C-90E9-3D87C6460C9F}" type="slidenum">
              <a:rPr lang="en-US">
                <a:solidFill>
                  <a:srgbClr val="FFFFFF"/>
                </a:solidFill>
                <a:latin typeface="Garamond" panose="02020404030301010803"/>
              </a:rPr>
              <a:pPr defTabSz="1097236">
                <a:spcAft>
                  <a:spcPts val="720"/>
                </a:spcAft>
                <a:defRPr/>
              </a:pPr>
              <a:t>1</a:t>
            </a:fld>
            <a:endParaRPr lang="en-US">
              <a:solidFill>
                <a:srgbClr val="FFFFFF"/>
              </a:solidFill>
              <a:latin typeface="Garamond" panose="02020404030301010803"/>
            </a:endParaRPr>
          </a:p>
        </p:txBody>
      </p:sp>
    </p:spTree>
    <p:extLst>
      <p:ext uri="{BB962C8B-B14F-4D97-AF65-F5344CB8AC3E}">
        <p14:creationId xmlns:p14="http://schemas.microsoft.com/office/powerpoint/2010/main" val="3238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24376" y="1176695"/>
            <a:ext cx="12546330" cy="646748"/>
          </a:xfrm>
          <a:prstGeom prst="rect">
            <a:avLst/>
          </a:prstGeom>
          <a:noFill/>
          <a:ln/>
        </p:spPr>
        <p:txBody>
          <a:bodyPr wrap="none" lIns="0" tIns="0" rIns="0" bIns="0" rtlCol="0" anchor="t"/>
          <a:lstStyle/>
          <a:p>
            <a:pPr marL="0" indent="0">
              <a:lnSpc>
                <a:spcPts val="5050"/>
              </a:lnSpc>
              <a:buNone/>
            </a:pPr>
            <a:r>
              <a:rPr lang="en-US" sz="4050" dirty="0">
                <a:solidFill>
                  <a:srgbClr val="3257B8"/>
                </a:solidFill>
                <a:latin typeface="Roboto Slab" pitchFamily="34" charset="0"/>
                <a:ea typeface="Roboto Slab" pitchFamily="34" charset="-122"/>
                <a:cs typeface="Roboto Slab" pitchFamily="34" charset="-120"/>
              </a:rPr>
              <a:t>Emerging Issues: Drones and Surveillance Trespass</a:t>
            </a:r>
            <a:endParaRPr lang="en-US" sz="4050" dirty="0"/>
          </a:p>
        </p:txBody>
      </p:sp>
      <p:pic>
        <p:nvPicPr>
          <p:cNvPr id="3" name="Image 0" descr="preencoded.png"/>
          <p:cNvPicPr>
            <a:picLocks noChangeAspect="1"/>
          </p:cNvPicPr>
          <p:nvPr/>
        </p:nvPicPr>
        <p:blipFill>
          <a:blip r:embed="rId3"/>
          <a:stretch>
            <a:fillRect/>
          </a:stretch>
        </p:blipFill>
        <p:spPr>
          <a:xfrm>
            <a:off x="724376" y="2237423"/>
            <a:ext cx="517446" cy="517446"/>
          </a:xfrm>
          <a:prstGeom prst="rect">
            <a:avLst/>
          </a:prstGeom>
        </p:spPr>
      </p:pic>
      <p:sp>
        <p:nvSpPr>
          <p:cNvPr id="4" name="Text 1"/>
          <p:cNvSpPr/>
          <p:nvPr/>
        </p:nvSpPr>
        <p:spPr>
          <a:xfrm>
            <a:off x="724376" y="2961799"/>
            <a:ext cx="2587466" cy="323374"/>
          </a:xfrm>
          <a:prstGeom prst="rect">
            <a:avLst/>
          </a:prstGeom>
          <a:noFill/>
          <a:ln/>
        </p:spPr>
        <p:txBody>
          <a:bodyPr wrap="none" lIns="0" tIns="0" rIns="0" bIns="0" rtlCol="0" anchor="t"/>
          <a:lstStyle/>
          <a:p>
            <a:pPr marL="0" indent="0" algn="l">
              <a:lnSpc>
                <a:spcPts val="2500"/>
              </a:lnSpc>
              <a:buNone/>
            </a:pPr>
            <a:r>
              <a:rPr lang="en-US" sz="2000" dirty="0">
                <a:solidFill>
                  <a:srgbClr val="15213F"/>
                </a:solidFill>
                <a:latin typeface="Roboto Slab" pitchFamily="34" charset="0"/>
                <a:ea typeface="Roboto Slab" pitchFamily="34" charset="-122"/>
                <a:cs typeface="Roboto Slab" pitchFamily="34" charset="-120"/>
              </a:rPr>
              <a:t>Drone Technology</a:t>
            </a:r>
            <a:endParaRPr lang="en-US" sz="2000" dirty="0"/>
          </a:p>
        </p:txBody>
      </p:sp>
      <p:sp>
        <p:nvSpPr>
          <p:cNvPr id="5" name="Text 2"/>
          <p:cNvSpPr/>
          <p:nvPr/>
        </p:nvSpPr>
        <p:spPr>
          <a:xfrm>
            <a:off x="724376" y="3409355"/>
            <a:ext cx="3062526" cy="3312319"/>
          </a:xfrm>
          <a:prstGeom prst="rect">
            <a:avLst/>
          </a:prstGeom>
          <a:noFill/>
          <a:ln/>
        </p:spPr>
        <p:txBody>
          <a:bodyPr wrap="square" lIns="0" tIns="0" rIns="0" bIns="0" rtlCol="0" anchor="t"/>
          <a:lstStyle/>
          <a:p>
            <a:pPr marL="0" indent="0" algn="l">
              <a:lnSpc>
                <a:spcPts val="2600"/>
              </a:lnSpc>
              <a:buNone/>
            </a:pPr>
            <a:r>
              <a:rPr lang="en-US" sz="1600" dirty="0">
                <a:solidFill>
                  <a:srgbClr val="15213F"/>
                </a:solidFill>
                <a:latin typeface="Roboto" pitchFamily="34" charset="0"/>
                <a:ea typeface="Roboto" pitchFamily="34" charset="-122"/>
                <a:cs typeface="Roboto" pitchFamily="34" charset="-120"/>
              </a:rPr>
              <a:t>The proliferation of drone technology has introduced new challenges to traditional concepts of trespass and privacy. Drones can easily access airspace over private property, potentially infringing on landowners' rights and raising questions about the extent of permissible aerial intrusion.</a:t>
            </a:r>
            <a:endParaRPr lang="en-US" sz="1600" dirty="0"/>
          </a:p>
        </p:txBody>
      </p:sp>
      <p:pic>
        <p:nvPicPr>
          <p:cNvPr id="6" name="Image 1" descr="preencoded.png"/>
          <p:cNvPicPr>
            <a:picLocks noChangeAspect="1"/>
          </p:cNvPicPr>
          <p:nvPr/>
        </p:nvPicPr>
        <p:blipFill>
          <a:blip r:embed="rId4"/>
          <a:stretch>
            <a:fillRect/>
          </a:stretch>
        </p:blipFill>
        <p:spPr>
          <a:xfrm>
            <a:off x="4097298" y="2237423"/>
            <a:ext cx="517446" cy="517446"/>
          </a:xfrm>
          <a:prstGeom prst="rect">
            <a:avLst/>
          </a:prstGeom>
        </p:spPr>
      </p:pic>
      <p:sp>
        <p:nvSpPr>
          <p:cNvPr id="7" name="Text 3"/>
          <p:cNvSpPr/>
          <p:nvPr/>
        </p:nvSpPr>
        <p:spPr>
          <a:xfrm>
            <a:off x="4097298" y="2961799"/>
            <a:ext cx="2748082" cy="323374"/>
          </a:xfrm>
          <a:prstGeom prst="rect">
            <a:avLst/>
          </a:prstGeom>
          <a:noFill/>
          <a:ln/>
        </p:spPr>
        <p:txBody>
          <a:bodyPr wrap="none" lIns="0" tIns="0" rIns="0" bIns="0" rtlCol="0" anchor="t"/>
          <a:lstStyle/>
          <a:p>
            <a:pPr marL="0" indent="0" algn="l">
              <a:lnSpc>
                <a:spcPts val="2500"/>
              </a:lnSpc>
              <a:buNone/>
            </a:pPr>
            <a:r>
              <a:rPr lang="en-US" sz="2000" dirty="0">
                <a:solidFill>
                  <a:srgbClr val="15213F"/>
                </a:solidFill>
                <a:latin typeface="Roboto Slab" pitchFamily="34" charset="0"/>
                <a:ea typeface="Roboto Slab" pitchFamily="34" charset="-122"/>
                <a:cs typeface="Roboto Slab" pitchFamily="34" charset="-120"/>
              </a:rPr>
              <a:t>Surveillance Concerns</a:t>
            </a:r>
            <a:endParaRPr lang="en-US" sz="2000" dirty="0"/>
          </a:p>
        </p:txBody>
      </p:sp>
      <p:sp>
        <p:nvSpPr>
          <p:cNvPr id="8" name="Text 4"/>
          <p:cNvSpPr/>
          <p:nvPr/>
        </p:nvSpPr>
        <p:spPr>
          <a:xfrm>
            <a:off x="4097298" y="3409355"/>
            <a:ext cx="3062645" cy="3643551"/>
          </a:xfrm>
          <a:prstGeom prst="rect">
            <a:avLst/>
          </a:prstGeom>
          <a:noFill/>
          <a:ln/>
        </p:spPr>
        <p:txBody>
          <a:bodyPr wrap="square" lIns="0" tIns="0" rIns="0" bIns="0" rtlCol="0" anchor="t"/>
          <a:lstStyle/>
          <a:p>
            <a:pPr marL="0" indent="0" algn="l">
              <a:lnSpc>
                <a:spcPts val="2600"/>
              </a:lnSpc>
              <a:buNone/>
            </a:pPr>
            <a:r>
              <a:rPr lang="en-US" sz="1600" dirty="0">
                <a:solidFill>
                  <a:srgbClr val="15213F"/>
                </a:solidFill>
                <a:latin typeface="Roboto" pitchFamily="34" charset="0"/>
                <a:ea typeface="Roboto" pitchFamily="34" charset="-122"/>
                <a:cs typeface="Roboto" pitchFamily="34" charset="-120"/>
              </a:rPr>
              <a:t>The use of drones for surveillance, whether by private individuals or governmental entities, has sparked debates about privacy rights and the need for updated legislation. The ability of drones to capture high-resolution imagery and data from previously inaccessible vantage points challenges existing legal frameworks.</a:t>
            </a:r>
            <a:endParaRPr lang="en-US" sz="1600" dirty="0"/>
          </a:p>
        </p:txBody>
      </p:sp>
      <p:pic>
        <p:nvPicPr>
          <p:cNvPr id="9" name="Image 2" descr="preencoded.png"/>
          <p:cNvPicPr>
            <a:picLocks noChangeAspect="1"/>
          </p:cNvPicPr>
          <p:nvPr/>
        </p:nvPicPr>
        <p:blipFill>
          <a:blip r:embed="rId5"/>
          <a:stretch>
            <a:fillRect/>
          </a:stretch>
        </p:blipFill>
        <p:spPr>
          <a:xfrm>
            <a:off x="7470338" y="2237423"/>
            <a:ext cx="517446" cy="517446"/>
          </a:xfrm>
          <a:prstGeom prst="rect">
            <a:avLst/>
          </a:prstGeom>
        </p:spPr>
      </p:pic>
      <p:sp>
        <p:nvSpPr>
          <p:cNvPr id="10" name="Text 5"/>
          <p:cNvSpPr/>
          <p:nvPr/>
        </p:nvSpPr>
        <p:spPr>
          <a:xfrm>
            <a:off x="7470338" y="2961799"/>
            <a:ext cx="2587466" cy="323374"/>
          </a:xfrm>
          <a:prstGeom prst="rect">
            <a:avLst/>
          </a:prstGeom>
          <a:noFill/>
          <a:ln/>
        </p:spPr>
        <p:txBody>
          <a:bodyPr wrap="none" lIns="0" tIns="0" rIns="0" bIns="0" rtlCol="0" anchor="t"/>
          <a:lstStyle/>
          <a:p>
            <a:pPr marL="0" indent="0" algn="l">
              <a:lnSpc>
                <a:spcPts val="2500"/>
              </a:lnSpc>
              <a:buNone/>
            </a:pPr>
            <a:r>
              <a:rPr lang="en-US" sz="2000" dirty="0">
                <a:solidFill>
                  <a:srgbClr val="15213F"/>
                </a:solidFill>
                <a:latin typeface="Roboto Slab" pitchFamily="34" charset="0"/>
                <a:ea typeface="Roboto Slab" pitchFamily="34" charset="-122"/>
                <a:cs typeface="Roboto Slab" pitchFamily="34" charset="-120"/>
              </a:rPr>
              <a:t>Legal Challenges</a:t>
            </a:r>
            <a:endParaRPr lang="en-US" sz="2000" dirty="0"/>
          </a:p>
        </p:txBody>
      </p:sp>
      <p:sp>
        <p:nvSpPr>
          <p:cNvPr id="11" name="Text 6"/>
          <p:cNvSpPr/>
          <p:nvPr/>
        </p:nvSpPr>
        <p:spPr>
          <a:xfrm>
            <a:off x="7470338" y="3409355"/>
            <a:ext cx="3062645" cy="3312319"/>
          </a:xfrm>
          <a:prstGeom prst="rect">
            <a:avLst/>
          </a:prstGeom>
          <a:noFill/>
          <a:ln/>
        </p:spPr>
        <p:txBody>
          <a:bodyPr wrap="square" lIns="0" tIns="0" rIns="0" bIns="0" rtlCol="0" anchor="t"/>
          <a:lstStyle/>
          <a:p>
            <a:pPr marL="0" indent="0" algn="l">
              <a:lnSpc>
                <a:spcPts val="2600"/>
              </a:lnSpc>
              <a:buNone/>
            </a:pPr>
            <a:r>
              <a:rPr lang="en-US" sz="1600" dirty="0">
                <a:solidFill>
                  <a:srgbClr val="15213F"/>
                </a:solidFill>
                <a:latin typeface="Roboto" pitchFamily="34" charset="0"/>
                <a:ea typeface="Roboto" pitchFamily="34" charset="-122"/>
                <a:cs typeface="Roboto" pitchFamily="34" charset="-120"/>
              </a:rPr>
              <a:t>Courts and legislators are grappling with how to apply traditional trespass laws to drone operations. Key questions include determining at what height drone flight constitutes trespass and how to balance the rights of property owners with the interests of drone operators and the broader public.</a:t>
            </a:r>
            <a:endParaRPr lang="en-US" sz="1600" dirty="0"/>
          </a:p>
        </p:txBody>
      </p:sp>
      <p:pic>
        <p:nvPicPr>
          <p:cNvPr id="12" name="Image 3" descr="preencoded.png"/>
          <p:cNvPicPr>
            <a:picLocks noChangeAspect="1"/>
          </p:cNvPicPr>
          <p:nvPr/>
        </p:nvPicPr>
        <p:blipFill>
          <a:blip r:embed="rId6"/>
          <a:stretch>
            <a:fillRect/>
          </a:stretch>
        </p:blipFill>
        <p:spPr>
          <a:xfrm>
            <a:off x="10843379" y="2237423"/>
            <a:ext cx="517446" cy="517446"/>
          </a:xfrm>
          <a:prstGeom prst="rect">
            <a:avLst/>
          </a:prstGeom>
        </p:spPr>
      </p:pic>
      <p:sp>
        <p:nvSpPr>
          <p:cNvPr id="13" name="Text 7"/>
          <p:cNvSpPr/>
          <p:nvPr/>
        </p:nvSpPr>
        <p:spPr>
          <a:xfrm>
            <a:off x="10843379" y="2961799"/>
            <a:ext cx="2587466" cy="323374"/>
          </a:xfrm>
          <a:prstGeom prst="rect">
            <a:avLst/>
          </a:prstGeom>
          <a:noFill/>
          <a:ln/>
        </p:spPr>
        <p:txBody>
          <a:bodyPr wrap="none" lIns="0" tIns="0" rIns="0" bIns="0" rtlCol="0" anchor="t"/>
          <a:lstStyle/>
          <a:p>
            <a:pPr marL="0" indent="0" algn="l">
              <a:lnSpc>
                <a:spcPts val="2500"/>
              </a:lnSpc>
              <a:buNone/>
            </a:pPr>
            <a:r>
              <a:rPr lang="en-US" sz="2000" dirty="0">
                <a:solidFill>
                  <a:srgbClr val="15213F"/>
                </a:solidFill>
                <a:latin typeface="Roboto Slab" pitchFamily="34" charset="0"/>
                <a:ea typeface="Roboto Slab" pitchFamily="34" charset="-122"/>
                <a:cs typeface="Roboto Slab" pitchFamily="34" charset="-120"/>
              </a:rPr>
              <a:t>Regulatory Response</a:t>
            </a:r>
            <a:endParaRPr lang="en-US" sz="2000" dirty="0"/>
          </a:p>
        </p:txBody>
      </p:sp>
      <p:sp>
        <p:nvSpPr>
          <p:cNvPr id="14" name="Text 8"/>
          <p:cNvSpPr/>
          <p:nvPr/>
        </p:nvSpPr>
        <p:spPr>
          <a:xfrm>
            <a:off x="10843379" y="3409355"/>
            <a:ext cx="3062645" cy="3643551"/>
          </a:xfrm>
          <a:prstGeom prst="rect">
            <a:avLst/>
          </a:prstGeom>
          <a:noFill/>
          <a:ln/>
        </p:spPr>
        <p:txBody>
          <a:bodyPr wrap="square" lIns="0" tIns="0" rIns="0" bIns="0" rtlCol="0" anchor="t"/>
          <a:lstStyle/>
          <a:p>
            <a:pPr marL="0" indent="0" algn="l">
              <a:lnSpc>
                <a:spcPts val="2600"/>
              </a:lnSpc>
              <a:buNone/>
            </a:pPr>
            <a:r>
              <a:rPr lang="en-US" sz="1600" dirty="0">
                <a:solidFill>
                  <a:srgbClr val="15213F"/>
                </a:solidFill>
                <a:latin typeface="Roboto" pitchFamily="34" charset="0"/>
                <a:ea typeface="Roboto" pitchFamily="34" charset="-122"/>
                <a:cs typeface="Roboto" pitchFamily="34" charset="-120"/>
              </a:rPr>
              <a:t>In response to these challenges, many jurisdictions are developing or updating laws specifically addressing drone use. These regulations often include restrictions on flight paths, altitude limits, and privacy protections. However, the rapidly evolving nature of drone technology necessitates ongoing legal adaptation.</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68762" y="448270"/>
            <a:ext cx="8209955" cy="507802"/>
          </a:xfrm>
          <a:prstGeom prst="rect">
            <a:avLst/>
          </a:prstGeom>
          <a:noFill/>
          <a:ln/>
        </p:spPr>
        <p:txBody>
          <a:bodyPr wrap="none" lIns="0" tIns="0" rIns="0" bIns="0" rtlCol="0" anchor="t"/>
          <a:lstStyle/>
          <a:p>
            <a:pPr marL="0" indent="0">
              <a:lnSpc>
                <a:spcPts val="3950"/>
              </a:lnSpc>
              <a:buNone/>
            </a:pPr>
            <a:r>
              <a:rPr lang="en-US" sz="3150" dirty="0">
                <a:solidFill>
                  <a:srgbClr val="3257B8"/>
                </a:solidFill>
                <a:latin typeface="Roboto Slab" pitchFamily="34" charset="0"/>
                <a:ea typeface="Roboto Slab" pitchFamily="34" charset="-122"/>
                <a:cs typeface="Roboto Slab" pitchFamily="34" charset="-120"/>
              </a:rPr>
              <a:t>Practical Guidelines for Resolving Disputes</a:t>
            </a:r>
            <a:endParaRPr lang="en-US" sz="3150" dirty="0"/>
          </a:p>
        </p:txBody>
      </p:sp>
      <p:pic>
        <p:nvPicPr>
          <p:cNvPr id="3" name="Image 0" descr="preencoded.png"/>
          <p:cNvPicPr>
            <a:picLocks noChangeAspect="1"/>
          </p:cNvPicPr>
          <p:nvPr/>
        </p:nvPicPr>
        <p:blipFill>
          <a:blip r:embed="rId3"/>
          <a:stretch>
            <a:fillRect/>
          </a:stretch>
        </p:blipFill>
        <p:spPr>
          <a:xfrm>
            <a:off x="568762" y="1280993"/>
            <a:ext cx="812483" cy="1300043"/>
          </a:xfrm>
          <a:prstGeom prst="rect">
            <a:avLst/>
          </a:prstGeom>
        </p:spPr>
      </p:pic>
      <p:sp>
        <p:nvSpPr>
          <p:cNvPr id="4" name="Text 1"/>
          <p:cNvSpPr/>
          <p:nvPr/>
        </p:nvSpPr>
        <p:spPr>
          <a:xfrm>
            <a:off x="1624965" y="1443395"/>
            <a:ext cx="2102525" cy="253841"/>
          </a:xfrm>
          <a:prstGeom prst="rect">
            <a:avLst/>
          </a:prstGeom>
          <a:noFill/>
          <a:ln/>
        </p:spPr>
        <p:txBody>
          <a:bodyPr wrap="none" lIns="0" tIns="0" rIns="0" bIns="0" rtlCol="0" anchor="t"/>
          <a:lstStyle/>
          <a:p>
            <a:pPr marL="0" indent="0" algn="l">
              <a:lnSpc>
                <a:spcPts val="1950"/>
              </a:lnSpc>
              <a:buNone/>
            </a:pPr>
            <a:r>
              <a:rPr lang="en-US" sz="1550" dirty="0">
                <a:solidFill>
                  <a:srgbClr val="15213F"/>
                </a:solidFill>
                <a:latin typeface="Roboto Slab" pitchFamily="34" charset="0"/>
                <a:ea typeface="Roboto Slab" pitchFamily="34" charset="-122"/>
                <a:cs typeface="Roboto Slab" pitchFamily="34" charset="-120"/>
              </a:rPr>
              <a:t>Document Everything</a:t>
            </a:r>
            <a:endParaRPr lang="en-US" sz="1550" dirty="0"/>
          </a:p>
        </p:txBody>
      </p:sp>
      <p:sp>
        <p:nvSpPr>
          <p:cNvPr id="5" name="Text 2"/>
          <p:cNvSpPr/>
          <p:nvPr/>
        </p:nvSpPr>
        <p:spPr>
          <a:xfrm>
            <a:off x="1624965" y="1794629"/>
            <a:ext cx="12436673" cy="520065"/>
          </a:xfrm>
          <a:prstGeom prst="rect">
            <a:avLst/>
          </a:prstGeom>
          <a:noFill/>
          <a:ln/>
        </p:spPr>
        <p:txBody>
          <a:bodyPr wrap="square" lIns="0" tIns="0" rIns="0" bIns="0" rtlCol="0" anchor="t"/>
          <a:lstStyle/>
          <a:p>
            <a:pPr marL="0" indent="0" algn="l">
              <a:lnSpc>
                <a:spcPts val="2000"/>
              </a:lnSpc>
              <a:buNone/>
            </a:pPr>
            <a:r>
              <a:rPr lang="en-US" sz="1250" dirty="0">
                <a:solidFill>
                  <a:srgbClr val="15213F"/>
                </a:solidFill>
                <a:latin typeface="Roboto" pitchFamily="34" charset="0"/>
                <a:ea typeface="Roboto" pitchFamily="34" charset="-122"/>
                <a:cs typeface="Roboto" pitchFamily="34" charset="-120"/>
              </a:rPr>
              <a:t>Begin by meticulously documenting all aspects of the dispute. This includes taking photographs, recording dates of incidents, and preserving any relevant correspondence. Proper documentation can be crucial in establishing your case and can often lead to quicker resolution.</a:t>
            </a:r>
            <a:endParaRPr lang="en-US" sz="1250" dirty="0"/>
          </a:p>
        </p:txBody>
      </p:sp>
      <p:pic>
        <p:nvPicPr>
          <p:cNvPr id="6" name="Image 1" descr="preencoded.png"/>
          <p:cNvPicPr>
            <a:picLocks noChangeAspect="1"/>
          </p:cNvPicPr>
          <p:nvPr/>
        </p:nvPicPr>
        <p:blipFill>
          <a:blip r:embed="rId4"/>
          <a:stretch>
            <a:fillRect/>
          </a:stretch>
        </p:blipFill>
        <p:spPr>
          <a:xfrm>
            <a:off x="568762" y="2581037"/>
            <a:ext cx="812483" cy="1300043"/>
          </a:xfrm>
          <a:prstGeom prst="rect">
            <a:avLst/>
          </a:prstGeom>
        </p:spPr>
      </p:pic>
      <p:sp>
        <p:nvSpPr>
          <p:cNvPr id="7" name="Text 3"/>
          <p:cNvSpPr/>
          <p:nvPr/>
        </p:nvSpPr>
        <p:spPr>
          <a:xfrm>
            <a:off x="1624965" y="2743438"/>
            <a:ext cx="2067997" cy="253841"/>
          </a:xfrm>
          <a:prstGeom prst="rect">
            <a:avLst/>
          </a:prstGeom>
          <a:noFill/>
          <a:ln/>
        </p:spPr>
        <p:txBody>
          <a:bodyPr wrap="none" lIns="0" tIns="0" rIns="0" bIns="0" rtlCol="0" anchor="t"/>
          <a:lstStyle/>
          <a:p>
            <a:pPr marL="0" indent="0" algn="l">
              <a:lnSpc>
                <a:spcPts val="1950"/>
              </a:lnSpc>
              <a:buNone/>
            </a:pPr>
            <a:r>
              <a:rPr lang="en-US" sz="1550" dirty="0">
                <a:solidFill>
                  <a:srgbClr val="15213F"/>
                </a:solidFill>
                <a:latin typeface="Roboto Slab" pitchFamily="34" charset="0"/>
                <a:ea typeface="Roboto Slab" pitchFamily="34" charset="-122"/>
                <a:cs typeface="Roboto Slab" pitchFamily="34" charset="-120"/>
              </a:rPr>
              <a:t>Communicate Clearly</a:t>
            </a:r>
            <a:endParaRPr lang="en-US" sz="1550" dirty="0"/>
          </a:p>
        </p:txBody>
      </p:sp>
      <p:sp>
        <p:nvSpPr>
          <p:cNvPr id="8" name="Text 4"/>
          <p:cNvSpPr/>
          <p:nvPr/>
        </p:nvSpPr>
        <p:spPr>
          <a:xfrm>
            <a:off x="1624965" y="3094673"/>
            <a:ext cx="12436673" cy="520065"/>
          </a:xfrm>
          <a:prstGeom prst="rect">
            <a:avLst/>
          </a:prstGeom>
          <a:noFill/>
          <a:ln/>
        </p:spPr>
        <p:txBody>
          <a:bodyPr wrap="square" lIns="0" tIns="0" rIns="0" bIns="0" rtlCol="0" anchor="t"/>
          <a:lstStyle/>
          <a:p>
            <a:pPr marL="0" indent="0" algn="l">
              <a:lnSpc>
                <a:spcPts val="2000"/>
              </a:lnSpc>
              <a:buNone/>
            </a:pPr>
            <a:r>
              <a:rPr lang="en-US" sz="1250" dirty="0">
                <a:solidFill>
                  <a:srgbClr val="15213F"/>
                </a:solidFill>
                <a:latin typeface="Roboto" pitchFamily="34" charset="0"/>
                <a:ea typeface="Roboto" pitchFamily="34" charset="-122"/>
                <a:cs typeface="Roboto" pitchFamily="34" charset="-120"/>
              </a:rPr>
              <a:t>Attempt to resolve the issue through clear, calm communication with the other party. Many disputes can be settled amicably once both sides understand each other's positions. Keep a record of all communications for future reference.</a:t>
            </a:r>
            <a:endParaRPr lang="en-US" sz="1250" dirty="0"/>
          </a:p>
        </p:txBody>
      </p:sp>
      <p:pic>
        <p:nvPicPr>
          <p:cNvPr id="9" name="Image 2" descr="preencoded.png"/>
          <p:cNvPicPr>
            <a:picLocks noChangeAspect="1"/>
          </p:cNvPicPr>
          <p:nvPr/>
        </p:nvPicPr>
        <p:blipFill>
          <a:blip r:embed="rId5"/>
          <a:stretch>
            <a:fillRect/>
          </a:stretch>
        </p:blipFill>
        <p:spPr>
          <a:xfrm>
            <a:off x="568762" y="3881080"/>
            <a:ext cx="812483" cy="1300043"/>
          </a:xfrm>
          <a:prstGeom prst="rect">
            <a:avLst/>
          </a:prstGeom>
        </p:spPr>
      </p:pic>
      <p:sp>
        <p:nvSpPr>
          <p:cNvPr id="10" name="Text 5"/>
          <p:cNvSpPr/>
          <p:nvPr/>
        </p:nvSpPr>
        <p:spPr>
          <a:xfrm>
            <a:off x="1624965" y="4043482"/>
            <a:ext cx="2411254" cy="253841"/>
          </a:xfrm>
          <a:prstGeom prst="rect">
            <a:avLst/>
          </a:prstGeom>
          <a:noFill/>
          <a:ln/>
        </p:spPr>
        <p:txBody>
          <a:bodyPr wrap="none" lIns="0" tIns="0" rIns="0" bIns="0" rtlCol="0" anchor="t"/>
          <a:lstStyle/>
          <a:p>
            <a:pPr marL="0" indent="0" algn="l">
              <a:lnSpc>
                <a:spcPts val="1950"/>
              </a:lnSpc>
              <a:buNone/>
            </a:pPr>
            <a:r>
              <a:rPr lang="en-US" sz="1550" dirty="0">
                <a:solidFill>
                  <a:srgbClr val="15213F"/>
                </a:solidFill>
                <a:latin typeface="Roboto Slab" pitchFamily="34" charset="0"/>
                <a:ea typeface="Roboto Slab" pitchFamily="34" charset="-122"/>
                <a:cs typeface="Roboto Slab" pitchFamily="34" charset="-120"/>
              </a:rPr>
              <a:t>Seek Professional Advice</a:t>
            </a:r>
            <a:endParaRPr lang="en-US" sz="1550" dirty="0"/>
          </a:p>
        </p:txBody>
      </p:sp>
      <p:sp>
        <p:nvSpPr>
          <p:cNvPr id="11" name="Text 6"/>
          <p:cNvSpPr/>
          <p:nvPr/>
        </p:nvSpPr>
        <p:spPr>
          <a:xfrm>
            <a:off x="1624965" y="4394716"/>
            <a:ext cx="12436673" cy="520065"/>
          </a:xfrm>
          <a:prstGeom prst="rect">
            <a:avLst/>
          </a:prstGeom>
          <a:noFill/>
          <a:ln/>
        </p:spPr>
        <p:txBody>
          <a:bodyPr wrap="square" lIns="0" tIns="0" rIns="0" bIns="0" rtlCol="0" anchor="t"/>
          <a:lstStyle/>
          <a:p>
            <a:pPr marL="0" indent="0" algn="l">
              <a:lnSpc>
                <a:spcPts val="2000"/>
              </a:lnSpc>
              <a:buNone/>
            </a:pPr>
            <a:r>
              <a:rPr lang="en-US" sz="1250" dirty="0">
                <a:solidFill>
                  <a:srgbClr val="15213F"/>
                </a:solidFill>
                <a:latin typeface="Roboto" pitchFamily="34" charset="0"/>
                <a:ea typeface="Roboto" pitchFamily="34" charset="-122"/>
                <a:cs typeface="Roboto" pitchFamily="34" charset="-120"/>
              </a:rPr>
              <a:t>If initial communication fails, consult a solicitor specialising in property law. They can provide expert guidance on your legal position and the best course of action. In some cases, a strongly worded letter from a solicitor can prompt resolution.</a:t>
            </a:r>
            <a:endParaRPr lang="en-US" sz="1250" dirty="0"/>
          </a:p>
        </p:txBody>
      </p:sp>
      <p:pic>
        <p:nvPicPr>
          <p:cNvPr id="12" name="Image 3" descr="preencoded.png"/>
          <p:cNvPicPr>
            <a:picLocks noChangeAspect="1"/>
          </p:cNvPicPr>
          <p:nvPr/>
        </p:nvPicPr>
        <p:blipFill>
          <a:blip r:embed="rId6"/>
          <a:stretch>
            <a:fillRect/>
          </a:stretch>
        </p:blipFill>
        <p:spPr>
          <a:xfrm>
            <a:off x="568762" y="5181124"/>
            <a:ext cx="812483" cy="1300043"/>
          </a:xfrm>
          <a:prstGeom prst="rect">
            <a:avLst/>
          </a:prstGeom>
        </p:spPr>
      </p:pic>
      <p:sp>
        <p:nvSpPr>
          <p:cNvPr id="13" name="Text 7"/>
          <p:cNvSpPr/>
          <p:nvPr/>
        </p:nvSpPr>
        <p:spPr>
          <a:xfrm>
            <a:off x="1624965" y="5343525"/>
            <a:ext cx="2031444" cy="253841"/>
          </a:xfrm>
          <a:prstGeom prst="rect">
            <a:avLst/>
          </a:prstGeom>
          <a:noFill/>
          <a:ln/>
        </p:spPr>
        <p:txBody>
          <a:bodyPr wrap="none" lIns="0" tIns="0" rIns="0" bIns="0" rtlCol="0" anchor="t"/>
          <a:lstStyle/>
          <a:p>
            <a:pPr marL="0" indent="0" algn="l">
              <a:lnSpc>
                <a:spcPts val="1950"/>
              </a:lnSpc>
              <a:buNone/>
            </a:pPr>
            <a:r>
              <a:rPr lang="en-US" sz="1550" dirty="0">
                <a:solidFill>
                  <a:srgbClr val="15213F"/>
                </a:solidFill>
                <a:latin typeface="Roboto Slab" pitchFamily="34" charset="0"/>
                <a:ea typeface="Roboto Slab" pitchFamily="34" charset="-122"/>
                <a:cs typeface="Roboto Slab" pitchFamily="34" charset="-120"/>
              </a:rPr>
              <a:t>Consider Mediation</a:t>
            </a:r>
            <a:endParaRPr lang="en-US" sz="1550" dirty="0"/>
          </a:p>
        </p:txBody>
      </p:sp>
      <p:sp>
        <p:nvSpPr>
          <p:cNvPr id="14" name="Text 8"/>
          <p:cNvSpPr/>
          <p:nvPr/>
        </p:nvSpPr>
        <p:spPr>
          <a:xfrm>
            <a:off x="1624965" y="5694759"/>
            <a:ext cx="12436673" cy="520065"/>
          </a:xfrm>
          <a:prstGeom prst="rect">
            <a:avLst/>
          </a:prstGeom>
          <a:noFill/>
          <a:ln/>
        </p:spPr>
        <p:txBody>
          <a:bodyPr wrap="square" lIns="0" tIns="0" rIns="0" bIns="0" rtlCol="0" anchor="t"/>
          <a:lstStyle/>
          <a:p>
            <a:pPr marL="0" indent="0" algn="l">
              <a:lnSpc>
                <a:spcPts val="2000"/>
              </a:lnSpc>
              <a:buNone/>
            </a:pPr>
            <a:r>
              <a:rPr lang="en-US" sz="1250" dirty="0">
                <a:solidFill>
                  <a:srgbClr val="15213F"/>
                </a:solidFill>
                <a:latin typeface="Roboto" pitchFamily="34" charset="0"/>
                <a:ea typeface="Roboto" pitchFamily="34" charset="-122"/>
                <a:cs typeface="Roboto" pitchFamily="34" charset="-120"/>
              </a:rPr>
              <a:t>Before resorting to court action, consider mediation. This process involves a neutral third party helping to facilitate a mutually agreeable solution. Mediation can be faster and less costly than litigation, and often leads to more satisfactory outcomes for all parties.</a:t>
            </a:r>
            <a:endParaRPr lang="en-US" sz="1250" dirty="0"/>
          </a:p>
        </p:txBody>
      </p:sp>
      <p:pic>
        <p:nvPicPr>
          <p:cNvPr id="15" name="Image 4" descr="preencoded.png"/>
          <p:cNvPicPr>
            <a:picLocks noChangeAspect="1"/>
          </p:cNvPicPr>
          <p:nvPr/>
        </p:nvPicPr>
        <p:blipFill>
          <a:blip r:embed="rId7"/>
          <a:stretch>
            <a:fillRect/>
          </a:stretch>
        </p:blipFill>
        <p:spPr>
          <a:xfrm>
            <a:off x="568762" y="6481167"/>
            <a:ext cx="812483" cy="1300043"/>
          </a:xfrm>
          <a:prstGeom prst="rect">
            <a:avLst/>
          </a:prstGeom>
        </p:spPr>
      </p:pic>
      <p:sp>
        <p:nvSpPr>
          <p:cNvPr id="16" name="Text 9"/>
          <p:cNvSpPr/>
          <p:nvPr/>
        </p:nvSpPr>
        <p:spPr>
          <a:xfrm>
            <a:off x="1624965" y="6643568"/>
            <a:ext cx="2760226" cy="253841"/>
          </a:xfrm>
          <a:prstGeom prst="rect">
            <a:avLst/>
          </a:prstGeom>
          <a:noFill/>
          <a:ln/>
        </p:spPr>
        <p:txBody>
          <a:bodyPr wrap="none" lIns="0" tIns="0" rIns="0" bIns="0" rtlCol="0" anchor="t"/>
          <a:lstStyle/>
          <a:p>
            <a:pPr marL="0" indent="0" algn="l">
              <a:lnSpc>
                <a:spcPts val="1950"/>
              </a:lnSpc>
              <a:buNone/>
            </a:pPr>
            <a:r>
              <a:rPr lang="en-US" sz="1550" dirty="0">
                <a:solidFill>
                  <a:srgbClr val="15213F"/>
                </a:solidFill>
                <a:latin typeface="Roboto Slab" pitchFamily="34" charset="0"/>
                <a:ea typeface="Roboto Slab" pitchFamily="34" charset="-122"/>
                <a:cs typeface="Roboto Slab" pitchFamily="34" charset="-120"/>
              </a:rPr>
              <a:t>Legal Action as a Last Resort</a:t>
            </a:r>
            <a:endParaRPr lang="en-US" sz="1550" dirty="0"/>
          </a:p>
        </p:txBody>
      </p:sp>
      <p:sp>
        <p:nvSpPr>
          <p:cNvPr id="17" name="Text 10"/>
          <p:cNvSpPr/>
          <p:nvPr/>
        </p:nvSpPr>
        <p:spPr>
          <a:xfrm>
            <a:off x="1624965" y="6994803"/>
            <a:ext cx="12436673" cy="520065"/>
          </a:xfrm>
          <a:prstGeom prst="rect">
            <a:avLst/>
          </a:prstGeom>
          <a:noFill/>
          <a:ln/>
        </p:spPr>
        <p:txBody>
          <a:bodyPr wrap="square" lIns="0" tIns="0" rIns="0" bIns="0" rtlCol="0" anchor="t"/>
          <a:lstStyle/>
          <a:p>
            <a:pPr marL="0" indent="0" algn="l">
              <a:lnSpc>
                <a:spcPts val="2000"/>
              </a:lnSpc>
              <a:buNone/>
            </a:pPr>
            <a:r>
              <a:rPr lang="en-US" sz="1250" dirty="0">
                <a:solidFill>
                  <a:srgbClr val="15213F"/>
                </a:solidFill>
                <a:latin typeface="Roboto" pitchFamily="34" charset="0"/>
                <a:ea typeface="Roboto" pitchFamily="34" charset="-122"/>
                <a:cs typeface="Roboto" pitchFamily="34" charset="-120"/>
              </a:rPr>
              <a:t>If all else fails, legal action may be necessary. Be prepared for a potentially lengthy and costly process. Ensure you have strong evidence and a clear understanding of the potential outcomes before proceeding to court.</a:t>
            </a:r>
            <a:endParaRPr lang="en-US" sz="12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451253"/>
            <a:ext cx="11932325" cy="708779"/>
          </a:xfrm>
          <a:prstGeom prst="rect">
            <a:avLst/>
          </a:prstGeom>
          <a:noFill/>
          <a:ln/>
        </p:spPr>
        <p:txBody>
          <a:bodyPr wrap="none" lIns="0" tIns="0" rIns="0" bIns="0" rtlCol="0" anchor="t"/>
          <a:lstStyle/>
          <a:p>
            <a:pPr marL="0" indent="0">
              <a:lnSpc>
                <a:spcPts val="5550"/>
              </a:lnSpc>
              <a:buNone/>
            </a:pPr>
            <a:r>
              <a:rPr lang="en-US" sz="4450" dirty="0">
                <a:solidFill>
                  <a:srgbClr val="3257B8"/>
                </a:solidFill>
                <a:latin typeface="Roboto Slab" pitchFamily="34" charset="0"/>
                <a:ea typeface="Roboto Slab" pitchFamily="34" charset="-122"/>
                <a:cs typeface="Roboto Slab" pitchFamily="34" charset="-120"/>
              </a:rPr>
              <a:t>Interactive Map-Based Activity: Introduction</a:t>
            </a:r>
            <a:endParaRPr lang="en-US" sz="4450" dirty="0"/>
          </a:p>
        </p:txBody>
      </p:sp>
      <p:sp>
        <p:nvSpPr>
          <p:cNvPr id="3" name="Text 1"/>
          <p:cNvSpPr/>
          <p:nvPr/>
        </p:nvSpPr>
        <p:spPr>
          <a:xfrm>
            <a:off x="793790" y="272700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257B8"/>
                </a:solidFill>
                <a:latin typeface="Roboto Slab" pitchFamily="34" charset="0"/>
                <a:ea typeface="Roboto Slab" pitchFamily="34" charset="-122"/>
                <a:cs typeface="Roboto Slab" pitchFamily="34" charset="-120"/>
              </a:rPr>
              <a:t>Purpose</a:t>
            </a:r>
            <a:endParaRPr lang="en-US" sz="2200" dirty="0"/>
          </a:p>
        </p:txBody>
      </p:sp>
      <p:sp>
        <p:nvSpPr>
          <p:cNvPr id="4" name="Text 2"/>
          <p:cNvSpPr/>
          <p:nvPr/>
        </p:nvSpPr>
        <p:spPr>
          <a:xfrm>
            <a:off x="793790" y="3308152"/>
            <a:ext cx="3978116" cy="3266123"/>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This interactive map-based activity is designed to enhance your understanding of property boundaries and trespass issues in a practical, hands-on manner. By engaging with real-world scenarios on a digital platform, you'll gain valuable insights into the complexities of property law and dispute resolution.</a:t>
            </a:r>
            <a:endParaRPr lang="en-US" sz="1750" dirty="0"/>
          </a:p>
        </p:txBody>
      </p:sp>
      <p:sp>
        <p:nvSpPr>
          <p:cNvPr id="5" name="Text 3"/>
          <p:cNvSpPr/>
          <p:nvPr/>
        </p:nvSpPr>
        <p:spPr>
          <a:xfrm>
            <a:off x="5332928" y="272700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257B8"/>
                </a:solidFill>
                <a:latin typeface="Roboto Slab" pitchFamily="34" charset="0"/>
                <a:ea typeface="Roboto Slab" pitchFamily="34" charset="-122"/>
                <a:cs typeface="Roboto Slab" pitchFamily="34" charset="-120"/>
              </a:rPr>
              <a:t>Features</a:t>
            </a:r>
            <a:endParaRPr lang="en-US" sz="2200" dirty="0"/>
          </a:p>
        </p:txBody>
      </p:sp>
      <p:sp>
        <p:nvSpPr>
          <p:cNvPr id="6" name="Text 4"/>
          <p:cNvSpPr/>
          <p:nvPr/>
        </p:nvSpPr>
        <p:spPr>
          <a:xfrm>
            <a:off x="5332928" y="3308152"/>
            <a:ext cx="3978116" cy="2903220"/>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The activity includes a detailed digital map of a fictional neighbourhood, complete with various property types, boundaries, and potential trespass scenarios. You'll be able to zoom in on specific areas, toggle different layers of information, and interact with hotspots that present legal challenges.</a:t>
            </a:r>
            <a:endParaRPr lang="en-US" sz="1750" dirty="0"/>
          </a:p>
        </p:txBody>
      </p:sp>
      <p:sp>
        <p:nvSpPr>
          <p:cNvPr id="7" name="Text 5"/>
          <p:cNvSpPr/>
          <p:nvPr/>
        </p:nvSpPr>
        <p:spPr>
          <a:xfrm>
            <a:off x="9872067" y="272700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257B8"/>
                </a:solidFill>
                <a:latin typeface="Roboto Slab" pitchFamily="34" charset="0"/>
                <a:ea typeface="Roboto Slab" pitchFamily="34" charset="-122"/>
                <a:cs typeface="Roboto Slab" pitchFamily="34" charset="-120"/>
              </a:rPr>
              <a:t>Learning Objectives</a:t>
            </a:r>
            <a:endParaRPr lang="en-US" sz="2200" dirty="0"/>
          </a:p>
        </p:txBody>
      </p:sp>
      <p:sp>
        <p:nvSpPr>
          <p:cNvPr id="8" name="Text 6"/>
          <p:cNvSpPr/>
          <p:nvPr/>
        </p:nvSpPr>
        <p:spPr>
          <a:xfrm>
            <a:off x="9872067" y="3308152"/>
            <a:ext cx="3978116" cy="3266123"/>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Through this activity, you'll learn to identify potential boundary disputes, apply relevant case law to real-world situations, and develop strategies for resolving property-related conflicts. This practical application of theoretical knowledge will enhance your problem-solving skills in the context of property law.</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661630"/>
            <a:ext cx="12457509" cy="708779"/>
          </a:xfrm>
          <a:prstGeom prst="rect">
            <a:avLst/>
          </a:prstGeom>
          <a:noFill/>
          <a:ln/>
        </p:spPr>
        <p:txBody>
          <a:bodyPr wrap="none" lIns="0" tIns="0" rIns="0" bIns="0" rtlCol="0" anchor="t"/>
          <a:lstStyle/>
          <a:p>
            <a:pPr marL="0" indent="0">
              <a:lnSpc>
                <a:spcPts val="5550"/>
              </a:lnSpc>
              <a:buNone/>
            </a:pPr>
            <a:r>
              <a:rPr lang="en-US" sz="4450" dirty="0">
                <a:solidFill>
                  <a:srgbClr val="3257B8"/>
                </a:solidFill>
                <a:latin typeface="Roboto Slab" pitchFamily="34" charset="0"/>
                <a:ea typeface="Roboto Slab" pitchFamily="34" charset="-122"/>
                <a:cs typeface="Roboto Slab" pitchFamily="34" charset="-120"/>
              </a:rPr>
              <a:t>Interactive Map: Scenario 1 - Boundary Dispute</a:t>
            </a:r>
            <a:endParaRPr lang="en-US" sz="4450" dirty="0"/>
          </a:p>
        </p:txBody>
      </p:sp>
      <p:sp>
        <p:nvSpPr>
          <p:cNvPr id="3" name="Shape 1"/>
          <p:cNvSpPr/>
          <p:nvPr/>
        </p:nvSpPr>
        <p:spPr>
          <a:xfrm>
            <a:off x="793790" y="1824038"/>
            <a:ext cx="6408063" cy="3121462"/>
          </a:xfrm>
          <a:prstGeom prst="roundRect">
            <a:avLst>
              <a:gd name="adj" fmla="val 1090"/>
            </a:avLst>
          </a:prstGeom>
          <a:solidFill>
            <a:srgbClr val="E9ECF2"/>
          </a:solidFill>
          <a:ln/>
        </p:spPr>
        <p:txBody>
          <a:bodyPr/>
          <a:lstStyle/>
          <a:p>
            <a:endParaRPr lang="en-GB"/>
          </a:p>
        </p:txBody>
      </p:sp>
      <p:sp>
        <p:nvSpPr>
          <p:cNvPr id="4" name="Text 2"/>
          <p:cNvSpPr/>
          <p:nvPr/>
        </p:nvSpPr>
        <p:spPr>
          <a:xfrm>
            <a:off x="1020604" y="205085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5213F"/>
                </a:solidFill>
                <a:latin typeface="Roboto Slab" pitchFamily="34" charset="0"/>
                <a:ea typeface="Roboto Slab" pitchFamily="34" charset="-122"/>
                <a:cs typeface="Roboto Slab" pitchFamily="34" charset="-120"/>
              </a:rPr>
              <a:t>Scenario Description</a:t>
            </a:r>
            <a:endParaRPr lang="en-US" sz="2200" dirty="0"/>
          </a:p>
        </p:txBody>
      </p:sp>
      <p:sp>
        <p:nvSpPr>
          <p:cNvPr id="5" name="Text 3"/>
          <p:cNvSpPr/>
          <p:nvPr/>
        </p:nvSpPr>
        <p:spPr>
          <a:xfrm>
            <a:off x="1020604" y="2541270"/>
            <a:ext cx="5954435" cy="2177415"/>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In this scenario, two neighbouring properties are in dispute over the exact location of their shared boundary. Property A has recently erected a fence which Property B claims encroaches on their land by 0.5 metres. Historical maps and land registry documents provide conflicting information.</a:t>
            </a:r>
            <a:endParaRPr lang="en-US" sz="1750" dirty="0"/>
          </a:p>
        </p:txBody>
      </p:sp>
      <p:sp>
        <p:nvSpPr>
          <p:cNvPr id="6" name="Shape 4"/>
          <p:cNvSpPr/>
          <p:nvPr/>
        </p:nvSpPr>
        <p:spPr>
          <a:xfrm>
            <a:off x="7428667" y="1824038"/>
            <a:ext cx="6408063" cy="3121462"/>
          </a:xfrm>
          <a:prstGeom prst="roundRect">
            <a:avLst>
              <a:gd name="adj" fmla="val 1090"/>
            </a:avLst>
          </a:prstGeom>
          <a:solidFill>
            <a:srgbClr val="E9ECF2"/>
          </a:solidFill>
          <a:ln/>
        </p:spPr>
        <p:txBody>
          <a:bodyPr/>
          <a:lstStyle/>
          <a:p>
            <a:endParaRPr lang="en-GB"/>
          </a:p>
        </p:txBody>
      </p:sp>
      <p:sp>
        <p:nvSpPr>
          <p:cNvPr id="7" name="Text 5"/>
          <p:cNvSpPr/>
          <p:nvPr/>
        </p:nvSpPr>
        <p:spPr>
          <a:xfrm>
            <a:off x="7655481" y="205085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5213F"/>
                </a:solidFill>
                <a:latin typeface="Roboto Slab" pitchFamily="34" charset="0"/>
                <a:ea typeface="Roboto Slab" pitchFamily="34" charset="-122"/>
                <a:cs typeface="Roboto Slab" pitchFamily="34" charset="-120"/>
              </a:rPr>
              <a:t>Legal Considerations</a:t>
            </a:r>
            <a:endParaRPr lang="en-US" sz="2200" dirty="0"/>
          </a:p>
        </p:txBody>
      </p:sp>
      <p:sp>
        <p:nvSpPr>
          <p:cNvPr id="8" name="Text 6"/>
          <p:cNvSpPr/>
          <p:nvPr/>
        </p:nvSpPr>
        <p:spPr>
          <a:xfrm>
            <a:off x="7655481" y="2541270"/>
            <a:ext cx="5954435" cy="1814513"/>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Participants must consider the legal presumptions regarding boundaries, the reliability of various forms of evidence, and the potential application of adverse possession laws if the disputed area has been in use for an extended period.</a:t>
            </a:r>
            <a:endParaRPr lang="en-US" sz="1750" dirty="0"/>
          </a:p>
        </p:txBody>
      </p:sp>
      <p:sp>
        <p:nvSpPr>
          <p:cNvPr id="9" name="Shape 7"/>
          <p:cNvSpPr/>
          <p:nvPr/>
        </p:nvSpPr>
        <p:spPr>
          <a:xfrm>
            <a:off x="793790" y="5172313"/>
            <a:ext cx="6408063" cy="2395657"/>
          </a:xfrm>
          <a:prstGeom prst="roundRect">
            <a:avLst>
              <a:gd name="adj" fmla="val 1420"/>
            </a:avLst>
          </a:prstGeom>
          <a:solidFill>
            <a:srgbClr val="E9ECF2"/>
          </a:solidFill>
          <a:ln/>
        </p:spPr>
        <p:txBody>
          <a:bodyPr/>
          <a:lstStyle/>
          <a:p>
            <a:endParaRPr lang="en-GB"/>
          </a:p>
        </p:txBody>
      </p:sp>
      <p:sp>
        <p:nvSpPr>
          <p:cNvPr id="10" name="Text 8"/>
          <p:cNvSpPr/>
          <p:nvPr/>
        </p:nvSpPr>
        <p:spPr>
          <a:xfrm>
            <a:off x="1020604" y="539912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5213F"/>
                </a:solidFill>
                <a:latin typeface="Roboto Slab" pitchFamily="34" charset="0"/>
                <a:ea typeface="Roboto Slab" pitchFamily="34" charset="-122"/>
                <a:cs typeface="Roboto Slab" pitchFamily="34" charset="-120"/>
              </a:rPr>
              <a:t>Interactive Elements</a:t>
            </a:r>
            <a:endParaRPr lang="en-US" sz="2200" dirty="0"/>
          </a:p>
        </p:txBody>
      </p:sp>
      <p:sp>
        <p:nvSpPr>
          <p:cNvPr id="11" name="Text 9"/>
          <p:cNvSpPr/>
          <p:nvPr/>
        </p:nvSpPr>
        <p:spPr>
          <a:xfrm>
            <a:off x="1020604" y="5889546"/>
            <a:ext cx="5954435" cy="1451610"/>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Users can toggle between current and historical map views, access simulated land registry documents, and view 3D models of the properties from different angles to assess the boundary dispute.</a:t>
            </a:r>
            <a:endParaRPr lang="en-US" sz="1750" dirty="0"/>
          </a:p>
        </p:txBody>
      </p:sp>
      <p:sp>
        <p:nvSpPr>
          <p:cNvPr id="12" name="Shape 10"/>
          <p:cNvSpPr/>
          <p:nvPr/>
        </p:nvSpPr>
        <p:spPr>
          <a:xfrm>
            <a:off x="7428667" y="5172313"/>
            <a:ext cx="6408063" cy="2395657"/>
          </a:xfrm>
          <a:prstGeom prst="roundRect">
            <a:avLst>
              <a:gd name="adj" fmla="val 1420"/>
            </a:avLst>
          </a:prstGeom>
          <a:solidFill>
            <a:srgbClr val="E9ECF2"/>
          </a:solidFill>
          <a:ln/>
        </p:spPr>
        <p:txBody>
          <a:bodyPr/>
          <a:lstStyle/>
          <a:p>
            <a:endParaRPr lang="en-GB"/>
          </a:p>
        </p:txBody>
      </p:sp>
      <p:sp>
        <p:nvSpPr>
          <p:cNvPr id="13" name="Text 11"/>
          <p:cNvSpPr/>
          <p:nvPr/>
        </p:nvSpPr>
        <p:spPr>
          <a:xfrm>
            <a:off x="7655481" y="539912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5213F"/>
                </a:solidFill>
                <a:latin typeface="Roboto Slab" pitchFamily="34" charset="0"/>
                <a:ea typeface="Roboto Slab" pitchFamily="34" charset="-122"/>
                <a:cs typeface="Roboto Slab" pitchFamily="34" charset="-120"/>
              </a:rPr>
              <a:t>Task</a:t>
            </a:r>
            <a:endParaRPr lang="en-US" sz="2200" dirty="0"/>
          </a:p>
        </p:txBody>
      </p:sp>
      <p:sp>
        <p:nvSpPr>
          <p:cNvPr id="14" name="Text 12"/>
          <p:cNvSpPr/>
          <p:nvPr/>
        </p:nvSpPr>
        <p:spPr>
          <a:xfrm>
            <a:off x="7655481" y="5889546"/>
            <a:ext cx="5954435" cy="1451610"/>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Analyse the provided information and propose a resolution to the boundary dispute. Justify your decision based on relevant law and precedents, such as the principles established in cases like Elvin &amp; Ors v Andreae and others.</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1647" y="621983"/>
            <a:ext cx="12636818" cy="706874"/>
          </a:xfrm>
          <a:prstGeom prst="rect">
            <a:avLst/>
          </a:prstGeom>
          <a:noFill/>
          <a:ln/>
        </p:spPr>
        <p:txBody>
          <a:bodyPr wrap="none" lIns="0" tIns="0" rIns="0" bIns="0" rtlCol="0" anchor="t"/>
          <a:lstStyle/>
          <a:p>
            <a:pPr marL="0" indent="0">
              <a:lnSpc>
                <a:spcPts val="5550"/>
              </a:lnSpc>
              <a:buNone/>
            </a:pPr>
            <a:r>
              <a:rPr lang="en-US" sz="4450" dirty="0">
                <a:solidFill>
                  <a:srgbClr val="3257B8"/>
                </a:solidFill>
                <a:latin typeface="Roboto Slab" pitchFamily="34" charset="0"/>
                <a:ea typeface="Roboto Slab" pitchFamily="34" charset="-122"/>
                <a:cs typeface="Roboto Slab" pitchFamily="34" charset="-120"/>
              </a:rPr>
              <a:t>Interactive Map: Scenario 2 - Airspace Trespass</a:t>
            </a:r>
            <a:endParaRPr lang="en-US" sz="4450" dirty="0"/>
          </a:p>
        </p:txBody>
      </p:sp>
      <p:sp>
        <p:nvSpPr>
          <p:cNvPr id="3" name="Shape 1"/>
          <p:cNvSpPr/>
          <p:nvPr/>
        </p:nvSpPr>
        <p:spPr>
          <a:xfrm>
            <a:off x="791647" y="2120384"/>
            <a:ext cx="13047107" cy="30480"/>
          </a:xfrm>
          <a:prstGeom prst="roundRect">
            <a:avLst>
              <a:gd name="adj" fmla="val 111319"/>
            </a:avLst>
          </a:prstGeom>
          <a:solidFill>
            <a:srgbClr val="CFD2D8"/>
          </a:solidFill>
          <a:ln/>
        </p:spPr>
        <p:txBody>
          <a:bodyPr/>
          <a:lstStyle/>
          <a:p>
            <a:endParaRPr lang="en-GB"/>
          </a:p>
        </p:txBody>
      </p:sp>
      <p:sp>
        <p:nvSpPr>
          <p:cNvPr id="4" name="Shape 2"/>
          <p:cNvSpPr/>
          <p:nvPr/>
        </p:nvSpPr>
        <p:spPr>
          <a:xfrm>
            <a:off x="2322433" y="2120384"/>
            <a:ext cx="30480" cy="791647"/>
          </a:xfrm>
          <a:prstGeom prst="roundRect">
            <a:avLst>
              <a:gd name="adj" fmla="val 111319"/>
            </a:avLst>
          </a:prstGeom>
          <a:solidFill>
            <a:srgbClr val="CFD2D8"/>
          </a:solidFill>
          <a:ln/>
        </p:spPr>
        <p:txBody>
          <a:bodyPr/>
          <a:lstStyle/>
          <a:p>
            <a:endParaRPr lang="en-GB"/>
          </a:p>
        </p:txBody>
      </p:sp>
      <p:sp>
        <p:nvSpPr>
          <p:cNvPr id="5" name="Shape 3"/>
          <p:cNvSpPr/>
          <p:nvPr/>
        </p:nvSpPr>
        <p:spPr>
          <a:xfrm>
            <a:off x="2083237" y="1865948"/>
            <a:ext cx="508873" cy="508873"/>
          </a:xfrm>
          <a:prstGeom prst="roundRect">
            <a:avLst>
              <a:gd name="adj" fmla="val 6668"/>
            </a:avLst>
          </a:prstGeom>
          <a:solidFill>
            <a:srgbClr val="E9ECF2"/>
          </a:solidFill>
          <a:ln/>
        </p:spPr>
        <p:txBody>
          <a:bodyPr/>
          <a:lstStyle/>
          <a:p>
            <a:endParaRPr lang="en-GB"/>
          </a:p>
        </p:txBody>
      </p:sp>
      <p:sp>
        <p:nvSpPr>
          <p:cNvPr id="6" name="Text 4"/>
          <p:cNvSpPr/>
          <p:nvPr/>
        </p:nvSpPr>
        <p:spPr>
          <a:xfrm>
            <a:off x="2267664" y="1950720"/>
            <a:ext cx="139898" cy="339328"/>
          </a:xfrm>
          <a:prstGeom prst="rect">
            <a:avLst/>
          </a:prstGeom>
          <a:noFill/>
          <a:ln/>
        </p:spPr>
        <p:txBody>
          <a:bodyPr wrap="none" lIns="0" tIns="0" rIns="0" bIns="0" rtlCol="0" anchor="t"/>
          <a:lstStyle/>
          <a:p>
            <a:pPr marL="0" indent="0" algn="ctr">
              <a:lnSpc>
                <a:spcPts val="2650"/>
              </a:lnSpc>
              <a:buNone/>
            </a:pPr>
            <a:r>
              <a:rPr lang="en-US" sz="2650" dirty="0">
                <a:solidFill>
                  <a:srgbClr val="15213F"/>
                </a:solidFill>
                <a:latin typeface="Roboto Slab" pitchFamily="34" charset="0"/>
                <a:ea typeface="Roboto Slab" pitchFamily="34" charset="-122"/>
                <a:cs typeface="Roboto Slab" pitchFamily="34" charset="-120"/>
              </a:rPr>
              <a:t>1</a:t>
            </a:r>
            <a:endParaRPr lang="en-US" sz="2650" dirty="0"/>
          </a:p>
        </p:txBody>
      </p:sp>
      <p:sp>
        <p:nvSpPr>
          <p:cNvPr id="7" name="Text 5"/>
          <p:cNvSpPr/>
          <p:nvPr/>
        </p:nvSpPr>
        <p:spPr>
          <a:xfrm>
            <a:off x="1017746" y="3138249"/>
            <a:ext cx="2639973" cy="353378"/>
          </a:xfrm>
          <a:prstGeom prst="rect">
            <a:avLst/>
          </a:prstGeom>
          <a:noFill/>
          <a:ln/>
        </p:spPr>
        <p:txBody>
          <a:bodyPr wrap="non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Scenario Setup</a:t>
            </a:r>
            <a:endParaRPr lang="en-US" sz="2200" dirty="0"/>
          </a:p>
        </p:txBody>
      </p:sp>
      <p:sp>
        <p:nvSpPr>
          <p:cNvPr id="8" name="Text 6"/>
          <p:cNvSpPr/>
          <p:nvPr/>
        </p:nvSpPr>
        <p:spPr>
          <a:xfrm>
            <a:off x="1017746" y="3627239"/>
            <a:ext cx="2639973" cy="3981450"/>
          </a:xfrm>
          <a:prstGeom prst="rect">
            <a:avLst/>
          </a:prstGeom>
          <a:noFill/>
          <a:ln/>
        </p:spPr>
        <p:txBody>
          <a:bodyPr wrap="square" lIns="0" tIns="0" rIns="0" bIns="0"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This scenario involves a newly constructed high-rise building with balconies that slightly overhang the adjacent property. Additionally, a local business is using drones for deliveries, which frequently fly over both properties at various altitudes.</a:t>
            </a:r>
            <a:endParaRPr lang="en-US" sz="1750" dirty="0"/>
          </a:p>
        </p:txBody>
      </p:sp>
      <p:sp>
        <p:nvSpPr>
          <p:cNvPr id="9" name="Shape 7"/>
          <p:cNvSpPr/>
          <p:nvPr/>
        </p:nvSpPr>
        <p:spPr>
          <a:xfrm>
            <a:off x="5640705" y="2120384"/>
            <a:ext cx="30480" cy="791647"/>
          </a:xfrm>
          <a:prstGeom prst="roundRect">
            <a:avLst>
              <a:gd name="adj" fmla="val 111319"/>
            </a:avLst>
          </a:prstGeom>
          <a:solidFill>
            <a:srgbClr val="CFD2D8"/>
          </a:solidFill>
          <a:ln/>
        </p:spPr>
        <p:txBody>
          <a:bodyPr/>
          <a:lstStyle/>
          <a:p>
            <a:endParaRPr lang="en-GB"/>
          </a:p>
        </p:txBody>
      </p:sp>
      <p:sp>
        <p:nvSpPr>
          <p:cNvPr id="10" name="Shape 8"/>
          <p:cNvSpPr/>
          <p:nvPr/>
        </p:nvSpPr>
        <p:spPr>
          <a:xfrm>
            <a:off x="5401508" y="1865948"/>
            <a:ext cx="508873" cy="508873"/>
          </a:xfrm>
          <a:prstGeom prst="roundRect">
            <a:avLst>
              <a:gd name="adj" fmla="val 6668"/>
            </a:avLst>
          </a:prstGeom>
          <a:solidFill>
            <a:srgbClr val="E9ECF2"/>
          </a:solidFill>
          <a:ln/>
        </p:spPr>
        <p:txBody>
          <a:bodyPr/>
          <a:lstStyle/>
          <a:p>
            <a:endParaRPr lang="en-GB"/>
          </a:p>
        </p:txBody>
      </p:sp>
      <p:sp>
        <p:nvSpPr>
          <p:cNvPr id="11" name="Text 9"/>
          <p:cNvSpPr/>
          <p:nvPr/>
        </p:nvSpPr>
        <p:spPr>
          <a:xfrm>
            <a:off x="5562243" y="1950720"/>
            <a:ext cx="187404" cy="339328"/>
          </a:xfrm>
          <a:prstGeom prst="rect">
            <a:avLst/>
          </a:prstGeom>
          <a:noFill/>
          <a:ln/>
        </p:spPr>
        <p:txBody>
          <a:bodyPr wrap="none" lIns="0" tIns="0" rIns="0" bIns="0" rtlCol="0" anchor="t"/>
          <a:lstStyle/>
          <a:p>
            <a:pPr marL="0" indent="0" algn="ctr">
              <a:lnSpc>
                <a:spcPts val="2650"/>
              </a:lnSpc>
              <a:buNone/>
            </a:pPr>
            <a:r>
              <a:rPr lang="en-US" sz="2650" dirty="0">
                <a:solidFill>
                  <a:srgbClr val="15213F"/>
                </a:solidFill>
                <a:latin typeface="Roboto Slab" pitchFamily="34" charset="0"/>
                <a:ea typeface="Roboto Slab" pitchFamily="34" charset="-122"/>
                <a:cs typeface="Roboto Slab" pitchFamily="34" charset="-120"/>
              </a:rPr>
              <a:t>2</a:t>
            </a:r>
            <a:endParaRPr lang="en-US" sz="2650" dirty="0"/>
          </a:p>
        </p:txBody>
      </p:sp>
      <p:sp>
        <p:nvSpPr>
          <p:cNvPr id="12" name="Text 10"/>
          <p:cNvSpPr/>
          <p:nvPr/>
        </p:nvSpPr>
        <p:spPr>
          <a:xfrm>
            <a:off x="4336018" y="3138249"/>
            <a:ext cx="2639973" cy="353378"/>
          </a:xfrm>
          <a:prstGeom prst="rect">
            <a:avLst/>
          </a:prstGeom>
          <a:noFill/>
          <a:ln/>
        </p:spPr>
        <p:txBody>
          <a:bodyPr wrap="non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Legal Framework</a:t>
            </a:r>
            <a:endParaRPr lang="en-US" sz="2200" dirty="0"/>
          </a:p>
        </p:txBody>
      </p:sp>
      <p:sp>
        <p:nvSpPr>
          <p:cNvPr id="13" name="Text 11"/>
          <p:cNvSpPr/>
          <p:nvPr/>
        </p:nvSpPr>
        <p:spPr>
          <a:xfrm>
            <a:off x="4336018" y="3627239"/>
            <a:ext cx="2639973" cy="3981450"/>
          </a:xfrm>
          <a:prstGeom prst="rect">
            <a:avLst/>
          </a:prstGeom>
          <a:noFill/>
          <a:ln/>
        </p:spPr>
        <p:txBody>
          <a:bodyPr wrap="square" lIns="0" tIns="0" rIns="0" bIns="0"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Participants must apply the principles from Bernstein of Leigh v Skyviews &amp; General Ltd and Anchor Brewhouse Developments Ltd v Berkley House to determine if either the overhanging balconies or the drone flights constitute trespass.</a:t>
            </a:r>
            <a:endParaRPr lang="en-US" sz="1750" dirty="0"/>
          </a:p>
        </p:txBody>
      </p:sp>
      <p:sp>
        <p:nvSpPr>
          <p:cNvPr id="14" name="Shape 12"/>
          <p:cNvSpPr/>
          <p:nvPr/>
        </p:nvSpPr>
        <p:spPr>
          <a:xfrm>
            <a:off x="8958977" y="2120384"/>
            <a:ext cx="30480" cy="791647"/>
          </a:xfrm>
          <a:prstGeom prst="roundRect">
            <a:avLst>
              <a:gd name="adj" fmla="val 111319"/>
            </a:avLst>
          </a:prstGeom>
          <a:solidFill>
            <a:srgbClr val="CFD2D8"/>
          </a:solidFill>
          <a:ln/>
        </p:spPr>
        <p:txBody>
          <a:bodyPr/>
          <a:lstStyle/>
          <a:p>
            <a:endParaRPr lang="en-GB"/>
          </a:p>
        </p:txBody>
      </p:sp>
      <p:sp>
        <p:nvSpPr>
          <p:cNvPr id="15" name="Shape 13"/>
          <p:cNvSpPr/>
          <p:nvPr/>
        </p:nvSpPr>
        <p:spPr>
          <a:xfrm>
            <a:off x="8719780" y="1865948"/>
            <a:ext cx="508873" cy="508873"/>
          </a:xfrm>
          <a:prstGeom prst="roundRect">
            <a:avLst>
              <a:gd name="adj" fmla="val 6668"/>
            </a:avLst>
          </a:prstGeom>
          <a:solidFill>
            <a:srgbClr val="E9ECF2"/>
          </a:solidFill>
          <a:ln/>
        </p:spPr>
        <p:txBody>
          <a:bodyPr/>
          <a:lstStyle/>
          <a:p>
            <a:endParaRPr lang="en-GB"/>
          </a:p>
        </p:txBody>
      </p:sp>
      <p:sp>
        <p:nvSpPr>
          <p:cNvPr id="16" name="Text 14"/>
          <p:cNvSpPr/>
          <p:nvPr/>
        </p:nvSpPr>
        <p:spPr>
          <a:xfrm>
            <a:off x="8882539" y="1950720"/>
            <a:ext cx="183237" cy="339328"/>
          </a:xfrm>
          <a:prstGeom prst="rect">
            <a:avLst/>
          </a:prstGeom>
          <a:noFill/>
          <a:ln/>
        </p:spPr>
        <p:txBody>
          <a:bodyPr wrap="none" lIns="0" tIns="0" rIns="0" bIns="0" rtlCol="0" anchor="t"/>
          <a:lstStyle/>
          <a:p>
            <a:pPr marL="0" indent="0" algn="ctr">
              <a:lnSpc>
                <a:spcPts val="2650"/>
              </a:lnSpc>
              <a:buNone/>
            </a:pPr>
            <a:r>
              <a:rPr lang="en-US" sz="2650" dirty="0">
                <a:solidFill>
                  <a:srgbClr val="15213F"/>
                </a:solidFill>
                <a:latin typeface="Roboto Slab" pitchFamily="34" charset="0"/>
                <a:ea typeface="Roboto Slab" pitchFamily="34" charset="-122"/>
                <a:cs typeface="Roboto Slab" pitchFamily="34" charset="-120"/>
              </a:rPr>
              <a:t>3</a:t>
            </a:r>
            <a:endParaRPr lang="en-US" sz="2650" dirty="0"/>
          </a:p>
        </p:txBody>
      </p:sp>
      <p:sp>
        <p:nvSpPr>
          <p:cNvPr id="17" name="Text 15"/>
          <p:cNvSpPr/>
          <p:nvPr/>
        </p:nvSpPr>
        <p:spPr>
          <a:xfrm>
            <a:off x="7654290" y="3138249"/>
            <a:ext cx="2639973" cy="706755"/>
          </a:xfrm>
          <a:prstGeom prst="rect">
            <a:avLst/>
          </a:prstGeom>
          <a:noFill/>
          <a:ln/>
        </p:spPr>
        <p:txBody>
          <a:bodyPr wrap="squar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Interactive Features</a:t>
            </a:r>
            <a:endParaRPr lang="en-US" sz="2200" dirty="0"/>
          </a:p>
        </p:txBody>
      </p:sp>
      <p:sp>
        <p:nvSpPr>
          <p:cNvPr id="18" name="Text 16"/>
          <p:cNvSpPr/>
          <p:nvPr/>
        </p:nvSpPr>
        <p:spPr>
          <a:xfrm>
            <a:off x="7654290" y="3980617"/>
            <a:ext cx="2639973" cy="3257550"/>
          </a:xfrm>
          <a:prstGeom prst="rect">
            <a:avLst/>
          </a:prstGeom>
          <a:noFill/>
          <a:ln/>
        </p:spPr>
        <p:txBody>
          <a:bodyPr wrap="square" lIns="0" tIns="0" rIns="0" bIns="0"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Users can manipulate a 3D model of the buildings to measure the extent of overhang and simulate drone flight paths at different altitudes. They can also access relevant local regulations and case law summaries.</a:t>
            </a:r>
            <a:endParaRPr lang="en-US" sz="1750" dirty="0"/>
          </a:p>
        </p:txBody>
      </p:sp>
      <p:sp>
        <p:nvSpPr>
          <p:cNvPr id="19" name="Shape 17"/>
          <p:cNvSpPr/>
          <p:nvPr/>
        </p:nvSpPr>
        <p:spPr>
          <a:xfrm>
            <a:off x="12277368" y="2120384"/>
            <a:ext cx="30480" cy="791647"/>
          </a:xfrm>
          <a:prstGeom prst="roundRect">
            <a:avLst>
              <a:gd name="adj" fmla="val 111319"/>
            </a:avLst>
          </a:prstGeom>
          <a:solidFill>
            <a:srgbClr val="CFD2D8"/>
          </a:solidFill>
          <a:ln/>
        </p:spPr>
        <p:txBody>
          <a:bodyPr/>
          <a:lstStyle/>
          <a:p>
            <a:endParaRPr lang="en-GB"/>
          </a:p>
        </p:txBody>
      </p:sp>
      <p:sp>
        <p:nvSpPr>
          <p:cNvPr id="20" name="Shape 18"/>
          <p:cNvSpPr/>
          <p:nvPr/>
        </p:nvSpPr>
        <p:spPr>
          <a:xfrm>
            <a:off x="12038171" y="1865948"/>
            <a:ext cx="508873" cy="508873"/>
          </a:xfrm>
          <a:prstGeom prst="roundRect">
            <a:avLst>
              <a:gd name="adj" fmla="val 6668"/>
            </a:avLst>
          </a:prstGeom>
          <a:solidFill>
            <a:srgbClr val="E9ECF2"/>
          </a:solidFill>
          <a:ln/>
        </p:spPr>
        <p:txBody>
          <a:bodyPr/>
          <a:lstStyle/>
          <a:p>
            <a:endParaRPr lang="en-GB"/>
          </a:p>
        </p:txBody>
      </p:sp>
      <p:sp>
        <p:nvSpPr>
          <p:cNvPr id="21" name="Text 19"/>
          <p:cNvSpPr/>
          <p:nvPr/>
        </p:nvSpPr>
        <p:spPr>
          <a:xfrm>
            <a:off x="12194262" y="1950720"/>
            <a:ext cx="196691" cy="339328"/>
          </a:xfrm>
          <a:prstGeom prst="rect">
            <a:avLst/>
          </a:prstGeom>
          <a:noFill/>
          <a:ln/>
        </p:spPr>
        <p:txBody>
          <a:bodyPr wrap="none" lIns="0" tIns="0" rIns="0" bIns="0" rtlCol="0" anchor="t"/>
          <a:lstStyle/>
          <a:p>
            <a:pPr marL="0" indent="0" algn="ctr">
              <a:lnSpc>
                <a:spcPts val="2650"/>
              </a:lnSpc>
              <a:buNone/>
            </a:pPr>
            <a:r>
              <a:rPr lang="en-US" sz="2650" dirty="0">
                <a:solidFill>
                  <a:srgbClr val="15213F"/>
                </a:solidFill>
                <a:latin typeface="Roboto Slab" pitchFamily="34" charset="0"/>
                <a:ea typeface="Roboto Slab" pitchFamily="34" charset="-122"/>
                <a:cs typeface="Roboto Slab" pitchFamily="34" charset="-120"/>
              </a:rPr>
              <a:t>4</a:t>
            </a:r>
            <a:endParaRPr lang="en-US" sz="2650" dirty="0"/>
          </a:p>
        </p:txBody>
      </p:sp>
      <p:sp>
        <p:nvSpPr>
          <p:cNvPr id="22" name="Text 20"/>
          <p:cNvSpPr/>
          <p:nvPr/>
        </p:nvSpPr>
        <p:spPr>
          <a:xfrm>
            <a:off x="10972562" y="3138249"/>
            <a:ext cx="2640092" cy="353378"/>
          </a:xfrm>
          <a:prstGeom prst="rect">
            <a:avLst/>
          </a:prstGeom>
          <a:noFill/>
          <a:ln/>
        </p:spPr>
        <p:txBody>
          <a:bodyPr wrap="non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Challenge</a:t>
            </a:r>
            <a:endParaRPr lang="en-US" sz="2200" dirty="0"/>
          </a:p>
        </p:txBody>
      </p:sp>
      <p:sp>
        <p:nvSpPr>
          <p:cNvPr id="23" name="Text 21"/>
          <p:cNvSpPr/>
          <p:nvPr/>
        </p:nvSpPr>
        <p:spPr>
          <a:xfrm>
            <a:off x="10972562" y="3627239"/>
            <a:ext cx="2640092" cy="3257550"/>
          </a:xfrm>
          <a:prstGeom prst="rect">
            <a:avLst/>
          </a:prstGeom>
          <a:noFill/>
          <a:ln/>
        </p:spPr>
        <p:txBody>
          <a:bodyPr wrap="square" lIns="0" tIns="0" rIns="0" bIns="0"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Evaluate the potential trespass issues for both the overhanging balconies and drone flights. Propose solutions that balance property rights with practical considerations and emerging technologies.</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722590"/>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3257B8"/>
                </a:solidFill>
                <a:latin typeface="Roboto Slab" pitchFamily="34" charset="0"/>
                <a:ea typeface="Roboto Slab" pitchFamily="34" charset="-122"/>
                <a:cs typeface="Roboto Slab" pitchFamily="34" charset="-120"/>
              </a:rPr>
              <a:t>Interactive Map: Scenario 3 - Subterranean Rights</a:t>
            </a:r>
            <a:endParaRPr lang="en-US" sz="4450" dirty="0"/>
          </a:p>
        </p:txBody>
      </p:sp>
      <p:pic>
        <p:nvPicPr>
          <p:cNvPr id="3" name="Image 0" descr="preencoded.png"/>
          <p:cNvPicPr>
            <a:picLocks noChangeAspect="1"/>
          </p:cNvPicPr>
          <p:nvPr/>
        </p:nvPicPr>
        <p:blipFill>
          <a:blip r:embed="rId3"/>
          <a:stretch>
            <a:fillRect/>
          </a:stretch>
        </p:blipFill>
        <p:spPr>
          <a:xfrm>
            <a:off x="793790" y="2593777"/>
            <a:ext cx="566976" cy="566976"/>
          </a:xfrm>
          <a:prstGeom prst="rect">
            <a:avLst/>
          </a:prstGeom>
        </p:spPr>
      </p:pic>
      <p:sp>
        <p:nvSpPr>
          <p:cNvPr id="4" name="Text 1"/>
          <p:cNvSpPr/>
          <p:nvPr/>
        </p:nvSpPr>
        <p:spPr>
          <a:xfrm>
            <a:off x="793790" y="33875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Scenario Context</a:t>
            </a:r>
            <a:endParaRPr lang="en-US" sz="2200" dirty="0"/>
          </a:p>
        </p:txBody>
      </p:sp>
      <p:sp>
        <p:nvSpPr>
          <p:cNvPr id="5" name="Text 2"/>
          <p:cNvSpPr/>
          <p:nvPr/>
        </p:nvSpPr>
        <p:spPr>
          <a:xfrm>
            <a:off x="793790" y="3877985"/>
            <a:ext cx="3005495" cy="362902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An energy company has discovered oil deposits deep beneath a residential area. They plan to use directional drilling from an adjacent property to access these resources. Homeowners are concerned about potential trespass and the impact on their property rights.</a:t>
            </a:r>
            <a:endParaRPr lang="en-US" sz="1750" dirty="0"/>
          </a:p>
        </p:txBody>
      </p:sp>
      <p:pic>
        <p:nvPicPr>
          <p:cNvPr id="6" name="Image 1" descr="preencoded.png"/>
          <p:cNvPicPr>
            <a:picLocks noChangeAspect="1"/>
          </p:cNvPicPr>
          <p:nvPr/>
        </p:nvPicPr>
        <p:blipFill>
          <a:blip r:embed="rId4"/>
          <a:stretch>
            <a:fillRect/>
          </a:stretch>
        </p:blipFill>
        <p:spPr>
          <a:xfrm>
            <a:off x="4139446" y="2593777"/>
            <a:ext cx="566976" cy="566976"/>
          </a:xfrm>
          <a:prstGeom prst="rect">
            <a:avLst/>
          </a:prstGeom>
        </p:spPr>
      </p:pic>
      <p:sp>
        <p:nvSpPr>
          <p:cNvPr id="7" name="Text 3"/>
          <p:cNvSpPr/>
          <p:nvPr/>
        </p:nvSpPr>
        <p:spPr>
          <a:xfrm>
            <a:off x="4139446" y="33875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Legal Principles</a:t>
            </a:r>
            <a:endParaRPr lang="en-US" sz="2200" dirty="0"/>
          </a:p>
        </p:txBody>
      </p:sp>
      <p:sp>
        <p:nvSpPr>
          <p:cNvPr id="8" name="Text 4"/>
          <p:cNvSpPr/>
          <p:nvPr/>
        </p:nvSpPr>
        <p:spPr>
          <a:xfrm>
            <a:off x="4139446" y="3877985"/>
            <a:ext cx="3005614" cy="3266123"/>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This scenario draws on the principles established in Bocardo SA v Star Energy UK Onshore Ltd. Participants must consider the extent of subterranean property rights and the balance between landowner rights and national resource interests.</a:t>
            </a:r>
            <a:endParaRPr lang="en-US" sz="1750" dirty="0"/>
          </a:p>
        </p:txBody>
      </p:sp>
      <p:pic>
        <p:nvPicPr>
          <p:cNvPr id="9" name="Image 2" descr="preencoded.png"/>
          <p:cNvPicPr>
            <a:picLocks noChangeAspect="1"/>
          </p:cNvPicPr>
          <p:nvPr/>
        </p:nvPicPr>
        <p:blipFill>
          <a:blip r:embed="rId5"/>
          <a:stretch>
            <a:fillRect/>
          </a:stretch>
        </p:blipFill>
        <p:spPr>
          <a:xfrm>
            <a:off x="7485221" y="2593777"/>
            <a:ext cx="566976" cy="566976"/>
          </a:xfrm>
          <a:prstGeom prst="rect">
            <a:avLst/>
          </a:prstGeom>
        </p:spPr>
      </p:pic>
      <p:sp>
        <p:nvSpPr>
          <p:cNvPr id="10" name="Text 5"/>
          <p:cNvSpPr/>
          <p:nvPr/>
        </p:nvSpPr>
        <p:spPr>
          <a:xfrm>
            <a:off x="7485221" y="33875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Map Features</a:t>
            </a:r>
            <a:endParaRPr lang="en-US" sz="2200" dirty="0"/>
          </a:p>
        </p:txBody>
      </p:sp>
      <p:sp>
        <p:nvSpPr>
          <p:cNvPr id="11" name="Text 6"/>
          <p:cNvSpPr/>
          <p:nvPr/>
        </p:nvSpPr>
        <p:spPr>
          <a:xfrm>
            <a:off x="7485221" y="3877985"/>
            <a:ext cx="3005614" cy="3266123"/>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The interactive map allows users to view underground geological layers, proposed drilling paths, and property boundaries. Users can access simulated legal documents, including mineral rights agreements and local planning regulations.</a:t>
            </a:r>
            <a:endParaRPr lang="en-US" sz="1750" dirty="0"/>
          </a:p>
        </p:txBody>
      </p:sp>
      <p:pic>
        <p:nvPicPr>
          <p:cNvPr id="12" name="Image 3" descr="preencoded.png"/>
          <p:cNvPicPr>
            <a:picLocks noChangeAspect="1"/>
          </p:cNvPicPr>
          <p:nvPr/>
        </p:nvPicPr>
        <p:blipFill>
          <a:blip r:embed="rId6"/>
          <a:stretch>
            <a:fillRect/>
          </a:stretch>
        </p:blipFill>
        <p:spPr>
          <a:xfrm>
            <a:off x="10830997" y="2593777"/>
            <a:ext cx="566976" cy="566976"/>
          </a:xfrm>
          <a:prstGeom prst="rect">
            <a:avLst/>
          </a:prstGeom>
        </p:spPr>
      </p:pic>
      <p:sp>
        <p:nvSpPr>
          <p:cNvPr id="13" name="Text 7"/>
          <p:cNvSpPr/>
          <p:nvPr/>
        </p:nvSpPr>
        <p:spPr>
          <a:xfrm>
            <a:off x="10830997" y="33875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Decision-Making</a:t>
            </a:r>
            <a:endParaRPr lang="en-US" sz="2200" dirty="0"/>
          </a:p>
        </p:txBody>
      </p:sp>
      <p:sp>
        <p:nvSpPr>
          <p:cNvPr id="14" name="Text 8"/>
          <p:cNvSpPr/>
          <p:nvPr/>
        </p:nvSpPr>
        <p:spPr>
          <a:xfrm>
            <a:off x="10830997" y="3877985"/>
            <a:ext cx="3005614" cy="290322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Participants must assess the legality of the proposed drilling, consider potential compensation for affected landowners, and suggest a framework for balancing individual property rights with broader economic interests.</a:t>
            </a:r>
            <a:endParaRPr lang="en-US" sz="1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09374" y="779859"/>
            <a:ext cx="13211651" cy="1266825"/>
          </a:xfrm>
          <a:prstGeom prst="rect">
            <a:avLst/>
          </a:prstGeom>
          <a:noFill/>
          <a:ln/>
        </p:spPr>
        <p:txBody>
          <a:bodyPr wrap="square" lIns="0" tIns="0" rIns="0" bIns="0" rtlCol="0" anchor="t"/>
          <a:lstStyle/>
          <a:p>
            <a:pPr marL="0" indent="0">
              <a:lnSpc>
                <a:spcPts val="4950"/>
              </a:lnSpc>
              <a:buNone/>
            </a:pPr>
            <a:r>
              <a:rPr lang="en-US" sz="3950" dirty="0">
                <a:solidFill>
                  <a:srgbClr val="3257B8"/>
                </a:solidFill>
                <a:latin typeface="Roboto Slab" pitchFamily="34" charset="0"/>
                <a:ea typeface="Roboto Slab" pitchFamily="34" charset="-122"/>
                <a:cs typeface="Roboto Slab" pitchFamily="34" charset="-120"/>
              </a:rPr>
              <a:t>Interactive Map: Scenario 4 - Easements and Right of Way</a:t>
            </a:r>
            <a:endParaRPr lang="en-US" sz="3950" dirty="0"/>
          </a:p>
        </p:txBody>
      </p:sp>
      <p:pic>
        <p:nvPicPr>
          <p:cNvPr id="3" name="Image 0" descr="preencoded.png"/>
          <p:cNvPicPr>
            <a:picLocks noChangeAspect="1"/>
          </p:cNvPicPr>
          <p:nvPr/>
        </p:nvPicPr>
        <p:blipFill>
          <a:blip r:embed="rId3"/>
          <a:stretch>
            <a:fillRect/>
          </a:stretch>
        </p:blipFill>
        <p:spPr>
          <a:xfrm>
            <a:off x="709374" y="2451973"/>
            <a:ext cx="3302913" cy="810697"/>
          </a:xfrm>
          <a:prstGeom prst="rect">
            <a:avLst/>
          </a:prstGeom>
        </p:spPr>
      </p:pic>
      <p:sp>
        <p:nvSpPr>
          <p:cNvPr id="4" name="Text 1"/>
          <p:cNvSpPr/>
          <p:nvPr/>
        </p:nvSpPr>
        <p:spPr>
          <a:xfrm>
            <a:off x="912019" y="3566636"/>
            <a:ext cx="2533769" cy="316706"/>
          </a:xfrm>
          <a:prstGeom prst="rect">
            <a:avLst/>
          </a:prstGeom>
          <a:noFill/>
          <a:ln/>
        </p:spPr>
        <p:txBody>
          <a:bodyPr wrap="none" lIns="0" tIns="0" rIns="0" bIns="0" rtlCol="0" anchor="t"/>
          <a:lstStyle/>
          <a:p>
            <a:pPr marL="0" indent="0" algn="l">
              <a:lnSpc>
                <a:spcPts val="2450"/>
              </a:lnSpc>
              <a:buNone/>
            </a:pPr>
            <a:r>
              <a:rPr lang="en-US" sz="1950" dirty="0">
                <a:solidFill>
                  <a:srgbClr val="15213F"/>
                </a:solidFill>
                <a:latin typeface="Roboto Slab" pitchFamily="34" charset="0"/>
                <a:ea typeface="Roboto Slab" pitchFamily="34" charset="-122"/>
                <a:cs typeface="Roboto Slab" pitchFamily="34" charset="-120"/>
              </a:rPr>
              <a:t>Scenario Overview</a:t>
            </a:r>
            <a:endParaRPr lang="en-US" sz="1950" dirty="0"/>
          </a:p>
        </p:txBody>
      </p:sp>
      <p:sp>
        <p:nvSpPr>
          <p:cNvPr id="5" name="Text 2"/>
          <p:cNvSpPr/>
          <p:nvPr/>
        </p:nvSpPr>
        <p:spPr>
          <a:xfrm>
            <a:off x="912019" y="4004905"/>
            <a:ext cx="2897624" cy="2917865"/>
          </a:xfrm>
          <a:prstGeom prst="rect">
            <a:avLst/>
          </a:prstGeom>
          <a:noFill/>
          <a:ln/>
        </p:spPr>
        <p:txBody>
          <a:bodyPr wrap="square" lIns="0" tIns="0" rIns="0" bIns="0" rtlCol="0" anchor="t"/>
          <a:lstStyle/>
          <a:p>
            <a:pPr marL="0" indent="0" algn="l">
              <a:lnSpc>
                <a:spcPts val="2550"/>
              </a:lnSpc>
              <a:buNone/>
            </a:pPr>
            <a:r>
              <a:rPr lang="en-US" sz="1550" dirty="0">
                <a:solidFill>
                  <a:srgbClr val="15213F"/>
                </a:solidFill>
                <a:latin typeface="Roboto" pitchFamily="34" charset="0"/>
                <a:ea typeface="Roboto" pitchFamily="34" charset="-122"/>
                <a:cs typeface="Roboto" pitchFamily="34" charset="-120"/>
              </a:rPr>
              <a:t>This scenario involves a rural property that has historically allowed neighbouring farmers to cross their land to access a main road. The new owner wishes to restrict this access, leading to disputes over potential easements or rights of way.</a:t>
            </a:r>
            <a:endParaRPr lang="en-US" sz="1550" dirty="0"/>
          </a:p>
        </p:txBody>
      </p:sp>
      <p:pic>
        <p:nvPicPr>
          <p:cNvPr id="6" name="Image 1" descr="preencoded.png"/>
          <p:cNvPicPr>
            <a:picLocks noChangeAspect="1"/>
          </p:cNvPicPr>
          <p:nvPr/>
        </p:nvPicPr>
        <p:blipFill>
          <a:blip r:embed="rId4"/>
          <a:stretch>
            <a:fillRect/>
          </a:stretch>
        </p:blipFill>
        <p:spPr>
          <a:xfrm>
            <a:off x="4012287" y="2451973"/>
            <a:ext cx="3302913" cy="810697"/>
          </a:xfrm>
          <a:prstGeom prst="rect">
            <a:avLst/>
          </a:prstGeom>
        </p:spPr>
      </p:pic>
      <p:sp>
        <p:nvSpPr>
          <p:cNvPr id="7" name="Text 3"/>
          <p:cNvSpPr/>
          <p:nvPr/>
        </p:nvSpPr>
        <p:spPr>
          <a:xfrm>
            <a:off x="4214932" y="3566636"/>
            <a:ext cx="2533769" cy="316706"/>
          </a:xfrm>
          <a:prstGeom prst="rect">
            <a:avLst/>
          </a:prstGeom>
          <a:noFill/>
          <a:ln/>
        </p:spPr>
        <p:txBody>
          <a:bodyPr wrap="none" lIns="0" tIns="0" rIns="0" bIns="0" rtlCol="0" anchor="t"/>
          <a:lstStyle/>
          <a:p>
            <a:pPr marL="0" indent="0" algn="l">
              <a:lnSpc>
                <a:spcPts val="2450"/>
              </a:lnSpc>
              <a:buNone/>
            </a:pPr>
            <a:r>
              <a:rPr lang="en-US" sz="1950" dirty="0">
                <a:solidFill>
                  <a:srgbClr val="15213F"/>
                </a:solidFill>
                <a:latin typeface="Roboto Slab" pitchFamily="34" charset="0"/>
                <a:ea typeface="Roboto Slab" pitchFamily="34" charset="-122"/>
                <a:cs typeface="Roboto Slab" pitchFamily="34" charset="-120"/>
              </a:rPr>
              <a:t>Legal Considerations</a:t>
            </a:r>
            <a:endParaRPr lang="en-US" sz="1950" dirty="0"/>
          </a:p>
        </p:txBody>
      </p:sp>
      <p:sp>
        <p:nvSpPr>
          <p:cNvPr id="8" name="Text 4"/>
          <p:cNvSpPr/>
          <p:nvPr/>
        </p:nvSpPr>
        <p:spPr>
          <a:xfrm>
            <a:off x="4214932" y="4004905"/>
            <a:ext cx="2897624" cy="3242072"/>
          </a:xfrm>
          <a:prstGeom prst="rect">
            <a:avLst/>
          </a:prstGeom>
          <a:noFill/>
          <a:ln/>
        </p:spPr>
        <p:txBody>
          <a:bodyPr wrap="square" lIns="0" tIns="0" rIns="0" bIns="0" rtlCol="0" anchor="t"/>
          <a:lstStyle/>
          <a:p>
            <a:pPr marL="0" indent="0" algn="l">
              <a:lnSpc>
                <a:spcPts val="2550"/>
              </a:lnSpc>
              <a:buNone/>
            </a:pPr>
            <a:r>
              <a:rPr lang="en-US" sz="1550" dirty="0">
                <a:solidFill>
                  <a:srgbClr val="15213F"/>
                </a:solidFill>
                <a:latin typeface="Roboto" pitchFamily="34" charset="0"/>
                <a:ea typeface="Roboto" pitchFamily="34" charset="-122"/>
                <a:cs typeface="Roboto" pitchFamily="34" charset="-120"/>
              </a:rPr>
              <a:t>Participants must examine the principles of easements, particularly those acquired by prescription or implied grant. Relevant cases such as Wheeldon v Burrows and R (on the application of Newhaven Port and Properties Ltd) v East Sussex CC should be considered.</a:t>
            </a:r>
            <a:endParaRPr lang="en-US" sz="1550" dirty="0"/>
          </a:p>
        </p:txBody>
      </p:sp>
      <p:pic>
        <p:nvPicPr>
          <p:cNvPr id="9" name="Image 2" descr="preencoded.png"/>
          <p:cNvPicPr>
            <a:picLocks noChangeAspect="1"/>
          </p:cNvPicPr>
          <p:nvPr/>
        </p:nvPicPr>
        <p:blipFill>
          <a:blip r:embed="rId5"/>
          <a:stretch>
            <a:fillRect/>
          </a:stretch>
        </p:blipFill>
        <p:spPr>
          <a:xfrm>
            <a:off x="7315200" y="2451973"/>
            <a:ext cx="3302913" cy="810697"/>
          </a:xfrm>
          <a:prstGeom prst="rect">
            <a:avLst/>
          </a:prstGeom>
        </p:spPr>
      </p:pic>
      <p:sp>
        <p:nvSpPr>
          <p:cNvPr id="10" name="Text 5"/>
          <p:cNvSpPr/>
          <p:nvPr/>
        </p:nvSpPr>
        <p:spPr>
          <a:xfrm>
            <a:off x="7517844" y="3566636"/>
            <a:ext cx="2533769" cy="316706"/>
          </a:xfrm>
          <a:prstGeom prst="rect">
            <a:avLst/>
          </a:prstGeom>
          <a:noFill/>
          <a:ln/>
        </p:spPr>
        <p:txBody>
          <a:bodyPr wrap="none" lIns="0" tIns="0" rIns="0" bIns="0" rtlCol="0" anchor="t"/>
          <a:lstStyle/>
          <a:p>
            <a:pPr marL="0" indent="0" algn="l">
              <a:lnSpc>
                <a:spcPts val="2450"/>
              </a:lnSpc>
              <a:buNone/>
            </a:pPr>
            <a:r>
              <a:rPr lang="en-US" sz="1950" dirty="0">
                <a:solidFill>
                  <a:srgbClr val="15213F"/>
                </a:solidFill>
                <a:latin typeface="Roboto Slab" pitchFamily="34" charset="0"/>
                <a:ea typeface="Roboto Slab" pitchFamily="34" charset="-122"/>
                <a:cs typeface="Roboto Slab" pitchFamily="34" charset="-120"/>
              </a:rPr>
              <a:t>Interactive Elements</a:t>
            </a:r>
            <a:endParaRPr lang="en-US" sz="1950" dirty="0"/>
          </a:p>
        </p:txBody>
      </p:sp>
      <p:sp>
        <p:nvSpPr>
          <p:cNvPr id="11" name="Text 6"/>
          <p:cNvSpPr/>
          <p:nvPr/>
        </p:nvSpPr>
        <p:spPr>
          <a:xfrm>
            <a:off x="7517844" y="4004905"/>
            <a:ext cx="2897624" cy="2593658"/>
          </a:xfrm>
          <a:prstGeom prst="rect">
            <a:avLst/>
          </a:prstGeom>
          <a:noFill/>
          <a:ln/>
        </p:spPr>
        <p:txBody>
          <a:bodyPr wrap="square" lIns="0" tIns="0" rIns="0" bIns="0" rtlCol="0" anchor="t"/>
          <a:lstStyle/>
          <a:p>
            <a:pPr marL="0" indent="0" algn="l">
              <a:lnSpc>
                <a:spcPts val="2550"/>
              </a:lnSpc>
              <a:buNone/>
            </a:pPr>
            <a:r>
              <a:rPr lang="en-US" sz="1550" dirty="0">
                <a:solidFill>
                  <a:srgbClr val="15213F"/>
                </a:solidFill>
                <a:latin typeface="Roboto" pitchFamily="34" charset="0"/>
                <a:ea typeface="Roboto" pitchFamily="34" charset="-122"/>
                <a:cs typeface="Roboto" pitchFamily="34" charset="-120"/>
              </a:rPr>
              <a:t>The map allows users to trace historical and current access routes, view land usage over time, and access simulated witness statements and historical documents. Users can also overlay different legal interpretations of access rights.</a:t>
            </a:r>
            <a:endParaRPr lang="en-US" sz="1550" dirty="0"/>
          </a:p>
        </p:txBody>
      </p:sp>
      <p:pic>
        <p:nvPicPr>
          <p:cNvPr id="12" name="Image 3" descr="preencoded.png"/>
          <p:cNvPicPr>
            <a:picLocks noChangeAspect="1"/>
          </p:cNvPicPr>
          <p:nvPr/>
        </p:nvPicPr>
        <p:blipFill>
          <a:blip r:embed="rId6"/>
          <a:stretch>
            <a:fillRect/>
          </a:stretch>
        </p:blipFill>
        <p:spPr>
          <a:xfrm>
            <a:off x="10618113" y="2451973"/>
            <a:ext cx="3302913" cy="810697"/>
          </a:xfrm>
          <a:prstGeom prst="rect">
            <a:avLst/>
          </a:prstGeom>
        </p:spPr>
      </p:pic>
      <p:sp>
        <p:nvSpPr>
          <p:cNvPr id="13" name="Text 7"/>
          <p:cNvSpPr/>
          <p:nvPr/>
        </p:nvSpPr>
        <p:spPr>
          <a:xfrm>
            <a:off x="10820757" y="3566636"/>
            <a:ext cx="2533769" cy="316706"/>
          </a:xfrm>
          <a:prstGeom prst="rect">
            <a:avLst/>
          </a:prstGeom>
          <a:noFill/>
          <a:ln/>
        </p:spPr>
        <p:txBody>
          <a:bodyPr wrap="none" lIns="0" tIns="0" rIns="0" bIns="0" rtlCol="0" anchor="t"/>
          <a:lstStyle/>
          <a:p>
            <a:pPr marL="0" indent="0" algn="l">
              <a:lnSpc>
                <a:spcPts val="2450"/>
              </a:lnSpc>
              <a:buNone/>
            </a:pPr>
            <a:r>
              <a:rPr lang="en-US" sz="1950" dirty="0">
                <a:solidFill>
                  <a:srgbClr val="15213F"/>
                </a:solidFill>
                <a:latin typeface="Roboto Slab" pitchFamily="34" charset="0"/>
                <a:ea typeface="Roboto Slab" pitchFamily="34" charset="-122"/>
                <a:cs typeface="Roboto Slab" pitchFamily="34" charset="-120"/>
              </a:rPr>
              <a:t>Analytical Task</a:t>
            </a:r>
            <a:endParaRPr lang="en-US" sz="1950" dirty="0"/>
          </a:p>
        </p:txBody>
      </p:sp>
      <p:sp>
        <p:nvSpPr>
          <p:cNvPr id="14" name="Text 8"/>
          <p:cNvSpPr/>
          <p:nvPr/>
        </p:nvSpPr>
        <p:spPr>
          <a:xfrm>
            <a:off x="10820757" y="4004905"/>
            <a:ext cx="2897624" cy="2593658"/>
          </a:xfrm>
          <a:prstGeom prst="rect">
            <a:avLst/>
          </a:prstGeom>
          <a:noFill/>
          <a:ln/>
        </p:spPr>
        <p:txBody>
          <a:bodyPr wrap="square" lIns="0" tIns="0" rIns="0" bIns="0" rtlCol="0" anchor="t"/>
          <a:lstStyle/>
          <a:p>
            <a:pPr marL="0" indent="0" algn="l">
              <a:lnSpc>
                <a:spcPts val="2550"/>
              </a:lnSpc>
              <a:buNone/>
            </a:pPr>
            <a:r>
              <a:rPr lang="en-US" sz="1550" dirty="0">
                <a:solidFill>
                  <a:srgbClr val="15213F"/>
                </a:solidFill>
                <a:latin typeface="Roboto" pitchFamily="34" charset="0"/>
                <a:ea typeface="Roboto" pitchFamily="34" charset="-122"/>
                <a:cs typeface="Roboto" pitchFamily="34" charset="-120"/>
              </a:rPr>
              <a:t>Evaluate the strength of claims for easements or rights of way based on the provided information. Propose a resolution that considers the rights of all parties involved and the potential impact on land use and local community relations.</a:t>
            </a:r>
            <a:endParaRPr lang="en-US" sz="15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38426" y="749975"/>
            <a:ext cx="10701218" cy="659368"/>
          </a:xfrm>
          <a:prstGeom prst="rect">
            <a:avLst/>
          </a:prstGeom>
          <a:noFill/>
          <a:ln/>
        </p:spPr>
        <p:txBody>
          <a:bodyPr wrap="none" lIns="0" tIns="0" rIns="0" bIns="0" rtlCol="0" anchor="t"/>
          <a:lstStyle/>
          <a:p>
            <a:pPr marL="0" indent="0">
              <a:lnSpc>
                <a:spcPts val="5150"/>
              </a:lnSpc>
              <a:buNone/>
            </a:pPr>
            <a:r>
              <a:rPr lang="en-US" sz="4150" dirty="0">
                <a:solidFill>
                  <a:srgbClr val="3257B8"/>
                </a:solidFill>
                <a:latin typeface="Roboto Slab" pitchFamily="34" charset="0"/>
                <a:ea typeface="Roboto Slab" pitchFamily="34" charset="-122"/>
                <a:cs typeface="Roboto Slab" pitchFamily="34" charset="-120"/>
              </a:rPr>
              <a:t>Interactive Map: Conclusion and Reflection</a:t>
            </a:r>
            <a:endParaRPr lang="en-US" sz="4150" dirty="0"/>
          </a:p>
        </p:txBody>
      </p:sp>
      <p:sp>
        <p:nvSpPr>
          <p:cNvPr id="3" name="Shape 1"/>
          <p:cNvSpPr/>
          <p:nvPr/>
        </p:nvSpPr>
        <p:spPr>
          <a:xfrm>
            <a:off x="738426" y="2068592"/>
            <a:ext cx="474702" cy="474702"/>
          </a:xfrm>
          <a:prstGeom prst="roundRect">
            <a:avLst>
              <a:gd name="adj" fmla="val 6667"/>
            </a:avLst>
          </a:prstGeom>
          <a:solidFill>
            <a:srgbClr val="E9ECF2"/>
          </a:solidFill>
          <a:ln/>
        </p:spPr>
        <p:txBody>
          <a:bodyPr/>
          <a:lstStyle/>
          <a:p>
            <a:endParaRPr lang="en-GB"/>
          </a:p>
        </p:txBody>
      </p:sp>
      <p:sp>
        <p:nvSpPr>
          <p:cNvPr id="4" name="Text 2"/>
          <p:cNvSpPr/>
          <p:nvPr/>
        </p:nvSpPr>
        <p:spPr>
          <a:xfrm>
            <a:off x="910590" y="2147649"/>
            <a:ext cx="130373" cy="316468"/>
          </a:xfrm>
          <a:prstGeom prst="rect">
            <a:avLst/>
          </a:prstGeom>
          <a:noFill/>
          <a:ln/>
        </p:spPr>
        <p:txBody>
          <a:bodyPr wrap="none" lIns="0" tIns="0" rIns="0" bIns="0" rtlCol="0" anchor="t"/>
          <a:lstStyle/>
          <a:p>
            <a:pPr marL="0" indent="0" algn="ctr">
              <a:lnSpc>
                <a:spcPts val="2450"/>
              </a:lnSpc>
              <a:buNone/>
            </a:pPr>
            <a:r>
              <a:rPr lang="en-US" sz="2450" dirty="0">
                <a:solidFill>
                  <a:srgbClr val="15213F"/>
                </a:solidFill>
                <a:latin typeface="Roboto Slab" pitchFamily="34" charset="0"/>
                <a:ea typeface="Roboto Slab" pitchFamily="34" charset="-122"/>
                <a:cs typeface="Roboto Slab" pitchFamily="34" charset="-120"/>
              </a:rPr>
              <a:t>1</a:t>
            </a:r>
            <a:endParaRPr lang="en-US" sz="2450" dirty="0"/>
          </a:p>
        </p:txBody>
      </p:sp>
      <p:sp>
        <p:nvSpPr>
          <p:cNvPr id="5" name="Text 3"/>
          <p:cNvSpPr/>
          <p:nvPr/>
        </p:nvSpPr>
        <p:spPr>
          <a:xfrm>
            <a:off x="1424107" y="2068592"/>
            <a:ext cx="2637473" cy="329565"/>
          </a:xfrm>
          <a:prstGeom prst="rect">
            <a:avLst/>
          </a:prstGeom>
          <a:noFill/>
          <a:ln/>
        </p:spPr>
        <p:txBody>
          <a:bodyPr wrap="none" lIns="0" tIns="0" rIns="0" bIns="0" rtlCol="0" anchor="t"/>
          <a:lstStyle/>
          <a:p>
            <a:pPr marL="0" indent="0">
              <a:lnSpc>
                <a:spcPts val="2550"/>
              </a:lnSpc>
              <a:buNone/>
            </a:pPr>
            <a:r>
              <a:rPr lang="en-US" sz="2050" dirty="0">
                <a:solidFill>
                  <a:srgbClr val="15213F"/>
                </a:solidFill>
                <a:latin typeface="Roboto Slab" pitchFamily="34" charset="0"/>
                <a:ea typeface="Roboto Slab" pitchFamily="34" charset="-122"/>
                <a:cs typeface="Roboto Slab" pitchFamily="34" charset="-120"/>
              </a:rPr>
              <a:t>Scenario Review</a:t>
            </a:r>
            <a:endParaRPr lang="en-US" sz="2050" dirty="0"/>
          </a:p>
        </p:txBody>
      </p:sp>
      <p:sp>
        <p:nvSpPr>
          <p:cNvPr id="6" name="Text 4"/>
          <p:cNvSpPr/>
          <p:nvPr/>
        </p:nvSpPr>
        <p:spPr>
          <a:xfrm>
            <a:off x="1424107" y="2524720"/>
            <a:ext cx="5785604" cy="2025253"/>
          </a:xfrm>
          <a:prstGeom prst="rect">
            <a:avLst/>
          </a:prstGeom>
          <a:noFill/>
          <a:ln/>
        </p:spPr>
        <p:txBody>
          <a:bodyPr wrap="square" lIns="0" tIns="0" rIns="0" bIns="0" rtlCol="0" anchor="t"/>
          <a:lstStyle/>
          <a:p>
            <a:pPr marL="0" indent="0">
              <a:lnSpc>
                <a:spcPts val="2650"/>
              </a:lnSpc>
              <a:buNone/>
            </a:pPr>
            <a:r>
              <a:rPr lang="en-US" sz="1650" dirty="0">
                <a:solidFill>
                  <a:srgbClr val="15213F"/>
                </a:solidFill>
                <a:latin typeface="Roboto" pitchFamily="34" charset="0"/>
                <a:ea typeface="Roboto" pitchFamily="34" charset="-122"/>
                <a:cs typeface="Roboto" pitchFamily="34" charset="-120"/>
              </a:rPr>
              <a:t>Reflect on the four scenarios presented in the interactive map activity. Each scenario highlighted different aspects of property law and trespass, from boundary disputes to complex issues of airspace and subterranean rights. Consider how these scenarios interconnect and represent the multifaceted nature of property rights.</a:t>
            </a:r>
            <a:endParaRPr lang="en-US" sz="1650" dirty="0"/>
          </a:p>
        </p:txBody>
      </p:sp>
      <p:sp>
        <p:nvSpPr>
          <p:cNvPr id="7" name="Shape 5"/>
          <p:cNvSpPr/>
          <p:nvPr/>
        </p:nvSpPr>
        <p:spPr>
          <a:xfrm>
            <a:off x="7420689" y="2068592"/>
            <a:ext cx="474702" cy="474702"/>
          </a:xfrm>
          <a:prstGeom prst="roundRect">
            <a:avLst>
              <a:gd name="adj" fmla="val 6667"/>
            </a:avLst>
          </a:prstGeom>
          <a:solidFill>
            <a:srgbClr val="E9ECF2"/>
          </a:solidFill>
          <a:ln/>
        </p:spPr>
        <p:txBody>
          <a:bodyPr/>
          <a:lstStyle/>
          <a:p>
            <a:endParaRPr lang="en-GB"/>
          </a:p>
        </p:txBody>
      </p:sp>
      <p:sp>
        <p:nvSpPr>
          <p:cNvPr id="8" name="Text 6"/>
          <p:cNvSpPr/>
          <p:nvPr/>
        </p:nvSpPr>
        <p:spPr>
          <a:xfrm>
            <a:off x="7570589" y="2147649"/>
            <a:ext cx="174784" cy="316468"/>
          </a:xfrm>
          <a:prstGeom prst="rect">
            <a:avLst/>
          </a:prstGeom>
          <a:noFill/>
          <a:ln/>
        </p:spPr>
        <p:txBody>
          <a:bodyPr wrap="none" lIns="0" tIns="0" rIns="0" bIns="0" rtlCol="0" anchor="t"/>
          <a:lstStyle/>
          <a:p>
            <a:pPr marL="0" indent="0" algn="ctr">
              <a:lnSpc>
                <a:spcPts val="2450"/>
              </a:lnSpc>
              <a:buNone/>
            </a:pPr>
            <a:r>
              <a:rPr lang="en-US" sz="2450" dirty="0">
                <a:solidFill>
                  <a:srgbClr val="15213F"/>
                </a:solidFill>
                <a:latin typeface="Roboto Slab" pitchFamily="34" charset="0"/>
                <a:ea typeface="Roboto Slab" pitchFamily="34" charset="-122"/>
                <a:cs typeface="Roboto Slab" pitchFamily="34" charset="-120"/>
              </a:rPr>
              <a:t>2</a:t>
            </a:r>
            <a:endParaRPr lang="en-US" sz="2450" dirty="0"/>
          </a:p>
        </p:txBody>
      </p:sp>
      <p:sp>
        <p:nvSpPr>
          <p:cNvPr id="9" name="Text 7"/>
          <p:cNvSpPr/>
          <p:nvPr/>
        </p:nvSpPr>
        <p:spPr>
          <a:xfrm>
            <a:off x="8106370" y="2068592"/>
            <a:ext cx="3520678" cy="329565"/>
          </a:xfrm>
          <a:prstGeom prst="rect">
            <a:avLst/>
          </a:prstGeom>
          <a:noFill/>
          <a:ln/>
        </p:spPr>
        <p:txBody>
          <a:bodyPr wrap="none" lIns="0" tIns="0" rIns="0" bIns="0" rtlCol="0" anchor="t"/>
          <a:lstStyle/>
          <a:p>
            <a:pPr marL="0" indent="0">
              <a:lnSpc>
                <a:spcPts val="2550"/>
              </a:lnSpc>
              <a:buNone/>
            </a:pPr>
            <a:r>
              <a:rPr lang="en-US" sz="2050" dirty="0">
                <a:solidFill>
                  <a:srgbClr val="15213F"/>
                </a:solidFill>
                <a:latin typeface="Roboto Slab" pitchFamily="34" charset="0"/>
                <a:ea typeface="Roboto Slab" pitchFamily="34" charset="-122"/>
                <a:cs typeface="Roboto Slab" pitchFamily="34" charset="-120"/>
              </a:rPr>
              <a:t>Legal Principles Application</a:t>
            </a:r>
            <a:endParaRPr lang="en-US" sz="2050" dirty="0"/>
          </a:p>
        </p:txBody>
      </p:sp>
      <p:sp>
        <p:nvSpPr>
          <p:cNvPr id="10" name="Text 8"/>
          <p:cNvSpPr/>
          <p:nvPr/>
        </p:nvSpPr>
        <p:spPr>
          <a:xfrm>
            <a:off x="8106370" y="2524720"/>
            <a:ext cx="5785604" cy="2025253"/>
          </a:xfrm>
          <a:prstGeom prst="rect">
            <a:avLst/>
          </a:prstGeom>
          <a:noFill/>
          <a:ln/>
        </p:spPr>
        <p:txBody>
          <a:bodyPr wrap="square" lIns="0" tIns="0" rIns="0" bIns="0" rtlCol="0" anchor="t"/>
          <a:lstStyle/>
          <a:p>
            <a:pPr marL="0" indent="0">
              <a:lnSpc>
                <a:spcPts val="2650"/>
              </a:lnSpc>
              <a:buNone/>
            </a:pPr>
            <a:r>
              <a:rPr lang="en-US" sz="1650" dirty="0">
                <a:solidFill>
                  <a:srgbClr val="15213F"/>
                </a:solidFill>
                <a:latin typeface="Roboto" pitchFamily="34" charset="0"/>
                <a:ea typeface="Roboto" pitchFamily="34" charset="-122"/>
                <a:cs typeface="Roboto" pitchFamily="34" charset="-120"/>
              </a:rPr>
              <a:t>Evaluate how effectively you applied legal principles and case law to real-world situations. Reflect on the challenges of balancing competing interests and interpreting law in the context of evolving technologies and societal needs. Consider how your approach to each scenario evolved as you progressed through the activity.</a:t>
            </a:r>
            <a:endParaRPr lang="en-US" sz="1650" dirty="0"/>
          </a:p>
        </p:txBody>
      </p:sp>
      <p:sp>
        <p:nvSpPr>
          <p:cNvPr id="11" name="Shape 9"/>
          <p:cNvSpPr/>
          <p:nvPr/>
        </p:nvSpPr>
        <p:spPr>
          <a:xfrm>
            <a:off x="738426" y="4998244"/>
            <a:ext cx="474702" cy="474702"/>
          </a:xfrm>
          <a:prstGeom prst="roundRect">
            <a:avLst>
              <a:gd name="adj" fmla="val 6667"/>
            </a:avLst>
          </a:prstGeom>
          <a:solidFill>
            <a:srgbClr val="E9ECF2"/>
          </a:solidFill>
          <a:ln/>
        </p:spPr>
        <p:txBody>
          <a:bodyPr/>
          <a:lstStyle/>
          <a:p>
            <a:endParaRPr lang="en-GB"/>
          </a:p>
        </p:txBody>
      </p:sp>
      <p:sp>
        <p:nvSpPr>
          <p:cNvPr id="12" name="Text 10"/>
          <p:cNvSpPr/>
          <p:nvPr/>
        </p:nvSpPr>
        <p:spPr>
          <a:xfrm>
            <a:off x="890349" y="5077301"/>
            <a:ext cx="170855" cy="316468"/>
          </a:xfrm>
          <a:prstGeom prst="rect">
            <a:avLst/>
          </a:prstGeom>
          <a:noFill/>
          <a:ln/>
        </p:spPr>
        <p:txBody>
          <a:bodyPr wrap="none" lIns="0" tIns="0" rIns="0" bIns="0" rtlCol="0" anchor="t"/>
          <a:lstStyle/>
          <a:p>
            <a:pPr marL="0" indent="0" algn="ctr">
              <a:lnSpc>
                <a:spcPts val="2450"/>
              </a:lnSpc>
              <a:buNone/>
            </a:pPr>
            <a:r>
              <a:rPr lang="en-US" sz="2450" dirty="0">
                <a:solidFill>
                  <a:srgbClr val="15213F"/>
                </a:solidFill>
                <a:latin typeface="Roboto Slab" pitchFamily="34" charset="0"/>
                <a:ea typeface="Roboto Slab" pitchFamily="34" charset="-122"/>
                <a:cs typeface="Roboto Slab" pitchFamily="34" charset="-120"/>
              </a:rPr>
              <a:t>3</a:t>
            </a:r>
            <a:endParaRPr lang="en-US" sz="2450" dirty="0"/>
          </a:p>
        </p:txBody>
      </p:sp>
      <p:sp>
        <p:nvSpPr>
          <p:cNvPr id="13" name="Text 11"/>
          <p:cNvSpPr/>
          <p:nvPr/>
        </p:nvSpPr>
        <p:spPr>
          <a:xfrm>
            <a:off x="1424107" y="4998244"/>
            <a:ext cx="3571518" cy="329565"/>
          </a:xfrm>
          <a:prstGeom prst="rect">
            <a:avLst/>
          </a:prstGeom>
          <a:noFill/>
          <a:ln/>
        </p:spPr>
        <p:txBody>
          <a:bodyPr wrap="none" lIns="0" tIns="0" rIns="0" bIns="0" rtlCol="0" anchor="t"/>
          <a:lstStyle/>
          <a:p>
            <a:pPr marL="0" indent="0">
              <a:lnSpc>
                <a:spcPts val="2550"/>
              </a:lnSpc>
              <a:buNone/>
            </a:pPr>
            <a:r>
              <a:rPr lang="en-US" sz="2050" dirty="0">
                <a:solidFill>
                  <a:srgbClr val="15213F"/>
                </a:solidFill>
                <a:latin typeface="Roboto Slab" pitchFamily="34" charset="0"/>
                <a:ea typeface="Roboto Slab" pitchFamily="34" charset="-122"/>
                <a:cs typeface="Roboto Slab" pitchFamily="34" charset="-120"/>
              </a:rPr>
              <a:t>Practical Skills Development</a:t>
            </a:r>
            <a:endParaRPr lang="en-US" sz="2050" dirty="0"/>
          </a:p>
        </p:txBody>
      </p:sp>
      <p:sp>
        <p:nvSpPr>
          <p:cNvPr id="14" name="Text 12"/>
          <p:cNvSpPr/>
          <p:nvPr/>
        </p:nvSpPr>
        <p:spPr>
          <a:xfrm>
            <a:off x="1424107" y="5454372"/>
            <a:ext cx="5785604" cy="2025253"/>
          </a:xfrm>
          <a:prstGeom prst="rect">
            <a:avLst/>
          </a:prstGeom>
          <a:noFill/>
          <a:ln/>
        </p:spPr>
        <p:txBody>
          <a:bodyPr wrap="square" lIns="0" tIns="0" rIns="0" bIns="0" rtlCol="0" anchor="t"/>
          <a:lstStyle/>
          <a:p>
            <a:pPr marL="0" indent="0">
              <a:lnSpc>
                <a:spcPts val="2650"/>
              </a:lnSpc>
              <a:buNone/>
            </a:pPr>
            <a:r>
              <a:rPr lang="en-US" sz="1650" dirty="0">
                <a:solidFill>
                  <a:srgbClr val="15213F"/>
                </a:solidFill>
                <a:latin typeface="Roboto" pitchFamily="34" charset="0"/>
                <a:ea typeface="Roboto" pitchFamily="34" charset="-122"/>
                <a:cs typeface="Roboto" pitchFamily="34" charset="-120"/>
              </a:rPr>
              <a:t>Assess the practical skills you've developed through this interactive exercise. These may include interpreting maps and legal documents, applying case law to specific scenarios, and formulating reasoned arguments for dispute resolution. Consider how these skills will be valuable in your future legal career.</a:t>
            </a:r>
            <a:endParaRPr lang="en-US" sz="1650" dirty="0"/>
          </a:p>
        </p:txBody>
      </p:sp>
      <p:sp>
        <p:nvSpPr>
          <p:cNvPr id="15" name="Shape 13"/>
          <p:cNvSpPr/>
          <p:nvPr/>
        </p:nvSpPr>
        <p:spPr>
          <a:xfrm>
            <a:off x="7420689" y="4998244"/>
            <a:ext cx="474702" cy="474702"/>
          </a:xfrm>
          <a:prstGeom prst="roundRect">
            <a:avLst>
              <a:gd name="adj" fmla="val 6667"/>
            </a:avLst>
          </a:prstGeom>
          <a:solidFill>
            <a:srgbClr val="E9ECF2"/>
          </a:solidFill>
          <a:ln/>
        </p:spPr>
        <p:txBody>
          <a:bodyPr/>
          <a:lstStyle/>
          <a:p>
            <a:endParaRPr lang="en-GB"/>
          </a:p>
        </p:txBody>
      </p:sp>
      <p:sp>
        <p:nvSpPr>
          <p:cNvPr id="16" name="Text 14"/>
          <p:cNvSpPr/>
          <p:nvPr/>
        </p:nvSpPr>
        <p:spPr>
          <a:xfrm>
            <a:off x="7566303" y="5077301"/>
            <a:ext cx="183356" cy="316468"/>
          </a:xfrm>
          <a:prstGeom prst="rect">
            <a:avLst/>
          </a:prstGeom>
          <a:noFill/>
          <a:ln/>
        </p:spPr>
        <p:txBody>
          <a:bodyPr wrap="none" lIns="0" tIns="0" rIns="0" bIns="0" rtlCol="0" anchor="t"/>
          <a:lstStyle/>
          <a:p>
            <a:pPr marL="0" indent="0" algn="ctr">
              <a:lnSpc>
                <a:spcPts val="2450"/>
              </a:lnSpc>
              <a:buNone/>
            </a:pPr>
            <a:r>
              <a:rPr lang="en-US" sz="2450" dirty="0">
                <a:solidFill>
                  <a:srgbClr val="15213F"/>
                </a:solidFill>
                <a:latin typeface="Roboto Slab" pitchFamily="34" charset="0"/>
                <a:ea typeface="Roboto Slab" pitchFamily="34" charset="-122"/>
                <a:cs typeface="Roboto Slab" pitchFamily="34" charset="-120"/>
              </a:rPr>
              <a:t>4</a:t>
            </a:r>
            <a:endParaRPr lang="en-US" sz="2450" dirty="0"/>
          </a:p>
        </p:txBody>
      </p:sp>
      <p:sp>
        <p:nvSpPr>
          <p:cNvPr id="17" name="Text 15"/>
          <p:cNvSpPr/>
          <p:nvPr/>
        </p:nvSpPr>
        <p:spPr>
          <a:xfrm>
            <a:off x="8106370" y="4998244"/>
            <a:ext cx="2637473" cy="329565"/>
          </a:xfrm>
          <a:prstGeom prst="rect">
            <a:avLst/>
          </a:prstGeom>
          <a:noFill/>
          <a:ln/>
        </p:spPr>
        <p:txBody>
          <a:bodyPr wrap="none" lIns="0" tIns="0" rIns="0" bIns="0" rtlCol="0" anchor="t"/>
          <a:lstStyle/>
          <a:p>
            <a:pPr marL="0" indent="0">
              <a:lnSpc>
                <a:spcPts val="2550"/>
              </a:lnSpc>
              <a:buNone/>
            </a:pPr>
            <a:r>
              <a:rPr lang="en-US" sz="2050" dirty="0">
                <a:solidFill>
                  <a:srgbClr val="15213F"/>
                </a:solidFill>
                <a:latin typeface="Roboto Slab" pitchFamily="34" charset="0"/>
                <a:ea typeface="Roboto Slab" pitchFamily="34" charset="-122"/>
                <a:cs typeface="Roboto Slab" pitchFamily="34" charset="-120"/>
              </a:rPr>
              <a:t>Future Challenges</a:t>
            </a:r>
            <a:endParaRPr lang="en-US" sz="2050" dirty="0"/>
          </a:p>
        </p:txBody>
      </p:sp>
      <p:sp>
        <p:nvSpPr>
          <p:cNvPr id="18" name="Text 16"/>
          <p:cNvSpPr/>
          <p:nvPr/>
        </p:nvSpPr>
        <p:spPr>
          <a:xfrm>
            <a:off x="8106370" y="5454372"/>
            <a:ext cx="5785604" cy="1687711"/>
          </a:xfrm>
          <a:prstGeom prst="rect">
            <a:avLst/>
          </a:prstGeom>
          <a:noFill/>
          <a:ln/>
        </p:spPr>
        <p:txBody>
          <a:bodyPr wrap="square" lIns="0" tIns="0" rIns="0" bIns="0" rtlCol="0" anchor="t"/>
          <a:lstStyle/>
          <a:p>
            <a:pPr marL="0" indent="0">
              <a:lnSpc>
                <a:spcPts val="2650"/>
              </a:lnSpc>
              <a:buNone/>
            </a:pPr>
            <a:r>
              <a:rPr lang="en-US" sz="1650" dirty="0">
                <a:solidFill>
                  <a:srgbClr val="15213F"/>
                </a:solidFill>
                <a:latin typeface="Roboto" pitchFamily="34" charset="0"/>
                <a:ea typeface="Roboto" pitchFamily="34" charset="-122"/>
                <a:cs typeface="Roboto" pitchFamily="34" charset="-120"/>
              </a:rPr>
              <a:t>Reflect on potential future challenges in property law and trespass. How might emerging technologies, environmental concerns, or changing social norms impact property rights and trespass laws? Consider how the legal framework might need to evolve to address these future challenges effectively.</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721" y="1266092"/>
            <a:ext cx="3039491" cy="5753494"/>
          </a:xfrm>
        </p:spPr>
        <p:txBody>
          <a:bodyPr>
            <a:normAutofit/>
          </a:bodyPr>
          <a:lstStyle/>
          <a:p>
            <a:r>
              <a:rPr lang="en-GB" b="1">
                <a:solidFill>
                  <a:srgbClr val="262626"/>
                </a:solidFill>
              </a:rPr>
              <a:t>Minor House Keeping</a:t>
            </a:r>
            <a:endParaRPr lang="en-US" b="1">
              <a:solidFill>
                <a:srgbClr val="262626"/>
              </a:solidFill>
            </a:endParaRPr>
          </a:p>
        </p:txBody>
      </p:sp>
      <p:sp>
        <p:nvSpPr>
          <p:cNvPr id="4" name="Date Placeholder 3">
            <a:extLst>
              <a:ext uri="{FF2B5EF4-FFF2-40B4-BE49-F238E27FC236}">
                <a16:creationId xmlns:a16="http://schemas.microsoft.com/office/drawing/2014/main" id="{4268447D-E6CF-1594-1236-653465C23B56}"/>
              </a:ext>
            </a:extLst>
          </p:cNvPr>
          <p:cNvSpPr>
            <a:spLocks noGrp="1"/>
          </p:cNvSpPr>
          <p:nvPr>
            <p:ph type="dt" sz="half" idx="10"/>
          </p:nvPr>
        </p:nvSpPr>
        <p:spPr>
          <a:xfrm>
            <a:off x="11247876" y="7655260"/>
            <a:ext cx="1920240" cy="335280"/>
          </a:xfrm>
        </p:spPr>
        <p:txBody>
          <a:bodyPr>
            <a:normAutofit/>
          </a:bodyPr>
          <a:lstStyle/>
          <a:p>
            <a:pPr defTabSz="1097236">
              <a:spcAft>
                <a:spcPts val="720"/>
              </a:spcAft>
              <a:defRPr/>
            </a:pPr>
            <a:fld id="{EC7C53EF-5AB0-492B-BEA7-FFFE93B42AFB}" type="datetime1">
              <a:rPr lang="en-US">
                <a:solidFill>
                  <a:prstClr val="black"/>
                </a:solidFill>
                <a:latin typeface="Garamond" panose="02020404030301010803"/>
              </a:rPr>
              <a:pPr defTabSz="1097236">
                <a:spcAft>
                  <a:spcPts val="720"/>
                </a:spcAft>
                <a:defRPr/>
              </a:pPr>
              <a:t>11/29/2024</a:t>
            </a:fld>
            <a:endParaRPr lang="en-US">
              <a:solidFill>
                <a:prstClr val="black"/>
              </a:solidFill>
              <a:latin typeface="Garamond" panose="02020404030301010803"/>
            </a:endParaRPr>
          </a:p>
        </p:txBody>
      </p:sp>
      <p:sp>
        <p:nvSpPr>
          <p:cNvPr id="5" name="Slide Number Placeholder 4">
            <a:extLst>
              <a:ext uri="{FF2B5EF4-FFF2-40B4-BE49-F238E27FC236}">
                <a16:creationId xmlns:a16="http://schemas.microsoft.com/office/drawing/2014/main" id="{0CD2FED1-171F-D8EC-361B-EF8B2945BC8B}"/>
              </a:ext>
            </a:extLst>
          </p:cNvPr>
          <p:cNvSpPr>
            <a:spLocks noGrp="1"/>
          </p:cNvSpPr>
          <p:nvPr>
            <p:ph type="sldNum" sz="quarter" idx="12"/>
          </p:nvPr>
        </p:nvSpPr>
        <p:spPr>
          <a:xfrm>
            <a:off x="13259558" y="7655260"/>
            <a:ext cx="651236" cy="335280"/>
          </a:xfrm>
        </p:spPr>
        <p:txBody>
          <a:bodyPr>
            <a:normAutofit/>
          </a:bodyPr>
          <a:lstStyle/>
          <a:p>
            <a:pPr defTabSz="1097236">
              <a:spcAft>
                <a:spcPts val="720"/>
              </a:spcAft>
              <a:defRPr/>
            </a:pPr>
            <a:fld id="{103DA290-49AB-4A6C-90E9-3D87C6460C9F}" type="slidenum">
              <a:rPr lang="en-US">
                <a:solidFill>
                  <a:prstClr val="black"/>
                </a:solidFill>
                <a:latin typeface="Garamond" panose="02020404030301010803"/>
              </a:rPr>
              <a:pPr defTabSz="1097236">
                <a:spcAft>
                  <a:spcPts val="720"/>
                </a:spcAft>
                <a:defRPr/>
              </a:pPr>
              <a:t>2</a:t>
            </a:fld>
            <a:endParaRPr lang="en-US">
              <a:solidFill>
                <a:prstClr val="black"/>
              </a:solidFill>
              <a:latin typeface="Garamond" panose="02020404030301010803"/>
            </a:endParaRPr>
          </a:p>
        </p:txBody>
      </p:sp>
      <p:graphicFrame>
        <p:nvGraphicFramePr>
          <p:cNvPr id="7" name="Content Placeholder 2">
            <a:extLst>
              <a:ext uri="{FF2B5EF4-FFF2-40B4-BE49-F238E27FC236}">
                <a16:creationId xmlns:a16="http://schemas.microsoft.com/office/drawing/2014/main" id="{4942BDF6-7AA6-6C1B-1A1C-35882F91A525}"/>
              </a:ext>
            </a:extLst>
          </p:cNvPr>
          <p:cNvGraphicFramePr>
            <a:graphicFrameLocks noGrp="1"/>
          </p:cNvGraphicFramePr>
          <p:nvPr>
            <p:ph idx="1"/>
          </p:nvPr>
        </p:nvGraphicFramePr>
        <p:xfrm>
          <a:off x="6564088" y="965606"/>
          <a:ext cx="7097051" cy="6298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95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5685" y="726043"/>
            <a:ext cx="7712631" cy="2202092"/>
          </a:xfrm>
          <a:prstGeom prst="rect">
            <a:avLst/>
          </a:prstGeom>
          <a:noFill/>
          <a:ln/>
        </p:spPr>
        <p:txBody>
          <a:bodyPr wrap="square" lIns="0" tIns="0" rIns="0" bIns="0" rtlCol="0" anchor="t"/>
          <a:lstStyle/>
          <a:p>
            <a:pPr marL="0" indent="0">
              <a:lnSpc>
                <a:spcPts val="6900"/>
              </a:lnSpc>
              <a:buNone/>
            </a:pPr>
            <a:r>
              <a:rPr lang="en-US" sz="5550" dirty="0">
                <a:solidFill>
                  <a:srgbClr val="3257B8"/>
                </a:solidFill>
                <a:latin typeface="Roboto Slab" pitchFamily="34" charset="0"/>
                <a:ea typeface="Roboto Slab" pitchFamily="34" charset="-122"/>
                <a:cs typeface="Roboto Slab" pitchFamily="34" charset="-120"/>
              </a:rPr>
              <a:t>Introduction</a:t>
            </a:r>
            <a:endParaRPr lang="en-US" sz="5550" dirty="0"/>
          </a:p>
        </p:txBody>
      </p:sp>
      <p:sp>
        <p:nvSpPr>
          <p:cNvPr id="4" name="Text 1"/>
          <p:cNvSpPr/>
          <p:nvPr/>
        </p:nvSpPr>
        <p:spPr>
          <a:xfrm>
            <a:off x="715685" y="4559856"/>
            <a:ext cx="7712631" cy="2943582"/>
          </a:xfrm>
          <a:prstGeom prst="rect">
            <a:avLst/>
          </a:prstGeom>
          <a:noFill/>
          <a:ln/>
        </p:spPr>
        <p:txBody>
          <a:bodyPr wrap="squar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Welcome to this comprehensive exploration of trespass and property rights in the context of English and Hong Kong law. This presentation delves into the intricate relationship between trespass law and property rights, examining key legal precedents, emerging issues, and practical guidelines for dispute resolution. We'll navigate through complex legal concepts, analyse landmark cases, and discuss the evolving landscape of property rights in the face of technological advancements. Whether you're a law student or a practicing professional, this presentation aims to provide valuable insights into the nuanced world of property law and trespass disputes.</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096804"/>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3257B8"/>
                </a:solidFill>
                <a:latin typeface="Roboto Slab" pitchFamily="34" charset="0"/>
                <a:ea typeface="Roboto Slab" pitchFamily="34" charset="-122"/>
                <a:cs typeface="Roboto Slab" pitchFamily="34" charset="-120"/>
              </a:rPr>
              <a:t>The Interaction Between Trespass Law and Property Rights</a:t>
            </a:r>
            <a:endParaRPr lang="en-US" sz="4450" dirty="0"/>
          </a:p>
        </p:txBody>
      </p:sp>
      <p:sp>
        <p:nvSpPr>
          <p:cNvPr id="3" name="Text 1"/>
          <p:cNvSpPr/>
          <p:nvPr/>
        </p:nvSpPr>
        <p:spPr>
          <a:xfrm>
            <a:off x="793790" y="308133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257B8"/>
                </a:solidFill>
                <a:latin typeface="Roboto Slab" pitchFamily="34" charset="0"/>
                <a:ea typeface="Roboto Slab" pitchFamily="34" charset="-122"/>
                <a:cs typeface="Roboto Slab" pitchFamily="34" charset="-120"/>
              </a:rPr>
              <a:t>Trespass Law</a:t>
            </a:r>
            <a:endParaRPr lang="en-US" sz="2200" dirty="0"/>
          </a:p>
        </p:txBody>
      </p:sp>
      <p:sp>
        <p:nvSpPr>
          <p:cNvPr id="4" name="Text 2"/>
          <p:cNvSpPr/>
          <p:nvPr/>
        </p:nvSpPr>
        <p:spPr>
          <a:xfrm>
            <a:off x="793790" y="3662482"/>
            <a:ext cx="3978116" cy="3266123"/>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Trespass law serves as a crucial mechanism for protecting property rights. It establishes the legal framework that prevents unauthorised entry or interference with another's property. This area of law is rooted in the principle of exclusive possession, which is fundamental to property ownership.</a:t>
            </a:r>
            <a:endParaRPr lang="en-US" sz="1750" dirty="0"/>
          </a:p>
        </p:txBody>
      </p:sp>
      <p:sp>
        <p:nvSpPr>
          <p:cNvPr id="5" name="Text 3"/>
          <p:cNvSpPr/>
          <p:nvPr/>
        </p:nvSpPr>
        <p:spPr>
          <a:xfrm>
            <a:off x="5332928" y="308133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257B8"/>
                </a:solidFill>
                <a:latin typeface="Roboto Slab" pitchFamily="34" charset="0"/>
                <a:ea typeface="Roboto Slab" pitchFamily="34" charset="-122"/>
                <a:cs typeface="Roboto Slab" pitchFamily="34" charset="-120"/>
              </a:rPr>
              <a:t>Property Rights</a:t>
            </a:r>
            <a:endParaRPr lang="en-US" sz="2200" dirty="0"/>
          </a:p>
        </p:txBody>
      </p:sp>
      <p:sp>
        <p:nvSpPr>
          <p:cNvPr id="6" name="Text 4"/>
          <p:cNvSpPr/>
          <p:nvPr/>
        </p:nvSpPr>
        <p:spPr>
          <a:xfrm>
            <a:off x="5332928" y="3662482"/>
            <a:ext cx="3978116" cy="2903220"/>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Property rights encompass a bundle of legal entitlements that define an owner's relationship with their property. These rights include the right to use, exclude others, and transfer ownership. The extent and limitations of these rights are often tested and defined through trespass disputes.</a:t>
            </a:r>
            <a:endParaRPr lang="en-US" sz="1750" dirty="0"/>
          </a:p>
        </p:txBody>
      </p:sp>
      <p:sp>
        <p:nvSpPr>
          <p:cNvPr id="7" name="Text 5"/>
          <p:cNvSpPr/>
          <p:nvPr/>
        </p:nvSpPr>
        <p:spPr>
          <a:xfrm>
            <a:off x="9872067" y="308133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257B8"/>
                </a:solidFill>
                <a:latin typeface="Roboto Slab" pitchFamily="34" charset="0"/>
                <a:ea typeface="Roboto Slab" pitchFamily="34" charset="-122"/>
                <a:cs typeface="Roboto Slab" pitchFamily="34" charset="-120"/>
              </a:rPr>
              <a:t>Intersection</a:t>
            </a:r>
            <a:endParaRPr lang="en-US" sz="2200" dirty="0"/>
          </a:p>
        </p:txBody>
      </p:sp>
      <p:sp>
        <p:nvSpPr>
          <p:cNvPr id="8" name="Text 6"/>
          <p:cNvSpPr/>
          <p:nvPr/>
        </p:nvSpPr>
        <p:spPr>
          <a:xfrm>
            <a:off x="9872067" y="3662482"/>
            <a:ext cx="3978116" cy="3266123"/>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The intersection of trespass law and property rights creates a complex legal landscape. This interaction determines the boundaries of ownership, the extent of permissible use, and the remedies available when rights are infringed upon. Understanding this relationship is crucial for resolving property disputes effectively.</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83657" y="793313"/>
            <a:ext cx="11818858" cy="610433"/>
          </a:xfrm>
          <a:prstGeom prst="rect">
            <a:avLst/>
          </a:prstGeom>
          <a:noFill/>
          <a:ln/>
        </p:spPr>
        <p:txBody>
          <a:bodyPr wrap="none" lIns="0" tIns="0" rIns="0" bIns="0" rtlCol="0" anchor="t"/>
          <a:lstStyle/>
          <a:p>
            <a:pPr marL="0" indent="0">
              <a:lnSpc>
                <a:spcPts val="4800"/>
              </a:lnSpc>
              <a:buNone/>
            </a:pPr>
            <a:r>
              <a:rPr lang="en-US" sz="3800" dirty="0">
                <a:solidFill>
                  <a:srgbClr val="3257B8"/>
                </a:solidFill>
                <a:latin typeface="Roboto Slab" pitchFamily="34" charset="0"/>
                <a:ea typeface="Roboto Slab" pitchFamily="34" charset="-122"/>
                <a:cs typeface="Roboto Slab" pitchFamily="34" charset="-120"/>
              </a:rPr>
              <a:t>Land Boundaries: Legal Presumptions and Disputes</a:t>
            </a:r>
            <a:endParaRPr lang="en-US" sz="3800" dirty="0"/>
          </a:p>
        </p:txBody>
      </p:sp>
      <p:sp>
        <p:nvSpPr>
          <p:cNvPr id="3" name="Shape 1"/>
          <p:cNvSpPr/>
          <p:nvPr/>
        </p:nvSpPr>
        <p:spPr>
          <a:xfrm>
            <a:off x="965240" y="1794391"/>
            <a:ext cx="22860" cy="5641896"/>
          </a:xfrm>
          <a:prstGeom prst="roundRect">
            <a:avLst>
              <a:gd name="adj" fmla="val 128178"/>
            </a:avLst>
          </a:prstGeom>
          <a:solidFill>
            <a:srgbClr val="CFD2D8"/>
          </a:solidFill>
          <a:ln/>
        </p:spPr>
        <p:txBody>
          <a:bodyPr/>
          <a:lstStyle/>
          <a:p>
            <a:endParaRPr lang="en-GB"/>
          </a:p>
        </p:txBody>
      </p:sp>
      <p:sp>
        <p:nvSpPr>
          <p:cNvPr id="4" name="Shape 2"/>
          <p:cNvSpPr/>
          <p:nvPr/>
        </p:nvSpPr>
        <p:spPr>
          <a:xfrm>
            <a:off x="1173540" y="2222302"/>
            <a:ext cx="683657" cy="22860"/>
          </a:xfrm>
          <a:prstGeom prst="roundRect">
            <a:avLst>
              <a:gd name="adj" fmla="val 128178"/>
            </a:avLst>
          </a:prstGeom>
          <a:solidFill>
            <a:srgbClr val="CFD2D8"/>
          </a:solidFill>
          <a:ln/>
        </p:spPr>
        <p:txBody>
          <a:bodyPr/>
          <a:lstStyle/>
          <a:p>
            <a:endParaRPr lang="en-GB"/>
          </a:p>
        </p:txBody>
      </p:sp>
      <p:sp>
        <p:nvSpPr>
          <p:cNvPr id="5" name="Shape 3"/>
          <p:cNvSpPr/>
          <p:nvPr/>
        </p:nvSpPr>
        <p:spPr>
          <a:xfrm>
            <a:off x="756940" y="2014061"/>
            <a:ext cx="439460" cy="439460"/>
          </a:xfrm>
          <a:prstGeom prst="roundRect">
            <a:avLst>
              <a:gd name="adj" fmla="val 6668"/>
            </a:avLst>
          </a:prstGeom>
          <a:solidFill>
            <a:srgbClr val="E9ECF2"/>
          </a:solidFill>
          <a:ln/>
        </p:spPr>
        <p:txBody>
          <a:bodyPr/>
          <a:lstStyle/>
          <a:p>
            <a:endParaRPr lang="en-GB"/>
          </a:p>
        </p:txBody>
      </p:sp>
      <p:sp>
        <p:nvSpPr>
          <p:cNvPr id="6" name="Text 4"/>
          <p:cNvSpPr/>
          <p:nvPr/>
        </p:nvSpPr>
        <p:spPr>
          <a:xfrm>
            <a:off x="916245" y="2087285"/>
            <a:ext cx="120729" cy="293013"/>
          </a:xfrm>
          <a:prstGeom prst="rect">
            <a:avLst/>
          </a:prstGeom>
          <a:noFill/>
          <a:ln/>
        </p:spPr>
        <p:txBody>
          <a:bodyPr wrap="none" lIns="0" tIns="0" rIns="0" bIns="0" rtlCol="0" anchor="t"/>
          <a:lstStyle/>
          <a:p>
            <a:pPr marL="0" indent="0" algn="ctr">
              <a:lnSpc>
                <a:spcPts val="2300"/>
              </a:lnSpc>
              <a:buNone/>
            </a:pPr>
            <a:r>
              <a:rPr lang="en-US" sz="2300" dirty="0">
                <a:solidFill>
                  <a:srgbClr val="15213F"/>
                </a:solidFill>
                <a:latin typeface="Roboto Slab" pitchFamily="34" charset="0"/>
                <a:ea typeface="Roboto Slab" pitchFamily="34" charset="-122"/>
                <a:cs typeface="Roboto Slab" pitchFamily="34" charset="-120"/>
              </a:rPr>
              <a:t>1</a:t>
            </a:r>
            <a:endParaRPr lang="en-US" sz="2300" dirty="0"/>
          </a:p>
        </p:txBody>
      </p:sp>
      <p:sp>
        <p:nvSpPr>
          <p:cNvPr id="7" name="Text 5"/>
          <p:cNvSpPr/>
          <p:nvPr/>
        </p:nvSpPr>
        <p:spPr>
          <a:xfrm>
            <a:off x="2050971" y="1989653"/>
            <a:ext cx="2441734" cy="305157"/>
          </a:xfrm>
          <a:prstGeom prst="rect">
            <a:avLst/>
          </a:prstGeom>
          <a:noFill/>
          <a:ln/>
        </p:spPr>
        <p:txBody>
          <a:bodyPr wrap="none" lIns="0" tIns="0" rIns="0" bIns="0" rtlCol="0" anchor="t"/>
          <a:lstStyle/>
          <a:p>
            <a:pPr marL="0" indent="0" algn="l">
              <a:lnSpc>
                <a:spcPts val="2400"/>
              </a:lnSpc>
              <a:buNone/>
            </a:pPr>
            <a:r>
              <a:rPr lang="en-US" sz="1900" dirty="0">
                <a:solidFill>
                  <a:srgbClr val="15213F"/>
                </a:solidFill>
                <a:latin typeface="Roboto Slab" pitchFamily="34" charset="0"/>
                <a:ea typeface="Roboto Slab" pitchFamily="34" charset="-122"/>
                <a:cs typeface="Roboto Slab" pitchFamily="34" charset="-120"/>
              </a:rPr>
              <a:t>Legal Presumptions</a:t>
            </a:r>
            <a:endParaRPr lang="en-US" sz="1900" dirty="0"/>
          </a:p>
        </p:txBody>
      </p:sp>
      <p:sp>
        <p:nvSpPr>
          <p:cNvPr id="8" name="Text 6"/>
          <p:cNvSpPr/>
          <p:nvPr/>
        </p:nvSpPr>
        <p:spPr>
          <a:xfrm>
            <a:off x="2050971" y="2411968"/>
            <a:ext cx="11895773" cy="937617"/>
          </a:xfrm>
          <a:prstGeom prst="rect">
            <a:avLst/>
          </a:prstGeom>
          <a:noFill/>
          <a:ln/>
        </p:spPr>
        <p:txBody>
          <a:bodyPr wrap="square" lIns="0" tIns="0" rIns="0" bIns="0" rtlCol="0" anchor="t"/>
          <a:lstStyle/>
          <a:p>
            <a:pPr marL="0" indent="0" algn="l">
              <a:lnSpc>
                <a:spcPts val="2450"/>
              </a:lnSpc>
              <a:buNone/>
            </a:pPr>
            <a:r>
              <a:rPr lang="en-US" sz="1500" dirty="0">
                <a:solidFill>
                  <a:srgbClr val="15213F"/>
                </a:solidFill>
                <a:latin typeface="Roboto" pitchFamily="34" charset="0"/>
                <a:ea typeface="Roboto" pitchFamily="34" charset="-122"/>
                <a:cs typeface="Roboto" pitchFamily="34" charset="-120"/>
              </a:rPr>
              <a:t>English law operates on several presumptions regarding land boundaries. One key presumption is that boundaries are deemed to run through the centre of a hedge, wall, or ditch, unless evidence suggests otherwise. These presumptions serve as starting points in boundary disputes but can be rebutted with contrary evidence.</a:t>
            </a:r>
            <a:endParaRPr lang="en-US" sz="1500" dirty="0"/>
          </a:p>
        </p:txBody>
      </p:sp>
      <p:sp>
        <p:nvSpPr>
          <p:cNvPr id="9" name="Shape 7"/>
          <p:cNvSpPr/>
          <p:nvPr/>
        </p:nvSpPr>
        <p:spPr>
          <a:xfrm>
            <a:off x="1173540" y="4168021"/>
            <a:ext cx="683657" cy="22860"/>
          </a:xfrm>
          <a:prstGeom prst="roundRect">
            <a:avLst>
              <a:gd name="adj" fmla="val 128178"/>
            </a:avLst>
          </a:prstGeom>
          <a:solidFill>
            <a:srgbClr val="CFD2D8"/>
          </a:solidFill>
          <a:ln/>
        </p:spPr>
        <p:txBody>
          <a:bodyPr/>
          <a:lstStyle/>
          <a:p>
            <a:endParaRPr lang="en-GB"/>
          </a:p>
        </p:txBody>
      </p:sp>
      <p:sp>
        <p:nvSpPr>
          <p:cNvPr id="10" name="Shape 8"/>
          <p:cNvSpPr/>
          <p:nvPr/>
        </p:nvSpPr>
        <p:spPr>
          <a:xfrm>
            <a:off x="756940" y="3959781"/>
            <a:ext cx="439460" cy="439460"/>
          </a:xfrm>
          <a:prstGeom prst="roundRect">
            <a:avLst>
              <a:gd name="adj" fmla="val 6668"/>
            </a:avLst>
          </a:prstGeom>
          <a:solidFill>
            <a:srgbClr val="E9ECF2"/>
          </a:solidFill>
          <a:ln/>
        </p:spPr>
        <p:txBody>
          <a:bodyPr/>
          <a:lstStyle/>
          <a:p>
            <a:endParaRPr lang="en-GB"/>
          </a:p>
        </p:txBody>
      </p:sp>
      <p:sp>
        <p:nvSpPr>
          <p:cNvPr id="11" name="Text 9"/>
          <p:cNvSpPr/>
          <p:nvPr/>
        </p:nvSpPr>
        <p:spPr>
          <a:xfrm>
            <a:off x="895767" y="4033004"/>
            <a:ext cx="161806" cy="293013"/>
          </a:xfrm>
          <a:prstGeom prst="rect">
            <a:avLst/>
          </a:prstGeom>
          <a:noFill/>
          <a:ln/>
        </p:spPr>
        <p:txBody>
          <a:bodyPr wrap="none" lIns="0" tIns="0" rIns="0" bIns="0" rtlCol="0" anchor="t"/>
          <a:lstStyle/>
          <a:p>
            <a:pPr marL="0" indent="0" algn="ctr">
              <a:lnSpc>
                <a:spcPts val="2300"/>
              </a:lnSpc>
              <a:buNone/>
            </a:pPr>
            <a:r>
              <a:rPr lang="en-US" sz="2300" dirty="0">
                <a:solidFill>
                  <a:srgbClr val="15213F"/>
                </a:solidFill>
                <a:latin typeface="Roboto Slab" pitchFamily="34" charset="0"/>
                <a:ea typeface="Roboto Slab" pitchFamily="34" charset="-122"/>
                <a:cs typeface="Roboto Slab" pitchFamily="34" charset="-120"/>
              </a:rPr>
              <a:t>2</a:t>
            </a:r>
            <a:endParaRPr lang="en-US" sz="2300" dirty="0"/>
          </a:p>
        </p:txBody>
      </p:sp>
      <p:sp>
        <p:nvSpPr>
          <p:cNvPr id="12" name="Text 10"/>
          <p:cNvSpPr/>
          <p:nvPr/>
        </p:nvSpPr>
        <p:spPr>
          <a:xfrm>
            <a:off x="2050971" y="3935373"/>
            <a:ext cx="5522595" cy="305157"/>
          </a:xfrm>
          <a:prstGeom prst="rect">
            <a:avLst/>
          </a:prstGeom>
          <a:noFill/>
          <a:ln/>
        </p:spPr>
        <p:txBody>
          <a:bodyPr wrap="none" lIns="0" tIns="0" rIns="0" bIns="0" rtlCol="0" anchor="t"/>
          <a:lstStyle/>
          <a:p>
            <a:pPr marL="0" indent="0" algn="l">
              <a:lnSpc>
                <a:spcPts val="2400"/>
              </a:lnSpc>
              <a:buNone/>
            </a:pPr>
            <a:r>
              <a:rPr lang="en-US" sz="1900" dirty="0">
                <a:solidFill>
                  <a:srgbClr val="15213F"/>
                </a:solidFill>
                <a:latin typeface="Roboto Slab" pitchFamily="34" charset="0"/>
                <a:ea typeface="Roboto Slab" pitchFamily="34" charset="-122"/>
                <a:cs typeface="Roboto Slab" pitchFamily="34" charset="-120"/>
              </a:rPr>
              <a:t>Bocardo SA v Star Energy UK Onshore Ltd [2010]</a:t>
            </a:r>
            <a:endParaRPr lang="en-US" sz="1900" dirty="0"/>
          </a:p>
        </p:txBody>
      </p:sp>
      <p:sp>
        <p:nvSpPr>
          <p:cNvPr id="13" name="Text 11"/>
          <p:cNvSpPr/>
          <p:nvPr/>
        </p:nvSpPr>
        <p:spPr>
          <a:xfrm>
            <a:off x="2050971" y="4357688"/>
            <a:ext cx="11895773" cy="937617"/>
          </a:xfrm>
          <a:prstGeom prst="rect">
            <a:avLst/>
          </a:prstGeom>
          <a:noFill/>
          <a:ln/>
        </p:spPr>
        <p:txBody>
          <a:bodyPr wrap="square" lIns="0" tIns="0" rIns="0" bIns="0" rtlCol="0" anchor="t"/>
          <a:lstStyle/>
          <a:p>
            <a:pPr marL="0" indent="0" algn="l">
              <a:lnSpc>
                <a:spcPts val="2450"/>
              </a:lnSpc>
              <a:buNone/>
            </a:pPr>
            <a:r>
              <a:rPr lang="en-US" sz="1500" dirty="0">
                <a:solidFill>
                  <a:srgbClr val="15213F"/>
                </a:solidFill>
                <a:latin typeface="Roboto" pitchFamily="34" charset="0"/>
                <a:ea typeface="Roboto" pitchFamily="34" charset="-122"/>
                <a:cs typeface="Roboto" pitchFamily="34" charset="-120"/>
              </a:rPr>
              <a:t>This landmark case addressed the extent of land ownership rights below the surface. The Supreme Court ruled that landowners' rights extend to the centre of the earth, subject to statutory limitations. This decision had significant implications for industries like oil and gas extraction, emphasising the need for proper licenses and agreements for subterranean activities.</a:t>
            </a:r>
            <a:endParaRPr lang="en-US" sz="1500" dirty="0"/>
          </a:p>
        </p:txBody>
      </p:sp>
      <p:sp>
        <p:nvSpPr>
          <p:cNvPr id="14" name="Shape 12"/>
          <p:cNvSpPr/>
          <p:nvPr/>
        </p:nvSpPr>
        <p:spPr>
          <a:xfrm>
            <a:off x="1173540" y="6113740"/>
            <a:ext cx="683657" cy="22860"/>
          </a:xfrm>
          <a:prstGeom prst="roundRect">
            <a:avLst>
              <a:gd name="adj" fmla="val 128178"/>
            </a:avLst>
          </a:prstGeom>
          <a:solidFill>
            <a:srgbClr val="CFD2D8"/>
          </a:solidFill>
          <a:ln/>
        </p:spPr>
        <p:txBody>
          <a:bodyPr/>
          <a:lstStyle/>
          <a:p>
            <a:endParaRPr lang="en-GB"/>
          </a:p>
        </p:txBody>
      </p:sp>
      <p:sp>
        <p:nvSpPr>
          <p:cNvPr id="15" name="Shape 13"/>
          <p:cNvSpPr/>
          <p:nvPr/>
        </p:nvSpPr>
        <p:spPr>
          <a:xfrm>
            <a:off x="756940" y="5905500"/>
            <a:ext cx="439460" cy="439460"/>
          </a:xfrm>
          <a:prstGeom prst="roundRect">
            <a:avLst>
              <a:gd name="adj" fmla="val 6668"/>
            </a:avLst>
          </a:prstGeom>
          <a:solidFill>
            <a:srgbClr val="E9ECF2"/>
          </a:solidFill>
          <a:ln/>
        </p:spPr>
        <p:txBody>
          <a:bodyPr/>
          <a:lstStyle/>
          <a:p>
            <a:endParaRPr lang="en-GB"/>
          </a:p>
        </p:txBody>
      </p:sp>
      <p:sp>
        <p:nvSpPr>
          <p:cNvPr id="16" name="Text 14"/>
          <p:cNvSpPr/>
          <p:nvPr/>
        </p:nvSpPr>
        <p:spPr>
          <a:xfrm>
            <a:off x="897553" y="5978723"/>
            <a:ext cx="158234" cy="293013"/>
          </a:xfrm>
          <a:prstGeom prst="rect">
            <a:avLst/>
          </a:prstGeom>
          <a:noFill/>
          <a:ln/>
        </p:spPr>
        <p:txBody>
          <a:bodyPr wrap="none" lIns="0" tIns="0" rIns="0" bIns="0" rtlCol="0" anchor="t"/>
          <a:lstStyle/>
          <a:p>
            <a:pPr marL="0" indent="0" algn="ctr">
              <a:lnSpc>
                <a:spcPts val="2300"/>
              </a:lnSpc>
              <a:buNone/>
            </a:pPr>
            <a:r>
              <a:rPr lang="en-US" sz="2300" dirty="0">
                <a:solidFill>
                  <a:srgbClr val="15213F"/>
                </a:solidFill>
                <a:latin typeface="Roboto Slab" pitchFamily="34" charset="0"/>
                <a:ea typeface="Roboto Slab" pitchFamily="34" charset="-122"/>
                <a:cs typeface="Roboto Slab" pitchFamily="34" charset="-120"/>
              </a:rPr>
              <a:t>3</a:t>
            </a:r>
            <a:endParaRPr lang="en-US" sz="2300" dirty="0"/>
          </a:p>
        </p:txBody>
      </p:sp>
      <p:sp>
        <p:nvSpPr>
          <p:cNvPr id="17" name="Text 15"/>
          <p:cNvSpPr/>
          <p:nvPr/>
        </p:nvSpPr>
        <p:spPr>
          <a:xfrm>
            <a:off x="2050971" y="5881092"/>
            <a:ext cx="3371612" cy="305157"/>
          </a:xfrm>
          <a:prstGeom prst="rect">
            <a:avLst/>
          </a:prstGeom>
          <a:noFill/>
          <a:ln/>
        </p:spPr>
        <p:txBody>
          <a:bodyPr wrap="none" lIns="0" tIns="0" rIns="0" bIns="0" rtlCol="0" anchor="t"/>
          <a:lstStyle/>
          <a:p>
            <a:pPr marL="0" indent="0" algn="l">
              <a:lnSpc>
                <a:spcPts val="2400"/>
              </a:lnSpc>
              <a:buNone/>
            </a:pPr>
            <a:r>
              <a:rPr lang="en-US" sz="1900" dirty="0">
                <a:solidFill>
                  <a:srgbClr val="15213F"/>
                </a:solidFill>
                <a:latin typeface="Roboto Slab" pitchFamily="34" charset="0"/>
                <a:ea typeface="Roboto Slab" pitchFamily="34" charset="-122"/>
                <a:cs typeface="Roboto Slab" pitchFamily="34" charset="-120"/>
              </a:rPr>
              <a:t>Resolving Boundary Disputes</a:t>
            </a:r>
            <a:endParaRPr lang="en-US" sz="1900" dirty="0"/>
          </a:p>
        </p:txBody>
      </p:sp>
      <p:sp>
        <p:nvSpPr>
          <p:cNvPr id="18" name="Text 16"/>
          <p:cNvSpPr/>
          <p:nvPr/>
        </p:nvSpPr>
        <p:spPr>
          <a:xfrm>
            <a:off x="2050971" y="6303407"/>
            <a:ext cx="11895773" cy="937617"/>
          </a:xfrm>
          <a:prstGeom prst="rect">
            <a:avLst/>
          </a:prstGeom>
          <a:noFill/>
          <a:ln/>
        </p:spPr>
        <p:txBody>
          <a:bodyPr wrap="square" lIns="0" tIns="0" rIns="0" bIns="0" rtlCol="0" anchor="t"/>
          <a:lstStyle/>
          <a:p>
            <a:pPr marL="0" indent="0" algn="l">
              <a:lnSpc>
                <a:spcPts val="2450"/>
              </a:lnSpc>
              <a:buNone/>
            </a:pPr>
            <a:r>
              <a:rPr lang="en-US" sz="1500" dirty="0">
                <a:solidFill>
                  <a:srgbClr val="15213F"/>
                </a:solidFill>
                <a:latin typeface="Roboto" pitchFamily="34" charset="0"/>
                <a:ea typeface="Roboto" pitchFamily="34" charset="-122"/>
                <a:cs typeface="Roboto" pitchFamily="34" charset="-120"/>
              </a:rPr>
              <a:t>When boundary disputes arise, courts consider various factors including historical documents, physical features, and witness testimony. The case of Bocardo SA highlighted the importance of precise legal definitions in property rights, encouraging more detailed documentation of property boundaries and subsurface rights in land transactions.</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36163" y="579715"/>
            <a:ext cx="9102923" cy="657344"/>
          </a:xfrm>
          <a:prstGeom prst="rect">
            <a:avLst/>
          </a:prstGeom>
          <a:noFill/>
          <a:ln/>
        </p:spPr>
        <p:txBody>
          <a:bodyPr wrap="none" lIns="0" tIns="0" rIns="0" bIns="0" rtlCol="0" anchor="t"/>
          <a:lstStyle/>
          <a:p>
            <a:pPr marL="0" indent="0">
              <a:lnSpc>
                <a:spcPts val="5150"/>
              </a:lnSpc>
              <a:buNone/>
            </a:pPr>
            <a:r>
              <a:rPr lang="en-US" sz="4100" dirty="0">
                <a:solidFill>
                  <a:srgbClr val="3257B8"/>
                </a:solidFill>
                <a:latin typeface="Roboto Slab" pitchFamily="34" charset="0"/>
                <a:ea typeface="Roboto Slab" pitchFamily="34" charset="-122"/>
                <a:cs typeface="Roboto Slab" pitchFamily="34" charset="-120"/>
              </a:rPr>
              <a:t>Airspace and Subterranean Trespass</a:t>
            </a:r>
            <a:endParaRPr lang="en-US" sz="4100" dirty="0"/>
          </a:p>
        </p:txBody>
      </p:sp>
      <p:sp>
        <p:nvSpPr>
          <p:cNvPr id="3" name="Shape 1"/>
          <p:cNvSpPr/>
          <p:nvPr/>
        </p:nvSpPr>
        <p:spPr>
          <a:xfrm>
            <a:off x="736163" y="1657707"/>
            <a:ext cx="6473904" cy="3223498"/>
          </a:xfrm>
          <a:prstGeom prst="roundRect">
            <a:avLst>
              <a:gd name="adj" fmla="val 979"/>
            </a:avLst>
          </a:prstGeom>
          <a:solidFill>
            <a:srgbClr val="E9ECF2"/>
          </a:solidFill>
          <a:ln/>
        </p:spPr>
        <p:txBody>
          <a:bodyPr/>
          <a:lstStyle/>
          <a:p>
            <a:endParaRPr lang="en-GB"/>
          </a:p>
        </p:txBody>
      </p:sp>
      <p:sp>
        <p:nvSpPr>
          <p:cNvPr id="4" name="Text 2"/>
          <p:cNvSpPr/>
          <p:nvPr/>
        </p:nvSpPr>
        <p:spPr>
          <a:xfrm>
            <a:off x="946428" y="1867972"/>
            <a:ext cx="6053376" cy="657225"/>
          </a:xfrm>
          <a:prstGeom prst="rect">
            <a:avLst/>
          </a:prstGeom>
          <a:noFill/>
          <a:ln/>
        </p:spPr>
        <p:txBody>
          <a:bodyPr wrap="square" lIns="0" tIns="0" rIns="0" bIns="0" rtlCol="0" anchor="t"/>
          <a:lstStyle/>
          <a:p>
            <a:pPr marL="0" indent="0">
              <a:lnSpc>
                <a:spcPts val="2550"/>
              </a:lnSpc>
              <a:buNone/>
            </a:pPr>
            <a:r>
              <a:rPr lang="en-US" sz="2050" dirty="0">
                <a:solidFill>
                  <a:srgbClr val="15213F"/>
                </a:solidFill>
                <a:latin typeface="Roboto Slab" pitchFamily="34" charset="0"/>
                <a:ea typeface="Roboto Slab" pitchFamily="34" charset="-122"/>
                <a:cs typeface="Roboto Slab" pitchFamily="34" charset="-120"/>
              </a:rPr>
              <a:t>Bernstein of Leigh v Skyviews &amp; General Ltd [1978]</a:t>
            </a:r>
            <a:endParaRPr lang="en-US" sz="2050" dirty="0"/>
          </a:p>
        </p:txBody>
      </p:sp>
      <p:sp>
        <p:nvSpPr>
          <p:cNvPr id="5" name="Text 3"/>
          <p:cNvSpPr/>
          <p:nvPr/>
        </p:nvSpPr>
        <p:spPr>
          <a:xfrm>
            <a:off x="946428" y="2651403"/>
            <a:ext cx="6053376" cy="2019538"/>
          </a:xfrm>
          <a:prstGeom prst="rect">
            <a:avLst/>
          </a:prstGeom>
          <a:noFill/>
          <a:ln/>
        </p:spPr>
        <p:txBody>
          <a:bodyPr wrap="square" lIns="0" tIns="0" rIns="0" bIns="0" rtlCol="0" anchor="t"/>
          <a:lstStyle/>
          <a:p>
            <a:pPr marL="0" indent="0">
              <a:lnSpc>
                <a:spcPts val="2650"/>
              </a:lnSpc>
              <a:buNone/>
            </a:pPr>
            <a:r>
              <a:rPr lang="en-US" sz="1650" dirty="0">
                <a:solidFill>
                  <a:srgbClr val="15213F"/>
                </a:solidFill>
                <a:latin typeface="Roboto" pitchFamily="34" charset="0"/>
                <a:ea typeface="Roboto" pitchFamily="34" charset="-122"/>
                <a:cs typeface="Roboto" pitchFamily="34" charset="-120"/>
              </a:rPr>
              <a:t>This case set a precedent for airspace rights in England. The court ruled that a landowner's rights extend only to the height necessary for ordinary use and enjoyment of the land. This decision effectively limited the ancient maxim of 'usque ad coelum et ad inferos' (up to the heavens and down to the centre of the earth).</a:t>
            </a:r>
            <a:endParaRPr lang="en-US" sz="1650" dirty="0"/>
          </a:p>
        </p:txBody>
      </p:sp>
      <p:sp>
        <p:nvSpPr>
          <p:cNvPr id="6" name="Shape 4"/>
          <p:cNvSpPr/>
          <p:nvPr/>
        </p:nvSpPr>
        <p:spPr>
          <a:xfrm>
            <a:off x="7420332" y="1657707"/>
            <a:ext cx="6473904" cy="3223498"/>
          </a:xfrm>
          <a:prstGeom prst="roundRect">
            <a:avLst>
              <a:gd name="adj" fmla="val 979"/>
            </a:avLst>
          </a:prstGeom>
          <a:solidFill>
            <a:srgbClr val="E9ECF2"/>
          </a:solidFill>
          <a:ln/>
        </p:spPr>
        <p:txBody>
          <a:bodyPr/>
          <a:lstStyle/>
          <a:p>
            <a:endParaRPr lang="en-GB"/>
          </a:p>
        </p:txBody>
      </p:sp>
      <p:sp>
        <p:nvSpPr>
          <p:cNvPr id="7" name="Text 5"/>
          <p:cNvSpPr/>
          <p:nvPr/>
        </p:nvSpPr>
        <p:spPr>
          <a:xfrm>
            <a:off x="7630597" y="1867972"/>
            <a:ext cx="2629376" cy="328613"/>
          </a:xfrm>
          <a:prstGeom prst="rect">
            <a:avLst/>
          </a:prstGeom>
          <a:noFill/>
          <a:ln/>
        </p:spPr>
        <p:txBody>
          <a:bodyPr wrap="none" lIns="0" tIns="0" rIns="0" bIns="0" rtlCol="0" anchor="t"/>
          <a:lstStyle/>
          <a:p>
            <a:pPr marL="0" indent="0">
              <a:lnSpc>
                <a:spcPts val="2550"/>
              </a:lnSpc>
              <a:buNone/>
            </a:pPr>
            <a:r>
              <a:rPr lang="en-US" sz="2050" dirty="0">
                <a:solidFill>
                  <a:srgbClr val="15213F"/>
                </a:solidFill>
                <a:latin typeface="Roboto Slab" pitchFamily="34" charset="0"/>
                <a:ea typeface="Roboto Slab" pitchFamily="34" charset="-122"/>
                <a:cs typeface="Roboto Slab" pitchFamily="34" charset="-120"/>
              </a:rPr>
              <a:t>Airspace Trespass</a:t>
            </a:r>
            <a:endParaRPr lang="en-US" sz="2050" dirty="0"/>
          </a:p>
        </p:txBody>
      </p:sp>
      <p:sp>
        <p:nvSpPr>
          <p:cNvPr id="8" name="Text 6"/>
          <p:cNvSpPr/>
          <p:nvPr/>
        </p:nvSpPr>
        <p:spPr>
          <a:xfrm>
            <a:off x="7630597" y="2322790"/>
            <a:ext cx="6053376" cy="1682948"/>
          </a:xfrm>
          <a:prstGeom prst="rect">
            <a:avLst/>
          </a:prstGeom>
          <a:noFill/>
          <a:ln/>
        </p:spPr>
        <p:txBody>
          <a:bodyPr wrap="square" lIns="0" tIns="0" rIns="0" bIns="0" rtlCol="0" anchor="t"/>
          <a:lstStyle/>
          <a:p>
            <a:pPr marL="0" indent="0">
              <a:lnSpc>
                <a:spcPts val="2650"/>
              </a:lnSpc>
              <a:buNone/>
            </a:pPr>
            <a:r>
              <a:rPr lang="en-US" sz="1650" dirty="0">
                <a:solidFill>
                  <a:srgbClr val="15213F"/>
                </a:solidFill>
                <a:latin typeface="Roboto" pitchFamily="34" charset="0"/>
                <a:ea typeface="Roboto" pitchFamily="34" charset="-122"/>
                <a:cs typeface="Roboto" pitchFamily="34" charset="-120"/>
              </a:rPr>
              <a:t>Following Bernstein, the law now recognises that airspace rights are not absolute. Low-flying aircraft or drones may constitute trespass if they interfere with the landowner's use and enjoyment of the property. However, general aviation at higher altitudes is typically not considered trespass.</a:t>
            </a:r>
            <a:endParaRPr lang="en-US" sz="1650" dirty="0"/>
          </a:p>
        </p:txBody>
      </p:sp>
      <p:sp>
        <p:nvSpPr>
          <p:cNvPr id="9" name="Shape 7"/>
          <p:cNvSpPr/>
          <p:nvPr/>
        </p:nvSpPr>
        <p:spPr>
          <a:xfrm>
            <a:off x="736163" y="5091470"/>
            <a:ext cx="6473904" cy="2558296"/>
          </a:xfrm>
          <a:prstGeom prst="roundRect">
            <a:avLst>
              <a:gd name="adj" fmla="val 1233"/>
            </a:avLst>
          </a:prstGeom>
          <a:solidFill>
            <a:srgbClr val="E9ECF2"/>
          </a:solidFill>
          <a:ln/>
        </p:spPr>
        <p:txBody>
          <a:bodyPr/>
          <a:lstStyle/>
          <a:p>
            <a:endParaRPr lang="en-GB"/>
          </a:p>
        </p:txBody>
      </p:sp>
      <p:sp>
        <p:nvSpPr>
          <p:cNvPr id="10" name="Text 8"/>
          <p:cNvSpPr/>
          <p:nvPr/>
        </p:nvSpPr>
        <p:spPr>
          <a:xfrm>
            <a:off x="946428" y="5301734"/>
            <a:ext cx="2851666" cy="328613"/>
          </a:xfrm>
          <a:prstGeom prst="rect">
            <a:avLst/>
          </a:prstGeom>
          <a:noFill/>
          <a:ln/>
        </p:spPr>
        <p:txBody>
          <a:bodyPr wrap="none" lIns="0" tIns="0" rIns="0" bIns="0" rtlCol="0" anchor="t"/>
          <a:lstStyle/>
          <a:p>
            <a:pPr marL="0" indent="0">
              <a:lnSpc>
                <a:spcPts val="2550"/>
              </a:lnSpc>
              <a:buNone/>
            </a:pPr>
            <a:r>
              <a:rPr lang="en-US" sz="2050" dirty="0">
                <a:solidFill>
                  <a:srgbClr val="15213F"/>
                </a:solidFill>
                <a:latin typeface="Roboto Slab" pitchFamily="34" charset="0"/>
                <a:ea typeface="Roboto Slab" pitchFamily="34" charset="-122"/>
                <a:cs typeface="Roboto Slab" pitchFamily="34" charset="-120"/>
              </a:rPr>
              <a:t>Subterranean Trespass</a:t>
            </a:r>
            <a:endParaRPr lang="en-US" sz="2050" dirty="0"/>
          </a:p>
        </p:txBody>
      </p:sp>
      <p:sp>
        <p:nvSpPr>
          <p:cNvPr id="11" name="Text 9"/>
          <p:cNvSpPr/>
          <p:nvPr/>
        </p:nvSpPr>
        <p:spPr>
          <a:xfrm>
            <a:off x="946428" y="5756553"/>
            <a:ext cx="6053376" cy="1682948"/>
          </a:xfrm>
          <a:prstGeom prst="rect">
            <a:avLst/>
          </a:prstGeom>
          <a:noFill/>
          <a:ln/>
        </p:spPr>
        <p:txBody>
          <a:bodyPr wrap="square" lIns="0" tIns="0" rIns="0" bIns="0" rtlCol="0" anchor="t"/>
          <a:lstStyle/>
          <a:p>
            <a:pPr marL="0" indent="0">
              <a:lnSpc>
                <a:spcPts val="2650"/>
              </a:lnSpc>
              <a:buNone/>
            </a:pPr>
            <a:r>
              <a:rPr lang="en-US" sz="1650" dirty="0">
                <a:solidFill>
                  <a:srgbClr val="15213F"/>
                </a:solidFill>
                <a:latin typeface="Roboto" pitchFamily="34" charset="0"/>
                <a:ea typeface="Roboto" pitchFamily="34" charset="-122"/>
                <a:cs typeface="Roboto" pitchFamily="34" charset="-120"/>
              </a:rPr>
              <a:t>Subterranean rights were addressed in Bocardo SA v Star Energy UK Onshore Ltd. While landowners' rights extend deep underground, this is subject to statutory limitations and can be modified by agreements or licenses. This has implications for industries like mining, fracking, and underground construction.</a:t>
            </a:r>
            <a:endParaRPr lang="en-US" sz="1650" dirty="0"/>
          </a:p>
        </p:txBody>
      </p:sp>
      <p:sp>
        <p:nvSpPr>
          <p:cNvPr id="12" name="Shape 10"/>
          <p:cNvSpPr/>
          <p:nvPr/>
        </p:nvSpPr>
        <p:spPr>
          <a:xfrm>
            <a:off x="7420332" y="5091470"/>
            <a:ext cx="6473904" cy="2558296"/>
          </a:xfrm>
          <a:prstGeom prst="roundRect">
            <a:avLst>
              <a:gd name="adj" fmla="val 1233"/>
            </a:avLst>
          </a:prstGeom>
          <a:solidFill>
            <a:srgbClr val="E9ECF2"/>
          </a:solidFill>
          <a:ln/>
        </p:spPr>
        <p:txBody>
          <a:bodyPr/>
          <a:lstStyle/>
          <a:p>
            <a:endParaRPr lang="en-GB"/>
          </a:p>
        </p:txBody>
      </p:sp>
      <p:sp>
        <p:nvSpPr>
          <p:cNvPr id="13" name="Text 11"/>
          <p:cNvSpPr/>
          <p:nvPr/>
        </p:nvSpPr>
        <p:spPr>
          <a:xfrm>
            <a:off x="7630597" y="5301734"/>
            <a:ext cx="2629376" cy="328613"/>
          </a:xfrm>
          <a:prstGeom prst="rect">
            <a:avLst/>
          </a:prstGeom>
          <a:noFill/>
          <a:ln/>
        </p:spPr>
        <p:txBody>
          <a:bodyPr wrap="none" lIns="0" tIns="0" rIns="0" bIns="0" rtlCol="0" anchor="t"/>
          <a:lstStyle/>
          <a:p>
            <a:pPr marL="0" indent="0">
              <a:lnSpc>
                <a:spcPts val="2550"/>
              </a:lnSpc>
              <a:buNone/>
            </a:pPr>
            <a:r>
              <a:rPr lang="en-US" sz="2050" dirty="0">
                <a:solidFill>
                  <a:srgbClr val="15213F"/>
                </a:solidFill>
                <a:latin typeface="Roboto Slab" pitchFamily="34" charset="0"/>
                <a:ea typeface="Roboto Slab" pitchFamily="34" charset="-122"/>
                <a:cs typeface="Roboto Slab" pitchFamily="34" charset="-120"/>
              </a:rPr>
              <a:t>Balancing Interests</a:t>
            </a:r>
            <a:endParaRPr lang="en-US" sz="2050" dirty="0"/>
          </a:p>
        </p:txBody>
      </p:sp>
      <p:sp>
        <p:nvSpPr>
          <p:cNvPr id="14" name="Text 12"/>
          <p:cNvSpPr/>
          <p:nvPr/>
        </p:nvSpPr>
        <p:spPr>
          <a:xfrm>
            <a:off x="7630597" y="5756553"/>
            <a:ext cx="6053376" cy="1682948"/>
          </a:xfrm>
          <a:prstGeom prst="rect">
            <a:avLst/>
          </a:prstGeom>
          <a:noFill/>
          <a:ln/>
        </p:spPr>
        <p:txBody>
          <a:bodyPr wrap="square" lIns="0" tIns="0" rIns="0" bIns="0" rtlCol="0" anchor="t"/>
          <a:lstStyle/>
          <a:p>
            <a:pPr marL="0" indent="0">
              <a:lnSpc>
                <a:spcPts val="2650"/>
              </a:lnSpc>
              <a:buNone/>
            </a:pPr>
            <a:r>
              <a:rPr lang="en-US" sz="1650" dirty="0">
                <a:solidFill>
                  <a:srgbClr val="15213F"/>
                </a:solidFill>
                <a:latin typeface="Roboto" pitchFamily="34" charset="0"/>
                <a:ea typeface="Roboto" pitchFamily="34" charset="-122"/>
                <a:cs typeface="Roboto" pitchFamily="34" charset="-120"/>
              </a:rPr>
              <a:t>These cases demonstrate the law's attempt to balance property rights with public interests and technological advancements. The courts have sought to provide practical solutions that protect landowners while allowing for necessary activities like air travel and resource extraction.</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73775" y="890468"/>
            <a:ext cx="12036743" cy="601504"/>
          </a:xfrm>
          <a:prstGeom prst="rect">
            <a:avLst/>
          </a:prstGeom>
          <a:noFill/>
          <a:ln/>
        </p:spPr>
        <p:txBody>
          <a:bodyPr wrap="none" lIns="0" tIns="0" rIns="0" bIns="0" rtlCol="0" anchor="t"/>
          <a:lstStyle/>
          <a:p>
            <a:pPr marL="0" indent="0">
              <a:lnSpc>
                <a:spcPts val="4700"/>
              </a:lnSpc>
              <a:buNone/>
            </a:pPr>
            <a:r>
              <a:rPr lang="en-US" sz="3750" dirty="0">
                <a:solidFill>
                  <a:srgbClr val="3257B8"/>
                </a:solidFill>
                <a:latin typeface="Roboto Slab" pitchFamily="34" charset="0"/>
                <a:ea typeface="Roboto Slab" pitchFamily="34" charset="-122"/>
                <a:cs typeface="Roboto Slab" pitchFamily="34" charset="-120"/>
              </a:rPr>
              <a:t>Hong Kong's Land Registration Ordinance Provisions</a:t>
            </a:r>
            <a:endParaRPr lang="en-US" sz="3750" dirty="0"/>
          </a:p>
        </p:txBody>
      </p:sp>
      <p:sp>
        <p:nvSpPr>
          <p:cNvPr id="3" name="Shape 1"/>
          <p:cNvSpPr/>
          <p:nvPr/>
        </p:nvSpPr>
        <p:spPr>
          <a:xfrm>
            <a:off x="673775" y="2093476"/>
            <a:ext cx="433149" cy="433149"/>
          </a:xfrm>
          <a:prstGeom prst="roundRect">
            <a:avLst>
              <a:gd name="adj" fmla="val 6667"/>
            </a:avLst>
          </a:prstGeom>
          <a:solidFill>
            <a:srgbClr val="E9ECF2"/>
          </a:solidFill>
          <a:ln/>
        </p:spPr>
        <p:txBody>
          <a:bodyPr/>
          <a:lstStyle/>
          <a:p>
            <a:endParaRPr lang="en-GB"/>
          </a:p>
        </p:txBody>
      </p:sp>
      <p:sp>
        <p:nvSpPr>
          <p:cNvPr id="4" name="Text 2"/>
          <p:cNvSpPr/>
          <p:nvPr/>
        </p:nvSpPr>
        <p:spPr>
          <a:xfrm>
            <a:off x="830818" y="2165628"/>
            <a:ext cx="118943" cy="288727"/>
          </a:xfrm>
          <a:prstGeom prst="rect">
            <a:avLst/>
          </a:prstGeom>
          <a:noFill/>
          <a:ln/>
        </p:spPr>
        <p:txBody>
          <a:bodyPr wrap="none" lIns="0" tIns="0" rIns="0" bIns="0" rtlCol="0" anchor="t"/>
          <a:lstStyle/>
          <a:p>
            <a:pPr marL="0" indent="0" algn="ctr">
              <a:lnSpc>
                <a:spcPts val="2250"/>
              </a:lnSpc>
              <a:buNone/>
            </a:pPr>
            <a:r>
              <a:rPr lang="en-US" sz="2250" dirty="0">
                <a:solidFill>
                  <a:srgbClr val="15213F"/>
                </a:solidFill>
                <a:latin typeface="Roboto Slab" pitchFamily="34" charset="0"/>
                <a:ea typeface="Roboto Slab" pitchFamily="34" charset="-122"/>
                <a:cs typeface="Roboto Slab" pitchFamily="34" charset="-120"/>
              </a:rPr>
              <a:t>1</a:t>
            </a:r>
            <a:endParaRPr lang="en-US" sz="2250" dirty="0"/>
          </a:p>
        </p:txBody>
      </p:sp>
      <p:sp>
        <p:nvSpPr>
          <p:cNvPr id="5" name="Text 3"/>
          <p:cNvSpPr/>
          <p:nvPr/>
        </p:nvSpPr>
        <p:spPr>
          <a:xfrm>
            <a:off x="1299329" y="2093476"/>
            <a:ext cx="2406372" cy="300752"/>
          </a:xfrm>
          <a:prstGeom prst="rect">
            <a:avLst/>
          </a:prstGeom>
          <a:noFill/>
          <a:ln/>
        </p:spPr>
        <p:txBody>
          <a:bodyPr wrap="none" lIns="0" tIns="0" rIns="0" bIns="0" rtlCol="0" anchor="t"/>
          <a:lstStyle/>
          <a:p>
            <a:pPr marL="0" indent="0">
              <a:lnSpc>
                <a:spcPts val="2350"/>
              </a:lnSpc>
              <a:buNone/>
            </a:pPr>
            <a:r>
              <a:rPr lang="en-US" sz="1850" dirty="0">
                <a:solidFill>
                  <a:srgbClr val="15213F"/>
                </a:solidFill>
                <a:latin typeface="Roboto Slab" pitchFamily="34" charset="0"/>
                <a:ea typeface="Roboto Slab" pitchFamily="34" charset="-122"/>
                <a:cs typeface="Roboto Slab" pitchFamily="34" charset="-120"/>
              </a:rPr>
              <a:t>Purpose and Scope</a:t>
            </a:r>
            <a:endParaRPr lang="en-US" sz="1850" dirty="0"/>
          </a:p>
        </p:txBody>
      </p:sp>
      <p:sp>
        <p:nvSpPr>
          <p:cNvPr id="6" name="Text 4"/>
          <p:cNvSpPr/>
          <p:nvPr/>
        </p:nvSpPr>
        <p:spPr>
          <a:xfrm>
            <a:off x="1299329" y="2509718"/>
            <a:ext cx="5919668" cy="1848088"/>
          </a:xfrm>
          <a:prstGeom prst="rect">
            <a:avLst/>
          </a:prstGeom>
          <a:noFill/>
          <a:ln/>
        </p:spPr>
        <p:txBody>
          <a:bodyPr wrap="square" lIns="0" tIns="0" rIns="0" bIns="0" rtlCol="0" anchor="t"/>
          <a:lstStyle/>
          <a:p>
            <a:pPr marL="0" indent="0">
              <a:lnSpc>
                <a:spcPts val="2400"/>
              </a:lnSpc>
              <a:buNone/>
            </a:pPr>
            <a:r>
              <a:rPr lang="en-US" sz="1500" dirty="0">
                <a:solidFill>
                  <a:srgbClr val="15213F"/>
                </a:solidFill>
                <a:latin typeface="Roboto" pitchFamily="34" charset="0"/>
                <a:ea typeface="Roboto" pitchFamily="34" charset="-122"/>
                <a:cs typeface="Roboto" pitchFamily="34" charset="-120"/>
              </a:rPr>
              <a:t>The Land Registration Ordinance (Cap. 128) in Hong Kong serves as the primary legislation governing the registration of land-related documents. Its main purpose is to provide a public land register, ensuring transparency and security in property transactions. The Ordinance covers various aspects of land registration, including the types of registrable instruments and the effects of registration.</a:t>
            </a:r>
            <a:endParaRPr lang="en-US" sz="1500" dirty="0"/>
          </a:p>
        </p:txBody>
      </p:sp>
      <p:sp>
        <p:nvSpPr>
          <p:cNvPr id="7" name="Shape 5"/>
          <p:cNvSpPr/>
          <p:nvPr/>
        </p:nvSpPr>
        <p:spPr>
          <a:xfrm>
            <a:off x="7411403" y="2093476"/>
            <a:ext cx="433149" cy="433149"/>
          </a:xfrm>
          <a:prstGeom prst="roundRect">
            <a:avLst>
              <a:gd name="adj" fmla="val 6667"/>
            </a:avLst>
          </a:prstGeom>
          <a:solidFill>
            <a:srgbClr val="E9ECF2"/>
          </a:solidFill>
          <a:ln/>
        </p:spPr>
        <p:txBody>
          <a:bodyPr/>
          <a:lstStyle/>
          <a:p>
            <a:endParaRPr lang="en-GB"/>
          </a:p>
        </p:txBody>
      </p:sp>
      <p:sp>
        <p:nvSpPr>
          <p:cNvPr id="8" name="Text 6"/>
          <p:cNvSpPr/>
          <p:nvPr/>
        </p:nvSpPr>
        <p:spPr>
          <a:xfrm>
            <a:off x="7548205" y="2165628"/>
            <a:ext cx="159425" cy="288727"/>
          </a:xfrm>
          <a:prstGeom prst="rect">
            <a:avLst/>
          </a:prstGeom>
          <a:noFill/>
          <a:ln/>
        </p:spPr>
        <p:txBody>
          <a:bodyPr wrap="none" lIns="0" tIns="0" rIns="0" bIns="0" rtlCol="0" anchor="t"/>
          <a:lstStyle/>
          <a:p>
            <a:pPr marL="0" indent="0" algn="ctr">
              <a:lnSpc>
                <a:spcPts val="2250"/>
              </a:lnSpc>
              <a:buNone/>
            </a:pPr>
            <a:r>
              <a:rPr lang="en-US" sz="2250" dirty="0">
                <a:solidFill>
                  <a:srgbClr val="15213F"/>
                </a:solidFill>
                <a:latin typeface="Roboto Slab" pitchFamily="34" charset="0"/>
                <a:ea typeface="Roboto Slab" pitchFamily="34" charset="-122"/>
                <a:cs typeface="Roboto Slab" pitchFamily="34" charset="-120"/>
              </a:rPr>
              <a:t>2</a:t>
            </a:r>
            <a:endParaRPr lang="en-US" sz="2250" dirty="0"/>
          </a:p>
        </p:txBody>
      </p:sp>
      <p:sp>
        <p:nvSpPr>
          <p:cNvPr id="9" name="Text 7"/>
          <p:cNvSpPr/>
          <p:nvPr/>
        </p:nvSpPr>
        <p:spPr>
          <a:xfrm>
            <a:off x="8036957" y="2093476"/>
            <a:ext cx="2406372" cy="300752"/>
          </a:xfrm>
          <a:prstGeom prst="rect">
            <a:avLst/>
          </a:prstGeom>
          <a:noFill/>
          <a:ln/>
        </p:spPr>
        <p:txBody>
          <a:bodyPr wrap="none" lIns="0" tIns="0" rIns="0" bIns="0" rtlCol="0" anchor="t"/>
          <a:lstStyle/>
          <a:p>
            <a:pPr marL="0" indent="0">
              <a:lnSpc>
                <a:spcPts val="2350"/>
              </a:lnSpc>
              <a:buNone/>
            </a:pPr>
            <a:r>
              <a:rPr lang="en-US" sz="1850" dirty="0">
                <a:solidFill>
                  <a:srgbClr val="15213F"/>
                </a:solidFill>
                <a:latin typeface="Roboto Slab" pitchFamily="34" charset="0"/>
                <a:ea typeface="Roboto Slab" pitchFamily="34" charset="-122"/>
                <a:cs typeface="Roboto Slab" pitchFamily="34" charset="-120"/>
              </a:rPr>
              <a:t>Registration Process</a:t>
            </a:r>
            <a:endParaRPr lang="en-US" sz="1850" dirty="0"/>
          </a:p>
        </p:txBody>
      </p:sp>
      <p:sp>
        <p:nvSpPr>
          <p:cNvPr id="10" name="Text 8"/>
          <p:cNvSpPr/>
          <p:nvPr/>
        </p:nvSpPr>
        <p:spPr>
          <a:xfrm>
            <a:off x="8036957" y="2509718"/>
            <a:ext cx="5919668" cy="2156103"/>
          </a:xfrm>
          <a:prstGeom prst="rect">
            <a:avLst/>
          </a:prstGeom>
          <a:noFill/>
          <a:ln/>
        </p:spPr>
        <p:txBody>
          <a:bodyPr wrap="square" lIns="0" tIns="0" rIns="0" bIns="0" rtlCol="0" anchor="t"/>
          <a:lstStyle/>
          <a:p>
            <a:pPr marL="0" indent="0">
              <a:lnSpc>
                <a:spcPts val="2400"/>
              </a:lnSpc>
              <a:buNone/>
            </a:pPr>
            <a:r>
              <a:rPr lang="en-US" sz="1500" dirty="0">
                <a:solidFill>
                  <a:srgbClr val="15213F"/>
                </a:solidFill>
                <a:latin typeface="Roboto" pitchFamily="34" charset="0"/>
                <a:ea typeface="Roboto" pitchFamily="34" charset="-122"/>
                <a:cs typeface="Roboto" pitchFamily="34" charset="-120"/>
              </a:rPr>
              <a:t>Under the Ordinance, all instruments affecting land must be registered with the Land Registry. This includes deeds of conveyance, mortgages, leases exceeding three years, and other relevant documents. The registration process involves lodging the original instrument or a certified copy, along with a memorial containing key details of the transaction. This system allows for easy public access to property information.</a:t>
            </a:r>
            <a:endParaRPr lang="en-US" sz="1500" dirty="0"/>
          </a:p>
        </p:txBody>
      </p:sp>
      <p:sp>
        <p:nvSpPr>
          <p:cNvPr id="11" name="Shape 9"/>
          <p:cNvSpPr/>
          <p:nvPr/>
        </p:nvSpPr>
        <p:spPr>
          <a:xfrm>
            <a:off x="673775" y="5074801"/>
            <a:ext cx="433149" cy="433149"/>
          </a:xfrm>
          <a:prstGeom prst="roundRect">
            <a:avLst>
              <a:gd name="adj" fmla="val 6667"/>
            </a:avLst>
          </a:prstGeom>
          <a:solidFill>
            <a:srgbClr val="E9ECF2"/>
          </a:solidFill>
          <a:ln/>
        </p:spPr>
        <p:txBody>
          <a:bodyPr/>
          <a:lstStyle/>
          <a:p>
            <a:endParaRPr lang="en-GB"/>
          </a:p>
        </p:txBody>
      </p:sp>
      <p:sp>
        <p:nvSpPr>
          <p:cNvPr id="12" name="Text 10"/>
          <p:cNvSpPr/>
          <p:nvPr/>
        </p:nvSpPr>
        <p:spPr>
          <a:xfrm>
            <a:off x="812363" y="5146953"/>
            <a:ext cx="155972" cy="288727"/>
          </a:xfrm>
          <a:prstGeom prst="rect">
            <a:avLst/>
          </a:prstGeom>
          <a:noFill/>
          <a:ln/>
        </p:spPr>
        <p:txBody>
          <a:bodyPr wrap="none" lIns="0" tIns="0" rIns="0" bIns="0" rtlCol="0" anchor="t"/>
          <a:lstStyle/>
          <a:p>
            <a:pPr marL="0" indent="0" algn="ctr">
              <a:lnSpc>
                <a:spcPts val="2250"/>
              </a:lnSpc>
              <a:buNone/>
            </a:pPr>
            <a:r>
              <a:rPr lang="en-US" sz="2250" dirty="0">
                <a:solidFill>
                  <a:srgbClr val="15213F"/>
                </a:solidFill>
                <a:latin typeface="Roboto Slab" pitchFamily="34" charset="0"/>
                <a:ea typeface="Roboto Slab" pitchFamily="34" charset="-122"/>
                <a:cs typeface="Roboto Slab" pitchFamily="34" charset="-120"/>
              </a:rPr>
              <a:t>3</a:t>
            </a:r>
            <a:endParaRPr lang="en-US" sz="2250" dirty="0"/>
          </a:p>
        </p:txBody>
      </p:sp>
      <p:sp>
        <p:nvSpPr>
          <p:cNvPr id="13" name="Text 11"/>
          <p:cNvSpPr/>
          <p:nvPr/>
        </p:nvSpPr>
        <p:spPr>
          <a:xfrm>
            <a:off x="1299329" y="5074801"/>
            <a:ext cx="3192661" cy="300752"/>
          </a:xfrm>
          <a:prstGeom prst="rect">
            <a:avLst/>
          </a:prstGeom>
          <a:noFill/>
          <a:ln/>
        </p:spPr>
        <p:txBody>
          <a:bodyPr wrap="none" lIns="0" tIns="0" rIns="0" bIns="0" rtlCol="0" anchor="t"/>
          <a:lstStyle/>
          <a:p>
            <a:pPr marL="0" indent="0">
              <a:lnSpc>
                <a:spcPts val="2350"/>
              </a:lnSpc>
              <a:buNone/>
            </a:pPr>
            <a:r>
              <a:rPr lang="en-US" sz="1850" dirty="0">
                <a:solidFill>
                  <a:srgbClr val="15213F"/>
                </a:solidFill>
                <a:latin typeface="Roboto Slab" pitchFamily="34" charset="0"/>
                <a:ea typeface="Roboto Slab" pitchFamily="34" charset="-122"/>
                <a:cs typeface="Roboto Slab" pitchFamily="34" charset="-120"/>
              </a:rPr>
              <a:t>Legal Effects of Registration</a:t>
            </a:r>
            <a:endParaRPr lang="en-US" sz="1850" dirty="0"/>
          </a:p>
        </p:txBody>
      </p:sp>
      <p:sp>
        <p:nvSpPr>
          <p:cNvPr id="14" name="Text 12"/>
          <p:cNvSpPr/>
          <p:nvPr/>
        </p:nvSpPr>
        <p:spPr>
          <a:xfrm>
            <a:off x="1299329" y="5491043"/>
            <a:ext cx="5919668" cy="1848088"/>
          </a:xfrm>
          <a:prstGeom prst="rect">
            <a:avLst/>
          </a:prstGeom>
          <a:noFill/>
          <a:ln/>
        </p:spPr>
        <p:txBody>
          <a:bodyPr wrap="square" lIns="0" tIns="0" rIns="0" bIns="0" rtlCol="0" anchor="t"/>
          <a:lstStyle/>
          <a:p>
            <a:pPr marL="0" indent="0">
              <a:lnSpc>
                <a:spcPts val="2400"/>
              </a:lnSpc>
              <a:buNone/>
            </a:pPr>
            <a:r>
              <a:rPr lang="en-US" sz="1500" dirty="0">
                <a:solidFill>
                  <a:srgbClr val="15213F"/>
                </a:solidFill>
                <a:latin typeface="Roboto" pitchFamily="34" charset="0"/>
                <a:ea typeface="Roboto" pitchFamily="34" charset="-122"/>
                <a:cs typeface="Roboto" pitchFamily="34" charset="-120"/>
              </a:rPr>
              <a:t>Registration under the Ordinance does not guarantee title but provides priority based on the time of registration. This 'race priority' system means that a registered interest takes priority over an unregistered interest, even if the unregistered interest was created earlier. This provision encourages prompt registration and helps prevent fraudulent multiple sales of the same property.</a:t>
            </a:r>
            <a:endParaRPr lang="en-US" sz="1500" dirty="0"/>
          </a:p>
        </p:txBody>
      </p:sp>
      <p:sp>
        <p:nvSpPr>
          <p:cNvPr id="15" name="Shape 13"/>
          <p:cNvSpPr/>
          <p:nvPr/>
        </p:nvSpPr>
        <p:spPr>
          <a:xfrm>
            <a:off x="7411403" y="5074801"/>
            <a:ext cx="433149" cy="433149"/>
          </a:xfrm>
          <a:prstGeom prst="roundRect">
            <a:avLst>
              <a:gd name="adj" fmla="val 6667"/>
            </a:avLst>
          </a:prstGeom>
          <a:solidFill>
            <a:srgbClr val="E9ECF2"/>
          </a:solidFill>
          <a:ln/>
        </p:spPr>
        <p:txBody>
          <a:bodyPr/>
          <a:lstStyle/>
          <a:p>
            <a:endParaRPr lang="en-GB"/>
          </a:p>
        </p:txBody>
      </p:sp>
      <p:sp>
        <p:nvSpPr>
          <p:cNvPr id="16" name="Text 14"/>
          <p:cNvSpPr/>
          <p:nvPr/>
        </p:nvSpPr>
        <p:spPr>
          <a:xfrm>
            <a:off x="7544276" y="5146953"/>
            <a:ext cx="167283" cy="288727"/>
          </a:xfrm>
          <a:prstGeom prst="rect">
            <a:avLst/>
          </a:prstGeom>
          <a:noFill/>
          <a:ln/>
        </p:spPr>
        <p:txBody>
          <a:bodyPr wrap="none" lIns="0" tIns="0" rIns="0" bIns="0" rtlCol="0" anchor="t"/>
          <a:lstStyle/>
          <a:p>
            <a:pPr marL="0" indent="0" algn="ctr">
              <a:lnSpc>
                <a:spcPts val="2250"/>
              </a:lnSpc>
              <a:buNone/>
            </a:pPr>
            <a:r>
              <a:rPr lang="en-US" sz="2250" dirty="0">
                <a:solidFill>
                  <a:srgbClr val="15213F"/>
                </a:solidFill>
                <a:latin typeface="Roboto Slab" pitchFamily="34" charset="0"/>
                <a:ea typeface="Roboto Slab" pitchFamily="34" charset="-122"/>
                <a:cs typeface="Roboto Slab" pitchFamily="34" charset="-120"/>
              </a:rPr>
              <a:t>4</a:t>
            </a:r>
            <a:endParaRPr lang="en-US" sz="2250" dirty="0"/>
          </a:p>
        </p:txBody>
      </p:sp>
      <p:sp>
        <p:nvSpPr>
          <p:cNvPr id="17" name="Text 15"/>
          <p:cNvSpPr/>
          <p:nvPr/>
        </p:nvSpPr>
        <p:spPr>
          <a:xfrm>
            <a:off x="8036957" y="5074801"/>
            <a:ext cx="3452574" cy="300752"/>
          </a:xfrm>
          <a:prstGeom prst="rect">
            <a:avLst/>
          </a:prstGeom>
          <a:noFill/>
          <a:ln/>
        </p:spPr>
        <p:txBody>
          <a:bodyPr wrap="none" lIns="0" tIns="0" rIns="0" bIns="0" rtlCol="0" anchor="t"/>
          <a:lstStyle/>
          <a:p>
            <a:pPr marL="0" indent="0">
              <a:lnSpc>
                <a:spcPts val="2350"/>
              </a:lnSpc>
              <a:buNone/>
            </a:pPr>
            <a:r>
              <a:rPr lang="en-US" sz="1850" dirty="0">
                <a:solidFill>
                  <a:srgbClr val="15213F"/>
                </a:solidFill>
                <a:latin typeface="Roboto Slab" pitchFamily="34" charset="0"/>
                <a:ea typeface="Roboto Slab" pitchFamily="34" charset="-122"/>
                <a:cs typeface="Roboto Slab" pitchFamily="34" charset="-120"/>
              </a:rPr>
              <a:t>Comparison with English Law</a:t>
            </a:r>
            <a:endParaRPr lang="en-US" sz="1850" dirty="0"/>
          </a:p>
        </p:txBody>
      </p:sp>
      <p:sp>
        <p:nvSpPr>
          <p:cNvPr id="18" name="Text 16"/>
          <p:cNvSpPr/>
          <p:nvPr/>
        </p:nvSpPr>
        <p:spPr>
          <a:xfrm>
            <a:off x="8036957" y="5491043"/>
            <a:ext cx="5919668" cy="1848088"/>
          </a:xfrm>
          <a:prstGeom prst="rect">
            <a:avLst/>
          </a:prstGeom>
          <a:noFill/>
          <a:ln/>
        </p:spPr>
        <p:txBody>
          <a:bodyPr wrap="square" lIns="0" tIns="0" rIns="0" bIns="0" rtlCol="0" anchor="t"/>
          <a:lstStyle/>
          <a:p>
            <a:pPr marL="0" indent="0">
              <a:lnSpc>
                <a:spcPts val="2400"/>
              </a:lnSpc>
              <a:buNone/>
            </a:pPr>
            <a:r>
              <a:rPr lang="en-US" sz="1500" dirty="0">
                <a:solidFill>
                  <a:srgbClr val="15213F"/>
                </a:solidFill>
                <a:latin typeface="Roboto" pitchFamily="34" charset="0"/>
                <a:ea typeface="Roboto" pitchFamily="34" charset="-122"/>
                <a:cs typeface="Roboto" pitchFamily="34" charset="-120"/>
              </a:rPr>
              <a:t>While Hong Kong's system shares similarities with the English land registration system, there are notable differences. Unlike the English system, which has moved towards title registration, Hong Kong maintains a deeds registration system. This means that registration in Hong Kong does not guarantee indefeasibility of title, a concept central to many title registration systems.</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5077"/>
          </a:xfrm>
          <a:prstGeom prst="rect">
            <a:avLst/>
          </a:prstGeom>
        </p:spPr>
      </p:pic>
      <p:sp>
        <p:nvSpPr>
          <p:cNvPr id="3" name="Text 0"/>
          <p:cNvSpPr/>
          <p:nvPr/>
        </p:nvSpPr>
        <p:spPr>
          <a:xfrm>
            <a:off x="717471" y="563761"/>
            <a:ext cx="7709059" cy="1281351"/>
          </a:xfrm>
          <a:prstGeom prst="rect">
            <a:avLst/>
          </a:prstGeom>
          <a:noFill/>
          <a:ln/>
        </p:spPr>
        <p:txBody>
          <a:bodyPr wrap="square" lIns="0" tIns="0" rIns="0" bIns="0" rtlCol="0" anchor="t"/>
          <a:lstStyle/>
          <a:p>
            <a:pPr marL="0" indent="0">
              <a:lnSpc>
                <a:spcPts val="5000"/>
              </a:lnSpc>
              <a:buNone/>
            </a:pPr>
            <a:r>
              <a:rPr lang="en-US" sz="4000" dirty="0">
                <a:solidFill>
                  <a:srgbClr val="3257B8"/>
                </a:solidFill>
                <a:latin typeface="Roboto Slab" pitchFamily="34" charset="0"/>
                <a:ea typeface="Roboto Slab" pitchFamily="34" charset="-122"/>
                <a:cs typeface="Roboto Slab" pitchFamily="34" charset="-120"/>
              </a:rPr>
              <a:t>Remedies for Property-Related Trespass Disputes</a:t>
            </a:r>
            <a:endParaRPr lang="en-US" sz="4000" dirty="0"/>
          </a:p>
        </p:txBody>
      </p:sp>
      <p:sp>
        <p:nvSpPr>
          <p:cNvPr id="4" name="Shape 1"/>
          <p:cNvSpPr/>
          <p:nvPr/>
        </p:nvSpPr>
        <p:spPr>
          <a:xfrm>
            <a:off x="717471" y="2152531"/>
            <a:ext cx="7709059" cy="5518785"/>
          </a:xfrm>
          <a:prstGeom prst="roundRect">
            <a:avLst>
              <a:gd name="adj" fmla="val 557"/>
            </a:avLst>
          </a:prstGeom>
          <a:noFill/>
          <a:ln w="7620">
            <a:solidFill>
              <a:srgbClr val="000000">
                <a:alpha val="8000"/>
              </a:srgbClr>
            </a:solidFill>
            <a:prstDash val="solid"/>
          </a:ln>
        </p:spPr>
        <p:txBody>
          <a:bodyPr/>
          <a:lstStyle/>
          <a:p>
            <a:endParaRPr lang="en-GB"/>
          </a:p>
        </p:txBody>
      </p:sp>
      <p:sp>
        <p:nvSpPr>
          <p:cNvPr id="5" name="Shape 2"/>
          <p:cNvSpPr/>
          <p:nvPr/>
        </p:nvSpPr>
        <p:spPr>
          <a:xfrm>
            <a:off x="725091" y="2160151"/>
            <a:ext cx="7692985" cy="589240"/>
          </a:xfrm>
          <a:prstGeom prst="rect">
            <a:avLst/>
          </a:prstGeom>
          <a:solidFill>
            <a:srgbClr val="FFFFFF">
              <a:alpha val="4000"/>
            </a:srgbClr>
          </a:solidFill>
          <a:ln/>
        </p:spPr>
        <p:txBody>
          <a:bodyPr/>
          <a:lstStyle/>
          <a:p>
            <a:endParaRPr lang="en-GB"/>
          </a:p>
        </p:txBody>
      </p:sp>
      <p:sp>
        <p:nvSpPr>
          <p:cNvPr id="6" name="Text 3"/>
          <p:cNvSpPr/>
          <p:nvPr/>
        </p:nvSpPr>
        <p:spPr>
          <a:xfrm>
            <a:off x="930950" y="2290763"/>
            <a:ext cx="2150388" cy="328017"/>
          </a:xfrm>
          <a:prstGeom prst="rect">
            <a:avLst/>
          </a:prstGeom>
          <a:noFill/>
          <a:ln/>
        </p:spPr>
        <p:txBody>
          <a:bodyPr wrap="non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Remedy</a:t>
            </a:r>
            <a:endParaRPr lang="en-US" sz="1600" dirty="0"/>
          </a:p>
        </p:txBody>
      </p:sp>
      <p:sp>
        <p:nvSpPr>
          <p:cNvPr id="7" name="Text 4"/>
          <p:cNvSpPr/>
          <p:nvPr/>
        </p:nvSpPr>
        <p:spPr>
          <a:xfrm>
            <a:off x="3498771" y="2290763"/>
            <a:ext cx="2146578" cy="328017"/>
          </a:xfrm>
          <a:prstGeom prst="rect">
            <a:avLst/>
          </a:prstGeom>
          <a:noFill/>
          <a:ln/>
        </p:spPr>
        <p:txBody>
          <a:bodyPr wrap="non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Description</a:t>
            </a:r>
            <a:endParaRPr lang="en-US" sz="1600" dirty="0"/>
          </a:p>
        </p:txBody>
      </p:sp>
      <p:sp>
        <p:nvSpPr>
          <p:cNvPr id="8" name="Text 5"/>
          <p:cNvSpPr/>
          <p:nvPr/>
        </p:nvSpPr>
        <p:spPr>
          <a:xfrm>
            <a:off x="6062782" y="2290763"/>
            <a:ext cx="2150388" cy="328017"/>
          </a:xfrm>
          <a:prstGeom prst="rect">
            <a:avLst/>
          </a:prstGeom>
          <a:noFill/>
          <a:ln/>
        </p:spPr>
        <p:txBody>
          <a:bodyPr wrap="non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Key Considerations</a:t>
            </a:r>
            <a:endParaRPr lang="en-US" sz="1600" dirty="0"/>
          </a:p>
        </p:txBody>
      </p:sp>
      <p:sp>
        <p:nvSpPr>
          <p:cNvPr id="9" name="Shape 6"/>
          <p:cNvSpPr/>
          <p:nvPr/>
        </p:nvSpPr>
        <p:spPr>
          <a:xfrm>
            <a:off x="725091" y="2749391"/>
            <a:ext cx="7692985" cy="917258"/>
          </a:xfrm>
          <a:prstGeom prst="rect">
            <a:avLst/>
          </a:prstGeom>
          <a:solidFill>
            <a:srgbClr val="000000">
              <a:alpha val="4000"/>
            </a:srgbClr>
          </a:solidFill>
          <a:ln/>
        </p:spPr>
        <p:txBody>
          <a:bodyPr/>
          <a:lstStyle/>
          <a:p>
            <a:endParaRPr lang="en-GB"/>
          </a:p>
        </p:txBody>
      </p:sp>
      <p:sp>
        <p:nvSpPr>
          <p:cNvPr id="10" name="Text 7"/>
          <p:cNvSpPr/>
          <p:nvPr/>
        </p:nvSpPr>
        <p:spPr>
          <a:xfrm>
            <a:off x="930950" y="2880003"/>
            <a:ext cx="2150388" cy="328017"/>
          </a:xfrm>
          <a:prstGeom prst="rect">
            <a:avLst/>
          </a:prstGeom>
          <a:noFill/>
          <a:ln/>
        </p:spPr>
        <p:txBody>
          <a:bodyPr wrap="non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Injunction</a:t>
            </a:r>
            <a:endParaRPr lang="en-US" sz="1600" dirty="0"/>
          </a:p>
        </p:txBody>
      </p:sp>
      <p:sp>
        <p:nvSpPr>
          <p:cNvPr id="11" name="Text 8"/>
          <p:cNvSpPr/>
          <p:nvPr/>
        </p:nvSpPr>
        <p:spPr>
          <a:xfrm>
            <a:off x="3498771" y="2880003"/>
            <a:ext cx="2146578" cy="656034"/>
          </a:xfrm>
          <a:prstGeom prst="rect">
            <a:avLst/>
          </a:prstGeom>
          <a:noFill/>
          <a:ln/>
        </p:spPr>
        <p:txBody>
          <a:bodyPr wrap="squar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Court order to stop or prevent trespass</a:t>
            </a:r>
            <a:endParaRPr lang="en-US" sz="1600" dirty="0"/>
          </a:p>
        </p:txBody>
      </p:sp>
      <p:sp>
        <p:nvSpPr>
          <p:cNvPr id="12" name="Text 9"/>
          <p:cNvSpPr/>
          <p:nvPr/>
        </p:nvSpPr>
        <p:spPr>
          <a:xfrm>
            <a:off x="6062782" y="2880003"/>
            <a:ext cx="2150388" cy="656034"/>
          </a:xfrm>
          <a:prstGeom prst="rect">
            <a:avLst/>
          </a:prstGeom>
          <a:noFill/>
          <a:ln/>
        </p:spPr>
        <p:txBody>
          <a:bodyPr wrap="squar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Immediate relief, often temporary</a:t>
            </a:r>
            <a:endParaRPr lang="en-US" sz="1600" dirty="0"/>
          </a:p>
        </p:txBody>
      </p:sp>
      <p:sp>
        <p:nvSpPr>
          <p:cNvPr id="13" name="Shape 10"/>
          <p:cNvSpPr/>
          <p:nvPr/>
        </p:nvSpPr>
        <p:spPr>
          <a:xfrm>
            <a:off x="725091" y="3666649"/>
            <a:ext cx="7692985" cy="1245275"/>
          </a:xfrm>
          <a:prstGeom prst="rect">
            <a:avLst/>
          </a:prstGeom>
          <a:solidFill>
            <a:srgbClr val="FFFFFF">
              <a:alpha val="4000"/>
            </a:srgbClr>
          </a:solidFill>
          <a:ln/>
        </p:spPr>
        <p:txBody>
          <a:bodyPr/>
          <a:lstStyle/>
          <a:p>
            <a:endParaRPr lang="en-GB"/>
          </a:p>
        </p:txBody>
      </p:sp>
      <p:sp>
        <p:nvSpPr>
          <p:cNvPr id="14" name="Text 11"/>
          <p:cNvSpPr/>
          <p:nvPr/>
        </p:nvSpPr>
        <p:spPr>
          <a:xfrm>
            <a:off x="930950" y="3797260"/>
            <a:ext cx="2150388" cy="328017"/>
          </a:xfrm>
          <a:prstGeom prst="rect">
            <a:avLst/>
          </a:prstGeom>
          <a:noFill/>
          <a:ln/>
        </p:spPr>
        <p:txBody>
          <a:bodyPr wrap="non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Damages</a:t>
            </a:r>
            <a:endParaRPr lang="en-US" sz="1600" dirty="0"/>
          </a:p>
        </p:txBody>
      </p:sp>
      <p:sp>
        <p:nvSpPr>
          <p:cNvPr id="15" name="Text 12"/>
          <p:cNvSpPr/>
          <p:nvPr/>
        </p:nvSpPr>
        <p:spPr>
          <a:xfrm>
            <a:off x="3498771" y="3797260"/>
            <a:ext cx="2146578" cy="984052"/>
          </a:xfrm>
          <a:prstGeom prst="rect">
            <a:avLst/>
          </a:prstGeom>
          <a:noFill/>
          <a:ln/>
        </p:spPr>
        <p:txBody>
          <a:bodyPr wrap="squar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Monetary compensation for loss or harm</a:t>
            </a:r>
            <a:endParaRPr lang="en-US" sz="1600" dirty="0"/>
          </a:p>
        </p:txBody>
      </p:sp>
      <p:sp>
        <p:nvSpPr>
          <p:cNvPr id="16" name="Text 13"/>
          <p:cNvSpPr/>
          <p:nvPr/>
        </p:nvSpPr>
        <p:spPr>
          <a:xfrm>
            <a:off x="6062782" y="3797260"/>
            <a:ext cx="2150388" cy="656034"/>
          </a:xfrm>
          <a:prstGeom prst="rect">
            <a:avLst/>
          </a:prstGeom>
          <a:noFill/>
          <a:ln/>
        </p:spPr>
        <p:txBody>
          <a:bodyPr wrap="squar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Must prove actual loss or damage</a:t>
            </a:r>
            <a:endParaRPr lang="en-US" sz="1600" dirty="0"/>
          </a:p>
        </p:txBody>
      </p:sp>
      <p:sp>
        <p:nvSpPr>
          <p:cNvPr id="17" name="Shape 14"/>
          <p:cNvSpPr/>
          <p:nvPr/>
        </p:nvSpPr>
        <p:spPr>
          <a:xfrm>
            <a:off x="725091" y="4911923"/>
            <a:ext cx="7692985" cy="917258"/>
          </a:xfrm>
          <a:prstGeom prst="rect">
            <a:avLst/>
          </a:prstGeom>
          <a:solidFill>
            <a:srgbClr val="000000">
              <a:alpha val="4000"/>
            </a:srgbClr>
          </a:solidFill>
          <a:ln/>
        </p:spPr>
        <p:txBody>
          <a:bodyPr/>
          <a:lstStyle/>
          <a:p>
            <a:endParaRPr lang="en-GB"/>
          </a:p>
        </p:txBody>
      </p:sp>
      <p:sp>
        <p:nvSpPr>
          <p:cNvPr id="18" name="Text 15"/>
          <p:cNvSpPr/>
          <p:nvPr/>
        </p:nvSpPr>
        <p:spPr>
          <a:xfrm>
            <a:off x="930950" y="5042535"/>
            <a:ext cx="2150388" cy="328017"/>
          </a:xfrm>
          <a:prstGeom prst="rect">
            <a:avLst/>
          </a:prstGeom>
          <a:noFill/>
          <a:ln/>
        </p:spPr>
        <p:txBody>
          <a:bodyPr wrap="non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Specific Performance</a:t>
            </a:r>
            <a:endParaRPr lang="en-US" sz="1600" dirty="0"/>
          </a:p>
        </p:txBody>
      </p:sp>
      <p:sp>
        <p:nvSpPr>
          <p:cNvPr id="19" name="Text 16"/>
          <p:cNvSpPr/>
          <p:nvPr/>
        </p:nvSpPr>
        <p:spPr>
          <a:xfrm>
            <a:off x="3498771" y="5042535"/>
            <a:ext cx="2146578" cy="656034"/>
          </a:xfrm>
          <a:prstGeom prst="rect">
            <a:avLst/>
          </a:prstGeom>
          <a:noFill/>
          <a:ln/>
        </p:spPr>
        <p:txBody>
          <a:bodyPr wrap="squar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Court order to fulfil contractual obligations</a:t>
            </a:r>
            <a:endParaRPr lang="en-US" sz="1600" dirty="0"/>
          </a:p>
        </p:txBody>
      </p:sp>
      <p:sp>
        <p:nvSpPr>
          <p:cNvPr id="20" name="Text 17"/>
          <p:cNvSpPr/>
          <p:nvPr/>
        </p:nvSpPr>
        <p:spPr>
          <a:xfrm>
            <a:off x="6062782" y="5042535"/>
            <a:ext cx="2150388" cy="656034"/>
          </a:xfrm>
          <a:prstGeom prst="rect">
            <a:avLst/>
          </a:prstGeom>
          <a:noFill/>
          <a:ln/>
        </p:spPr>
        <p:txBody>
          <a:bodyPr wrap="squar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Rarely used in trespass cases</a:t>
            </a:r>
            <a:endParaRPr lang="en-US" sz="1600" dirty="0"/>
          </a:p>
        </p:txBody>
      </p:sp>
      <p:sp>
        <p:nvSpPr>
          <p:cNvPr id="21" name="Shape 18"/>
          <p:cNvSpPr/>
          <p:nvPr/>
        </p:nvSpPr>
        <p:spPr>
          <a:xfrm>
            <a:off x="725091" y="5829181"/>
            <a:ext cx="7692985" cy="917258"/>
          </a:xfrm>
          <a:prstGeom prst="rect">
            <a:avLst/>
          </a:prstGeom>
          <a:solidFill>
            <a:srgbClr val="FFFFFF">
              <a:alpha val="4000"/>
            </a:srgbClr>
          </a:solidFill>
          <a:ln/>
        </p:spPr>
        <p:txBody>
          <a:bodyPr/>
          <a:lstStyle/>
          <a:p>
            <a:endParaRPr lang="en-GB"/>
          </a:p>
        </p:txBody>
      </p:sp>
      <p:sp>
        <p:nvSpPr>
          <p:cNvPr id="22" name="Text 19"/>
          <p:cNvSpPr/>
          <p:nvPr/>
        </p:nvSpPr>
        <p:spPr>
          <a:xfrm>
            <a:off x="930950" y="5959793"/>
            <a:ext cx="2150388" cy="328017"/>
          </a:xfrm>
          <a:prstGeom prst="rect">
            <a:avLst/>
          </a:prstGeom>
          <a:noFill/>
          <a:ln/>
        </p:spPr>
        <p:txBody>
          <a:bodyPr wrap="non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Self-Help</a:t>
            </a:r>
            <a:endParaRPr lang="en-US" sz="1600" dirty="0"/>
          </a:p>
        </p:txBody>
      </p:sp>
      <p:sp>
        <p:nvSpPr>
          <p:cNvPr id="23" name="Text 20"/>
          <p:cNvSpPr/>
          <p:nvPr/>
        </p:nvSpPr>
        <p:spPr>
          <a:xfrm>
            <a:off x="3498771" y="5959793"/>
            <a:ext cx="2146578" cy="656034"/>
          </a:xfrm>
          <a:prstGeom prst="rect">
            <a:avLst/>
          </a:prstGeom>
          <a:noFill/>
          <a:ln/>
        </p:spPr>
        <p:txBody>
          <a:bodyPr wrap="squar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Reasonable force to remove trespasser</a:t>
            </a:r>
            <a:endParaRPr lang="en-US" sz="1600" dirty="0"/>
          </a:p>
        </p:txBody>
      </p:sp>
      <p:sp>
        <p:nvSpPr>
          <p:cNvPr id="24" name="Text 21"/>
          <p:cNvSpPr/>
          <p:nvPr/>
        </p:nvSpPr>
        <p:spPr>
          <a:xfrm>
            <a:off x="6062782" y="5959793"/>
            <a:ext cx="2150388" cy="656034"/>
          </a:xfrm>
          <a:prstGeom prst="rect">
            <a:avLst/>
          </a:prstGeom>
          <a:noFill/>
          <a:ln/>
        </p:spPr>
        <p:txBody>
          <a:bodyPr wrap="squar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Risk of escalation, legal limitations</a:t>
            </a:r>
            <a:endParaRPr lang="en-US" sz="1600" dirty="0"/>
          </a:p>
        </p:txBody>
      </p:sp>
      <p:sp>
        <p:nvSpPr>
          <p:cNvPr id="25" name="Shape 22"/>
          <p:cNvSpPr/>
          <p:nvPr/>
        </p:nvSpPr>
        <p:spPr>
          <a:xfrm>
            <a:off x="725091" y="6746438"/>
            <a:ext cx="7692985" cy="917258"/>
          </a:xfrm>
          <a:prstGeom prst="rect">
            <a:avLst/>
          </a:prstGeom>
          <a:solidFill>
            <a:srgbClr val="000000">
              <a:alpha val="4000"/>
            </a:srgbClr>
          </a:solidFill>
          <a:ln/>
        </p:spPr>
        <p:txBody>
          <a:bodyPr/>
          <a:lstStyle/>
          <a:p>
            <a:endParaRPr lang="en-GB"/>
          </a:p>
        </p:txBody>
      </p:sp>
      <p:sp>
        <p:nvSpPr>
          <p:cNvPr id="26" name="Text 23"/>
          <p:cNvSpPr/>
          <p:nvPr/>
        </p:nvSpPr>
        <p:spPr>
          <a:xfrm>
            <a:off x="930950" y="6877050"/>
            <a:ext cx="2150388" cy="328017"/>
          </a:xfrm>
          <a:prstGeom prst="rect">
            <a:avLst/>
          </a:prstGeom>
          <a:noFill/>
          <a:ln/>
        </p:spPr>
        <p:txBody>
          <a:bodyPr wrap="non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Declaratory Relief</a:t>
            </a:r>
            <a:endParaRPr lang="en-US" sz="1600" dirty="0"/>
          </a:p>
        </p:txBody>
      </p:sp>
      <p:sp>
        <p:nvSpPr>
          <p:cNvPr id="27" name="Text 24"/>
          <p:cNvSpPr/>
          <p:nvPr/>
        </p:nvSpPr>
        <p:spPr>
          <a:xfrm>
            <a:off x="3498771" y="6877050"/>
            <a:ext cx="2146578" cy="656034"/>
          </a:xfrm>
          <a:prstGeom prst="rect">
            <a:avLst/>
          </a:prstGeom>
          <a:noFill/>
          <a:ln/>
        </p:spPr>
        <p:txBody>
          <a:bodyPr wrap="squar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Court declaration of rights or boundaries</a:t>
            </a:r>
            <a:endParaRPr lang="en-US" sz="1600" dirty="0"/>
          </a:p>
        </p:txBody>
      </p:sp>
      <p:sp>
        <p:nvSpPr>
          <p:cNvPr id="28" name="Text 25"/>
          <p:cNvSpPr/>
          <p:nvPr/>
        </p:nvSpPr>
        <p:spPr>
          <a:xfrm>
            <a:off x="6062782" y="6877050"/>
            <a:ext cx="2150388" cy="656034"/>
          </a:xfrm>
          <a:prstGeom prst="rect">
            <a:avLst/>
          </a:prstGeom>
          <a:noFill/>
          <a:ln/>
        </p:spPr>
        <p:txBody>
          <a:bodyPr wrap="squar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Useful for clarifying legal positions</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22221" y="633413"/>
            <a:ext cx="13385959" cy="1111091"/>
          </a:xfrm>
          <a:prstGeom prst="rect">
            <a:avLst/>
          </a:prstGeom>
          <a:noFill/>
          <a:ln/>
        </p:spPr>
        <p:txBody>
          <a:bodyPr wrap="square" lIns="0" tIns="0" rIns="0" bIns="0" rtlCol="0" anchor="t"/>
          <a:lstStyle/>
          <a:p>
            <a:pPr marL="0" indent="0">
              <a:lnSpc>
                <a:spcPts val="4350"/>
              </a:lnSpc>
              <a:buNone/>
            </a:pPr>
            <a:r>
              <a:rPr lang="en-US" sz="3450" dirty="0">
                <a:solidFill>
                  <a:srgbClr val="3257B8"/>
                </a:solidFill>
                <a:latin typeface="Roboto Slab" pitchFamily="34" charset="0"/>
                <a:ea typeface="Roboto Slab" pitchFamily="34" charset="-122"/>
                <a:cs typeface="Roboto Slab" pitchFamily="34" charset="-120"/>
              </a:rPr>
              <a:t>Case Law: Anchor Brewhouse Developments Ltd v Berkley House</a:t>
            </a:r>
            <a:endParaRPr lang="en-US" sz="3450" dirty="0"/>
          </a:p>
        </p:txBody>
      </p:sp>
      <p:sp>
        <p:nvSpPr>
          <p:cNvPr id="3" name="Shape 1"/>
          <p:cNvSpPr/>
          <p:nvPr/>
        </p:nvSpPr>
        <p:spPr>
          <a:xfrm>
            <a:off x="622221" y="4705945"/>
            <a:ext cx="13385959" cy="22860"/>
          </a:xfrm>
          <a:prstGeom prst="roundRect">
            <a:avLst>
              <a:gd name="adj" fmla="val 116660"/>
            </a:avLst>
          </a:prstGeom>
          <a:solidFill>
            <a:srgbClr val="CFD2D8"/>
          </a:solidFill>
          <a:ln/>
        </p:spPr>
        <p:txBody>
          <a:bodyPr/>
          <a:lstStyle/>
          <a:p>
            <a:endParaRPr lang="en-GB"/>
          </a:p>
        </p:txBody>
      </p:sp>
      <p:sp>
        <p:nvSpPr>
          <p:cNvPr id="4" name="Shape 2"/>
          <p:cNvSpPr/>
          <p:nvPr/>
        </p:nvSpPr>
        <p:spPr>
          <a:xfrm>
            <a:off x="3234452" y="4083784"/>
            <a:ext cx="22860" cy="622221"/>
          </a:xfrm>
          <a:prstGeom prst="roundRect">
            <a:avLst>
              <a:gd name="adj" fmla="val 116660"/>
            </a:avLst>
          </a:prstGeom>
          <a:solidFill>
            <a:srgbClr val="CFD2D8"/>
          </a:solidFill>
          <a:ln/>
        </p:spPr>
        <p:txBody>
          <a:bodyPr/>
          <a:lstStyle/>
          <a:p>
            <a:endParaRPr lang="en-GB"/>
          </a:p>
        </p:txBody>
      </p:sp>
      <p:sp>
        <p:nvSpPr>
          <p:cNvPr id="5" name="Shape 3"/>
          <p:cNvSpPr/>
          <p:nvPr/>
        </p:nvSpPr>
        <p:spPr>
          <a:xfrm>
            <a:off x="3045976" y="4505980"/>
            <a:ext cx="399931" cy="399931"/>
          </a:xfrm>
          <a:prstGeom prst="roundRect">
            <a:avLst>
              <a:gd name="adj" fmla="val 6668"/>
            </a:avLst>
          </a:prstGeom>
          <a:solidFill>
            <a:srgbClr val="E9ECF2"/>
          </a:solidFill>
          <a:ln/>
        </p:spPr>
        <p:txBody>
          <a:bodyPr/>
          <a:lstStyle/>
          <a:p>
            <a:endParaRPr lang="en-GB"/>
          </a:p>
        </p:txBody>
      </p:sp>
      <p:sp>
        <p:nvSpPr>
          <p:cNvPr id="6" name="Text 4"/>
          <p:cNvSpPr/>
          <p:nvPr/>
        </p:nvSpPr>
        <p:spPr>
          <a:xfrm>
            <a:off x="3190994" y="4572536"/>
            <a:ext cx="109895" cy="266700"/>
          </a:xfrm>
          <a:prstGeom prst="rect">
            <a:avLst/>
          </a:prstGeom>
          <a:noFill/>
          <a:ln/>
        </p:spPr>
        <p:txBody>
          <a:bodyPr wrap="none" lIns="0" tIns="0" rIns="0" bIns="0" rtlCol="0" anchor="t"/>
          <a:lstStyle/>
          <a:p>
            <a:pPr marL="0" indent="0" algn="ctr">
              <a:lnSpc>
                <a:spcPts val="2050"/>
              </a:lnSpc>
              <a:buNone/>
            </a:pPr>
            <a:r>
              <a:rPr lang="en-US" sz="2050" dirty="0">
                <a:solidFill>
                  <a:srgbClr val="15213F"/>
                </a:solidFill>
                <a:latin typeface="Roboto Slab" pitchFamily="34" charset="0"/>
                <a:ea typeface="Roboto Slab" pitchFamily="34" charset="-122"/>
                <a:cs typeface="Roboto Slab" pitchFamily="34" charset="-120"/>
              </a:rPr>
              <a:t>1</a:t>
            </a:r>
            <a:endParaRPr lang="en-US" sz="2050" dirty="0"/>
          </a:p>
        </p:txBody>
      </p:sp>
      <p:sp>
        <p:nvSpPr>
          <p:cNvPr id="7" name="Text 5"/>
          <p:cNvSpPr/>
          <p:nvPr/>
        </p:nvSpPr>
        <p:spPr>
          <a:xfrm>
            <a:off x="2134910" y="2100024"/>
            <a:ext cx="2222302" cy="277773"/>
          </a:xfrm>
          <a:prstGeom prst="rect">
            <a:avLst/>
          </a:prstGeom>
          <a:noFill/>
          <a:ln/>
        </p:spPr>
        <p:txBody>
          <a:bodyPr wrap="none" lIns="0" tIns="0" rIns="0" bIns="0" rtlCol="0" anchor="t"/>
          <a:lstStyle/>
          <a:p>
            <a:pPr marL="0" indent="0" algn="ctr">
              <a:lnSpc>
                <a:spcPts val="2150"/>
              </a:lnSpc>
              <a:buNone/>
            </a:pPr>
            <a:r>
              <a:rPr lang="en-US" sz="1700" dirty="0">
                <a:solidFill>
                  <a:srgbClr val="15213F"/>
                </a:solidFill>
                <a:latin typeface="Roboto Slab" pitchFamily="34" charset="0"/>
                <a:ea typeface="Roboto Slab" pitchFamily="34" charset="-122"/>
                <a:cs typeface="Roboto Slab" pitchFamily="34" charset="-120"/>
              </a:rPr>
              <a:t>Background</a:t>
            </a:r>
            <a:endParaRPr lang="en-US" sz="1700" dirty="0"/>
          </a:p>
        </p:txBody>
      </p:sp>
      <p:sp>
        <p:nvSpPr>
          <p:cNvPr id="8" name="Text 6"/>
          <p:cNvSpPr/>
          <p:nvPr/>
        </p:nvSpPr>
        <p:spPr>
          <a:xfrm>
            <a:off x="799981" y="2484358"/>
            <a:ext cx="4892159" cy="1421606"/>
          </a:xfrm>
          <a:prstGeom prst="rect">
            <a:avLst/>
          </a:prstGeom>
          <a:noFill/>
          <a:ln/>
        </p:spPr>
        <p:txBody>
          <a:bodyPr wrap="square" lIns="0" tIns="0" rIns="0" bIns="0" rtlCol="0" anchor="t"/>
          <a:lstStyle/>
          <a:p>
            <a:pPr marL="0" indent="0" algn="ctr">
              <a:lnSpc>
                <a:spcPts val="2200"/>
              </a:lnSpc>
              <a:buNone/>
            </a:pPr>
            <a:r>
              <a:rPr lang="en-US" sz="1350" dirty="0">
                <a:solidFill>
                  <a:srgbClr val="15213F"/>
                </a:solidFill>
                <a:latin typeface="Roboto" pitchFamily="34" charset="0"/>
                <a:ea typeface="Roboto" pitchFamily="34" charset="-122"/>
                <a:cs typeface="Roboto" pitchFamily="34" charset="-120"/>
              </a:rPr>
              <a:t>The case of Anchor Brewhouse Developments Ltd v Berkley House (1987) involved a dispute over trespass during construction work. The defendants were developing a property adjacent to the plaintiffs' land and their construction activities encroached onto the plaintiffs' airspace.</a:t>
            </a:r>
            <a:endParaRPr lang="en-US" sz="1350" dirty="0"/>
          </a:p>
        </p:txBody>
      </p:sp>
      <p:sp>
        <p:nvSpPr>
          <p:cNvPr id="9" name="Shape 7"/>
          <p:cNvSpPr/>
          <p:nvPr/>
        </p:nvSpPr>
        <p:spPr>
          <a:xfrm>
            <a:off x="5947172" y="4705886"/>
            <a:ext cx="22860" cy="622221"/>
          </a:xfrm>
          <a:prstGeom prst="roundRect">
            <a:avLst>
              <a:gd name="adj" fmla="val 116660"/>
            </a:avLst>
          </a:prstGeom>
          <a:solidFill>
            <a:srgbClr val="CFD2D8"/>
          </a:solidFill>
          <a:ln/>
        </p:spPr>
        <p:txBody>
          <a:bodyPr/>
          <a:lstStyle/>
          <a:p>
            <a:endParaRPr lang="en-GB"/>
          </a:p>
        </p:txBody>
      </p:sp>
      <p:sp>
        <p:nvSpPr>
          <p:cNvPr id="10" name="Shape 8"/>
          <p:cNvSpPr/>
          <p:nvPr/>
        </p:nvSpPr>
        <p:spPr>
          <a:xfrm>
            <a:off x="5758696" y="4505980"/>
            <a:ext cx="399931" cy="399931"/>
          </a:xfrm>
          <a:prstGeom prst="roundRect">
            <a:avLst>
              <a:gd name="adj" fmla="val 6668"/>
            </a:avLst>
          </a:prstGeom>
          <a:solidFill>
            <a:srgbClr val="E9ECF2"/>
          </a:solidFill>
          <a:ln/>
        </p:spPr>
        <p:txBody>
          <a:bodyPr/>
          <a:lstStyle/>
          <a:p>
            <a:endParaRPr lang="en-GB"/>
          </a:p>
        </p:txBody>
      </p:sp>
      <p:sp>
        <p:nvSpPr>
          <p:cNvPr id="11" name="Text 9"/>
          <p:cNvSpPr/>
          <p:nvPr/>
        </p:nvSpPr>
        <p:spPr>
          <a:xfrm>
            <a:off x="5885021" y="4572536"/>
            <a:ext cx="147280" cy="266700"/>
          </a:xfrm>
          <a:prstGeom prst="rect">
            <a:avLst/>
          </a:prstGeom>
          <a:noFill/>
          <a:ln/>
        </p:spPr>
        <p:txBody>
          <a:bodyPr wrap="none" lIns="0" tIns="0" rIns="0" bIns="0" rtlCol="0" anchor="t"/>
          <a:lstStyle/>
          <a:p>
            <a:pPr marL="0" indent="0" algn="ctr">
              <a:lnSpc>
                <a:spcPts val="2050"/>
              </a:lnSpc>
              <a:buNone/>
            </a:pPr>
            <a:r>
              <a:rPr lang="en-US" sz="2050" dirty="0">
                <a:solidFill>
                  <a:srgbClr val="15213F"/>
                </a:solidFill>
                <a:latin typeface="Roboto Slab" pitchFamily="34" charset="0"/>
                <a:ea typeface="Roboto Slab" pitchFamily="34" charset="-122"/>
                <a:cs typeface="Roboto Slab" pitchFamily="34" charset="-120"/>
              </a:rPr>
              <a:t>2</a:t>
            </a:r>
            <a:endParaRPr lang="en-US" sz="2050" dirty="0"/>
          </a:p>
        </p:txBody>
      </p:sp>
      <p:sp>
        <p:nvSpPr>
          <p:cNvPr id="12" name="Text 10"/>
          <p:cNvSpPr/>
          <p:nvPr/>
        </p:nvSpPr>
        <p:spPr>
          <a:xfrm>
            <a:off x="4847630" y="5505926"/>
            <a:ext cx="2222302" cy="277773"/>
          </a:xfrm>
          <a:prstGeom prst="rect">
            <a:avLst/>
          </a:prstGeom>
          <a:noFill/>
          <a:ln/>
        </p:spPr>
        <p:txBody>
          <a:bodyPr wrap="none" lIns="0" tIns="0" rIns="0" bIns="0" rtlCol="0" anchor="t"/>
          <a:lstStyle/>
          <a:p>
            <a:pPr marL="0" indent="0" algn="ctr">
              <a:lnSpc>
                <a:spcPts val="2150"/>
              </a:lnSpc>
              <a:buNone/>
            </a:pPr>
            <a:r>
              <a:rPr lang="en-US" sz="1700" dirty="0">
                <a:solidFill>
                  <a:srgbClr val="15213F"/>
                </a:solidFill>
                <a:latin typeface="Roboto Slab" pitchFamily="34" charset="0"/>
                <a:ea typeface="Roboto Slab" pitchFamily="34" charset="-122"/>
                <a:cs typeface="Roboto Slab" pitchFamily="34" charset="-120"/>
              </a:rPr>
              <a:t>Legal Issues</a:t>
            </a:r>
            <a:endParaRPr lang="en-US" sz="1700" dirty="0"/>
          </a:p>
        </p:txBody>
      </p:sp>
      <p:sp>
        <p:nvSpPr>
          <p:cNvPr id="13" name="Text 11"/>
          <p:cNvSpPr/>
          <p:nvPr/>
        </p:nvSpPr>
        <p:spPr>
          <a:xfrm>
            <a:off x="3512701" y="5890260"/>
            <a:ext cx="4892159" cy="1421606"/>
          </a:xfrm>
          <a:prstGeom prst="rect">
            <a:avLst/>
          </a:prstGeom>
          <a:noFill/>
          <a:ln/>
        </p:spPr>
        <p:txBody>
          <a:bodyPr wrap="square" lIns="0" tIns="0" rIns="0" bIns="0" rtlCol="0" anchor="t"/>
          <a:lstStyle/>
          <a:p>
            <a:pPr marL="0" indent="0" algn="ctr">
              <a:lnSpc>
                <a:spcPts val="2200"/>
              </a:lnSpc>
              <a:buNone/>
            </a:pPr>
            <a:r>
              <a:rPr lang="en-US" sz="1350" dirty="0">
                <a:solidFill>
                  <a:srgbClr val="15213F"/>
                </a:solidFill>
                <a:latin typeface="Roboto" pitchFamily="34" charset="0"/>
                <a:ea typeface="Roboto" pitchFamily="34" charset="-122"/>
                <a:cs typeface="Roboto" pitchFamily="34" charset="-120"/>
              </a:rPr>
              <a:t>The central question was whether temporary incursions into airspace during construction constituted actionable trespass. This case presented an opportunity to refine the principles established in Bernstein regarding the extent of airspace rights.</a:t>
            </a:r>
            <a:endParaRPr lang="en-US" sz="1350" dirty="0"/>
          </a:p>
        </p:txBody>
      </p:sp>
      <p:sp>
        <p:nvSpPr>
          <p:cNvPr id="14" name="Shape 12"/>
          <p:cNvSpPr/>
          <p:nvPr/>
        </p:nvSpPr>
        <p:spPr>
          <a:xfrm>
            <a:off x="8659892" y="4083784"/>
            <a:ext cx="22860" cy="622221"/>
          </a:xfrm>
          <a:prstGeom prst="roundRect">
            <a:avLst>
              <a:gd name="adj" fmla="val 116660"/>
            </a:avLst>
          </a:prstGeom>
          <a:solidFill>
            <a:srgbClr val="CFD2D8"/>
          </a:solidFill>
          <a:ln/>
        </p:spPr>
        <p:txBody>
          <a:bodyPr/>
          <a:lstStyle/>
          <a:p>
            <a:endParaRPr lang="en-GB"/>
          </a:p>
        </p:txBody>
      </p:sp>
      <p:sp>
        <p:nvSpPr>
          <p:cNvPr id="15" name="Shape 13"/>
          <p:cNvSpPr/>
          <p:nvPr/>
        </p:nvSpPr>
        <p:spPr>
          <a:xfrm>
            <a:off x="8471416" y="4505980"/>
            <a:ext cx="399931" cy="399931"/>
          </a:xfrm>
          <a:prstGeom prst="roundRect">
            <a:avLst>
              <a:gd name="adj" fmla="val 6668"/>
            </a:avLst>
          </a:prstGeom>
          <a:solidFill>
            <a:srgbClr val="E9ECF2"/>
          </a:solidFill>
          <a:ln/>
        </p:spPr>
        <p:txBody>
          <a:bodyPr/>
          <a:lstStyle/>
          <a:p>
            <a:endParaRPr lang="en-GB"/>
          </a:p>
        </p:txBody>
      </p:sp>
      <p:sp>
        <p:nvSpPr>
          <p:cNvPr id="16" name="Text 14"/>
          <p:cNvSpPr/>
          <p:nvPr/>
        </p:nvSpPr>
        <p:spPr>
          <a:xfrm>
            <a:off x="8599289" y="4572536"/>
            <a:ext cx="144066" cy="266700"/>
          </a:xfrm>
          <a:prstGeom prst="rect">
            <a:avLst/>
          </a:prstGeom>
          <a:noFill/>
          <a:ln/>
        </p:spPr>
        <p:txBody>
          <a:bodyPr wrap="none" lIns="0" tIns="0" rIns="0" bIns="0" rtlCol="0" anchor="t"/>
          <a:lstStyle/>
          <a:p>
            <a:pPr marL="0" indent="0" algn="ctr">
              <a:lnSpc>
                <a:spcPts val="2050"/>
              </a:lnSpc>
              <a:buNone/>
            </a:pPr>
            <a:r>
              <a:rPr lang="en-US" sz="2050" dirty="0">
                <a:solidFill>
                  <a:srgbClr val="15213F"/>
                </a:solidFill>
                <a:latin typeface="Roboto Slab" pitchFamily="34" charset="0"/>
                <a:ea typeface="Roboto Slab" pitchFamily="34" charset="-122"/>
                <a:cs typeface="Roboto Slab" pitchFamily="34" charset="-120"/>
              </a:rPr>
              <a:t>3</a:t>
            </a:r>
            <a:endParaRPr lang="en-US" sz="2050" dirty="0"/>
          </a:p>
        </p:txBody>
      </p:sp>
      <p:sp>
        <p:nvSpPr>
          <p:cNvPr id="17" name="Text 15"/>
          <p:cNvSpPr/>
          <p:nvPr/>
        </p:nvSpPr>
        <p:spPr>
          <a:xfrm>
            <a:off x="7560350" y="2100024"/>
            <a:ext cx="2222302" cy="277773"/>
          </a:xfrm>
          <a:prstGeom prst="rect">
            <a:avLst/>
          </a:prstGeom>
          <a:noFill/>
          <a:ln/>
        </p:spPr>
        <p:txBody>
          <a:bodyPr wrap="none" lIns="0" tIns="0" rIns="0" bIns="0" rtlCol="0" anchor="t"/>
          <a:lstStyle/>
          <a:p>
            <a:pPr marL="0" indent="0" algn="ctr">
              <a:lnSpc>
                <a:spcPts val="2150"/>
              </a:lnSpc>
              <a:buNone/>
            </a:pPr>
            <a:r>
              <a:rPr lang="en-US" sz="1700" dirty="0">
                <a:solidFill>
                  <a:srgbClr val="15213F"/>
                </a:solidFill>
                <a:latin typeface="Roboto Slab" pitchFamily="34" charset="0"/>
                <a:ea typeface="Roboto Slab" pitchFamily="34" charset="-122"/>
                <a:cs typeface="Roboto Slab" pitchFamily="34" charset="-120"/>
              </a:rPr>
              <a:t>Court's Decision</a:t>
            </a:r>
            <a:endParaRPr lang="en-US" sz="1700" dirty="0"/>
          </a:p>
        </p:txBody>
      </p:sp>
      <p:sp>
        <p:nvSpPr>
          <p:cNvPr id="18" name="Text 16"/>
          <p:cNvSpPr/>
          <p:nvPr/>
        </p:nvSpPr>
        <p:spPr>
          <a:xfrm>
            <a:off x="6225421" y="2484358"/>
            <a:ext cx="4892159" cy="1421606"/>
          </a:xfrm>
          <a:prstGeom prst="rect">
            <a:avLst/>
          </a:prstGeom>
          <a:noFill/>
          <a:ln/>
        </p:spPr>
        <p:txBody>
          <a:bodyPr wrap="square" lIns="0" tIns="0" rIns="0" bIns="0" rtlCol="0" anchor="t"/>
          <a:lstStyle/>
          <a:p>
            <a:pPr marL="0" indent="0" algn="ctr">
              <a:lnSpc>
                <a:spcPts val="2200"/>
              </a:lnSpc>
              <a:buNone/>
            </a:pPr>
            <a:r>
              <a:rPr lang="en-US" sz="1350" dirty="0">
                <a:solidFill>
                  <a:srgbClr val="15213F"/>
                </a:solidFill>
                <a:latin typeface="Roboto" pitchFamily="34" charset="0"/>
                <a:ea typeface="Roboto" pitchFamily="34" charset="-122"/>
                <a:cs typeface="Roboto" pitchFamily="34" charset="-120"/>
              </a:rPr>
              <a:t>The court held that even temporary intrusions into the airspace above a property can constitute trespass if they interfere with the ordinary use and enjoyment of the land. This decision expanded on the Bernstein principle, emphasising that airspace rights are not limited to permanent structures.</a:t>
            </a:r>
            <a:endParaRPr lang="en-US" sz="1350" dirty="0"/>
          </a:p>
        </p:txBody>
      </p:sp>
      <p:sp>
        <p:nvSpPr>
          <p:cNvPr id="19" name="Shape 17"/>
          <p:cNvSpPr/>
          <p:nvPr/>
        </p:nvSpPr>
        <p:spPr>
          <a:xfrm>
            <a:off x="11372612" y="4705886"/>
            <a:ext cx="22860" cy="622221"/>
          </a:xfrm>
          <a:prstGeom prst="roundRect">
            <a:avLst>
              <a:gd name="adj" fmla="val 116660"/>
            </a:avLst>
          </a:prstGeom>
          <a:solidFill>
            <a:srgbClr val="CFD2D8"/>
          </a:solidFill>
          <a:ln/>
        </p:spPr>
        <p:txBody>
          <a:bodyPr/>
          <a:lstStyle/>
          <a:p>
            <a:endParaRPr lang="en-GB"/>
          </a:p>
        </p:txBody>
      </p:sp>
      <p:sp>
        <p:nvSpPr>
          <p:cNvPr id="20" name="Shape 18"/>
          <p:cNvSpPr/>
          <p:nvPr/>
        </p:nvSpPr>
        <p:spPr>
          <a:xfrm>
            <a:off x="11184136" y="4505980"/>
            <a:ext cx="399931" cy="399931"/>
          </a:xfrm>
          <a:prstGeom prst="roundRect">
            <a:avLst>
              <a:gd name="adj" fmla="val 6668"/>
            </a:avLst>
          </a:prstGeom>
          <a:solidFill>
            <a:srgbClr val="E9ECF2"/>
          </a:solidFill>
          <a:ln/>
        </p:spPr>
        <p:txBody>
          <a:bodyPr/>
          <a:lstStyle/>
          <a:p>
            <a:endParaRPr lang="en-GB"/>
          </a:p>
        </p:txBody>
      </p:sp>
      <p:sp>
        <p:nvSpPr>
          <p:cNvPr id="21" name="Text 19"/>
          <p:cNvSpPr/>
          <p:nvPr/>
        </p:nvSpPr>
        <p:spPr>
          <a:xfrm>
            <a:off x="11306770" y="4572536"/>
            <a:ext cx="154543" cy="266700"/>
          </a:xfrm>
          <a:prstGeom prst="rect">
            <a:avLst/>
          </a:prstGeom>
          <a:noFill/>
          <a:ln/>
        </p:spPr>
        <p:txBody>
          <a:bodyPr wrap="none" lIns="0" tIns="0" rIns="0" bIns="0" rtlCol="0" anchor="t"/>
          <a:lstStyle/>
          <a:p>
            <a:pPr marL="0" indent="0" algn="ctr">
              <a:lnSpc>
                <a:spcPts val="2050"/>
              </a:lnSpc>
              <a:buNone/>
            </a:pPr>
            <a:r>
              <a:rPr lang="en-US" sz="2050" dirty="0">
                <a:solidFill>
                  <a:srgbClr val="15213F"/>
                </a:solidFill>
                <a:latin typeface="Roboto Slab" pitchFamily="34" charset="0"/>
                <a:ea typeface="Roboto Slab" pitchFamily="34" charset="-122"/>
                <a:cs typeface="Roboto Slab" pitchFamily="34" charset="-120"/>
              </a:rPr>
              <a:t>4</a:t>
            </a:r>
            <a:endParaRPr lang="en-US" sz="2050" dirty="0"/>
          </a:p>
        </p:txBody>
      </p:sp>
      <p:sp>
        <p:nvSpPr>
          <p:cNvPr id="22" name="Text 20"/>
          <p:cNvSpPr/>
          <p:nvPr/>
        </p:nvSpPr>
        <p:spPr>
          <a:xfrm>
            <a:off x="10273070" y="5505926"/>
            <a:ext cx="2222302" cy="277773"/>
          </a:xfrm>
          <a:prstGeom prst="rect">
            <a:avLst/>
          </a:prstGeom>
          <a:noFill/>
          <a:ln/>
        </p:spPr>
        <p:txBody>
          <a:bodyPr wrap="none" lIns="0" tIns="0" rIns="0" bIns="0" rtlCol="0" anchor="t"/>
          <a:lstStyle/>
          <a:p>
            <a:pPr marL="0" indent="0" algn="ctr">
              <a:lnSpc>
                <a:spcPts val="2150"/>
              </a:lnSpc>
              <a:buNone/>
            </a:pPr>
            <a:r>
              <a:rPr lang="en-US" sz="1700" dirty="0">
                <a:solidFill>
                  <a:srgbClr val="15213F"/>
                </a:solidFill>
                <a:latin typeface="Roboto Slab" pitchFamily="34" charset="0"/>
                <a:ea typeface="Roboto Slab" pitchFamily="34" charset="-122"/>
                <a:cs typeface="Roboto Slab" pitchFamily="34" charset="-120"/>
              </a:rPr>
              <a:t>Implications</a:t>
            </a:r>
            <a:endParaRPr lang="en-US" sz="1700" dirty="0"/>
          </a:p>
        </p:txBody>
      </p:sp>
      <p:sp>
        <p:nvSpPr>
          <p:cNvPr id="23" name="Text 21"/>
          <p:cNvSpPr/>
          <p:nvPr/>
        </p:nvSpPr>
        <p:spPr>
          <a:xfrm>
            <a:off x="8938141" y="5890260"/>
            <a:ext cx="4892159" cy="1705928"/>
          </a:xfrm>
          <a:prstGeom prst="rect">
            <a:avLst/>
          </a:prstGeom>
          <a:noFill/>
          <a:ln/>
        </p:spPr>
        <p:txBody>
          <a:bodyPr wrap="square" lIns="0" tIns="0" rIns="0" bIns="0" rtlCol="0" anchor="t"/>
          <a:lstStyle/>
          <a:p>
            <a:pPr marL="0" indent="0" algn="ctr">
              <a:lnSpc>
                <a:spcPts val="2200"/>
              </a:lnSpc>
              <a:buNone/>
            </a:pPr>
            <a:r>
              <a:rPr lang="en-US" sz="1350" dirty="0">
                <a:solidFill>
                  <a:srgbClr val="15213F"/>
                </a:solidFill>
                <a:latin typeface="Roboto" pitchFamily="34" charset="0"/>
                <a:ea typeface="Roboto" pitchFamily="34" charset="-122"/>
                <a:cs typeface="Roboto" pitchFamily="34" charset="-120"/>
              </a:rPr>
              <a:t>This case has significant implications for construction projects, especially in urban areas. It highlights the need for careful planning and potential agreements with neighbouring property owners to avoid liability for trespass during construction activities that may temporarily intrude into adjacent airspace.</a:t>
            </a:r>
            <a:endParaRPr lang="en-US" sz="1350"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2842</Words>
  <Application>Microsoft Office PowerPoint</Application>
  <PresentationFormat>Custom</PresentationFormat>
  <Paragraphs>181</Paragraphs>
  <Slides>17</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Roboto</vt:lpstr>
      <vt:lpstr>Garamond</vt:lpstr>
      <vt:lpstr>Roboto Slab</vt:lpstr>
      <vt:lpstr>Arial</vt:lpstr>
      <vt:lpstr>Office Theme</vt:lpstr>
      <vt:lpstr>Organic</vt:lpstr>
      <vt:lpstr>Trespass and Property Rights:  Legal Boundaries and Disputes</vt:lpstr>
      <vt:lpstr>Minor House Keeping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Okwudili Onyenwee Onwurah</cp:lastModifiedBy>
  <cp:revision>3</cp:revision>
  <dcterms:created xsi:type="dcterms:W3CDTF">2024-11-29T06:09:00Z</dcterms:created>
  <dcterms:modified xsi:type="dcterms:W3CDTF">2024-11-29T06:43:23Z</dcterms:modified>
</cp:coreProperties>
</file>