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4630400" cy="8229600"/>
  <p:notesSz cx="14630400" cy="82296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6"/>
            <a:ext cx="12435840" cy="17282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205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731520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534656" y="1892808"/>
            <a:ext cx="6364224" cy="54315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4630400" cy="8229600"/>
          </a:xfrm>
          <a:custGeom>
            <a:avLst/>
            <a:gdLst/>
            <a:ahLst/>
            <a:cxnLst/>
            <a:rect l="l" t="t" r="r" b="b"/>
            <a:pathLst>
              <a:path w="14630400" h="8229600">
                <a:moveTo>
                  <a:pt x="14630400" y="0"/>
                </a:moveTo>
                <a:lnTo>
                  <a:pt x="0" y="0"/>
                </a:lnTo>
                <a:lnTo>
                  <a:pt x="0" y="8229600"/>
                </a:lnTo>
                <a:lnTo>
                  <a:pt x="14630400" y="8229600"/>
                </a:lnTo>
                <a:lnTo>
                  <a:pt x="14630400" y="0"/>
                </a:lnTo>
                <a:close/>
              </a:path>
            </a:pathLst>
          </a:custGeom>
          <a:solidFill>
            <a:srgbClr val="F8F8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98703" y="486232"/>
            <a:ext cx="13232993" cy="1921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83500" y="2505837"/>
            <a:ext cx="6066155" cy="47390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0" i="0">
                <a:solidFill>
                  <a:srgbClr val="151512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974336" y="7653528"/>
            <a:ext cx="4681728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731520" y="7653528"/>
            <a:ext cx="3364992" cy="411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041246" y="7669174"/>
            <a:ext cx="23875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image" Target="../media/image28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9" name="object 9" descr=""/>
            <p:cNvSpPr/>
            <p:nvPr/>
          </p:nvSpPr>
          <p:spPr>
            <a:xfrm>
              <a:off x="2077847" y="1043939"/>
              <a:ext cx="10770235" cy="1614170"/>
            </a:xfrm>
            <a:custGeom>
              <a:avLst/>
              <a:gdLst/>
              <a:ahLst/>
              <a:cxnLst/>
              <a:rect l="l" t="t" r="r" b="b"/>
              <a:pathLst>
                <a:path w="10770235" h="1614170">
                  <a:moveTo>
                    <a:pt x="10770108" y="0"/>
                  </a:moveTo>
                  <a:lnTo>
                    <a:pt x="0" y="0"/>
                  </a:lnTo>
                  <a:lnTo>
                    <a:pt x="0" y="824484"/>
                  </a:lnTo>
                  <a:lnTo>
                    <a:pt x="2795016" y="824484"/>
                  </a:lnTo>
                  <a:lnTo>
                    <a:pt x="2795016" y="1613916"/>
                  </a:lnTo>
                  <a:lnTo>
                    <a:pt x="7976616" y="1613916"/>
                  </a:lnTo>
                  <a:lnTo>
                    <a:pt x="7976616" y="824484"/>
                  </a:lnTo>
                  <a:lnTo>
                    <a:pt x="10770108" y="824484"/>
                  </a:lnTo>
                  <a:lnTo>
                    <a:pt x="10770108" y="0"/>
                  </a:lnTo>
                  <a:close/>
                </a:path>
              </a:pathLst>
            </a:custGeom>
            <a:solidFill>
              <a:srgbClr val="0000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065401" y="918718"/>
            <a:ext cx="10796905" cy="90360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145" b="1">
                <a:solidFill>
                  <a:srgbClr val="FFFF00"/>
                </a:solidFill>
                <a:latin typeface="Times New Roman"/>
                <a:cs typeface="Times New Roman"/>
              </a:rPr>
              <a:t>Negligence</a:t>
            </a:r>
            <a:r>
              <a:rPr dirty="0" sz="5750" spc="-14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b="1">
                <a:solidFill>
                  <a:srgbClr val="FFFF00"/>
                </a:solidFill>
                <a:latin typeface="Times New Roman"/>
                <a:cs typeface="Times New Roman"/>
              </a:rPr>
              <a:t>and</a:t>
            </a:r>
            <a:r>
              <a:rPr dirty="0" sz="5750" spc="-1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40" b="1">
                <a:solidFill>
                  <a:srgbClr val="FFFF00"/>
                </a:solidFill>
                <a:latin typeface="Times New Roman"/>
                <a:cs typeface="Times New Roman"/>
              </a:rPr>
              <a:t>Psychiatric</a:t>
            </a:r>
            <a:r>
              <a:rPr dirty="0" sz="5750" spc="-13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10" b="1">
                <a:solidFill>
                  <a:srgbClr val="FFFF00"/>
                </a:solidFill>
                <a:latin typeface="Times New Roman"/>
                <a:cs typeface="Times New Roman"/>
              </a:rPr>
              <a:t>Harm:</a:t>
            </a:r>
            <a:endParaRPr sz="5750">
              <a:latin typeface="Times New Roman"/>
              <a:cs typeface="Times New Roman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860797" y="1707845"/>
            <a:ext cx="5208905" cy="9036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5750" spc="-375" b="1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dirty="0" sz="5750" b="1">
                <a:solidFill>
                  <a:srgbClr val="FFFF00"/>
                </a:solidFill>
                <a:latin typeface="Times New Roman"/>
                <a:cs typeface="Times New Roman"/>
              </a:rPr>
              <a:t> Legal</a:t>
            </a:r>
            <a:r>
              <a:rPr dirty="0" sz="5750" spc="-60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5750" spc="-40" b="1">
                <a:solidFill>
                  <a:srgbClr val="FFFF00"/>
                </a:solidFill>
                <a:latin typeface="Times New Roman"/>
                <a:cs typeface="Times New Roman"/>
              </a:rPr>
              <a:t>Analysis</a:t>
            </a:r>
            <a:endParaRPr sz="5750">
              <a:latin typeface="Times New Roman"/>
              <a:cs typeface="Times New Roman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1546542" y="6638226"/>
            <a:ext cx="11537315" cy="776605"/>
            <a:chOff x="1546542" y="6638226"/>
            <a:chExt cx="11537315" cy="776605"/>
          </a:xfrm>
        </p:grpSpPr>
        <p:sp>
          <p:nvSpPr>
            <p:cNvPr id="13" name="object 13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11521440" y="0"/>
                  </a:moveTo>
                  <a:lnTo>
                    <a:pt x="0" y="0"/>
                  </a:lnTo>
                  <a:lnTo>
                    <a:pt x="0" y="760476"/>
                  </a:lnTo>
                  <a:lnTo>
                    <a:pt x="11521440" y="760476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554480" y="6646164"/>
              <a:ext cx="11521440" cy="760730"/>
            </a:xfrm>
            <a:custGeom>
              <a:avLst/>
              <a:gdLst/>
              <a:ahLst/>
              <a:cxnLst/>
              <a:rect l="l" t="t" r="r" b="b"/>
              <a:pathLst>
                <a:path w="11521440" h="760729">
                  <a:moveTo>
                    <a:pt x="0" y="760476"/>
                  </a:moveTo>
                  <a:lnTo>
                    <a:pt x="11521440" y="760476"/>
                  </a:lnTo>
                  <a:lnTo>
                    <a:pt x="11521440" y="0"/>
                  </a:lnTo>
                  <a:lnTo>
                    <a:pt x="0" y="0"/>
                  </a:lnTo>
                  <a:lnTo>
                    <a:pt x="0" y="760476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5446903" y="6757517"/>
            <a:ext cx="3736975" cy="4368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Dr</a:t>
            </a:r>
            <a:r>
              <a:rPr dirty="0" sz="2700" spc="-12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11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6F2F9F"/>
                </a:solidFill>
                <a:latin typeface="Times New Roman"/>
                <a:cs typeface="Times New Roman"/>
              </a:rPr>
              <a:t>O.</a:t>
            </a:r>
            <a:r>
              <a:rPr dirty="0" sz="2700" spc="-120" b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700" spc="-40" b="1">
                <a:solidFill>
                  <a:srgbClr val="6F2F9F"/>
                </a:solidFill>
                <a:latin typeface="Times New Roman"/>
                <a:cs typeface="Times New Roman"/>
              </a:rPr>
              <a:t>Onwurah</a:t>
            </a:r>
            <a:endParaRPr sz="2700">
              <a:latin typeface="Times New Roman"/>
              <a:cs typeface="Times New Roman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1546542" y="2901378"/>
            <a:ext cx="11537315" cy="3789679"/>
            <a:chOff x="1546542" y="2901378"/>
            <a:chExt cx="11537315" cy="3789679"/>
          </a:xfrm>
        </p:grpSpPr>
        <p:sp>
          <p:nvSpPr>
            <p:cNvPr id="17" name="object 17" descr=""/>
            <p:cNvSpPr/>
            <p:nvPr/>
          </p:nvSpPr>
          <p:spPr>
            <a:xfrm>
              <a:off x="1554480" y="2909316"/>
              <a:ext cx="11521440" cy="3773804"/>
            </a:xfrm>
            <a:custGeom>
              <a:avLst/>
              <a:gdLst/>
              <a:ahLst/>
              <a:cxnLst/>
              <a:rect l="l" t="t" r="r" b="b"/>
              <a:pathLst>
                <a:path w="11521440" h="3773804">
                  <a:moveTo>
                    <a:pt x="11521440" y="0"/>
                  </a:moveTo>
                  <a:lnTo>
                    <a:pt x="0" y="0"/>
                  </a:lnTo>
                  <a:lnTo>
                    <a:pt x="0" y="2451862"/>
                  </a:lnTo>
                  <a:lnTo>
                    <a:pt x="5289042" y="2451862"/>
                  </a:lnTo>
                  <a:lnTo>
                    <a:pt x="5289042" y="2830068"/>
                  </a:lnTo>
                  <a:lnTo>
                    <a:pt x="4817364" y="2830068"/>
                  </a:lnTo>
                  <a:lnTo>
                    <a:pt x="5760720" y="3773424"/>
                  </a:lnTo>
                  <a:lnTo>
                    <a:pt x="6704076" y="2830068"/>
                  </a:lnTo>
                  <a:lnTo>
                    <a:pt x="6232398" y="2830068"/>
                  </a:lnTo>
                  <a:lnTo>
                    <a:pt x="6232398" y="2451862"/>
                  </a:lnTo>
                  <a:lnTo>
                    <a:pt x="11521440" y="2451862"/>
                  </a:lnTo>
                  <a:lnTo>
                    <a:pt x="11521440" y="0"/>
                  </a:lnTo>
                  <a:close/>
                </a:path>
              </a:pathLst>
            </a:custGeom>
            <a:solidFill>
              <a:srgbClr val="8399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1554480" y="2909316"/>
              <a:ext cx="11521440" cy="3773804"/>
            </a:xfrm>
            <a:custGeom>
              <a:avLst/>
              <a:gdLst/>
              <a:ahLst/>
              <a:cxnLst/>
              <a:rect l="l" t="t" r="r" b="b"/>
              <a:pathLst>
                <a:path w="11521440" h="3773804">
                  <a:moveTo>
                    <a:pt x="11521440" y="2451862"/>
                  </a:moveTo>
                  <a:lnTo>
                    <a:pt x="6232398" y="2451862"/>
                  </a:lnTo>
                  <a:lnTo>
                    <a:pt x="6232398" y="2830068"/>
                  </a:lnTo>
                  <a:lnTo>
                    <a:pt x="6704076" y="2830068"/>
                  </a:lnTo>
                  <a:lnTo>
                    <a:pt x="5760720" y="3773424"/>
                  </a:lnTo>
                  <a:lnTo>
                    <a:pt x="4817364" y="2830068"/>
                  </a:lnTo>
                  <a:lnTo>
                    <a:pt x="5289042" y="2830068"/>
                  </a:lnTo>
                  <a:lnTo>
                    <a:pt x="5289042" y="2451862"/>
                  </a:lnTo>
                  <a:lnTo>
                    <a:pt x="0" y="2451862"/>
                  </a:lnTo>
                  <a:lnTo>
                    <a:pt x="0" y="0"/>
                  </a:lnTo>
                  <a:lnTo>
                    <a:pt x="11521440" y="0"/>
                  </a:lnTo>
                  <a:lnTo>
                    <a:pt x="11521440" y="2451862"/>
                  </a:lnTo>
                  <a:close/>
                </a:path>
              </a:pathLst>
            </a:custGeom>
            <a:ln w="1587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1994661" y="3128009"/>
            <a:ext cx="10642600" cy="7848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990"/>
              </a:lnSpc>
              <a:spcBef>
                <a:spcPts val="100"/>
              </a:spcBef>
            </a:pPr>
            <a:r>
              <a:rPr dirty="0" sz="2700" spc="-80" b="1">
                <a:solidFill>
                  <a:srgbClr val="FFFFFF"/>
                </a:solidFill>
                <a:latin typeface="Times New Roman"/>
                <a:cs typeface="Times New Roman"/>
              </a:rPr>
              <a:t>Tutor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 b="1">
                <a:solidFill>
                  <a:srgbClr val="FFFFFF"/>
                </a:solidFill>
                <a:latin typeface="Times New Roman"/>
                <a:cs typeface="Times New Roman"/>
              </a:rPr>
              <a:t>Okwudili</a:t>
            </a:r>
            <a:r>
              <a:rPr dirty="0" sz="2700" spc="-12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O.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>
                <a:solidFill>
                  <a:srgbClr val="FFFFFF"/>
                </a:solidFill>
                <a:latin typeface="Times New Roman"/>
                <a:cs typeface="Times New Roman"/>
              </a:rPr>
              <a:t>ONWURAH,</a:t>
            </a:r>
            <a:r>
              <a:rPr dirty="0" sz="2700" spc="-10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LL.B.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80">
                <a:solidFill>
                  <a:srgbClr val="FFFFFF"/>
                </a:solidFill>
                <a:latin typeface="Times New Roman"/>
                <a:cs typeface="Times New Roman"/>
              </a:rPr>
              <a:t>(Nigeria);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b="1">
                <a:solidFill>
                  <a:srgbClr val="FFFFFF"/>
                </a:solidFill>
                <a:latin typeface="Times New Roman"/>
                <a:cs typeface="Times New Roman"/>
              </a:rPr>
              <a:t>BL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(Abuja,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Nigeria);</a:t>
            </a:r>
            <a:r>
              <a:rPr dirty="0" sz="2700" spc="-9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5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endParaRPr sz="2700">
              <a:latin typeface="Times New Roman"/>
              <a:cs typeface="Times New Roman"/>
            </a:endParaRPr>
          </a:p>
          <a:p>
            <a:pPr algn="ctr">
              <a:lnSpc>
                <a:spcPts val="2990"/>
              </a:lnSpc>
            </a:pPr>
            <a:r>
              <a:rPr dirty="0" sz="2700" spc="-55">
                <a:solidFill>
                  <a:srgbClr val="FFFFFF"/>
                </a:solidFill>
                <a:latin typeface="Times New Roman"/>
                <a:cs typeface="Times New Roman"/>
              </a:rPr>
              <a:t>(Exeter,</a:t>
            </a:r>
            <a:r>
              <a:rPr dirty="0" sz="27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45">
                <a:solidFill>
                  <a:srgbClr val="FFFFFF"/>
                </a:solidFill>
                <a:latin typeface="Times New Roman"/>
                <a:cs typeface="Times New Roman"/>
              </a:rPr>
              <a:t>UK);</a:t>
            </a:r>
            <a:r>
              <a:rPr dirty="0" sz="27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9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45">
                <a:solidFill>
                  <a:srgbClr val="FFFFFF"/>
                </a:solidFill>
                <a:latin typeface="Times New Roman"/>
                <a:cs typeface="Times New Roman"/>
              </a:rPr>
              <a:t>(Qingdao,</a:t>
            </a:r>
            <a:r>
              <a:rPr dirty="0" sz="27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95">
                <a:solidFill>
                  <a:srgbClr val="FFFFFF"/>
                </a:solidFill>
                <a:latin typeface="Times New Roman"/>
                <a:cs typeface="Times New Roman"/>
              </a:rPr>
              <a:t>PRC);</a:t>
            </a:r>
            <a:r>
              <a:rPr dirty="0" sz="27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50" b="1">
                <a:solidFill>
                  <a:srgbClr val="FFFFFF"/>
                </a:solidFill>
                <a:latin typeface="Times New Roman"/>
                <a:cs typeface="Times New Roman"/>
              </a:rPr>
              <a:t>LLM</a:t>
            </a:r>
            <a:r>
              <a:rPr dirty="0" sz="2700" spc="-10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75">
                <a:solidFill>
                  <a:srgbClr val="FFFFFF"/>
                </a:solidFill>
                <a:latin typeface="Times New Roman"/>
                <a:cs typeface="Times New Roman"/>
              </a:rPr>
              <a:t>(Shanghai,</a:t>
            </a:r>
            <a:r>
              <a:rPr dirty="0" sz="2700" spc="-9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700" spc="-20">
                <a:solidFill>
                  <a:srgbClr val="FFFFFF"/>
                </a:solidFill>
                <a:latin typeface="Times New Roman"/>
                <a:cs typeface="Times New Roman"/>
              </a:rPr>
              <a:t>PRC)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1546542" y="4035234"/>
            <a:ext cx="11537315" cy="1526540"/>
          </a:xfrm>
          <a:prstGeom prst="rect">
            <a:avLst/>
          </a:prstGeom>
          <a:solidFill>
            <a:srgbClr val="D9DECD">
              <a:alpha val="90194"/>
            </a:srgbClr>
          </a:solidFill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5700"/>
              </a:lnSpc>
            </a:pPr>
            <a:r>
              <a:rPr dirty="0" sz="5300" spc="90">
                <a:latin typeface="Times New Roman"/>
                <a:cs typeface="Times New Roman"/>
              </a:rPr>
              <a:t>PhD</a:t>
            </a:r>
            <a:r>
              <a:rPr dirty="0" sz="5300" spc="-200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in</a:t>
            </a:r>
            <a:r>
              <a:rPr dirty="0" sz="5300" spc="-114">
                <a:latin typeface="Times New Roman"/>
                <a:cs typeface="Times New Roman"/>
              </a:rPr>
              <a:t> </a:t>
            </a:r>
            <a:r>
              <a:rPr dirty="0" sz="5300" spc="-280">
                <a:latin typeface="Times New Roman"/>
                <a:cs typeface="Times New Roman"/>
              </a:rPr>
              <a:t>Law</a:t>
            </a:r>
            <a:r>
              <a:rPr dirty="0" sz="5300" spc="-55">
                <a:latin typeface="Times New Roman"/>
                <a:cs typeface="Times New Roman"/>
              </a:rPr>
              <a:t> </a:t>
            </a:r>
            <a:r>
              <a:rPr dirty="0" sz="5300">
                <a:latin typeface="Times New Roman"/>
                <a:cs typeface="Times New Roman"/>
              </a:rPr>
              <a:t>(Hong</a:t>
            </a:r>
            <a:r>
              <a:rPr dirty="0" sz="5300" spc="-114">
                <a:latin typeface="Times New Roman"/>
                <a:cs typeface="Times New Roman"/>
              </a:rPr>
              <a:t> </a:t>
            </a:r>
            <a:r>
              <a:rPr dirty="0" sz="5300" spc="-10">
                <a:latin typeface="Times New Roman"/>
                <a:cs typeface="Times New Roman"/>
              </a:rPr>
              <a:t>Kong)</a:t>
            </a:r>
            <a:endParaRPr sz="5300">
              <a:latin typeface="Times New Roman"/>
              <a:cs typeface="Times New Roman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11504803" y="7215632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solidFill>
                  <a:srgbClr val="FFFFFF"/>
                </a:solidFill>
                <a:latin typeface="Times New Roman"/>
                <a:cs typeface="Times New Roman"/>
              </a:rPr>
              <a:t>11/22/2024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12900786" y="7215632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486232"/>
            <a:ext cx="6805930" cy="1921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105"/>
              </a:spcBef>
            </a:pPr>
            <a:r>
              <a:rPr dirty="0" sz="4000"/>
              <a:t>Case</a:t>
            </a:r>
            <a:r>
              <a:rPr dirty="0" sz="4000" spc="-50"/>
              <a:t> </a:t>
            </a:r>
            <a:r>
              <a:rPr dirty="0" sz="4000"/>
              <a:t>Study:</a:t>
            </a:r>
            <a:r>
              <a:rPr dirty="0" sz="4000" spc="10"/>
              <a:t> </a:t>
            </a:r>
            <a:r>
              <a:rPr dirty="0" sz="4000" spc="90"/>
              <a:t>White </a:t>
            </a:r>
            <a:r>
              <a:rPr dirty="0" sz="4000"/>
              <a:t>v</a:t>
            </a:r>
            <a:r>
              <a:rPr dirty="0" sz="4000" spc="50"/>
              <a:t> </a:t>
            </a:r>
            <a:r>
              <a:rPr dirty="0" sz="4000" spc="-10"/>
              <a:t>Chief </a:t>
            </a:r>
            <a:r>
              <a:rPr dirty="0" sz="4000" spc="60"/>
              <a:t>Constable</a:t>
            </a:r>
            <a:r>
              <a:rPr dirty="0" sz="4000" spc="210"/>
              <a:t> </a:t>
            </a:r>
            <a:r>
              <a:rPr dirty="0" sz="4000" spc="70"/>
              <a:t>of</a:t>
            </a:r>
            <a:r>
              <a:rPr dirty="0" sz="4000" spc="195"/>
              <a:t> </a:t>
            </a:r>
            <a:r>
              <a:rPr dirty="0" sz="4000"/>
              <a:t>South</a:t>
            </a:r>
            <a:r>
              <a:rPr dirty="0" sz="4000" spc="85"/>
              <a:t> </a:t>
            </a:r>
            <a:r>
              <a:rPr dirty="0" sz="4000" spc="-10"/>
              <a:t>Yorkshire</a:t>
            </a:r>
            <a:endParaRPr sz="400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4000" spc="-10"/>
              <a:t>Police</a:t>
            </a:r>
            <a:endParaRPr sz="4000"/>
          </a:p>
        </p:txBody>
      </p:sp>
      <p:grpSp>
        <p:nvGrpSpPr>
          <p:cNvPr id="4" name="object 4" descr=""/>
          <p:cNvGrpSpPr/>
          <p:nvPr/>
        </p:nvGrpSpPr>
        <p:grpSpPr>
          <a:xfrm>
            <a:off x="787908" y="2772155"/>
            <a:ext cx="1146175" cy="4896485"/>
            <a:chOff x="787908" y="2772155"/>
            <a:chExt cx="1146175" cy="4896485"/>
          </a:xfrm>
        </p:grpSpPr>
        <p:sp>
          <p:nvSpPr>
            <p:cNvPr id="5" name="object 5" descr=""/>
            <p:cNvSpPr/>
            <p:nvPr/>
          </p:nvSpPr>
          <p:spPr>
            <a:xfrm>
              <a:off x="1005840" y="2772155"/>
              <a:ext cx="928369" cy="4896485"/>
            </a:xfrm>
            <a:custGeom>
              <a:avLst/>
              <a:gdLst/>
              <a:ahLst/>
              <a:cxnLst/>
              <a:rect l="l" t="t" r="r" b="b"/>
              <a:pathLst>
                <a:path w="928369" h="4896484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4890986"/>
                  </a:lnTo>
                  <a:lnTo>
                    <a:pt x="5118" y="4896104"/>
                  </a:lnTo>
                  <a:lnTo>
                    <a:pt x="17741" y="4896104"/>
                  </a:lnTo>
                  <a:lnTo>
                    <a:pt x="22860" y="4890986"/>
                  </a:lnTo>
                  <a:lnTo>
                    <a:pt x="22860" y="5080"/>
                  </a:lnTo>
                  <a:close/>
                </a:path>
                <a:path w="928369" h="4896484">
                  <a:moveTo>
                    <a:pt x="927862" y="451612"/>
                  </a:moveTo>
                  <a:lnTo>
                    <a:pt x="922782" y="446532"/>
                  </a:lnTo>
                  <a:lnTo>
                    <a:pt x="221462" y="446532"/>
                  </a:lnTo>
                  <a:lnTo>
                    <a:pt x="216344" y="451612"/>
                  </a:lnTo>
                  <a:lnTo>
                    <a:pt x="216344" y="464312"/>
                  </a:lnTo>
                  <a:lnTo>
                    <a:pt x="221462" y="469392"/>
                  </a:lnTo>
                  <a:lnTo>
                    <a:pt x="922782" y="469392"/>
                  </a:lnTo>
                  <a:lnTo>
                    <a:pt x="927862" y="464312"/>
                  </a:lnTo>
                  <a:lnTo>
                    <a:pt x="927862" y="451612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7908" y="300075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20" y="0"/>
                  </a:moveTo>
                  <a:lnTo>
                    <a:pt x="30479" y="0"/>
                  </a:lnTo>
                  <a:lnTo>
                    <a:pt x="18618" y="2413"/>
                  </a:lnTo>
                  <a:lnTo>
                    <a:pt x="8928" y="8890"/>
                  </a:lnTo>
                  <a:lnTo>
                    <a:pt x="2400" y="18542"/>
                  </a:lnTo>
                  <a:lnTo>
                    <a:pt x="0" y="30480"/>
                  </a:lnTo>
                  <a:lnTo>
                    <a:pt x="0" y="426720"/>
                  </a:lnTo>
                  <a:lnTo>
                    <a:pt x="2400" y="438658"/>
                  </a:lnTo>
                  <a:lnTo>
                    <a:pt x="8928" y="448310"/>
                  </a:lnTo>
                  <a:lnTo>
                    <a:pt x="18618" y="454787"/>
                  </a:lnTo>
                  <a:lnTo>
                    <a:pt x="30479" y="457200"/>
                  </a:lnTo>
                  <a:lnTo>
                    <a:pt x="426720" y="457200"/>
                  </a:lnTo>
                  <a:lnTo>
                    <a:pt x="438581" y="454787"/>
                  </a:lnTo>
                  <a:lnTo>
                    <a:pt x="448271" y="448310"/>
                  </a:lnTo>
                  <a:lnTo>
                    <a:pt x="454799" y="438658"/>
                  </a:lnTo>
                  <a:lnTo>
                    <a:pt x="457200" y="426720"/>
                  </a:lnTo>
                  <a:lnTo>
                    <a:pt x="457200" y="30480"/>
                  </a:lnTo>
                  <a:lnTo>
                    <a:pt x="454799" y="18542"/>
                  </a:lnTo>
                  <a:lnTo>
                    <a:pt x="448271" y="8890"/>
                  </a:lnTo>
                  <a:lnTo>
                    <a:pt x="438581" y="2413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56563" y="298195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22170" y="2940176"/>
            <a:ext cx="5995035" cy="1069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151512"/>
                </a:solidFill>
                <a:latin typeface="Arial"/>
                <a:cs typeface="Arial"/>
              </a:rPr>
              <a:t>Background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000"/>
              </a:lnSpc>
              <a:spcBef>
                <a:spcPts val="630"/>
              </a:spcBef>
            </a:pP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Police</a:t>
            </a:r>
            <a:r>
              <a:rPr dirty="0" sz="1600" spc="-5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officers</a:t>
            </a:r>
            <a:r>
              <a:rPr dirty="0" sz="1600" spc="-5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151512"/>
                </a:solidFill>
                <a:latin typeface="Verdana"/>
                <a:cs typeface="Verdana"/>
              </a:rPr>
              <a:t>claimed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5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0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600" spc="-1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151512"/>
                </a:solidFill>
                <a:latin typeface="Verdana"/>
                <a:cs typeface="Verdana"/>
              </a:rPr>
              <a:t>after</a:t>
            </a:r>
            <a:r>
              <a:rPr dirty="0" sz="16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Hillsborough disaster.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87908" y="4701540"/>
            <a:ext cx="1146175" cy="457200"/>
            <a:chOff x="787908" y="4701540"/>
            <a:chExt cx="1146175" cy="457200"/>
          </a:xfrm>
        </p:grpSpPr>
        <p:sp>
          <p:nvSpPr>
            <p:cNvPr id="10" name="object 10" descr=""/>
            <p:cNvSpPr/>
            <p:nvPr/>
          </p:nvSpPr>
          <p:spPr>
            <a:xfrm>
              <a:off x="1222248" y="4917948"/>
              <a:ext cx="711835" cy="22860"/>
            </a:xfrm>
            <a:custGeom>
              <a:avLst/>
              <a:gdLst/>
              <a:ahLst/>
              <a:cxnLst/>
              <a:rect l="l" t="t" r="r" b="b"/>
              <a:pathLst>
                <a:path w="711835" h="22860">
                  <a:moveTo>
                    <a:pt x="706501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706501" y="22860"/>
                  </a:lnTo>
                  <a:lnTo>
                    <a:pt x="711581" y="17779"/>
                  </a:lnTo>
                  <a:lnTo>
                    <a:pt x="711581" y="5079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7908" y="470154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20" y="0"/>
                  </a:moveTo>
                  <a:lnTo>
                    <a:pt x="30479" y="0"/>
                  </a:lnTo>
                  <a:lnTo>
                    <a:pt x="18618" y="2412"/>
                  </a:lnTo>
                  <a:lnTo>
                    <a:pt x="8928" y="8889"/>
                  </a:lnTo>
                  <a:lnTo>
                    <a:pt x="2400" y="18542"/>
                  </a:lnTo>
                  <a:lnTo>
                    <a:pt x="0" y="30480"/>
                  </a:lnTo>
                  <a:lnTo>
                    <a:pt x="0" y="426720"/>
                  </a:lnTo>
                  <a:lnTo>
                    <a:pt x="2400" y="438658"/>
                  </a:lnTo>
                  <a:lnTo>
                    <a:pt x="8928" y="448310"/>
                  </a:lnTo>
                  <a:lnTo>
                    <a:pt x="18618" y="454787"/>
                  </a:lnTo>
                  <a:lnTo>
                    <a:pt x="30479" y="457200"/>
                  </a:lnTo>
                  <a:lnTo>
                    <a:pt x="426720" y="457200"/>
                  </a:lnTo>
                  <a:lnTo>
                    <a:pt x="438581" y="454787"/>
                  </a:lnTo>
                  <a:lnTo>
                    <a:pt x="448271" y="448310"/>
                  </a:lnTo>
                  <a:lnTo>
                    <a:pt x="454799" y="438658"/>
                  </a:lnTo>
                  <a:lnTo>
                    <a:pt x="457200" y="426720"/>
                  </a:lnTo>
                  <a:lnTo>
                    <a:pt x="457200" y="30480"/>
                  </a:lnTo>
                  <a:lnTo>
                    <a:pt x="454799" y="18542"/>
                  </a:lnTo>
                  <a:lnTo>
                    <a:pt x="448271" y="8889"/>
                  </a:lnTo>
                  <a:lnTo>
                    <a:pt x="438581" y="2412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16330" y="4682490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22170" y="4640707"/>
            <a:ext cx="6042660" cy="1069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151512"/>
                </a:solidFill>
                <a:latin typeface="Arial"/>
                <a:cs typeface="Arial"/>
              </a:rPr>
              <a:t>Legal</a:t>
            </a:r>
            <a:r>
              <a:rPr dirty="0" sz="2000" spc="-15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51512"/>
                </a:solidFill>
                <a:latin typeface="Arial"/>
                <a:cs typeface="Arial"/>
              </a:rPr>
              <a:t>Issue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151512"/>
                </a:solidFill>
                <a:latin typeface="Verdana"/>
                <a:cs typeface="Verdana"/>
              </a:rPr>
              <a:t>court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40">
                <a:solidFill>
                  <a:srgbClr val="151512"/>
                </a:solidFill>
                <a:latin typeface="Verdana"/>
                <a:cs typeface="Verdana"/>
              </a:rPr>
              <a:t>considered</a:t>
            </a:r>
            <a:r>
              <a:rPr dirty="0" sz="160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70">
                <a:solidFill>
                  <a:srgbClr val="151512"/>
                </a:solidFill>
                <a:latin typeface="Verdana"/>
                <a:cs typeface="Verdana"/>
              </a:rPr>
              <a:t>whether</a:t>
            </a:r>
            <a:r>
              <a:rPr dirty="0" sz="160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rescuers</a:t>
            </a:r>
            <a:r>
              <a:rPr dirty="0" sz="160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could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claim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as</a:t>
            </a:r>
            <a:r>
              <a:rPr dirty="0" sz="160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primary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victims.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87908" y="6400800"/>
            <a:ext cx="1146175" cy="457200"/>
            <a:chOff x="787908" y="6400800"/>
            <a:chExt cx="1146175" cy="457200"/>
          </a:xfrm>
        </p:grpSpPr>
        <p:sp>
          <p:nvSpPr>
            <p:cNvPr id="15" name="object 15" descr=""/>
            <p:cNvSpPr/>
            <p:nvPr/>
          </p:nvSpPr>
          <p:spPr>
            <a:xfrm>
              <a:off x="1222248" y="6618731"/>
              <a:ext cx="711835" cy="22860"/>
            </a:xfrm>
            <a:custGeom>
              <a:avLst/>
              <a:gdLst/>
              <a:ahLst/>
              <a:cxnLst/>
              <a:rect l="l" t="t" r="r" b="b"/>
              <a:pathLst>
                <a:path w="711835" h="22859">
                  <a:moveTo>
                    <a:pt x="706501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706501" y="22860"/>
                  </a:lnTo>
                  <a:lnTo>
                    <a:pt x="711581" y="17780"/>
                  </a:lnTo>
                  <a:lnTo>
                    <a:pt x="711581" y="5080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7908" y="6400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20" y="0"/>
                  </a:moveTo>
                  <a:lnTo>
                    <a:pt x="30479" y="0"/>
                  </a:lnTo>
                  <a:lnTo>
                    <a:pt x="18618" y="2412"/>
                  </a:lnTo>
                  <a:lnTo>
                    <a:pt x="8928" y="8889"/>
                  </a:lnTo>
                  <a:lnTo>
                    <a:pt x="2400" y="18542"/>
                  </a:lnTo>
                  <a:lnTo>
                    <a:pt x="0" y="30480"/>
                  </a:lnTo>
                  <a:lnTo>
                    <a:pt x="0" y="426719"/>
                  </a:lnTo>
                  <a:lnTo>
                    <a:pt x="2400" y="438658"/>
                  </a:lnTo>
                  <a:lnTo>
                    <a:pt x="8928" y="448309"/>
                  </a:lnTo>
                  <a:lnTo>
                    <a:pt x="18618" y="454787"/>
                  </a:lnTo>
                  <a:lnTo>
                    <a:pt x="30479" y="457200"/>
                  </a:lnTo>
                  <a:lnTo>
                    <a:pt x="426720" y="457200"/>
                  </a:lnTo>
                  <a:lnTo>
                    <a:pt x="438581" y="454787"/>
                  </a:lnTo>
                  <a:lnTo>
                    <a:pt x="448271" y="448309"/>
                  </a:lnTo>
                  <a:lnTo>
                    <a:pt x="454799" y="438658"/>
                  </a:lnTo>
                  <a:lnTo>
                    <a:pt x="457200" y="426719"/>
                  </a:lnTo>
                  <a:lnTo>
                    <a:pt x="457200" y="30480"/>
                  </a:lnTo>
                  <a:lnTo>
                    <a:pt x="454799" y="18542"/>
                  </a:lnTo>
                  <a:lnTo>
                    <a:pt x="448271" y="8889"/>
                  </a:lnTo>
                  <a:lnTo>
                    <a:pt x="438581" y="2412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13282" y="6382588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18" name="object 18" descr=""/>
          <p:cNvSpPr txBox="1"/>
          <p:nvPr/>
        </p:nvSpPr>
        <p:spPr>
          <a:xfrm>
            <a:off x="2122170" y="6340602"/>
            <a:ext cx="5840095" cy="106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51512"/>
                </a:solidFill>
                <a:latin typeface="Arial"/>
                <a:cs typeface="Arial"/>
              </a:rPr>
              <a:t>Ruling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630"/>
              </a:spcBef>
            </a:pP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House</a:t>
            </a:r>
            <a:r>
              <a:rPr dirty="0" sz="160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Lords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held</a:t>
            </a:r>
            <a:r>
              <a:rPr dirty="0" sz="160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90">
                <a:solidFill>
                  <a:srgbClr val="151512"/>
                </a:solidFill>
                <a:latin typeface="Verdana"/>
                <a:cs typeface="Verdana"/>
              </a:rPr>
              <a:t>that</a:t>
            </a:r>
            <a:r>
              <a:rPr dirty="0" sz="160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rescuers</a:t>
            </a:r>
            <a:r>
              <a:rPr dirty="0" sz="16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90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60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meet</a:t>
            </a:r>
            <a:r>
              <a:rPr dirty="0" sz="1600" spc="-15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secondary </a:t>
            </a:r>
            <a:r>
              <a:rPr dirty="0" sz="1600" spc="-70">
                <a:solidFill>
                  <a:srgbClr val="151512"/>
                </a:solidFill>
                <a:latin typeface="Verdana"/>
                <a:cs typeface="Verdana"/>
              </a:rPr>
              <a:t>victim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criteria.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1380185"/>
            <a:ext cx="6089015" cy="1416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610"/>
              </a:lnSpc>
            </a:pPr>
            <a:r>
              <a:rPr dirty="0" spc="80"/>
              <a:t>Proximity</a:t>
            </a:r>
            <a:r>
              <a:rPr dirty="0" spc="160"/>
              <a:t> </a:t>
            </a:r>
            <a:r>
              <a:rPr dirty="0"/>
              <a:t>in</a:t>
            </a:r>
            <a:r>
              <a:rPr dirty="0" spc="75"/>
              <a:t> </a:t>
            </a:r>
            <a:r>
              <a:rPr dirty="0" spc="65"/>
              <a:t>Psychiatric </a:t>
            </a:r>
            <a:r>
              <a:rPr dirty="0" spc="-20"/>
              <a:t>Harm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280403" y="348234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828" y="2667"/>
                </a:lnTo>
                <a:lnTo>
                  <a:pt x="9906" y="9906"/>
                </a:lnTo>
                <a:lnTo>
                  <a:pt x="2667" y="20827"/>
                </a:lnTo>
                <a:lnTo>
                  <a:pt x="0" y="34036"/>
                </a:lnTo>
                <a:lnTo>
                  <a:pt x="0" y="476504"/>
                </a:lnTo>
                <a:lnTo>
                  <a:pt x="2667" y="489712"/>
                </a:lnTo>
                <a:lnTo>
                  <a:pt x="9906" y="500634"/>
                </a:lnTo>
                <a:lnTo>
                  <a:pt x="20828" y="507873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12" y="507873"/>
                </a:lnTo>
                <a:lnTo>
                  <a:pt x="500506" y="500634"/>
                </a:lnTo>
                <a:lnTo>
                  <a:pt x="507873" y="489712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73" y="20827"/>
                </a:lnTo>
                <a:lnTo>
                  <a:pt x="500506" y="9906"/>
                </a:lnTo>
                <a:lnTo>
                  <a:pt x="489712" y="2667"/>
                </a:lnTo>
                <a:lnTo>
                  <a:pt x="47650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70650" y="3467556"/>
            <a:ext cx="2133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1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5573" y="3450717"/>
            <a:ext cx="2827655" cy="1539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Temporal</a:t>
            </a:r>
            <a:r>
              <a:rPr dirty="0" sz="2200" spc="17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Proximity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585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must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occur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75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20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immediate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aftermath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incident.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171176" y="348234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827" y="2667"/>
                </a:lnTo>
                <a:lnTo>
                  <a:pt x="9905" y="9906"/>
                </a:lnTo>
                <a:lnTo>
                  <a:pt x="2667" y="20827"/>
                </a:lnTo>
                <a:lnTo>
                  <a:pt x="0" y="34036"/>
                </a:lnTo>
                <a:lnTo>
                  <a:pt x="0" y="476504"/>
                </a:lnTo>
                <a:lnTo>
                  <a:pt x="2667" y="489712"/>
                </a:lnTo>
                <a:lnTo>
                  <a:pt x="9905" y="500634"/>
                </a:lnTo>
                <a:lnTo>
                  <a:pt x="20827" y="507873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12" y="507873"/>
                </a:lnTo>
                <a:lnTo>
                  <a:pt x="500506" y="500634"/>
                </a:lnTo>
                <a:lnTo>
                  <a:pt x="507873" y="489712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73" y="20827"/>
                </a:lnTo>
                <a:lnTo>
                  <a:pt x="500506" y="9906"/>
                </a:lnTo>
                <a:lnTo>
                  <a:pt x="489712" y="2667"/>
                </a:lnTo>
                <a:lnTo>
                  <a:pt x="47650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318242" y="3467556"/>
            <a:ext cx="2133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97869" y="3450717"/>
            <a:ext cx="2853055" cy="1539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Spatial</a:t>
            </a:r>
            <a:r>
              <a:rPr dirty="0" sz="2200" spc="8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Proximity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585"/>
              </a:spcBef>
            </a:pP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Secondary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victims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be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physically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close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to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scene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incident.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280403" y="5544311"/>
            <a:ext cx="510540" cy="509270"/>
          </a:xfrm>
          <a:custGeom>
            <a:avLst/>
            <a:gdLst/>
            <a:ahLst/>
            <a:cxnLst/>
            <a:rect l="l" t="t" r="r" b="b"/>
            <a:pathLst>
              <a:path w="510540" h="509270">
                <a:moveTo>
                  <a:pt x="476630" y="0"/>
                </a:moveTo>
                <a:lnTo>
                  <a:pt x="33909" y="0"/>
                </a:lnTo>
                <a:lnTo>
                  <a:pt x="20700" y="2667"/>
                </a:lnTo>
                <a:lnTo>
                  <a:pt x="9906" y="9906"/>
                </a:lnTo>
                <a:lnTo>
                  <a:pt x="2667" y="20700"/>
                </a:lnTo>
                <a:lnTo>
                  <a:pt x="0" y="33908"/>
                </a:lnTo>
                <a:lnTo>
                  <a:pt x="0" y="474852"/>
                </a:lnTo>
                <a:lnTo>
                  <a:pt x="2667" y="488061"/>
                </a:lnTo>
                <a:lnTo>
                  <a:pt x="9906" y="498856"/>
                </a:lnTo>
                <a:lnTo>
                  <a:pt x="20700" y="506094"/>
                </a:lnTo>
                <a:lnTo>
                  <a:pt x="33909" y="508762"/>
                </a:lnTo>
                <a:lnTo>
                  <a:pt x="476630" y="508762"/>
                </a:lnTo>
                <a:lnTo>
                  <a:pt x="489839" y="506094"/>
                </a:lnTo>
                <a:lnTo>
                  <a:pt x="500634" y="498856"/>
                </a:lnTo>
                <a:lnTo>
                  <a:pt x="507873" y="488061"/>
                </a:lnTo>
                <a:lnTo>
                  <a:pt x="510540" y="474852"/>
                </a:lnTo>
                <a:lnTo>
                  <a:pt x="510540" y="33908"/>
                </a:lnTo>
                <a:lnTo>
                  <a:pt x="507873" y="20700"/>
                </a:lnTo>
                <a:lnTo>
                  <a:pt x="500634" y="9906"/>
                </a:lnTo>
                <a:lnTo>
                  <a:pt x="489839" y="2667"/>
                </a:lnTo>
                <a:lnTo>
                  <a:pt x="476630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422516" y="5530088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12" name="object 12" descr=""/>
          <p:cNvSpPr txBox="1"/>
          <p:nvPr/>
        </p:nvSpPr>
        <p:spPr>
          <a:xfrm>
            <a:off x="7005573" y="5511749"/>
            <a:ext cx="6678930" cy="11728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Relational</a:t>
            </a:r>
            <a:r>
              <a:rPr dirty="0" sz="2200" spc="-12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Proximity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585"/>
              </a:spcBef>
            </a:pP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There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be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a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close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tie</a:t>
            </a:r>
            <a:r>
              <a:rPr dirty="0" sz="1750" spc="-2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love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and</a:t>
            </a:r>
            <a:r>
              <a:rPr dirty="0" sz="1750" spc="-1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affection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with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primary victim.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999" y="2481199"/>
            <a:ext cx="8715375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Case</a:t>
            </a:r>
            <a:r>
              <a:rPr dirty="0" spc="80"/>
              <a:t> </a:t>
            </a:r>
            <a:r>
              <a:rPr dirty="0"/>
              <a:t>Study:</a:t>
            </a:r>
            <a:r>
              <a:rPr dirty="0" spc="165"/>
              <a:t> </a:t>
            </a:r>
            <a:r>
              <a:rPr dirty="0"/>
              <a:t>McLoughlin</a:t>
            </a:r>
            <a:r>
              <a:rPr dirty="0" spc="265"/>
              <a:t> </a:t>
            </a:r>
            <a:r>
              <a:rPr dirty="0"/>
              <a:t>v</a:t>
            </a:r>
            <a:r>
              <a:rPr dirty="0" spc="210"/>
              <a:t> </a:t>
            </a:r>
            <a:r>
              <a:rPr dirty="0" spc="-10"/>
              <a:t>O'Brian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80999" y="3783838"/>
            <a:ext cx="70294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Facts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999" y="4296588"/>
            <a:ext cx="3872865" cy="1129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90"/>
              </a:spcBef>
            </a:pP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Mrs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McLoughlin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suffered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psychiatric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after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seeing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her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injured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family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at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hospital.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0665" y="3783838"/>
            <a:ext cx="14351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Legal</a:t>
            </a:r>
            <a:r>
              <a:rPr dirty="0" sz="2200" spc="-12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51512"/>
                </a:solidFill>
                <a:latin typeface="Arial"/>
                <a:cs typeface="Arial"/>
              </a:rPr>
              <a:t>Issue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20665" y="4296588"/>
            <a:ext cx="3644900" cy="1129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90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court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considered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extent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of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proximity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required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for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secondary victims.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860660" y="3783838"/>
            <a:ext cx="812165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Ruling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60660" y="4296588"/>
            <a:ext cx="3575050" cy="1129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90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House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Lords</a:t>
            </a:r>
            <a:r>
              <a:rPr dirty="0" sz="175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allowed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claim,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establishing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'immediate 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aftermath'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test.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30249" rIns="0" bIns="0" rtlCol="0" vert="horz">
            <a:spAutoFit/>
          </a:bodyPr>
          <a:lstStyle/>
          <a:p>
            <a:pPr marL="5582920">
              <a:lnSpc>
                <a:spcPct val="100000"/>
              </a:lnSpc>
              <a:spcBef>
                <a:spcPts val="105"/>
              </a:spcBef>
            </a:pPr>
            <a:r>
              <a:rPr dirty="0"/>
              <a:t>Policy</a:t>
            </a:r>
            <a:r>
              <a:rPr dirty="0" spc="235"/>
              <a:t> </a:t>
            </a:r>
            <a:r>
              <a:rPr dirty="0" spc="65"/>
              <a:t>Considerations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280403" y="2311907"/>
            <a:ext cx="3665220" cy="2033270"/>
          </a:xfrm>
          <a:custGeom>
            <a:avLst/>
            <a:gdLst/>
            <a:ahLst/>
            <a:cxnLst/>
            <a:rect l="l" t="t" r="r" b="b"/>
            <a:pathLst>
              <a:path w="3665220" h="2033270">
                <a:moveTo>
                  <a:pt x="3631184" y="0"/>
                </a:moveTo>
                <a:lnTo>
                  <a:pt x="34036" y="0"/>
                </a:lnTo>
                <a:lnTo>
                  <a:pt x="20828" y="2666"/>
                </a:lnTo>
                <a:lnTo>
                  <a:pt x="9906" y="9905"/>
                </a:lnTo>
                <a:lnTo>
                  <a:pt x="2667" y="20827"/>
                </a:lnTo>
                <a:lnTo>
                  <a:pt x="0" y="34036"/>
                </a:lnTo>
                <a:lnTo>
                  <a:pt x="0" y="1998726"/>
                </a:lnTo>
                <a:lnTo>
                  <a:pt x="2667" y="2011933"/>
                </a:lnTo>
                <a:lnTo>
                  <a:pt x="9906" y="2022855"/>
                </a:lnTo>
                <a:lnTo>
                  <a:pt x="20828" y="2030094"/>
                </a:lnTo>
                <a:lnTo>
                  <a:pt x="34036" y="2032762"/>
                </a:lnTo>
                <a:lnTo>
                  <a:pt x="3631184" y="2032762"/>
                </a:lnTo>
                <a:lnTo>
                  <a:pt x="3644392" y="2030094"/>
                </a:lnTo>
                <a:lnTo>
                  <a:pt x="3655187" y="2022855"/>
                </a:lnTo>
                <a:lnTo>
                  <a:pt x="3662553" y="2011933"/>
                </a:lnTo>
                <a:lnTo>
                  <a:pt x="3665220" y="1998726"/>
                </a:lnTo>
                <a:lnTo>
                  <a:pt x="3665220" y="34036"/>
                </a:lnTo>
                <a:lnTo>
                  <a:pt x="3662553" y="20827"/>
                </a:lnTo>
                <a:lnTo>
                  <a:pt x="3655187" y="9905"/>
                </a:lnTo>
                <a:lnTo>
                  <a:pt x="3644392" y="2666"/>
                </a:lnTo>
                <a:lnTo>
                  <a:pt x="3631184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94779" y="2506472"/>
            <a:ext cx="3081655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Floodgates</a:t>
            </a:r>
            <a:r>
              <a:rPr dirty="0" sz="2200" spc="19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Argument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Courts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aim</a:t>
            </a:r>
            <a:r>
              <a:rPr dirty="0" sz="1750" spc="-1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to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prevent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a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flood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claims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by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limiting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liability.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171176" y="2311907"/>
            <a:ext cx="3665220" cy="2033270"/>
          </a:xfrm>
          <a:custGeom>
            <a:avLst/>
            <a:gdLst/>
            <a:ahLst/>
            <a:cxnLst/>
            <a:rect l="l" t="t" r="r" b="b"/>
            <a:pathLst>
              <a:path w="3665219" h="2033270">
                <a:moveTo>
                  <a:pt x="3631183" y="0"/>
                </a:moveTo>
                <a:lnTo>
                  <a:pt x="34035" y="0"/>
                </a:lnTo>
                <a:lnTo>
                  <a:pt x="20827" y="2666"/>
                </a:lnTo>
                <a:lnTo>
                  <a:pt x="9905" y="9905"/>
                </a:lnTo>
                <a:lnTo>
                  <a:pt x="2667" y="20827"/>
                </a:lnTo>
                <a:lnTo>
                  <a:pt x="0" y="34036"/>
                </a:lnTo>
                <a:lnTo>
                  <a:pt x="0" y="1998726"/>
                </a:lnTo>
                <a:lnTo>
                  <a:pt x="2667" y="2011933"/>
                </a:lnTo>
                <a:lnTo>
                  <a:pt x="9905" y="2022855"/>
                </a:lnTo>
                <a:lnTo>
                  <a:pt x="20827" y="2030094"/>
                </a:lnTo>
                <a:lnTo>
                  <a:pt x="34035" y="2032762"/>
                </a:lnTo>
                <a:lnTo>
                  <a:pt x="3631183" y="2032762"/>
                </a:lnTo>
                <a:lnTo>
                  <a:pt x="3644391" y="2030094"/>
                </a:lnTo>
                <a:lnTo>
                  <a:pt x="3655187" y="2022855"/>
                </a:lnTo>
                <a:lnTo>
                  <a:pt x="3662553" y="2011933"/>
                </a:lnTo>
                <a:lnTo>
                  <a:pt x="3665220" y="1998726"/>
                </a:lnTo>
                <a:lnTo>
                  <a:pt x="3665220" y="34036"/>
                </a:lnTo>
                <a:lnTo>
                  <a:pt x="3662553" y="20827"/>
                </a:lnTo>
                <a:lnTo>
                  <a:pt x="3655187" y="9905"/>
                </a:lnTo>
                <a:lnTo>
                  <a:pt x="3644391" y="2666"/>
                </a:lnTo>
                <a:lnTo>
                  <a:pt x="363118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387710" y="2506472"/>
            <a:ext cx="3078480" cy="153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Fraudulent</a:t>
            </a:r>
            <a:r>
              <a:rPr dirty="0" sz="2200" spc="229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Claims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000"/>
              </a:lnSpc>
              <a:spcBef>
                <a:spcPts val="585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There's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concern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about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difficulty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verifying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genuine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harm.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280403" y="4570476"/>
            <a:ext cx="3665220" cy="2395855"/>
          </a:xfrm>
          <a:custGeom>
            <a:avLst/>
            <a:gdLst/>
            <a:ahLst/>
            <a:cxnLst/>
            <a:rect l="l" t="t" r="r" b="b"/>
            <a:pathLst>
              <a:path w="3665220" h="2395854">
                <a:moveTo>
                  <a:pt x="3631184" y="0"/>
                </a:moveTo>
                <a:lnTo>
                  <a:pt x="34036" y="0"/>
                </a:lnTo>
                <a:lnTo>
                  <a:pt x="20828" y="2666"/>
                </a:lnTo>
                <a:lnTo>
                  <a:pt x="9906" y="9906"/>
                </a:lnTo>
                <a:lnTo>
                  <a:pt x="2667" y="20827"/>
                </a:lnTo>
                <a:lnTo>
                  <a:pt x="0" y="34036"/>
                </a:lnTo>
                <a:lnTo>
                  <a:pt x="0" y="2361565"/>
                </a:lnTo>
                <a:lnTo>
                  <a:pt x="2667" y="2374773"/>
                </a:lnTo>
                <a:lnTo>
                  <a:pt x="9906" y="2385695"/>
                </a:lnTo>
                <a:lnTo>
                  <a:pt x="20828" y="2392921"/>
                </a:lnTo>
                <a:lnTo>
                  <a:pt x="34036" y="2395601"/>
                </a:lnTo>
                <a:lnTo>
                  <a:pt x="3631184" y="2395601"/>
                </a:lnTo>
                <a:lnTo>
                  <a:pt x="3644392" y="2392921"/>
                </a:lnTo>
                <a:lnTo>
                  <a:pt x="3655187" y="2385695"/>
                </a:lnTo>
                <a:lnTo>
                  <a:pt x="3662553" y="2374773"/>
                </a:lnTo>
                <a:lnTo>
                  <a:pt x="3665220" y="2361565"/>
                </a:lnTo>
                <a:lnTo>
                  <a:pt x="3665220" y="34036"/>
                </a:lnTo>
                <a:lnTo>
                  <a:pt x="3662553" y="20827"/>
                </a:lnTo>
                <a:lnTo>
                  <a:pt x="3655187" y="9906"/>
                </a:lnTo>
                <a:lnTo>
                  <a:pt x="3644392" y="2666"/>
                </a:lnTo>
                <a:lnTo>
                  <a:pt x="3631184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494779" y="4766817"/>
            <a:ext cx="3069590" cy="1539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Economic</a:t>
            </a:r>
            <a:r>
              <a:rPr dirty="0" sz="2200" spc="31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Impact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585"/>
              </a:spcBef>
            </a:pP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Courts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consider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 the</a:t>
            </a:r>
            <a:r>
              <a:rPr dirty="0" sz="175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potential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economic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burden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on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defendants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and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society.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171176" y="4570476"/>
            <a:ext cx="3665220" cy="2395855"/>
          </a:xfrm>
          <a:custGeom>
            <a:avLst/>
            <a:gdLst/>
            <a:ahLst/>
            <a:cxnLst/>
            <a:rect l="l" t="t" r="r" b="b"/>
            <a:pathLst>
              <a:path w="3665219" h="2395854">
                <a:moveTo>
                  <a:pt x="3631183" y="0"/>
                </a:moveTo>
                <a:lnTo>
                  <a:pt x="34035" y="0"/>
                </a:lnTo>
                <a:lnTo>
                  <a:pt x="20827" y="2666"/>
                </a:lnTo>
                <a:lnTo>
                  <a:pt x="9905" y="9906"/>
                </a:lnTo>
                <a:lnTo>
                  <a:pt x="2667" y="20827"/>
                </a:lnTo>
                <a:lnTo>
                  <a:pt x="0" y="34036"/>
                </a:lnTo>
                <a:lnTo>
                  <a:pt x="0" y="2361565"/>
                </a:lnTo>
                <a:lnTo>
                  <a:pt x="2667" y="2374773"/>
                </a:lnTo>
                <a:lnTo>
                  <a:pt x="9905" y="2385695"/>
                </a:lnTo>
                <a:lnTo>
                  <a:pt x="20827" y="2392921"/>
                </a:lnTo>
                <a:lnTo>
                  <a:pt x="34035" y="2395601"/>
                </a:lnTo>
                <a:lnTo>
                  <a:pt x="3631183" y="2395601"/>
                </a:lnTo>
                <a:lnTo>
                  <a:pt x="3644391" y="2392921"/>
                </a:lnTo>
                <a:lnTo>
                  <a:pt x="3655187" y="2385695"/>
                </a:lnTo>
                <a:lnTo>
                  <a:pt x="3662553" y="2374773"/>
                </a:lnTo>
                <a:lnTo>
                  <a:pt x="3665220" y="2361565"/>
                </a:lnTo>
                <a:lnTo>
                  <a:pt x="3665220" y="34036"/>
                </a:lnTo>
                <a:lnTo>
                  <a:pt x="3662553" y="20827"/>
                </a:lnTo>
                <a:lnTo>
                  <a:pt x="3655187" y="9906"/>
                </a:lnTo>
                <a:lnTo>
                  <a:pt x="3644391" y="2666"/>
                </a:lnTo>
                <a:lnTo>
                  <a:pt x="363118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387710" y="4766817"/>
            <a:ext cx="3198495" cy="1539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Public</a:t>
            </a:r>
            <a:r>
              <a:rPr dirty="0" sz="2200" spc="8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Interest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585"/>
              </a:spcBef>
            </a:pP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Balancing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individual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rights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with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broader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societal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interests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guides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policy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decisions.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5499100" marR="5080">
              <a:lnSpc>
                <a:spcPts val="4990"/>
              </a:lnSpc>
              <a:spcBef>
                <a:spcPts val="105"/>
              </a:spcBef>
            </a:pPr>
            <a:r>
              <a:rPr dirty="0" sz="4000"/>
              <a:t>Case</a:t>
            </a:r>
            <a:r>
              <a:rPr dirty="0" sz="4000" spc="-10"/>
              <a:t> </a:t>
            </a:r>
            <a:r>
              <a:rPr dirty="0" sz="4000"/>
              <a:t>Study:</a:t>
            </a:r>
            <a:r>
              <a:rPr dirty="0" sz="4000" spc="55"/>
              <a:t> </a:t>
            </a:r>
            <a:r>
              <a:rPr dirty="0" sz="4000"/>
              <a:t>Frost</a:t>
            </a:r>
            <a:r>
              <a:rPr dirty="0" sz="4000" spc="95"/>
              <a:t> </a:t>
            </a:r>
            <a:r>
              <a:rPr dirty="0" sz="4000"/>
              <a:t>v</a:t>
            </a:r>
            <a:r>
              <a:rPr dirty="0" sz="4000" spc="90"/>
              <a:t> </a:t>
            </a:r>
            <a:r>
              <a:rPr dirty="0" sz="4000" spc="-10"/>
              <a:t>Chief </a:t>
            </a:r>
            <a:r>
              <a:rPr dirty="0" sz="4000" spc="60"/>
              <a:t>Constable</a:t>
            </a:r>
            <a:r>
              <a:rPr dirty="0" sz="4000" spc="215"/>
              <a:t> </a:t>
            </a:r>
            <a:r>
              <a:rPr dirty="0" sz="4000" spc="70"/>
              <a:t>of</a:t>
            </a:r>
            <a:r>
              <a:rPr dirty="0" sz="4000" spc="195"/>
              <a:t> </a:t>
            </a:r>
            <a:r>
              <a:rPr dirty="0" sz="4000"/>
              <a:t>South</a:t>
            </a:r>
            <a:r>
              <a:rPr dirty="0" sz="4000" spc="90"/>
              <a:t> </a:t>
            </a:r>
            <a:r>
              <a:rPr dirty="0" sz="4000" spc="-10"/>
              <a:t>Yorkshire</a:t>
            </a:r>
            <a:endParaRPr sz="4000"/>
          </a:p>
          <a:p>
            <a:pPr marL="5499100">
              <a:lnSpc>
                <a:spcPct val="100000"/>
              </a:lnSpc>
              <a:spcBef>
                <a:spcPts val="145"/>
              </a:spcBef>
            </a:pPr>
            <a:r>
              <a:rPr dirty="0" sz="4000" spc="-10"/>
              <a:t>Police</a:t>
            </a:r>
            <a:endParaRPr sz="4000"/>
          </a:p>
        </p:txBody>
      </p:sp>
      <p:grpSp>
        <p:nvGrpSpPr>
          <p:cNvPr id="4" name="object 4" descr=""/>
          <p:cNvGrpSpPr/>
          <p:nvPr/>
        </p:nvGrpSpPr>
        <p:grpSpPr>
          <a:xfrm>
            <a:off x="6274308" y="2772155"/>
            <a:ext cx="1146175" cy="4896485"/>
            <a:chOff x="6274308" y="2772155"/>
            <a:chExt cx="1146175" cy="4896485"/>
          </a:xfrm>
        </p:grpSpPr>
        <p:sp>
          <p:nvSpPr>
            <p:cNvPr id="5" name="object 5" descr=""/>
            <p:cNvSpPr/>
            <p:nvPr/>
          </p:nvSpPr>
          <p:spPr>
            <a:xfrm>
              <a:off x="6492240" y="2772155"/>
              <a:ext cx="928369" cy="4896485"/>
            </a:xfrm>
            <a:custGeom>
              <a:avLst/>
              <a:gdLst/>
              <a:ahLst/>
              <a:cxnLst/>
              <a:rect l="l" t="t" r="r" b="b"/>
              <a:pathLst>
                <a:path w="928370" h="4896484">
                  <a:moveTo>
                    <a:pt x="22860" y="5080"/>
                  </a:moveTo>
                  <a:lnTo>
                    <a:pt x="17780" y="0"/>
                  </a:lnTo>
                  <a:lnTo>
                    <a:pt x="5080" y="0"/>
                  </a:lnTo>
                  <a:lnTo>
                    <a:pt x="0" y="5080"/>
                  </a:lnTo>
                  <a:lnTo>
                    <a:pt x="0" y="4890986"/>
                  </a:lnTo>
                  <a:lnTo>
                    <a:pt x="5080" y="4896104"/>
                  </a:lnTo>
                  <a:lnTo>
                    <a:pt x="17780" y="4896104"/>
                  </a:lnTo>
                  <a:lnTo>
                    <a:pt x="22860" y="4890986"/>
                  </a:lnTo>
                  <a:lnTo>
                    <a:pt x="22860" y="5080"/>
                  </a:lnTo>
                  <a:close/>
                </a:path>
                <a:path w="928370" h="4896484">
                  <a:moveTo>
                    <a:pt x="927862" y="451612"/>
                  </a:moveTo>
                  <a:lnTo>
                    <a:pt x="922782" y="446532"/>
                  </a:lnTo>
                  <a:lnTo>
                    <a:pt x="221488" y="446532"/>
                  </a:lnTo>
                  <a:lnTo>
                    <a:pt x="216408" y="451612"/>
                  </a:lnTo>
                  <a:lnTo>
                    <a:pt x="216408" y="464312"/>
                  </a:lnTo>
                  <a:lnTo>
                    <a:pt x="221488" y="469392"/>
                  </a:lnTo>
                  <a:lnTo>
                    <a:pt x="922782" y="469392"/>
                  </a:lnTo>
                  <a:lnTo>
                    <a:pt x="927862" y="464312"/>
                  </a:lnTo>
                  <a:lnTo>
                    <a:pt x="927862" y="451612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274308" y="300075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19" y="0"/>
                  </a:moveTo>
                  <a:lnTo>
                    <a:pt x="30479" y="0"/>
                  </a:lnTo>
                  <a:lnTo>
                    <a:pt x="18541" y="2413"/>
                  </a:lnTo>
                  <a:lnTo>
                    <a:pt x="8889" y="8890"/>
                  </a:lnTo>
                  <a:lnTo>
                    <a:pt x="2412" y="18542"/>
                  </a:lnTo>
                  <a:lnTo>
                    <a:pt x="0" y="30480"/>
                  </a:lnTo>
                  <a:lnTo>
                    <a:pt x="0" y="426720"/>
                  </a:lnTo>
                  <a:lnTo>
                    <a:pt x="2412" y="438658"/>
                  </a:lnTo>
                  <a:lnTo>
                    <a:pt x="8889" y="448310"/>
                  </a:lnTo>
                  <a:lnTo>
                    <a:pt x="18541" y="454787"/>
                  </a:lnTo>
                  <a:lnTo>
                    <a:pt x="30479" y="457200"/>
                  </a:lnTo>
                  <a:lnTo>
                    <a:pt x="426719" y="457200"/>
                  </a:lnTo>
                  <a:lnTo>
                    <a:pt x="438658" y="454787"/>
                  </a:lnTo>
                  <a:lnTo>
                    <a:pt x="448310" y="448310"/>
                  </a:lnTo>
                  <a:lnTo>
                    <a:pt x="454787" y="438658"/>
                  </a:lnTo>
                  <a:lnTo>
                    <a:pt x="457199" y="426720"/>
                  </a:lnTo>
                  <a:lnTo>
                    <a:pt x="457199" y="30480"/>
                  </a:lnTo>
                  <a:lnTo>
                    <a:pt x="454787" y="18542"/>
                  </a:lnTo>
                  <a:lnTo>
                    <a:pt x="448310" y="8890"/>
                  </a:lnTo>
                  <a:lnTo>
                    <a:pt x="438658" y="2413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6443853" y="298195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609713" y="2940176"/>
            <a:ext cx="5049520" cy="1069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151512"/>
                </a:solidFill>
                <a:latin typeface="Arial"/>
                <a:cs typeface="Arial"/>
              </a:rPr>
              <a:t>Background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000"/>
              </a:lnSpc>
              <a:spcBef>
                <a:spcPts val="630"/>
              </a:spcBef>
            </a:pP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Police</a:t>
            </a:r>
            <a:r>
              <a:rPr dirty="0" sz="1600" spc="-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officers</a:t>
            </a:r>
            <a:r>
              <a:rPr dirty="0" sz="1600" spc="-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70">
                <a:solidFill>
                  <a:srgbClr val="151512"/>
                </a:solidFill>
                <a:latin typeface="Verdana"/>
                <a:cs typeface="Verdana"/>
              </a:rPr>
              <a:t>claimed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40">
                <a:solidFill>
                  <a:srgbClr val="151512"/>
                </a:solidFill>
                <a:latin typeface="Verdana"/>
                <a:cs typeface="Verdana"/>
              </a:rPr>
              <a:t>for</a:t>
            </a:r>
            <a:r>
              <a:rPr dirty="0" sz="160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60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0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60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151512"/>
                </a:solidFill>
                <a:latin typeface="Verdana"/>
                <a:cs typeface="Verdana"/>
              </a:rPr>
              <a:t>after</a:t>
            </a:r>
            <a:r>
              <a:rPr dirty="0" sz="160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the </a:t>
            </a:r>
            <a:r>
              <a:rPr dirty="0" sz="1600" spc="-55">
                <a:solidFill>
                  <a:srgbClr val="151512"/>
                </a:solidFill>
                <a:latin typeface="Verdana"/>
                <a:cs typeface="Verdana"/>
              </a:rPr>
              <a:t>Hillsborough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disaster.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6274308" y="4701540"/>
            <a:ext cx="1146175" cy="457200"/>
            <a:chOff x="6274308" y="4701540"/>
            <a:chExt cx="1146175" cy="457200"/>
          </a:xfrm>
        </p:grpSpPr>
        <p:sp>
          <p:nvSpPr>
            <p:cNvPr id="10" name="object 10" descr=""/>
            <p:cNvSpPr/>
            <p:nvPr/>
          </p:nvSpPr>
          <p:spPr>
            <a:xfrm>
              <a:off x="6708648" y="4917948"/>
              <a:ext cx="711835" cy="22860"/>
            </a:xfrm>
            <a:custGeom>
              <a:avLst/>
              <a:gdLst/>
              <a:ahLst/>
              <a:cxnLst/>
              <a:rect l="l" t="t" r="r" b="b"/>
              <a:pathLst>
                <a:path w="711834" h="22860">
                  <a:moveTo>
                    <a:pt x="706501" y="0"/>
                  </a:moveTo>
                  <a:lnTo>
                    <a:pt x="5079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079" y="22860"/>
                  </a:lnTo>
                  <a:lnTo>
                    <a:pt x="706501" y="22860"/>
                  </a:lnTo>
                  <a:lnTo>
                    <a:pt x="711580" y="17779"/>
                  </a:lnTo>
                  <a:lnTo>
                    <a:pt x="711580" y="5079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6274308" y="470154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19" y="0"/>
                  </a:moveTo>
                  <a:lnTo>
                    <a:pt x="30479" y="0"/>
                  </a:lnTo>
                  <a:lnTo>
                    <a:pt x="18541" y="2412"/>
                  </a:lnTo>
                  <a:lnTo>
                    <a:pt x="8889" y="8889"/>
                  </a:lnTo>
                  <a:lnTo>
                    <a:pt x="2412" y="18542"/>
                  </a:lnTo>
                  <a:lnTo>
                    <a:pt x="0" y="30480"/>
                  </a:lnTo>
                  <a:lnTo>
                    <a:pt x="0" y="426720"/>
                  </a:lnTo>
                  <a:lnTo>
                    <a:pt x="2412" y="438658"/>
                  </a:lnTo>
                  <a:lnTo>
                    <a:pt x="8889" y="448310"/>
                  </a:lnTo>
                  <a:lnTo>
                    <a:pt x="18541" y="454787"/>
                  </a:lnTo>
                  <a:lnTo>
                    <a:pt x="30479" y="457200"/>
                  </a:lnTo>
                  <a:lnTo>
                    <a:pt x="426719" y="457200"/>
                  </a:lnTo>
                  <a:lnTo>
                    <a:pt x="438658" y="454787"/>
                  </a:lnTo>
                  <a:lnTo>
                    <a:pt x="448310" y="448310"/>
                  </a:lnTo>
                  <a:lnTo>
                    <a:pt x="454787" y="438658"/>
                  </a:lnTo>
                  <a:lnTo>
                    <a:pt x="457199" y="426720"/>
                  </a:lnTo>
                  <a:lnTo>
                    <a:pt x="457199" y="30480"/>
                  </a:lnTo>
                  <a:lnTo>
                    <a:pt x="454787" y="18542"/>
                  </a:lnTo>
                  <a:lnTo>
                    <a:pt x="448310" y="8889"/>
                  </a:lnTo>
                  <a:lnTo>
                    <a:pt x="438658" y="2412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6403594" y="4682490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7609713" y="4640707"/>
            <a:ext cx="5943600" cy="1069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151512"/>
                </a:solidFill>
                <a:latin typeface="Arial"/>
                <a:cs typeface="Arial"/>
              </a:rPr>
              <a:t>Legal</a:t>
            </a:r>
            <a:r>
              <a:rPr dirty="0" sz="2000" spc="-15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51512"/>
                </a:solidFill>
                <a:latin typeface="Arial"/>
                <a:cs typeface="Arial"/>
              </a:rPr>
              <a:t>Issue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60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151512"/>
                </a:solidFill>
                <a:latin typeface="Verdana"/>
                <a:cs typeface="Verdana"/>
              </a:rPr>
              <a:t>court</a:t>
            </a:r>
            <a:r>
              <a:rPr dirty="0" sz="160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45">
                <a:solidFill>
                  <a:srgbClr val="151512"/>
                </a:solidFill>
                <a:latin typeface="Verdana"/>
                <a:cs typeface="Verdana"/>
              </a:rPr>
              <a:t>reconsidered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50">
                <a:solidFill>
                  <a:srgbClr val="151512"/>
                </a:solidFill>
                <a:latin typeface="Verdana"/>
                <a:cs typeface="Verdana"/>
              </a:rPr>
              <a:t>position</a:t>
            </a:r>
            <a:r>
              <a:rPr dirty="0" sz="1600" spc="-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rescuers</a:t>
            </a:r>
            <a:r>
              <a:rPr dirty="0" sz="16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45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60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600" spc="-100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60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claims.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274308" y="6400800"/>
            <a:ext cx="1146175" cy="457200"/>
            <a:chOff x="6274308" y="6400800"/>
            <a:chExt cx="1146175" cy="457200"/>
          </a:xfrm>
        </p:grpSpPr>
        <p:sp>
          <p:nvSpPr>
            <p:cNvPr id="15" name="object 15" descr=""/>
            <p:cNvSpPr/>
            <p:nvPr/>
          </p:nvSpPr>
          <p:spPr>
            <a:xfrm>
              <a:off x="6708648" y="6618731"/>
              <a:ext cx="711835" cy="22860"/>
            </a:xfrm>
            <a:custGeom>
              <a:avLst/>
              <a:gdLst/>
              <a:ahLst/>
              <a:cxnLst/>
              <a:rect l="l" t="t" r="r" b="b"/>
              <a:pathLst>
                <a:path w="711834" h="22859">
                  <a:moveTo>
                    <a:pt x="706501" y="0"/>
                  </a:moveTo>
                  <a:lnTo>
                    <a:pt x="5079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079" y="22860"/>
                  </a:lnTo>
                  <a:lnTo>
                    <a:pt x="706501" y="22860"/>
                  </a:lnTo>
                  <a:lnTo>
                    <a:pt x="711580" y="17780"/>
                  </a:lnTo>
                  <a:lnTo>
                    <a:pt x="711580" y="5080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274308" y="6400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19" y="0"/>
                  </a:moveTo>
                  <a:lnTo>
                    <a:pt x="30479" y="0"/>
                  </a:lnTo>
                  <a:lnTo>
                    <a:pt x="18541" y="2412"/>
                  </a:lnTo>
                  <a:lnTo>
                    <a:pt x="8889" y="8889"/>
                  </a:lnTo>
                  <a:lnTo>
                    <a:pt x="2412" y="18542"/>
                  </a:lnTo>
                  <a:lnTo>
                    <a:pt x="0" y="30480"/>
                  </a:lnTo>
                  <a:lnTo>
                    <a:pt x="0" y="426719"/>
                  </a:lnTo>
                  <a:lnTo>
                    <a:pt x="2412" y="438658"/>
                  </a:lnTo>
                  <a:lnTo>
                    <a:pt x="8889" y="448309"/>
                  </a:lnTo>
                  <a:lnTo>
                    <a:pt x="18541" y="454787"/>
                  </a:lnTo>
                  <a:lnTo>
                    <a:pt x="30479" y="457200"/>
                  </a:lnTo>
                  <a:lnTo>
                    <a:pt x="426719" y="457200"/>
                  </a:lnTo>
                  <a:lnTo>
                    <a:pt x="438658" y="454787"/>
                  </a:lnTo>
                  <a:lnTo>
                    <a:pt x="448310" y="448309"/>
                  </a:lnTo>
                  <a:lnTo>
                    <a:pt x="454787" y="438658"/>
                  </a:lnTo>
                  <a:lnTo>
                    <a:pt x="457199" y="426719"/>
                  </a:lnTo>
                  <a:lnTo>
                    <a:pt x="457199" y="30480"/>
                  </a:lnTo>
                  <a:lnTo>
                    <a:pt x="454787" y="18542"/>
                  </a:lnTo>
                  <a:lnTo>
                    <a:pt x="448310" y="8889"/>
                  </a:lnTo>
                  <a:lnTo>
                    <a:pt x="438658" y="2412"/>
                  </a:lnTo>
                  <a:lnTo>
                    <a:pt x="426719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6400291" y="6382588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18" name="object 18" descr=""/>
          <p:cNvSpPr txBox="1"/>
          <p:nvPr/>
        </p:nvSpPr>
        <p:spPr>
          <a:xfrm>
            <a:off x="7609713" y="6340602"/>
            <a:ext cx="5377815" cy="106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51512"/>
                </a:solidFill>
                <a:latin typeface="Arial"/>
                <a:cs typeface="Arial"/>
              </a:rPr>
              <a:t>Ruling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630"/>
              </a:spcBef>
            </a:pPr>
            <a:r>
              <a:rPr dirty="0" sz="160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House</a:t>
            </a:r>
            <a:r>
              <a:rPr dirty="0" sz="160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60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0">
                <a:solidFill>
                  <a:srgbClr val="151512"/>
                </a:solidFill>
                <a:latin typeface="Verdana"/>
                <a:cs typeface="Verdana"/>
              </a:rPr>
              <a:t>Lords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reaffirmed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90">
                <a:solidFill>
                  <a:srgbClr val="151512"/>
                </a:solidFill>
                <a:latin typeface="Verdana"/>
                <a:cs typeface="Verdana"/>
              </a:rPr>
              <a:t>that</a:t>
            </a:r>
            <a:r>
              <a:rPr dirty="0" sz="160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rescuers</a:t>
            </a:r>
            <a:r>
              <a:rPr dirty="0" sz="160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90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60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151512"/>
                </a:solidFill>
                <a:latin typeface="Verdana"/>
                <a:cs typeface="Verdana"/>
              </a:rPr>
              <a:t>meet </a:t>
            </a:r>
            <a:r>
              <a:rPr dirty="0" sz="1600" spc="-40">
                <a:solidFill>
                  <a:srgbClr val="151512"/>
                </a:solidFill>
                <a:latin typeface="Verdana"/>
                <a:cs typeface="Verdana"/>
              </a:rPr>
              <a:t>secondary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70">
                <a:solidFill>
                  <a:srgbClr val="151512"/>
                </a:solidFill>
                <a:latin typeface="Verdana"/>
                <a:cs typeface="Verdana"/>
              </a:rPr>
              <a:t>victim</a:t>
            </a:r>
            <a:r>
              <a:rPr dirty="0" sz="160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criteria.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949" y="468248"/>
            <a:ext cx="6706870" cy="124333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4910"/>
              </a:lnSpc>
            </a:pPr>
            <a:r>
              <a:rPr dirty="0" sz="3900"/>
              <a:t>Defences</a:t>
            </a:r>
            <a:r>
              <a:rPr dirty="0" sz="3900" spc="155"/>
              <a:t> </a:t>
            </a:r>
            <a:r>
              <a:rPr dirty="0" sz="3900"/>
              <a:t>in</a:t>
            </a:r>
            <a:r>
              <a:rPr dirty="0" sz="3900" spc="155"/>
              <a:t> </a:t>
            </a:r>
            <a:r>
              <a:rPr dirty="0" sz="3900" spc="75"/>
              <a:t>Psychiatric</a:t>
            </a:r>
            <a:r>
              <a:rPr dirty="0" sz="3900" spc="145"/>
              <a:t> </a:t>
            </a:r>
            <a:r>
              <a:rPr dirty="0" sz="3900" spc="-20"/>
              <a:t>Harm </a:t>
            </a:r>
            <a:r>
              <a:rPr dirty="0" sz="3900" spc="-10"/>
              <a:t>Claims</a:t>
            </a:r>
            <a:endParaRPr sz="39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2563" y="2106167"/>
            <a:ext cx="501395" cy="501396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88949" y="2779014"/>
            <a:ext cx="6701790" cy="755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>
                <a:solidFill>
                  <a:srgbClr val="151512"/>
                </a:solidFill>
                <a:latin typeface="Arial"/>
                <a:cs typeface="Arial"/>
              </a:rPr>
              <a:t>Volenti</a:t>
            </a:r>
            <a:r>
              <a:rPr dirty="0" sz="1950" spc="13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950">
                <a:solidFill>
                  <a:srgbClr val="151512"/>
                </a:solidFill>
                <a:latin typeface="Arial"/>
                <a:cs typeface="Arial"/>
              </a:rPr>
              <a:t>non</a:t>
            </a:r>
            <a:r>
              <a:rPr dirty="0" sz="1950" spc="8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950" spc="75">
                <a:solidFill>
                  <a:srgbClr val="151512"/>
                </a:solidFill>
                <a:latin typeface="Arial"/>
                <a:cs typeface="Arial"/>
              </a:rPr>
              <a:t>fit</a:t>
            </a:r>
            <a:r>
              <a:rPr dirty="0" sz="1950" spc="21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151512"/>
                </a:solidFill>
                <a:latin typeface="Arial"/>
                <a:cs typeface="Arial"/>
              </a:rPr>
              <a:t>injuria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55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5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151512"/>
                </a:solidFill>
                <a:latin typeface="Verdana"/>
                <a:cs typeface="Verdana"/>
              </a:rPr>
              <a:t>defence</a:t>
            </a:r>
            <a:r>
              <a:rPr dirty="0" sz="15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550" spc="-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75">
                <a:solidFill>
                  <a:srgbClr val="151512"/>
                </a:solidFill>
                <a:latin typeface="Verdana"/>
                <a:cs typeface="Verdana"/>
              </a:rPr>
              <a:t>voluntary</a:t>
            </a:r>
            <a:r>
              <a:rPr dirty="0" sz="1550" spc="-1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65">
                <a:solidFill>
                  <a:srgbClr val="151512"/>
                </a:solidFill>
                <a:latin typeface="Verdana"/>
                <a:cs typeface="Verdana"/>
              </a:rPr>
              <a:t>assumption</a:t>
            </a:r>
            <a:r>
              <a:rPr dirty="0" sz="15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550" spc="-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55">
                <a:solidFill>
                  <a:srgbClr val="151512"/>
                </a:solidFill>
                <a:latin typeface="Verdana"/>
                <a:cs typeface="Verdana"/>
              </a:rPr>
              <a:t>risk</a:t>
            </a:r>
            <a:r>
              <a:rPr dirty="0" sz="15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70">
                <a:solidFill>
                  <a:srgbClr val="151512"/>
                </a:solidFill>
                <a:latin typeface="Verdana"/>
                <a:cs typeface="Verdana"/>
              </a:rPr>
              <a:t>may</a:t>
            </a:r>
            <a:r>
              <a:rPr dirty="0" sz="1550" spc="-15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40">
                <a:solidFill>
                  <a:srgbClr val="151512"/>
                </a:solidFill>
                <a:latin typeface="Verdana"/>
                <a:cs typeface="Verdana"/>
              </a:rPr>
              <a:t>apply</a:t>
            </a:r>
            <a:r>
              <a:rPr dirty="0" sz="15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25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550" spc="-1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55">
                <a:solidFill>
                  <a:srgbClr val="151512"/>
                </a:solidFill>
                <a:latin typeface="Verdana"/>
                <a:cs typeface="Verdana"/>
              </a:rPr>
              <a:t>certain</a:t>
            </a:r>
            <a:r>
              <a:rPr dirty="0" sz="15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151512"/>
                </a:solidFill>
                <a:latin typeface="Verdana"/>
                <a:cs typeface="Verdana"/>
              </a:rPr>
              <a:t>cases.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2563" y="4165091"/>
            <a:ext cx="501395" cy="501396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88949" y="4837633"/>
            <a:ext cx="5675630" cy="755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-10">
                <a:solidFill>
                  <a:srgbClr val="151512"/>
                </a:solidFill>
                <a:latin typeface="Arial"/>
                <a:cs typeface="Arial"/>
              </a:rPr>
              <a:t>Limitation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5"/>
              </a:spcBef>
            </a:pPr>
            <a:r>
              <a:rPr dirty="0" sz="1550" spc="-65">
                <a:solidFill>
                  <a:srgbClr val="151512"/>
                </a:solidFill>
                <a:latin typeface="Verdana"/>
                <a:cs typeface="Verdana"/>
              </a:rPr>
              <a:t>Claims</a:t>
            </a:r>
            <a:r>
              <a:rPr dirty="0" sz="15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90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5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151512"/>
                </a:solidFill>
                <a:latin typeface="Verdana"/>
                <a:cs typeface="Verdana"/>
              </a:rPr>
              <a:t>be</a:t>
            </a:r>
            <a:r>
              <a:rPr dirty="0" sz="1550" spc="-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65">
                <a:solidFill>
                  <a:srgbClr val="151512"/>
                </a:solidFill>
                <a:latin typeface="Verdana"/>
                <a:cs typeface="Verdana"/>
              </a:rPr>
              <a:t>brought</a:t>
            </a:r>
            <a:r>
              <a:rPr dirty="0" sz="15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60">
                <a:solidFill>
                  <a:srgbClr val="151512"/>
                </a:solidFill>
                <a:latin typeface="Verdana"/>
                <a:cs typeface="Verdana"/>
              </a:rPr>
              <a:t>within</a:t>
            </a:r>
            <a:r>
              <a:rPr dirty="0" sz="15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5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75">
                <a:solidFill>
                  <a:srgbClr val="151512"/>
                </a:solidFill>
                <a:latin typeface="Verdana"/>
                <a:cs typeface="Verdana"/>
              </a:rPr>
              <a:t>statutory</a:t>
            </a:r>
            <a:r>
              <a:rPr dirty="0" sz="155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85">
                <a:solidFill>
                  <a:srgbClr val="151512"/>
                </a:solidFill>
                <a:latin typeface="Verdana"/>
                <a:cs typeface="Verdana"/>
              </a:rPr>
              <a:t>limitation</a:t>
            </a:r>
            <a:r>
              <a:rPr dirty="0" sz="1550" spc="-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151512"/>
                </a:solidFill>
                <a:latin typeface="Verdana"/>
                <a:cs typeface="Verdana"/>
              </a:rPr>
              <a:t>period.</a:t>
            </a:r>
            <a:endParaRPr sz="155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2563" y="6222491"/>
            <a:ext cx="501395" cy="501395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88949" y="6897116"/>
            <a:ext cx="6249670" cy="7556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950" spc="70">
                <a:solidFill>
                  <a:srgbClr val="151512"/>
                </a:solidFill>
                <a:latin typeface="Arial"/>
                <a:cs typeface="Arial"/>
              </a:rPr>
              <a:t>Contributory</a:t>
            </a:r>
            <a:r>
              <a:rPr dirty="0" sz="1950" spc="9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950" spc="-10">
                <a:solidFill>
                  <a:srgbClr val="151512"/>
                </a:solidFill>
                <a:latin typeface="Arial"/>
                <a:cs typeface="Arial"/>
              </a:rPr>
              <a:t>Negligence</a:t>
            </a:r>
            <a:endParaRPr sz="1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40"/>
              </a:spcBef>
            </a:pPr>
            <a:r>
              <a:rPr dirty="0" sz="155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5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55">
                <a:solidFill>
                  <a:srgbClr val="151512"/>
                </a:solidFill>
                <a:latin typeface="Verdana"/>
                <a:cs typeface="Verdana"/>
              </a:rPr>
              <a:t>claimant's</a:t>
            </a:r>
            <a:r>
              <a:rPr dirty="0" sz="15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25">
                <a:solidFill>
                  <a:srgbClr val="151512"/>
                </a:solidFill>
                <a:latin typeface="Verdana"/>
                <a:cs typeface="Verdana"/>
              </a:rPr>
              <a:t>own</a:t>
            </a:r>
            <a:r>
              <a:rPr dirty="0" sz="15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45">
                <a:solidFill>
                  <a:srgbClr val="151512"/>
                </a:solidFill>
                <a:latin typeface="Verdana"/>
                <a:cs typeface="Verdana"/>
              </a:rPr>
              <a:t>negligence</a:t>
            </a:r>
            <a:r>
              <a:rPr dirty="0" sz="15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75">
                <a:solidFill>
                  <a:srgbClr val="151512"/>
                </a:solidFill>
                <a:latin typeface="Verdana"/>
                <a:cs typeface="Verdana"/>
              </a:rPr>
              <a:t>may</a:t>
            </a:r>
            <a:r>
              <a:rPr dirty="0" sz="15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40">
                <a:solidFill>
                  <a:srgbClr val="151512"/>
                </a:solidFill>
                <a:latin typeface="Verdana"/>
                <a:cs typeface="Verdana"/>
              </a:rPr>
              <a:t>reduce</a:t>
            </a:r>
            <a:r>
              <a:rPr dirty="0" sz="15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5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65">
                <a:solidFill>
                  <a:srgbClr val="151512"/>
                </a:solidFill>
                <a:latin typeface="Verdana"/>
                <a:cs typeface="Verdana"/>
              </a:rPr>
              <a:t>damages</a:t>
            </a:r>
            <a:r>
              <a:rPr dirty="0" sz="1550" spc="-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151512"/>
                </a:solidFill>
                <a:latin typeface="Verdana"/>
                <a:cs typeface="Verdana"/>
              </a:rPr>
              <a:t>awarded.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561330" marR="5080">
              <a:lnSpc>
                <a:spcPts val="5400"/>
              </a:lnSpc>
            </a:pPr>
            <a:r>
              <a:rPr dirty="0" sz="4300"/>
              <a:t>Case</a:t>
            </a:r>
            <a:r>
              <a:rPr dirty="0" sz="4300" spc="-10"/>
              <a:t> </a:t>
            </a:r>
            <a:r>
              <a:rPr dirty="0" sz="4300"/>
              <a:t>Study:</a:t>
            </a:r>
            <a:r>
              <a:rPr dirty="0" sz="4300" spc="120"/>
              <a:t> </a:t>
            </a:r>
            <a:r>
              <a:rPr dirty="0" sz="4300" spc="50"/>
              <a:t>Greatorex</a:t>
            </a:r>
            <a:r>
              <a:rPr dirty="0" sz="4300" spc="240"/>
              <a:t> </a:t>
            </a:r>
            <a:r>
              <a:rPr dirty="0" sz="4300" spc="-50"/>
              <a:t>v </a:t>
            </a:r>
            <a:r>
              <a:rPr dirty="0" sz="4300" spc="-10"/>
              <a:t>Greatorex</a:t>
            </a:r>
            <a:endParaRPr sz="43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59067" y="2319527"/>
            <a:ext cx="1104899" cy="5301996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10"/>
              <a:t>Facts</a:t>
            </a:r>
          </a:p>
          <a:p>
            <a:pPr marL="12700" marR="318770">
              <a:lnSpc>
                <a:spcPct val="137100"/>
              </a:lnSpc>
              <a:spcBef>
                <a:spcPts val="705"/>
              </a:spcBef>
            </a:pPr>
            <a:r>
              <a:rPr dirty="0" sz="1700">
                <a:latin typeface="Verdana"/>
                <a:cs typeface="Verdana"/>
              </a:rPr>
              <a:t>A</a:t>
            </a:r>
            <a:r>
              <a:rPr dirty="0" sz="1700" spc="-15">
                <a:latin typeface="Verdana"/>
                <a:cs typeface="Verdana"/>
              </a:rPr>
              <a:t> </a:t>
            </a:r>
            <a:r>
              <a:rPr dirty="0" sz="1700" spc="-65">
                <a:latin typeface="Verdana"/>
                <a:cs typeface="Verdana"/>
              </a:rPr>
              <a:t>firefighter</a:t>
            </a:r>
            <a:r>
              <a:rPr dirty="0" sz="1700" spc="-100">
                <a:latin typeface="Verdana"/>
                <a:cs typeface="Verdana"/>
              </a:rPr>
              <a:t> </a:t>
            </a:r>
            <a:r>
              <a:rPr dirty="0" sz="1700" spc="-40">
                <a:latin typeface="Verdana"/>
                <a:cs typeface="Verdana"/>
              </a:rPr>
              <a:t>suffered</a:t>
            </a:r>
            <a:r>
              <a:rPr dirty="0" sz="1700" spc="-65">
                <a:latin typeface="Verdana"/>
                <a:cs typeface="Verdana"/>
              </a:rPr>
              <a:t> </a:t>
            </a:r>
            <a:r>
              <a:rPr dirty="0" sz="1700" spc="-55">
                <a:latin typeface="Verdana"/>
                <a:cs typeface="Verdana"/>
              </a:rPr>
              <a:t>psychiatric</a:t>
            </a:r>
            <a:r>
              <a:rPr dirty="0" sz="1700" spc="-75">
                <a:latin typeface="Verdana"/>
                <a:cs typeface="Verdana"/>
              </a:rPr>
              <a:t> </a:t>
            </a:r>
            <a:r>
              <a:rPr dirty="0" sz="1700" spc="-95">
                <a:latin typeface="Verdana"/>
                <a:cs typeface="Verdana"/>
              </a:rPr>
              <a:t>harm</a:t>
            </a:r>
            <a:r>
              <a:rPr dirty="0" sz="1700" spc="-175">
                <a:latin typeface="Verdana"/>
                <a:cs typeface="Verdana"/>
              </a:rPr>
              <a:t> </a:t>
            </a:r>
            <a:r>
              <a:rPr dirty="0" sz="1700" spc="-60">
                <a:latin typeface="Verdana"/>
                <a:cs typeface="Verdana"/>
              </a:rPr>
              <a:t>after</a:t>
            </a:r>
            <a:r>
              <a:rPr dirty="0" sz="1700" spc="-155">
                <a:latin typeface="Verdana"/>
                <a:cs typeface="Verdana"/>
              </a:rPr>
              <a:t> </a:t>
            </a:r>
            <a:r>
              <a:rPr dirty="0" sz="1700" spc="-90">
                <a:latin typeface="Verdana"/>
                <a:cs typeface="Verdana"/>
              </a:rPr>
              <a:t>attending</a:t>
            </a:r>
            <a:r>
              <a:rPr dirty="0" sz="1700" spc="-105">
                <a:latin typeface="Verdana"/>
                <a:cs typeface="Verdana"/>
              </a:rPr>
              <a:t> </a:t>
            </a:r>
            <a:r>
              <a:rPr dirty="0" sz="1700" spc="-25">
                <a:latin typeface="Verdana"/>
                <a:cs typeface="Verdana"/>
              </a:rPr>
              <a:t>an </a:t>
            </a:r>
            <a:r>
              <a:rPr dirty="0" sz="1700" spc="-45">
                <a:latin typeface="Verdana"/>
                <a:cs typeface="Verdana"/>
              </a:rPr>
              <a:t>accident</a:t>
            </a:r>
            <a:r>
              <a:rPr dirty="0" sz="1700" spc="-125">
                <a:latin typeface="Verdana"/>
                <a:cs typeface="Verdana"/>
              </a:rPr>
              <a:t> </a:t>
            </a:r>
            <a:r>
              <a:rPr dirty="0" sz="1700" spc="-65">
                <a:latin typeface="Verdana"/>
                <a:cs typeface="Verdana"/>
              </a:rPr>
              <a:t>involving</a:t>
            </a:r>
            <a:r>
              <a:rPr dirty="0" sz="1700" spc="-160">
                <a:latin typeface="Verdana"/>
                <a:cs typeface="Verdana"/>
              </a:rPr>
              <a:t> </a:t>
            </a:r>
            <a:r>
              <a:rPr dirty="0" sz="1700" spc="-35">
                <a:latin typeface="Verdana"/>
                <a:cs typeface="Verdana"/>
              </a:rPr>
              <a:t>his</a:t>
            </a:r>
            <a:r>
              <a:rPr dirty="0" sz="1700" spc="-8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son.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pc="-10"/>
              <a:t>Legal</a:t>
            </a:r>
            <a:r>
              <a:rPr dirty="0" spc="-114"/>
              <a:t> </a:t>
            </a:r>
            <a:r>
              <a:rPr dirty="0" spc="-10"/>
              <a:t>Issue</a:t>
            </a:r>
          </a:p>
          <a:p>
            <a:pPr marL="12700" marR="5080">
              <a:lnSpc>
                <a:spcPct val="136500"/>
              </a:lnSpc>
              <a:spcBef>
                <a:spcPts val="715"/>
              </a:spcBef>
            </a:pPr>
            <a:r>
              <a:rPr dirty="0" sz="1700" spc="-15">
                <a:latin typeface="Verdana"/>
                <a:cs typeface="Verdana"/>
              </a:rPr>
              <a:t>The</a:t>
            </a:r>
            <a:r>
              <a:rPr dirty="0" sz="1700" spc="-135">
                <a:latin typeface="Verdana"/>
                <a:cs typeface="Verdana"/>
              </a:rPr>
              <a:t> </a:t>
            </a:r>
            <a:r>
              <a:rPr dirty="0" sz="1700" spc="-60">
                <a:latin typeface="Verdana"/>
                <a:cs typeface="Verdana"/>
              </a:rPr>
              <a:t>court</a:t>
            </a:r>
            <a:r>
              <a:rPr dirty="0" sz="1700" spc="-110">
                <a:latin typeface="Verdana"/>
                <a:cs typeface="Verdana"/>
              </a:rPr>
              <a:t> </a:t>
            </a:r>
            <a:r>
              <a:rPr dirty="0" sz="1700" spc="-45">
                <a:latin typeface="Verdana"/>
                <a:cs typeface="Verdana"/>
              </a:rPr>
              <a:t>considered</a:t>
            </a:r>
            <a:r>
              <a:rPr dirty="0" sz="1700" spc="-130">
                <a:latin typeface="Verdana"/>
                <a:cs typeface="Verdana"/>
              </a:rPr>
              <a:t> </a:t>
            </a:r>
            <a:r>
              <a:rPr dirty="0" sz="1700" spc="-70">
                <a:latin typeface="Verdana"/>
                <a:cs typeface="Verdana"/>
              </a:rPr>
              <a:t>whether</a:t>
            </a:r>
            <a:r>
              <a:rPr dirty="0" sz="1700" spc="-204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a</a:t>
            </a:r>
            <a:r>
              <a:rPr dirty="0" sz="1700" spc="-155">
                <a:latin typeface="Verdana"/>
                <a:cs typeface="Verdana"/>
              </a:rPr>
              <a:t> </a:t>
            </a:r>
            <a:r>
              <a:rPr dirty="0" sz="1700" spc="-95">
                <a:latin typeface="Verdana"/>
                <a:cs typeface="Verdana"/>
              </a:rPr>
              <a:t>primary</a:t>
            </a:r>
            <a:r>
              <a:rPr dirty="0" sz="1700" spc="-160">
                <a:latin typeface="Verdana"/>
                <a:cs typeface="Verdana"/>
              </a:rPr>
              <a:t> </a:t>
            </a:r>
            <a:r>
              <a:rPr dirty="0" sz="1700" spc="-70">
                <a:latin typeface="Verdana"/>
                <a:cs typeface="Verdana"/>
              </a:rPr>
              <a:t>victim</a:t>
            </a:r>
            <a:r>
              <a:rPr dirty="0" sz="1700" spc="-16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owes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a</a:t>
            </a:r>
            <a:r>
              <a:rPr dirty="0" sz="1700" spc="-16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duty </a:t>
            </a:r>
            <a:r>
              <a:rPr dirty="0" sz="1700" spc="-60">
                <a:latin typeface="Verdana"/>
                <a:cs typeface="Verdana"/>
              </a:rPr>
              <a:t>to</a:t>
            </a:r>
            <a:r>
              <a:rPr dirty="0" sz="1700" spc="-14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a</a:t>
            </a:r>
            <a:r>
              <a:rPr dirty="0" sz="1700" spc="-155">
                <a:latin typeface="Verdana"/>
                <a:cs typeface="Verdana"/>
              </a:rPr>
              <a:t> </a:t>
            </a:r>
            <a:r>
              <a:rPr dirty="0" sz="1700" spc="-45">
                <a:latin typeface="Verdana"/>
                <a:cs typeface="Verdana"/>
              </a:rPr>
              <a:t>secondary</a:t>
            </a:r>
            <a:r>
              <a:rPr dirty="0" sz="1700" spc="-15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victim.</a:t>
            </a: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950"/>
              </a:spcBef>
            </a:pPr>
            <a:endParaRPr sz="17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pc="-10"/>
              <a:t>Ruling</a:t>
            </a:r>
          </a:p>
          <a:p>
            <a:pPr marL="12700" marR="807085">
              <a:lnSpc>
                <a:spcPct val="139400"/>
              </a:lnSpc>
              <a:spcBef>
                <a:spcPts val="945"/>
              </a:spcBef>
            </a:pPr>
            <a:r>
              <a:rPr dirty="0" sz="1700" spc="-15">
                <a:latin typeface="Verdana"/>
                <a:cs typeface="Verdana"/>
              </a:rPr>
              <a:t>The</a:t>
            </a:r>
            <a:r>
              <a:rPr dirty="0" sz="1700" spc="-125">
                <a:latin typeface="Verdana"/>
                <a:cs typeface="Verdana"/>
              </a:rPr>
              <a:t> </a:t>
            </a:r>
            <a:r>
              <a:rPr dirty="0" sz="1700" spc="-60">
                <a:latin typeface="Verdana"/>
                <a:cs typeface="Verdana"/>
              </a:rPr>
              <a:t>court</a:t>
            </a:r>
            <a:r>
              <a:rPr dirty="0" sz="1700" spc="-120">
                <a:latin typeface="Verdana"/>
                <a:cs typeface="Verdana"/>
              </a:rPr>
              <a:t> </a:t>
            </a:r>
            <a:r>
              <a:rPr dirty="0" sz="1700" spc="-55">
                <a:latin typeface="Verdana"/>
                <a:cs typeface="Verdana"/>
              </a:rPr>
              <a:t>held</a:t>
            </a:r>
            <a:r>
              <a:rPr dirty="0" sz="1700" spc="-145">
                <a:latin typeface="Verdana"/>
                <a:cs typeface="Verdana"/>
              </a:rPr>
              <a:t> </a:t>
            </a:r>
            <a:r>
              <a:rPr dirty="0" sz="1700" spc="-95">
                <a:latin typeface="Verdana"/>
                <a:cs typeface="Verdana"/>
              </a:rPr>
              <a:t>that</a:t>
            </a:r>
            <a:r>
              <a:rPr dirty="0" sz="1700" spc="-204">
                <a:latin typeface="Verdana"/>
                <a:cs typeface="Verdana"/>
              </a:rPr>
              <a:t> </a:t>
            </a:r>
            <a:r>
              <a:rPr dirty="0" sz="1700" spc="-35">
                <a:latin typeface="Verdana"/>
                <a:cs typeface="Verdana"/>
              </a:rPr>
              <a:t>policy</a:t>
            </a:r>
            <a:r>
              <a:rPr dirty="0" sz="1700" spc="-70">
                <a:latin typeface="Verdana"/>
                <a:cs typeface="Verdana"/>
              </a:rPr>
              <a:t> </a:t>
            </a:r>
            <a:r>
              <a:rPr dirty="0" sz="1700" spc="-55">
                <a:latin typeface="Verdana"/>
                <a:cs typeface="Verdana"/>
              </a:rPr>
              <a:t>considerations</a:t>
            </a:r>
            <a:r>
              <a:rPr dirty="0" sz="1700" spc="-100">
                <a:latin typeface="Verdana"/>
                <a:cs typeface="Verdana"/>
              </a:rPr>
              <a:t> </a:t>
            </a:r>
            <a:r>
              <a:rPr dirty="0" sz="1700" spc="-10">
                <a:latin typeface="Verdana"/>
                <a:cs typeface="Verdana"/>
              </a:rPr>
              <a:t>precluded </a:t>
            </a:r>
            <a:r>
              <a:rPr dirty="0" sz="1700" spc="-65">
                <a:latin typeface="Verdana"/>
                <a:cs typeface="Verdana"/>
              </a:rPr>
              <a:t>imposing</a:t>
            </a:r>
            <a:r>
              <a:rPr dirty="0" sz="1700" spc="-125">
                <a:latin typeface="Verdana"/>
                <a:cs typeface="Verdana"/>
              </a:rPr>
              <a:t> </a:t>
            </a:r>
            <a:r>
              <a:rPr dirty="0" sz="1700" spc="-25">
                <a:latin typeface="Verdana"/>
                <a:cs typeface="Verdana"/>
              </a:rPr>
              <a:t>such</a:t>
            </a:r>
            <a:r>
              <a:rPr dirty="0" sz="1700" spc="-114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a</a:t>
            </a:r>
            <a:r>
              <a:rPr dirty="0" sz="1700" spc="-155">
                <a:latin typeface="Verdana"/>
                <a:cs typeface="Verdana"/>
              </a:rPr>
              <a:t> </a:t>
            </a:r>
            <a:r>
              <a:rPr dirty="0" sz="1700" spc="-20">
                <a:latin typeface="Verdana"/>
                <a:cs typeface="Verdana"/>
              </a:rPr>
              <a:t>duty.</a:t>
            </a:r>
            <a:endParaRPr sz="170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5304" rIns="0" bIns="0" rtlCol="0" vert="horz">
            <a:spAutoFit/>
          </a:bodyPr>
          <a:lstStyle/>
          <a:p>
            <a:pPr marL="5581650" marR="5080">
              <a:lnSpc>
                <a:spcPts val="5610"/>
              </a:lnSpc>
            </a:pPr>
            <a:r>
              <a:rPr dirty="0" spc="65"/>
              <a:t>Conclusion</a:t>
            </a:r>
            <a:r>
              <a:rPr dirty="0" spc="60"/>
              <a:t> and</a:t>
            </a:r>
            <a:r>
              <a:rPr dirty="0" spc="85"/>
              <a:t> </a:t>
            </a:r>
            <a:r>
              <a:rPr dirty="0" spc="-10"/>
              <a:t>Future </a:t>
            </a:r>
            <a:r>
              <a:rPr dirty="0" spc="75"/>
              <a:t>Directions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280403" y="312420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828" y="2666"/>
                </a:lnTo>
                <a:lnTo>
                  <a:pt x="9906" y="9905"/>
                </a:lnTo>
                <a:lnTo>
                  <a:pt x="2667" y="20827"/>
                </a:lnTo>
                <a:lnTo>
                  <a:pt x="0" y="34036"/>
                </a:lnTo>
                <a:lnTo>
                  <a:pt x="0" y="476503"/>
                </a:lnTo>
                <a:lnTo>
                  <a:pt x="2667" y="489712"/>
                </a:lnTo>
                <a:lnTo>
                  <a:pt x="9906" y="500634"/>
                </a:lnTo>
                <a:lnTo>
                  <a:pt x="20828" y="507873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12" y="507873"/>
                </a:lnTo>
                <a:lnTo>
                  <a:pt x="500506" y="500634"/>
                </a:lnTo>
                <a:lnTo>
                  <a:pt x="507873" y="489712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73" y="20827"/>
                </a:lnTo>
                <a:lnTo>
                  <a:pt x="500506" y="9905"/>
                </a:lnTo>
                <a:lnTo>
                  <a:pt x="489712" y="2666"/>
                </a:lnTo>
                <a:lnTo>
                  <a:pt x="47650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70650" y="3109086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1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5573" y="3091687"/>
            <a:ext cx="2889250" cy="1920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Evolving</a:t>
            </a:r>
            <a:r>
              <a:rPr dirty="0" sz="2200" spc="-12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51512"/>
                </a:solidFill>
                <a:latin typeface="Arial"/>
                <a:cs typeface="Arial"/>
              </a:rPr>
              <a:t>Law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680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law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on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psychiatric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continues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to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develop,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balancing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competing interests.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171176" y="3124200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827" y="2666"/>
                </a:lnTo>
                <a:lnTo>
                  <a:pt x="9905" y="9905"/>
                </a:lnTo>
                <a:lnTo>
                  <a:pt x="2667" y="20827"/>
                </a:lnTo>
                <a:lnTo>
                  <a:pt x="0" y="34036"/>
                </a:lnTo>
                <a:lnTo>
                  <a:pt x="0" y="476503"/>
                </a:lnTo>
                <a:lnTo>
                  <a:pt x="2667" y="489712"/>
                </a:lnTo>
                <a:lnTo>
                  <a:pt x="9905" y="500634"/>
                </a:lnTo>
                <a:lnTo>
                  <a:pt x="20827" y="507873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12" y="507873"/>
                </a:lnTo>
                <a:lnTo>
                  <a:pt x="500506" y="500634"/>
                </a:lnTo>
                <a:lnTo>
                  <a:pt x="507873" y="489712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73" y="20827"/>
                </a:lnTo>
                <a:lnTo>
                  <a:pt x="500506" y="9905"/>
                </a:lnTo>
                <a:lnTo>
                  <a:pt x="489712" y="2666"/>
                </a:lnTo>
                <a:lnTo>
                  <a:pt x="47650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318242" y="3109086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97869" y="3064643"/>
            <a:ext cx="2903855" cy="2295525"/>
          </a:xfrm>
          <a:prstGeom prst="rect">
            <a:avLst/>
          </a:prstGeom>
        </p:spPr>
        <p:txBody>
          <a:bodyPr wrap="square" lIns="0" tIns="387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Mental</a:t>
            </a:r>
            <a:r>
              <a:rPr dirty="0" sz="2200" spc="15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Health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9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Awareness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000"/>
              </a:lnSpc>
              <a:spcBef>
                <a:spcPts val="585"/>
              </a:spcBef>
            </a:pP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Increased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 understanding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of 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mental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health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may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influence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future</a:t>
            </a:r>
            <a:r>
              <a:rPr dirty="0" sz="1750" spc="-1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legal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developments.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280403" y="5902452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828" y="2667"/>
                </a:lnTo>
                <a:lnTo>
                  <a:pt x="9906" y="9906"/>
                </a:lnTo>
                <a:lnTo>
                  <a:pt x="2667" y="20828"/>
                </a:lnTo>
                <a:lnTo>
                  <a:pt x="0" y="34036"/>
                </a:lnTo>
                <a:lnTo>
                  <a:pt x="0" y="476504"/>
                </a:lnTo>
                <a:lnTo>
                  <a:pt x="2667" y="489712"/>
                </a:lnTo>
                <a:lnTo>
                  <a:pt x="9906" y="500634"/>
                </a:lnTo>
                <a:lnTo>
                  <a:pt x="20828" y="507873"/>
                </a:lnTo>
                <a:lnTo>
                  <a:pt x="34036" y="510540"/>
                </a:lnTo>
                <a:lnTo>
                  <a:pt x="476503" y="510540"/>
                </a:lnTo>
                <a:lnTo>
                  <a:pt x="489712" y="507873"/>
                </a:lnTo>
                <a:lnTo>
                  <a:pt x="500506" y="500634"/>
                </a:lnTo>
                <a:lnTo>
                  <a:pt x="507873" y="489712"/>
                </a:lnTo>
                <a:lnTo>
                  <a:pt x="510540" y="476504"/>
                </a:lnTo>
                <a:lnTo>
                  <a:pt x="510540" y="34036"/>
                </a:lnTo>
                <a:lnTo>
                  <a:pt x="507873" y="20828"/>
                </a:lnTo>
                <a:lnTo>
                  <a:pt x="500506" y="9906"/>
                </a:lnTo>
                <a:lnTo>
                  <a:pt x="489712" y="2667"/>
                </a:lnTo>
                <a:lnTo>
                  <a:pt x="47650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422516" y="5888482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12" name="object 12" descr=""/>
          <p:cNvSpPr txBox="1"/>
          <p:nvPr/>
        </p:nvSpPr>
        <p:spPr>
          <a:xfrm>
            <a:off x="7005573" y="5871464"/>
            <a:ext cx="6570345" cy="11722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65630" algn="l"/>
              </a:tabLst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Technological</a:t>
            </a: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	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Challenges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580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New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technologies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may</a:t>
            </a:r>
            <a:r>
              <a:rPr dirty="0" sz="1750" spc="-2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present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novel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scenarios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for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psychiatric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claims.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14630400" cy="8229600"/>
            <a:chOff x="0" y="0"/>
            <a:chExt cx="14630400" cy="82296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4630399" cy="8229597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729996" y="731519"/>
              <a:ext cx="13167360" cy="6766559"/>
            </a:xfrm>
            <a:custGeom>
              <a:avLst/>
              <a:gdLst/>
              <a:ahLst/>
              <a:cxnLst/>
              <a:rect l="l" t="t" r="r" b="b"/>
              <a:pathLst>
                <a:path w="13167360" h="6766559">
                  <a:moveTo>
                    <a:pt x="0" y="6766559"/>
                  </a:moveTo>
                  <a:lnTo>
                    <a:pt x="13167360" y="6766559"/>
                  </a:lnTo>
                  <a:lnTo>
                    <a:pt x="13167360" y="0"/>
                  </a:lnTo>
                  <a:lnTo>
                    <a:pt x="0" y="0"/>
                  </a:lnTo>
                  <a:lnTo>
                    <a:pt x="0" y="6766559"/>
                  </a:lnTo>
                  <a:close/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784091"/>
              <a:ext cx="914399" cy="728472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725143" y="3784091"/>
              <a:ext cx="905255" cy="728472"/>
            </a:xfrm>
            <a:prstGeom prst="rect">
              <a:avLst/>
            </a:prstGeom>
          </p:spPr>
        </p:pic>
        <p:sp>
          <p:nvSpPr>
            <p:cNvPr id="7" name="object 7" descr=""/>
            <p:cNvSpPr/>
            <p:nvPr/>
          </p:nvSpPr>
          <p:spPr>
            <a:xfrm>
              <a:off x="1674876" y="2906267"/>
              <a:ext cx="11289030" cy="0"/>
            </a:xfrm>
            <a:custGeom>
              <a:avLst/>
              <a:gdLst/>
              <a:ahLst/>
              <a:cxnLst/>
              <a:rect l="l" t="t" r="r" b="b"/>
              <a:pathLst>
                <a:path w="11289030" h="0">
                  <a:moveTo>
                    <a:pt x="0" y="0"/>
                  </a:moveTo>
                  <a:lnTo>
                    <a:pt x="11288776" y="0"/>
                  </a:lnTo>
                </a:path>
              </a:pathLst>
            </a:custGeom>
            <a:ln w="15875">
              <a:solidFill>
                <a:srgbClr val="8399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580769" y="2870149"/>
            <a:ext cx="2414905" cy="24403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 indent="-635">
              <a:lnSpc>
                <a:spcPct val="100600"/>
              </a:lnSpc>
              <a:spcBef>
                <a:spcPts val="95"/>
              </a:spcBef>
            </a:pP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Minor </a:t>
            </a:r>
            <a:r>
              <a:rPr dirty="0" sz="5250" spc="155" b="1">
                <a:solidFill>
                  <a:srgbClr val="252525"/>
                </a:solidFill>
                <a:latin typeface="Times New Roman"/>
                <a:cs typeface="Times New Roman"/>
              </a:rPr>
              <a:t>House </a:t>
            </a:r>
            <a:r>
              <a:rPr dirty="0" sz="5250" spc="-10" b="1">
                <a:solidFill>
                  <a:srgbClr val="252525"/>
                </a:solidFill>
                <a:latin typeface="Times New Roman"/>
                <a:cs typeface="Times New Roman"/>
              </a:rPr>
              <a:t>Keeping</a:t>
            </a:r>
            <a:endParaRPr sz="5250">
              <a:latin typeface="Times New Roman"/>
              <a:cs typeface="Times New Roman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2339573" y="7708188"/>
            <a:ext cx="75057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Times New Roman"/>
                <a:cs typeface="Times New Roman"/>
              </a:rPr>
              <a:t>11/22/2024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3735938" y="7708188"/>
            <a:ext cx="9715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0">
                <a:latin typeface="Times New Roman"/>
                <a:cs typeface="Times New Roman"/>
              </a:rPr>
              <a:t>2</a:t>
            </a:r>
            <a:endParaRPr sz="1200">
              <a:latin typeface="Times New Roman"/>
              <a:cs typeface="Times New Roman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6563868" y="967739"/>
            <a:ext cx="7097395" cy="1325880"/>
            <a:chOff x="6563868" y="967739"/>
            <a:chExt cx="7097395" cy="1325880"/>
          </a:xfrm>
        </p:grpSpPr>
        <p:sp>
          <p:nvSpPr>
            <p:cNvPr id="12" name="object 12" descr=""/>
            <p:cNvSpPr/>
            <p:nvPr/>
          </p:nvSpPr>
          <p:spPr>
            <a:xfrm>
              <a:off x="6563868" y="96773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80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7"/>
                  </a:lnTo>
                  <a:lnTo>
                    <a:pt x="0" y="1193291"/>
                  </a:lnTo>
                  <a:lnTo>
                    <a:pt x="6754" y="1235220"/>
                  </a:lnTo>
                  <a:lnTo>
                    <a:pt x="25566" y="1271619"/>
                  </a:lnTo>
                  <a:lnTo>
                    <a:pt x="54260" y="1300313"/>
                  </a:lnTo>
                  <a:lnTo>
                    <a:pt x="90659" y="1319125"/>
                  </a:lnTo>
                  <a:lnTo>
                    <a:pt x="132587" y="1325879"/>
                  </a:lnTo>
                  <a:lnTo>
                    <a:pt x="6964680" y="1325879"/>
                  </a:lnTo>
                  <a:lnTo>
                    <a:pt x="7006608" y="1319125"/>
                  </a:lnTo>
                  <a:lnTo>
                    <a:pt x="7043007" y="1300313"/>
                  </a:lnTo>
                  <a:lnTo>
                    <a:pt x="7071701" y="1271619"/>
                  </a:lnTo>
                  <a:lnTo>
                    <a:pt x="7090513" y="1235220"/>
                  </a:lnTo>
                  <a:lnTo>
                    <a:pt x="7097268" y="1193291"/>
                  </a:lnTo>
                  <a:lnTo>
                    <a:pt x="7097268" y="132587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3B966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10076" y="1749197"/>
              <a:ext cx="435148" cy="145630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086584" y="1423556"/>
              <a:ext cx="89130" cy="89179"/>
            </a:xfrm>
            <a:prstGeom prst="rect">
              <a:avLst/>
            </a:prstGeom>
          </p:spPr>
        </p:pic>
        <p:sp>
          <p:nvSpPr>
            <p:cNvPr id="15" name="object 15" descr=""/>
            <p:cNvSpPr/>
            <p:nvPr/>
          </p:nvSpPr>
          <p:spPr>
            <a:xfrm>
              <a:off x="7008622" y="1346847"/>
              <a:ext cx="569595" cy="578485"/>
            </a:xfrm>
            <a:custGeom>
              <a:avLst/>
              <a:gdLst/>
              <a:ahLst/>
              <a:cxnLst/>
              <a:rect l="l" t="t" r="r" b="b"/>
              <a:pathLst>
                <a:path w="569595" h="578485">
                  <a:moveTo>
                    <a:pt x="389712" y="108559"/>
                  </a:moveTo>
                  <a:lnTo>
                    <a:pt x="385330" y="104114"/>
                  </a:lnTo>
                  <a:lnTo>
                    <a:pt x="380923" y="99771"/>
                  </a:lnTo>
                  <a:lnTo>
                    <a:pt x="373837" y="99771"/>
                  </a:lnTo>
                  <a:lnTo>
                    <a:pt x="272491" y="201104"/>
                  </a:lnTo>
                  <a:lnTo>
                    <a:pt x="264756" y="198907"/>
                  </a:lnTo>
                  <a:lnTo>
                    <a:pt x="256425" y="201028"/>
                  </a:lnTo>
                  <a:lnTo>
                    <a:pt x="250659" y="206654"/>
                  </a:lnTo>
                  <a:lnTo>
                    <a:pt x="221107" y="254025"/>
                  </a:lnTo>
                  <a:lnTo>
                    <a:pt x="211594" y="213601"/>
                  </a:lnTo>
                  <a:lnTo>
                    <a:pt x="171780" y="185775"/>
                  </a:lnTo>
                  <a:lnTo>
                    <a:pt x="131762" y="177482"/>
                  </a:lnTo>
                  <a:lnTo>
                    <a:pt x="113207" y="177457"/>
                  </a:lnTo>
                  <a:lnTo>
                    <a:pt x="94792" y="180238"/>
                  </a:lnTo>
                  <a:lnTo>
                    <a:pt x="49606" y="198958"/>
                  </a:lnTo>
                  <a:lnTo>
                    <a:pt x="0" y="357466"/>
                  </a:lnTo>
                  <a:lnTo>
                    <a:pt x="1778" y="366229"/>
                  </a:lnTo>
                  <a:lnTo>
                    <a:pt x="6591" y="373392"/>
                  </a:lnTo>
                  <a:lnTo>
                    <a:pt x="13754" y="378218"/>
                  </a:lnTo>
                  <a:lnTo>
                    <a:pt x="22517" y="379984"/>
                  </a:lnTo>
                  <a:lnTo>
                    <a:pt x="29654" y="378625"/>
                  </a:lnTo>
                  <a:lnTo>
                    <a:pt x="35852" y="375170"/>
                  </a:lnTo>
                  <a:lnTo>
                    <a:pt x="40678" y="369951"/>
                  </a:lnTo>
                  <a:lnTo>
                    <a:pt x="43675" y="363321"/>
                  </a:lnTo>
                  <a:lnTo>
                    <a:pt x="67081" y="266407"/>
                  </a:lnTo>
                  <a:lnTo>
                    <a:pt x="67081" y="578015"/>
                  </a:lnTo>
                  <a:lnTo>
                    <a:pt x="111417" y="578015"/>
                  </a:lnTo>
                  <a:lnTo>
                    <a:pt x="111417" y="377507"/>
                  </a:lnTo>
                  <a:lnTo>
                    <a:pt x="133921" y="377507"/>
                  </a:lnTo>
                  <a:lnTo>
                    <a:pt x="133921" y="578015"/>
                  </a:lnTo>
                  <a:lnTo>
                    <a:pt x="178193" y="578015"/>
                  </a:lnTo>
                  <a:lnTo>
                    <a:pt x="178193" y="264985"/>
                  </a:lnTo>
                  <a:lnTo>
                    <a:pt x="187020" y="302704"/>
                  </a:lnTo>
                  <a:lnTo>
                    <a:pt x="227952" y="317474"/>
                  </a:lnTo>
                  <a:lnTo>
                    <a:pt x="234975" y="314286"/>
                  </a:lnTo>
                  <a:lnTo>
                    <a:pt x="287578" y="228612"/>
                  </a:lnTo>
                  <a:lnTo>
                    <a:pt x="288671" y="223075"/>
                  </a:lnTo>
                  <a:lnTo>
                    <a:pt x="287731" y="217690"/>
                  </a:lnTo>
                  <a:lnTo>
                    <a:pt x="389686" y="115697"/>
                  </a:lnTo>
                  <a:lnTo>
                    <a:pt x="389712" y="108559"/>
                  </a:lnTo>
                  <a:close/>
                </a:path>
                <a:path w="569595" h="578485">
                  <a:moveTo>
                    <a:pt x="569074" y="30022"/>
                  </a:moveTo>
                  <a:lnTo>
                    <a:pt x="566712" y="18338"/>
                  </a:lnTo>
                  <a:lnTo>
                    <a:pt x="560285" y="8788"/>
                  </a:lnTo>
                  <a:lnTo>
                    <a:pt x="550748" y="2362"/>
                  </a:lnTo>
                  <a:lnTo>
                    <a:pt x="539064" y="0"/>
                  </a:lnTo>
                  <a:lnTo>
                    <a:pt x="171437" y="0"/>
                  </a:lnTo>
                  <a:lnTo>
                    <a:pt x="159753" y="2362"/>
                  </a:lnTo>
                  <a:lnTo>
                    <a:pt x="150215" y="8788"/>
                  </a:lnTo>
                  <a:lnTo>
                    <a:pt x="143789" y="18338"/>
                  </a:lnTo>
                  <a:lnTo>
                    <a:pt x="141427" y="30022"/>
                  </a:lnTo>
                  <a:lnTo>
                    <a:pt x="141427" y="57048"/>
                  </a:lnTo>
                  <a:lnTo>
                    <a:pt x="149809" y="59956"/>
                  </a:lnTo>
                  <a:lnTo>
                    <a:pt x="157683" y="63982"/>
                  </a:lnTo>
                  <a:lnTo>
                    <a:pt x="164922" y="69037"/>
                  </a:lnTo>
                  <a:lnTo>
                    <a:pt x="171437" y="75069"/>
                  </a:lnTo>
                  <a:lnTo>
                    <a:pt x="171437" y="30022"/>
                  </a:lnTo>
                  <a:lnTo>
                    <a:pt x="539064" y="30022"/>
                  </a:lnTo>
                  <a:lnTo>
                    <a:pt x="539064" y="277749"/>
                  </a:lnTo>
                  <a:lnTo>
                    <a:pt x="283006" y="277749"/>
                  </a:lnTo>
                  <a:lnTo>
                    <a:pt x="264693" y="307771"/>
                  </a:lnTo>
                  <a:lnTo>
                    <a:pt x="539064" y="307771"/>
                  </a:lnTo>
                  <a:lnTo>
                    <a:pt x="550748" y="305409"/>
                  </a:lnTo>
                  <a:lnTo>
                    <a:pt x="560285" y="298983"/>
                  </a:lnTo>
                  <a:lnTo>
                    <a:pt x="566712" y="289433"/>
                  </a:lnTo>
                  <a:lnTo>
                    <a:pt x="569074" y="277749"/>
                  </a:lnTo>
                  <a:lnTo>
                    <a:pt x="569074" y="3002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8222742" y="1041653"/>
            <a:ext cx="5283835" cy="1102360"/>
          </a:xfrm>
          <a:prstGeom prst="rect"/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purpose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dirty="0" sz="2000" spc="2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online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lesson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encourage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sng" sz="20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participate</a:t>
            </a:r>
            <a:r>
              <a:rPr dirty="0" u="sng" sz="20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200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actively</a:t>
            </a:r>
            <a:r>
              <a:rPr dirty="0" u="sng" sz="20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none" sz="2000">
                <a:solidFill>
                  <a:srgbClr val="FFFFFF"/>
                </a:solidFill>
                <a:latin typeface="Times New Roman"/>
                <a:cs typeface="Times New Roman"/>
              </a:rPr>
              <a:t>in</a:t>
            </a:r>
            <a:r>
              <a:rPr dirty="0" u="none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55">
                <a:solidFill>
                  <a:srgbClr val="FFFFFF"/>
                </a:solidFill>
                <a:latin typeface="Times New Roman"/>
                <a:cs typeface="Times New Roman"/>
              </a:rPr>
              <a:t>achieving</a:t>
            </a:r>
            <a:r>
              <a:rPr dirty="0" u="none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3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dirty="0" u="none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1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dirty="0" u="none" sz="2000" spc="-6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u="none" sz="2000" spc="-65">
                <a:solidFill>
                  <a:srgbClr val="FFFFFF"/>
                </a:solidFill>
                <a:latin typeface="Times New Roman"/>
                <a:cs typeface="Times New Roman"/>
              </a:rPr>
              <a:t>simplifying</a:t>
            </a:r>
            <a:r>
              <a:rPr dirty="0" u="none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40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dirty="0" u="none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75">
                <a:solidFill>
                  <a:srgbClr val="FFFFFF"/>
                </a:solidFill>
                <a:latin typeface="Times New Roman"/>
                <a:cs typeface="Times New Roman"/>
              </a:rPr>
              <a:t>legal</a:t>
            </a:r>
            <a:r>
              <a:rPr dirty="0" u="none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30">
                <a:solidFill>
                  <a:srgbClr val="FFFFFF"/>
                </a:solidFill>
                <a:latin typeface="Times New Roman"/>
                <a:cs typeface="Times New Roman"/>
              </a:rPr>
              <a:t>education.</a:t>
            </a:r>
            <a:r>
              <a:rPr dirty="0" u="none" sz="2000" spc="-3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i="1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dirty="0" u="none" sz="2000" spc="-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180" i="1">
                <a:solidFill>
                  <a:srgbClr val="FFFFFF"/>
                </a:solidFill>
                <a:latin typeface="Times New Roman"/>
                <a:cs typeface="Times New Roman"/>
              </a:rPr>
              <a:t>want</a:t>
            </a:r>
            <a:r>
              <a:rPr dirty="0" u="none" sz="2000" spc="-2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240" i="1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u="none" sz="200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175" i="1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u="none" sz="2000" spc="-1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254" i="1">
                <a:solidFill>
                  <a:srgbClr val="FFFFFF"/>
                </a:solidFill>
                <a:latin typeface="Times New Roman"/>
                <a:cs typeface="Times New Roman"/>
              </a:rPr>
              <a:t>be</a:t>
            </a:r>
            <a:r>
              <a:rPr dirty="0" u="none" sz="2000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25" i="1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u="none" sz="2000" spc="-25" i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u="none" sz="2000" spc="-10" i="1">
                <a:solidFill>
                  <a:srgbClr val="FFFFFF"/>
                </a:solidFill>
                <a:latin typeface="Times New Roman"/>
                <a:cs typeface="Times New Roman"/>
              </a:rPr>
              <a:t>best!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563868" y="2624327"/>
            <a:ext cx="7097395" cy="1324610"/>
            <a:chOff x="6563868" y="2624327"/>
            <a:chExt cx="7097395" cy="1324610"/>
          </a:xfrm>
        </p:grpSpPr>
        <p:sp>
          <p:nvSpPr>
            <p:cNvPr id="18" name="object 18" descr=""/>
            <p:cNvSpPr/>
            <p:nvPr/>
          </p:nvSpPr>
          <p:spPr>
            <a:xfrm>
              <a:off x="6563868" y="2624327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446F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31299" y="3195597"/>
              <a:ext cx="135046" cy="135120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7243838" y="3453827"/>
              <a:ext cx="270510" cy="135255"/>
            </a:xfrm>
            <a:custGeom>
              <a:avLst/>
              <a:gdLst/>
              <a:ahLst/>
              <a:cxnLst/>
              <a:rect l="l" t="t" r="r" b="b"/>
              <a:pathLst>
                <a:path w="270509" h="135254">
                  <a:moveTo>
                    <a:pt x="135046" y="0"/>
                  </a:moveTo>
                  <a:lnTo>
                    <a:pt x="93108" y="5114"/>
                  </a:lnTo>
                  <a:lnTo>
                    <a:pt x="45109" y="21823"/>
                  </a:lnTo>
                  <a:lnTo>
                    <a:pt x="7829" y="45969"/>
                  </a:lnTo>
                  <a:lnTo>
                    <a:pt x="0" y="67560"/>
                  </a:lnTo>
                  <a:lnTo>
                    <a:pt x="0" y="135120"/>
                  </a:lnTo>
                  <a:lnTo>
                    <a:pt x="270092" y="135120"/>
                  </a:lnTo>
                  <a:lnTo>
                    <a:pt x="270092" y="67560"/>
                  </a:lnTo>
                  <a:lnTo>
                    <a:pt x="241456" y="29968"/>
                  </a:lnTo>
                  <a:lnTo>
                    <a:pt x="176929" y="5390"/>
                  </a:lnTo>
                  <a:lnTo>
                    <a:pt x="13504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3776" y="3300691"/>
              <a:ext cx="382630" cy="18316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7281182" y="2988413"/>
              <a:ext cx="314960" cy="288925"/>
            </a:xfrm>
            <a:custGeom>
              <a:avLst/>
              <a:gdLst/>
              <a:ahLst/>
              <a:cxnLst/>
              <a:rect l="l" t="t" r="r" b="b"/>
              <a:pathLst>
                <a:path w="314959" h="288925">
                  <a:moveTo>
                    <a:pt x="122985" y="225200"/>
                  </a:moveTo>
                  <a:lnTo>
                    <a:pt x="60789" y="225200"/>
                  </a:lnTo>
                  <a:lnTo>
                    <a:pt x="60789" y="288557"/>
                  </a:lnTo>
                  <a:lnTo>
                    <a:pt x="122985" y="225200"/>
                  </a:lnTo>
                  <a:close/>
                </a:path>
                <a:path w="314959" h="288925">
                  <a:moveTo>
                    <a:pt x="299146" y="0"/>
                  </a:moveTo>
                  <a:lnTo>
                    <a:pt x="15774" y="0"/>
                  </a:lnTo>
                  <a:lnTo>
                    <a:pt x="7102" y="62"/>
                  </a:lnTo>
                  <a:lnTo>
                    <a:pt x="125" y="7131"/>
                  </a:lnTo>
                  <a:lnTo>
                    <a:pt x="168" y="209136"/>
                  </a:lnTo>
                  <a:lnTo>
                    <a:pt x="0" y="217844"/>
                  </a:lnTo>
                  <a:lnTo>
                    <a:pt x="6921" y="225031"/>
                  </a:lnTo>
                  <a:lnTo>
                    <a:pt x="15617" y="225200"/>
                  </a:lnTo>
                  <a:lnTo>
                    <a:pt x="299146" y="225200"/>
                  </a:lnTo>
                  <a:lnTo>
                    <a:pt x="307830" y="225119"/>
                  </a:lnTo>
                  <a:lnTo>
                    <a:pt x="314838" y="218050"/>
                  </a:lnTo>
                  <a:lnTo>
                    <a:pt x="314838" y="197050"/>
                  </a:lnTo>
                  <a:lnTo>
                    <a:pt x="146950" y="197050"/>
                  </a:lnTo>
                  <a:lnTo>
                    <a:pt x="139491" y="189587"/>
                  </a:lnTo>
                  <a:lnTo>
                    <a:pt x="139491" y="171177"/>
                  </a:lnTo>
                  <a:lnTo>
                    <a:pt x="146950" y="163721"/>
                  </a:lnTo>
                  <a:lnTo>
                    <a:pt x="314838" y="163721"/>
                  </a:lnTo>
                  <a:lnTo>
                    <a:pt x="314838" y="152010"/>
                  </a:lnTo>
                  <a:lnTo>
                    <a:pt x="145493" y="152010"/>
                  </a:lnTo>
                  <a:lnTo>
                    <a:pt x="145493" y="107796"/>
                  </a:lnTo>
                  <a:lnTo>
                    <a:pt x="156147" y="107796"/>
                  </a:lnTo>
                  <a:lnTo>
                    <a:pt x="168779" y="105833"/>
                  </a:lnTo>
                  <a:lnTo>
                    <a:pt x="178429" y="100261"/>
                  </a:lnTo>
                  <a:lnTo>
                    <a:pt x="184591" y="91550"/>
                  </a:lnTo>
                  <a:lnTo>
                    <a:pt x="186400" y="82048"/>
                  </a:lnTo>
                  <a:lnTo>
                    <a:pt x="104229" y="82048"/>
                  </a:lnTo>
                  <a:lnTo>
                    <a:pt x="104229" y="80171"/>
                  </a:lnTo>
                  <a:lnTo>
                    <a:pt x="131485" y="33152"/>
                  </a:lnTo>
                  <a:lnTo>
                    <a:pt x="152283" y="28025"/>
                  </a:lnTo>
                  <a:lnTo>
                    <a:pt x="314838" y="28025"/>
                  </a:lnTo>
                  <a:lnTo>
                    <a:pt x="314838" y="7131"/>
                  </a:lnTo>
                  <a:lnTo>
                    <a:pt x="307830" y="62"/>
                  </a:lnTo>
                  <a:lnTo>
                    <a:pt x="299146" y="0"/>
                  </a:lnTo>
                  <a:close/>
                </a:path>
                <a:path w="314959" h="288925">
                  <a:moveTo>
                    <a:pt x="314838" y="163721"/>
                  </a:moveTo>
                  <a:lnTo>
                    <a:pt x="165262" y="163721"/>
                  </a:lnTo>
                  <a:lnTo>
                    <a:pt x="172677" y="171046"/>
                  </a:lnTo>
                  <a:lnTo>
                    <a:pt x="172802" y="180160"/>
                  </a:lnTo>
                  <a:lnTo>
                    <a:pt x="172971" y="189318"/>
                  </a:lnTo>
                  <a:lnTo>
                    <a:pt x="165681" y="196881"/>
                  </a:lnTo>
                  <a:lnTo>
                    <a:pt x="156522" y="197050"/>
                  </a:lnTo>
                  <a:lnTo>
                    <a:pt x="314838" y="197050"/>
                  </a:lnTo>
                  <a:lnTo>
                    <a:pt x="314838" y="163721"/>
                  </a:lnTo>
                  <a:close/>
                </a:path>
                <a:path w="314959" h="288925">
                  <a:moveTo>
                    <a:pt x="314838" y="28025"/>
                  </a:moveTo>
                  <a:lnTo>
                    <a:pt x="154215" y="28025"/>
                  </a:lnTo>
                  <a:lnTo>
                    <a:pt x="156147" y="28150"/>
                  </a:lnTo>
                  <a:lnTo>
                    <a:pt x="176196" y="31964"/>
                  </a:lnTo>
                  <a:lnTo>
                    <a:pt x="192661" y="42789"/>
                  </a:lnTo>
                  <a:lnTo>
                    <a:pt x="203866" y="58999"/>
                  </a:lnTo>
                  <a:lnTo>
                    <a:pt x="208028" y="78445"/>
                  </a:lnTo>
                  <a:lnTo>
                    <a:pt x="208139" y="80171"/>
                  </a:lnTo>
                  <a:lnTo>
                    <a:pt x="205392" y="97534"/>
                  </a:lnTo>
                  <a:lnTo>
                    <a:pt x="196827" y="112255"/>
                  </a:lnTo>
                  <a:lnTo>
                    <a:pt x="183602" y="122983"/>
                  </a:lnTo>
                  <a:lnTo>
                    <a:pt x="166875" y="128364"/>
                  </a:lnTo>
                  <a:lnTo>
                    <a:pt x="166875" y="152010"/>
                  </a:lnTo>
                  <a:lnTo>
                    <a:pt x="314838" y="152010"/>
                  </a:lnTo>
                  <a:lnTo>
                    <a:pt x="314838" y="28025"/>
                  </a:lnTo>
                  <a:close/>
                </a:path>
                <a:path w="314959" h="288925">
                  <a:moveTo>
                    <a:pt x="157285" y="49619"/>
                  </a:moveTo>
                  <a:lnTo>
                    <a:pt x="125611" y="74979"/>
                  </a:lnTo>
                  <a:lnTo>
                    <a:pt x="125498" y="78964"/>
                  </a:lnTo>
                  <a:lnTo>
                    <a:pt x="125611" y="82048"/>
                  </a:lnTo>
                  <a:lnTo>
                    <a:pt x="186400" y="82048"/>
                  </a:lnTo>
                  <a:lnTo>
                    <a:pt x="186757" y="80171"/>
                  </a:lnTo>
                  <a:lnTo>
                    <a:pt x="184606" y="68442"/>
                  </a:lnTo>
                  <a:lnTo>
                    <a:pt x="178344" y="58786"/>
                  </a:lnTo>
                  <a:lnTo>
                    <a:pt x="168921" y="52185"/>
                  </a:lnTo>
                  <a:lnTo>
                    <a:pt x="157285" y="496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8222742" y="2826207"/>
            <a:ext cx="5194935" cy="845185"/>
          </a:xfrm>
          <a:prstGeom prst="rect">
            <a:avLst/>
          </a:prstGeom>
        </p:spPr>
        <p:txBody>
          <a:bodyPr wrap="square" lIns="0" tIns="60960" rIns="0" bIns="0" rtlCol="0" vert="horz">
            <a:spAutoFit/>
          </a:bodyPr>
          <a:lstStyle/>
          <a:p>
            <a:pPr marL="12700" marR="5080">
              <a:lnSpc>
                <a:spcPct val="84300"/>
              </a:lnSpc>
              <a:spcBef>
                <a:spcPts val="480"/>
              </a:spcBef>
            </a:pPr>
            <a:r>
              <a:rPr dirty="0" sz="2000" spc="-95">
                <a:solidFill>
                  <a:srgbClr val="FFFFFF"/>
                </a:solidFill>
                <a:latin typeface="Times New Roman"/>
                <a:cs typeface="Times New Roman"/>
              </a:rPr>
              <a:t>Will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make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learning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process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more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Times New Roman"/>
                <a:cs typeface="Times New Roman"/>
              </a:rPr>
              <a:t>interactive </a:t>
            </a:r>
            <a:r>
              <a:rPr dirty="0" sz="2000" b="1">
                <a:solidFill>
                  <a:srgbClr val="FFFFFF"/>
                </a:solidFill>
                <a:latin typeface="Times New Roman"/>
                <a:cs typeface="Times New Roman"/>
              </a:rPr>
              <a:t>discussions</a:t>
            </a:r>
            <a:r>
              <a:rPr dirty="0" sz="2000" spc="-35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feel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free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ask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any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question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you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can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speak.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6563868" y="4280915"/>
            <a:ext cx="7097395" cy="1324610"/>
            <a:chOff x="6563868" y="4280915"/>
            <a:chExt cx="7097395" cy="1324610"/>
          </a:xfrm>
        </p:grpSpPr>
        <p:sp>
          <p:nvSpPr>
            <p:cNvPr id="25" name="object 25" descr=""/>
            <p:cNvSpPr/>
            <p:nvPr/>
          </p:nvSpPr>
          <p:spPr>
            <a:xfrm>
              <a:off x="6563868" y="4280915"/>
              <a:ext cx="7097395" cy="1324610"/>
            </a:xfrm>
            <a:custGeom>
              <a:avLst/>
              <a:gdLst/>
              <a:ahLst/>
              <a:cxnLst/>
              <a:rect l="l" t="t" r="r" b="b"/>
              <a:pathLst>
                <a:path w="7097394" h="1324610">
                  <a:moveTo>
                    <a:pt x="6964807" y="0"/>
                  </a:moveTo>
                  <a:lnTo>
                    <a:pt x="132460" y="0"/>
                  </a:lnTo>
                  <a:lnTo>
                    <a:pt x="90594" y="6753"/>
                  </a:lnTo>
                  <a:lnTo>
                    <a:pt x="54233" y="25558"/>
                  </a:lnTo>
                  <a:lnTo>
                    <a:pt x="25558" y="54233"/>
                  </a:lnTo>
                  <a:lnTo>
                    <a:pt x="6753" y="90594"/>
                  </a:lnTo>
                  <a:lnTo>
                    <a:pt x="0" y="132461"/>
                  </a:lnTo>
                  <a:lnTo>
                    <a:pt x="0" y="1191895"/>
                  </a:lnTo>
                  <a:lnTo>
                    <a:pt x="6753" y="1233761"/>
                  </a:lnTo>
                  <a:lnTo>
                    <a:pt x="25558" y="1270122"/>
                  </a:lnTo>
                  <a:lnTo>
                    <a:pt x="54233" y="1298797"/>
                  </a:lnTo>
                  <a:lnTo>
                    <a:pt x="90594" y="1317602"/>
                  </a:lnTo>
                  <a:lnTo>
                    <a:pt x="132460" y="1324356"/>
                  </a:lnTo>
                  <a:lnTo>
                    <a:pt x="6964807" y="1324356"/>
                  </a:lnTo>
                  <a:lnTo>
                    <a:pt x="7006673" y="1317602"/>
                  </a:lnTo>
                  <a:lnTo>
                    <a:pt x="7043034" y="1298797"/>
                  </a:lnTo>
                  <a:lnTo>
                    <a:pt x="7071709" y="1270122"/>
                  </a:lnTo>
                  <a:lnTo>
                    <a:pt x="7090514" y="1233761"/>
                  </a:lnTo>
                  <a:lnTo>
                    <a:pt x="7097268" y="1191895"/>
                  </a:lnTo>
                  <a:lnTo>
                    <a:pt x="7097268" y="132461"/>
                  </a:lnTo>
                  <a:lnTo>
                    <a:pt x="7090514" y="90594"/>
                  </a:lnTo>
                  <a:lnTo>
                    <a:pt x="7071709" y="54233"/>
                  </a:lnTo>
                  <a:lnTo>
                    <a:pt x="7043034" y="25558"/>
                  </a:lnTo>
                  <a:lnTo>
                    <a:pt x="7006673" y="6753"/>
                  </a:lnTo>
                  <a:lnTo>
                    <a:pt x="6964807" y="0"/>
                  </a:lnTo>
                  <a:close/>
                </a:path>
              </a:pathLst>
            </a:custGeom>
            <a:solidFill>
              <a:srgbClr val="A13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114794" y="4665996"/>
              <a:ext cx="431165" cy="555625"/>
            </a:xfrm>
            <a:custGeom>
              <a:avLst/>
              <a:gdLst/>
              <a:ahLst/>
              <a:cxnLst/>
              <a:rect l="l" t="t" r="r" b="b"/>
              <a:pathLst>
                <a:path w="431165" h="555625">
                  <a:moveTo>
                    <a:pt x="0" y="0"/>
                  </a:moveTo>
                  <a:lnTo>
                    <a:pt x="0" y="555495"/>
                  </a:lnTo>
                  <a:lnTo>
                    <a:pt x="430647" y="277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8222742" y="4611751"/>
            <a:ext cx="529717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3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have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right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choose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whether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to</a:t>
            </a:r>
            <a:r>
              <a:rPr dirty="0" sz="2000" spc="-1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turn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 your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video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or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not.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6563868" y="5935979"/>
            <a:ext cx="7097395" cy="1325880"/>
            <a:chOff x="6563868" y="5935979"/>
            <a:chExt cx="7097395" cy="1325880"/>
          </a:xfrm>
        </p:grpSpPr>
        <p:sp>
          <p:nvSpPr>
            <p:cNvPr id="29" name="object 29" descr=""/>
            <p:cNvSpPr/>
            <p:nvPr/>
          </p:nvSpPr>
          <p:spPr>
            <a:xfrm>
              <a:off x="6563868" y="5935979"/>
              <a:ext cx="7097395" cy="1325880"/>
            </a:xfrm>
            <a:custGeom>
              <a:avLst/>
              <a:gdLst/>
              <a:ahLst/>
              <a:cxnLst/>
              <a:rect l="l" t="t" r="r" b="b"/>
              <a:pathLst>
                <a:path w="7097394" h="1325879">
                  <a:moveTo>
                    <a:pt x="6964680" y="0"/>
                  </a:moveTo>
                  <a:lnTo>
                    <a:pt x="132587" y="0"/>
                  </a:lnTo>
                  <a:lnTo>
                    <a:pt x="90659" y="6754"/>
                  </a:lnTo>
                  <a:lnTo>
                    <a:pt x="54260" y="25566"/>
                  </a:lnTo>
                  <a:lnTo>
                    <a:pt x="25566" y="54260"/>
                  </a:lnTo>
                  <a:lnTo>
                    <a:pt x="6754" y="90659"/>
                  </a:lnTo>
                  <a:lnTo>
                    <a:pt x="0" y="132588"/>
                  </a:lnTo>
                  <a:lnTo>
                    <a:pt x="0" y="1193292"/>
                  </a:lnTo>
                  <a:lnTo>
                    <a:pt x="6754" y="1235200"/>
                  </a:lnTo>
                  <a:lnTo>
                    <a:pt x="25566" y="1271597"/>
                  </a:lnTo>
                  <a:lnTo>
                    <a:pt x="54260" y="1300298"/>
                  </a:lnTo>
                  <a:lnTo>
                    <a:pt x="90659" y="1319120"/>
                  </a:lnTo>
                  <a:lnTo>
                    <a:pt x="132587" y="1325880"/>
                  </a:lnTo>
                  <a:lnTo>
                    <a:pt x="6964680" y="1325880"/>
                  </a:lnTo>
                  <a:lnTo>
                    <a:pt x="7006608" y="1319120"/>
                  </a:lnTo>
                  <a:lnTo>
                    <a:pt x="7043007" y="1300298"/>
                  </a:lnTo>
                  <a:lnTo>
                    <a:pt x="7071701" y="1271597"/>
                  </a:lnTo>
                  <a:lnTo>
                    <a:pt x="7090513" y="1235200"/>
                  </a:lnTo>
                  <a:lnTo>
                    <a:pt x="7097268" y="1193292"/>
                  </a:lnTo>
                  <a:lnTo>
                    <a:pt x="7097268" y="132588"/>
                  </a:lnTo>
                  <a:lnTo>
                    <a:pt x="7090513" y="90659"/>
                  </a:lnTo>
                  <a:lnTo>
                    <a:pt x="7071701" y="54260"/>
                  </a:lnTo>
                  <a:lnTo>
                    <a:pt x="7043007" y="25566"/>
                  </a:lnTo>
                  <a:lnTo>
                    <a:pt x="7006608" y="6754"/>
                  </a:lnTo>
                  <a:lnTo>
                    <a:pt x="6964680" y="0"/>
                  </a:lnTo>
                  <a:close/>
                </a:path>
              </a:pathLst>
            </a:custGeom>
            <a:solidFill>
              <a:srgbClr val="D978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7018761" y="6404783"/>
              <a:ext cx="625475" cy="391160"/>
            </a:xfrm>
            <a:custGeom>
              <a:avLst/>
              <a:gdLst/>
              <a:ahLst/>
              <a:cxnLst/>
              <a:rect l="l" t="t" r="r" b="b"/>
              <a:pathLst>
                <a:path w="625475" h="391159">
                  <a:moveTo>
                    <a:pt x="302203" y="7337"/>
                  </a:moveTo>
                  <a:lnTo>
                    <a:pt x="275419" y="22895"/>
                  </a:lnTo>
                  <a:lnTo>
                    <a:pt x="79602" y="23085"/>
                  </a:lnTo>
                  <a:lnTo>
                    <a:pt x="21898" y="63168"/>
                  </a:lnTo>
                  <a:lnTo>
                    <a:pt x="5832" y="102539"/>
                  </a:lnTo>
                  <a:lnTo>
                    <a:pt x="0" y="150509"/>
                  </a:lnTo>
                  <a:lnTo>
                    <a:pt x="6385" y="200629"/>
                  </a:lnTo>
                  <a:lnTo>
                    <a:pt x="23905" y="241143"/>
                  </a:lnTo>
                  <a:lnTo>
                    <a:pt x="50104" y="268243"/>
                  </a:lnTo>
                  <a:lnTo>
                    <a:pt x="82528" y="278122"/>
                  </a:lnTo>
                  <a:lnTo>
                    <a:pt x="258838" y="278122"/>
                  </a:lnTo>
                  <a:lnTo>
                    <a:pt x="258838" y="390723"/>
                  </a:lnTo>
                  <a:lnTo>
                    <a:pt x="333864" y="332546"/>
                  </a:lnTo>
                  <a:lnTo>
                    <a:pt x="408889" y="332546"/>
                  </a:lnTo>
                  <a:lnTo>
                    <a:pt x="408889" y="329468"/>
                  </a:lnTo>
                  <a:lnTo>
                    <a:pt x="288848" y="329468"/>
                  </a:lnTo>
                  <a:lnTo>
                    <a:pt x="288848" y="248096"/>
                  </a:lnTo>
                  <a:lnTo>
                    <a:pt x="82528" y="248096"/>
                  </a:lnTo>
                  <a:lnTo>
                    <a:pt x="63624" y="241060"/>
                  </a:lnTo>
                  <a:lnTo>
                    <a:pt x="46759" y="221203"/>
                  </a:lnTo>
                  <a:lnTo>
                    <a:pt x="34650" y="190395"/>
                  </a:lnTo>
                  <a:lnTo>
                    <a:pt x="30010" y="150509"/>
                  </a:lnTo>
                  <a:lnTo>
                    <a:pt x="34650" y="110622"/>
                  </a:lnTo>
                  <a:lnTo>
                    <a:pt x="46759" y="79814"/>
                  </a:lnTo>
                  <a:lnTo>
                    <a:pt x="63624" y="59957"/>
                  </a:lnTo>
                  <a:lnTo>
                    <a:pt x="82528" y="52922"/>
                  </a:lnTo>
                  <a:lnTo>
                    <a:pt x="589174" y="52922"/>
                  </a:lnTo>
                  <a:lnTo>
                    <a:pt x="573789" y="35750"/>
                  </a:lnTo>
                  <a:lnTo>
                    <a:pt x="532682" y="22895"/>
                  </a:lnTo>
                  <a:lnTo>
                    <a:pt x="397635" y="22895"/>
                  </a:lnTo>
                  <a:lnTo>
                    <a:pt x="394284" y="16151"/>
                  </a:lnTo>
                  <a:lnTo>
                    <a:pt x="388489" y="10947"/>
                  </a:lnTo>
                  <a:lnTo>
                    <a:pt x="385888" y="9983"/>
                  </a:lnTo>
                  <a:lnTo>
                    <a:pt x="314807" y="9983"/>
                  </a:lnTo>
                  <a:lnTo>
                    <a:pt x="308609" y="7999"/>
                  </a:lnTo>
                  <a:lnTo>
                    <a:pt x="302203" y="7337"/>
                  </a:lnTo>
                  <a:close/>
                </a:path>
                <a:path w="625475" h="391159">
                  <a:moveTo>
                    <a:pt x="408889" y="332546"/>
                  </a:moveTo>
                  <a:lnTo>
                    <a:pt x="333864" y="332546"/>
                  </a:lnTo>
                  <a:lnTo>
                    <a:pt x="408889" y="390723"/>
                  </a:lnTo>
                  <a:lnTo>
                    <a:pt x="408889" y="332546"/>
                  </a:lnTo>
                  <a:close/>
                </a:path>
                <a:path w="625475" h="391159">
                  <a:moveTo>
                    <a:pt x="333864" y="294562"/>
                  </a:moveTo>
                  <a:lnTo>
                    <a:pt x="288848" y="329468"/>
                  </a:lnTo>
                  <a:lnTo>
                    <a:pt x="378879" y="329468"/>
                  </a:lnTo>
                  <a:lnTo>
                    <a:pt x="333864" y="294562"/>
                  </a:lnTo>
                  <a:close/>
                </a:path>
                <a:path w="625475" h="391159">
                  <a:moveTo>
                    <a:pt x="408889" y="232782"/>
                  </a:moveTo>
                  <a:lnTo>
                    <a:pt x="378879" y="232782"/>
                  </a:lnTo>
                  <a:lnTo>
                    <a:pt x="378879" y="329468"/>
                  </a:lnTo>
                  <a:lnTo>
                    <a:pt x="408889" y="329468"/>
                  </a:lnTo>
                  <a:lnTo>
                    <a:pt x="408889" y="278122"/>
                  </a:lnTo>
                  <a:lnTo>
                    <a:pt x="593515" y="278122"/>
                  </a:lnTo>
                  <a:lnTo>
                    <a:pt x="600205" y="271404"/>
                  </a:lnTo>
                  <a:lnTo>
                    <a:pt x="600205" y="254820"/>
                  </a:lnTo>
                  <a:lnTo>
                    <a:pt x="593515" y="248096"/>
                  </a:lnTo>
                  <a:lnTo>
                    <a:pt x="408889" y="248096"/>
                  </a:lnTo>
                  <a:lnTo>
                    <a:pt x="408889" y="232782"/>
                  </a:lnTo>
                  <a:close/>
                </a:path>
                <a:path w="625475" h="391159">
                  <a:moveTo>
                    <a:pt x="415492" y="210562"/>
                  </a:moveTo>
                  <a:lnTo>
                    <a:pt x="258838" y="210562"/>
                  </a:lnTo>
                  <a:lnTo>
                    <a:pt x="258838" y="248096"/>
                  </a:lnTo>
                  <a:lnTo>
                    <a:pt x="288848" y="248096"/>
                  </a:lnTo>
                  <a:lnTo>
                    <a:pt x="288848" y="229254"/>
                  </a:lnTo>
                  <a:lnTo>
                    <a:pt x="408889" y="229254"/>
                  </a:lnTo>
                  <a:lnTo>
                    <a:pt x="408889" y="213190"/>
                  </a:lnTo>
                  <a:lnTo>
                    <a:pt x="411171" y="212539"/>
                  </a:lnTo>
                  <a:lnTo>
                    <a:pt x="413385" y="211657"/>
                  </a:lnTo>
                  <a:lnTo>
                    <a:pt x="415492" y="210562"/>
                  </a:lnTo>
                  <a:close/>
                </a:path>
                <a:path w="625475" h="391159">
                  <a:moveTo>
                    <a:pt x="543935" y="210562"/>
                  </a:moveTo>
                  <a:lnTo>
                    <a:pt x="513925" y="210562"/>
                  </a:lnTo>
                  <a:lnTo>
                    <a:pt x="514708" y="220571"/>
                  </a:lnTo>
                  <a:lnTo>
                    <a:pt x="517046" y="230342"/>
                  </a:lnTo>
                  <a:lnTo>
                    <a:pt x="520804" y="239512"/>
                  </a:lnTo>
                  <a:lnTo>
                    <a:pt x="526004" y="248096"/>
                  </a:lnTo>
                  <a:lnTo>
                    <a:pt x="585200" y="248096"/>
                  </a:lnTo>
                  <a:lnTo>
                    <a:pt x="569738" y="245700"/>
                  </a:lnTo>
                  <a:lnTo>
                    <a:pt x="556828" y="237847"/>
                  </a:lnTo>
                  <a:lnTo>
                    <a:pt x="547788" y="225735"/>
                  </a:lnTo>
                  <a:lnTo>
                    <a:pt x="543935" y="210562"/>
                  </a:lnTo>
                  <a:close/>
                </a:path>
                <a:path w="625475" h="391159">
                  <a:moveTo>
                    <a:pt x="359898" y="232031"/>
                  </a:moveTo>
                  <a:lnTo>
                    <a:pt x="316833" y="232031"/>
                  </a:lnTo>
                  <a:lnTo>
                    <a:pt x="322616" y="237405"/>
                  </a:lnTo>
                  <a:lnTo>
                    <a:pt x="330175" y="240451"/>
                  </a:lnTo>
                  <a:lnTo>
                    <a:pt x="338065" y="240589"/>
                  </a:lnTo>
                  <a:lnTo>
                    <a:pt x="346806" y="240627"/>
                  </a:lnTo>
                  <a:lnTo>
                    <a:pt x="355171" y="237042"/>
                  </a:lnTo>
                  <a:lnTo>
                    <a:pt x="359898" y="232031"/>
                  </a:lnTo>
                  <a:close/>
                </a:path>
                <a:path w="625475" h="391159">
                  <a:moveTo>
                    <a:pt x="408889" y="229254"/>
                  </a:moveTo>
                  <a:lnTo>
                    <a:pt x="288848" y="229254"/>
                  </a:lnTo>
                  <a:lnTo>
                    <a:pt x="290586" y="230342"/>
                  </a:lnTo>
                  <a:lnTo>
                    <a:pt x="292418" y="231274"/>
                  </a:lnTo>
                  <a:lnTo>
                    <a:pt x="301565" y="234846"/>
                  </a:lnTo>
                  <a:lnTo>
                    <a:pt x="309593" y="234846"/>
                  </a:lnTo>
                  <a:lnTo>
                    <a:pt x="316833" y="232031"/>
                  </a:lnTo>
                  <a:lnTo>
                    <a:pt x="359898" y="232031"/>
                  </a:lnTo>
                  <a:lnTo>
                    <a:pt x="361173" y="230680"/>
                  </a:lnTo>
                  <a:lnTo>
                    <a:pt x="408889" y="230680"/>
                  </a:lnTo>
                  <a:lnTo>
                    <a:pt x="408889" y="229254"/>
                  </a:lnTo>
                  <a:close/>
                </a:path>
                <a:path w="625475" h="391159">
                  <a:moveTo>
                    <a:pt x="408889" y="230680"/>
                  </a:moveTo>
                  <a:lnTo>
                    <a:pt x="361173" y="230680"/>
                  </a:lnTo>
                  <a:lnTo>
                    <a:pt x="366762" y="233032"/>
                  </a:lnTo>
                  <a:lnTo>
                    <a:pt x="372896" y="233758"/>
                  </a:lnTo>
                  <a:lnTo>
                    <a:pt x="378879" y="232782"/>
                  </a:lnTo>
                  <a:lnTo>
                    <a:pt x="408889" y="232782"/>
                  </a:lnTo>
                  <a:lnTo>
                    <a:pt x="408889" y="230680"/>
                  </a:lnTo>
                  <a:close/>
                </a:path>
                <a:path w="625475" h="391159">
                  <a:moveTo>
                    <a:pt x="68348" y="104493"/>
                  </a:moveTo>
                  <a:lnTo>
                    <a:pt x="60320" y="109597"/>
                  </a:lnTo>
                  <a:lnTo>
                    <a:pt x="56981" y="124779"/>
                  </a:lnTo>
                  <a:lnTo>
                    <a:pt x="56231" y="132005"/>
                  </a:lnTo>
                  <a:lnTo>
                    <a:pt x="56269" y="139249"/>
                  </a:lnTo>
                  <a:lnTo>
                    <a:pt x="60339" y="167271"/>
                  </a:lnTo>
                  <a:lnTo>
                    <a:pt x="71499" y="189909"/>
                  </a:lnTo>
                  <a:lnTo>
                    <a:pt x="88173" y="205046"/>
                  </a:lnTo>
                  <a:lnTo>
                    <a:pt x="108787" y="210562"/>
                  </a:lnTo>
                  <a:lnTo>
                    <a:pt x="588951" y="210562"/>
                  </a:lnTo>
                  <a:lnTo>
                    <a:pt x="602038" y="207543"/>
                  </a:lnTo>
                  <a:lnTo>
                    <a:pt x="613701" y="197669"/>
                  </a:lnTo>
                  <a:lnTo>
                    <a:pt x="619099" y="186090"/>
                  </a:lnTo>
                  <a:lnTo>
                    <a:pt x="336414" y="186090"/>
                  </a:lnTo>
                  <a:lnTo>
                    <a:pt x="310847" y="180941"/>
                  </a:lnTo>
                  <a:lnTo>
                    <a:pt x="310243" y="180535"/>
                  </a:lnTo>
                  <a:lnTo>
                    <a:pt x="108787" y="180535"/>
                  </a:lnTo>
                  <a:lnTo>
                    <a:pt x="100775" y="177410"/>
                  </a:lnTo>
                  <a:lnTo>
                    <a:pt x="93538" y="168759"/>
                  </a:lnTo>
                  <a:lnTo>
                    <a:pt x="88298" y="155675"/>
                  </a:lnTo>
                  <a:lnTo>
                    <a:pt x="86279" y="139249"/>
                  </a:lnTo>
                  <a:lnTo>
                    <a:pt x="86241" y="134200"/>
                  </a:lnTo>
                  <a:lnTo>
                    <a:pt x="86773" y="129165"/>
                  </a:lnTo>
                  <a:lnTo>
                    <a:pt x="89655" y="116128"/>
                  </a:lnTo>
                  <a:lnTo>
                    <a:pt x="84553" y="108096"/>
                  </a:lnTo>
                  <a:lnTo>
                    <a:pt x="68348" y="104493"/>
                  </a:lnTo>
                  <a:close/>
                </a:path>
                <a:path w="625475" h="391159">
                  <a:moveTo>
                    <a:pt x="431785" y="54273"/>
                  </a:moveTo>
                  <a:lnTo>
                    <a:pt x="336414" y="54273"/>
                  </a:lnTo>
                  <a:lnTo>
                    <a:pt x="362055" y="59452"/>
                  </a:lnTo>
                  <a:lnTo>
                    <a:pt x="382994" y="73577"/>
                  </a:lnTo>
                  <a:lnTo>
                    <a:pt x="397111" y="94527"/>
                  </a:lnTo>
                  <a:lnTo>
                    <a:pt x="402287" y="120182"/>
                  </a:lnTo>
                  <a:lnTo>
                    <a:pt x="397111" y="145837"/>
                  </a:lnTo>
                  <a:lnTo>
                    <a:pt x="382994" y="166786"/>
                  </a:lnTo>
                  <a:lnTo>
                    <a:pt x="362055" y="180911"/>
                  </a:lnTo>
                  <a:lnTo>
                    <a:pt x="336414" y="186090"/>
                  </a:lnTo>
                  <a:lnTo>
                    <a:pt x="619099" y="186090"/>
                  </a:lnTo>
                  <a:lnTo>
                    <a:pt x="621689" y="180535"/>
                  </a:lnTo>
                  <a:lnTo>
                    <a:pt x="434398" y="180535"/>
                  </a:lnTo>
                  <a:lnTo>
                    <a:pt x="441519" y="177239"/>
                  </a:lnTo>
                  <a:lnTo>
                    <a:pt x="447065" y="171283"/>
                  </a:lnTo>
                  <a:lnTo>
                    <a:pt x="450617" y="161966"/>
                  </a:lnTo>
                  <a:lnTo>
                    <a:pt x="452648" y="156702"/>
                  </a:lnTo>
                  <a:lnTo>
                    <a:pt x="452648" y="148676"/>
                  </a:lnTo>
                  <a:lnTo>
                    <a:pt x="449853" y="141426"/>
                  </a:lnTo>
                  <a:lnTo>
                    <a:pt x="455155" y="135708"/>
                  </a:lnTo>
                  <a:lnTo>
                    <a:pt x="458100" y="128201"/>
                  </a:lnTo>
                  <a:lnTo>
                    <a:pt x="458144" y="111662"/>
                  </a:lnTo>
                  <a:lnTo>
                    <a:pt x="454561" y="103292"/>
                  </a:lnTo>
                  <a:lnTo>
                    <a:pt x="448203" y="97286"/>
                  </a:lnTo>
                  <a:lnTo>
                    <a:pt x="450165" y="91083"/>
                  </a:lnTo>
                  <a:lnTo>
                    <a:pt x="432072" y="55999"/>
                  </a:lnTo>
                  <a:lnTo>
                    <a:pt x="431906" y="54823"/>
                  </a:lnTo>
                  <a:lnTo>
                    <a:pt x="431785" y="54273"/>
                  </a:lnTo>
                  <a:close/>
                </a:path>
                <a:path w="625475" h="391159">
                  <a:moveTo>
                    <a:pt x="136771" y="52922"/>
                  </a:moveTo>
                  <a:lnTo>
                    <a:pt x="82528" y="52922"/>
                  </a:lnTo>
                  <a:lnTo>
                    <a:pt x="102080" y="59607"/>
                  </a:lnTo>
                  <a:lnTo>
                    <a:pt x="117522" y="78267"/>
                  </a:lnTo>
                  <a:lnTo>
                    <a:pt x="127652" y="106759"/>
                  </a:lnTo>
                  <a:lnTo>
                    <a:pt x="131089" y="140960"/>
                  </a:lnTo>
                  <a:lnTo>
                    <a:pt x="131210" y="145837"/>
                  </a:lnTo>
                  <a:lnTo>
                    <a:pt x="130647" y="164701"/>
                  </a:lnTo>
                  <a:lnTo>
                    <a:pt x="128087" y="175844"/>
                  </a:lnTo>
                  <a:lnTo>
                    <a:pt x="121504" y="179949"/>
                  </a:lnTo>
                  <a:lnTo>
                    <a:pt x="108787" y="180535"/>
                  </a:lnTo>
                  <a:lnTo>
                    <a:pt x="153202" y="180535"/>
                  </a:lnTo>
                  <a:lnTo>
                    <a:pt x="156670" y="171505"/>
                  </a:lnTo>
                  <a:lnTo>
                    <a:pt x="159188" y="162189"/>
                  </a:lnTo>
                  <a:lnTo>
                    <a:pt x="160738" y="152662"/>
                  </a:lnTo>
                  <a:lnTo>
                    <a:pt x="161138" y="145837"/>
                  </a:lnTo>
                  <a:lnTo>
                    <a:pt x="161072" y="139249"/>
                  </a:lnTo>
                  <a:lnTo>
                    <a:pt x="159634" y="116090"/>
                  </a:lnTo>
                  <a:lnTo>
                    <a:pt x="154806" y="91881"/>
                  </a:lnTo>
                  <a:lnTo>
                    <a:pt x="147093" y="70713"/>
                  </a:lnTo>
                  <a:lnTo>
                    <a:pt x="136771" y="52922"/>
                  </a:lnTo>
                  <a:close/>
                </a:path>
                <a:path w="625475" h="391159">
                  <a:moveTo>
                    <a:pt x="431397" y="52922"/>
                  </a:moveTo>
                  <a:lnTo>
                    <a:pt x="244283" y="52922"/>
                  </a:lnTo>
                  <a:lnTo>
                    <a:pt x="244204" y="53929"/>
                  </a:lnTo>
                  <a:lnTo>
                    <a:pt x="244133" y="56731"/>
                  </a:lnTo>
                  <a:lnTo>
                    <a:pt x="244283" y="58627"/>
                  </a:lnTo>
                  <a:lnTo>
                    <a:pt x="233880" y="65353"/>
                  </a:lnTo>
                  <a:lnTo>
                    <a:pt x="227083" y="75200"/>
                  </a:lnTo>
                  <a:lnTo>
                    <a:pt x="224460" y="86876"/>
                  </a:lnTo>
                  <a:lnTo>
                    <a:pt x="226577" y="99088"/>
                  </a:lnTo>
                  <a:lnTo>
                    <a:pt x="221175" y="104912"/>
                  </a:lnTo>
                  <a:lnTo>
                    <a:pt x="218124" y="112537"/>
                  </a:lnTo>
                  <a:lnTo>
                    <a:pt x="218071" y="124779"/>
                  </a:lnTo>
                  <a:lnTo>
                    <a:pt x="218178" y="129165"/>
                  </a:lnTo>
                  <a:lnTo>
                    <a:pt x="221694" y="137166"/>
                  </a:lnTo>
                  <a:lnTo>
                    <a:pt x="227927" y="143002"/>
                  </a:lnTo>
                  <a:lnTo>
                    <a:pt x="225947" y="149185"/>
                  </a:lnTo>
                  <a:lnTo>
                    <a:pt x="225287" y="155576"/>
                  </a:lnTo>
                  <a:lnTo>
                    <a:pt x="225947" y="161966"/>
                  </a:lnTo>
                  <a:lnTo>
                    <a:pt x="227927" y="168149"/>
                  </a:lnTo>
                  <a:lnTo>
                    <a:pt x="229991" y="173004"/>
                  </a:lnTo>
                  <a:lnTo>
                    <a:pt x="233242" y="177264"/>
                  </a:lnTo>
                  <a:lnTo>
                    <a:pt x="237381" y="180535"/>
                  </a:lnTo>
                  <a:lnTo>
                    <a:pt x="310243" y="180535"/>
                  </a:lnTo>
                  <a:lnTo>
                    <a:pt x="289941" y="166892"/>
                  </a:lnTo>
                  <a:lnTo>
                    <a:pt x="275804" y="146040"/>
                  </a:lnTo>
                  <a:lnTo>
                    <a:pt x="270542" y="120482"/>
                  </a:lnTo>
                  <a:lnTo>
                    <a:pt x="275600" y="94804"/>
                  </a:lnTo>
                  <a:lnTo>
                    <a:pt x="289622" y="73790"/>
                  </a:lnTo>
                  <a:lnTo>
                    <a:pt x="310497" y="59570"/>
                  </a:lnTo>
                  <a:lnTo>
                    <a:pt x="336114" y="54273"/>
                  </a:lnTo>
                  <a:lnTo>
                    <a:pt x="431785" y="54273"/>
                  </a:lnTo>
                  <a:lnTo>
                    <a:pt x="431710" y="53929"/>
                  </a:lnTo>
                  <a:lnTo>
                    <a:pt x="431397" y="52922"/>
                  </a:lnTo>
                  <a:close/>
                </a:path>
                <a:path w="625475" h="391159">
                  <a:moveTo>
                    <a:pt x="589174" y="52922"/>
                  </a:moveTo>
                  <a:lnTo>
                    <a:pt x="532682" y="52922"/>
                  </a:lnTo>
                  <a:lnTo>
                    <a:pt x="553187" y="58501"/>
                  </a:lnTo>
                  <a:lnTo>
                    <a:pt x="569647" y="73068"/>
                  </a:lnTo>
                  <a:lnTo>
                    <a:pt x="582005" y="93363"/>
                  </a:lnTo>
                  <a:lnTo>
                    <a:pt x="590201" y="116128"/>
                  </a:lnTo>
                  <a:lnTo>
                    <a:pt x="594674" y="140960"/>
                  </a:lnTo>
                  <a:lnTo>
                    <a:pt x="594851" y="160802"/>
                  </a:lnTo>
                  <a:lnTo>
                    <a:pt x="592390" y="174409"/>
                  </a:lnTo>
                  <a:lnTo>
                    <a:pt x="588951" y="180535"/>
                  </a:lnTo>
                  <a:lnTo>
                    <a:pt x="621689" y="180535"/>
                  </a:lnTo>
                  <a:lnTo>
                    <a:pt x="622071" y="179717"/>
                  </a:lnTo>
                  <a:lnTo>
                    <a:pt x="625276" y="152460"/>
                  </a:lnTo>
                  <a:lnTo>
                    <a:pt x="619688" y="110048"/>
                  </a:lnTo>
                  <a:lnTo>
                    <a:pt x="602659" y="67973"/>
                  </a:lnTo>
                  <a:lnTo>
                    <a:pt x="589174" y="52922"/>
                  </a:lnTo>
                  <a:close/>
                </a:path>
                <a:path w="625475" h="391159">
                  <a:moveTo>
                    <a:pt x="329168" y="0"/>
                  </a:moveTo>
                  <a:lnTo>
                    <a:pt x="320784" y="3590"/>
                  </a:lnTo>
                  <a:lnTo>
                    <a:pt x="314807" y="9983"/>
                  </a:lnTo>
                  <a:lnTo>
                    <a:pt x="385888" y="9983"/>
                  </a:lnTo>
                  <a:lnTo>
                    <a:pt x="381430" y="8332"/>
                  </a:lnTo>
                  <a:lnTo>
                    <a:pt x="358922" y="8332"/>
                  </a:lnTo>
                  <a:lnTo>
                    <a:pt x="353164" y="3102"/>
                  </a:lnTo>
                  <a:lnTo>
                    <a:pt x="345693" y="168"/>
                  </a:lnTo>
                  <a:lnTo>
                    <a:pt x="329168" y="0"/>
                  </a:lnTo>
                  <a:close/>
                </a:path>
                <a:path w="625475" h="391159">
                  <a:moveTo>
                    <a:pt x="374209" y="5411"/>
                  </a:moveTo>
                  <a:lnTo>
                    <a:pt x="366143" y="5411"/>
                  </a:lnTo>
                  <a:lnTo>
                    <a:pt x="358922" y="8332"/>
                  </a:lnTo>
                  <a:lnTo>
                    <a:pt x="381430" y="8332"/>
                  </a:lnTo>
                  <a:lnTo>
                    <a:pt x="374209" y="541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8222742" y="6267958"/>
            <a:ext cx="4615180" cy="58737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2700" marR="5080">
              <a:lnSpc>
                <a:spcPts val="2020"/>
              </a:lnSpc>
              <a:spcBef>
                <a:spcPts val="484"/>
              </a:spcBef>
            </a:pPr>
            <a:r>
              <a:rPr dirty="0" sz="2000" spc="-25" b="1">
                <a:solidFill>
                  <a:srgbClr val="FFFFFF"/>
                </a:solidFill>
                <a:latin typeface="Times New Roman"/>
                <a:cs typeface="Times New Roman"/>
              </a:rPr>
              <a:t>Participation</a:t>
            </a:r>
            <a:r>
              <a:rPr dirty="0" sz="2000" spc="-60" b="1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prepares</a:t>
            </a:r>
            <a:r>
              <a:rPr dirty="0" sz="2000" spc="-7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you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dirty="0" sz="2000" spc="-4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35">
                <a:solidFill>
                  <a:srgbClr val="FFFFFF"/>
                </a:solidFill>
                <a:latin typeface="Times New Roman"/>
                <a:cs typeface="Times New Roman"/>
              </a:rPr>
              <a:t>your</a:t>
            </a:r>
            <a:r>
              <a:rPr dirty="0" sz="2000" spc="-6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50">
                <a:solidFill>
                  <a:srgbClr val="FFFFFF"/>
                </a:solidFill>
                <a:latin typeface="Times New Roman"/>
                <a:cs typeface="Times New Roman"/>
              </a:rPr>
              <a:t>exam</a:t>
            </a:r>
            <a:r>
              <a:rPr dirty="0" sz="2000" spc="-5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dirty="0" sz="2000" spc="-40">
                <a:solidFill>
                  <a:srgbClr val="FFFFFF"/>
                </a:solidFill>
                <a:latin typeface="Times New Roman"/>
                <a:cs typeface="Times New Roman"/>
              </a:rPr>
              <a:t>learning</a:t>
            </a:r>
            <a:r>
              <a:rPr dirty="0" sz="2000" spc="-85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10">
                <a:solidFill>
                  <a:srgbClr val="FFFFFF"/>
                </a:solidFill>
                <a:latin typeface="Times New Roman"/>
                <a:cs typeface="Times New Roman"/>
              </a:rPr>
              <a:t>needs</a:t>
            </a:r>
            <a:r>
              <a:rPr dirty="0" sz="2000" spc="-114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5">
                <a:solidFill>
                  <a:srgbClr val="FFFFFF"/>
                </a:solidFill>
                <a:latin typeface="Times New Roman"/>
                <a:cs typeface="Times New Roman"/>
              </a:rPr>
              <a:t>with</a:t>
            </a:r>
            <a:r>
              <a:rPr dirty="0" sz="2000" spc="-8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000" spc="-20">
                <a:solidFill>
                  <a:srgbClr val="FFFFFF"/>
                </a:solidFill>
                <a:latin typeface="Times New Roman"/>
                <a:cs typeface="Times New Roman"/>
              </a:rPr>
              <a:t>ease.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830249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05"/>
              </a:spcBef>
            </a:pPr>
            <a:r>
              <a:rPr dirty="0" sz="6150" spc="-10"/>
              <a:t>Introduction</a:t>
            </a:r>
            <a:endParaRPr sz="6150"/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4" name="object 4" descr=""/>
          <p:cNvSpPr txBox="1"/>
          <p:nvPr/>
        </p:nvSpPr>
        <p:spPr>
          <a:xfrm>
            <a:off x="780999" y="4593133"/>
            <a:ext cx="7000875" cy="14992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8100"/>
              </a:lnSpc>
              <a:spcBef>
                <a:spcPts val="100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This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presentation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explores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legal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concept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in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negligence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cases.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We'll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examine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key</a:t>
            </a:r>
            <a:r>
              <a:rPr dirty="0" sz="1750" spc="-1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English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and</a:t>
            </a:r>
            <a:r>
              <a:rPr dirty="0" sz="1750" spc="-15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Hong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Kong</a:t>
            </a:r>
            <a:r>
              <a:rPr dirty="0" sz="175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court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decisions,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analysing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evolution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legal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principles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and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their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implications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for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mental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health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law.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1199210"/>
            <a:ext cx="6950709" cy="14166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ts val="5610"/>
              </a:lnSpc>
            </a:pPr>
            <a:r>
              <a:rPr dirty="0" spc="140"/>
              <a:t>Introduction</a:t>
            </a:r>
            <a:r>
              <a:rPr dirty="0" spc="240"/>
              <a:t> </a:t>
            </a:r>
            <a:r>
              <a:rPr dirty="0" spc="150"/>
              <a:t>to</a:t>
            </a:r>
            <a:r>
              <a:rPr dirty="0" spc="330"/>
              <a:t> </a:t>
            </a:r>
            <a:r>
              <a:rPr dirty="0" spc="65"/>
              <a:t>Psychiatric </a:t>
            </a:r>
            <a:r>
              <a:rPr dirty="0" spc="-20"/>
              <a:t>Harm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280403" y="330098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6" y="0"/>
                </a:lnTo>
                <a:lnTo>
                  <a:pt x="20828" y="2666"/>
                </a:lnTo>
                <a:lnTo>
                  <a:pt x="9906" y="9905"/>
                </a:lnTo>
                <a:lnTo>
                  <a:pt x="2667" y="20827"/>
                </a:lnTo>
                <a:lnTo>
                  <a:pt x="0" y="34036"/>
                </a:lnTo>
                <a:lnTo>
                  <a:pt x="0" y="476503"/>
                </a:lnTo>
                <a:lnTo>
                  <a:pt x="2667" y="489712"/>
                </a:lnTo>
                <a:lnTo>
                  <a:pt x="9906" y="500633"/>
                </a:lnTo>
                <a:lnTo>
                  <a:pt x="20828" y="507873"/>
                </a:lnTo>
                <a:lnTo>
                  <a:pt x="34036" y="510539"/>
                </a:lnTo>
                <a:lnTo>
                  <a:pt x="476503" y="510539"/>
                </a:lnTo>
                <a:lnTo>
                  <a:pt x="489712" y="507873"/>
                </a:lnTo>
                <a:lnTo>
                  <a:pt x="500506" y="500633"/>
                </a:lnTo>
                <a:lnTo>
                  <a:pt x="507873" y="489712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73" y="20827"/>
                </a:lnTo>
                <a:lnTo>
                  <a:pt x="500506" y="9905"/>
                </a:lnTo>
                <a:lnTo>
                  <a:pt x="489712" y="2666"/>
                </a:lnTo>
                <a:lnTo>
                  <a:pt x="47650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70650" y="3286200"/>
            <a:ext cx="2133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1</a:t>
            </a:r>
            <a:endParaRPr sz="26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5573" y="3269361"/>
            <a:ext cx="2925445" cy="1908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Definition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585"/>
              </a:spcBef>
            </a:pP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refers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to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recognised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mental</a:t>
            </a:r>
            <a:r>
              <a:rPr dirty="0" sz="175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illnesses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caused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by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another's negligence.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10171176" y="3300984"/>
            <a:ext cx="510540" cy="510540"/>
          </a:xfrm>
          <a:custGeom>
            <a:avLst/>
            <a:gdLst/>
            <a:ahLst/>
            <a:cxnLst/>
            <a:rect l="l" t="t" r="r" b="b"/>
            <a:pathLst>
              <a:path w="510540" h="510539">
                <a:moveTo>
                  <a:pt x="476503" y="0"/>
                </a:moveTo>
                <a:lnTo>
                  <a:pt x="34035" y="0"/>
                </a:lnTo>
                <a:lnTo>
                  <a:pt x="20827" y="2666"/>
                </a:lnTo>
                <a:lnTo>
                  <a:pt x="9905" y="9905"/>
                </a:lnTo>
                <a:lnTo>
                  <a:pt x="2667" y="20827"/>
                </a:lnTo>
                <a:lnTo>
                  <a:pt x="0" y="34036"/>
                </a:lnTo>
                <a:lnTo>
                  <a:pt x="0" y="476503"/>
                </a:lnTo>
                <a:lnTo>
                  <a:pt x="2667" y="489712"/>
                </a:lnTo>
                <a:lnTo>
                  <a:pt x="9905" y="500633"/>
                </a:lnTo>
                <a:lnTo>
                  <a:pt x="20827" y="507873"/>
                </a:lnTo>
                <a:lnTo>
                  <a:pt x="34035" y="510539"/>
                </a:lnTo>
                <a:lnTo>
                  <a:pt x="476503" y="510539"/>
                </a:lnTo>
                <a:lnTo>
                  <a:pt x="489712" y="507873"/>
                </a:lnTo>
                <a:lnTo>
                  <a:pt x="500506" y="500633"/>
                </a:lnTo>
                <a:lnTo>
                  <a:pt x="507873" y="489712"/>
                </a:lnTo>
                <a:lnTo>
                  <a:pt x="510540" y="476503"/>
                </a:lnTo>
                <a:lnTo>
                  <a:pt x="510540" y="34036"/>
                </a:lnTo>
                <a:lnTo>
                  <a:pt x="507873" y="20827"/>
                </a:lnTo>
                <a:lnTo>
                  <a:pt x="500506" y="9905"/>
                </a:lnTo>
                <a:lnTo>
                  <a:pt x="489712" y="2666"/>
                </a:lnTo>
                <a:lnTo>
                  <a:pt x="47650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10318242" y="3286200"/>
            <a:ext cx="213360" cy="4305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2</a:t>
            </a:r>
            <a:endParaRPr sz="26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10897869" y="3269361"/>
            <a:ext cx="2482850" cy="190881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Legal</a:t>
            </a:r>
            <a:r>
              <a:rPr dirty="0" sz="2200" spc="-12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Recognition</a:t>
            </a:r>
            <a:endParaRPr sz="2200">
              <a:latin typeface="Arial"/>
              <a:cs typeface="Arial"/>
            </a:endParaRPr>
          </a:p>
          <a:p>
            <a:pPr algn="just" marL="12700" marR="5080">
              <a:lnSpc>
                <a:spcPct val="138100"/>
              </a:lnSpc>
              <a:spcBef>
                <a:spcPts val="585"/>
              </a:spcBef>
            </a:pP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Courts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have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gradually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expanded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scope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of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recoverable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psychiatric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injuries.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280403" y="5725667"/>
            <a:ext cx="510540" cy="509270"/>
          </a:xfrm>
          <a:custGeom>
            <a:avLst/>
            <a:gdLst/>
            <a:ahLst/>
            <a:cxnLst/>
            <a:rect l="l" t="t" r="r" b="b"/>
            <a:pathLst>
              <a:path w="510540" h="509270">
                <a:moveTo>
                  <a:pt x="476630" y="0"/>
                </a:moveTo>
                <a:lnTo>
                  <a:pt x="33909" y="0"/>
                </a:lnTo>
                <a:lnTo>
                  <a:pt x="20700" y="2666"/>
                </a:lnTo>
                <a:lnTo>
                  <a:pt x="9906" y="9905"/>
                </a:lnTo>
                <a:lnTo>
                  <a:pt x="2667" y="20700"/>
                </a:lnTo>
                <a:lnTo>
                  <a:pt x="0" y="33908"/>
                </a:lnTo>
                <a:lnTo>
                  <a:pt x="0" y="474852"/>
                </a:lnTo>
                <a:lnTo>
                  <a:pt x="2667" y="488060"/>
                </a:lnTo>
                <a:lnTo>
                  <a:pt x="9906" y="498855"/>
                </a:lnTo>
                <a:lnTo>
                  <a:pt x="20700" y="506094"/>
                </a:lnTo>
                <a:lnTo>
                  <a:pt x="33909" y="508761"/>
                </a:lnTo>
                <a:lnTo>
                  <a:pt x="476630" y="508761"/>
                </a:lnTo>
                <a:lnTo>
                  <a:pt x="489839" y="506094"/>
                </a:lnTo>
                <a:lnTo>
                  <a:pt x="500634" y="498855"/>
                </a:lnTo>
                <a:lnTo>
                  <a:pt x="507873" y="488060"/>
                </a:lnTo>
                <a:lnTo>
                  <a:pt x="510540" y="474852"/>
                </a:lnTo>
                <a:lnTo>
                  <a:pt x="510540" y="33908"/>
                </a:lnTo>
                <a:lnTo>
                  <a:pt x="507873" y="20700"/>
                </a:lnTo>
                <a:lnTo>
                  <a:pt x="500634" y="9905"/>
                </a:lnTo>
                <a:lnTo>
                  <a:pt x="489839" y="2666"/>
                </a:lnTo>
                <a:lnTo>
                  <a:pt x="476630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6422516" y="5711444"/>
            <a:ext cx="212725" cy="4298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650" spc="-50">
                <a:solidFill>
                  <a:srgbClr val="151512"/>
                </a:solidFill>
                <a:latin typeface="Arial"/>
                <a:cs typeface="Arial"/>
              </a:rPr>
              <a:t>3</a:t>
            </a:r>
            <a:endParaRPr sz="265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12" name="object 12" descr=""/>
          <p:cNvSpPr txBox="1"/>
          <p:nvPr/>
        </p:nvSpPr>
        <p:spPr>
          <a:xfrm>
            <a:off x="7005573" y="5694426"/>
            <a:ext cx="5785485" cy="121793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Challenges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Proving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presents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unique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difficulties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in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negligence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claims.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0999" y="2481199"/>
            <a:ext cx="8207375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Primary</a:t>
            </a:r>
            <a:r>
              <a:rPr dirty="0" spc="160"/>
              <a:t> </a:t>
            </a:r>
            <a:r>
              <a:rPr dirty="0" spc="60"/>
              <a:t>and</a:t>
            </a:r>
            <a:r>
              <a:rPr dirty="0" spc="130"/>
              <a:t> </a:t>
            </a:r>
            <a:r>
              <a:rPr dirty="0" spc="75"/>
              <a:t>Secondary</a:t>
            </a:r>
            <a:r>
              <a:rPr dirty="0" spc="135"/>
              <a:t> </a:t>
            </a:r>
            <a:r>
              <a:rPr dirty="0" spc="110"/>
              <a:t>Victims</a:t>
            </a:r>
          </a:p>
        </p:txBody>
      </p:sp>
      <p:sp>
        <p:nvSpPr>
          <p:cNvPr id="9" name="object 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780999" y="3783838"/>
            <a:ext cx="2040889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Primary</a:t>
            </a:r>
            <a:r>
              <a:rPr dirty="0" sz="2200" spc="10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40">
                <a:solidFill>
                  <a:srgbClr val="151512"/>
                </a:solidFill>
                <a:latin typeface="Arial"/>
                <a:cs typeface="Arial"/>
              </a:rPr>
              <a:t>Victims</a:t>
            </a:r>
            <a:endParaRPr sz="2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80999" y="4296588"/>
            <a:ext cx="3578860" cy="1129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90"/>
              </a:spcBef>
            </a:pP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Those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directly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involved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incident.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They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were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zone</a:t>
            </a:r>
            <a:r>
              <a:rPr dirty="0" sz="175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of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physical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danger.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0665" y="3783838"/>
            <a:ext cx="243840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Secondary</a:t>
            </a:r>
            <a:r>
              <a:rPr dirty="0" sz="2200" spc="26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40">
                <a:solidFill>
                  <a:srgbClr val="151512"/>
                </a:solidFill>
                <a:latin typeface="Arial"/>
                <a:cs typeface="Arial"/>
              </a:rPr>
              <a:t>Victims</a:t>
            </a:r>
            <a:endParaRPr sz="2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320665" y="4296588"/>
            <a:ext cx="3950335" cy="1129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90"/>
              </a:spcBef>
            </a:pP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Those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who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suffer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harm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from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witnessing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or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learning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about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incident.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860660" y="3783838"/>
            <a:ext cx="2312670" cy="3606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Legal</a:t>
            </a:r>
            <a:r>
              <a:rPr dirty="0" sz="2200" spc="-11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Implications</a:t>
            </a:r>
            <a:endParaRPr sz="22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860660" y="4296588"/>
            <a:ext cx="3747770" cy="1129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8000"/>
              </a:lnSpc>
              <a:spcBef>
                <a:spcPts val="90"/>
              </a:spcBef>
            </a:pP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Different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tests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apply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to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primary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and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secondary</a:t>
            </a:r>
            <a:r>
              <a:rPr dirty="0" sz="1750" spc="-1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victims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75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establishing liability.</a:t>
            </a:r>
            <a:endParaRPr sz="17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98703" y="486232"/>
            <a:ext cx="6805930" cy="19215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ts val="4990"/>
              </a:lnSpc>
              <a:spcBef>
                <a:spcPts val="105"/>
              </a:spcBef>
            </a:pPr>
            <a:r>
              <a:rPr dirty="0" sz="4000"/>
              <a:t>Case</a:t>
            </a:r>
            <a:r>
              <a:rPr dirty="0" sz="4000" spc="-50"/>
              <a:t> </a:t>
            </a:r>
            <a:r>
              <a:rPr dirty="0" sz="4000"/>
              <a:t>Study:</a:t>
            </a:r>
            <a:r>
              <a:rPr dirty="0" sz="4000" spc="5"/>
              <a:t> </a:t>
            </a:r>
            <a:r>
              <a:rPr dirty="0" sz="4000" spc="70"/>
              <a:t>Alcock</a:t>
            </a:r>
            <a:r>
              <a:rPr dirty="0" sz="4000" spc="80"/>
              <a:t> </a:t>
            </a:r>
            <a:r>
              <a:rPr dirty="0" sz="4000"/>
              <a:t>v</a:t>
            </a:r>
            <a:r>
              <a:rPr dirty="0" sz="4000" spc="50"/>
              <a:t> </a:t>
            </a:r>
            <a:r>
              <a:rPr dirty="0" sz="4000" spc="-10"/>
              <a:t>Chief </a:t>
            </a:r>
            <a:r>
              <a:rPr dirty="0" sz="4000" spc="60"/>
              <a:t>Constable</a:t>
            </a:r>
            <a:r>
              <a:rPr dirty="0" sz="4000" spc="210"/>
              <a:t> </a:t>
            </a:r>
            <a:r>
              <a:rPr dirty="0" sz="4000" spc="70"/>
              <a:t>of</a:t>
            </a:r>
            <a:r>
              <a:rPr dirty="0" sz="4000" spc="195"/>
              <a:t> </a:t>
            </a:r>
            <a:r>
              <a:rPr dirty="0" sz="4000"/>
              <a:t>South</a:t>
            </a:r>
            <a:r>
              <a:rPr dirty="0" sz="4000" spc="85"/>
              <a:t> </a:t>
            </a:r>
            <a:r>
              <a:rPr dirty="0" sz="4000" spc="-10"/>
              <a:t>Yorkshire</a:t>
            </a:r>
            <a:endParaRPr sz="4000"/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dirty="0" sz="4000" spc="-10"/>
              <a:t>Police</a:t>
            </a:r>
            <a:endParaRPr sz="4000"/>
          </a:p>
        </p:txBody>
      </p:sp>
      <p:grpSp>
        <p:nvGrpSpPr>
          <p:cNvPr id="4" name="object 4" descr=""/>
          <p:cNvGrpSpPr/>
          <p:nvPr/>
        </p:nvGrpSpPr>
        <p:grpSpPr>
          <a:xfrm>
            <a:off x="787908" y="2772155"/>
            <a:ext cx="1146175" cy="4896485"/>
            <a:chOff x="787908" y="2772155"/>
            <a:chExt cx="1146175" cy="4896485"/>
          </a:xfrm>
        </p:grpSpPr>
        <p:sp>
          <p:nvSpPr>
            <p:cNvPr id="5" name="object 5" descr=""/>
            <p:cNvSpPr/>
            <p:nvPr/>
          </p:nvSpPr>
          <p:spPr>
            <a:xfrm>
              <a:off x="1005840" y="2772155"/>
              <a:ext cx="928369" cy="4896485"/>
            </a:xfrm>
            <a:custGeom>
              <a:avLst/>
              <a:gdLst/>
              <a:ahLst/>
              <a:cxnLst/>
              <a:rect l="l" t="t" r="r" b="b"/>
              <a:pathLst>
                <a:path w="928369" h="4896484">
                  <a:moveTo>
                    <a:pt x="22860" y="5080"/>
                  </a:moveTo>
                  <a:lnTo>
                    <a:pt x="17741" y="0"/>
                  </a:lnTo>
                  <a:lnTo>
                    <a:pt x="5118" y="0"/>
                  </a:lnTo>
                  <a:lnTo>
                    <a:pt x="0" y="5080"/>
                  </a:lnTo>
                  <a:lnTo>
                    <a:pt x="0" y="4890986"/>
                  </a:lnTo>
                  <a:lnTo>
                    <a:pt x="5118" y="4896104"/>
                  </a:lnTo>
                  <a:lnTo>
                    <a:pt x="17741" y="4896104"/>
                  </a:lnTo>
                  <a:lnTo>
                    <a:pt x="22860" y="4890986"/>
                  </a:lnTo>
                  <a:lnTo>
                    <a:pt x="22860" y="5080"/>
                  </a:lnTo>
                  <a:close/>
                </a:path>
                <a:path w="928369" h="4896484">
                  <a:moveTo>
                    <a:pt x="927862" y="451612"/>
                  </a:moveTo>
                  <a:lnTo>
                    <a:pt x="922782" y="446532"/>
                  </a:lnTo>
                  <a:lnTo>
                    <a:pt x="221462" y="446532"/>
                  </a:lnTo>
                  <a:lnTo>
                    <a:pt x="216344" y="451612"/>
                  </a:lnTo>
                  <a:lnTo>
                    <a:pt x="216344" y="464312"/>
                  </a:lnTo>
                  <a:lnTo>
                    <a:pt x="221462" y="469392"/>
                  </a:lnTo>
                  <a:lnTo>
                    <a:pt x="922782" y="469392"/>
                  </a:lnTo>
                  <a:lnTo>
                    <a:pt x="927862" y="464312"/>
                  </a:lnTo>
                  <a:lnTo>
                    <a:pt x="927862" y="451612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787908" y="3000755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20" y="0"/>
                  </a:moveTo>
                  <a:lnTo>
                    <a:pt x="30479" y="0"/>
                  </a:lnTo>
                  <a:lnTo>
                    <a:pt x="18618" y="2413"/>
                  </a:lnTo>
                  <a:lnTo>
                    <a:pt x="8928" y="8890"/>
                  </a:lnTo>
                  <a:lnTo>
                    <a:pt x="2400" y="18542"/>
                  </a:lnTo>
                  <a:lnTo>
                    <a:pt x="0" y="30480"/>
                  </a:lnTo>
                  <a:lnTo>
                    <a:pt x="0" y="426720"/>
                  </a:lnTo>
                  <a:lnTo>
                    <a:pt x="2400" y="438658"/>
                  </a:lnTo>
                  <a:lnTo>
                    <a:pt x="8928" y="448310"/>
                  </a:lnTo>
                  <a:lnTo>
                    <a:pt x="18618" y="454787"/>
                  </a:lnTo>
                  <a:lnTo>
                    <a:pt x="30479" y="457200"/>
                  </a:lnTo>
                  <a:lnTo>
                    <a:pt x="426720" y="457200"/>
                  </a:lnTo>
                  <a:lnTo>
                    <a:pt x="438581" y="454787"/>
                  </a:lnTo>
                  <a:lnTo>
                    <a:pt x="448271" y="448310"/>
                  </a:lnTo>
                  <a:lnTo>
                    <a:pt x="454799" y="438658"/>
                  </a:lnTo>
                  <a:lnTo>
                    <a:pt x="457200" y="426720"/>
                  </a:lnTo>
                  <a:lnTo>
                    <a:pt x="457200" y="30480"/>
                  </a:lnTo>
                  <a:lnTo>
                    <a:pt x="454799" y="18542"/>
                  </a:lnTo>
                  <a:lnTo>
                    <a:pt x="448271" y="8890"/>
                  </a:lnTo>
                  <a:lnTo>
                    <a:pt x="438581" y="2413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 descr=""/>
          <p:cNvSpPr txBox="1"/>
          <p:nvPr/>
        </p:nvSpPr>
        <p:spPr>
          <a:xfrm>
            <a:off x="956563" y="2981959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122170" y="2940176"/>
            <a:ext cx="5969635" cy="1069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 spc="-10">
                <a:solidFill>
                  <a:srgbClr val="151512"/>
                </a:solidFill>
                <a:latin typeface="Arial"/>
                <a:cs typeface="Arial"/>
              </a:rPr>
              <a:t>Background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000"/>
              </a:lnSpc>
              <a:spcBef>
                <a:spcPts val="630"/>
              </a:spcBef>
            </a:pPr>
            <a:r>
              <a:rPr dirty="0" sz="160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151512"/>
                </a:solidFill>
                <a:latin typeface="Verdana"/>
                <a:cs typeface="Verdana"/>
              </a:rPr>
              <a:t>case</a:t>
            </a:r>
            <a:r>
              <a:rPr dirty="0" sz="1600" spc="-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55">
                <a:solidFill>
                  <a:srgbClr val="151512"/>
                </a:solidFill>
                <a:latin typeface="Verdana"/>
                <a:cs typeface="Verdana"/>
              </a:rPr>
              <a:t>arose</a:t>
            </a:r>
            <a:r>
              <a:rPr dirty="0" sz="160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70">
                <a:solidFill>
                  <a:srgbClr val="151512"/>
                </a:solidFill>
                <a:latin typeface="Verdana"/>
                <a:cs typeface="Verdana"/>
              </a:rPr>
              <a:t>from</a:t>
            </a:r>
            <a:r>
              <a:rPr dirty="0" sz="160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1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1989</a:t>
            </a:r>
            <a:r>
              <a:rPr dirty="0" sz="1600" spc="-2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55">
                <a:solidFill>
                  <a:srgbClr val="151512"/>
                </a:solidFill>
                <a:latin typeface="Verdana"/>
                <a:cs typeface="Verdana"/>
              </a:rPr>
              <a:t>Hillsborough</a:t>
            </a:r>
            <a:r>
              <a:rPr dirty="0" sz="160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disaster, where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96 </a:t>
            </a:r>
            <a:r>
              <a:rPr dirty="0" sz="1600" spc="-55">
                <a:solidFill>
                  <a:srgbClr val="151512"/>
                </a:solidFill>
                <a:latin typeface="Verdana"/>
                <a:cs typeface="Verdana"/>
              </a:rPr>
              <a:t>football</a:t>
            </a:r>
            <a:r>
              <a:rPr dirty="0" sz="160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0">
                <a:solidFill>
                  <a:srgbClr val="151512"/>
                </a:solidFill>
                <a:latin typeface="Verdana"/>
                <a:cs typeface="Verdana"/>
              </a:rPr>
              <a:t>fans</a:t>
            </a:r>
            <a:r>
              <a:rPr dirty="0" sz="160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20">
                <a:solidFill>
                  <a:srgbClr val="151512"/>
                </a:solidFill>
                <a:latin typeface="Verdana"/>
                <a:cs typeface="Verdana"/>
              </a:rPr>
              <a:t>died.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787908" y="4701540"/>
            <a:ext cx="1146175" cy="457200"/>
            <a:chOff x="787908" y="4701540"/>
            <a:chExt cx="1146175" cy="457200"/>
          </a:xfrm>
        </p:grpSpPr>
        <p:sp>
          <p:nvSpPr>
            <p:cNvPr id="10" name="object 10" descr=""/>
            <p:cNvSpPr/>
            <p:nvPr/>
          </p:nvSpPr>
          <p:spPr>
            <a:xfrm>
              <a:off x="1222248" y="4917948"/>
              <a:ext cx="711835" cy="22860"/>
            </a:xfrm>
            <a:custGeom>
              <a:avLst/>
              <a:gdLst/>
              <a:ahLst/>
              <a:cxnLst/>
              <a:rect l="l" t="t" r="r" b="b"/>
              <a:pathLst>
                <a:path w="711835" h="22860">
                  <a:moveTo>
                    <a:pt x="706501" y="0"/>
                  </a:moveTo>
                  <a:lnTo>
                    <a:pt x="5118" y="0"/>
                  </a:lnTo>
                  <a:lnTo>
                    <a:pt x="0" y="5079"/>
                  </a:lnTo>
                  <a:lnTo>
                    <a:pt x="0" y="17779"/>
                  </a:lnTo>
                  <a:lnTo>
                    <a:pt x="5118" y="22860"/>
                  </a:lnTo>
                  <a:lnTo>
                    <a:pt x="706501" y="22860"/>
                  </a:lnTo>
                  <a:lnTo>
                    <a:pt x="711581" y="17779"/>
                  </a:lnTo>
                  <a:lnTo>
                    <a:pt x="711581" y="5079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787908" y="470154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20" y="0"/>
                  </a:moveTo>
                  <a:lnTo>
                    <a:pt x="30479" y="0"/>
                  </a:lnTo>
                  <a:lnTo>
                    <a:pt x="18618" y="2412"/>
                  </a:lnTo>
                  <a:lnTo>
                    <a:pt x="8928" y="8889"/>
                  </a:lnTo>
                  <a:lnTo>
                    <a:pt x="2400" y="18542"/>
                  </a:lnTo>
                  <a:lnTo>
                    <a:pt x="0" y="30480"/>
                  </a:lnTo>
                  <a:lnTo>
                    <a:pt x="0" y="426720"/>
                  </a:lnTo>
                  <a:lnTo>
                    <a:pt x="2400" y="438658"/>
                  </a:lnTo>
                  <a:lnTo>
                    <a:pt x="8928" y="448310"/>
                  </a:lnTo>
                  <a:lnTo>
                    <a:pt x="18618" y="454787"/>
                  </a:lnTo>
                  <a:lnTo>
                    <a:pt x="30479" y="457200"/>
                  </a:lnTo>
                  <a:lnTo>
                    <a:pt x="426720" y="457200"/>
                  </a:lnTo>
                  <a:lnTo>
                    <a:pt x="438581" y="454787"/>
                  </a:lnTo>
                  <a:lnTo>
                    <a:pt x="448271" y="448310"/>
                  </a:lnTo>
                  <a:lnTo>
                    <a:pt x="454799" y="438658"/>
                  </a:lnTo>
                  <a:lnTo>
                    <a:pt x="457200" y="426720"/>
                  </a:lnTo>
                  <a:lnTo>
                    <a:pt x="457200" y="30480"/>
                  </a:lnTo>
                  <a:lnTo>
                    <a:pt x="454799" y="18542"/>
                  </a:lnTo>
                  <a:lnTo>
                    <a:pt x="448271" y="8889"/>
                  </a:lnTo>
                  <a:lnTo>
                    <a:pt x="438581" y="2412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16330" y="4682490"/>
            <a:ext cx="19494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22170" y="4640707"/>
            <a:ext cx="5506085" cy="106934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2000">
                <a:solidFill>
                  <a:srgbClr val="151512"/>
                </a:solidFill>
                <a:latin typeface="Arial"/>
                <a:cs typeface="Arial"/>
              </a:rPr>
              <a:t>Legal</a:t>
            </a:r>
            <a:r>
              <a:rPr dirty="0" sz="2000" spc="-15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000" spc="-20">
                <a:solidFill>
                  <a:srgbClr val="151512"/>
                </a:solidFill>
                <a:latin typeface="Arial"/>
                <a:cs typeface="Arial"/>
              </a:rPr>
              <a:t>Issue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160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court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considered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claims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75">
                <a:solidFill>
                  <a:srgbClr val="151512"/>
                </a:solidFill>
                <a:latin typeface="Verdana"/>
                <a:cs typeface="Verdana"/>
              </a:rPr>
              <a:t>from</a:t>
            </a:r>
            <a:r>
              <a:rPr dirty="0" sz="160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45">
                <a:solidFill>
                  <a:srgbClr val="151512"/>
                </a:solidFill>
                <a:latin typeface="Verdana"/>
                <a:cs typeface="Verdana"/>
              </a:rPr>
              <a:t>secondary</a:t>
            </a:r>
            <a:r>
              <a:rPr dirty="0" sz="1600" spc="-5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victims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who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1600" spc="-45">
                <a:solidFill>
                  <a:srgbClr val="151512"/>
                </a:solidFill>
                <a:latin typeface="Verdana"/>
                <a:cs typeface="Verdana"/>
              </a:rPr>
              <a:t>witnessed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tragedy</a:t>
            </a:r>
            <a:r>
              <a:rPr dirty="0" sz="16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45">
                <a:solidFill>
                  <a:srgbClr val="151512"/>
                </a:solidFill>
                <a:latin typeface="Verdana"/>
                <a:cs typeface="Verdana"/>
              </a:rPr>
              <a:t>on</a:t>
            </a:r>
            <a:r>
              <a:rPr dirty="0" sz="16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television.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787908" y="6400800"/>
            <a:ext cx="1146175" cy="457200"/>
            <a:chOff x="787908" y="6400800"/>
            <a:chExt cx="1146175" cy="457200"/>
          </a:xfrm>
        </p:grpSpPr>
        <p:sp>
          <p:nvSpPr>
            <p:cNvPr id="15" name="object 15" descr=""/>
            <p:cNvSpPr/>
            <p:nvPr/>
          </p:nvSpPr>
          <p:spPr>
            <a:xfrm>
              <a:off x="1222248" y="6618731"/>
              <a:ext cx="711835" cy="22860"/>
            </a:xfrm>
            <a:custGeom>
              <a:avLst/>
              <a:gdLst/>
              <a:ahLst/>
              <a:cxnLst/>
              <a:rect l="l" t="t" r="r" b="b"/>
              <a:pathLst>
                <a:path w="711835" h="22859">
                  <a:moveTo>
                    <a:pt x="706501" y="0"/>
                  </a:moveTo>
                  <a:lnTo>
                    <a:pt x="5118" y="0"/>
                  </a:lnTo>
                  <a:lnTo>
                    <a:pt x="0" y="5080"/>
                  </a:lnTo>
                  <a:lnTo>
                    <a:pt x="0" y="17780"/>
                  </a:lnTo>
                  <a:lnTo>
                    <a:pt x="5118" y="22860"/>
                  </a:lnTo>
                  <a:lnTo>
                    <a:pt x="706501" y="22860"/>
                  </a:lnTo>
                  <a:lnTo>
                    <a:pt x="711581" y="17780"/>
                  </a:lnTo>
                  <a:lnTo>
                    <a:pt x="711581" y="5080"/>
                  </a:lnTo>
                  <a:lnTo>
                    <a:pt x="706501" y="0"/>
                  </a:lnTo>
                  <a:close/>
                </a:path>
              </a:pathLst>
            </a:custGeom>
            <a:solidFill>
              <a:srgbClr val="D2D1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87908" y="6400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426720" y="0"/>
                  </a:moveTo>
                  <a:lnTo>
                    <a:pt x="30479" y="0"/>
                  </a:lnTo>
                  <a:lnTo>
                    <a:pt x="18618" y="2412"/>
                  </a:lnTo>
                  <a:lnTo>
                    <a:pt x="8928" y="8889"/>
                  </a:lnTo>
                  <a:lnTo>
                    <a:pt x="2400" y="18542"/>
                  </a:lnTo>
                  <a:lnTo>
                    <a:pt x="0" y="30480"/>
                  </a:lnTo>
                  <a:lnTo>
                    <a:pt x="0" y="426719"/>
                  </a:lnTo>
                  <a:lnTo>
                    <a:pt x="2400" y="438658"/>
                  </a:lnTo>
                  <a:lnTo>
                    <a:pt x="8928" y="448309"/>
                  </a:lnTo>
                  <a:lnTo>
                    <a:pt x="18618" y="454787"/>
                  </a:lnTo>
                  <a:lnTo>
                    <a:pt x="30479" y="457200"/>
                  </a:lnTo>
                  <a:lnTo>
                    <a:pt x="426720" y="457200"/>
                  </a:lnTo>
                  <a:lnTo>
                    <a:pt x="438581" y="454787"/>
                  </a:lnTo>
                  <a:lnTo>
                    <a:pt x="448271" y="448309"/>
                  </a:lnTo>
                  <a:lnTo>
                    <a:pt x="454799" y="438658"/>
                  </a:lnTo>
                  <a:lnTo>
                    <a:pt x="457200" y="426719"/>
                  </a:lnTo>
                  <a:lnTo>
                    <a:pt x="457200" y="30480"/>
                  </a:lnTo>
                  <a:lnTo>
                    <a:pt x="454799" y="18542"/>
                  </a:lnTo>
                  <a:lnTo>
                    <a:pt x="448271" y="8889"/>
                  </a:lnTo>
                  <a:lnTo>
                    <a:pt x="438581" y="2412"/>
                  </a:lnTo>
                  <a:lnTo>
                    <a:pt x="426720" y="0"/>
                  </a:lnTo>
                  <a:close/>
                </a:path>
              </a:pathLst>
            </a:custGeom>
            <a:solidFill>
              <a:srgbClr val="EBEBE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913282" y="6382588"/>
            <a:ext cx="19558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50">
                <a:solidFill>
                  <a:srgbClr val="151512"/>
                </a:solidFill>
                <a:latin typeface="Arial"/>
                <a:cs typeface="Arial"/>
              </a:rPr>
              <a:t>3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  <p:sp>
        <p:nvSpPr>
          <p:cNvPr id="18" name="object 18" descr=""/>
          <p:cNvSpPr txBox="1"/>
          <p:nvPr/>
        </p:nvSpPr>
        <p:spPr>
          <a:xfrm>
            <a:off x="2122170" y="6340602"/>
            <a:ext cx="5728970" cy="106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151512"/>
                </a:solidFill>
                <a:latin typeface="Arial"/>
                <a:cs typeface="Arial"/>
              </a:rPr>
              <a:t>Ruling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ct val="135100"/>
              </a:lnSpc>
              <a:spcBef>
                <a:spcPts val="630"/>
              </a:spcBef>
            </a:pP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600" spc="-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35">
                <a:solidFill>
                  <a:srgbClr val="151512"/>
                </a:solidFill>
                <a:latin typeface="Verdana"/>
                <a:cs typeface="Verdana"/>
              </a:rPr>
              <a:t>House</a:t>
            </a:r>
            <a:r>
              <a:rPr dirty="0" sz="160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25">
                <a:solidFill>
                  <a:srgbClr val="151512"/>
                </a:solidFill>
                <a:latin typeface="Verdana"/>
                <a:cs typeface="Verdana"/>
              </a:rPr>
              <a:t>Lords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55">
                <a:solidFill>
                  <a:srgbClr val="151512"/>
                </a:solidFill>
                <a:latin typeface="Verdana"/>
                <a:cs typeface="Verdana"/>
              </a:rPr>
              <a:t>established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0">
                <a:solidFill>
                  <a:srgbClr val="151512"/>
                </a:solidFill>
                <a:latin typeface="Verdana"/>
                <a:cs typeface="Verdana"/>
              </a:rPr>
              <a:t>strict</a:t>
            </a:r>
            <a:r>
              <a:rPr dirty="0" sz="16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70">
                <a:solidFill>
                  <a:srgbClr val="151512"/>
                </a:solidFill>
                <a:latin typeface="Verdana"/>
                <a:cs typeface="Verdana"/>
              </a:rPr>
              <a:t>criteria </a:t>
            </a:r>
            <a:r>
              <a:rPr dirty="0" sz="1600" spc="-40">
                <a:solidFill>
                  <a:srgbClr val="151512"/>
                </a:solidFill>
                <a:latin typeface="Verdana"/>
                <a:cs typeface="Verdana"/>
              </a:rPr>
              <a:t>for</a:t>
            </a:r>
            <a:r>
              <a:rPr dirty="0" sz="160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secondary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victims</a:t>
            </a:r>
            <a:r>
              <a:rPr dirty="0" sz="16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55">
                <a:solidFill>
                  <a:srgbClr val="151512"/>
                </a:solidFill>
                <a:latin typeface="Verdana"/>
                <a:cs typeface="Verdana"/>
              </a:rPr>
              <a:t>to</a:t>
            </a:r>
            <a:r>
              <a:rPr dirty="0" sz="160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65">
                <a:solidFill>
                  <a:srgbClr val="151512"/>
                </a:solidFill>
                <a:latin typeface="Verdana"/>
                <a:cs typeface="Verdana"/>
              </a:rPr>
              <a:t>claim</a:t>
            </a:r>
            <a:r>
              <a:rPr dirty="0" sz="160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151512"/>
                </a:solidFill>
                <a:latin typeface="Verdana"/>
                <a:cs typeface="Verdana"/>
              </a:rPr>
              <a:t>damages.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6133" rIns="0" bIns="0" rtlCol="0" vert="horz">
            <a:spAutoFit/>
          </a:bodyPr>
          <a:lstStyle/>
          <a:p>
            <a:pPr marL="5582920" marR="5080">
              <a:lnSpc>
                <a:spcPts val="5610"/>
              </a:lnSpc>
            </a:pPr>
            <a:r>
              <a:rPr dirty="0" spc="105"/>
              <a:t>Duty</a:t>
            </a:r>
            <a:r>
              <a:rPr dirty="0" spc="140"/>
              <a:t> </a:t>
            </a:r>
            <a:r>
              <a:rPr dirty="0" spc="100"/>
              <a:t>of</a:t>
            </a:r>
            <a:r>
              <a:rPr dirty="0" spc="160"/>
              <a:t> </a:t>
            </a:r>
            <a:r>
              <a:rPr dirty="0"/>
              <a:t>Care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20"/>
              <a:t> </a:t>
            </a:r>
            <a:r>
              <a:rPr dirty="0" spc="65"/>
              <a:t>Psychiatric </a:t>
            </a:r>
            <a:r>
              <a:rPr dirty="0" spc="-20"/>
              <a:t>Harm</a:t>
            </a:r>
          </a:p>
        </p:txBody>
      </p:sp>
      <p:sp>
        <p:nvSpPr>
          <p:cNvPr id="4" name="object 4" descr=""/>
          <p:cNvSpPr/>
          <p:nvPr/>
        </p:nvSpPr>
        <p:spPr>
          <a:xfrm>
            <a:off x="6280403" y="2488692"/>
            <a:ext cx="3665220" cy="2395855"/>
          </a:xfrm>
          <a:custGeom>
            <a:avLst/>
            <a:gdLst/>
            <a:ahLst/>
            <a:cxnLst/>
            <a:rect l="l" t="t" r="r" b="b"/>
            <a:pathLst>
              <a:path w="3665220" h="2395854">
                <a:moveTo>
                  <a:pt x="3631184" y="0"/>
                </a:moveTo>
                <a:lnTo>
                  <a:pt x="34036" y="0"/>
                </a:lnTo>
                <a:lnTo>
                  <a:pt x="20828" y="2667"/>
                </a:lnTo>
                <a:lnTo>
                  <a:pt x="9906" y="9906"/>
                </a:lnTo>
                <a:lnTo>
                  <a:pt x="2667" y="20828"/>
                </a:lnTo>
                <a:lnTo>
                  <a:pt x="0" y="34036"/>
                </a:lnTo>
                <a:lnTo>
                  <a:pt x="0" y="2361565"/>
                </a:lnTo>
                <a:lnTo>
                  <a:pt x="2667" y="2374773"/>
                </a:lnTo>
                <a:lnTo>
                  <a:pt x="9906" y="2385695"/>
                </a:lnTo>
                <a:lnTo>
                  <a:pt x="20828" y="2392934"/>
                </a:lnTo>
                <a:lnTo>
                  <a:pt x="34036" y="2395601"/>
                </a:lnTo>
                <a:lnTo>
                  <a:pt x="3631184" y="2395601"/>
                </a:lnTo>
                <a:lnTo>
                  <a:pt x="3644392" y="2392934"/>
                </a:lnTo>
                <a:lnTo>
                  <a:pt x="3655187" y="2385695"/>
                </a:lnTo>
                <a:lnTo>
                  <a:pt x="3662553" y="2374773"/>
                </a:lnTo>
                <a:lnTo>
                  <a:pt x="3665220" y="2361565"/>
                </a:lnTo>
                <a:lnTo>
                  <a:pt x="3665220" y="34036"/>
                </a:lnTo>
                <a:lnTo>
                  <a:pt x="3662553" y="20828"/>
                </a:lnTo>
                <a:lnTo>
                  <a:pt x="3655187" y="9906"/>
                </a:lnTo>
                <a:lnTo>
                  <a:pt x="3644392" y="2667"/>
                </a:lnTo>
                <a:lnTo>
                  <a:pt x="3631184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6494779" y="2683891"/>
            <a:ext cx="3233420" cy="1539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Caparo</a:t>
            </a:r>
            <a:r>
              <a:rPr dirty="0" sz="2200" spc="8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51512"/>
                </a:solidFill>
                <a:latin typeface="Arial"/>
                <a:cs typeface="Arial"/>
              </a:rPr>
              <a:t>Test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000"/>
              </a:lnSpc>
              <a:spcBef>
                <a:spcPts val="585"/>
              </a:spcBef>
            </a:pP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Courts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apply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three-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stage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Caparo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test</a:t>
            </a:r>
            <a:r>
              <a:rPr dirty="0" sz="1750" spc="-1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to</a:t>
            </a:r>
            <a:r>
              <a:rPr dirty="0" sz="1750" spc="-1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establish</a:t>
            </a:r>
            <a:r>
              <a:rPr dirty="0" sz="1750" spc="-1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a</a:t>
            </a:r>
            <a:r>
              <a:rPr dirty="0" sz="1750" spc="-1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duty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care.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171176" y="2488692"/>
            <a:ext cx="3665220" cy="2395855"/>
          </a:xfrm>
          <a:custGeom>
            <a:avLst/>
            <a:gdLst/>
            <a:ahLst/>
            <a:cxnLst/>
            <a:rect l="l" t="t" r="r" b="b"/>
            <a:pathLst>
              <a:path w="3665219" h="2395854">
                <a:moveTo>
                  <a:pt x="3631183" y="0"/>
                </a:moveTo>
                <a:lnTo>
                  <a:pt x="34035" y="0"/>
                </a:lnTo>
                <a:lnTo>
                  <a:pt x="20827" y="2667"/>
                </a:lnTo>
                <a:lnTo>
                  <a:pt x="9905" y="9906"/>
                </a:lnTo>
                <a:lnTo>
                  <a:pt x="2667" y="20828"/>
                </a:lnTo>
                <a:lnTo>
                  <a:pt x="0" y="34036"/>
                </a:lnTo>
                <a:lnTo>
                  <a:pt x="0" y="2361565"/>
                </a:lnTo>
                <a:lnTo>
                  <a:pt x="2667" y="2374773"/>
                </a:lnTo>
                <a:lnTo>
                  <a:pt x="9905" y="2385695"/>
                </a:lnTo>
                <a:lnTo>
                  <a:pt x="20827" y="2392934"/>
                </a:lnTo>
                <a:lnTo>
                  <a:pt x="34035" y="2395601"/>
                </a:lnTo>
                <a:lnTo>
                  <a:pt x="3631183" y="2395601"/>
                </a:lnTo>
                <a:lnTo>
                  <a:pt x="3644391" y="2392934"/>
                </a:lnTo>
                <a:lnTo>
                  <a:pt x="3655187" y="2385695"/>
                </a:lnTo>
                <a:lnTo>
                  <a:pt x="3662553" y="2374773"/>
                </a:lnTo>
                <a:lnTo>
                  <a:pt x="3665220" y="2361565"/>
                </a:lnTo>
                <a:lnTo>
                  <a:pt x="3665220" y="34036"/>
                </a:lnTo>
                <a:lnTo>
                  <a:pt x="3662553" y="20828"/>
                </a:lnTo>
                <a:lnTo>
                  <a:pt x="3655187" y="9906"/>
                </a:lnTo>
                <a:lnTo>
                  <a:pt x="3644391" y="2667"/>
                </a:lnTo>
                <a:lnTo>
                  <a:pt x="363118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0387710" y="2683891"/>
            <a:ext cx="2489835" cy="19081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Foreseeability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100"/>
              </a:lnSpc>
              <a:spcBef>
                <a:spcPts val="585"/>
              </a:spcBef>
            </a:pP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be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a 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reasonably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foreseeable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consequence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defendant's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conduct.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280403" y="5111496"/>
            <a:ext cx="3665220" cy="2386330"/>
          </a:xfrm>
          <a:custGeom>
            <a:avLst/>
            <a:gdLst/>
            <a:ahLst/>
            <a:cxnLst/>
            <a:rect l="l" t="t" r="r" b="b"/>
            <a:pathLst>
              <a:path w="3665220" h="2386329">
                <a:moveTo>
                  <a:pt x="3631184" y="0"/>
                </a:moveTo>
                <a:lnTo>
                  <a:pt x="34036" y="0"/>
                </a:lnTo>
                <a:lnTo>
                  <a:pt x="20828" y="2666"/>
                </a:lnTo>
                <a:lnTo>
                  <a:pt x="9906" y="9905"/>
                </a:lnTo>
                <a:lnTo>
                  <a:pt x="2667" y="20827"/>
                </a:lnTo>
                <a:lnTo>
                  <a:pt x="0" y="34035"/>
                </a:lnTo>
                <a:lnTo>
                  <a:pt x="0" y="2352192"/>
                </a:lnTo>
                <a:lnTo>
                  <a:pt x="2667" y="2365438"/>
                </a:lnTo>
                <a:lnTo>
                  <a:pt x="9906" y="2376246"/>
                </a:lnTo>
                <a:lnTo>
                  <a:pt x="20828" y="2383535"/>
                </a:lnTo>
                <a:lnTo>
                  <a:pt x="34036" y="2386203"/>
                </a:lnTo>
                <a:lnTo>
                  <a:pt x="3631184" y="2386203"/>
                </a:lnTo>
                <a:lnTo>
                  <a:pt x="3644392" y="2383535"/>
                </a:lnTo>
                <a:lnTo>
                  <a:pt x="3655187" y="2376246"/>
                </a:lnTo>
                <a:lnTo>
                  <a:pt x="3662553" y="2365438"/>
                </a:lnTo>
                <a:lnTo>
                  <a:pt x="3665220" y="2352192"/>
                </a:lnTo>
                <a:lnTo>
                  <a:pt x="3665220" y="34035"/>
                </a:lnTo>
                <a:lnTo>
                  <a:pt x="3662553" y="20827"/>
                </a:lnTo>
                <a:lnTo>
                  <a:pt x="3655187" y="9905"/>
                </a:lnTo>
                <a:lnTo>
                  <a:pt x="3644392" y="2666"/>
                </a:lnTo>
                <a:lnTo>
                  <a:pt x="3631184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6494779" y="5306644"/>
            <a:ext cx="2945765" cy="15398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Proximity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000"/>
              </a:lnSpc>
              <a:spcBef>
                <a:spcPts val="595"/>
              </a:spcBef>
            </a:pP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There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750" spc="-2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be</a:t>
            </a:r>
            <a:r>
              <a:rPr dirty="0" sz="175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a</a:t>
            </a:r>
            <a:r>
              <a:rPr dirty="0" sz="1750" spc="-2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5">
                <a:solidFill>
                  <a:srgbClr val="151512"/>
                </a:solidFill>
                <a:latin typeface="Verdana"/>
                <a:cs typeface="Verdana"/>
              </a:rPr>
              <a:t>sufficiently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close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relationship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between </a:t>
            </a:r>
            <a:r>
              <a:rPr dirty="0" sz="1750" spc="-7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parties.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10171176" y="5111496"/>
            <a:ext cx="3665220" cy="2386330"/>
          </a:xfrm>
          <a:custGeom>
            <a:avLst/>
            <a:gdLst/>
            <a:ahLst/>
            <a:cxnLst/>
            <a:rect l="l" t="t" r="r" b="b"/>
            <a:pathLst>
              <a:path w="3665219" h="2386329">
                <a:moveTo>
                  <a:pt x="3631183" y="0"/>
                </a:moveTo>
                <a:lnTo>
                  <a:pt x="34035" y="0"/>
                </a:lnTo>
                <a:lnTo>
                  <a:pt x="20827" y="2666"/>
                </a:lnTo>
                <a:lnTo>
                  <a:pt x="9905" y="9905"/>
                </a:lnTo>
                <a:lnTo>
                  <a:pt x="2667" y="20827"/>
                </a:lnTo>
                <a:lnTo>
                  <a:pt x="0" y="34035"/>
                </a:lnTo>
                <a:lnTo>
                  <a:pt x="0" y="2352192"/>
                </a:lnTo>
                <a:lnTo>
                  <a:pt x="2667" y="2365438"/>
                </a:lnTo>
                <a:lnTo>
                  <a:pt x="9905" y="2376246"/>
                </a:lnTo>
                <a:lnTo>
                  <a:pt x="20827" y="2383535"/>
                </a:lnTo>
                <a:lnTo>
                  <a:pt x="34035" y="2386203"/>
                </a:lnTo>
                <a:lnTo>
                  <a:pt x="3631183" y="2386203"/>
                </a:lnTo>
                <a:lnTo>
                  <a:pt x="3644391" y="2383535"/>
                </a:lnTo>
                <a:lnTo>
                  <a:pt x="3655187" y="2376246"/>
                </a:lnTo>
                <a:lnTo>
                  <a:pt x="3662553" y="2365438"/>
                </a:lnTo>
                <a:lnTo>
                  <a:pt x="3665220" y="2352192"/>
                </a:lnTo>
                <a:lnTo>
                  <a:pt x="3665220" y="34035"/>
                </a:lnTo>
                <a:lnTo>
                  <a:pt x="3662553" y="20827"/>
                </a:lnTo>
                <a:lnTo>
                  <a:pt x="3655187" y="9905"/>
                </a:lnTo>
                <a:lnTo>
                  <a:pt x="3644391" y="2666"/>
                </a:lnTo>
                <a:lnTo>
                  <a:pt x="3631183" y="0"/>
                </a:lnTo>
                <a:close/>
              </a:path>
            </a:pathLst>
          </a:custGeom>
          <a:solidFill>
            <a:srgbClr val="EBEBE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0387710" y="5281145"/>
            <a:ext cx="3081655" cy="192722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dirty="0" sz="2200" spc="-60">
                <a:solidFill>
                  <a:srgbClr val="151512"/>
                </a:solidFill>
                <a:latin typeface="Arial"/>
                <a:cs typeface="Arial"/>
              </a:rPr>
              <a:t>Fair,</a:t>
            </a:r>
            <a:r>
              <a:rPr dirty="0" sz="2200" spc="-9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>
                <a:solidFill>
                  <a:srgbClr val="151512"/>
                </a:solidFill>
                <a:latin typeface="Arial"/>
                <a:cs typeface="Arial"/>
              </a:rPr>
              <a:t>Just,</a:t>
            </a:r>
            <a:r>
              <a:rPr dirty="0" sz="2200" spc="-2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25">
                <a:solidFill>
                  <a:srgbClr val="151512"/>
                </a:solidFill>
                <a:latin typeface="Arial"/>
                <a:cs typeface="Arial"/>
              </a:rPr>
              <a:t>and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Reasonable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000"/>
              </a:lnSpc>
              <a:spcBef>
                <a:spcPts val="590"/>
              </a:spcBef>
            </a:pP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Imposing</a:t>
            </a:r>
            <a:r>
              <a:rPr dirty="0" sz="175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a</a:t>
            </a:r>
            <a:r>
              <a:rPr dirty="0" sz="1750" spc="-1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75">
                <a:solidFill>
                  <a:srgbClr val="151512"/>
                </a:solidFill>
                <a:latin typeface="Verdana"/>
                <a:cs typeface="Verdana"/>
              </a:rPr>
              <a:t>duty</a:t>
            </a:r>
            <a:r>
              <a:rPr dirty="0" sz="1750" spc="-1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750" spc="-2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be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fair, 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just,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and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reasonable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in</a:t>
            </a:r>
            <a:r>
              <a:rPr dirty="0" sz="175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the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circumstances.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486399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267958" y="809370"/>
            <a:ext cx="6630034" cy="70421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Case</a:t>
            </a:r>
            <a:r>
              <a:rPr dirty="0" spc="-90"/>
              <a:t> </a:t>
            </a:r>
            <a:r>
              <a:rPr dirty="0"/>
              <a:t>Study:</a:t>
            </a:r>
            <a:r>
              <a:rPr dirty="0" spc="-15"/>
              <a:t> </a:t>
            </a:r>
            <a:r>
              <a:rPr dirty="0" spc="-25"/>
              <a:t>Page</a:t>
            </a:r>
            <a:r>
              <a:rPr dirty="0" spc="-145"/>
              <a:t> </a:t>
            </a:r>
            <a:r>
              <a:rPr dirty="0"/>
              <a:t>v</a:t>
            </a:r>
            <a:r>
              <a:rPr dirty="0" spc="15"/>
              <a:t> </a:t>
            </a:r>
            <a:r>
              <a:rPr dirty="0" spc="40"/>
              <a:t>Smith</a:t>
            </a: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0403" y="1917192"/>
            <a:ext cx="1133855" cy="5443728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742681" y="2112391"/>
            <a:ext cx="5888990" cy="48088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Facts</a:t>
            </a:r>
            <a:endParaRPr sz="2200">
              <a:latin typeface="Arial"/>
              <a:cs typeface="Arial"/>
            </a:endParaRPr>
          </a:p>
          <a:p>
            <a:pPr marL="12700" marR="441959">
              <a:lnSpc>
                <a:spcPct val="138300"/>
              </a:lnSpc>
              <a:spcBef>
                <a:spcPts val="580"/>
              </a:spcBef>
            </a:pP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Mr</a:t>
            </a:r>
            <a:r>
              <a:rPr dirty="0" sz="175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Page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suffered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20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after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a</a:t>
            </a:r>
            <a:r>
              <a:rPr dirty="0" sz="1750" spc="-1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minor</a:t>
            </a:r>
            <a:r>
              <a:rPr dirty="0" sz="1750" spc="-1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5">
                <a:solidFill>
                  <a:srgbClr val="151512"/>
                </a:solidFill>
                <a:latin typeface="Verdana"/>
                <a:cs typeface="Verdana"/>
              </a:rPr>
              <a:t>car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accident.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855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Legal</a:t>
            </a:r>
            <a:r>
              <a:rPr dirty="0" sz="2200" spc="-11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2200" spc="-20">
                <a:solidFill>
                  <a:srgbClr val="151512"/>
                </a:solidFill>
                <a:latin typeface="Arial"/>
                <a:cs typeface="Arial"/>
              </a:rPr>
              <a:t>Issue</a:t>
            </a:r>
            <a:endParaRPr sz="2200">
              <a:latin typeface="Arial"/>
              <a:cs typeface="Arial"/>
            </a:endParaRPr>
          </a:p>
          <a:p>
            <a:pPr marL="12700" marR="5080">
              <a:lnSpc>
                <a:spcPct val="138300"/>
              </a:lnSpc>
              <a:spcBef>
                <a:spcPts val="940"/>
              </a:spcBef>
            </a:pP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court</a:t>
            </a:r>
            <a:r>
              <a:rPr dirty="0" sz="175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considered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whether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0">
                <a:solidFill>
                  <a:srgbClr val="151512"/>
                </a:solidFill>
                <a:latin typeface="Verdana"/>
                <a:cs typeface="Verdana"/>
              </a:rPr>
              <a:t>foreseeability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physical 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injury</a:t>
            </a:r>
            <a:r>
              <a:rPr dirty="0" sz="175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was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0">
                <a:solidFill>
                  <a:srgbClr val="151512"/>
                </a:solidFill>
                <a:latin typeface="Verdana"/>
                <a:cs typeface="Verdana"/>
              </a:rPr>
              <a:t>sufficient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for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45">
                <a:solidFill>
                  <a:srgbClr val="151512"/>
                </a:solidFill>
                <a:latin typeface="Verdana"/>
                <a:cs typeface="Verdana"/>
              </a:rPr>
              <a:t>psychiatric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harm.</a:t>
            </a: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7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9"/>
              </a:spcBef>
            </a:pPr>
            <a:endParaRPr sz="17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solidFill>
                  <a:srgbClr val="151512"/>
                </a:solidFill>
                <a:latin typeface="Arial"/>
                <a:cs typeface="Arial"/>
              </a:rPr>
              <a:t>Ruling</a:t>
            </a:r>
            <a:endParaRPr sz="2200">
              <a:latin typeface="Arial"/>
              <a:cs typeface="Arial"/>
            </a:endParaRPr>
          </a:p>
          <a:p>
            <a:pPr marL="12700" marR="127000">
              <a:lnSpc>
                <a:spcPct val="137700"/>
              </a:lnSpc>
              <a:spcBef>
                <a:spcPts val="955"/>
              </a:spcBef>
            </a:pP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75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House</a:t>
            </a:r>
            <a:r>
              <a:rPr dirty="0" sz="1750" spc="-13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30">
                <a:solidFill>
                  <a:srgbClr val="151512"/>
                </a:solidFill>
                <a:latin typeface="Verdana"/>
                <a:cs typeface="Verdana"/>
              </a:rPr>
              <a:t>Lords</a:t>
            </a:r>
            <a:r>
              <a:rPr dirty="0" sz="175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held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90">
                <a:solidFill>
                  <a:srgbClr val="151512"/>
                </a:solidFill>
                <a:latin typeface="Verdana"/>
                <a:cs typeface="Verdana"/>
              </a:rPr>
              <a:t>that</a:t>
            </a:r>
            <a:r>
              <a:rPr dirty="0" sz="1750" spc="-2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55">
                <a:solidFill>
                  <a:srgbClr val="151512"/>
                </a:solidFill>
                <a:latin typeface="Verdana"/>
                <a:cs typeface="Verdana"/>
              </a:rPr>
              <a:t>foreseeability</a:t>
            </a:r>
            <a:r>
              <a:rPr dirty="0" sz="1750" spc="-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physical </a:t>
            </a:r>
            <a:r>
              <a:rPr dirty="0" sz="1750" spc="-95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750" spc="-19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suffices</a:t>
            </a:r>
            <a:r>
              <a:rPr dirty="0" sz="175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20">
                <a:solidFill>
                  <a:srgbClr val="151512"/>
                </a:solidFill>
                <a:latin typeface="Verdana"/>
                <a:cs typeface="Verdana"/>
              </a:rPr>
              <a:t>for</a:t>
            </a:r>
            <a:r>
              <a:rPr dirty="0" sz="1750" spc="-12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85">
                <a:solidFill>
                  <a:srgbClr val="151512"/>
                </a:solidFill>
                <a:latin typeface="Verdana"/>
                <a:cs typeface="Verdana"/>
              </a:rPr>
              <a:t>primary</a:t>
            </a:r>
            <a:r>
              <a:rPr dirty="0" sz="1750" spc="-114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750" spc="-10">
                <a:solidFill>
                  <a:srgbClr val="151512"/>
                </a:solidFill>
                <a:latin typeface="Verdana"/>
                <a:cs typeface="Verdana"/>
              </a:rPr>
              <a:t>victims.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0" y="0"/>
            <a:ext cx="5486400" cy="82295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2736" y="778891"/>
            <a:ext cx="7529195" cy="5981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750" spc="50"/>
              <a:t>Foreseeability</a:t>
            </a:r>
            <a:r>
              <a:rPr dirty="0" sz="3750" spc="75"/>
              <a:t> </a:t>
            </a:r>
            <a:r>
              <a:rPr dirty="0" sz="3750" spc="90"/>
              <a:t>of</a:t>
            </a:r>
            <a:r>
              <a:rPr dirty="0" sz="3750" spc="160"/>
              <a:t> </a:t>
            </a:r>
            <a:r>
              <a:rPr dirty="0" sz="3750" spc="80"/>
              <a:t>Psychiatric</a:t>
            </a:r>
            <a:r>
              <a:rPr dirty="0" sz="3750" spc="75"/>
              <a:t> </a:t>
            </a:r>
            <a:r>
              <a:rPr dirty="0" sz="3750" spc="-20"/>
              <a:t>Harm</a:t>
            </a:r>
            <a:endParaRPr sz="375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5131" y="1725167"/>
            <a:ext cx="483107" cy="48310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662736" y="2376932"/>
            <a:ext cx="6666865" cy="718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>
                <a:solidFill>
                  <a:srgbClr val="151512"/>
                </a:solidFill>
                <a:latin typeface="Arial"/>
                <a:cs typeface="Arial"/>
              </a:rPr>
              <a:t>Reasonable</a:t>
            </a:r>
            <a:r>
              <a:rPr dirty="0" sz="1850" spc="-9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850">
                <a:solidFill>
                  <a:srgbClr val="151512"/>
                </a:solidFill>
                <a:latin typeface="Arial"/>
                <a:cs typeface="Arial"/>
              </a:rPr>
              <a:t>Person</a:t>
            </a:r>
            <a:r>
              <a:rPr dirty="0" sz="1850" spc="-90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151512"/>
                </a:solidFill>
                <a:latin typeface="Arial"/>
                <a:cs typeface="Arial"/>
              </a:rPr>
              <a:t>Test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500" spc="-55">
                <a:solidFill>
                  <a:srgbClr val="151512"/>
                </a:solidFill>
                <a:latin typeface="Verdana"/>
                <a:cs typeface="Verdana"/>
              </a:rPr>
              <a:t>Courts</a:t>
            </a:r>
            <a:r>
              <a:rPr dirty="0" sz="15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151512"/>
                </a:solidFill>
                <a:latin typeface="Verdana"/>
                <a:cs typeface="Verdana"/>
              </a:rPr>
              <a:t>assess </a:t>
            </a:r>
            <a:r>
              <a:rPr dirty="0" sz="1500" spc="-55">
                <a:solidFill>
                  <a:srgbClr val="151512"/>
                </a:solidFill>
                <a:latin typeface="Verdana"/>
                <a:cs typeface="Verdana"/>
              </a:rPr>
              <a:t>foreseeability</a:t>
            </a:r>
            <a:r>
              <a:rPr dirty="0" sz="1500" spc="-7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60">
                <a:solidFill>
                  <a:srgbClr val="151512"/>
                </a:solidFill>
                <a:latin typeface="Verdana"/>
                <a:cs typeface="Verdana"/>
              </a:rPr>
              <a:t>from</a:t>
            </a:r>
            <a:r>
              <a:rPr dirty="0" sz="150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50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151512"/>
                </a:solidFill>
                <a:latin typeface="Verdana"/>
                <a:cs typeface="Verdana"/>
              </a:rPr>
              <a:t>perspective</a:t>
            </a:r>
            <a:r>
              <a:rPr dirty="0" sz="1500" spc="-7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151512"/>
                </a:solidFill>
                <a:latin typeface="Verdana"/>
                <a:cs typeface="Verdana"/>
              </a:rPr>
              <a:t>of</a:t>
            </a:r>
            <a:r>
              <a:rPr dirty="0" sz="1500" spc="-6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>
                <a:solidFill>
                  <a:srgbClr val="151512"/>
                </a:solidFill>
                <a:latin typeface="Verdana"/>
                <a:cs typeface="Verdana"/>
              </a:rPr>
              <a:t>a</a:t>
            </a:r>
            <a:r>
              <a:rPr dirty="0" sz="150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151512"/>
                </a:solidFill>
                <a:latin typeface="Verdana"/>
                <a:cs typeface="Verdana"/>
              </a:rPr>
              <a:t>reasonable</a:t>
            </a:r>
            <a:r>
              <a:rPr dirty="0" sz="1500" spc="-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151512"/>
                </a:solidFill>
                <a:latin typeface="Verdana"/>
                <a:cs typeface="Verdana"/>
              </a:rPr>
              <a:t>person.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5131" y="3706367"/>
            <a:ext cx="483107" cy="481584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662736" y="4357877"/>
            <a:ext cx="6968490" cy="7188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10">
                <a:solidFill>
                  <a:srgbClr val="151512"/>
                </a:solidFill>
                <a:latin typeface="Arial"/>
                <a:cs typeface="Arial"/>
              </a:rPr>
              <a:t>Threshold</a:t>
            </a:r>
            <a:endParaRPr sz="18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45"/>
              </a:spcBef>
            </a:pPr>
            <a:r>
              <a:rPr dirty="0" sz="1500" spc="-30">
                <a:solidFill>
                  <a:srgbClr val="151512"/>
                </a:solidFill>
                <a:latin typeface="Verdana"/>
                <a:cs typeface="Verdana"/>
              </a:rPr>
              <a:t>The</a:t>
            </a:r>
            <a:r>
              <a:rPr dirty="0" sz="15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90">
                <a:solidFill>
                  <a:srgbClr val="151512"/>
                </a:solidFill>
                <a:latin typeface="Verdana"/>
                <a:cs typeface="Verdana"/>
              </a:rPr>
              <a:t>harm</a:t>
            </a:r>
            <a:r>
              <a:rPr dirty="0" sz="150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90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50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25">
                <a:solidFill>
                  <a:srgbClr val="151512"/>
                </a:solidFill>
                <a:latin typeface="Verdana"/>
                <a:cs typeface="Verdana"/>
              </a:rPr>
              <a:t>be</a:t>
            </a:r>
            <a:r>
              <a:rPr dirty="0" sz="15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151512"/>
                </a:solidFill>
                <a:latin typeface="Verdana"/>
                <a:cs typeface="Verdana"/>
              </a:rPr>
              <a:t>more</a:t>
            </a:r>
            <a:r>
              <a:rPr dirty="0" sz="150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80">
                <a:solidFill>
                  <a:srgbClr val="151512"/>
                </a:solidFill>
                <a:latin typeface="Verdana"/>
                <a:cs typeface="Verdana"/>
              </a:rPr>
              <a:t>than</a:t>
            </a:r>
            <a:r>
              <a:rPr dirty="0" sz="1500" spc="-1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151512"/>
                </a:solidFill>
                <a:latin typeface="Verdana"/>
                <a:cs typeface="Verdana"/>
              </a:rPr>
              <a:t>mere</a:t>
            </a:r>
            <a:r>
              <a:rPr dirty="0" sz="1500" spc="-16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151512"/>
                </a:solidFill>
                <a:latin typeface="Verdana"/>
                <a:cs typeface="Verdana"/>
              </a:rPr>
              <a:t>grief,</a:t>
            </a:r>
            <a:r>
              <a:rPr dirty="0" sz="150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65">
                <a:solidFill>
                  <a:srgbClr val="151512"/>
                </a:solidFill>
                <a:latin typeface="Verdana"/>
                <a:cs typeface="Verdana"/>
              </a:rPr>
              <a:t>distress,</a:t>
            </a:r>
            <a:r>
              <a:rPr dirty="0" sz="1500" spc="-8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30">
                <a:solidFill>
                  <a:srgbClr val="151512"/>
                </a:solidFill>
                <a:latin typeface="Verdana"/>
                <a:cs typeface="Verdana"/>
              </a:rPr>
              <a:t>or</a:t>
            </a:r>
            <a:r>
              <a:rPr dirty="0" sz="150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65">
                <a:solidFill>
                  <a:srgbClr val="151512"/>
                </a:solidFill>
                <a:latin typeface="Verdana"/>
                <a:cs typeface="Verdana"/>
              </a:rPr>
              <a:t>other</a:t>
            </a:r>
            <a:r>
              <a:rPr dirty="0" sz="1500" spc="-13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151512"/>
                </a:solidFill>
                <a:latin typeface="Verdana"/>
                <a:cs typeface="Verdana"/>
              </a:rPr>
              <a:t>ordinary</a:t>
            </a:r>
            <a:r>
              <a:rPr dirty="0" sz="15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10">
                <a:solidFill>
                  <a:srgbClr val="151512"/>
                </a:solidFill>
                <a:latin typeface="Verdana"/>
                <a:cs typeface="Verdana"/>
              </a:rPr>
              <a:t>emotions.</a:t>
            </a:r>
            <a:endParaRPr sz="1500">
              <a:latin typeface="Verdana"/>
              <a:cs typeface="Verdana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5131" y="5686044"/>
            <a:ext cx="483107" cy="48310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662736" y="6338696"/>
            <a:ext cx="6804025" cy="988694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850" spc="-20">
                <a:solidFill>
                  <a:srgbClr val="151512"/>
                </a:solidFill>
                <a:latin typeface="Arial"/>
                <a:cs typeface="Arial"/>
              </a:rPr>
              <a:t>Eggshell</a:t>
            </a:r>
            <a:r>
              <a:rPr dirty="0" sz="1850" spc="-8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151512"/>
                </a:solidFill>
                <a:latin typeface="Arial"/>
                <a:cs typeface="Arial"/>
              </a:rPr>
              <a:t>Skull</a:t>
            </a:r>
            <a:r>
              <a:rPr dirty="0" sz="1850" spc="-65">
                <a:solidFill>
                  <a:srgbClr val="151512"/>
                </a:solidFill>
                <a:latin typeface="Arial"/>
                <a:cs typeface="Arial"/>
              </a:rPr>
              <a:t> </a:t>
            </a:r>
            <a:r>
              <a:rPr dirty="0" sz="1850" spc="-20">
                <a:solidFill>
                  <a:srgbClr val="151512"/>
                </a:solidFill>
                <a:latin typeface="Arial"/>
                <a:cs typeface="Arial"/>
              </a:rPr>
              <a:t>Rule</a:t>
            </a:r>
            <a:endParaRPr sz="1850">
              <a:latin typeface="Arial"/>
              <a:cs typeface="Arial"/>
            </a:endParaRPr>
          </a:p>
          <a:p>
            <a:pPr marL="12700" marR="5080">
              <a:lnSpc>
                <a:spcPct val="134000"/>
              </a:lnSpc>
              <a:spcBef>
                <a:spcPts val="545"/>
              </a:spcBef>
            </a:pPr>
            <a:r>
              <a:rPr dirty="0" sz="1500" spc="-60">
                <a:solidFill>
                  <a:srgbClr val="151512"/>
                </a:solidFill>
                <a:latin typeface="Verdana"/>
                <a:cs typeface="Verdana"/>
              </a:rPr>
              <a:t>Defendants</a:t>
            </a:r>
            <a:r>
              <a:rPr dirty="0" sz="1500" spc="-8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90">
                <a:solidFill>
                  <a:srgbClr val="151512"/>
                </a:solidFill>
                <a:latin typeface="Verdana"/>
                <a:cs typeface="Verdana"/>
              </a:rPr>
              <a:t>must</a:t>
            </a:r>
            <a:r>
              <a:rPr dirty="0" sz="15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65">
                <a:solidFill>
                  <a:srgbClr val="151512"/>
                </a:solidFill>
                <a:latin typeface="Verdana"/>
                <a:cs typeface="Verdana"/>
              </a:rPr>
              <a:t>take</a:t>
            </a:r>
            <a:r>
              <a:rPr dirty="0" sz="1500" spc="-14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75">
                <a:solidFill>
                  <a:srgbClr val="151512"/>
                </a:solidFill>
                <a:latin typeface="Verdana"/>
                <a:cs typeface="Verdana"/>
              </a:rPr>
              <a:t>their</a:t>
            </a:r>
            <a:r>
              <a:rPr dirty="0" sz="1500" spc="-10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70">
                <a:solidFill>
                  <a:srgbClr val="151512"/>
                </a:solidFill>
                <a:latin typeface="Verdana"/>
                <a:cs typeface="Verdana"/>
              </a:rPr>
              <a:t>victims</a:t>
            </a:r>
            <a:r>
              <a:rPr dirty="0" sz="1500" spc="-2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35">
                <a:solidFill>
                  <a:srgbClr val="151512"/>
                </a:solidFill>
                <a:latin typeface="Verdana"/>
                <a:cs typeface="Verdana"/>
              </a:rPr>
              <a:t>as</a:t>
            </a:r>
            <a:r>
              <a:rPr dirty="0" sz="1500" spc="-9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60">
                <a:solidFill>
                  <a:srgbClr val="151512"/>
                </a:solidFill>
                <a:latin typeface="Verdana"/>
                <a:cs typeface="Verdana"/>
              </a:rPr>
              <a:t>they</a:t>
            </a:r>
            <a:r>
              <a:rPr dirty="0" sz="1500" spc="-10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45">
                <a:solidFill>
                  <a:srgbClr val="151512"/>
                </a:solidFill>
                <a:latin typeface="Verdana"/>
                <a:cs typeface="Verdana"/>
              </a:rPr>
              <a:t>find</a:t>
            </a:r>
            <a:r>
              <a:rPr dirty="0" sz="1500" spc="-110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95">
                <a:solidFill>
                  <a:srgbClr val="151512"/>
                </a:solidFill>
                <a:latin typeface="Verdana"/>
                <a:cs typeface="Verdana"/>
              </a:rPr>
              <a:t>them,</a:t>
            </a:r>
            <a:r>
              <a:rPr dirty="0" sz="1500" spc="-14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55">
                <a:solidFill>
                  <a:srgbClr val="151512"/>
                </a:solidFill>
                <a:latin typeface="Verdana"/>
                <a:cs typeface="Verdana"/>
              </a:rPr>
              <a:t>including</a:t>
            </a:r>
            <a:r>
              <a:rPr dirty="0" sz="1500" spc="-15">
                <a:solidFill>
                  <a:srgbClr val="151512"/>
                </a:solidFill>
                <a:latin typeface="Verdana"/>
                <a:cs typeface="Verdana"/>
              </a:rPr>
              <a:t> </a:t>
            </a:r>
            <a:r>
              <a:rPr dirty="0" sz="1500" spc="-50">
                <a:solidFill>
                  <a:srgbClr val="151512"/>
                </a:solidFill>
                <a:latin typeface="Verdana"/>
                <a:cs typeface="Verdana"/>
              </a:rPr>
              <a:t>pre-</a:t>
            </a:r>
            <a:r>
              <a:rPr dirty="0" sz="1500" spc="-10">
                <a:solidFill>
                  <a:srgbClr val="151512"/>
                </a:solidFill>
                <a:latin typeface="Verdana"/>
                <a:cs typeface="Verdana"/>
              </a:rPr>
              <a:t>existing vulnerabilities.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10" name="object 10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15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2024-11-22T17:47:38Z</dcterms:created>
  <dcterms:modified xsi:type="dcterms:W3CDTF">2024-11-22T17:47:38Z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2024-11-22T00:00:00Z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2024-11-22T00:00:00Z</vt:filetime>
  </property>
  <property fmtid="{D5CDD505-2E9C-101B-9397-08002B2CF9AE}" pid="5" name="Producer">
    <vt:lpwstr>3-Heights(TM) PDF Security Shell 4.8.25.2 (http://www.pdf-tools.com)</vt:lpwstr>
  </property>
</Properties>
</file>