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73" r:id="rId3"/>
    <p:sldId id="274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4630400" cy="8229600"/>
  <p:notesSz cx="14630400" cy="8229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6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93FC9-F268-4A1C-A093-60711150124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3D47C9-D9FC-4420-A744-6B89A243D619}">
      <dgm:prSet/>
      <dgm:spPr/>
      <dgm:t>
        <a:bodyPr/>
        <a:lstStyle/>
        <a:p>
          <a:r>
            <a:rPr lang="en-US" b="1" dirty="0"/>
            <a:t>Tutor</a:t>
          </a:r>
          <a:r>
            <a:rPr lang="en-US" dirty="0"/>
            <a:t>: </a:t>
          </a:r>
          <a:r>
            <a:rPr lang="en-GB" b="1" dirty="0"/>
            <a:t>Okwudili</a:t>
          </a:r>
          <a:r>
            <a:rPr lang="en-GB" dirty="0"/>
            <a:t> O. ONWURAH, </a:t>
          </a:r>
          <a:r>
            <a:rPr lang="en-GB" b="1" dirty="0"/>
            <a:t>LL.B.</a:t>
          </a:r>
          <a:r>
            <a:rPr lang="en-GB" dirty="0"/>
            <a:t> (Nigeria); </a:t>
          </a:r>
          <a:r>
            <a:rPr lang="en-GB" b="1" dirty="0"/>
            <a:t>BL</a:t>
          </a:r>
          <a:r>
            <a:rPr lang="en-GB" dirty="0"/>
            <a:t> (Abuja, Nigeria); </a:t>
          </a:r>
          <a:r>
            <a:rPr lang="en-GB" b="1" dirty="0"/>
            <a:t>LLM</a:t>
          </a:r>
          <a:r>
            <a:rPr lang="en-GB" dirty="0"/>
            <a:t> (Exeter, UK); </a:t>
          </a:r>
          <a:r>
            <a:rPr lang="en-GB" b="1" dirty="0"/>
            <a:t>LLM</a:t>
          </a:r>
          <a:r>
            <a:rPr lang="en-GB" dirty="0"/>
            <a:t> (Qingdao, PRC); </a:t>
          </a:r>
          <a:r>
            <a:rPr lang="en-GB" b="1" dirty="0"/>
            <a:t>LLM</a:t>
          </a:r>
          <a:r>
            <a:rPr lang="en-GB" dirty="0"/>
            <a:t> (Shanghai, PRC)</a:t>
          </a:r>
          <a:endParaRPr lang="en-US" dirty="0"/>
        </a:p>
      </dgm:t>
    </dgm:pt>
    <dgm:pt modelId="{3B4A0499-6413-43FF-A386-E2721FA19865}" type="parTrans" cxnId="{47B26742-AC34-473E-B2EF-084F9289332E}">
      <dgm:prSet/>
      <dgm:spPr/>
      <dgm:t>
        <a:bodyPr/>
        <a:lstStyle/>
        <a:p>
          <a:endParaRPr lang="en-US"/>
        </a:p>
      </dgm:t>
    </dgm:pt>
    <dgm:pt modelId="{87FB430B-75F2-4A98-9D03-92AAA2951C1F}" type="sibTrans" cxnId="{47B26742-AC34-473E-B2EF-084F9289332E}">
      <dgm:prSet/>
      <dgm:spPr/>
      <dgm:t>
        <a:bodyPr/>
        <a:lstStyle/>
        <a:p>
          <a:endParaRPr lang="en-US"/>
        </a:p>
      </dgm:t>
    </dgm:pt>
    <dgm:pt modelId="{A8BF8E76-CC70-4FFE-9E84-56635DBB574B}">
      <dgm:prSet/>
      <dgm:spPr/>
      <dgm:t>
        <a:bodyPr/>
        <a:lstStyle/>
        <a:p>
          <a:r>
            <a:rPr lang="en-US" dirty="0"/>
            <a:t>PhD in Law (Hong Kong)</a:t>
          </a:r>
          <a:br>
            <a:rPr lang="en-US" dirty="0"/>
          </a:br>
          <a:endParaRPr lang="en-US" dirty="0"/>
        </a:p>
      </dgm:t>
    </dgm:pt>
    <dgm:pt modelId="{FA5D942D-74A5-4061-9030-9816228997EF}" type="parTrans" cxnId="{AEEDF93A-6EFC-4794-9EA7-792AD6378CFA}">
      <dgm:prSet/>
      <dgm:spPr/>
      <dgm:t>
        <a:bodyPr/>
        <a:lstStyle/>
        <a:p>
          <a:endParaRPr lang="en-US"/>
        </a:p>
      </dgm:t>
    </dgm:pt>
    <dgm:pt modelId="{ECE27122-8DDC-4AB2-BC2B-CAA2EE80DAB4}" type="sibTrans" cxnId="{AEEDF93A-6EFC-4794-9EA7-792AD6378CFA}">
      <dgm:prSet/>
      <dgm:spPr/>
      <dgm:t>
        <a:bodyPr/>
        <a:lstStyle/>
        <a:p>
          <a:endParaRPr lang="en-US"/>
        </a:p>
      </dgm:t>
    </dgm:pt>
    <dgm:pt modelId="{3306BD63-0E89-49A9-9A19-0567680F4C23}">
      <dgm:prSet/>
      <dgm:spPr/>
      <dgm:t>
        <a:bodyPr/>
        <a:lstStyle/>
        <a:p>
          <a:r>
            <a:rPr lang="en-US" b="1" dirty="0">
              <a:solidFill>
                <a:srgbClr val="7030A0"/>
              </a:solidFill>
            </a:rPr>
            <a:t>Dr Okwudili O. Onwurah</a:t>
          </a:r>
        </a:p>
      </dgm:t>
    </dgm:pt>
    <dgm:pt modelId="{30624F51-6043-4586-B1CC-9CEDC9A4D448}" type="parTrans" cxnId="{D6BD83F6-285A-4EAF-A9E3-677B7328315D}">
      <dgm:prSet/>
      <dgm:spPr/>
      <dgm:t>
        <a:bodyPr/>
        <a:lstStyle/>
        <a:p>
          <a:endParaRPr lang="en-US"/>
        </a:p>
      </dgm:t>
    </dgm:pt>
    <dgm:pt modelId="{B8E6C81C-F96B-4037-B0AE-E195845F76E8}" type="sibTrans" cxnId="{D6BD83F6-285A-4EAF-A9E3-677B7328315D}">
      <dgm:prSet/>
      <dgm:spPr/>
      <dgm:t>
        <a:bodyPr/>
        <a:lstStyle/>
        <a:p>
          <a:endParaRPr lang="en-US"/>
        </a:p>
      </dgm:t>
    </dgm:pt>
    <dgm:pt modelId="{1C3346F7-2909-4802-A99B-C614BF60D0AA}" type="pres">
      <dgm:prSet presAssocID="{0D793FC9-F268-4A1C-A093-607111501244}" presName="Name0" presStyleCnt="0">
        <dgm:presLayoutVars>
          <dgm:dir/>
          <dgm:animLvl val="lvl"/>
          <dgm:resizeHandles val="exact"/>
        </dgm:presLayoutVars>
      </dgm:prSet>
      <dgm:spPr/>
    </dgm:pt>
    <dgm:pt modelId="{C5F0A950-62FA-4F84-A3CA-A98BE82F54E2}" type="pres">
      <dgm:prSet presAssocID="{3306BD63-0E89-49A9-9A19-0567680F4C23}" presName="boxAndChildren" presStyleCnt="0"/>
      <dgm:spPr/>
    </dgm:pt>
    <dgm:pt modelId="{9767B373-F5D2-4C16-8232-AD3EB3BA2865}" type="pres">
      <dgm:prSet presAssocID="{3306BD63-0E89-49A9-9A19-0567680F4C23}" presName="parentTextBox" presStyleLbl="node1" presStyleIdx="0" presStyleCnt="2" custScaleY="30958" custLinFactNeighborX="17539" custLinFactNeighborY="-1064"/>
      <dgm:spPr/>
    </dgm:pt>
    <dgm:pt modelId="{F5F75FCB-6600-4BC3-91BE-B7A919D87789}" type="pres">
      <dgm:prSet presAssocID="{87FB430B-75F2-4A98-9D03-92AAA2951C1F}" presName="sp" presStyleCnt="0"/>
      <dgm:spPr/>
    </dgm:pt>
    <dgm:pt modelId="{5F2D1CFE-F0BA-4745-B54D-24C092E006B0}" type="pres">
      <dgm:prSet presAssocID="{4B3D47C9-D9FC-4420-A744-6B89A243D619}" presName="arrowAndChildren" presStyleCnt="0"/>
      <dgm:spPr/>
    </dgm:pt>
    <dgm:pt modelId="{1267F2E7-7445-44C5-85A1-474EA1B37E02}" type="pres">
      <dgm:prSet presAssocID="{4B3D47C9-D9FC-4420-A744-6B89A243D619}" presName="parentTextArrow" presStyleLbl="node1" presStyleIdx="0" presStyleCnt="2"/>
      <dgm:spPr/>
    </dgm:pt>
    <dgm:pt modelId="{50E560F1-A1B3-4C64-B8C9-000AEB7FD047}" type="pres">
      <dgm:prSet presAssocID="{4B3D47C9-D9FC-4420-A744-6B89A243D619}" presName="arrow" presStyleLbl="node1" presStyleIdx="1" presStyleCnt="2"/>
      <dgm:spPr/>
    </dgm:pt>
    <dgm:pt modelId="{36B24DEE-2EFE-405E-9811-D9B994214603}" type="pres">
      <dgm:prSet presAssocID="{4B3D47C9-D9FC-4420-A744-6B89A243D619}" presName="descendantArrow" presStyleCnt="0"/>
      <dgm:spPr/>
    </dgm:pt>
    <dgm:pt modelId="{776488E1-41F0-4B79-AF8B-E69517EDFD16}" type="pres">
      <dgm:prSet presAssocID="{A8BF8E76-CC70-4FFE-9E84-56635DBB574B}" presName="childTextArrow" presStyleLbl="fgAccFollowNode1" presStyleIdx="0" presStyleCnt="1" custScaleY="133803">
        <dgm:presLayoutVars>
          <dgm:bulletEnabled val="1"/>
        </dgm:presLayoutVars>
      </dgm:prSet>
      <dgm:spPr/>
    </dgm:pt>
  </dgm:ptLst>
  <dgm:cxnLst>
    <dgm:cxn modelId="{2CA50D17-3428-4E21-A0E9-2142B609A549}" type="presOf" srcId="{A8BF8E76-CC70-4FFE-9E84-56635DBB574B}" destId="{776488E1-41F0-4B79-AF8B-E69517EDFD16}" srcOrd="0" destOrd="0" presId="urn:microsoft.com/office/officeart/2005/8/layout/process4"/>
    <dgm:cxn modelId="{AEEDF93A-6EFC-4794-9EA7-792AD6378CFA}" srcId="{4B3D47C9-D9FC-4420-A744-6B89A243D619}" destId="{A8BF8E76-CC70-4FFE-9E84-56635DBB574B}" srcOrd="0" destOrd="0" parTransId="{FA5D942D-74A5-4061-9030-9816228997EF}" sibTransId="{ECE27122-8DDC-4AB2-BC2B-CAA2EE80DAB4}"/>
    <dgm:cxn modelId="{47B26742-AC34-473E-B2EF-084F9289332E}" srcId="{0D793FC9-F268-4A1C-A093-607111501244}" destId="{4B3D47C9-D9FC-4420-A744-6B89A243D619}" srcOrd="0" destOrd="0" parTransId="{3B4A0499-6413-43FF-A386-E2721FA19865}" sibTransId="{87FB430B-75F2-4A98-9D03-92AAA2951C1F}"/>
    <dgm:cxn modelId="{B199074C-A959-42AE-950B-CC10A8601A0B}" type="presOf" srcId="{0D793FC9-F268-4A1C-A093-607111501244}" destId="{1C3346F7-2909-4802-A99B-C614BF60D0AA}" srcOrd="0" destOrd="0" presId="urn:microsoft.com/office/officeart/2005/8/layout/process4"/>
    <dgm:cxn modelId="{257CA2B2-EA2D-4959-955D-DFCE9E7E358F}" type="presOf" srcId="{4B3D47C9-D9FC-4420-A744-6B89A243D619}" destId="{50E560F1-A1B3-4C64-B8C9-000AEB7FD047}" srcOrd="1" destOrd="0" presId="urn:microsoft.com/office/officeart/2005/8/layout/process4"/>
    <dgm:cxn modelId="{30CD7EBF-67CD-46FF-BC97-F2DED6ACCACB}" type="presOf" srcId="{3306BD63-0E89-49A9-9A19-0567680F4C23}" destId="{9767B373-F5D2-4C16-8232-AD3EB3BA2865}" srcOrd="0" destOrd="0" presId="urn:microsoft.com/office/officeart/2005/8/layout/process4"/>
    <dgm:cxn modelId="{FBA06BCD-9128-4C68-905E-EFF4446AEF5D}" type="presOf" srcId="{4B3D47C9-D9FC-4420-A744-6B89A243D619}" destId="{1267F2E7-7445-44C5-85A1-474EA1B37E02}" srcOrd="0" destOrd="0" presId="urn:microsoft.com/office/officeart/2005/8/layout/process4"/>
    <dgm:cxn modelId="{D6BD83F6-285A-4EAF-A9E3-677B7328315D}" srcId="{0D793FC9-F268-4A1C-A093-607111501244}" destId="{3306BD63-0E89-49A9-9A19-0567680F4C23}" srcOrd="1" destOrd="0" parTransId="{30624F51-6043-4586-B1CC-9CEDC9A4D448}" sibTransId="{B8E6C81C-F96B-4037-B0AE-E195845F76E8}"/>
    <dgm:cxn modelId="{E0C8B17A-7F02-4F63-810D-DF96617E6B2D}" type="presParOf" srcId="{1C3346F7-2909-4802-A99B-C614BF60D0AA}" destId="{C5F0A950-62FA-4F84-A3CA-A98BE82F54E2}" srcOrd="0" destOrd="0" presId="urn:microsoft.com/office/officeart/2005/8/layout/process4"/>
    <dgm:cxn modelId="{7141D6E0-9349-45F8-9636-CB6596552D4E}" type="presParOf" srcId="{C5F0A950-62FA-4F84-A3CA-A98BE82F54E2}" destId="{9767B373-F5D2-4C16-8232-AD3EB3BA2865}" srcOrd="0" destOrd="0" presId="urn:microsoft.com/office/officeart/2005/8/layout/process4"/>
    <dgm:cxn modelId="{0C2E3242-DD21-46C5-AA08-077C0A82A4E8}" type="presParOf" srcId="{1C3346F7-2909-4802-A99B-C614BF60D0AA}" destId="{F5F75FCB-6600-4BC3-91BE-B7A919D87789}" srcOrd="1" destOrd="0" presId="urn:microsoft.com/office/officeart/2005/8/layout/process4"/>
    <dgm:cxn modelId="{F99384A6-756B-4F34-BBEF-133B8347CFF4}" type="presParOf" srcId="{1C3346F7-2909-4802-A99B-C614BF60D0AA}" destId="{5F2D1CFE-F0BA-4745-B54D-24C092E006B0}" srcOrd="2" destOrd="0" presId="urn:microsoft.com/office/officeart/2005/8/layout/process4"/>
    <dgm:cxn modelId="{2026DBF1-B70E-4B5A-9191-54EE5B1A3FB7}" type="presParOf" srcId="{5F2D1CFE-F0BA-4745-B54D-24C092E006B0}" destId="{1267F2E7-7445-44C5-85A1-474EA1B37E02}" srcOrd="0" destOrd="0" presId="urn:microsoft.com/office/officeart/2005/8/layout/process4"/>
    <dgm:cxn modelId="{17BCA71F-A8C9-4F60-8970-4FE7522DAEAD}" type="presParOf" srcId="{5F2D1CFE-F0BA-4745-B54D-24C092E006B0}" destId="{50E560F1-A1B3-4C64-B8C9-000AEB7FD047}" srcOrd="1" destOrd="0" presId="urn:microsoft.com/office/officeart/2005/8/layout/process4"/>
    <dgm:cxn modelId="{D5099044-8757-44E1-B016-8040BDFB48D5}" type="presParOf" srcId="{5F2D1CFE-F0BA-4745-B54D-24C092E006B0}" destId="{36B24DEE-2EFE-405E-9811-D9B994214603}" srcOrd="2" destOrd="0" presId="urn:microsoft.com/office/officeart/2005/8/layout/process4"/>
    <dgm:cxn modelId="{29D1FAEC-771F-471D-A5D5-BE21DDF348A8}" type="presParOf" srcId="{36B24DEE-2EFE-405E-9811-D9B994214603}" destId="{776488E1-41F0-4B79-AF8B-E69517EDFD1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F0261D-2D55-44FE-9210-5FD47F397E4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5A3F13B-47ED-43DF-B9E5-A98CF9EEB27D}">
      <dgm:prSet/>
      <dgm:spPr/>
      <dgm:t>
        <a:bodyPr/>
        <a:lstStyle/>
        <a:p>
          <a:r>
            <a:rPr lang="en-GB"/>
            <a:t>The purpose of the online lesson is to encourage you to </a:t>
          </a:r>
          <a:r>
            <a:rPr lang="en-GB" b="1" u="sng"/>
            <a:t>participate actively </a:t>
          </a:r>
          <a:r>
            <a:rPr lang="en-GB"/>
            <a:t>in achieving your needs and simplifying your legal education. </a:t>
          </a:r>
          <a:r>
            <a:rPr lang="en-GB" i="1"/>
            <a:t>I want you to be the best!</a:t>
          </a:r>
          <a:endParaRPr lang="en-US"/>
        </a:p>
      </dgm:t>
    </dgm:pt>
    <dgm:pt modelId="{8FF08942-7391-4348-92FC-09578CC6DC39}" type="parTrans" cxnId="{A4AAC06D-AE2B-44A7-99FC-70B2928B7046}">
      <dgm:prSet/>
      <dgm:spPr/>
      <dgm:t>
        <a:bodyPr/>
        <a:lstStyle/>
        <a:p>
          <a:endParaRPr lang="en-US"/>
        </a:p>
      </dgm:t>
    </dgm:pt>
    <dgm:pt modelId="{B9FAA6FA-A55E-4E23-A733-53F6A54EFCF4}" type="sibTrans" cxnId="{A4AAC06D-AE2B-44A7-99FC-70B2928B7046}">
      <dgm:prSet/>
      <dgm:spPr/>
      <dgm:t>
        <a:bodyPr/>
        <a:lstStyle/>
        <a:p>
          <a:endParaRPr lang="en-US"/>
        </a:p>
      </dgm:t>
    </dgm:pt>
    <dgm:pt modelId="{6FD09409-AFB0-4F9A-BE0C-46F959774E90}">
      <dgm:prSet/>
      <dgm:spPr/>
      <dgm:t>
        <a:bodyPr/>
        <a:lstStyle/>
        <a:p>
          <a:r>
            <a:rPr lang="en-GB"/>
            <a:t>Will make the learning process more </a:t>
          </a:r>
          <a:r>
            <a:rPr lang="en-GB" b="1"/>
            <a:t>interactive discussions </a:t>
          </a:r>
          <a:r>
            <a:rPr lang="en-GB"/>
            <a:t>and feel free to ask any question or you can speak.</a:t>
          </a:r>
          <a:endParaRPr lang="en-US"/>
        </a:p>
      </dgm:t>
    </dgm:pt>
    <dgm:pt modelId="{F4A3C124-7376-407A-98EF-6D4F389FE0CE}" type="parTrans" cxnId="{22442EA2-D5D7-4ADC-AAEE-129243005349}">
      <dgm:prSet/>
      <dgm:spPr/>
      <dgm:t>
        <a:bodyPr/>
        <a:lstStyle/>
        <a:p>
          <a:endParaRPr lang="en-US"/>
        </a:p>
      </dgm:t>
    </dgm:pt>
    <dgm:pt modelId="{9DEAA4C5-B7C1-4FBF-89D2-F56254B6FB52}" type="sibTrans" cxnId="{22442EA2-D5D7-4ADC-AAEE-129243005349}">
      <dgm:prSet/>
      <dgm:spPr/>
      <dgm:t>
        <a:bodyPr/>
        <a:lstStyle/>
        <a:p>
          <a:endParaRPr lang="en-US"/>
        </a:p>
      </dgm:t>
    </dgm:pt>
    <dgm:pt modelId="{CB7AF24D-FB4F-4210-B8BF-267FB2A35091}">
      <dgm:prSet/>
      <dgm:spPr/>
      <dgm:t>
        <a:bodyPr/>
        <a:lstStyle/>
        <a:p>
          <a:r>
            <a:rPr lang="en-GB"/>
            <a:t>You have the right to choose whether to turn on your video or not.</a:t>
          </a:r>
          <a:endParaRPr lang="en-US"/>
        </a:p>
      </dgm:t>
    </dgm:pt>
    <dgm:pt modelId="{B1763A64-2655-437C-9198-40DD3D811301}" type="parTrans" cxnId="{A0BF5599-8C3F-4AE4-A729-018BAEE1C9C8}">
      <dgm:prSet/>
      <dgm:spPr/>
      <dgm:t>
        <a:bodyPr/>
        <a:lstStyle/>
        <a:p>
          <a:endParaRPr lang="en-US"/>
        </a:p>
      </dgm:t>
    </dgm:pt>
    <dgm:pt modelId="{C95D5CE8-A1A2-42A0-BD09-63E4399FD823}" type="sibTrans" cxnId="{A0BF5599-8C3F-4AE4-A729-018BAEE1C9C8}">
      <dgm:prSet/>
      <dgm:spPr/>
      <dgm:t>
        <a:bodyPr/>
        <a:lstStyle/>
        <a:p>
          <a:endParaRPr lang="en-US"/>
        </a:p>
      </dgm:t>
    </dgm:pt>
    <dgm:pt modelId="{C2C6110B-A200-4E00-A022-5CE342809BA6}">
      <dgm:prSet/>
      <dgm:spPr/>
      <dgm:t>
        <a:bodyPr/>
        <a:lstStyle/>
        <a:p>
          <a:r>
            <a:rPr lang="en-GB" b="1"/>
            <a:t>Participation</a:t>
          </a:r>
          <a:r>
            <a:rPr lang="en-GB"/>
            <a:t> prepares you for your exam and learning needs with ease.</a:t>
          </a:r>
          <a:endParaRPr lang="en-US"/>
        </a:p>
      </dgm:t>
    </dgm:pt>
    <dgm:pt modelId="{3CFD4D89-FD3D-4B44-B6F8-8CB4428C6F4D}" type="parTrans" cxnId="{76A397A0-B404-48B6-B4AB-184C79E9F608}">
      <dgm:prSet/>
      <dgm:spPr/>
      <dgm:t>
        <a:bodyPr/>
        <a:lstStyle/>
        <a:p>
          <a:endParaRPr lang="en-US"/>
        </a:p>
      </dgm:t>
    </dgm:pt>
    <dgm:pt modelId="{2413B61A-22B3-46C2-9D88-48F5EDA50F9B}" type="sibTrans" cxnId="{76A397A0-B404-48B6-B4AB-184C79E9F608}">
      <dgm:prSet/>
      <dgm:spPr/>
      <dgm:t>
        <a:bodyPr/>
        <a:lstStyle/>
        <a:p>
          <a:endParaRPr lang="en-US"/>
        </a:p>
      </dgm:t>
    </dgm:pt>
    <dgm:pt modelId="{E504DEF7-6C57-4261-9F15-D8D96ECE0325}" type="pres">
      <dgm:prSet presAssocID="{6CF0261D-2D55-44FE-9210-5FD47F397E45}" presName="root" presStyleCnt="0">
        <dgm:presLayoutVars>
          <dgm:dir/>
          <dgm:resizeHandles val="exact"/>
        </dgm:presLayoutVars>
      </dgm:prSet>
      <dgm:spPr/>
    </dgm:pt>
    <dgm:pt modelId="{764A1FB1-3F1C-4A74-B3AC-F3C71D3CBDD0}" type="pres">
      <dgm:prSet presAssocID="{35A3F13B-47ED-43DF-B9E5-A98CF9EEB27D}" presName="compNode" presStyleCnt="0"/>
      <dgm:spPr/>
    </dgm:pt>
    <dgm:pt modelId="{A308C6F5-232C-4278-837A-436FEC36C9EF}" type="pres">
      <dgm:prSet presAssocID="{35A3F13B-47ED-43DF-B9E5-A98CF9EEB27D}" presName="bgRect" presStyleLbl="bgShp" presStyleIdx="0" presStyleCnt="4"/>
      <dgm:spPr/>
    </dgm:pt>
    <dgm:pt modelId="{475D098F-80C1-4FDB-AA15-93FD6C92AD89}" type="pres">
      <dgm:prSet presAssocID="{35A3F13B-47ED-43DF-B9E5-A98CF9EEB27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6BB4887-9DD3-4E2B-81C1-34165235F025}" type="pres">
      <dgm:prSet presAssocID="{35A3F13B-47ED-43DF-B9E5-A98CF9EEB27D}" presName="spaceRect" presStyleCnt="0"/>
      <dgm:spPr/>
    </dgm:pt>
    <dgm:pt modelId="{52DED1E9-87B8-4E95-AEA1-5809C60BC887}" type="pres">
      <dgm:prSet presAssocID="{35A3F13B-47ED-43DF-B9E5-A98CF9EEB27D}" presName="parTx" presStyleLbl="revTx" presStyleIdx="0" presStyleCnt="4">
        <dgm:presLayoutVars>
          <dgm:chMax val="0"/>
          <dgm:chPref val="0"/>
        </dgm:presLayoutVars>
      </dgm:prSet>
      <dgm:spPr/>
    </dgm:pt>
    <dgm:pt modelId="{DA85CD30-2433-4F21-8546-1126D955669C}" type="pres">
      <dgm:prSet presAssocID="{B9FAA6FA-A55E-4E23-A733-53F6A54EFCF4}" presName="sibTrans" presStyleCnt="0"/>
      <dgm:spPr/>
    </dgm:pt>
    <dgm:pt modelId="{3632C0B6-4511-4935-8CD7-7FA822AA0493}" type="pres">
      <dgm:prSet presAssocID="{6FD09409-AFB0-4F9A-BE0C-46F959774E90}" presName="compNode" presStyleCnt="0"/>
      <dgm:spPr/>
    </dgm:pt>
    <dgm:pt modelId="{ED158944-AB7D-40B3-A81C-A0C0BF438834}" type="pres">
      <dgm:prSet presAssocID="{6FD09409-AFB0-4F9A-BE0C-46F959774E90}" presName="bgRect" presStyleLbl="bgShp" presStyleIdx="1" presStyleCnt="4"/>
      <dgm:spPr/>
    </dgm:pt>
    <dgm:pt modelId="{3EE44FAA-E8AA-4C6C-B66C-DA96929CA60A}" type="pres">
      <dgm:prSet presAssocID="{6FD09409-AFB0-4F9A-BE0C-46F959774E9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4261869-2890-4EA4-884D-F08E7CFF4AAF}" type="pres">
      <dgm:prSet presAssocID="{6FD09409-AFB0-4F9A-BE0C-46F959774E90}" presName="spaceRect" presStyleCnt="0"/>
      <dgm:spPr/>
    </dgm:pt>
    <dgm:pt modelId="{4F42BC31-629C-4823-8F02-EDD1C0D900B0}" type="pres">
      <dgm:prSet presAssocID="{6FD09409-AFB0-4F9A-BE0C-46F959774E90}" presName="parTx" presStyleLbl="revTx" presStyleIdx="1" presStyleCnt="4">
        <dgm:presLayoutVars>
          <dgm:chMax val="0"/>
          <dgm:chPref val="0"/>
        </dgm:presLayoutVars>
      </dgm:prSet>
      <dgm:spPr/>
    </dgm:pt>
    <dgm:pt modelId="{8484C96D-DC15-4445-B12B-7C6DEE7214C4}" type="pres">
      <dgm:prSet presAssocID="{9DEAA4C5-B7C1-4FBF-89D2-F56254B6FB52}" presName="sibTrans" presStyleCnt="0"/>
      <dgm:spPr/>
    </dgm:pt>
    <dgm:pt modelId="{922FCC07-F04B-4471-9600-B0D5DFDCF049}" type="pres">
      <dgm:prSet presAssocID="{CB7AF24D-FB4F-4210-B8BF-267FB2A35091}" presName="compNode" presStyleCnt="0"/>
      <dgm:spPr/>
    </dgm:pt>
    <dgm:pt modelId="{3913E2D7-983E-4C8F-8EBF-4F896A926757}" type="pres">
      <dgm:prSet presAssocID="{CB7AF24D-FB4F-4210-B8BF-267FB2A35091}" presName="bgRect" presStyleLbl="bgShp" presStyleIdx="2" presStyleCnt="4"/>
      <dgm:spPr/>
    </dgm:pt>
    <dgm:pt modelId="{C51882E3-379A-4170-BC65-3F23427DDFA9}" type="pres">
      <dgm:prSet presAssocID="{CB7AF24D-FB4F-4210-B8BF-267FB2A3509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D12A3B45-769B-4B04-A530-34BC76A50615}" type="pres">
      <dgm:prSet presAssocID="{CB7AF24D-FB4F-4210-B8BF-267FB2A35091}" presName="spaceRect" presStyleCnt="0"/>
      <dgm:spPr/>
    </dgm:pt>
    <dgm:pt modelId="{889792C3-E0D7-4022-946F-703B16949394}" type="pres">
      <dgm:prSet presAssocID="{CB7AF24D-FB4F-4210-B8BF-267FB2A35091}" presName="parTx" presStyleLbl="revTx" presStyleIdx="2" presStyleCnt="4">
        <dgm:presLayoutVars>
          <dgm:chMax val="0"/>
          <dgm:chPref val="0"/>
        </dgm:presLayoutVars>
      </dgm:prSet>
      <dgm:spPr/>
    </dgm:pt>
    <dgm:pt modelId="{0205E4A8-55FF-4D52-ADAC-DCD719659583}" type="pres">
      <dgm:prSet presAssocID="{C95D5CE8-A1A2-42A0-BD09-63E4399FD823}" presName="sibTrans" presStyleCnt="0"/>
      <dgm:spPr/>
    </dgm:pt>
    <dgm:pt modelId="{0225E4A0-7028-4852-84FF-CE17E40DED34}" type="pres">
      <dgm:prSet presAssocID="{C2C6110B-A200-4E00-A022-5CE342809BA6}" presName="compNode" presStyleCnt="0"/>
      <dgm:spPr/>
    </dgm:pt>
    <dgm:pt modelId="{E31DD10D-F3A1-4F3A-9025-3BCF391ABEB1}" type="pres">
      <dgm:prSet presAssocID="{C2C6110B-A200-4E00-A022-5CE342809BA6}" presName="bgRect" presStyleLbl="bgShp" presStyleIdx="3" presStyleCnt="4"/>
      <dgm:spPr/>
    </dgm:pt>
    <dgm:pt modelId="{FD17031B-F77F-432A-950B-E8AC148C4689}" type="pres">
      <dgm:prSet presAssocID="{C2C6110B-A200-4E00-A022-5CE342809BA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C3D9D82-18C5-458F-85D8-7DAE8D68090A}" type="pres">
      <dgm:prSet presAssocID="{C2C6110B-A200-4E00-A022-5CE342809BA6}" presName="spaceRect" presStyleCnt="0"/>
      <dgm:spPr/>
    </dgm:pt>
    <dgm:pt modelId="{46C2C13D-87F9-4266-BFB4-774D94FAAEB0}" type="pres">
      <dgm:prSet presAssocID="{C2C6110B-A200-4E00-A022-5CE342809BA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7B6A028-3E0C-4E46-A0B9-6031C2080DA7}" type="presOf" srcId="{6CF0261D-2D55-44FE-9210-5FD47F397E45}" destId="{E504DEF7-6C57-4261-9F15-D8D96ECE0325}" srcOrd="0" destOrd="0" presId="urn:microsoft.com/office/officeart/2018/2/layout/IconVerticalSolidList"/>
    <dgm:cxn modelId="{A4AAC06D-AE2B-44A7-99FC-70B2928B7046}" srcId="{6CF0261D-2D55-44FE-9210-5FD47F397E45}" destId="{35A3F13B-47ED-43DF-B9E5-A98CF9EEB27D}" srcOrd="0" destOrd="0" parTransId="{8FF08942-7391-4348-92FC-09578CC6DC39}" sibTransId="{B9FAA6FA-A55E-4E23-A733-53F6A54EFCF4}"/>
    <dgm:cxn modelId="{508BA88F-9CAB-4F76-993C-196BD736AFAF}" type="presOf" srcId="{CB7AF24D-FB4F-4210-B8BF-267FB2A35091}" destId="{889792C3-E0D7-4022-946F-703B16949394}" srcOrd="0" destOrd="0" presId="urn:microsoft.com/office/officeart/2018/2/layout/IconVerticalSolidList"/>
    <dgm:cxn modelId="{A0BF5599-8C3F-4AE4-A729-018BAEE1C9C8}" srcId="{6CF0261D-2D55-44FE-9210-5FD47F397E45}" destId="{CB7AF24D-FB4F-4210-B8BF-267FB2A35091}" srcOrd="2" destOrd="0" parTransId="{B1763A64-2655-437C-9198-40DD3D811301}" sibTransId="{C95D5CE8-A1A2-42A0-BD09-63E4399FD823}"/>
    <dgm:cxn modelId="{04E4CC9D-A77F-43A5-A1B5-1D8B1909E41C}" type="presOf" srcId="{35A3F13B-47ED-43DF-B9E5-A98CF9EEB27D}" destId="{52DED1E9-87B8-4E95-AEA1-5809C60BC887}" srcOrd="0" destOrd="0" presId="urn:microsoft.com/office/officeart/2018/2/layout/IconVerticalSolidList"/>
    <dgm:cxn modelId="{76A397A0-B404-48B6-B4AB-184C79E9F608}" srcId="{6CF0261D-2D55-44FE-9210-5FD47F397E45}" destId="{C2C6110B-A200-4E00-A022-5CE342809BA6}" srcOrd="3" destOrd="0" parTransId="{3CFD4D89-FD3D-4B44-B6F8-8CB4428C6F4D}" sibTransId="{2413B61A-22B3-46C2-9D88-48F5EDA50F9B}"/>
    <dgm:cxn modelId="{22442EA2-D5D7-4ADC-AAEE-129243005349}" srcId="{6CF0261D-2D55-44FE-9210-5FD47F397E45}" destId="{6FD09409-AFB0-4F9A-BE0C-46F959774E90}" srcOrd="1" destOrd="0" parTransId="{F4A3C124-7376-407A-98EF-6D4F389FE0CE}" sibTransId="{9DEAA4C5-B7C1-4FBF-89D2-F56254B6FB52}"/>
    <dgm:cxn modelId="{6C1243C5-4A38-497B-8FC6-D7BF8C8639AE}" type="presOf" srcId="{6FD09409-AFB0-4F9A-BE0C-46F959774E90}" destId="{4F42BC31-629C-4823-8F02-EDD1C0D900B0}" srcOrd="0" destOrd="0" presId="urn:microsoft.com/office/officeart/2018/2/layout/IconVerticalSolidList"/>
    <dgm:cxn modelId="{6F03DCC7-3234-4914-A431-4BE9B2149311}" type="presOf" srcId="{C2C6110B-A200-4E00-A022-5CE342809BA6}" destId="{46C2C13D-87F9-4266-BFB4-774D94FAAEB0}" srcOrd="0" destOrd="0" presId="urn:microsoft.com/office/officeart/2018/2/layout/IconVerticalSolidList"/>
    <dgm:cxn modelId="{1BA8783B-997C-427E-81AD-6946FF905D38}" type="presParOf" srcId="{E504DEF7-6C57-4261-9F15-D8D96ECE0325}" destId="{764A1FB1-3F1C-4A74-B3AC-F3C71D3CBDD0}" srcOrd="0" destOrd="0" presId="urn:microsoft.com/office/officeart/2018/2/layout/IconVerticalSolidList"/>
    <dgm:cxn modelId="{C238800A-1A71-4643-AC9B-A1FC66B45C43}" type="presParOf" srcId="{764A1FB1-3F1C-4A74-B3AC-F3C71D3CBDD0}" destId="{A308C6F5-232C-4278-837A-436FEC36C9EF}" srcOrd="0" destOrd="0" presId="urn:microsoft.com/office/officeart/2018/2/layout/IconVerticalSolidList"/>
    <dgm:cxn modelId="{97D7457C-2C17-4A23-B25A-6E5A26388512}" type="presParOf" srcId="{764A1FB1-3F1C-4A74-B3AC-F3C71D3CBDD0}" destId="{475D098F-80C1-4FDB-AA15-93FD6C92AD89}" srcOrd="1" destOrd="0" presId="urn:microsoft.com/office/officeart/2018/2/layout/IconVerticalSolidList"/>
    <dgm:cxn modelId="{CBE59FD2-3F82-4FA0-8EB2-95C036AB1A8B}" type="presParOf" srcId="{764A1FB1-3F1C-4A74-B3AC-F3C71D3CBDD0}" destId="{16BB4887-9DD3-4E2B-81C1-34165235F025}" srcOrd="2" destOrd="0" presId="urn:microsoft.com/office/officeart/2018/2/layout/IconVerticalSolidList"/>
    <dgm:cxn modelId="{00696320-A1E7-4930-87B5-2C864B617FAE}" type="presParOf" srcId="{764A1FB1-3F1C-4A74-B3AC-F3C71D3CBDD0}" destId="{52DED1E9-87B8-4E95-AEA1-5809C60BC887}" srcOrd="3" destOrd="0" presId="urn:microsoft.com/office/officeart/2018/2/layout/IconVerticalSolidList"/>
    <dgm:cxn modelId="{8779DD45-473A-4AA8-99C0-21C56025DE7D}" type="presParOf" srcId="{E504DEF7-6C57-4261-9F15-D8D96ECE0325}" destId="{DA85CD30-2433-4F21-8546-1126D955669C}" srcOrd="1" destOrd="0" presId="urn:microsoft.com/office/officeart/2018/2/layout/IconVerticalSolidList"/>
    <dgm:cxn modelId="{D6281534-0251-41E3-AC50-6194A9D06548}" type="presParOf" srcId="{E504DEF7-6C57-4261-9F15-D8D96ECE0325}" destId="{3632C0B6-4511-4935-8CD7-7FA822AA0493}" srcOrd="2" destOrd="0" presId="urn:microsoft.com/office/officeart/2018/2/layout/IconVerticalSolidList"/>
    <dgm:cxn modelId="{6152A8E5-A70C-48AC-9D83-EF618BCE6856}" type="presParOf" srcId="{3632C0B6-4511-4935-8CD7-7FA822AA0493}" destId="{ED158944-AB7D-40B3-A81C-A0C0BF438834}" srcOrd="0" destOrd="0" presId="urn:microsoft.com/office/officeart/2018/2/layout/IconVerticalSolidList"/>
    <dgm:cxn modelId="{818B0962-7799-40DA-B7B4-4F32E1F99200}" type="presParOf" srcId="{3632C0B6-4511-4935-8CD7-7FA822AA0493}" destId="{3EE44FAA-E8AA-4C6C-B66C-DA96929CA60A}" srcOrd="1" destOrd="0" presId="urn:microsoft.com/office/officeart/2018/2/layout/IconVerticalSolidList"/>
    <dgm:cxn modelId="{A56C8879-2E20-4325-8277-5F97B2A0C72A}" type="presParOf" srcId="{3632C0B6-4511-4935-8CD7-7FA822AA0493}" destId="{44261869-2890-4EA4-884D-F08E7CFF4AAF}" srcOrd="2" destOrd="0" presId="urn:microsoft.com/office/officeart/2018/2/layout/IconVerticalSolidList"/>
    <dgm:cxn modelId="{997D2635-B9B6-473B-96D1-B6181E87B955}" type="presParOf" srcId="{3632C0B6-4511-4935-8CD7-7FA822AA0493}" destId="{4F42BC31-629C-4823-8F02-EDD1C0D900B0}" srcOrd="3" destOrd="0" presId="urn:microsoft.com/office/officeart/2018/2/layout/IconVerticalSolidList"/>
    <dgm:cxn modelId="{1019355F-C2A2-4F5B-B099-8669CBF3174F}" type="presParOf" srcId="{E504DEF7-6C57-4261-9F15-D8D96ECE0325}" destId="{8484C96D-DC15-4445-B12B-7C6DEE7214C4}" srcOrd="3" destOrd="0" presId="urn:microsoft.com/office/officeart/2018/2/layout/IconVerticalSolidList"/>
    <dgm:cxn modelId="{B7A16E4F-3625-4C02-823E-69051749CA00}" type="presParOf" srcId="{E504DEF7-6C57-4261-9F15-D8D96ECE0325}" destId="{922FCC07-F04B-4471-9600-B0D5DFDCF049}" srcOrd="4" destOrd="0" presId="urn:microsoft.com/office/officeart/2018/2/layout/IconVerticalSolidList"/>
    <dgm:cxn modelId="{C0B2BB2E-F68C-4A86-9399-683B049E9CD8}" type="presParOf" srcId="{922FCC07-F04B-4471-9600-B0D5DFDCF049}" destId="{3913E2D7-983E-4C8F-8EBF-4F896A926757}" srcOrd="0" destOrd="0" presId="urn:microsoft.com/office/officeart/2018/2/layout/IconVerticalSolidList"/>
    <dgm:cxn modelId="{CEDE4D41-947E-48D8-8F87-4347DA63F14A}" type="presParOf" srcId="{922FCC07-F04B-4471-9600-B0D5DFDCF049}" destId="{C51882E3-379A-4170-BC65-3F23427DDFA9}" srcOrd="1" destOrd="0" presId="urn:microsoft.com/office/officeart/2018/2/layout/IconVerticalSolidList"/>
    <dgm:cxn modelId="{FF02B940-EA10-41F1-8D96-A936EFEBCC7A}" type="presParOf" srcId="{922FCC07-F04B-4471-9600-B0D5DFDCF049}" destId="{D12A3B45-769B-4B04-A530-34BC76A50615}" srcOrd="2" destOrd="0" presId="urn:microsoft.com/office/officeart/2018/2/layout/IconVerticalSolidList"/>
    <dgm:cxn modelId="{1184F7B1-C14D-4D1F-98CE-D003841599DA}" type="presParOf" srcId="{922FCC07-F04B-4471-9600-B0D5DFDCF049}" destId="{889792C3-E0D7-4022-946F-703B16949394}" srcOrd="3" destOrd="0" presId="urn:microsoft.com/office/officeart/2018/2/layout/IconVerticalSolidList"/>
    <dgm:cxn modelId="{3F1602AA-AE51-46E9-9DC9-47EB9A1B089B}" type="presParOf" srcId="{E504DEF7-6C57-4261-9F15-D8D96ECE0325}" destId="{0205E4A8-55FF-4D52-ADAC-DCD719659583}" srcOrd="5" destOrd="0" presId="urn:microsoft.com/office/officeart/2018/2/layout/IconVerticalSolidList"/>
    <dgm:cxn modelId="{20031BD5-9ED0-42DB-9848-91C2E95DCB74}" type="presParOf" srcId="{E504DEF7-6C57-4261-9F15-D8D96ECE0325}" destId="{0225E4A0-7028-4852-84FF-CE17E40DED34}" srcOrd="6" destOrd="0" presId="urn:microsoft.com/office/officeart/2018/2/layout/IconVerticalSolidList"/>
    <dgm:cxn modelId="{DB5555F7-2B95-4E63-AE55-8E4289C8555F}" type="presParOf" srcId="{0225E4A0-7028-4852-84FF-CE17E40DED34}" destId="{E31DD10D-F3A1-4F3A-9025-3BCF391ABEB1}" srcOrd="0" destOrd="0" presId="urn:microsoft.com/office/officeart/2018/2/layout/IconVerticalSolidList"/>
    <dgm:cxn modelId="{95931166-23DB-48BB-9BB2-86C22D81280D}" type="presParOf" srcId="{0225E4A0-7028-4852-84FF-CE17E40DED34}" destId="{FD17031B-F77F-432A-950B-E8AC148C4689}" srcOrd="1" destOrd="0" presId="urn:microsoft.com/office/officeart/2018/2/layout/IconVerticalSolidList"/>
    <dgm:cxn modelId="{D4AB398E-4CAC-442F-B5AC-1919369FCB01}" type="presParOf" srcId="{0225E4A0-7028-4852-84FF-CE17E40DED34}" destId="{6C3D9D82-18C5-458F-85D8-7DAE8D68090A}" srcOrd="2" destOrd="0" presId="urn:microsoft.com/office/officeart/2018/2/layout/IconVerticalSolidList"/>
    <dgm:cxn modelId="{973D27F5-9277-4E1D-A318-454B50CA804F}" type="presParOf" srcId="{0225E4A0-7028-4852-84FF-CE17E40DED34}" destId="{46C2C13D-87F9-4266-BFB4-774D94FAAE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7B373-F5D2-4C16-8232-AD3EB3BA2865}">
      <dsp:nvSpPr>
        <dsp:cNvPr id="0" name=""/>
        <dsp:cNvSpPr/>
      </dsp:nvSpPr>
      <dsp:spPr>
        <a:xfrm>
          <a:off x="0" y="3378250"/>
          <a:ext cx="11521435" cy="690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7030A0"/>
              </a:solidFill>
            </a:rPr>
            <a:t>Dr Okwudili O. Onwurah</a:t>
          </a:r>
        </a:p>
      </dsp:txBody>
      <dsp:txXfrm>
        <a:off x="0" y="3378250"/>
        <a:ext cx="11521435" cy="690946"/>
      </dsp:txXfrm>
    </dsp:sp>
    <dsp:sp modelId="{50E560F1-A1B3-4C64-B8C9-000AEB7FD047}">
      <dsp:nvSpPr>
        <dsp:cNvPr id="0" name=""/>
        <dsp:cNvSpPr/>
      </dsp:nvSpPr>
      <dsp:spPr>
        <a:xfrm rot="10800000">
          <a:off x="0" y="2840"/>
          <a:ext cx="11521435" cy="343263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Tutor</a:t>
          </a:r>
          <a:r>
            <a:rPr lang="en-US" sz="2500" kern="1200" dirty="0"/>
            <a:t>: </a:t>
          </a:r>
          <a:r>
            <a:rPr lang="en-GB" sz="2500" b="1" kern="1200" dirty="0"/>
            <a:t>Okwudili</a:t>
          </a:r>
          <a:r>
            <a:rPr lang="en-GB" sz="2500" kern="1200" dirty="0"/>
            <a:t> O. ONWURAH, </a:t>
          </a:r>
          <a:r>
            <a:rPr lang="en-GB" sz="2500" b="1" kern="1200" dirty="0"/>
            <a:t>LL.B.</a:t>
          </a:r>
          <a:r>
            <a:rPr lang="en-GB" sz="2500" kern="1200" dirty="0"/>
            <a:t> (Nigeria); </a:t>
          </a:r>
          <a:r>
            <a:rPr lang="en-GB" sz="2500" b="1" kern="1200" dirty="0"/>
            <a:t>BL</a:t>
          </a:r>
          <a:r>
            <a:rPr lang="en-GB" sz="2500" kern="1200" dirty="0"/>
            <a:t> (Abuja, Nigeria); </a:t>
          </a:r>
          <a:r>
            <a:rPr lang="en-GB" sz="2500" b="1" kern="1200" dirty="0"/>
            <a:t>LLM</a:t>
          </a:r>
          <a:r>
            <a:rPr lang="en-GB" sz="2500" kern="1200" dirty="0"/>
            <a:t> (Exeter, UK); </a:t>
          </a:r>
          <a:r>
            <a:rPr lang="en-GB" sz="2500" b="1" kern="1200" dirty="0"/>
            <a:t>LLM</a:t>
          </a:r>
          <a:r>
            <a:rPr lang="en-GB" sz="2500" kern="1200" dirty="0"/>
            <a:t> (Qingdao, PRC); </a:t>
          </a:r>
          <a:r>
            <a:rPr lang="en-GB" sz="2500" b="1" kern="1200" dirty="0"/>
            <a:t>LLM</a:t>
          </a:r>
          <a:r>
            <a:rPr lang="en-GB" sz="2500" kern="1200" dirty="0"/>
            <a:t> (Shanghai, PRC)</a:t>
          </a:r>
          <a:endParaRPr lang="en-US" sz="2500" kern="1200" dirty="0"/>
        </a:p>
      </dsp:txBody>
      <dsp:txXfrm rot="-10800000">
        <a:off x="0" y="2840"/>
        <a:ext cx="11521435" cy="1204855"/>
      </dsp:txXfrm>
    </dsp:sp>
    <dsp:sp modelId="{776488E1-41F0-4B79-AF8B-E69517EDFD16}">
      <dsp:nvSpPr>
        <dsp:cNvPr id="0" name=""/>
        <dsp:cNvSpPr/>
      </dsp:nvSpPr>
      <dsp:spPr>
        <a:xfrm>
          <a:off x="0" y="1034225"/>
          <a:ext cx="11521435" cy="13732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60960" rIns="341376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PhD in Law (Hong Kong)</a:t>
          </a:r>
          <a:br>
            <a:rPr lang="en-US" sz="4800" kern="1200" dirty="0"/>
          </a:br>
          <a:endParaRPr lang="en-US" sz="4800" kern="1200" dirty="0"/>
        </a:p>
      </dsp:txBody>
      <dsp:txXfrm>
        <a:off x="0" y="1034225"/>
        <a:ext cx="11521435" cy="13732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8C6F5-232C-4278-837A-436FEC36C9EF}">
      <dsp:nvSpPr>
        <dsp:cNvPr id="0" name=""/>
        <dsp:cNvSpPr/>
      </dsp:nvSpPr>
      <dsp:spPr>
        <a:xfrm>
          <a:off x="0" y="2614"/>
          <a:ext cx="7097051" cy="13248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D098F-80C1-4FDB-AA15-93FD6C92AD89}">
      <dsp:nvSpPr>
        <dsp:cNvPr id="0" name=""/>
        <dsp:cNvSpPr/>
      </dsp:nvSpPr>
      <dsp:spPr>
        <a:xfrm>
          <a:off x="400774" y="300711"/>
          <a:ext cx="728681" cy="7286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ED1E9-87B8-4E95-AEA1-5809C60BC887}">
      <dsp:nvSpPr>
        <dsp:cNvPr id="0" name=""/>
        <dsp:cNvSpPr/>
      </dsp:nvSpPr>
      <dsp:spPr>
        <a:xfrm>
          <a:off x="1530231" y="2614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The purpose of the online lesson is to encourage you to </a:t>
          </a:r>
          <a:r>
            <a:rPr lang="en-GB" sz="2000" b="1" u="sng" kern="1200"/>
            <a:t>participate actively </a:t>
          </a:r>
          <a:r>
            <a:rPr lang="en-GB" sz="2000" kern="1200"/>
            <a:t>in achieving your needs and simplifying your legal education. </a:t>
          </a:r>
          <a:r>
            <a:rPr lang="en-GB" sz="2000" i="1" kern="1200"/>
            <a:t>I want you to be the best!</a:t>
          </a:r>
          <a:endParaRPr lang="en-US" sz="2000" kern="1200"/>
        </a:p>
      </dsp:txBody>
      <dsp:txXfrm>
        <a:off x="1530231" y="2614"/>
        <a:ext cx="5566819" cy="1324875"/>
      </dsp:txXfrm>
    </dsp:sp>
    <dsp:sp modelId="{ED158944-AB7D-40B3-A81C-A0C0BF438834}">
      <dsp:nvSpPr>
        <dsp:cNvPr id="0" name=""/>
        <dsp:cNvSpPr/>
      </dsp:nvSpPr>
      <dsp:spPr>
        <a:xfrm>
          <a:off x="0" y="1658708"/>
          <a:ext cx="7097051" cy="13248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44FAA-E8AA-4C6C-B66C-DA96929CA60A}">
      <dsp:nvSpPr>
        <dsp:cNvPr id="0" name=""/>
        <dsp:cNvSpPr/>
      </dsp:nvSpPr>
      <dsp:spPr>
        <a:xfrm>
          <a:off x="400774" y="1956805"/>
          <a:ext cx="728681" cy="7286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2BC31-629C-4823-8F02-EDD1C0D900B0}">
      <dsp:nvSpPr>
        <dsp:cNvPr id="0" name=""/>
        <dsp:cNvSpPr/>
      </dsp:nvSpPr>
      <dsp:spPr>
        <a:xfrm>
          <a:off x="1530231" y="1658708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Will make the learning process more </a:t>
          </a:r>
          <a:r>
            <a:rPr lang="en-GB" sz="2000" b="1" kern="1200"/>
            <a:t>interactive discussions </a:t>
          </a:r>
          <a:r>
            <a:rPr lang="en-GB" sz="2000" kern="1200"/>
            <a:t>and feel free to ask any question or you can speak.</a:t>
          </a:r>
          <a:endParaRPr lang="en-US" sz="2000" kern="1200"/>
        </a:p>
      </dsp:txBody>
      <dsp:txXfrm>
        <a:off x="1530231" y="1658708"/>
        <a:ext cx="5566819" cy="1324875"/>
      </dsp:txXfrm>
    </dsp:sp>
    <dsp:sp modelId="{3913E2D7-983E-4C8F-8EBF-4F896A926757}">
      <dsp:nvSpPr>
        <dsp:cNvPr id="0" name=""/>
        <dsp:cNvSpPr/>
      </dsp:nvSpPr>
      <dsp:spPr>
        <a:xfrm>
          <a:off x="0" y="3314803"/>
          <a:ext cx="7097051" cy="13248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882E3-379A-4170-BC65-3F23427DDFA9}">
      <dsp:nvSpPr>
        <dsp:cNvPr id="0" name=""/>
        <dsp:cNvSpPr/>
      </dsp:nvSpPr>
      <dsp:spPr>
        <a:xfrm>
          <a:off x="400774" y="3612900"/>
          <a:ext cx="728681" cy="7286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792C3-E0D7-4022-946F-703B16949394}">
      <dsp:nvSpPr>
        <dsp:cNvPr id="0" name=""/>
        <dsp:cNvSpPr/>
      </dsp:nvSpPr>
      <dsp:spPr>
        <a:xfrm>
          <a:off x="1530231" y="3314803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You have the right to choose whether to turn on your video or not.</a:t>
          </a:r>
          <a:endParaRPr lang="en-US" sz="2000" kern="1200"/>
        </a:p>
      </dsp:txBody>
      <dsp:txXfrm>
        <a:off x="1530231" y="3314803"/>
        <a:ext cx="5566819" cy="1324875"/>
      </dsp:txXfrm>
    </dsp:sp>
    <dsp:sp modelId="{E31DD10D-F3A1-4F3A-9025-3BCF391ABEB1}">
      <dsp:nvSpPr>
        <dsp:cNvPr id="0" name=""/>
        <dsp:cNvSpPr/>
      </dsp:nvSpPr>
      <dsp:spPr>
        <a:xfrm>
          <a:off x="0" y="4970898"/>
          <a:ext cx="7097051" cy="13248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7031B-F77F-432A-950B-E8AC148C4689}">
      <dsp:nvSpPr>
        <dsp:cNvPr id="0" name=""/>
        <dsp:cNvSpPr/>
      </dsp:nvSpPr>
      <dsp:spPr>
        <a:xfrm>
          <a:off x="400774" y="5268995"/>
          <a:ext cx="728681" cy="7286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2C13D-87F9-4266-BFB4-774D94FAAEB0}">
      <dsp:nvSpPr>
        <dsp:cNvPr id="0" name=""/>
        <dsp:cNvSpPr/>
      </dsp:nvSpPr>
      <dsp:spPr>
        <a:xfrm>
          <a:off x="1530231" y="4970898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Participation</a:t>
          </a:r>
          <a:r>
            <a:rPr lang="en-GB" sz="2000" kern="1200"/>
            <a:t> prepares you for your exam and learning needs with ease.</a:t>
          </a:r>
          <a:endParaRPr lang="en-US" sz="2000" kern="1200"/>
        </a:p>
      </dsp:txBody>
      <dsp:txXfrm>
        <a:off x="1530231" y="4970898"/>
        <a:ext cx="5566819" cy="1324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50" b="0" i="0">
                <a:solidFill>
                  <a:srgbClr val="38512E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123825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4480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4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4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845F-89B8-426F-A7CE-6A86FFB65293}" type="datetime1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65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82A3-7B3F-4483-A81F-57EDB15FADA7}" type="datetime1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493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7C24-A1E2-44ED-9AEC-F82965804F42}" type="datetime1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65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574" y="1666241"/>
            <a:ext cx="4462146" cy="1645920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2" y="1178558"/>
            <a:ext cx="6563359" cy="5872482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2574" y="3637278"/>
            <a:ext cx="4462146" cy="2926085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3C6A2-508E-417D-A65E-19866EEC2945}" type="datetime1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75403" y="3495040"/>
            <a:ext cx="42173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841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79" y="2260598"/>
            <a:ext cx="7490179" cy="1645920"/>
          </a:xfrm>
        </p:spPr>
        <p:txBody>
          <a:bodyPr anchor="b">
            <a:normAutofit/>
          </a:bodyPr>
          <a:lstStyle>
            <a:lvl1pPr algn="ctr">
              <a:defRPr sz="33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3798" y="1249680"/>
            <a:ext cx="3676016" cy="573024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79" y="3906518"/>
            <a:ext cx="7490179" cy="2194560"/>
          </a:xfrm>
        </p:spPr>
        <p:txBody>
          <a:bodyPr anchor="t">
            <a:normAutofit/>
          </a:bodyPr>
          <a:lstStyle>
            <a:lvl1pPr marL="0" indent="0" algn="ctr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9343-932B-4B39-A4F9-65D2F9EF04ED}" type="datetime1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81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5778498"/>
            <a:ext cx="11531599" cy="680086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9713" y="1249679"/>
            <a:ext cx="12127166" cy="40030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1" y="6458584"/>
            <a:ext cx="11531599" cy="592454"/>
          </a:xfrm>
        </p:spPr>
        <p:txBody>
          <a:bodyPr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2C49-F232-426B-B556-924B488CDCCE}" type="datetime1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43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642" y="1178558"/>
            <a:ext cx="11511278" cy="3545842"/>
          </a:xfrm>
        </p:spPr>
        <p:txBody>
          <a:bodyPr anchor="ctr">
            <a:normAutofit/>
          </a:bodyPr>
          <a:lstStyle>
            <a:lvl1pPr algn="ctr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4642" y="5212080"/>
            <a:ext cx="11511278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E8D3-47D7-439F-872A-DAE17BE88DAE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007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8448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09775" y="4023360"/>
            <a:ext cx="10607042" cy="70104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400"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212080"/>
            <a:ext cx="11531599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3EF8-A388-498C-931A-5E8B45B9C73A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20320" y="339344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787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2" y="3970297"/>
            <a:ext cx="11531602" cy="1762560"/>
          </a:xfrm>
        </p:spPr>
        <p:txBody>
          <a:bodyPr anchor="b">
            <a:normAutofit/>
          </a:bodyPr>
          <a:lstStyle>
            <a:lvl1pPr algn="l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732857"/>
            <a:ext cx="11531602" cy="103248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7731-A5D6-45B7-B50F-70BD8A77E514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85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6924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67174"/>
            <a:ext cx="11531602" cy="106436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435600"/>
            <a:ext cx="11531602" cy="161544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9500-D394-4EB6-967B-A58FB2FFB147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20320" y="311911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38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50" b="0" i="0">
                <a:solidFill>
                  <a:srgbClr val="38512E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123825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1178558"/>
            <a:ext cx="11531599" cy="26924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56201"/>
            <a:ext cx="11531602" cy="100949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3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5364480"/>
            <a:ext cx="11531604" cy="168656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2B87-7EB5-46C8-B88C-50EC63B7CB21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241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CF2D-FED3-4993-BF2A-C99417DAEFCE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20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99228" y="1178558"/>
            <a:ext cx="2269074" cy="58724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4478" y="1178558"/>
            <a:ext cx="8919630" cy="587248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0F08-7EB3-4601-83E3-1FACD753EA83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636668" y="1188720"/>
            <a:ext cx="0" cy="585216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01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50" b="0" i="0">
                <a:solidFill>
                  <a:srgbClr val="38512E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123825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50" b="0" i="0">
                <a:solidFill>
                  <a:srgbClr val="38512E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123825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123825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0321" y="0"/>
            <a:ext cx="14677392" cy="8227457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0878" y="2245358"/>
            <a:ext cx="8178803" cy="1818640"/>
          </a:xfrm>
        </p:spPr>
        <p:txBody>
          <a:bodyPr anchor="b">
            <a:noAutofit/>
          </a:bodyPr>
          <a:lstStyle>
            <a:lvl1pPr algn="ctr">
              <a:defRPr sz="648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0878" y="4389117"/>
            <a:ext cx="8178803" cy="1584962"/>
          </a:xfrm>
        </p:spPr>
        <p:txBody>
          <a:bodyPr anchor="t">
            <a:normAutofit/>
          </a:bodyPr>
          <a:lstStyle>
            <a:lvl1pPr marL="0" indent="0" algn="ctr">
              <a:buNone/>
              <a:defRPr sz="2520"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79879" y="6045196"/>
            <a:ext cx="1076960" cy="335280"/>
          </a:xfrm>
        </p:spPr>
        <p:txBody>
          <a:bodyPr/>
          <a:lstStyle/>
          <a:p>
            <a:fld id="{A8476EFB-4B01-4EA6-B0D4-FFE443BA1777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0877" y="6045196"/>
            <a:ext cx="6257562" cy="33528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8281" y="6045196"/>
            <a:ext cx="661400" cy="335280"/>
          </a:xfrm>
        </p:spPr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30879" y="4226557"/>
            <a:ext cx="81788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89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769E-EAD6-49BB-84EA-F56167DA96CD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6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083" y="2103127"/>
            <a:ext cx="9790426" cy="2187017"/>
          </a:xfrm>
        </p:spPr>
        <p:txBody>
          <a:bodyPr anchor="b">
            <a:normAutofit/>
          </a:bodyPr>
          <a:lstStyle>
            <a:lvl1pPr algn="ctr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8080" y="4615262"/>
            <a:ext cx="9790428" cy="1145456"/>
          </a:xfrm>
        </p:spPr>
        <p:txBody>
          <a:bodyPr anchor="t">
            <a:normAutofit/>
          </a:bodyPr>
          <a:lstStyle>
            <a:lvl1pPr marL="0" indent="0" algn="ctr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5BFE-7690-4479-971C-751CB5A923E1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415268" y="4452702"/>
            <a:ext cx="979605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89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8138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7613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B6D8-2810-4DDF-A91B-36D9056DA71B}" type="datetime1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5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FDF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4047" y="733749"/>
            <a:ext cx="7046595" cy="2046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50" b="0" i="0">
                <a:solidFill>
                  <a:srgbClr val="38512E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188" y="2851404"/>
            <a:ext cx="7571740" cy="4287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039850" y="7628506"/>
            <a:ext cx="259080" cy="23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123825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883" y="0"/>
            <a:ext cx="14675954" cy="8227457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483" y="1178559"/>
            <a:ext cx="11521435" cy="15646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3068319"/>
            <a:ext cx="11521435" cy="3982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13001" y="7162800"/>
            <a:ext cx="192024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037161-A336-493F-97B8-2768EBE8F593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4481" y="7162800"/>
            <a:ext cx="876708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24682" y="7162800"/>
            <a:ext cx="651236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6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hdr="0" ftr="0"/>
  <p:txStyles>
    <p:titleStyle>
      <a:lvl1pPr algn="ctr" defTabSz="548640" rtl="0" eaLnBrk="1" latinLnBrk="0" hangingPunct="1">
        <a:spcBef>
          <a:spcPct val="0"/>
        </a:spcBef>
        <a:buNone/>
        <a:defRPr sz="528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8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1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Mobile device with apps">
            <a:extLst>
              <a:ext uri="{FF2B5EF4-FFF2-40B4-BE49-F238E27FC236}">
                <a16:creationId xmlns:a16="http://schemas.microsoft.com/office/drawing/2014/main" id="{EE0A3CAA-54A6-4EA8-7BFB-8E9CAB85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/>
        </p:blipFill>
        <p:spPr>
          <a:xfrm>
            <a:off x="24" y="12"/>
            <a:ext cx="14630376" cy="8229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41" y="246334"/>
            <a:ext cx="13558470" cy="297850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4320" b="1" dirty="0">
                <a:solidFill>
                  <a:srgbClr val="FFFF00"/>
                </a:solidFill>
                <a:highlight>
                  <a:srgbClr val="0000FF"/>
                </a:highlight>
              </a:rPr>
              <a:t>Remedies for Nuisance: </a:t>
            </a:r>
            <a:br>
              <a:rPr lang="en-GB" sz="4320" b="1" dirty="0">
                <a:solidFill>
                  <a:srgbClr val="FFFF00"/>
                </a:solidFill>
                <a:highlight>
                  <a:srgbClr val="0000FF"/>
                </a:highlight>
              </a:rPr>
            </a:br>
            <a:r>
              <a:rPr lang="en-GB" sz="4320" b="1" dirty="0">
                <a:solidFill>
                  <a:srgbClr val="FFFF00"/>
                </a:solidFill>
                <a:highlight>
                  <a:srgbClr val="0000FF"/>
                </a:highlight>
              </a:rPr>
              <a:t>Injunctions, Damages, and Abatement</a:t>
            </a:r>
            <a:endParaRPr lang="en-US" sz="4320" i="1" dirty="0">
              <a:solidFill>
                <a:srgbClr val="FFFFFF"/>
              </a:solidFill>
              <a:highlight>
                <a:srgbClr val="0000FF"/>
              </a:highlight>
            </a:endParaRP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765F6E54-4B8A-9B5B-A50E-1C57F93021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54481" y="3313568"/>
          <a:ext cx="11521435" cy="4095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88C53-6E1D-012E-E078-352071CD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3001" y="7162800"/>
            <a:ext cx="1920240" cy="335280"/>
          </a:xfrm>
        </p:spPr>
        <p:txBody>
          <a:bodyPr>
            <a:normAutofit/>
          </a:bodyPr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20"/>
              </a:spcAft>
              <a:buClrTx/>
              <a:buSzTx/>
              <a:buFontTx/>
              <a:buNone/>
              <a:tabLst/>
              <a:defRPr/>
            </a:pPr>
            <a:fld id="{71A57A1F-FA3A-4FA6-ACC6-767CFD90623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C44C3-4D37-CCD5-D0AB-2CB4444B3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24682" y="7162800"/>
            <a:ext cx="651236" cy="335280"/>
          </a:xfrm>
        </p:spPr>
        <p:txBody>
          <a:bodyPr>
            <a:normAutofit/>
          </a:bodyPr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20"/>
              </a:spcAft>
              <a:buClrTx/>
              <a:buSzTx/>
              <a:buFontTx/>
              <a:buNone/>
              <a:tabLst/>
              <a:defRPr/>
            </a:pPr>
            <a:fld id="{103DA290-49AB-4A6C-90E9-3D87C6460C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8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195" y="2086482"/>
            <a:ext cx="12501245" cy="1395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500"/>
              </a:lnSpc>
            </a:pPr>
            <a:r>
              <a:rPr sz="4400" spc="155" dirty="0"/>
              <a:t>Case</a:t>
            </a:r>
            <a:r>
              <a:rPr sz="4400" spc="140" dirty="0"/>
              <a:t> </a:t>
            </a:r>
            <a:r>
              <a:rPr sz="4400" dirty="0"/>
              <a:t>Study:</a:t>
            </a:r>
            <a:r>
              <a:rPr sz="4400" spc="140" dirty="0"/>
              <a:t> </a:t>
            </a:r>
            <a:r>
              <a:rPr sz="4400" spc="95" dirty="0"/>
              <a:t>Damages</a:t>
            </a:r>
            <a:r>
              <a:rPr sz="4400" spc="155" dirty="0"/>
              <a:t> </a:t>
            </a:r>
            <a:r>
              <a:rPr sz="4400" spc="495" dirty="0"/>
              <a:t>-</a:t>
            </a:r>
            <a:r>
              <a:rPr sz="4400" spc="140" dirty="0"/>
              <a:t> </a:t>
            </a:r>
            <a:r>
              <a:rPr sz="4400" spc="65" dirty="0"/>
              <a:t>Halsey</a:t>
            </a:r>
            <a:r>
              <a:rPr sz="4400" spc="155" dirty="0"/>
              <a:t> </a:t>
            </a:r>
            <a:r>
              <a:rPr sz="4400" dirty="0"/>
              <a:t>v</a:t>
            </a:r>
            <a:r>
              <a:rPr sz="4400" spc="140" dirty="0"/>
              <a:t> </a:t>
            </a:r>
            <a:r>
              <a:rPr sz="4400" spc="65" dirty="0"/>
              <a:t>Esso</a:t>
            </a:r>
            <a:r>
              <a:rPr sz="4400" spc="140" dirty="0"/>
              <a:t> </a:t>
            </a:r>
            <a:r>
              <a:rPr sz="4400" spc="100" dirty="0"/>
              <a:t>Petroleum </a:t>
            </a:r>
            <a:r>
              <a:rPr sz="4400" spc="-10" dirty="0"/>
              <a:t>[1961]</a:t>
            </a:r>
            <a:endParaRPr sz="44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5195" y="4116070"/>
            <a:ext cx="6953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38512E"/>
                </a:solidFill>
                <a:latin typeface="Georgia"/>
                <a:cs typeface="Georgia"/>
              </a:rPr>
              <a:t>Issue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5195" y="4672025"/>
            <a:ext cx="383984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100"/>
              </a:lnSpc>
              <a:spcBef>
                <a:spcPts val="100"/>
              </a:spcBef>
            </a:pP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Oil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refinery</a:t>
            </a:r>
            <a:r>
              <a:rPr sz="18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caused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air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pollution</a:t>
            </a:r>
            <a:r>
              <a:rPr sz="18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and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vibrations</a:t>
            </a:r>
            <a:r>
              <a:rPr sz="185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affecting</a:t>
            </a:r>
            <a:r>
              <a:rPr sz="185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nearby</a:t>
            </a:r>
            <a:r>
              <a:rPr sz="18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residents. residents.</a:t>
            </a:r>
            <a:endParaRPr sz="18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5684" y="4116070"/>
            <a:ext cx="8451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38512E"/>
                </a:solidFill>
                <a:latin typeface="Georgia"/>
                <a:cs typeface="Georgia"/>
              </a:rPr>
              <a:t>Ruling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5684" y="4672025"/>
            <a:ext cx="375094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100"/>
              </a:lnSpc>
              <a:spcBef>
                <a:spcPts val="100"/>
              </a:spcBef>
            </a:pP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Court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awarded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damages</a:t>
            </a:r>
            <a:r>
              <a:rPr sz="18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for</a:t>
            </a:r>
            <a:r>
              <a:rPr sz="18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various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nuisances,</a:t>
            </a:r>
            <a:r>
              <a:rPr sz="18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including</a:t>
            </a:r>
            <a:r>
              <a:rPr sz="18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acid</a:t>
            </a:r>
            <a:r>
              <a:rPr sz="1850" spc="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smuts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damaging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property.</a:t>
            </a:r>
            <a:endParaRPr sz="18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66121" y="4116070"/>
            <a:ext cx="15944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38512E"/>
                </a:solidFill>
                <a:latin typeface="Georgia"/>
                <a:cs typeface="Georgia"/>
              </a:rPr>
              <a:t>Significance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66121" y="4672025"/>
            <a:ext cx="369633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100"/>
              </a:lnSpc>
              <a:spcBef>
                <a:spcPts val="100"/>
              </a:spcBef>
            </a:pP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Established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precedent</a:t>
            </a:r>
            <a:r>
              <a:rPr sz="1850" spc="-4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for</a:t>
            </a:r>
            <a:r>
              <a:rPr sz="18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awarding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damages</a:t>
            </a:r>
            <a:r>
              <a:rPr sz="18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in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cases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of</a:t>
            </a:r>
            <a:r>
              <a:rPr sz="1850" spc="-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industrial nuisance.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95"/>
              </a:spcBef>
            </a:pPr>
            <a:r>
              <a:rPr sz="4200" spc="150" dirty="0"/>
              <a:t>Case</a:t>
            </a:r>
            <a:r>
              <a:rPr sz="4200" spc="130" dirty="0"/>
              <a:t> </a:t>
            </a:r>
            <a:r>
              <a:rPr sz="4200" dirty="0"/>
              <a:t>Study:</a:t>
            </a:r>
            <a:r>
              <a:rPr sz="4200" spc="130" dirty="0"/>
              <a:t> </a:t>
            </a:r>
            <a:r>
              <a:rPr sz="4200" spc="95" dirty="0"/>
              <a:t>Abatement</a:t>
            </a:r>
            <a:r>
              <a:rPr sz="4200" spc="110" dirty="0"/>
              <a:t> </a:t>
            </a:r>
            <a:r>
              <a:rPr sz="4200" spc="470" dirty="0"/>
              <a:t>-</a:t>
            </a:r>
            <a:r>
              <a:rPr sz="4200" spc="125" dirty="0"/>
              <a:t> </a:t>
            </a:r>
            <a:r>
              <a:rPr sz="4200" spc="-325" dirty="0"/>
              <a:t>R</a:t>
            </a:r>
            <a:r>
              <a:rPr sz="4200" spc="135" dirty="0"/>
              <a:t> </a:t>
            </a:r>
            <a:r>
              <a:rPr sz="4200" spc="-50" dirty="0"/>
              <a:t>v </a:t>
            </a:r>
            <a:r>
              <a:rPr sz="4200" spc="95" dirty="0"/>
              <a:t>Carrick</a:t>
            </a:r>
            <a:r>
              <a:rPr sz="4200" spc="60" dirty="0"/>
              <a:t> </a:t>
            </a:r>
            <a:r>
              <a:rPr sz="4200" spc="80" dirty="0"/>
              <a:t>District</a:t>
            </a:r>
            <a:r>
              <a:rPr sz="4200" spc="85" dirty="0"/>
              <a:t> </a:t>
            </a:r>
            <a:r>
              <a:rPr sz="4200" spc="75" dirty="0"/>
              <a:t>Council,</a:t>
            </a:r>
            <a:r>
              <a:rPr sz="4200" spc="120" dirty="0"/>
              <a:t> </a:t>
            </a:r>
            <a:r>
              <a:rPr sz="4200" spc="140" dirty="0"/>
              <a:t>ex </a:t>
            </a:r>
            <a:r>
              <a:rPr sz="4200" spc="135" dirty="0"/>
              <a:t>parte</a:t>
            </a:r>
            <a:r>
              <a:rPr sz="4200" spc="75" dirty="0"/>
              <a:t> Shelley </a:t>
            </a:r>
            <a:r>
              <a:rPr sz="4200" spc="-10" dirty="0"/>
              <a:t>[1996]</a:t>
            </a:r>
            <a:endParaRPr sz="4200"/>
          </a:p>
        </p:txBody>
      </p:sp>
      <p:sp>
        <p:nvSpPr>
          <p:cNvPr id="4" name="object 4"/>
          <p:cNvSpPr/>
          <p:nvPr/>
        </p:nvSpPr>
        <p:spPr>
          <a:xfrm>
            <a:off x="797051" y="3157727"/>
            <a:ext cx="3660775" cy="2018030"/>
          </a:xfrm>
          <a:custGeom>
            <a:avLst/>
            <a:gdLst/>
            <a:ahLst/>
            <a:cxnLst/>
            <a:rect l="l" t="t" r="r" b="b"/>
            <a:pathLst>
              <a:path w="3660775" h="2018029">
                <a:moveTo>
                  <a:pt x="3626485" y="0"/>
                </a:moveTo>
                <a:lnTo>
                  <a:pt x="34137" y="0"/>
                </a:lnTo>
                <a:lnTo>
                  <a:pt x="20852" y="2676"/>
                </a:lnTo>
                <a:lnTo>
                  <a:pt x="10001" y="9985"/>
                </a:lnTo>
                <a:lnTo>
                  <a:pt x="2683" y="20841"/>
                </a:lnTo>
                <a:lnTo>
                  <a:pt x="0" y="34162"/>
                </a:lnTo>
                <a:lnTo>
                  <a:pt x="0" y="1983613"/>
                </a:lnTo>
                <a:lnTo>
                  <a:pt x="2683" y="1996934"/>
                </a:lnTo>
                <a:lnTo>
                  <a:pt x="10001" y="2007790"/>
                </a:lnTo>
                <a:lnTo>
                  <a:pt x="20852" y="2015099"/>
                </a:lnTo>
                <a:lnTo>
                  <a:pt x="34137" y="2017776"/>
                </a:lnTo>
                <a:lnTo>
                  <a:pt x="3626485" y="2017776"/>
                </a:lnTo>
                <a:lnTo>
                  <a:pt x="3639806" y="2015099"/>
                </a:lnTo>
                <a:lnTo>
                  <a:pt x="3650662" y="2007790"/>
                </a:lnTo>
                <a:lnTo>
                  <a:pt x="3657971" y="1996934"/>
                </a:lnTo>
                <a:lnTo>
                  <a:pt x="3660648" y="1983613"/>
                </a:lnTo>
                <a:lnTo>
                  <a:pt x="3660648" y="34162"/>
                </a:lnTo>
                <a:lnTo>
                  <a:pt x="3657971" y="20841"/>
                </a:lnTo>
                <a:lnTo>
                  <a:pt x="3650662" y="9985"/>
                </a:lnTo>
                <a:lnTo>
                  <a:pt x="3639806" y="2676"/>
                </a:lnTo>
                <a:lnTo>
                  <a:pt x="3626485" y="0"/>
                </a:lnTo>
                <a:close/>
              </a:path>
            </a:pathLst>
          </a:custGeom>
          <a:solidFill>
            <a:srgbClr val="F3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1427" y="3354704"/>
            <a:ext cx="2969895" cy="1573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39362F"/>
                </a:solidFill>
                <a:latin typeface="Georgia"/>
                <a:cs typeface="Georgia"/>
              </a:rPr>
              <a:t>Situation</a:t>
            </a:r>
            <a:endParaRPr sz="2100">
              <a:latin typeface="Georgia"/>
              <a:cs typeface="Georgia"/>
            </a:endParaRPr>
          </a:p>
          <a:p>
            <a:pPr marL="12700" marR="5080">
              <a:lnSpc>
                <a:spcPct val="138300"/>
              </a:lnSpc>
              <a:spcBef>
                <a:spcPts val="950"/>
              </a:spcBef>
            </a:pP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Local</a:t>
            </a:r>
            <a:r>
              <a:rPr sz="1750" spc="-5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authority</a:t>
            </a:r>
            <a:r>
              <a:rPr sz="1750" spc="-5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39362F"/>
                </a:solidFill>
                <a:latin typeface="Arial"/>
                <a:cs typeface="Arial"/>
              </a:rPr>
              <a:t>served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abatement</a:t>
            </a:r>
            <a:r>
              <a:rPr sz="17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notice</a:t>
            </a:r>
            <a:r>
              <a:rPr sz="1750" spc="-4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for</a:t>
            </a:r>
            <a:r>
              <a:rPr sz="17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39362F"/>
                </a:solidFill>
                <a:latin typeface="Arial"/>
                <a:cs typeface="Arial"/>
              </a:rPr>
              <a:t>unkempt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garden</a:t>
            </a:r>
            <a:r>
              <a:rPr sz="1750" spc="-5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attracting</a:t>
            </a:r>
            <a:r>
              <a:rPr sz="1750" spc="-5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39362F"/>
                </a:solidFill>
                <a:latin typeface="Arial"/>
                <a:cs typeface="Arial"/>
              </a:rPr>
              <a:t>vermin.</a:t>
            </a:r>
            <a:endParaRPr sz="17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86300" y="3157727"/>
            <a:ext cx="3660775" cy="2018030"/>
          </a:xfrm>
          <a:custGeom>
            <a:avLst/>
            <a:gdLst/>
            <a:ahLst/>
            <a:cxnLst/>
            <a:rect l="l" t="t" r="r" b="b"/>
            <a:pathLst>
              <a:path w="3660775" h="2018029">
                <a:moveTo>
                  <a:pt x="3626484" y="0"/>
                </a:moveTo>
                <a:lnTo>
                  <a:pt x="34162" y="0"/>
                </a:lnTo>
                <a:lnTo>
                  <a:pt x="20841" y="2676"/>
                </a:lnTo>
                <a:lnTo>
                  <a:pt x="9985" y="9985"/>
                </a:lnTo>
                <a:lnTo>
                  <a:pt x="2676" y="20841"/>
                </a:lnTo>
                <a:lnTo>
                  <a:pt x="0" y="34162"/>
                </a:lnTo>
                <a:lnTo>
                  <a:pt x="0" y="1983613"/>
                </a:lnTo>
                <a:lnTo>
                  <a:pt x="2676" y="1996934"/>
                </a:lnTo>
                <a:lnTo>
                  <a:pt x="9985" y="2007790"/>
                </a:lnTo>
                <a:lnTo>
                  <a:pt x="20841" y="2015099"/>
                </a:lnTo>
                <a:lnTo>
                  <a:pt x="34162" y="2017776"/>
                </a:lnTo>
                <a:lnTo>
                  <a:pt x="3626484" y="2017776"/>
                </a:lnTo>
                <a:lnTo>
                  <a:pt x="3639806" y="2015099"/>
                </a:lnTo>
                <a:lnTo>
                  <a:pt x="3650662" y="2007790"/>
                </a:lnTo>
                <a:lnTo>
                  <a:pt x="3657971" y="1996934"/>
                </a:lnTo>
                <a:lnTo>
                  <a:pt x="3660648" y="1983613"/>
                </a:lnTo>
                <a:lnTo>
                  <a:pt x="3660648" y="34162"/>
                </a:lnTo>
                <a:lnTo>
                  <a:pt x="3657971" y="20841"/>
                </a:lnTo>
                <a:lnTo>
                  <a:pt x="3650662" y="9985"/>
                </a:lnTo>
                <a:lnTo>
                  <a:pt x="3639806" y="2676"/>
                </a:lnTo>
                <a:lnTo>
                  <a:pt x="3626484" y="0"/>
                </a:lnTo>
                <a:close/>
              </a:path>
            </a:pathLst>
          </a:custGeom>
          <a:solidFill>
            <a:srgbClr val="F3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00929" y="3354704"/>
            <a:ext cx="3134360" cy="1573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40" dirty="0">
                <a:solidFill>
                  <a:srgbClr val="39362F"/>
                </a:solidFill>
                <a:latin typeface="Georgia"/>
                <a:cs typeface="Georgia"/>
              </a:rPr>
              <a:t>Challenge</a:t>
            </a:r>
            <a:endParaRPr sz="2100">
              <a:latin typeface="Georgia"/>
              <a:cs typeface="Georgia"/>
            </a:endParaRPr>
          </a:p>
          <a:p>
            <a:pPr marL="12700" marR="5080">
              <a:lnSpc>
                <a:spcPct val="138300"/>
              </a:lnSpc>
              <a:spcBef>
                <a:spcPts val="950"/>
              </a:spcBef>
            </a:pP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Property</a:t>
            </a:r>
            <a:r>
              <a:rPr sz="1750" spc="-4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owner</a:t>
            </a:r>
            <a:r>
              <a:rPr sz="1750" spc="-5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contested</a:t>
            </a:r>
            <a:r>
              <a:rPr sz="1750" spc="-5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spc="-25" dirty="0">
                <a:solidFill>
                  <a:srgbClr val="39362F"/>
                </a:solidFill>
                <a:latin typeface="Arial"/>
                <a:cs typeface="Arial"/>
              </a:rPr>
              <a:t>the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notice,</a:t>
            </a:r>
            <a:r>
              <a:rPr sz="175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claiming</a:t>
            </a:r>
            <a:r>
              <a:rPr sz="17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it</a:t>
            </a:r>
            <a:r>
              <a:rPr sz="17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exceeded </a:t>
            </a:r>
            <a:r>
              <a:rPr sz="1750" spc="-25" dirty="0">
                <a:solidFill>
                  <a:srgbClr val="39362F"/>
                </a:solidFill>
                <a:latin typeface="Arial"/>
                <a:cs typeface="Arial"/>
              </a:rPr>
              <a:t>the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the</a:t>
            </a:r>
            <a:r>
              <a:rPr sz="175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council's</a:t>
            </a:r>
            <a:r>
              <a:rPr sz="1750" spc="-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39362F"/>
                </a:solidFill>
                <a:latin typeface="Arial"/>
                <a:cs typeface="Arial"/>
              </a:rPr>
              <a:t>powers.</a:t>
            </a:r>
            <a:endParaRPr sz="17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7051" y="5402579"/>
            <a:ext cx="3660775" cy="2019300"/>
          </a:xfrm>
          <a:custGeom>
            <a:avLst/>
            <a:gdLst/>
            <a:ahLst/>
            <a:cxnLst/>
            <a:rect l="l" t="t" r="r" b="b"/>
            <a:pathLst>
              <a:path w="3660775" h="2019300">
                <a:moveTo>
                  <a:pt x="3626485" y="0"/>
                </a:moveTo>
                <a:lnTo>
                  <a:pt x="34163" y="0"/>
                </a:lnTo>
                <a:lnTo>
                  <a:pt x="20868" y="2676"/>
                </a:lnTo>
                <a:lnTo>
                  <a:pt x="10009" y="9985"/>
                </a:lnTo>
                <a:lnTo>
                  <a:pt x="2685" y="20841"/>
                </a:lnTo>
                <a:lnTo>
                  <a:pt x="0" y="34163"/>
                </a:lnTo>
                <a:lnTo>
                  <a:pt x="0" y="1985137"/>
                </a:lnTo>
                <a:lnTo>
                  <a:pt x="2685" y="1998431"/>
                </a:lnTo>
                <a:lnTo>
                  <a:pt x="10009" y="2009290"/>
                </a:lnTo>
                <a:lnTo>
                  <a:pt x="20868" y="2016614"/>
                </a:lnTo>
                <a:lnTo>
                  <a:pt x="34163" y="2019300"/>
                </a:lnTo>
                <a:lnTo>
                  <a:pt x="3626485" y="2019300"/>
                </a:lnTo>
                <a:lnTo>
                  <a:pt x="3639806" y="2016614"/>
                </a:lnTo>
                <a:lnTo>
                  <a:pt x="3650662" y="2009290"/>
                </a:lnTo>
                <a:lnTo>
                  <a:pt x="3657971" y="1998431"/>
                </a:lnTo>
                <a:lnTo>
                  <a:pt x="3660648" y="1985137"/>
                </a:lnTo>
                <a:lnTo>
                  <a:pt x="3660648" y="34163"/>
                </a:lnTo>
                <a:lnTo>
                  <a:pt x="3657971" y="20841"/>
                </a:lnTo>
                <a:lnTo>
                  <a:pt x="3650662" y="9985"/>
                </a:lnTo>
                <a:lnTo>
                  <a:pt x="3639806" y="2676"/>
                </a:lnTo>
                <a:lnTo>
                  <a:pt x="3626485" y="0"/>
                </a:lnTo>
                <a:close/>
              </a:path>
            </a:pathLst>
          </a:custGeom>
          <a:solidFill>
            <a:srgbClr val="F3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11427" y="5600827"/>
            <a:ext cx="3069590" cy="1940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39362F"/>
                </a:solidFill>
                <a:latin typeface="Georgia"/>
                <a:cs typeface="Georgia"/>
              </a:rPr>
              <a:t>Judgment</a:t>
            </a:r>
            <a:endParaRPr sz="2100">
              <a:latin typeface="Georgia"/>
              <a:cs typeface="Georgia"/>
            </a:endParaRPr>
          </a:p>
          <a:p>
            <a:pPr marL="12700" marR="5080">
              <a:lnSpc>
                <a:spcPct val="138100"/>
              </a:lnSpc>
              <a:spcBef>
                <a:spcPts val="955"/>
              </a:spcBef>
            </a:pP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Court</a:t>
            </a:r>
            <a:r>
              <a:rPr sz="17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upheld</a:t>
            </a:r>
            <a:r>
              <a:rPr sz="17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the</a:t>
            </a:r>
            <a:r>
              <a:rPr sz="175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39362F"/>
                </a:solidFill>
                <a:latin typeface="Arial"/>
                <a:cs typeface="Arial"/>
              </a:rPr>
              <a:t>notice,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affirming</a:t>
            </a:r>
            <a:r>
              <a:rPr sz="1750" spc="-6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the</a:t>
            </a:r>
            <a:r>
              <a:rPr sz="1750" spc="-6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council's</a:t>
            </a:r>
            <a:r>
              <a:rPr sz="1750" spc="-5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39362F"/>
                </a:solidFill>
                <a:latin typeface="Arial"/>
                <a:cs typeface="Arial"/>
              </a:rPr>
              <a:t>authority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authority</a:t>
            </a:r>
            <a:r>
              <a:rPr sz="1750" spc="-5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to</a:t>
            </a:r>
            <a:r>
              <a:rPr sz="1750" spc="-4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address</a:t>
            </a:r>
            <a:r>
              <a:rPr sz="1750" spc="-4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39362F"/>
                </a:solidFill>
                <a:latin typeface="Arial"/>
                <a:cs typeface="Arial"/>
              </a:rPr>
              <a:t>such </a:t>
            </a:r>
            <a:r>
              <a:rPr sz="1750" spc="-10" dirty="0">
                <a:solidFill>
                  <a:srgbClr val="39362F"/>
                </a:solidFill>
                <a:latin typeface="Arial"/>
                <a:cs typeface="Arial"/>
              </a:rPr>
              <a:t>nuisances.</a:t>
            </a:r>
            <a:endParaRPr sz="17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86300" y="5402579"/>
            <a:ext cx="3660775" cy="2019300"/>
          </a:xfrm>
          <a:custGeom>
            <a:avLst/>
            <a:gdLst/>
            <a:ahLst/>
            <a:cxnLst/>
            <a:rect l="l" t="t" r="r" b="b"/>
            <a:pathLst>
              <a:path w="3660775" h="2019300">
                <a:moveTo>
                  <a:pt x="3626484" y="0"/>
                </a:moveTo>
                <a:lnTo>
                  <a:pt x="34162" y="0"/>
                </a:lnTo>
                <a:lnTo>
                  <a:pt x="20841" y="2676"/>
                </a:lnTo>
                <a:lnTo>
                  <a:pt x="9985" y="9985"/>
                </a:lnTo>
                <a:lnTo>
                  <a:pt x="2676" y="20841"/>
                </a:lnTo>
                <a:lnTo>
                  <a:pt x="0" y="34163"/>
                </a:lnTo>
                <a:lnTo>
                  <a:pt x="0" y="1985137"/>
                </a:lnTo>
                <a:lnTo>
                  <a:pt x="2676" y="1998431"/>
                </a:lnTo>
                <a:lnTo>
                  <a:pt x="9985" y="2009290"/>
                </a:lnTo>
                <a:lnTo>
                  <a:pt x="20841" y="2016614"/>
                </a:lnTo>
                <a:lnTo>
                  <a:pt x="34162" y="2019300"/>
                </a:lnTo>
                <a:lnTo>
                  <a:pt x="3626484" y="2019300"/>
                </a:lnTo>
                <a:lnTo>
                  <a:pt x="3639806" y="2016614"/>
                </a:lnTo>
                <a:lnTo>
                  <a:pt x="3650662" y="2009290"/>
                </a:lnTo>
                <a:lnTo>
                  <a:pt x="3657971" y="1998431"/>
                </a:lnTo>
                <a:lnTo>
                  <a:pt x="3660648" y="1985137"/>
                </a:lnTo>
                <a:lnTo>
                  <a:pt x="3660648" y="34163"/>
                </a:lnTo>
                <a:lnTo>
                  <a:pt x="3657971" y="20841"/>
                </a:lnTo>
                <a:lnTo>
                  <a:pt x="3650662" y="9985"/>
                </a:lnTo>
                <a:lnTo>
                  <a:pt x="3639806" y="2676"/>
                </a:lnTo>
                <a:lnTo>
                  <a:pt x="3626484" y="0"/>
                </a:lnTo>
                <a:close/>
              </a:path>
            </a:pathLst>
          </a:custGeom>
          <a:solidFill>
            <a:srgbClr val="F3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00929" y="5600827"/>
            <a:ext cx="3049270" cy="1572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39362F"/>
                </a:solidFill>
                <a:latin typeface="Georgia"/>
                <a:cs typeface="Georgia"/>
              </a:rPr>
              <a:t>Impact</a:t>
            </a:r>
            <a:endParaRPr sz="2100">
              <a:latin typeface="Georgia"/>
              <a:cs typeface="Georgia"/>
            </a:endParaRPr>
          </a:p>
          <a:p>
            <a:pPr marL="12700" marR="5080">
              <a:lnSpc>
                <a:spcPct val="138300"/>
              </a:lnSpc>
              <a:spcBef>
                <a:spcPts val="950"/>
              </a:spcBef>
            </a:pP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Reinforced</a:t>
            </a:r>
            <a:r>
              <a:rPr sz="17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local</a:t>
            </a:r>
            <a:r>
              <a:rPr sz="175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39362F"/>
                </a:solidFill>
                <a:latin typeface="Arial"/>
                <a:cs typeface="Arial"/>
              </a:rPr>
              <a:t>authorities'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powers</a:t>
            </a:r>
            <a:r>
              <a:rPr sz="17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in</a:t>
            </a:r>
            <a:r>
              <a:rPr sz="1750" spc="-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nuisance</a:t>
            </a:r>
            <a:r>
              <a:rPr sz="1750" spc="-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39362F"/>
                </a:solidFill>
                <a:latin typeface="Arial"/>
                <a:cs typeface="Arial"/>
              </a:rPr>
              <a:t>abatement proceedings.</a:t>
            </a:r>
            <a:endParaRPr sz="175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5059" rIns="0" bIns="0" rtlCol="0">
            <a:spAutoFit/>
          </a:bodyPr>
          <a:lstStyle/>
          <a:p>
            <a:pPr marL="53340" marR="5080">
              <a:lnSpc>
                <a:spcPts val="5500"/>
              </a:lnSpc>
            </a:pPr>
            <a:r>
              <a:rPr sz="4400" spc="95" dirty="0"/>
              <a:t>Comparative</a:t>
            </a:r>
            <a:r>
              <a:rPr sz="4400" spc="185" dirty="0"/>
              <a:t> </a:t>
            </a:r>
            <a:r>
              <a:rPr sz="4400" dirty="0"/>
              <a:t>Analysis</a:t>
            </a:r>
            <a:r>
              <a:rPr sz="4400" spc="190" dirty="0"/>
              <a:t> </a:t>
            </a:r>
            <a:r>
              <a:rPr sz="4400" spc="105" dirty="0"/>
              <a:t>of </a:t>
            </a:r>
            <a:r>
              <a:rPr sz="4400" spc="60" dirty="0"/>
              <a:t>Remedies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12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25288" y="2851404"/>
          <a:ext cx="7451724" cy="428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1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9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880"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sz="1850" spc="-10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Remedy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209550" marB="0">
                    <a:lnL w="571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5005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sz="1850" spc="-20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Pros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209550" marB="0"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sz="1850" spc="-20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Cons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209550" marB="0">
                    <a:lnR w="571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2245"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  <a:spcBef>
                          <a:spcPts val="1605"/>
                        </a:spcBef>
                      </a:pPr>
                      <a:r>
                        <a:rPr sz="1850" spc="-10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Injunctions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203835" marB="0">
                    <a:lnL w="57150">
                      <a:solidFill>
                        <a:srgbClr val="000000"/>
                      </a:solidFill>
                      <a:prstDash val="solid"/>
                    </a:lnL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5005" marR="876300">
                        <a:lnSpc>
                          <a:spcPct val="135100"/>
                        </a:lnSpc>
                        <a:spcBef>
                          <a:spcPts val="825"/>
                        </a:spcBef>
                      </a:pPr>
                      <a:r>
                        <a:rPr sz="1850" spc="-10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Immediate </a:t>
                      </a:r>
                      <a:r>
                        <a:rPr sz="1850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cessation</a:t>
                      </a:r>
                      <a:r>
                        <a:rPr sz="1850" spc="-15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25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850" spc="-10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nuisance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8615" marR="773430">
                        <a:lnSpc>
                          <a:spcPct val="135100"/>
                        </a:lnSpc>
                        <a:spcBef>
                          <a:spcPts val="825"/>
                        </a:spcBef>
                      </a:pPr>
                      <a:r>
                        <a:rPr sz="1850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May</a:t>
                      </a:r>
                      <a:r>
                        <a:rPr sz="1850" spc="-10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50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1850" spc="-5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10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overly restrictive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R w="571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8070"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850" spc="-10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Damages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203200" marB="0">
                    <a:lnL w="571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5005" marR="341630">
                        <a:lnSpc>
                          <a:spcPct val="135100"/>
                        </a:lnSpc>
                        <a:spcBef>
                          <a:spcPts val="819"/>
                        </a:spcBef>
                      </a:pPr>
                      <a:r>
                        <a:rPr sz="1850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Compensates</a:t>
                      </a:r>
                      <a:r>
                        <a:rPr sz="1850" spc="-30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25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1850" spc="-20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harm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8615" marR="393065">
                        <a:lnSpc>
                          <a:spcPct val="135100"/>
                        </a:lnSpc>
                        <a:spcBef>
                          <a:spcPts val="819"/>
                        </a:spcBef>
                      </a:pPr>
                      <a:r>
                        <a:rPr sz="1850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Doesn't</a:t>
                      </a:r>
                      <a:r>
                        <a:rPr sz="1850" spc="-20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10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always </a:t>
                      </a:r>
                      <a:r>
                        <a:rPr sz="1850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stop</a:t>
                      </a:r>
                      <a:r>
                        <a:rPr sz="1850" spc="-20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50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850" spc="5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10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nuisance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R w="571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6325"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850" spc="-10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Abatement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203200" marB="0">
                    <a:lnL w="57150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5005" marR="340995">
                        <a:lnSpc>
                          <a:spcPct val="135100"/>
                        </a:lnSpc>
                        <a:spcBef>
                          <a:spcPts val="825"/>
                        </a:spcBef>
                      </a:pPr>
                      <a:r>
                        <a:rPr sz="1850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Direct</a:t>
                      </a:r>
                      <a:r>
                        <a:rPr sz="1850" spc="-10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50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action</a:t>
                      </a:r>
                      <a:r>
                        <a:rPr sz="1850" spc="-35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25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850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remove</a:t>
                      </a:r>
                      <a:r>
                        <a:rPr sz="1850" spc="-20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10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nuisance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8615" marR="472440">
                        <a:lnSpc>
                          <a:spcPct val="135100"/>
                        </a:lnSpc>
                        <a:spcBef>
                          <a:spcPts val="825"/>
                        </a:spcBef>
                      </a:pPr>
                      <a:r>
                        <a:rPr sz="1850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Can</a:t>
                      </a:r>
                      <a:r>
                        <a:rPr sz="1850" spc="-10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50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1850" spc="-10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50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costly</a:t>
                      </a:r>
                      <a:r>
                        <a:rPr sz="1850" spc="-15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25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1850" spc="-10" dirty="0">
                          <a:solidFill>
                            <a:srgbClr val="39362F"/>
                          </a:solidFill>
                          <a:latin typeface="Arial"/>
                          <a:cs typeface="Arial"/>
                        </a:rPr>
                        <a:t>authorities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R w="571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" marR="5080">
              <a:lnSpc>
                <a:spcPts val="5500"/>
              </a:lnSpc>
            </a:pPr>
            <a:r>
              <a:rPr sz="4400" dirty="0"/>
              <a:t>Role</a:t>
            </a:r>
            <a:r>
              <a:rPr sz="4400" spc="95" dirty="0"/>
              <a:t> </a:t>
            </a:r>
            <a:r>
              <a:rPr sz="4400" spc="110" dirty="0"/>
              <a:t>of</a:t>
            </a:r>
            <a:r>
              <a:rPr sz="4400" spc="100" dirty="0"/>
              <a:t> </a:t>
            </a:r>
            <a:r>
              <a:rPr sz="4400" spc="150" dirty="0"/>
              <a:t>Courts</a:t>
            </a:r>
            <a:r>
              <a:rPr sz="4400" spc="75" dirty="0"/>
              <a:t> </a:t>
            </a:r>
            <a:r>
              <a:rPr sz="4400" dirty="0"/>
              <a:t>in</a:t>
            </a:r>
            <a:r>
              <a:rPr sz="4400" spc="95" dirty="0"/>
              <a:t> </a:t>
            </a:r>
            <a:r>
              <a:rPr sz="4400" spc="100" dirty="0"/>
              <a:t>Nuisance </a:t>
            </a:r>
            <a:r>
              <a:rPr sz="4400" spc="60" dirty="0"/>
              <a:t>Remedies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838200" y="2851404"/>
            <a:ext cx="538480" cy="538480"/>
          </a:xfrm>
          <a:custGeom>
            <a:avLst/>
            <a:gdLst/>
            <a:ahLst/>
            <a:cxnLst/>
            <a:rect l="l" t="t" r="r" b="b"/>
            <a:pathLst>
              <a:path w="538480" h="538479">
                <a:moveTo>
                  <a:pt x="502158" y="0"/>
                </a:moveTo>
                <a:lnTo>
                  <a:pt x="35877" y="0"/>
                </a:lnTo>
                <a:lnTo>
                  <a:pt x="21913" y="2809"/>
                </a:lnTo>
                <a:lnTo>
                  <a:pt x="10509" y="10477"/>
                </a:lnTo>
                <a:lnTo>
                  <a:pt x="2819" y="21859"/>
                </a:lnTo>
                <a:lnTo>
                  <a:pt x="0" y="35813"/>
                </a:lnTo>
                <a:lnTo>
                  <a:pt x="0" y="502158"/>
                </a:lnTo>
                <a:lnTo>
                  <a:pt x="2819" y="516112"/>
                </a:lnTo>
                <a:lnTo>
                  <a:pt x="10509" y="527494"/>
                </a:lnTo>
                <a:lnTo>
                  <a:pt x="21913" y="535162"/>
                </a:lnTo>
                <a:lnTo>
                  <a:pt x="35877" y="537972"/>
                </a:lnTo>
                <a:lnTo>
                  <a:pt x="502158" y="537972"/>
                </a:lnTo>
                <a:lnTo>
                  <a:pt x="516112" y="535162"/>
                </a:lnTo>
                <a:lnTo>
                  <a:pt x="527494" y="527494"/>
                </a:lnTo>
                <a:lnTo>
                  <a:pt x="535162" y="516112"/>
                </a:lnTo>
                <a:lnTo>
                  <a:pt x="537972" y="502158"/>
                </a:lnTo>
                <a:lnTo>
                  <a:pt x="537972" y="35813"/>
                </a:lnTo>
                <a:lnTo>
                  <a:pt x="535162" y="21859"/>
                </a:lnTo>
                <a:lnTo>
                  <a:pt x="527494" y="10477"/>
                </a:lnTo>
                <a:lnTo>
                  <a:pt x="516112" y="2809"/>
                </a:lnTo>
                <a:lnTo>
                  <a:pt x="502158" y="0"/>
                </a:lnTo>
                <a:close/>
              </a:path>
            </a:pathLst>
          </a:custGeom>
          <a:solidFill>
            <a:srgbClr val="F3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3068" y="2859481"/>
            <a:ext cx="148590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50" spc="-125" dirty="0">
                <a:solidFill>
                  <a:srgbClr val="39362F"/>
                </a:solidFill>
                <a:latin typeface="Georgia"/>
                <a:cs typeface="Georgia"/>
              </a:rPr>
              <a:t>1</a:t>
            </a:r>
            <a:endParaRPr sz="265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2994" y="2826207"/>
            <a:ext cx="2578100" cy="2010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40" dirty="0">
                <a:solidFill>
                  <a:srgbClr val="39362F"/>
                </a:solidFill>
                <a:latin typeface="Georgia"/>
                <a:cs typeface="Georgia"/>
              </a:rPr>
              <a:t>Discretion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5100"/>
              </a:lnSpc>
              <a:spcBef>
                <a:spcPts val="994"/>
              </a:spcBef>
            </a:pP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Courts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have</a:t>
            </a:r>
            <a:r>
              <a:rPr sz="18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significant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discretion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in</a:t>
            </a:r>
            <a:r>
              <a:rPr sz="1850" spc="-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choosing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appropriate</a:t>
            </a:r>
            <a:r>
              <a:rPr sz="1850" spc="-5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remedies</a:t>
            </a:r>
            <a:r>
              <a:rPr sz="185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for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each</a:t>
            </a:r>
            <a:r>
              <a:rPr sz="18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case.</a:t>
            </a:r>
            <a:endParaRPr sz="18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92396" y="2851404"/>
            <a:ext cx="538480" cy="538480"/>
          </a:xfrm>
          <a:custGeom>
            <a:avLst/>
            <a:gdLst/>
            <a:ahLst/>
            <a:cxnLst/>
            <a:rect l="l" t="t" r="r" b="b"/>
            <a:pathLst>
              <a:path w="538479" h="538479">
                <a:moveTo>
                  <a:pt x="502157" y="0"/>
                </a:moveTo>
                <a:lnTo>
                  <a:pt x="35813" y="0"/>
                </a:ln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3"/>
                </a:lnTo>
                <a:lnTo>
                  <a:pt x="0" y="502158"/>
                </a:lnTo>
                <a:lnTo>
                  <a:pt x="2809" y="516112"/>
                </a:lnTo>
                <a:lnTo>
                  <a:pt x="10477" y="527494"/>
                </a:lnTo>
                <a:lnTo>
                  <a:pt x="21859" y="535162"/>
                </a:lnTo>
                <a:lnTo>
                  <a:pt x="35813" y="537972"/>
                </a:lnTo>
                <a:lnTo>
                  <a:pt x="502157" y="537972"/>
                </a:lnTo>
                <a:lnTo>
                  <a:pt x="516112" y="535162"/>
                </a:lnTo>
                <a:lnTo>
                  <a:pt x="527494" y="527494"/>
                </a:lnTo>
                <a:lnTo>
                  <a:pt x="535162" y="516112"/>
                </a:lnTo>
                <a:lnTo>
                  <a:pt x="537971" y="502158"/>
                </a:lnTo>
                <a:lnTo>
                  <a:pt x="537971" y="35813"/>
                </a:lnTo>
                <a:lnTo>
                  <a:pt x="535162" y="21859"/>
                </a:lnTo>
                <a:lnTo>
                  <a:pt x="527494" y="10477"/>
                </a:lnTo>
                <a:lnTo>
                  <a:pt x="516112" y="2809"/>
                </a:lnTo>
                <a:lnTo>
                  <a:pt x="502157" y="0"/>
                </a:lnTo>
                <a:close/>
              </a:path>
            </a:pathLst>
          </a:custGeom>
          <a:solidFill>
            <a:srgbClr val="F3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58258" y="2859481"/>
            <a:ext cx="207010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50" spc="-50" dirty="0">
                <a:solidFill>
                  <a:srgbClr val="39362F"/>
                </a:solidFill>
                <a:latin typeface="Georgia"/>
                <a:cs typeface="Georgia"/>
              </a:rPr>
              <a:t>2</a:t>
            </a:r>
            <a:endParaRPr sz="265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57190" y="2826207"/>
            <a:ext cx="2516505" cy="1629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39362F"/>
                </a:solidFill>
                <a:latin typeface="Georgia"/>
                <a:cs typeface="Georgia"/>
              </a:rPr>
              <a:t>Balancing</a:t>
            </a:r>
            <a:r>
              <a:rPr sz="2200" spc="225" dirty="0">
                <a:solidFill>
                  <a:srgbClr val="39362F"/>
                </a:solidFill>
                <a:latin typeface="Georgia"/>
                <a:cs typeface="Georgia"/>
              </a:rPr>
              <a:t> </a:t>
            </a:r>
            <a:r>
              <a:rPr sz="2200" spc="40" dirty="0">
                <a:solidFill>
                  <a:srgbClr val="39362F"/>
                </a:solidFill>
                <a:latin typeface="Georgia"/>
                <a:cs typeface="Georgia"/>
              </a:rPr>
              <a:t>Interests</a:t>
            </a:r>
            <a:endParaRPr sz="2200">
              <a:latin typeface="Georgia"/>
              <a:cs typeface="Georgia"/>
            </a:endParaRPr>
          </a:p>
          <a:p>
            <a:pPr marL="12700" marR="202565">
              <a:lnSpc>
                <a:spcPct val="135100"/>
              </a:lnSpc>
              <a:spcBef>
                <a:spcPts val="994"/>
              </a:spcBef>
            </a:pP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Judges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must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 weigh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competing</a:t>
            </a:r>
            <a:r>
              <a:rPr sz="18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interests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of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parties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and</a:t>
            </a:r>
            <a:r>
              <a:rPr sz="18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the</a:t>
            </a:r>
            <a:r>
              <a:rPr sz="18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public.</a:t>
            </a:r>
            <a:endParaRPr sz="18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8200" y="5387340"/>
            <a:ext cx="538480" cy="538480"/>
          </a:xfrm>
          <a:custGeom>
            <a:avLst/>
            <a:gdLst/>
            <a:ahLst/>
            <a:cxnLst/>
            <a:rect l="l" t="t" r="r" b="b"/>
            <a:pathLst>
              <a:path w="538480" h="538479">
                <a:moveTo>
                  <a:pt x="502158" y="0"/>
                </a:moveTo>
                <a:lnTo>
                  <a:pt x="35877" y="0"/>
                </a:lnTo>
                <a:lnTo>
                  <a:pt x="21913" y="2809"/>
                </a:lnTo>
                <a:lnTo>
                  <a:pt x="10509" y="10477"/>
                </a:lnTo>
                <a:lnTo>
                  <a:pt x="2819" y="21859"/>
                </a:lnTo>
                <a:lnTo>
                  <a:pt x="0" y="35814"/>
                </a:lnTo>
                <a:lnTo>
                  <a:pt x="0" y="502158"/>
                </a:lnTo>
                <a:lnTo>
                  <a:pt x="2819" y="516112"/>
                </a:lnTo>
                <a:lnTo>
                  <a:pt x="10509" y="527494"/>
                </a:lnTo>
                <a:lnTo>
                  <a:pt x="21913" y="535162"/>
                </a:lnTo>
                <a:lnTo>
                  <a:pt x="35877" y="537972"/>
                </a:lnTo>
                <a:lnTo>
                  <a:pt x="502158" y="537972"/>
                </a:lnTo>
                <a:lnTo>
                  <a:pt x="516112" y="535162"/>
                </a:lnTo>
                <a:lnTo>
                  <a:pt x="527494" y="527494"/>
                </a:lnTo>
                <a:lnTo>
                  <a:pt x="535162" y="516112"/>
                </a:lnTo>
                <a:lnTo>
                  <a:pt x="537972" y="502158"/>
                </a:lnTo>
                <a:lnTo>
                  <a:pt x="537972" y="35814"/>
                </a:lnTo>
                <a:lnTo>
                  <a:pt x="535162" y="21859"/>
                </a:lnTo>
                <a:lnTo>
                  <a:pt x="527494" y="10477"/>
                </a:lnTo>
                <a:lnTo>
                  <a:pt x="516112" y="2809"/>
                </a:lnTo>
                <a:lnTo>
                  <a:pt x="502158" y="0"/>
                </a:lnTo>
                <a:close/>
              </a:path>
            </a:pathLst>
          </a:custGeom>
          <a:solidFill>
            <a:srgbClr val="F3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00760" y="5396610"/>
            <a:ext cx="21336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spc="-50" dirty="0">
                <a:solidFill>
                  <a:srgbClr val="39362F"/>
                </a:solidFill>
                <a:latin typeface="Georgia"/>
                <a:cs typeface="Georgia"/>
              </a:rPr>
              <a:t>3</a:t>
            </a:r>
            <a:endParaRPr sz="265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2994" y="5363336"/>
            <a:ext cx="2634615" cy="2010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70" dirty="0">
                <a:solidFill>
                  <a:srgbClr val="39362F"/>
                </a:solidFill>
                <a:latin typeface="Georgia"/>
                <a:cs typeface="Georgia"/>
              </a:rPr>
              <a:t>Precedent</a:t>
            </a:r>
            <a:r>
              <a:rPr sz="2200" spc="95" dirty="0">
                <a:solidFill>
                  <a:srgbClr val="39362F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39362F"/>
                </a:solidFill>
                <a:latin typeface="Georgia"/>
                <a:cs typeface="Georgia"/>
              </a:rPr>
              <a:t>Setting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5200"/>
              </a:lnSpc>
              <a:spcBef>
                <a:spcPts val="985"/>
              </a:spcBef>
            </a:pP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Court</a:t>
            </a:r>
            <a:r>
              <a:rPr sz="185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decisions</a:t>
            </a:r>
            <a:r>
              <a:rPr sz="1850" spc="-4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establish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guidelines</a:t>
            </a:r>
            <a:r>
              <a:rPr sz="18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for</a:t>
            </a:r>
            <a:r>
              <a:rPr sz="1850" spc="-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future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nuisance</a:t>
            </a:r>
            <a:r>
              <a:rPr sz="18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cases</a:t>
            </a:r>
            <a:r>
              <a:rPr sz="1850" spc="-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and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remedies.</a:t>
            </a:r>
            <a:endParaRPr sz="18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92396" y="5387340"/>
            <a:ext cx="538480" cy="538480"/>
          </a:xfrm>
          <a:custGeom>
            <a:avLst/>
            <a:gdLst/>
            <a:ahLst/>
            <a:cxnLst/>
            <a:rect l="l" t="t" r="r" b="b"/>
            <a:pathLst>
              <a:path w="538479" h="538479">
                <a:moveTo>
                  <a:pt x="502157" y="0"/>
                </a:moveTo>
                <a:lnTo>
                  <a:pt x="35813" y="0"/>
                </a:ln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4"/>
                </a:lnTo>
                <a:lnTo>
                  <a:pt x="0" y="502158"/>
                </a:lnTo>
                <a:lnTo>
                  <a:pt x="2809" y="516112"/>
                </a:lnTo>
                <a:lnTo>
                  <a:pt x="10477" y="527494"/>
                </a:lnTo>
                <a:lnTo>
                  <a:pt x="21859" y="535162"/>
                </a:lnTo>
                <a:lnTo>
                  <a:pt x="35813" y="537972"/>
                </a:lnTo>
                <a:lnTo>
                  <a:pt x="502157" y="537972"/>
                </a:lnTo>
                <a:lnTo>
                  <a:pt x="516112" y="535162"/>
                </a:lnTo>
                <a:lnTo>
                  <a:pt x="527494" y="527494"/>
                </a:lnTo>
                <a:lnTo>
                  <a:pt x="535162" y="516112"/>
                </a:lnTo>
                <a:lnTo>
                  <a:pt x="537971" y="502158"/>
                </a:lnTo>
                <a:lnTo>
                  <a:pt x="537971" y="35814"/>
                </a:lnTo>
                <a:lnTo>
                  <a:pt x="535162" y="21859"/>
                </a:lnTo>
                <a:lnTo>
                  <a:pt x="527494" y="10477"/>
                </a:lnTo>
                <a:lnTo>
                  <a:pt x="516112" y="2809"/>
                </a:lnTo>
                <a:lnTo>
                  <a:pt x="502157" y="0"/>
                </a:lnTo>
                <a:close/>
              </a:path>
            </a:pathLst>
          </a:custGeom>
          <a:solidFill>
            <a:srgbClr val="F3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57369" y="5396610"/>
            <a:ext cx="208279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spc="-50" dirty="0">
                <a:solidFill>
                  <a:srgbClr val="39362F"/>
                </a:solidFill>
                <a:latin typeface="Georgia"/>
                <a:cs typeface="Georgia"/>
              </a:rPr>
              <a:t>4</a:t>
            </a:r>
            <a:endParaRPr sz="2650">
              <a:latin typeface="Georgia"/>
              <a:cs typeface="Georgi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13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57190" y="5363336"/>
            <a:ext cx="2852420" cy="2010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45" dirty="0">
                <a:solidFill>
                  <a:srgbClr val="39362F"/>
                </a:solidFill>
                <a:latin typeface="Georgia"/>
                <a:cs typeface="Georgia"/>
              </a:rPr>
              <a:t>Enforcement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5200"/>
              </a:lnSpc>
              <a:spcBef>
                <a:spcPts val="985"/>
              </a:spcBef>
            </a:pP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Courts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play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a</a:t>
            </a:r>
            <a:r>
              <a:rPr sz="1850" spc="-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crucial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role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in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in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enforcing</a:t>
            </a:r>
            <a:r>
              <a:rPr sz="185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remedies</a:t>
            </a:r>
            <a:r>
              <a:rPr sz="18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and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and</a:t>
            </a:r>
            <a:r>
              <a:rPr sz="18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penalizing</a:t>
            </a:r>
            <a:r>
              <a:rPr sz="185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non-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compliance.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marR="5080">
              <a:lnSpc>
                <a:spcPts val="5200"/>
              </a:lnSpc>
            </a:pPr>
            <a:r>
              <a:rPr dirty="0"/>
              <a:t>Role</a:t>
            </a:r>
            <a:r>
              <a:rPr spc="100" dirty="0"/>
              <a:t> </a:t>
            </a:r>
            <a:r>
              <a:rPr spc="105" dirty="0"/>
              <a:t>of</a:t>
            </a:r>
            <a:r>
              <a:rPr spc="90" dirty="0"/>
              <a:t> </a:t>
            </a:r>
            <a:r>
              <a:rPr spc="75" dirty="0"/>
              <a:t>Local</a:t>
            </a:r>
            <a:r>
              <a:rPr spc="90" dirty="0"/>
              <a:t> </a:t>
            </a:r>
            <a:r>
              <a:rPr spc="75" dirty="0"/>
              <a:t>Authorities</a:t>
            </a:r>
            <a:r>
              <a:rPr spc="55" dirty="0"/>
              <a:t> </a:t>
            </a:r>
            <a:r>
              <a:rPr spc="-25" dirty="0"/>
              <a:t>in </a:t>
            </a:r>
            <a:r>
              <a:rPr spc="105" dirty="0"/>
              <a:t>Nuisance</a:t>
            </a:r>
            <a:r>
              <a:rPr spc="80" dirty="0"/>
              <a:t> </a:t>
            </a:r>
            <a:r>
              <a:rPr spc="55" dirty="0"/>
              <a:t>Remedies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6383" y="2456688"/>
            <a:ext cx="562356" cy="56235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74293" y="3218510"/>
            <a:ext cx="3414395" cy="1170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spc="-10" dirty="0">
                <a:solidFill>
                  <a:srgbClr val="39362F"/>
                </a:solidFill>
                <a:latin typeface="Georgia"/>
                <a:cs typeface="Georgia"/>
              </a:rPr>
              <a:t>Investigation</a:t>
            </a:r>
            <a:endParaRPr sz="20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Authorities</a:t>
            </a:r>
            <a:r>
              <a:rPr sz="1750" spc="-4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investigate</a:t>
            </a:r>
            <a:r>
              <a:rPr sz="175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39362F"/>
                </a:solidFill>
                <a:latin typeface="Arial"/>
                <a:cs typeface="Arial"/>
              </a:rPr>
              <a:t>complaints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and</a:t>
            </a:r>
            <a:r>
              <a:rPr sz="17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gather</a:t>
            </a:r>
            <a:r>
              <a:rPr sz="1750" spc="-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evidence</a:t>
            </a:r>
            <a:r>
              <a:rPr sz="17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of</a:t>
            </a:r>
            <a:r>
              <a:rPr sz="17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39362F"/>
                </a:solidFill>
                <a:latin typeface="Arial"/>
                <a:cs typeface="Arial"/>
              </a:rPr>
              <a:t>nuisances.</a:t>
            </a:r>
            <a:endParaRPr sz="175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41164" y="2456688"/>
            <a:ext cx="560832" cy="56235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728464" y="3218510"/>
            <a:ext cx="3365500" cy="1526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spc="50" dirty="0">
                <a:solidFill>
                  <a:srgbClr val="39362F"/>
                </a:solidFill>
                <a:latin typeface="Georgia"/>
                <a:cs typeface="Georgia"/>
              </a:rPr>
              <a:t>Enforcement</a:t>
            </a:r>
            <a:endParaRPr sz="2050">
              <a:latin typeface="Georgia"/>
              <a:cs typeface="Georgia"/>
            </a:endParaRPr>
          </a:p>
          <a:p>
            <a:pPr marL="12700" marR="5080">
              <a:lnSpc>
                <a:spcPct val="133500"/>
              </a:lnSpc>
              <a:spcBef>
                <a:spcPts val="945"/>
              </a:spcBef>
            </a:pP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They</a:t>
            </a:r>
            <a:r>
              <a:rPr sz="17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have</a:t>
            </a:r>
            <a:r>
              <a:rPr sz="17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the</a:t>
            </a:r>
            <a:r>
              <a:rPr sz="175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power</a:t>
            </a:r>
            <a:r>
              <a:rPr sz="17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to</a:t>
            </a:r>
            <a:r>
              <a:rPr sz="175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39362F"/>
                </a:solidFill>
                <a:latin typeface="Arial"/>
                <a:cs typeface="Arial"/>
              </a:rPr>
              <a:t>issue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abatement</a:t>
            </a:r>
            <a:r>
              <a:rPr sz="1750" spc="-1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notices</a:t>
            </a:r>
            <a:r>
              <a:rPr sz="1750" spc="-1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and</a:t>
            </a:r>
            <a:r>
              <a:rPr sz="1750" spc="-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take</a:t>
            </a:r>
            <a:r>
              <a:rPr sz="175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39362F"/>
                </a:solidFill>
                <a:latin typeface="Arial"/>
                <a:cs typeface="Arial"/>
              </a:rPr>
              <a:t>direct action.</a:t>
            </a:r>
            <a:endParaRPr sz="175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6383" y="5462015"/>
            <a:ext cx="562356" cy="56083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74293" y="6224778"/>
            <a:ext cx="3624579" cy="1525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10" dirty="0">
                <a:solidFill>
                  <a:srgbClr val="39362F"/>
                </a:solidFill>
                <a:latin typeface="Georgia"/>
                <a:cs typeface="Georgia"/>
              </a:rPr>
              <a:t>Mediation</a:t>
            </a:r>
            <a:endParaRPr sz="2050">
              <a:latin typeface="Georgia"/>
              <a:cs typeface="Georgia"/>
            </a:endParaRPr>
          </a:p>
          <a:p>
            <a:pPr marL="12700" marR="5080">
              <a:lnSpc>
                <a:spcPct val="133500"/>
              </a:lnSpc>
              <a:spcBef>
                <a:spcPts val="945"/>
              </a:spcBef>
            </a:pP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Often</a:t>
            </a:r>
            <a:r>
              <a:rPr sz="17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act</a:t>
            </a:r>
            <a:r>
              <a:rPr sz="1750" spc="-1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as</a:t>
            </a:r>
            <a:r>
              <a:rPr sz="1750" spc="-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mediators </a:t>
            </a:r>
            <a:r>
              <a:rPr sz="1750" spc="-10" dirty="0">
                <a:solidFill>
                  <a:srgbClr val="39362F"/>
                </a:solidFill>
                <a:latin typeface="Arial"/>
                <a:cs typeface="Arial"/>
              </a:rPr>
              <a:t>between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parties</a:t>
            </a:r>
            <a:r>
              <a:rPr sz="17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to</a:t>
            </a:r>
            <a:r>
              <a:rPr sz="17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resolve</a:t>
            </a:r>
            <a:r>
              <a:rPr sz="17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nuisance</a:t>
            </a:r>
            <a:r>
              <a:rPr sz="17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39362F"/>
                </a:solidFill>
                <a:latin typeface="Arial"/>
                <a:cs typeface="Arial"/>
              </a:rPr>
              <a:t>disputes. disputes.</a:t>
            </a:r>
            <a:endParaRPr sz="175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41164" y="5462015"/>
            <a:ext cx="560832" cy="56083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728464" y="6224778"/>
            <a:ext cx="3316604" cy="1169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10" dirty="0">
                <a:solidFill>
                  <a:srgbClr val="39362F"/>
                </a:solidFill>
                <a:latin typeface="Georgia"/>
                <a:cs typeface="Georgia"/>
              </a:rPr>
              <a:t>Education</a:t>
            </a:r>
            <a:endParaRPr sz="20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Provide</a:t>
            </a:r>
            <a:r>
              <a:rPr sz="175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guidance to</a:t>
            </a:r>
            <a:r>
              <a:rPr sz="175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the</a:t>
            </a:r>
            <a:r>
              <a:rPr sz="17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public</a:t>
            </a:r>
            <a:r>
              <a:rPr sz="1750" spc="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spc="-25" dirty="0">
                <a:solidFill>
                  <a:srgbClr val="39362F"/>
                </a:solidFill>
                <a:latin typeface="Arial"/>
                <a:cs typeface="Arial"/>
              </a:rPr>
              <a:t>on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preventing</a:t>
            </a:r>
            <a:r>
              <a:rPr sz="1750" spc="-5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and</a:t>
            </a:r>
            <a:r>
              <a:rPr sz="1750" spc="-7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39362F"/>
                </a:solidFill>
                <a:latin typeface="Arial"/>
                <a:cs typeface="Arial"/>
              </a:rPr>
              <a:t>addressing</a:t>
            </a:r>
            <a:endParaRPr sz="1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28464" y="7458252"/>
            <a:ext cx="108775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10" dirty="0">
                <a:solidFill>
                  <a:srgbClr val="39362F"/>
                </a:solidFill>
                <a:latin typeface="Arial"/>
                <a:cs typeface="Arial"/>
              </a:rPr>
              <a:t>nuisances.</a:t>
            </a:r>
            <a:endParaRPr sz="1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065250" y="7638998"/>
            <a:ext cx="193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Noto Sans"/>
                <a:cs typeface="Noto Sans"/>
              </a:rPr>
              <a:t>14</a:t>
            </a:r>
            <a:endParaRPr sz="12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18897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6432" y="2272029"/>
            <a:ext cx="68745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Future</a:t>
            </a:r>
            <a:r>
              <a:rPr sz="2800" spc="145" dirty="0"/>
              <a:t> </a:t>
            </a:r>
            <a:r>
              <a:rPr sz="2800" spc="70" dirty="0"/>
              <a:t>Trends</a:t>
            </a:r>
            <a:r>
              <a:rPr sz="2800" spc="160" dirty="0"/>
              <a:t> </a:t>
            </a:r>
            <a:r>
              <a:rPr sz="2800" dirty="0"/>
              <a:t>in</a:t>
            </a:r>
            <a:r>
              <a:rPr sz="2800" spc="125" dirty="0"/>
              <a:t> </a:t>
            </a:r>
            <a:r>
              <a:rPr sz="2800" spc="55" dirty="0"/>
              <a:t>Nuisance</a:t>
            </a:r>
            <a:r>
              <a:rPr sz="2800" spc="165" dirty="0"/>
              <a:t> </a:t>
            </a:r>
            <a:r>
              <a:rPr sz="2800" dirty="0"/>
              <a:t>Law</a:t>
            </a:r>
            <a:r>
              <a:rPr sz="2800" spc="135" dirty="0"/>
              <a:t> </a:t>
            </a:r>
            <a:r>
              <a:rPr sz="2800" spc="-10" dirty="0"/>
              <a:t>Remedies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1499108" y="3109976"/>
            <a:ext cx="5812790" cy="554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0" dirty="0">
                <a:solidFill>
                  <a:srgbClr val="39362F"/>
                </a:solidFill>
                <a:latin typeface="Georgia"/>
                <a:cs typeface="Georgia"/>
              </a:rPr>
              <a:t>Technology</a:t>
            </a:r>
            <a:r>
              <a:rPr sz="1400" spc="400" dirty="0">
                <a:solidFill>
                  <a:srgbClr val="39362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39362F"/>
                </a:solidFill>
                <a:latin typeface="Georgia"/>
                <a:cs typeface="Georgia"/>
              </a:rPr>
              <a:t>Integration</a:t>
            </a:r>
            <a:endParaRPr sz="1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Increased</a:t>
            </a:r>
            <a:r>
              <a:rPr sz="1150" spc="-1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use</a:t>
            </a:r>
            <a:r>
              <a:rPr sz="11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of</a:t>
            </a:r>
            <a:r>
              <a:rPr sz="1150" spc="-1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data</a:t>
            </a:r>
            <a:r>
              <a:rPr sz="1150" spc="-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analytics and</a:t>
            </a:r>
            <a:r>
              <a:rPr sz="11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AI</a:t>
            </a:r>
            <a:r>
              <a:rPr sz="1150" spc="-1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in</a:t>
            </a:r>
            <a:r>
              <a:rPr sz="11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assessing</a:t>
            </a:r>
            <a:r>
              <a:rPr sz="11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nuisances</a:t>
            </a:r>
            <a:r>
              <a:rPr sz="1150" spc="-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and</a:t>
            </a:r>
            <a:r>
              <a:rPr sz="11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determining</a:t>
            </a:r>
            <a:r>
              <a:rPr sz="11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39362F"/>
                </a:solidFill>
                <a:latin typeface="Arial"/>
                <a:cs typeface="Arial"/>
              </a:rPr>
              <a:t>remedies.</a:t>
            </a:r>
            <a:endParaRPr sz="11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827" y="2976372"/>
            <a:ext cx="755904" cy="48387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99108" y="4319396"/>
            <a:ext cx="5847715" cy="555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39362F"/>
                </a:solidFill>
                <a:latin typeface="Georgia"/>
                <a:cs typeface="Georgia"/>
              </a:rPr>
              <a:t>Environmental</a:t>
            </a:r>
            <a:r>
              <a:rPr sz="1400" spc="245" dirty="0">
                <a:solidFill>
                  <a:srgbClr val="39362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39362F"/>
                </a:solidFill>
                <a:latin typeface="Georgia"/>
                <a:cs typeface="Georgia"/>
              </a:rPr>
              <a:t>Focus</a:t>
            </a:r>
            <a:endParaRPr sz="1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Greater</a:t>
            </a:r>
            <a:r>
              <a:rPr sz="1150" spc="-1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emphasis</a:t>
            </a:r>
            <a:r>
              <a:rPr sz="11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on</a:t>
            </a:r>
            <a:r>
              <a:rPr sz="115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remedies</a:t>
            </a:r>
            <a:r>
              <a:rPr sz="11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addressing</a:t>
            </a:r>
            <a:r>
              <a:rPr sz="1150" spc="-10" dirty="0">
                <a:solidFill>
                  <a:srgbClr val="39362F"/>
                </a:solidFill>
                <a:latin typeface="Arial"/>
                <a:cs typeface="Arial"/>
              </a:rPr>
              <a:t> long-</a:t>
            </a: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term</a:t>
            </a:r>
            <a:r>
              <a:rPr sz="1150" spc="-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environmental</a:t>
            </a:r>
            <a:r>
              <a:rPr sz="115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impacts</a:t>
            </a:r>
            <a:r>
              <a:rPr sz="1150" spc="-4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of</a:t>
            </a:r>
            <a:r>
              <a:rPr sz="1150" spc="-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39362F"/>
                </a:solidFill>
                <a:latin typeface="Arial"/>
                <a:cs typeface="Arial"/>
              </a:rPr>
              <a:t>nuisances.</a:t>
            </a:r>
            <a:endParaRPr sz="115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99108" y="5529198"/>
            <a:ext cx="5192395" cy="555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39362F"/>
                </a:solidFill>
                <a:latin typeface="Georgia"/>
                <a:cs typeface="Georgia"/>
              </a:rPr>
              <a:t>Alternative</a:t>
            </a:r>
            <a:r>
              <a:rPr sz="1400" spc="225" dirty="0">
                <a:solidFill>
                  <a:srgbClr val="39362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39362F"/>
                </a:solidFill>
                <a:latin typeface="Georgia"/>
                <a:cs typeface="Georgia"/>
              </a:rPr>
              <a:t>Dispute</a:t>
            </a:r>
            <a:r>
              <a:rPr sz="1400" spc="229" dirty="0">
                <a:solidFill>
                  <a:srgbClr val="39362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39362F"/>
                </a:solidFill>
                <a:latin typeface="Georgia"/>
                <a:cs typeface="Georgia"/>
              </a:rPr>
              <a:t>Resolution</a:t>
            </a:r>
            <a:endParaRPr sz="1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Growing</a:t>
            </a:r>
            <a:r>
              <a:rPr sz="1150" spc="-1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preference</a:t>
            </a:r>
            <a:r>
              <a:rPr sz="11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for</a:t>
            </a:r>
            <a:r>
              <a:rPr sz="11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mediation</a:t>
            </a:r>
            <a:r>
              <a:rPr sz="115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and</a:t>
            </a:r>
            <a:r>
              <a:rPr sz="11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arbitration</a:t>
            </a:r>
            <a:r>
              <a:rPr sz="1150" spc="-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in</a:t>
            </a:r>
            <a:r>
              <a:rPr sz="11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resolving</a:t>
            </a:r>
            <a:r>
              <a:rPr sz="11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nuisance</a:t>
            </a:r>
            <a:r>
              <a:rPr sz="11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39362F"/>
                </a:solidFill>
                <a:latin typeface="Arial"/>
                <a:cs typeface="Arial"/>
              </a:rPr>
              <a:t>disputes.</a:t>
            </a:r>
            <a:endParaRPr sz="11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99108" y="6738873"/>
            <a:ext cx="5853430" cy="554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39362F"/>
                </a:solidFill>
                <a:latin typeface="Georgia"/>
                <a:cs typeface="Georgia"/>
              </a:rPr>
              <a:t>Proactive</a:t>
            </a:r>
            <a:r>
              <a:rPr sz="1400" spc="345" dirty="0">
                <a:solidFill>
                  <a:srgbClr val="39362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39362F"/>
                </a:solidFill>
                <a:latin typeface="Georgia"/>
                <a:cs typeface="Georgia"/>
              </a:rPr>
              <a:t>Measures</a:t>
            </a:r>
            <a:endParaRPr sz="1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Shift</a:t>
            </a:r>
            <a:r>
              <a:rPr sz="115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towards</a:t>
            </a:r>
            <a:r>
              <a:rPr sz="11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preventative</a:t>
            </a:r>
            <a:r>
              <a:rPr sz="1150" spc="-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remedies</a:t>
            </a:r>
            <a:r>
              <a:rPr sz="1150" spc="-4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and</a:t>
            </a:r>
            <a:r>
              <a:rPr sz="11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early</a:t>
            </a:r>
            <a:r>
              <a:rPr sz="11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intervention</a:t>
            </a:r>
            <a:r>
              <a:rPr sz="11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in</a:t>
            </a:r>
            <a:r>
              <a:rPr sz="115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potential</a:t>
            </a:r>
            <a:r>
              <a:rPr sz="115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9362F"/>
                </a:solidFill>
                <a:latin typeface="Arial"/>
                <a:cs typeface="Arial"/>
              </a:rPr>
              <a:t>nuisance</a:t>
            </a:r>
            <a:r>
              <a:rPr sz="11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39362F"/>
                </a:solidFill>
                <a:latin typeface="Arial"/>
                <a:cs typeface="Arial"/>
              </a:rPr>
              <a:t>situations.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4527" y="574183"/>
            <a:ext cx="5926455" cy="142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0"/>
              </a:spcBef>
            </a:pPr>
            <a:r>
              <a:rPr sz="4350" spc="90" dirty="0"/>
              <a:t>Practical</a:t>
            </a:r>
            <a:r>
              <a:rPr sz="4350" spc="105" dirty="0"/>
              <a:t> </a:t>
            </a:r>
            <a:r>
              <a:rPr sz="4350" spc="60" dirty="0"/>
              <a:t>Tips</a:t>
            </a:r>
            <a:r>
              <a:rPr sz="4350" spc="110" dirty="0"/>
              <a:t> </a:t>
            </a:r>
            <a:r>
              <a:rPr sz="4350" spc="114" dirty="0"/>
              <a:t>for</a:t>
            </a:r>
            <a:r>
              <a:rPr sz="4350" spc="120" dirty="0"/>
              <a:t> </a:t>
            </a:r>
            <a:r>
              <a:rPr sz="4350" spc="50" dirty="0"/>
              <a:t>Legal </a:t>
            </a:r>
            <a:r>
              <a:rPr sz="4350" spc="100" dirty="0"/>
              <a:t>Practitioners</a:t>
            </a:r>
            <a:endParaRPr sz="4350"/>
          </a:p>
        </p:txBody>
      </p:sp>
      <p:sp>
        <p:nvSpPr>
          <p:cNvPr id="4" name="object 4"/>
          <p:cNvSpPr/>
          <p:nvPr/>
        </p:nvSpPr>
        <p:spPr>
          <a:xfrm>
            <a:off x="827532" y="2394204"/>
            <a:ext cx="3627120" cy="2475230"/>
          </a:xfrm>
          <a:custGeom>
            <a:avLst/>
            <a:gdLst/>
            <a:ahLst/>
            <a:cxnLst/>
            <a:rect l="l" t="t" r="r" b="b"/>
            <a:pathLst>
              <a:path w="3627120" h="2475229">
                <a:moveTo>
                  <a:pt x="3591687" y="0"/>
                </a:moveTo>
                <a:lnTo>
                  <a:pt x="35471" y="0"/>
                </a:lnTo>
                <a:lnTo>
                  <a:pt x="21661" y="2786"/>
                </a:lnTo>
                <a:lnTo>
                  <a:pt x="10387" y="10382"/>
                </a:lnTo>
                <a:lnTo>
                  <a:pt x="2786" y="21645"/>
                </a:lnTo>
                <a:lnTo>
                  <a:pt x="0" y="35433"/>
                </a:lnTo>
                <a:lnTo>
                  <a:pt x="0" y="2439543"/>
                </a:lnTo>
                <a:lnTo>
                  <a:pt x="2786" y="2453330"/>
                </a:lnTo>
                <a:lnTo>
                  <a:pt x="10387" y="2464593"/>
                </a:lnTo>
                <a:lnTo>
                  <a:pt x="21661" y="2472189"/>
                </a:lnTo>
                <a:lnTo>
                  <a:pt x="35471" y="2474976"/>
                </a:lnTo>
                <a:lnTo>
                  <a:pt x="3591687" y="2474976"/>
                </a:lnTo>
                <a:lnTo>
                  <a:pt x="3605474" y="2472189"/>
                </a:lnTo>
                <a:lnTo>
                  <a:pt x="3616737" y="2464593"/>
                </a:lnTo>
                <a:lnTo>
                  <a:pt x="3624333" y="2453330"/>
                </a:lnTo>
                <a:lnTo>
                  <a:pt x="3627120" y="2439543"/>
                </a:lnTo>
                <a:lnTo>
                  <a:pt x="3627120" y="35433"/>
                </a:lnTo>
                <a:lnTo>
                  <a:pt x="3624333" y="21645"/>
                </a:lnTo>
                <a:lnTo>
                  <a:pt x="3616737" y="10382"/>
                </a:lnTo>
                <a:lnTo>
                  <a:pt x="3605474" y="2786"/>
                </a:lnTo>
                <a:lnTo>
                  <a:pt x="3591687" y="0"/>
                </a:lnTo>
                <a:close/>
              </a:path>
            </a:pathLst>
          </a:custGeom>
          <a:solidFill>
            <a:srgbClr val="F3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50747" y="2603068"/>
            <a:ext cx="3004185" cy="200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dirty="0">
                <a:solidFill>
                  <a:srgbClr val="39362F"/>
                </a:solidFill>
                <a:latin typeface="Georgia"/>
                <a:cs typeface="Georgia"/>
              </a:rPr>
              <a:t>Evidence</a:t>
            </a:r>
            <a:r>
              <a:rPr sz="2150" spc="415" dirty="0">
                <a:solidFill>
                  <a:srgbClr val="39362F"/>
                </a:solidFill>
                <a:latin typeface="Georgia"/>
                <a:cs typeface="Georgia"/>
              </a:rPr>
              <a:t> </a:t>
            </a:r>
            <a:r>
              <a:rPr sz="2150" spc="-10" dirty="0">
                <a:solidFill>
                  <a:srgbClr val="39362F"/>
                </a:solidFill>
                <a:latin typeface="Georgia"/>
                <a:cs typeface="Georgia"/>
              </a:rPr>
              <a:t>Gathering</a:t>
            </a:r>
            <a:endParaRPr sz="2150">
              <a:latin typeface="Georgia"/>
              <a:cs typeface="Georgia"/>
            </a:endParaRPr>
          </a:p>
          <a:p>
            <a:pPr marL="12700" marR="5080">
              <a:lnSpc>
                <a:spcPct val="135200"/>
              </a:lnSpc>
              <a:spcBef>
                <a:spcPts val="1015"/>
              </a:spcBef>
            </a:pP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Collect</a:t>
            </a:r>
            <a:r>
              <a:rPr sz="1850" spc="-4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comprehensive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evidence</a:t>
            </a:r>
            <a:r>
              <a:rPr sz="18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including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 photos,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expert</a:t>
            </a:r>
            <a:r>
              <a:rPr sz="18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testimony,</a:t>
            </a:r>
            <a:r>
              <a:rPr sz="1850" spc="-5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and</a:t>
            </a:r>
            <a:r>
              <a:rPr sz="18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impact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impact</a:t>
            </a:r>
            <a:r>
              <a:rPr sz="1850" spc="-5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statements.</a:t>
            </a:r>
            <a:endParaRPr sz="18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90871" y="2394204"/>
            <a:ext cx="3625850" cy="2475230"/>
          </a:xfrm>
          <a:custGeom>
            <a:avLst/>
            <a:gdLst/>
            <a:ahLst/>
            <a:cxnLst/>
            <a:rect l="l" t="t" r="r" b="b"/>
            <a:pathLst>
              <a:path w="3625850" h="2475229">
                <a:moveTo>
                  <a:pt x="3590162" y="0"/>
                </a:moveTo>
                <a:lnTo>
                  <a:pt x="35432" y="0"/>
                </a:lnTo>
                <a:lnTo>
                  <a:pt x="21645" y="2786"/>
                </a:lnTo>
                <a:lnTo>
                  <a:pt x="10382" y="10382"/>
                </a:lnTo>
                <a:lnTo>
                  <a:pt x="2786" y="21645"/>
                </a:lnTo>
                <a:lnTo>
                  <a:pt x="0" y="35433"/>
                </a:lnTo>
                <a:lnTo>
                  <a:pt x="0" y="2439543"/>
                </a:lnTo>
                <a:lnTo>
                  <a:pt x="2786" y="2453330"/>
                </a:lnTo>
                <a:lnTo>
                  <a:pt x="10382" y="2464593"/>
                </a:lnTo>
                <a:lnTo>
                  <a:pt x="21645" y="2472189"/>
                </a:lnTo>
                <a:lnTo>
                  <a:pt x="35432" y="2474976"/>
                </a:lnTo>
                <a:lnTo>
                  <a:pt x="3590162" y="2474976"/>
                </a:lnTo>
                <a:lnTo>
                  <a:pt x="3603950" y="2472189"/>
                </a:lnTo>
                <a:lnTo>
                  <a:pt x="3615213" y="2464593"/>
                </a:lnTo>
                <a:lnTo>
                  <a:pt x="3622809" y="2453330"/>
                </a:lnTo>
                <a:lnTo>
                  <a:pt x="3625596" y="2439543"/>
                </a:lnTo>
                <a:lnTo>
                  <a:pt x="3625596" y="35433"/>
                </a:lnTo>
                <a:lnTo>
                  <a:pt x="3622809" y="21645"/>
                </a:lnTo>
                <a:lnTo>
                  <a:pt x="3615213" y="10382"/>
                </a:lnTo>
                <a:lnTo>
                  <a:pt x="3603950" y="2786"/>
                </a:lnTo>
                <a:lnTo>
                  <a:pt x="3590162" y="0"/>
                </a:lnTo>
                <a:close/>
              </a:path>
            </a:pathLst>
          </a:custGeom>
          <a:solidFill>
            <a:srgbClr val="F3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14138" y="2603068"/>
            <a:ext cx="3084195" cy="200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dirty="0">
                <a:solidFill>
                  <a:srgbClr val="39362F"/>
                </a:solidFill>
                <a:latin typeface="Georgia"/>
                <a:cs typeface="Georgia"/>
              </a:rPr>
              <a:t>Remedy</a:t>
            </a:r>
            <a:r>
              <a:rPr sz="2150" spc="250" dirty="0">
                <a:solidFill>
                  <a:srgbClr val="39362F"/>
                </a:solidFill>
                <a:latin typeface="Georgia"/>
                <a:cs typeface="Georgia"/>
              </a:rPr>
              <a:t> </a:t>
            </a:r>
            <a:r>
              <a:rPr sz="2150" spc="50" dirty="0">
                <a:solidFill>
                  <a:srgbClr val="39362F"/>
                </a:solidFill>
                <a:latin typeface="Georgia"/>
                <a:cs typeface="Georgia"/>
              </a:rPr>
              <a:t>Selection</a:t>
            </a:r>
            <a:endParaRPr sz="2150">
              <a:latin typeface="Georgia"/>
              <a:cs typeface="Georgia"/>
            </a:endParaRPr>
          </a:p>
          <a:p>
            <a:pPr marL="12700" marR="5080">
              <a:lnSpc>
                <a:spcPct val="135200"/>
              </a:lnSpc>
              <a:spcBef>
                <a:spcPts val="1015"/>
              </a:spcBef>
            </a:pP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Carefully</a:t>
            </a:r>
            <a:r>
              <a:rPr sz="18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consider</a:t>
            </a:r>
            <a:r>
              <a:rPr sz="18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the</a:t>
            </a:r>
            <a:r>
              <a:rPr sz="18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most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appropriate</a:t>
            </a:r>
            <a:r>
              <a:rPr sz="1850" spc="-4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remedy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based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 on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on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the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specific</a:t>
            </a:r>
            <a:r>
              <a:rPr sz="18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nuisance</a:t>
            </a:r>
            <a:r>
              <a:rPr sz="185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and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client</a:t>
            </a:r>
            <a:r>
              <a:rPr sz="1850" spc="-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needs.</a:t>
            </a:r>
            <a:endParaRPr sz="18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7532" y="5105400"/>
            <a:ext cx="3627120" cy="2473960"/>
          </a:xfrm>
          <a:custGeom>
            <a:avLst/>
            <a:gdLst/>
            <a:ahLst/>
            <a:cxnLst/>
            <a:rect l="l" t="t" r="r" b="b"/>
            <a:pathLst>
              <a:path w="3627120" h="2473959">
                <a:moveTo>
                  <a:pt x="3591687" y="0"/>
                </a:moveTo>
                <a:lnTo>
                  <a:pt x="35445" y="0"/>
                </a:lnTo>
                <a:lnTo>
                  <a:pt x="21650" y="2786"/>
                </a:lnTo>
                <a:lnTo>
                  <a:pt x="10383" y="10382"/>
                </a:lnTo>
                <a:lnTo>
                  <a:pt x="2786" y="21645"/>
                </a:lnTo>
                <a:lnTo>
                  <a:pt x="0" y="35432"/>
                </a:lnTo>
                <a:lnTo>
                  <a:pt x="0" y="2438006"/>
                </a:lnTo>
                <a:lnTo>
                  <a:pt x="2786" y="2451801"/>
                </a:lnTo>
                <a:lnTo>
                  <a:pt x="10383" y="2463068"/>
                </a:lnTo>
                <a:lnTo>
                  <a:pt x="21650" y="2470665"/>
                </a:lnTo>
                <a:lnTo>
                  <a:pt x="35445" y="2473452"/>
                </a:lnTo>
                <a:lnTo>
                  <a:pt x="3591687" y="2473452"/>
                </a:lnTo>
                <a:lnTo>
                  <a:pt x="3605474" y="2470665"/>
                </a:lnTo>
                <a:lnTo>
                  <a:pt x="3616737" y="2463068"/>
                </a:lnTo>
                <a:lnTo>
                  <a:pt x="3624333" y="2451801"/>
                </a:lnTo>
                <a:lnTo>
                  <a:pt x="3627120" y="2438006"/>
                </a:lnTo>
                <a:lnTo>
                  <a:pt x="3627120" y="35432"/>
                </a:lnTo>
                <a:lnTo>
                  <a:pt x="3624333" y="21645"/>
                </a:lnTo>
                <a:lnTo>
                  <a:pt x="3616737" y="10382"/>
                </a:lnTo>
                <a:lnTo>
                  <a:pt x="3605474" y="2786"/>
                </a:lnTo>
                <a:lnTo>
                  <a:pt x="3591687" y="0"/>
                </a:lnTo>
                <a:close/>
              </a:path>
            </a:pathLst>
          </a:custGeom>
          <a:solidFill>
            <a:srgbClr val="F3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50747" y="5314314"/>
            <a:ext cx="2828290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45" dirty="0">
                <a:solidFill>
                  <a:srgbClr val="39362F"/>
                </a:solidFill>
                <a:latin typeface="Georgia"/>
                <a:cs typeface="Georgia"/>
              </a:rPr>
              <a:t>Negotiation</a:t>
            </a:r>
            <a:r>
              <a:rPr sz="2150" spc="70" dirty="0">
                <a:solidFill>
                  <a:srgbClr val="39362F"/>
                </a:solidFill>
                <a:latin typeface="Georgia"/>
                <a:cs typeface="Georgia"/>
              </a:rPr>
              <a:t> </a:t>
            </a:r>
            <a:r>
              <a:rPr sz="2150" spc="-10" dirty="0">
                <a:solidFill>
                  <a:srgbClr val="39362F"/>
                </a:solidFill>
                <a:latin typeface="Georgia"/>
                <a:cs typeface="Georgia"/>
              </a:rPr>
              <a:t>Skills</a:t>
            </a:r>
            <a:endParaRPr sz="2150">
              <a:latin typeface="Georgia"/>
              <a:cs typeface="Georgia"/>
            </a:endParaRPr>
          </a:p>
          <a:p>
            <a:pPr marL="12700" marR="5080">
              <a:lnSpc>
                <a:spcPct val="135200"/>
              </a:lnSpc>
              <a:spcBef>
                <a:spcPts val="1019"/>
              </a:spcBef>
            </a:pP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Develop</a:t>
            </a:r>
            <a:r>
              <a:rPr sz="18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strong</a:t>
            </a:r>
            <a:r>
              <a:rPr sz="18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negotiation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skills for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out-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of-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court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settlements</a:t>
            </a:r>
            <a:r>
              <a:rPr sz="18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and</a:t>
            </a:r>
            <a:r>
              <a:rPr sz="18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alternative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dispute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 resolution.</a:t>
            </a:r>
            <a:endParaRPr sz="18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90871" y="5105400"/>
            <a:ext cx="3625850" cy="2473960"/>
          </a:xfrm>
          <a:custGeom>
            <a:avLst/>
            <a:gdLst/>
            <a:ahLst/>
            <a:cxnLst/>
            <a:rect l="l" t="t" r="r" b="b"/>
            <a:pathLst>
              <a:path w="3625850" h="2473959">
                <a:moveTo>
                  <a:pt x="3590162" y="0"/>
                </a:moveTo>
                <a:lnTo>
                  <a:pt x="35432" y="0"/>
                </a:lnTo>
                <a:lnTo>
                  <a:pt x="21645" y="2786"/>
                </a:lnTo>
                <a:lnTo>
                  <a:pt x="10382" y="10382"/>
                </a:lnTo>
                <a:lnTo>
                  <a:pt x="2786" y="21645"/>
                </a:lnTo>
                <a:lnTo>
                  <a:pt x="0" y="35432"/>
                </a:lnTo>
                <a:lnTo>
                  <a:pt x="0" y="2438006"/>
                </a:lnTo>
                <a:lnTo>
                  <a:pt x="2786" y="2451801"/>
                </a:lnTo>
                <a:lnTo>
                  <a:pt x="10382" y="2463068"/>
                </a:lnTo>
                <a:lnTo>
                  <a:pt x="21645" y="2470665"/>
                </a:lnTo>
                <a:lnTo>
                  <a:pt x="35432" y="2473452"/>
                </a:lnTo>
                <a:lnTo>
                  <a:pt x="3590162" y="2473452"/>
                </a:lnTo>
                <a:lnTo>
                  <a:pt x="3603950" y="2470665"/>
                </a:lnTo>
                <a:lnTo>
                  <a:pt x="3615213" y="2463068"/>
                </a:lnTo>
                <a:lnTo>
                  <a:pt x="3622809" y="2451801"/>
                </a:lnTo>
                <a:lnTo>
                  <a:pt x="3625596" y="2438006"/>
                </a:lnTo>
                <a:lnTo>
                  <a:pt x="3625596" y="35432"/>
                </a:lnTo>
                <a:lnTo>
                  <a:pt x="3622809" y="21645"/>
                </a:lnTo>
                <a:lnTo>
                  <a:pt x="3615213" y="10382"/>
                </a:lnTo>
                <a:lnTo>
                  <a:pt x="3603950" y="2786"/>
                </a:lnTo>
                <a:lnTo>
                  <a:pt x="3590162" y="0"/>
                </a:lnTo>
                <a:close/>
              </a:path>
            </a:pathLst>
          </a:custGeom>
          <a:solidFill>
            <a:srgbClr val="F3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14138" y="5314314"/>
            <a:ext cx="3114040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dirty="0">
                <a:solidFill>
                  <a:srgbClr val="39362F"/>
                </a:solidFill>
                <a:latin typeface="Georgia"/>
                <a:cs typeface="Georgia"/>
              </a:rPr>
              <a:t>Stay</a:t>
            </a:r>
            <a:r>
              <a:rPr sz="2150" spc="229" dirty="0">
                <a:solidFill>
                  <a:srgbClr val="39362F"/>
                </a:solidFill>
                <a:latin typeface="Georgia"/>
                <a:cs typeface="Georgia"/>
              </a:rPr>
              <a:t> </a:t>
            </a:r>
            <a:r>
              <a:rPr sz="2150" spc="-10" dirty="0">
                <a:solidFill>
                  <a:srgbClr val="39362F"/>
                </a:solidFill>
                <a:latin typeface="Georgia"/>
                <a:cs typeface="Georgia"/>
              </a:rPr>
              <a:t>Informed</a:t>
            </a:r>
            <a:endParaRPr sz="2150">
              <a:latin typeface="Georgia"/>
              <a:cs typeface="Georgia"/>
            </a:endParaRPr>
          </a:p>
          <a:p>
            <a:pPr marL="12700" marR="5080">
              <a:lnSpc>
                <a:spcPct val="135200"/>
              </a:lnSpc>
              <a:spcBef>
                <a:spcPts val="1019"/>
              </a:spcBef>
            </a:pP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Keep</a:t>
            </a:r>
            <a:r>
              <a:rPr sz="18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up-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to-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date</a:t>
            </a:r>
            <a:r>
              <a:rPr sz="1850" spc="-5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with</a:t>
            </a:r>
            <a:r>
              <a:rPr sz="1850" spc="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evolving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evolving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case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law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and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local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regulations</a:t>
            </a:r>
            <a:r>
              <a:rPr sz="18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on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nuisance remedies.</a:t>
            </a:r>
            <a:endParaRPr sz="185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5195" y="943483"/>
            <a:ext cx="719200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70" dirty="0"/>
              <a:t>Conclusion:</a:t>
            </a:r>
            <a:r>
              <a:rPr sz="4400" spc="95" dirty="0"/>
              <a:t> </a:t>
            </a:r>
            <a:r>
              <a:rPr sz="4400" spc="120" dirty="0"/>
              <a:t>Key</a:t>
            </a:r>
            <a:r>
              <a:rPr sz="4400" spc="125" dirty="0"/>
              <a:t> </a:t>
            </a:r>
            <a:r>
              <a:rPr sz="4400" spc="105" dirty="0"/>
              <a:t>Takeaways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838200" y="2322576"/>
            <a:ext cx="538480" cy="539750"/>
          </a:xfrm>
          <a:custGeom>
            <a:avLst/>
            <a:gdLst/>
            <a:ahLst/>
            <a:cxnLst/>
            <a:rect l="l" t="t" r="r" b="b"/>
            <a:pathLst>
              <a:path w="538480" h="539750">
                <a:moveTo>
                  <a:pt x="502158" y="0"/>
                </a:moveTo>
                <a:lnTo>
                  <a:pt x="35877" y="0"/>
                </a:lnTo>
                <a:lnTo>
                  <a:pt x="21913" y="2809"/>
                </a:lnTo>
                <a:lnTo>
                  <a:pt x="10509" y="10477"/>
                </a:lnTo>
                <a:lnTo>
                  <a:pt x="2819" y="21859"/>
                </a:lnTo>
                <a:lnTo>
                  <a:pt x="0" y="35813"/>
                </a:lnTo>
                <a:lnTo>
                  <a:pt x="0" y="503682"/>
                </a:lnTo>
                <a:lnTo>
                  <a:pt x="2819" y="517636"/>
                </a:lnTo>
                <a:lnTo>
                  <a:pt x="10509" y="529018"/>
                </a:lnTo>
                <a:lnTo>
                  <a:pt x="21913" y="536686"/>
                </a:lnTo>
                <a:lnTo>
                  <a:pt x="35877" y="539496"/>
                </a:lnTo>
                <a:lnTo>
                  <a:pt x="502158" y="539496"/>
                </a:lnTo>
                <a:lnTo>
                  <a:pt x="516112" y="536686"/>
                </a:lnTo>
                <a:lnTo>
                  <a:pt x="527494" y="529018"/>
                </a:lnTo>
                <a:lnTo>
                  <a:pt x="535162" y="517636"/>
                </a:lnTo>
                <a:lnTo>
                  <a:pt x="537972" y="503682"/>
                </a:lnTo>
                <a:lnTo>
                  <a:pt x="537972" y="35813"/>
                </a:lnTo>
                <a:lnTo>
                  <a:pt x="535162" y="21859"/>
                </a:lnTo>
                <a:lnTo>
                  <a:pt x="527494" y="10477"/>
                </a:lnTo>
                <a:lnTo>
                  <a:pt x="516112" y="2809"/>
                </a:lnTo>
                <a:lnTo>
                  <a:pt x="502158" y="0"/>
                </a:lnTo>
                <a:close/>
              </a:path>
            </a:pathLst>
          </a:custGeom>
          <a:solidFill>
            <a:srgbClr val="F3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3068" y="2331847"/>
            <a:ext cx="14859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spc="-125" dirty="0">
                <a:solidFill>
                  <a:srgbClr val="39362F"/>
                </a:solidFill>
                <a:latin typeface="Georgia"/>
                <a:cs typeface="Georgia"/>
              </a:rPr>
              <a:t>1</a:t>
            </a:r>
            <a:endParaRPr sz="265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2994" y="2298573"/>
            <a:ext cx="2762885" cy="2010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39362F"/>
                </a:solidFill>
                <a:latin typeface="Georgia"/>
                <a:cs typeface="Georgia"/>
              </a:rPr>
              <a:t>Remedy</a:t>
            </a:r>
            <a:r>
              <a:rPr sz="2200" spc="280" dirty="0">
                <a:solidFill>
                  <a:srgbClr val="39362F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39362F"/>
                </a:solidFill>
                <a:latin typeface="Georgia"/>
                <a:cs typeface="Georgia"/>
              </a:rPr>
              <a:t>Diversity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5200"/>
              </a:lnSpc>
              <a:spcBef>
                <a:spcPts val="985"/>
              </a:spcBef>
            </a:pP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Injunctions,</a:t>
            </a:r>
            <a:r>
              <a:rPr sz="18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damages,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and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abatement</a:t>
            </a:r>
            <a:r>
              <a:rPr sz="1850" spc="-7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offer</a:t>
            </a:r>
            <a:r>
              <a:rPr sz="1850" spc="-4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varied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approaches</a:t>
            </a:r>
            <a:r>
              <a:rPr sz="185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to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 addressing nuisances.</a:t>
            </a:r>
            <a:endParaRPr sz="18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92396" y="2322576"/>
            <a:ext cx="538480" cy="539750"/>
          </a:xfrm>
          <a:custGeom>
            <a:avLst/>
            <a:gdLst/>
            <a:ahLst/>
            <a:cxnLst/>
            <a:rect l="l" t="t" r="r" b="b"/>
            <a:pathLst>
              <a:path w="538479" h="539750">
                <a:moveTo>
                  <a:pt x="502157" y="0"/>
                </a:moveTo>
                <a:lnTo>
                  <a:pt x="35813" y="0"/>
                </a:ln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3"/>
                </a:lnTo>
                <a:lnTo>
                  <a:pt x="0" y="503682"/>
                </a:lnTo>
                <a:lnTo>
                  <a:pt x="2809" y="517636"/>
                </a:lnTo>
                <a:lnTo>
                  <a:pt x="10477" y="529018"/>
                </a:lnTo>
                <a:lnTo>
                  <a:pt x="21859" y="536686"/>
                </a:lnTo>
                <a:lnTo>
                  <a:pt x="35813" y="539496"/>
                </a:lnTo>
                <a:lnTo>
                  <a:pt x="502157" y="539496"/>
                </a:lnTo>
                <a:lnTo>
                  <a:pt x="516112" y="536686"/>
                </a:lnTo>
                <a:lnTo>
                  <a:pt x="527494" y="529018"/>
                </a:lnTo>
                <a:lnTo>
                  <a:pt x="535162" y="517636"/>
                </a:lnTo>
                <a:lnTo>
                  <a:pt x="537971" y="503682"/>
                </a:lnTo>
                <a:lnTo>
                  <a:pt x="537971" y="35813"/>
                </a:lnTo>
                <a:lnTo>
                  <a:pt x="535162" y="21859"/>
                </a:lnTo>
                <a:lnTo>
                  <a:pt x="527494" y="10477"/>
                </a:lnTo>
                <a:lnTo>
                  <a:pt x="516112" y="2809"/>
                </a:lnTo>
                <a:lnTo>
                  <a:pt x="502157" y="0"/>
                </a:lnTo>
                <a:close/>
              </a:path>
            </a:pathLst>
          </a:custGeom>
          <a:solidFill>
            <a:srgbClr val="F3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58258" y="2331847"/>
            <a:ext cx="206375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spc="-50" dirty="0">
                <a:solidFill>
                  <a:srgbClr val="39362F"/>
                </a:solidFill>
                <a:latin typeface="Georgia"/>
                <a:cs typeface="Georgia"/>
              </a:rPr>
              <a:t>2</a:t>
            </a:r>
            <a:endParaRPr sz="265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200" y="4858511"/>
            <a:ext cx="538480" cy="539750"/>
          </a:xfrm>
          <a:custGeom>
            <a:avLst/>
            <a:gdLst/>
            <a:ahLst/>
            <a:cxnLst/>
            <a:rect l="l" t="t" r="r" b="b"/>
            <a:pathLst>
              <a:path w="538480" h="539750">
                <a:moveTo>
                  <a:pt x="502158" y="0"/>
                </a:moveTo>
                <a:lnTo>
                  <a:pt x="35877" y="0"/>
                </a:lnTo>
                <a:lnTo>
                  <a:pt x="21913" y="2809"/>
                </a:lnTo>
                <a:lnTo>
                  <a:pt x="10509" y="10477"/>
                </a:lnTo>
                <a:lnTo>
                  <a:pt x="2819" y="21859"/>
                </a:lnTo>
                <a:lnTo>
                  <a:pt x="0" y="35813"/>
                </a:lnTo>
                <a:lnTo>
                  <a:pt x="0" y="503681"/>
                </a:lnTo>
                <a:lnTo>
                  <a:pt x="2819" y="517636"/>
                </a:lnTo>
                <a:lnTo>
                  <a:pt x="10509" y="529018"/>
                </a:lnTo>
                <a:lnTo>
                  <a:pt x="21913" y="536686"/>
                </a:lnTo>
                <a:lnTo>
                  <a:pt x="35877" y="539495"/>
                </a:lnTo>
                <a:lnTo>
                  <a:pt x="502158" y="539495"/>
                </a:lnTo>
                <a:lnTo>
                  <a:pt x="516112" y="536686"/>
                </a:lnTo>
                <a:lnTo>
                  <a:pt x="527494" y="529018"/>
                </a:lnTo>
                <a:lnTo>
                  <a:pt x="535162" y="517636"/>
                </a:lnTo>
                <a:lnTo>
                  <a:pt x="537972" y="503681"/>
                </a:lnTo>
                <a:lnTo>
                  <a:pt x="537972" y="35813"/>
                </a:lnTo>
                <a:lnTo>
                  <a:pt x="535162" y="21859"/>
                </a:lnTo>
                <a:lnTo>
                  <a:pt x="527494" y="10477"/>
                </a:lnTo>
                <a:lnTo>
                  <a:pt x="516112" y="2809"/>
                </a:lnTo>
                <a:lnTo>
                  <a:pt x="502158" y="0"/>
                </a:lnTo>
                <a:close/>
              </a:path>
            </a:pathLst>
          </a:custGeom>
          <a:solidFill>
            <a:srgbClr val="F3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00760" y="4868113"/>
            <a:ext cx="213360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50" spc="-50" dirty="0">
                <a:solidFill>
                  <a:srgbClr val="39362F"/>
                </a:solidFill>
                <a:latin typeface="Georgia"/>
                <a:cs typeface="Georgia"/>
              </a:rPr>
              <a:t>3</a:t>
            </a:r>
            <a:endParaRPr sz="265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02994" y="4834838"/>
            <a:ext cx="2574925" cy="2010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39362F"/>
                </a:solidFill>
                <a:latin typeface="Georgia"/>
                <a:cs typeface="Georgia"/>
              </a:rPr>
              <a:t>Evolving</a:t>
            </a:r>
            <a:r>
              <a:rPr sz="2200" spc="145" dirty="0">
                <a:solidFill>
                  <a:srgbClr val="39362F"/>
                </a:solidFill>
                <a:latin typeface="Georgia"/>
                <a:cs typeface="Georgia"/>
              </a:rPr>
              <a:t> </a:t>
            </a:r>
            <a:r>
              <a:rPr sz="2200" spc="35" dirty="0">
                <a:solidFill>
                  <a:srgbClr val="39362F"/>
                </a:solidFill>
                <a:latin typeface="Georgia"/>
                <a:cs typeface="Georgia"/>
              </a:rPr>
              <a:t>Landscape</a:t>
            </a:r>
            <a:endParaRPr sz="2200">
              <a:latin typeface="Georgia"/>
              <a:cs typeface="Georgia"/>
            </a:endParaRPr>
          </a:p>
          <a:p>
            <a:pPr marL="12700" marR="127635">
              <a:lnSpc>
                <a:spcPct val="135200"/>
              </a:lnSpc>
              <a:spcBef>
                <a:spcPts val="990"/>
              </a:spcBef>
            </a:pP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Nuisance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law</a:t>
            </a:r>
            <a:r>
              <a:rPr sz="1850" spc="-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remedies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continue</a:t>
            </a:r>
            <a:r>
              <a:rPr sz="18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to adapt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 to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changing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social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and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environmental</a:t>
            </a:r>
            <a:r>
              <a:rPr sz="1850" spc="-6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needs.</a:t>
            </a:r>
            <a:endParaRPr sz="18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92396" y="4858511"/>
            <a:ext cx="538480" cy="539750"/>
          </a:xfrm>
          <a:custGeom>
            <a:avLst/>
            <a:gdLst/>
            <a:ahLst/>
            <a:cxnLst/>
            <a:rect l="l" t="t" r="r" b="b"/>
            <a:pathLst>
              <a:path w="538479" h="539750">
                <a:moveTo>
                  <a:pt x="502157" y="0"/>
                </a:moveTo>
                <a:lnTo>
                  <a:pt x="35813" y="0"/>
                </a:ln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3"/>
                </a:lnTo>
                <a:lnTo>
                  <a:pt x="0" y="503681"/>
                </a:lnTo>
                <a:lnTo>
                  <a:pt x="2809" y="517636"/>
                </a:lnTo>
                <a:lnTo>
                  <a:pt x="10477" y="529018"/>
                </a:lnTo>
                <a:lnTo>
                  <a:pt x="21859" y="536686"/>
                </a:lnTo>
                <a:lnTo>
                  <a:pt x="35813" y="539495"/>
                </a:lnTo>
                <a:lnTo>
                  <a:pt x="502157" y="539495"/>
                </a:lnTo>
                <a:lnTo>
                  <a:pt x="516112" y="536686"/>
                </a:lnTo>
                <a:lnTo>
                  <a:pt x="527494" y="529018"/>
                </a:lnTo>
                <a:lnTo>
                  <a:pt x="535162" y="517636"/>
                </a:lnTo>
                <a:lnTo>
                  <a:pt x="537971" y="503681"/>
                </a:lnTo>
                <a:lnTo>
                  <a:pt x="537971" y="35813"/>
                </a:lnTo>
                <a:lnTo>
                  <a:pt x="535162" y="21859"/>
                </a:lnTo>
                <a:lnTo>
                  <a:pt x="527494" y="10477"/>
                </a:lnTo>
                <a:lnTo>
                  <a:pt x="516112" y="2809"/>
                </a:lnTo>
                <a:lnTo>
                  <a:pt x="502157" y="0"/>
                </a:lnTo>
                <a:close/>
              </a:path>
            </a:pathLst>
          </a:custGeom>
          <a:solidFill>
            <a:srgbClr val="F3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57369" y="4868113"/>
            <a:ext cx="208279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50" spc="-50" dirty="0">
                <a:solidFill>
                  <a:srgbClr val="39362F"/>
                </a:solidFill>
                <a:latin typeface="Georgia"/>
                <a:cs typeface="Georgia"/>
              </a:rPr>
              <a:t>4</a:t>
            </a:r>
            <a:endParaRPr sz="2650">
              <a:latin typeface="Georgia"/>
              <a:cs typeface="Georgi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17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57190" y="2278478"/>
            <a:ext cx="2672715" cy="491871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2200" spc="110" dirty="0">
                <a:solidFill>
                  <a:srgbClr val="39362F"/>
                </a:solidFill>
                <a:latin typeface="Georgia"/>
                <a:cs typeface="Georgia"/>
              </a:rPr>
              <a:t>Case-</a:t>
            </a:r>
            <a:r>
              <a:rPr sz="2200" spc="45" dirty="0">
                <a:solidFill>
                  <a:srgbClr val="39362F"/>
                </a:solidFill>
                <a:latin typeface="Georgia"/>
                <a:cs typeface="Georgia"/>
              </a:rPr>
              <a:t>Specific</a:t>
            </a:r>
            <a:endParaRPr sz="2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2200" spc="-10" dirty="0">
                <a:solidFill>
                  <a:srgbClr val="39362F"/>
                </a:solidFill>
                <a:latin typeface="Georgia"/>
                <a:cs typeface="Georgia"/>
              </a:rPr>
              <a:t>Approach</a:t>
            </a:r>
            <a:endParaRPr sz="2200">
              <a:latin typeface="Georgia"/>
              <a:cs typeface="Georgia"/>
            </a:endParaRPr>
          </a:p>
          <a:p>
            <a:pPr marL="12700" marR="34290">
              <a:lnSpc>
                <a:spcPct val="135200"/>
              </a:lnSpc>
              <a:spcBef>
                <a:spcPts val="960"/>
              </a:spcBef>
            </a:pP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Each</a:t>
            </a:r>
            <a:r>
              <a:rPr sz="18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nuisance</a:t>
            </a:r>
            <a:r>
              <a:rPr sz="185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case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requires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careful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consideration</a:t>
            </a:r>
            <a:r>
              <a:rPr sz="1850" spc="-5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of</a:t>
            </a:r>
            <a:r>
              <a:rPr sz="1850" spc="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the</a:t>
            </a:r>
            <a:r>
              <a:rPr sz="18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most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appropriate</a:t>
            </a:r>
            <a:r>
              <a:rPr sz="185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remedy.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sz="2200" spc="-10" dirty="0">
                <a:solidFill>
                  <a:srgbClr val="39362F"/>
                </a:solidFill>
                <a:latin typeface="Georgia"/>
                <a:cs typeface="Georgia"/>
              </a:rPr>
              <a:t>Practitioner</a:t>
            </a:r>
            <a:endParaRPr sz="2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2200" spc="40" dirty="0">
                <a:solidFill>
                  <a:srgbClr val="39362F"/>
                </a:solidFill>
                <a:latin typeface="Georgia"/>
                <a:cs typeface="Georgia"/>
              </a:rPr>
              <a:t>Preparedness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5200"/>
              </a:lnSpc>
              <a:spcBef>
                <a:spcPts val="960"/>
              </a:spcBef>
            </a:pP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Legal</a:t>
            </a:r>
            <a:r>
              <a:rPr sz="18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professionals</a:t>
            </a:r>
            <a:r>
              <a:rPr sz="1850" spc="-4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must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stay</a:t>
            </a:r>
            <a:r>
              <a:rPr sz="18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informed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 and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adaptable</a:t>
            </a:r>
            <a:r>
              <a:rPr sz="185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in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this</a:t>
            </a:r>
            <a:r>
              <a:rPr sz="1850" spc="-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dynamic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area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of</a:t>
            </a:r>
            <a:r>
              <a:rPr sz="1850" spc="-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law.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719" y="1266092"/>
            <a:ext cx="3039491" cy="5753494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262626"/>
                </a:solidFill>
              </a:rPr>
              <a:t>Minor House Keeping</a:t>
            </a:r>
            <a:endParaRPr lang="en-US" b="1">
              <a:solidFill>
                <a:srgbClr val="262626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8447D-E6CF-1594-1236-653465C2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47876" y="7655260"/>
            <a:ext cx="1920240" cy="335280"/>
          </a:xfrm>
        </p:spPr>
        <p:txBody>
          <a:bodyPr>
            <a:normAutofit/>
          </a:bodyPr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20"/>
              </a:spcAft>
              <a:buClrTx/>
              <a:buSzTx/>
              <a:buFontTx/>
              <a:buNone/>
              <a:tabLst/>
              <a:defRPr/>
            </a:pPr>
            <a:fld id="{EC7C53EF-5AB0-492B-BEA7-FFFE93B42AF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2FED1-171F-D8EC-361B-EF8B2945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59557" y="7655260"/>
            <a:ext cx="651236" cy="335280"/>
          </a:xfrm>
        </p:spPr>
        <p:txBody>
          <a:bodyPr>
            <a:normAutofit/>
          </a:bodyPr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20"/>
              </a:spcAft>
              <a:buClrTx/>
              <a:buSzTx/>
              <a:buFontTx/>
              <a:buNone/>
              <a:tabLst/>
              <a:defRPr/>
            </a:pPr>
            <a:fld id="{103DA290-49AB-4A6C-90E9-3D87C6460C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942BDF6-7AA6-6C1B-1A1C-35882F91A5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64087" y="965605"/>
          <a:ext cx="7097051" cy="6298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695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4903" y="1019682"/>
            <a:ext cx="7564120" cy="897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5750" spc="90" dirty="0"/>
              <a:t>Introduction</a:t>
            </a:r>
            <a:endParaRPr sz="5750" dirty="0"/>
          </a:p>
        </p:txBody>
      </p:sp>
      <p:sp>
        <p:nvSpPr>
          <p:cNvPr id="4" name="object 4"/>
          <p:cNvSpPr txBox="1"/>
          <p:nvPr/>
        </p:nvSpPr>
        <p:spPr>
          <a:xfrm>
            <a:off x="774903" y="5010963"/>
            <a:ext cx="7546340" cy="144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95"/>
              </a:spcBef>
            </a:pP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In</a:t>
            </a:r>
            <a:r>
              <a:rPr sz="175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nuisance</a:t>
            </a:r>
            <a:r>
              <a:rPr sz="17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law,</a:t>
            </a:r>
            <a:r>
              <a:rPr sz="17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remedies</a:t>
            </a:r>
            <a:r>
              <a:rPr sz="175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play</a:t>
            </a:r>
            <a:r>
              <a:rPr sz="17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a</a:t>
            </a:r>
            <a:r>
              <a:rPr sz="175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crucial</a:t>
            </a:r>
            <a:r>
              <a:rPr sz="17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role</a:t>
            </a:r>
            <a:r>
              <a:rPr sz="17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in</a:t>
            </a:r>
            <a:r>
              <a:rPr sz="1750" spc="-4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addressing</a:t>
            </a:r>
            <a:r>
              <a:rPr sz="17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harmful</a:t>
            </a:r>
            <a:r>
              <a:rPr sz="1750" spc="-4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39362F"/>
                </a:solidFill>
                <a:latin typeface="Arial"/>
                <a:cs typeface="Arial"/>
              </a:rPr>
              <a:t>activities.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This</a:t>
            </a:r>
            <a:r>
              <a:rPr sz="1750" spc="-5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presentation</a:t>
            </a:r>
            <a:r>
              <a:rPr sz="1750" spc="-5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explores</a:t>
            </a:r>
            <a:r>
              <a:rPr sz="175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injunctions,</a:t>
            </a:r>
            <a:r>
              <a:rPr sz="1750" spc="-4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damages,</a:t>
            </a:r>
            <a:r>
              <a:rPr sz="1750" spc="-4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and</a:t>
            </a:r>
            <a:r>
              <a:rPr sz="1750" spc="-4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abatement</a:t>
            </a:r>
            <a:r>
              <a:rPr sz="1750" spc="-5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as</a:t>
            </a:r>
            <a:r>
              <a:rPr sz="1750" spc="-5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spc="-25" dirty="0">
                <a:solidFill>
                  <a:srgbClr val="39362F"/>
                </a:solidFill>
                <a:latin typeface="Arial"/>
                <a:cs typeface="Arial"/>
              </a:rPr>
              <a:t>key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remedies.</a:t>
            </a:r>
            <a:r>
              <a:rPr sz="17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We'll</a:t>
            </a:r>
            <a:r>
              <a:rPr sz="175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examine</a:t>
            </a:r>
            <a:r>
              <a:rPr sz="17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landmark</a:t>
            </a:r>
            <a:r>
              <a:rPr sz="17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cases</a:t>
            </a:r>
            <a:r>
              <a:rPr sz="17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and</a:t>
            </a:r>
            <a:r>
              <a:rPr sz="175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discuss</a:t>
            </a:r>
            <a:r>
              <a:rPr sz="17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their</a:t>
            </a:r>
            <a:r>
              <a:rPr sz="17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implications</a:t>
            </a:r>
            <a:r>
              <a:rPr sz="17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spc="-25" dirty="0">
                <a:solidFill>
                  <a:srgbClr val="39362F"/>
                </a:solidFill>
                <a:latin typeface="Arial"/>
                <a:cs typeface="Arial"/>
              </a:rPr>
              <a:t>for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legal</a:t>
            </a:r>
            <a:r>
              <a:rPr sz="1750" spc="-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39362F"/>
                </a:solidFill>
                <a:latin typeface="Arial"/>
                <a:cs typeface="Arial"/>
              </a:rPr>
              <a:t>practitioners.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80"/>
              </a:spcBef>
            </a:pPr>
            <a:r>
              <a:rPr spc="-50" dirty="0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195" y="2247138"/>
            <a:ext cx="110909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70" dirty="0"/>
              <a:t>Remedies</a:t>
            </a:r>
            <a:r>
              <a:rPr sz="4400" spc="110" dirty="0"/>
              <a:t> </a:t>
            </a:r>
            <a:r>
              <a:rPr sz="4400" dirty="0"/>
              <a:t>in</a:t>
            </a:r>
            <a:r>
              <a:rPr sz="4400" spc="110" dirty="0"/>
              <a:t> </a:t>
            </a:r>
            <a:r>
              <a:rPr sz="4400" spc="105" dirty="0"/>
              <a:t>Nuisance</a:t>
            </a:r>
            <a:r>
              <a:rPr sz="4400" spc="110" dirty="0"/>
              <a:t> </a:t>
            </a:r>
            <a:r>
              <a:rPr sz="4400" spc="35" dirty="0"/>
              <a:t>Law</a:t>
            </a:r>
            <a:endParaRPr sz="440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80"/>
              </a:spcBef>
            </a:pPr>
            <a:r>
              <a:rPr spc="-50" dirty="0"/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5195" y="3572383"/>
            <a:ext cx="13214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38512E"/>
                </a:solidFill>
                <a:latin typeface="Georgia"/>
                <a:cs typeface="Georgia"/>
              </a:rPr>
              <a:t>Definition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5195" y="4128771"/>
            <a:ext cx="3714115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5200"/>
              </a:lnSpc>
              <a:spcBef>
                <a:spcPts val="95"/>
              </a:spcBef>
            </a:pP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Remedies</a:t>
            </a:r>
            <a:r>
              <a:rPr sz="1850" spc="-4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in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nuisance</a:t>
            </a:r>
            <a:r>
              <a:rPr sz="18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law</a:t>
            </a:r>
            <a:r>
              <a:rPr sz="18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are</a:t>
            </a:r>
            <a:r>
              <a:rPr sz="18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legal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measures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to</a:t>
            </a:r>
            <a:r>
              <a:rPr sz="1850" spc="-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stop,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prevent,</a:t>
            </a:r>
            <a:r>
              <a:rPr sz="18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or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compensate</a:t>
            </a:r>
            <a:r>
              <a:rPr sz="185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for</a:t>
            </a:r>
            <a:r>
              <a:rPr sz="1850" spc="-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interference</a:t>
            </a:r>
            <a:r>
              <a:rPr sz="18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with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property</a:t>
            </a:r>
            <a:r>
              <a:rPr sz="18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rights.</a:t>
            </a:r>
            <a:endParaRPr sz="18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5684" y="3572383"/>
            <a:ext cx="15386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38512E"/>
                </a:solidFill>
                <a:latin typeface="Georgia"/>
                <a:cs typeface="Georgia"/>
              </a:rPr>
              <a:t>Importance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5684" y="4128771"/>
            <a:ext cx="3555365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5200"/>
              </a:lnSpc>
              <a:spcBef>
                <a:spcPts val="95"/>
              </a:spcBef>
            </a:pP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They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restore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balance,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deter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future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nuisances,</a:t>
            </a:r>
            <a:r>
              <a:rPr sz="18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and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provide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relief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to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affected</a:t>
            </a:r>
            <a:r>
              <a:rPr sz="1850" spc="-5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parties.</a:t>
            </a:r>
            <a:endParaRPr sz="18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66121" y="3572383"/>
            <a:ext cx="7981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55" dirty="0">
                <a:solidFill>
                  <a:srgbClr val="38512E"/>
                </a:solidFill>
                <a:latin typeface="Georgia"/>
                <a:cs typeface="Georgia"/>
              </a:rPr>
              <a:t>Types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66121" y="4128771"/>
            <a:ext cx="336169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5200"/>
              </a:lnSpc>
              <a:spcBef>
                <a:spcPts val="95"/>
              </a:spcBef>
            </a:pP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The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three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main</a:t>
            </a:r>
            <a:r>
              <a:rPr sz="18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remedies</a:t>
            </a:r>
            <a:r>
              <a:rPr sz="18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are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injunctions,</a:t>
            </a:r>
            <a:r>
              <a:rPr sz="1850" spc="-5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damages,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 and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abatement,</a:t>
            </a:r>
            <a:r>
              <a:rPr sz="1850" spc="-5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each</a:t>
            </a:r>
            <a:r>
              <a:rPr sz="1850" spc="-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serving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unique purposes.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11900" y="748994"/>
            <a:ext cx="6970395" cy="1395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500"/>
              </a:lnSpc>
            </a:pPr>
            <a:r>
              <a:rPr sz="4400" dirty="0"/>
              <a:t>Injunctions:</a:t>
            </a:r>
            <a:r>
              <a:rPr sz="4400" spc="345" dirty="0"/>
              <a:t> </a:t>
            </a:r>
            <a:r>
              <a:rPr sz="4400" spc="55" dirty="0"/>
              <a:t>Definition</a:t>
            </a:r>
            <a:r>
              <a:rPr sz="4400" spc="350" dirty="0"/>
              <a:t> </a:t>
            </a:r>
            <a:r>
              <a:rPr sz="4400" spc="45" dirty="0"/>
              <a:t>and </a:t>
            </a:r>
            <a:r>
              <a:rPr sz="4400" spc="125" dirty="0"/>
              <a:t>Types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6324600" y="2563367"/>
            <a:ext cx="3613785" cy="2506980"/>
          </a:xfrm>
          <a:custGeom>
            <a:avLst/>
            <a:gdLst/>
            <a:ahLst/>
            <a:cxnLst/>
            <a:rect l="l" t="t" r="r" b="b"/>
            <a:pathLst>
              <a:path w="3613784" h="2506979">
                <a:moveTo>
                  <a:pt x="3577463" y="0"/>
                </a:moveTo>
                <a:lnTo>
                  <a:pt x="35940" y="0"/>
                </a:lnTo>
                <a:lnTo>
                  <a:pt x="21967" y="2829"/>
                </a:lnTo>
                <a:lnTo>
                  <a:pt x="10540" y="10540"/>
                </a:lnTo>
                <a:lnTo>
                  <a:pt x="2829" y="21967"/>
                </a:lnTo>
                <a:lnTo>
                  <a:pt x="0" y="35941"/>
                </a:lnTo>
                <a:lnTo>
                  <a:pt x="0" y="2471039"/>
                </a:lnTo>
                <a:lnTo>
                  <a:pt x="2829" y="2485012"/>
                </a:lnTo>
                <a:lnTo>
                  <a:pt x="10541" y="2496439"/>
                </a:lnTo>
                <a:lnTo>
                  <a:pt x="21967" y="2504150"/>
                </a:lnTo>
                <a:lnTo>
                  <a:pt x="35940" y="2506980"/>
                </a:lnTo>
                <a:lnTo>
                  <a:pt x="3577463" y="2506980"/>
                </a:lnTo>
                <a:lnTo>
                  <a:pt x="3591436" y="2504150"/>
                </a:lnTo>
                <a:lnTo>
                  <a:pt x="3602862" y="2496439"/>
                </a:lnTo>
                <a:lnTo>
                  <a:pt x="3610574" y="2485012"/>
                </a:lnTo>
                <a:lnTo>
                  <a:pt x="3613404" y="2471039"/>
                </a:lnTo>
                <a:lnTo>
                  <a:pt x="3613404" y="35941"/>
                </a:lnTo>
                <a:lnTo>
                  <a:pt x="3610574" y="21967"/>
                </a:lnTo>
                <a:lnTo>
                  <a:pt x="3602863" y="10541"/>
                </a:lnTo>
                <a:lnTo>
                  <a:pt x="3591436" y="2829"/>
                </a:lnTo>
                <a:lnTo>
                  <a:pt x="3577463" y="0"/>
                </a:lnTo>
                <a:close/>
              </a:path>
            </a:pathLst>
          </a:custGeom>
          <a:solidFill>
            <a:srgbClr val="F3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51421" y="2779013"/>
            <a:ext cx="3091180" cy="2010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39362F"/>
                </a:solidFill>
                <a:latin typeface="Georgia"/>
                <a:cs typeface="Georgia"/>
              </a:rPr>
              <a:t>Prohibitory</a:t>
            </a:r>
            <a:r>
              <a:rPr sz="2200" spc="490" dirty="0">
                <a:solidFill>
                  <a:srgbClr val="39362F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39362F"/>
                </a:solidFill>
                <a:latin typeface="Georgia"/>
                <a:cs typeface="Georgia"/>
              </a:rPr>
              <a:t>Injunctions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5200"/>
              </a:lnSpc>
              <a:spcBef>
                <a:spcPts val="985"/>
              </a:spcBef>
            </a:pP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Court</a:t>
            </a:r>
            <a:r>
              <a:rPr sz="18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orders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that</a:t>
            </a:r>
            <a:r>
              <a:rPr sz="18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prevent</a:t>
            </a:r>
            <a:r>
              <a:rPr sz="18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50" dirty="0">
                <a:solidFill>
                  <a:srgbClr val="39362F"/>
                </a:solidFill>
                <a:latin typeface="Arial"/>
                <a:cs typeface="Arial"/>
              </a:rPr>
              <a:t>a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party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from</a:t>
            </a:r>
            <a:r>
              <a:rPr sz="1850" spc="-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continuing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 or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repeating</a:t>
            </a:r>
            <a:r>
              <a:rPr sz="185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a</a:t>
            </a:r>
            <a:r>
              <a:rPr sz="1850" spc="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nuisance-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causing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causing</a:t>
            </a:r>
            <a:r>
              <a:rPr sz="18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activity.</a:t>
            </a:r>
            <a:endParaRPr sz="18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178795" y="2563367"/>
            <a:ext cx="3613785" cy="2506980"/>
          </a:xfrm>
          <a:custGeom>
            <a:avLst/>
            <a:gdLst/>
            <a:ahLst/>
            <a:cxnLst/>
            <a:rect l="l" t="t" r="r" b="b"/>
            <a:pathLst>
              <a:path w="3613784" h="2506979">
                <a:moveTo>
                  <a:pt x="3577463" y="0"/>
                </a:moveTo>
                <a:lnTo>
                  <a:pt x="35940" y="0"/>
                </a:lnTo>
                <a:lnTo>
                  <a:pt x="21967" y="2829"/>
                </a:lnTo>
                <a:lnTo>
                  <a:pt x="10541" y="10540"/>
                </a:lnTo>
                <a:lnTo>
                  <a:pt x="2829" y="21967"/>
                </a:lnTo>
                <a:lnTo>
                  <a:pt x="0" y="35941"/>
                </a:lnTo>
                <a:lnTo>
                  <a:pt x="0" y="2471039"/>
                </a:lnTo>
                <a:lnTo>
                  <a:pt x="2829" y="2485012"/>
                </a:lnTo>
                <a:lnTo>
                  <a:pt x="10540" y="2496439"/>
                </a:lnTo>
                <a:lnTo>
                  <a:pt x="21967" y="2504150"/>
                </a:lnTo>
                <a:lnTo>
                  <a:pt x="35940" y="2506980"/>
                </a:lnTo>
                <a:lnTo>
                  <a:pt x="3577463" y="2506980"/>
                </a:lnTo>
                <a:lnTo>
                  <a:pt x="3591436" y="2504150"/>
                </a:lnTo>
                <a:lnTo>
                  <a:pt x="3602863" y="2496439"/>
                </a:lnTo>
                <a:lnTo>
                  <a:pt x="3610574" y="2485012"/>
                </a:lnTo>
                <a:lnTo>
                  <a:pt x="3613404" y="2471039"/>
                </a:lnTo>
                <a:lnTo>
                  <a:pt x="3613404" y="35941"/>
                </a:lnTo>
                <a:lnTo>
                  <a:pt x="3610574" y="21967"/>
                </a:lnTo>
                <a:lnTo>
                  <a:pt x="3602863" y="10541"/>
                </a:lnTo>
                <a:lnTo>
                  <a:pt x="3591436" y="2829"/>
                </a:lnTo>
                <a:lnTo>
                  <a:pt x="3577463" y="0"/>
                </a:lnTo>
                <a:close/>
              </a:path>
            </a:pathLst>
          </a:custGeom>
          <a:solidFill>
            <a:srgbClr val="F3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405618" y="2779013"/>
            <a:ext cx="2986405" cy="1628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39362F"/>
                </a:solidFill>
                <a:latin typeface="Georgia"/>
                <a:cs typeface="Georgia"/>
              </a:rPr>
              <a:t>Mandatory</a:t>
            </a:r>
            <a:r>
              <a:rPr sz="2200" spc="420" dirty="0">
                <a:solidFill>
                  <a:srgbClr val="39362F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39362F"/>
                </a:solidFill>
                <a:latin typeface="Georgia"/>
                <a:cs typeface="Georgia"/>
              </a:rPr>
              <a:t>Injunctions</a:t>
            </a:r>
            <a:endParaRPr sz="2200">
              <a:latin typeface="Georgia"/>
              <a:cs typeface="Georgia"/>
            </a:endParaRPr>
          </a:p>
          <a:p>
            <a:pPr marL="12700" marR="231775">
              <a:lnSpc>
                <a:spcPct val="135100"/>
              </a:lnSpc>
              <a:spcBef>
                <a:spcPts val="990"/>
              </a:spcBef>
            </a:pP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Orders</a:t>
            </a:r>
            <a:r>
              <a:rPr sz="18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requiring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a</a:t>
            </a:r>
            <a:r>
              <a:rPr sz="1850" spc="-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party</a:t>
            </a:r>
            <a:r>
              <a:rPr sz="1850" spc="-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to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take</a:t>
            </a:r>
            <a:r>
              <a:rPr sz="18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specific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actions</a:t>
            </a:r>
            <a:r>
              <a:rPr sz="18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to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remedy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the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nuisance.</a:t>
            </a:r>
            <a:endParaRPr sz="18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24600" y="5309615"/>
            <a:ext cx="3613785" cy="2123440"/>
          </a:xfrm>
          <a:custGeom>
            <a:avLst/>
            <a:gdLst/>
            <a:ahLst/>
            <a:cxnLst/>
            <a:rect l="l" t="t" r="r" b="b"/>
            <a:pathLst>
              <a:path w="3613784" h="2123440">
                <a:moveTo>
                  <a:pt x="3577463" y="0"/>
                </a:moveTo>
                <a:lnTo>
                  <a:pt x="35940" y="0"/>
                </a:lnTo>
                <a:lnTo>
                  <a:pt x="21967" y="2829"/>
                </a:lnTo>
                <a:lnTo>
                  <a:pt x="10540" y="10540"/>
                </a:lnTo>
                <a:lnTo>
                  <a:pt x="2829" y="21967"/>
                </a:lnTo>
                <a:lnTo>
                  <a:pt x="0" y="35940"/>
                </a:lnTo>
                <a:lnTo>
                  <a:pt x="0" y="2087029"/>
                </a:lnTo>
                <a:lnTo>
                  <a:pt x="2829" y="2101002"/>
                </a:lnTo>
                <a:lnTo>
                  <a:pt x="10541" y="2112414"/>
                </a:lnTo>
                <a:lnTo>
                  <a:pt x="21967" y="2120110"/>
                </a:lnTo>
                <a:lnTo>
                  <a:pt x="35940" y="2122931"/>
                </a:lnTo>
                <a:lnTo>
                  <a:pt x="3577463" y="2122931"/>
                </a:lnTo>
                <a:lnTo>
                  <a:pt x="3591436" y="2120110"/>
                </a:lnTo>
                <a:lnTo>
                  <a:pt x="3602862" y="2112414"/>
                </a:lnTo>
                <a:lnTo>
                  <a:pt x="3610574" y="2101002"/>
                </a:lnTo>
                <a:lnTo>
                  <a:pt x="3613404" y="2087029"/>
                </a:lnTo>
                <a:lnTo>
                  <a:pt x="3613404" y="35940"/>
                </a:lnTo>
                <a:lnTo>
                  <a:pt x="3610574" y="21967"/>
                </a:lnTo>
                <a:lnTo>
                  <a:pt x="3602863" y="10540"/>
                </a:lnTo>
                <a:lnTo>
                  <a:pt x="3591436" y="2829"/>
                </a:lnTo>
                <a:lnTo>
                  <a:pt x="3577463" y="0"/>
                </a:lnTo>
                <a:close/>
              </a:path>
            </a:pathLst>
          </a:custGeom>
          <a:solidFill>
            <a:srgbClr val="F3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51421" y="5524880"/>
            <a:ext cx="2801620" cy="1629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39362F"/>
                </a:solidFill>
                <a:latin typeface="Georgia"/>
                <a:cs typeface="Georgia"/>
              </a:rPr>
              <a:t>Interim</a:t>
            </a:r>
            <a:r>
              <a:rPr sz="2200" spc="155" dirty="0">
                <a:solidFill>
                  <a:srgbClr val="39362F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39362F"/>
                </a:solidFill>
                <a:latin typeface="Georgia"/>
                <a:cs typeface="Georgia"/>
              </a:rPr>
              <a:t>Injunctions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5200"/>
              </a:lnSpc>
              <a:spcBef>
                <a:spcPts val="985"/>
              </a:spcBef>
            </a:pP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Temporary</a:t>
            </a:r>
            <a:r>
              <a:rPr sz="1850" spc="-5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orders</a:t>
            </a:r>
            <a:r>
              <a:rPr sz="185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issued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before</a:t>
            </a:r>
            <a:r>
              <a:rPr sz="18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a</a:t>
            </a:r>
            <a:r>
              <a:rPr sz="1850" spc="-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full trial</a:t>
            </a:r>
            <a:r>
              <a:rPr sz="18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to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prevent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immediate</a:t>
            </a:r>
            <a:r>
              <a:rPr sz="1850" spc="-5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harm.</a:t>
            </a:r>
            <a:endParaRPr sz="18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178795" y="5309615"/>
            <a:ext cx="3613785" cy="2123440"/>
          </a:xfrm>
          <a:custGeom>
            <a:avLst/>
            <a:gdLst/>
            <a:ahLst/>
            <a:cxnLst/>
            <a:rect l="l" t="t" r="r" b="b"/>
            <a:pathLst>
              <a:path w="3613784" h="2123440">
                <a:moveTo>
                  <a:pt x="3577463" y="0"/>
                </a:moveTo>
                <a:lnTo>
                  <a:pt x="35940" y="0"/>
                </a:lnTo>
                <a:lnTo>
                  <a:pt x="21967" y="2829"/>
                </a:lnTo>
                <a:lnTo>
                  <a:pt x="10541" y="10540"/>
                </a:lnTo>
                <a:lnTo>
                  <a:pt x="2829" y="21967"/>
                </a:lnTo>
                <a:lnTo>
                  <a:pt x="0" y="35940"/>
                </a:lnTo>
                <a:lnTo>
                  <a:pt x="0" y="2087029"/>
                </a:lnTo>
                <a:lnTo>
                  <a:pt x="2829" y="2101002"/>
                </a:lnTo>
                <a:lnTo>
                  <a:pt x="10540" y="2112414"/>
                </a:lnTo>
                <a:lnTo>
                  <a:pt x="21967" y="2120110"/>
                </a:lnTo>
                <a:lnTo>
                  <a:pt x="35940" y="2122931"/>
                </a:lnTo>
                <a:lnTo>
                  <a:pt x="3577463" y="2122931"/>
                </a:lnTo>
                <a:lnTo>
                  <a:pt x="3591436" y="2120110"/>
                </a:lnTo>
                <a:lnTo>
                  <a:pt x="3602863" y="2112414"/>
                </a:lnTo>
                <a:lnTo>
                  <a:pt x="3610574" y="2101002"/>
                </a:lnTo>
                <a:lnTo>
                  <a:pt x="3613404" y="2087029"/>
                </a:lnTo>
                <a:lnTo>
                  <a:pt x="3613404" y="35940"/>
                </a:lnTo>
                <a:lnTo>
                  <a:pt x="3610574" y="21967"/>
                </a:lnTo>
                <a:lnTo>
                  <a:pt x="3602863" y="10540"/>
                </a:lnTo>
                <a:lnTo>
                  <a:pt x="3591436" y="2829"/>
                </a:lnTo>
                <a:lnTo>
                  <a:pt x="3577463" y="0"/>
                </a:lnTo>
                <a:close/>
              </a:path>
            </a:pathLst>
          </a:custGeom>
          <a:solidFill>
            <a:srgbClr val="F3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405618" y="5524880"/>
            <a:ext cx="3099435" cy="1629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45" dirty="0">
                <a:solidFill>
                  <a:srgbClr val="39362F"/>
                </a:solidFill>
                <a:latin typeface="Georgia"/>
                <a:cs typeface="Georgia"/>
              </a:rPr>
              <a:t>Permanent</a:t>
            </a:r>
            <a:r>
              <a:rPr sz="2200" spc="100" dirty="0">
                <a:solidFill>
                  <a:srgbClr val="39362F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39362F"/>
                </a:solidFill>
                <a:latin typeface="Georgia"/>
                <a:cs typeface="Georgia"/>
              </a:rPr>
              <a:t>Injunctions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5200"/>
              </a:lnSpc>
              <a:spcBef>
                <a:spcPts val="985"/>
              </a:spcBef>
            </a:pP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Long-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term</a:t>
            </a:r>
            <a:r>
              <a:rPr sz="18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orders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issued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after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after</a:t>
            </a:r>
            <a:r>
              <a:rPr sz="18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a full</a:t>
            </a:r>
            <a:r>
              <a:rPr sz="1850" spc="-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trial,</a:t>
            </a:r>
            <a:r>
              <a:rPr sz="1850" spc="-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providing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lasting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relief.</a:t>
            </a:r>
            <a:endParaRPr sz="185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80"/>
              </a:spcBef>
            </a:pPr>
            <a:r>
              <a:rPr spc="-50" dirty="0"/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24825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2244" y="2991738"/>
            <a:ext cx="677100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spc="50" dirty="0"/>
              <a:t>Legal</a:t>
            </a:r>
            <a:r>
              <a:rPr sz="3650" spc="95" dirty="0"/>
              <a:t> </a:t>
            </a:r>
            <a:r>
              <a:rPr sz="3650" spc="60" dirty="0"/>
              <a:t>Standards</a:t>
            </a:r>
            <a:r>
              <a:rPr sz="3650" spc="95" dirty="0"/>
              <a:t> </a:t>
            </a:r>
            <a:r>
              <a:rPr sz="3650" spc="85" dirty="0"/>
              <a:t>for</a:t>
            </a:r>
            <a:r>
              <a:rPr sz="3650" spc="95" dirty="0"/>
              <a:t> </a:t>
            </a:r>
            <a:r>
              <a:rPr sz="3650" spc="-10" dirty="0"/>
              <a:t>Injunctions</a:t>
            </a:r>
            <a:endParaRPr sz="3650"/>
          </a:p>
        </p:txBody>
      </p:sp>
      <p:grpSp>
        <p:nvGrpSpPr>
          <p:cNvPr id="4" name="object 4"/>
          <p:cNvGrpSpPr/>
          <p:nvPr/>
        </p:nvGrpSpPr>
        <p:grpSpPr>
          <a:xfrm>
            <a:off x="769619" y="3909059"/>
            <a:ext cx="1118870" cy="3775075"/>
            <a:chOff x="769619" y="3909059"/>
            <a:chExt cx="1118870" cy="3775075"/>
          </a:xfrm>
        </p:grpSpPr>
        <p:sp>
          <p:nvSpPr>
            <p:cNvPr id="5" name="object 5"/>
            <p:cNvSpPr/>
            <p:nvPr/>
          </p:nvSpPr>
          <p:spPr>
            <a:xfrm>
              <a:off x="981456" y="3909059"/>
              <a:ext cx="906780" cy="3775075"/>
            </a:xfrm>
            <a:custGeom>
              <a:avLst/>
              <a:gdLst/>
              <a:ahLst/>
              <a:cxnLst/>
              <a:rect l="l" t="t" r="r" b="b"/>
              <a:pathLst>
                <a:path w="906780" h="3775075">
                  <a:moveTo>
                    <a:pt x="22860" y="5080"/>
                  </a:moveTo>
                  <a:lnTo>
                    <a:pt x="17741" y="0"/>
                  </a:ln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3769830"/>
                  </a:lnTo>
                  <a:lnTo>
                    <a:pt x="5118" y="3774948"/>
                  </a:lnTo>
                  <a:lnTo>
                    <a:pt x="17741" y="3774948"/>
                  </a:lnTo>
                  <a:lnTo>
                    <a:pt x="22860" y="3769830"/>
                  </a:lnTo>
                  <a:lnTo>
                    <a:pt x="22860" y="5080"/>
                  </a:lnTo>
                  <a:close/>
                </a:path>
                <a:path w="906780" h="3775075">
                  <a:moveTo>
                    <a:pt x="906780" y="440944"/>
                  </a:moveTo>
                  <a:lnTo>
                    <a:pt x="901700" y="435864"/>
                  </a:lnTo>
                  <a:lnTo>
                    <a:pt x="216954" y="435864"/>
                  </a:lnTo>
                  <a:lnTo>
                    <a:pt x="211836" y="440944"/>
                  </a:lnTo>
                  <a:lnTo>
                    <a:pt x="211836" y="447294"/>
                  </a:lnTo>
                  <a:lnTo>
                    <a:pt x="211836" y="453644"/>
                  </a:lnTo>
                  <a:lnTo>
                    <a:pt x="216954" y="458724"/>
                  </a:lnTo>
                  <a:lnTo>
                    <a:pt x="901700" y="458724"/>
                  </a:lnTo>
                  <a:lnTo>
                    <a:pt x="906780" y="453644"/>
                  </a:lnTo>
                  <a:lnTo>
                    <a:pt x="906780" y="440944"/>
                  </a:lnTo>
                  <a:close/>
                </a:path>
              </a:pathLst>
            </a:custGeom>
            <a:solidFill>
              <a:srgbClr val="D9C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9619" y="4133087"/>
              <a:ext cx="447040" cy="447040"/>
            </a:xfrm>
            <a:custGeom>
              <a:avLst/>
              <a:gdLst/>
              <a:ahLst/>
              <a:cxnLst/>
              <a:rect l="l" t="t" r="r" b="b"/>
              <a:pathLst>
                <a:path w="447040" h="447039">
                  <a:moveTo>
                    <a:pt x="416763" y="0"/>
                  </a:moveTo>
                  <a:lnTo>
                    <a:pt x="29768" y="0"/>
                  </a:lnTo>
                  <a:lnTo>
                    <a:pt x="18179" y="2339"/>
                  </a:lnTo>
                  <a:lnTo>
                    <a:pt x="8716" y="8715"/>
                  </a:lnTo>
                  <a:lnTo>
                    <a:pt x="2338" y="18162"/>
                  </a:lnTo>
                  <a:lnTo>
                    <a:pt x="0" y="29717"/>
                  </a:lnTo>
                  <a:lnTo>
                    <a:pt x="0" y="416813"/>
                  </a:lnTo>
                  <a:lnTo>
                    <a:pt x="2338" y="428369"/>
                  </a:lnTo>
                  <a:lnTo>
                    <a:pt x="8716" y="437816"/>
                  </a:lnTo>
                  <a:lnTo>
                    <a:pt x="18179" y="444192"/>
                  </a:lnTo>
                  <a:lnTo>
                    <a:pt x="29768" y="446532"/>
                  </a:lnTo>
                  <a:lnTo>
                    <a:pt x="416763" y="446532"/>
                  </a:lnTo>
                  <a:lnTo>
                    <a:pt x="428347" y="444192"/>
                  </a:lnTo>
                  <a:lnTo>
                    <a:pt x="437810" y="437816"/>
                  </a:lnTo>
                  <a:lnTo>
                    <a:pt x="444191" y="428369"/>
                  </a:lnTo>
                  <a:lnTo>
                    <a:pt x="446532" y="416813"/>
                  </a:lnTo>
                  <a:lnTo>
                    <a:pt x="446532" y="29717"/>
                  </a:lnTo>
                  <a:lnTo>
                    <a:pt x="444191" y="18162"/>
                  </a:lnTo>
                  <a:lnTo>
                    <a:pt x="437810" y="8715"/>
                  </a:lnTo>
                  <a:lnTo>
                    <a:pt x="428347" y="2339"/>
                  </a:lnTo>
                  <a:lnTo>
                    <a:pt x="416763" y="0"/>
                  </a:lnTo>
                  <a:close/>
                </a:path>
              </a:pathLst>
            </a:custGeom>
            <a:solidFill>
              <a:srgbClr val="F3E7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29132" y="4135882"/>
            <a:ext cx="1270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0" dirty="0">
                <a:solidFill>
                  <a:srgbClr val="39362F"/>
                </a:solidFill>
                <a:latin typeface="Georgia"/>
                <a:cs typeface="Georgia"/>
              </a:rPr>
              <a:t>1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72385" y="4087114"/>
            <a:ext cx="9704070" cy="723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9362F"/>
                </a:solidFill>
                <a:latin typeface="Georgia"/>
                <a:cs typeface="Georgia"/>
              </a:rPr>
              <a:t>Irreparable</a:t>
            </a:r>
            <a:r>
              <a:rPr sz="1800" spc="250" dirty="0">
                <a:solidFill>
                  <a:srgbClr val="39362F"/>
                </a:solidFill>
                <a:latin typeface="Georgia"/>
                <a:cs typeface="Georgia"/>
              </a:rPr>
              <a:t> </a:t>
            </a:r>
            <a:r>
              <a:rPr sz="1800" spc="-20" dirty="0">
                <a:solidFill>
                  <a:srgbClr val="39362F"/>
                </a:solidFill>
                <a:latin typeface="Georgia"/>
                <a:cs typeface="Georgia"/>
              </a:rPr>
              <a:t>Harm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sz="1550" dirty="0">
                <a:solidFill>
                  <a:srgbClr val="39362F"/>
                </a:solidFill>
                <a:latin typeface="Arial"/>
                <a:cs typeface="Arial"/>
              </a:rPr>
              <a:t>Courts</a:t>
            </a:r>
            <a:r>
              <a:rPr sz="1550" spc="-5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9362F"/>
                </a:solidFill>
                <a:latin typeface="Arial"/>
                <a:cs typeface="Arial"/>
              </a:rPr>
              <a:t>consider</a:t>
            </a:r>
            <a:r>
              <a:rPr sz="1550" spc="-5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9362F"/>
                </a:solidFill>
                <a:latin typeface="Arial"/>
                <a:cs typeface="Arial"/>
              </a:rPr>
              <a:t>whether</a:t>
            </a:r>
            <a:r>
              <a:rPr sz="155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9362F"/>
                </a:solidFill>
                <a:latin typeface="Arial"/>
                <a:cs typeface="Arial"/>
              </a:rPr>
              <a:t>the</a:t>
            </a:r>
            <a:r>
              <a:rPr sz="1550" spc="-5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9362F"/>
                </a:solidFill>
                <a:latin typeface="Arial"/>
                <a:cs typeface="Arial"/>
              </a:rPr>
              <a:t>nuisance</a:t>
            </a:r>
            <a:r>
              <a:rPr sz="1550" spc="-5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9362F"/>
                </a:solidFill>
                <a:latin typeface="Arial"/>
                <a:cs typeface="Arial"/>
              </a:rPr>
              <a:t>would</a:t>
            </a:r>
            <a:r>
              <a:rPr sz="1550" spc="-1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9362F"/>
                </a:solidFill>
                <a:latin typeface="Arial"/>
                <a:cs typeface="Arial"/>
              </a:rPr>
              <a:t>cause</a:t>
            </a:r>
            <a:r>
              <a:rPr sz="1550" spc="-6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9362F"/>
                </a:solidFill>
                <a:latin typeface="Arial"/>
                <a:cs typeface="Arial"/>
              </a:rPr>
              <a:t>harm</a:t>
            </a:r>
            <a:r>
              <a:rPr sz="1550" spc="-5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9362F"/>
                </a:solidFill>
                <a:latin typeface="Arial"/>
                <a:cs typeface="Arial"/>
              </a:rPr>
              <a:t>that</a:t>
            </a:r>
            <a:r>
              <a:rPr sz="1550" spc="-6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9362F"/>
                </a:solidFill>
                <a:latin typeface="Arial"/>
                <a:cs typeface="Arial"/>
              </a:rPr>
              <a:t>cannot</a:t>
            </a:r>
            <a:r>
              <a:rPr sz="1550" spc="-6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9362F"/>
                </a:solidFill>
                <a:latin typeface="Arial"/>
                <a:cs typeface="Arial"/>
              </a:rPr>
              <a:t>be</a:t>
            </a:r>
            <a:r>
              <a:rPr sz="155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9362F"/>
                </a:solidFill>
                <a:latin typeface="Arial"/>
                <a:cs typeface="Arial"/>
              </a:rPr>
              <a:t>adequately</a:t>
            </a:r>
            <a:r>
              <a:rPr sz="1550" spc="-6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9362F"/>
                </a:solidFill>
                <a:latin typeface="Arial"/>
                <a:cs typeface="Arial"/>
              </a:rPr>
              <a:t>compensated</a:t>
            </a:r>
            <a:r>
              <a:rPr sz="1550" spc="-5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9362F"/>
                </a:solidFill>
                <a:latin typeface="Arial"/>
                <a:cs typeface="Arial"/>
              </a:rPr>
              <a:t>by</a:t>
            </a:r>
            <a:r>
              <a:rPr sz="1550" spc="-4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39362F"/>
                </a:solidFill>
                <a:latin typeface="Arial"/>
                <a:cs typeface="Arial"/>
              </a:rPr>
              <a:t>damages.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69619" y="5457444"/>
            <a:ext cx="1118870" cy="447040"/>
            <a:chOff x="769619" y="5457444"/>
            <a:chExt cx="1118870" cy="447040"/>
          </a:xfrm>
        </p:grpSpPr>
        <p:sp>
          <p:nvSpPr>
            <p:cNvPr id="10" name="object 10"/>
            <p:cNvSpPr/>
            <p:nvPr/>
          </p:nvSpPr>
          <p:spPr>
            <a:xfrm>
              <a:off x="1193291" y="5669280"/>
              <a:ext cx="695325" cy="22860"/>
            </a:xfrm>
            <a:custGeom>
              <a:avLst/>
              <a:gdLst/>
              <a:ahLst/>
              <a:cxnLst/>
              <a:rect l="l" t="t" r="r" b="b"/>
              <a:pathLst>
                <a:path w="695325" h="22860">
                  <a:moveTo>
                    <a:pt x="689864" y="0"/>
                  </a:move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5118" y="22860"/>
                  </a:lnTo>
                  <a:lnTo>
                    <a:pt x="689864" y="22860"/>
                  </a:lnTo>
                  <a:lnTo>
                    <a:pt x="694944" y="17780"/>
                  </a:lnTo>
                  <a:lnTo>
                    <a:pt x="694944" y="5080"/>
                  </a:lnTo>
                  <a:lnTo>
                    <a:pt x="689864" y="0"/>
                  </a:lnTo>
                  <a:close/>
                </a:path>
              </a:pathLst>
            </a:custGeom>
            <a:solidFill>
              <a:srgbClr val="D9C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9619" y="5457444"/>
              <a:ext cx="447040" cy="447040"/>
            </a:xfrm>
            <a:custGeom>
              <a:avLst/>
              <a:gdLst/>
              <a:ahLst/>
              <a:cxnLst/>
              <a:rect l="l" t="t" r="r" b="b"/>
              <a:pathLst>
                <a:path w="447040" h="447039">
                  <a:moveTo>
                    <a:pt x="416763" y="0"/>
                  </a:moveTo>
                  <a:lnTo>
                    <a:pt x="29768" y="0"/>
                  </a:lnTo>
                  <a:lnTo>
                    <a:pt x="18179" y="2339"/>
                  </a:lnTo>
                  <a:lnTo>
                    <a:pt x="8716" y="8715"/>
                  </a:lnTo>
                  <a:lnTo>
                    <a:pt x="2338" y="18162"/>
                  </a:lnTo>
                  <a:lnTo>
                    <a:pt x="0" y="29717"/>
                  </a:lnTo>
                  <a:lnTo>
                    <a:pt x="0" y="416813"/>
                  </a:lnTo>
                  <a:lnTo>
                    <a:pt x="2338" y="428369"/>
                  </a:lnTo>
                  <a:lnTo>
                    <a:pt x="8716" y="437816"/>
                  </a:lnTo>
                  <a:lnTo>
                    <a:pt x="18179" y="444192"/>
                  </a:lnTo>
                  <a:lnTo>
                    <a:pt x="29768" y="446531"/>
                  </a:lnTo>
                  <a:lnTo>
                    <a:pt x="416763" y="446531"/>
                  </a:lnTo>
                  <a:lnTo>
                    <a:pt x="428347" y="444192"/>
                  </a:lnTo>
                  <a:lnTo>
                    <a:pt x="437810" y="437816"/>
                  </a:lnTo>
                  <a:lnTo>
                    <a:pt x="444191" y="428369"/>
                  </a:lnTo>
                  <a:lnTo>
                    <a:pt x="446532" y="416813"/>
                  </a:lnTo>
                  <a:lnTo>
                    <a:pt x="446532" y="29717"/>
                  </a:lnTo>
                  <a:lnTo>
                    <a:pt x="444191" y="18162"/>
                  </a:lnTo>
                  <a:lnTo>
                    <a:pt x="437810" y="8715"/>
                  </a:lnTo>
                  <a:lnTo>
                    <a:pt x="428347" y="2339"/>
                  </a:lnTo>
                  <a:lnTo>
                    <a:pt x="416763" y="0"/>
                  </a:lnTo>
                  <a:close/>
                </a:path>
              </a:pathLst>
            </a:custGeom>
            <a:solidFill>
              <a:srgbClr val="F3E7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05357" y="5460238"/>
            <a:ext cx="1752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0" dirty="0">
                <a:solidFill>
                  <a:srgbClr val="39362F"/>
                </a:solidFill>
                <a:latin typeface="Georgia"/>
                <a:cs typeface="Georgia"/>
              </a:rPr>
              <a:t>2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2385" y="5411470"/>
            <a:ext cx="7440930" cy="723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9362F"/>
                </a:solidFill>
                <a:latin typeface="Georgia"/>
                <a:cs typeface="Georgia"/>
              </a:rPr>
              <a:t>Balance</a:t>
            </a:r>
            <a:r>
              <a:rPr sz="1800" spc="180" dirty="0">
                <a:solidFill>
                  <a:srgbClr val="39362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39362F"/>
                </a:solidFill>
                <a:latin typeface="Georgia"/>
                <a:cs typeface="Georgia"/>
              </a:rPr>
              <a:t>of</a:t>
            </a:r>
            <a:r>
              <a:rPr sz="1800" spc="185" dirty="0">
                <a:solidFill>
                  <a:srgbClr val="39362F"/>
                </a:solidFill>
                <a:latin typeface="Georgia"/>
                <a:cs typeface="Georgia"/>
              </a:rPr>
              <a:t> </a:t>
            </a:r>
            <a:r>
              <a:rPr sz="1800" spc="50" dirty="0">
                <a:solidFill>
                  <a:srgbClr val="39362F"/>
                </a:solidFill>
                <a:latin typeface="Georgia"/>
                <a:cs typeface="Georgia"/>
              </a:rPr>
              <a:t>Convenience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sz="1550" dirty="0">
                <a:solidFill>
                  <a:srgbClr val="39362F"/>
                </a:solidFill>
                <a:latin typeface="Arial"/>
                <a:cs typeface="Arial"/>
              </a:rPr>
              <a:t>Judges</a:t>
            </a:r>
            <a:r>
              <a:rPr sz="1550" spc="-5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9362F"/>
                </a:solidFill>
                <a:latin typeface="Arial"/>
                <a:cs typeface="Arial"/>
              </a:rPr>
              <a:t>weigh the</a:t>
            </a:r>
            <a:r>
              <a:rPr sz="155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9362F"/>
                </a:solidFill>
                <a:latin typeface="Arial"/>
                <a:cs typeface="Arial"/>
              </a:rPr>
              <a:t>hardship</a:t>
            </a:r>
            <a:r>
              <a:rPr sz="1550" spc="-4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9362F"/>
                </a:solidFill>
                <a:latin typeface="Arial"/>
                <a:cs typeface="Arial"/>
              </a:rPr>
              <a:t>of</a:t>
            </a:r>
            <a:r>
              <a:rPr sz="15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9362F"/>
                </a:solidFill>
                <a:latin typeface="Arial"/>
                <a:cs typeface="Arial"/>
              </a:rPr>
              <a:t>granting</a:t>
            </a:r>
            <a:r>
              <a:rPr sz="1550" spc="-4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9362F"/>
                </a:solidFill>
                <a:latin typeface="Arial"/>
                <a:cs typeface="Arial"/>
              </a:rPr>
              <a:t>an</a:t>
            </a:r>
            <a:r>
              <a:rPr sz="155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9362F"/>
                </a:solidFill>
                <a:latin typeface="Arial"/>
                <a:cs typeface="Arial"/>
              </a:rPr>
              <a:t>injunction</a:t>
            </a:r>
            <a:r>
              <a:rPr sz="15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9362F"/>
                </a:solidFill>
                <a:latin typeface="Arial"/>
                <a:cs typeface="Arial"/>
              </a:rPr>
              <a:t>against</a:t>
            </a:r>
            <a:r>
              <a:rPr sz="1550" spc="-5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9362F"/>
                </a:solidFill>
                <a:latin typeface="Arial"/>
                <a:cs typeface="Arial"/>
              </a:rPr>
              <a:t>the</a:t>
            </a:r>
            <a:r>
              <a:rPr sz="15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9362F"/>
                </a:solidFill>
                <a:latin typeface="Arial"/>
                <a:cs typeface="Arial"/>
              </a:rPr>
              <a:t>benefit</a:t>
            </a:r>
            <a:r>
              <a:rPr sz="1550" spc="-5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9362F"/>
                </a:solidFill>
                <a:latin typeface="Arial"/>
                <a:cs typeface="Arial"/>
              </a:rPr>
              <a:t>to</a:t>
            </a:r>
            <a:r>
              <a:rPr sz="1550" spc="-4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9362F"/>
                </a:solidFill>
                <a:latin typeface="Arial"/>
                <a:cs typeface="Arial"/>
              </a:rPr>
              <a:t>the</a:t>
            </a:r>
            <a:r>
              <a:rPr sz="155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39362F"/>
                </a:solidFill>
                <a:latin typeface="Arial"/>
                <a:cs typeface="Arial"/>
              </a:rPr>
              <a:t>plaintiff.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69619" y="6781800"/>
            <a:ext cx="1118870" cy="447040"/>
            <a:chOff x="769619" y="6781800"/>
            <a:chExt cx="1118870" cy="447040"/>
          </a:xfrm>
        </p:grpSpPr>
        <p:sp>
          <p:nvSpPr>
            <p:cNvPr id="15" name="object 15"/>
            <p:cNvSpPr/>
            <p:nvPr/>
          </p:nvSpPr>
          <p:spPr>
            <a:xfrm>
              <a:off x="1193291" y="6993636"/>
              <a:ext cx="695325" cy="22860"/>
            </a:xfrm>
            <a:custGeom>
              <a:avLst/>
              <a:gdLst/>
              <a:ahLst/>
              <a:cxnLst/>
              <a:rect l="l" t="t" r="r" b="b"/>
              <a:pathLst>
                <a:path w="695325" h="22859">
                  <a:moveTo>
                    <a:pt x="689864" y="0"/>
                  </a:moveTo>
                  <a:lnTo>
                    <a:pt x="5118" y="0"/>
                  </a:lnTo>
                  <a:lnTo>
                    <a:pt x="0" y="5118"/>
                  </a:lnTo>
                  <a:lnTo>
                    <a:pt x="0" y="11429"/>
                  </a:lnTo>
                  <a:lnTo>
                    <a:pt x="0" y="17741"/>
                  </a:lnTo>
                  <a:lnTo>
                    <a:pt x="5118" y="22859"/>
                  </a:lnTo>
                  <a:lnTo>
                    <a:pt x="689864" y="22859"/>
                  </a:lnTo>
                  <a:lnTo>
                    <a:pt x="694944" y="17741"/>
                  </a:lnTo>
                  <a:lnTo>
                    <a:pt x="694944" y="5118"/>
                  </a:lnTo>
                  <a:lnTo>
                    <a:pt x="689864" y="0"/>
                  </a:lnTo>
                  <a:close/>
                </a:path>
              </a:pathLst>
            </a:custGeom>
            <a:solidFill>
              <a:srgbClr val="D9C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9619" y="6781800"/>
              <a:ext cx="447040" cy="447040"/>
            </a:xfrm>
            <a:custGeom>
              <a:avLst/>
              <a:gdLst/>
              <a:ahLst/>
              <a:cxnLst/>
              <a:rect l="l" t="t" r="r" b="b"/>
              <a:pathLst>
                <a:path w="447040" h="447040">
                  <a:moveTo>
                    <a:pt x="416763" y="0"/>
                  </a:moveTo>
                  <a:lnTo>
                    <a:pt x="29768" y="0"/>
                  </a:lnTo>
                  <a:lnTo>
                    <a:pt x="18179" y="2339"/>
                  </a:lnTo>
                  <a:lnTo>
                    <a:pt x="8716" y="8715"/>
                  </a:lnTo>
                  <a:lnTo>
                    <a:pt x="2338" y="18162"/>
                  </a:lnTo>
                  <a:lnTo>
                    <a:pt x="0" y="29718"/>
                  </a:lnTo>
                  <a:lnTo>
                    <a:pt x="0" y="416763"/>
                  </a:lnTo>
                  <a:lnTo>
                    <a:pt x="2338" y="428347"/>
                  </a:lnTo>
                  <a:lnTo>
                    <a:pt x="8716" y="437810"/>
                  </a:lnTo>
                  <a:lnTo>
                    <a:pt x="18179" y="444191"/>
                  </a:lnTo>
                  <a:lnTo>
                    <a:pt x="29768" y="446531"/>
                  </a:lnTo>
                  <a:lnTo>
                    <a:pt x="416763" y="446531"/>
                  </a:lnTo>
                  <a:lnTo>
                    <a:pt x="428347" y="444191"/>
                  </a:lnTo>
                  <a:lnTo>
                    <a:pt x="437810" y="437810"/>
                  </a:lnTo>
                  <a:lnTo>
                    <a:pt x="444191" y="428347"/>
                  </a:lnTo>
                  <a:lnTo>
                    <a:pt x="446532" y="416763"/>
                  </a:lnTo>
                  <a:lnTo>
                    <a:pt x="446532" y="29718"/>
                  </a:lnTo>
                  <a:lnTo>
                    <a:pt x="444191" y="18162"/>
                  </a:lnTo>
                  <a:lnTo>
                    <a:pt x="437810" y="8715"/>
                  </a:lnTo>
                  <a:lnTo>
                    <a:pt x="428347" y="2339"/>
                  </a:lnTo>
                  <a:lnTo>
                    <a:pt x="416763" y="0"/>
                  </a:lnTo>
                  <a:close/>
                </a:path>
              </a:pathLst>
            </a:custGeom>
            <a:solidFill>
              <a:srgbClr val="F3E7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02309" y="6784644"/>
            <a:ext cx="1809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0" dirty="0">
                <a:solidFill>
                  <a:srgbClr val="39362F"/>
                </a:solidFill>
                <a:latin typeface="Georgia"/>
                <a:cs typeface="Georgia"/>
              </a:rPr>
              <a:t>3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80"/>
              </a:spcBef>
            </a:pPr>
            <a:r>
              <a:rPr spc="-50" dirty="0"/>
              <a:t>6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072385" y="6735877"/>
            <a:ext cx="6516370" cy="723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9362F"/>
                </a:solidFill>
                <a:latin typeface="Georgia"/>
                <a:cs typeface="Georgia"/>
              </a:rPr>
              <a:t>Public</a:t>
            </a:r>
            <a:r>
              <a:rPr sz="1800" spc="170" dirty="0">
                <a:solidFill>
                  <a:srgbClr val="39362F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39362F"/>
                </a:solidFill>
                <a:latin typeface="Georgia"/>
                <a:cs typeface="Georgia"/>
              </a:rPr>
              <a:t>Interest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sz="1550" dirty="0">
                <a:solidFill>
                  <a:srgbClr val="39362F"/>
                </a:solidFill>
                <a:latin typeface="Arial"/>
                <a:cs typeface="Arial"/>
              </a:rPr>
              <a:t>The</a:t>
            </a:r>
            <a:r>
              <a:rPr sz="155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9362F"/>
                </a:solidFill>
                <a:latin typeface="Arial"/>
                <a:cs typeface="Arial"/>
              </a:rPr>
              <a:t>court</a:t>
            </a:r>
            <a:r>
              <a:rPr sz="1550" spc="-5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9362F"/>
                </a:solidFill>
                <a:latin typeface="Arial"/>
                <a:cs typeface="Arial"/>
              </a:rPr>
              <a:t>considers</a:t>
            </a:r>
            <a:r>
              <a:rPr sz="155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9362F"/>
                </a:solidFill>
                <a:latin typeface="Arial"/>
                <a:cs typeface="Arial"/>
              </a:rPr>
              <a:t>the</a:t>
            </a:r>
            <a:r>
              <a:rPr sz="1550" spc="-4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9362F"/>
                </a:solidFill>
                <a:latin typeface="Arial"/>
                <a:cs typeface="Arial"/>
              </a:rPr>
              <a:t>broader</a:t>
            </a:r>
            <a:r>
              <a:rPr sz="15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9362F"/>
                </a:solidFill>
                <a:latin typeface="Arial"/>
                <a:cs typeface="Arial"/>
              </a:rPr>
              <a:t>impact</a:t>
            </a:r>
            <a:r>
              <a:rPr sz="1550" spc="-5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9362F"/>
                </a:solidFill>
                <a:latin typeface="Arial"/>
                <a:cs typeface="Arial"/>
              </a:rPr>
              <a:t>of</a:t>
            </a:r>
            <a:r>
              <a:rPr sz="15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9362F"/>
                </a:solidFill>
                <a:latin typeface="Arial"/>
                <a:cs typeface="Arial"/>
              </a:rPr>
              <a:t>the</a:t>
            </a:r>
            <a:r>
              <a:rPr sz="1550" spc="-4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9362F"/>
                </a:solidFill>
                <a:latin typeface="Arial"/>
                <a:cs typeface="Arial"/>
              </a:rPr>
              <a:t>injunction</a:t>
            </a:r>
            <a:r>
              <a:rPr sz="15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9362F"/>
                </a:solidFill>
                <a:latin typeface="Arial"/>
                <a:cs typeface="Arial"/>
              </a:rPr>
              <a:t>on</a:t>
            </a:r>
            <a:r>
              <a:rPr sz="15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9362F"/>
                </a:solidFill>
                <a:latin typeface="Arial"/>
                <a:cs typeface="Arial"/>
              </a:rPr>
              <a:t>the</a:t>
            </a:r>
            <a:r>
              <a:rPr sz="15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39362F"/>
                </a:solidFill>
                <a:latin typeface="Arial"/>
                <a:cs typeface="Arial"/>
              </a:rPr>
              <a:t>community.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11900" y="767334"/>
            <a:ext cx="6504305" cy="1395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500"/>
              </a:lnSpc>
            </a:pPr>
            <a:r>
              <a:rPr sz="4400" dirty="0"/>
              <a:t>Damages:</a:t>
            </a:r>
            <a:r>
              <a:rPr sz="4400" spc="490" dirty="0"/>
              <a:t> </a:t>
            </a:r>
            <a:r>
              <a:rPr sz="4400" spc="120" dirty="0"/>
              <a:t>Compensatory </a:t>
            </a:r>
            <a:r>
              <a:rPr sz="4400" spc="70" dirty="0"/>
              <a:t>and</a:t>
            </a:r>
            <a:r>
              <a:rPr sz="4400" spc="105" dirty="0"/>
              <a:t> </a:t>
            </a:r>
            <a:r>
              <a:rPr sz="4400" spc="50" dirty="0"/>
              <a:t>Punitive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6324600" y="2851404"/>
            <a:ext cx="538480" cy="538480"/>
          </a:xfrm>
          <a:custGeom>
            <a:avLst/>
            <a:gdLst/>
            <a:ahLst/>
            <a:cxnLst/>
            <a:rect l="l" t="t" r="r" b="b"/>
            <a:pathLst>
              <a:path w="538479" h="538479">
                <a:moveTo>
                  <a:pt x="502157" y="0"/>
                </a:moveTo>
                <a:lnTo>
                  <a:pt x="35813" y="0"/>
                </a:ln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3"/>
                </a:lnTo>
                <a:lnTo>
                  <a:pt x="0" y="502158"/>
                </a:lnTo>
                <a:lnTo>
                  <a:pt x="2809" y="516112"/>
                </a:lnTo>
                <a:lnTo>
                  <a:pt x="10477" y="527494"/>
                </a:lnTo>
                <a:lnTo>
                  <a:pt x="21859" y="535162"/>
                </a:lnTo>
                <a:lnTo>
                  <a:pt x="35813" y="537972"/>
                </a:lnTo>
                <a:lnTo>
                  <a:pt x="502157" y="537972"/>
                </a:lnTo>
                <a:lnTo>
                  <a:pt x="516112" y="535162"/>
                </a:lnTo>
                <a:lnTo>
                  <a:pt x="527494" y="527494"/>
                </a:lnTo>
                <a:lnTo>
                  <a:pt x="535162" y="516112"/>
                </a:lnTo>
                <a:lnTo>
                  <a:pt x="537972" y="502158"/>
                </a:lnTo>
                <a:lnTo>
                  <a:pt x="537972" y="35813"/>
                </a:lnTo>
                <a:lnTo>
                  <a:pt x="535162" y="21859"/>
                </a:lnTo>
                <a:lnTo>
                  <a:pt x="527494" y="10477"/>
                </a:lnTo>
                <a:lnTo>
                  <a:pt x="516112" y="2809"/>
                </a:lnTo>
                <a:lnTo>
                  <a:pt x="502157" y="0"/>
                </a:lnTo>
                <a:close/>
              </a:path>
            </a:pathLst>
          </a:custGeom>
          <a:solidFill>
            <a:srgbClr val="F3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20053" y="2859481"/>
            <a:ext cx="148590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50" spc="-125" dirty="0">
                <a:solidFill>
                  <a:srgbClr val="39362F"/>
                </a:solidFill>
                <a:latin typeface="Georgia"/>
                <a:cs typeface="Georgia"/>
              </a:rPr>
              <a:t>1</a:t>
            </a:r>
            <a:endParaRPr sz="265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178795" y="2851404"/>
            <a:ext cx="538480" cy="538480"/>
          </a:xfrm>
          <a:custGeom>
            <a:avLst/>
            <a:gdLst/>
            <a:ahLst/>
            <a:cxnLst/>
            <a:rect l="l" t="t" r="r" b="b"/>
            <a:pathLst>
              <a:path w="538479" h="538479">
                <a:moveTo>
                  <a:pt x="502157" y="0"/>
                </a:moveTo>
                <a:lnTo>
                  <a:pt x="35813" y="0"/>
                </a:ln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3"/>
                </a:lnTo>
                <a:lnTo>
                  <a:pt x="0" y="502158"/>
                </a:lnTo>
                <a:lnTo>
                  <a:pt x="2809" y="516112"/>
                </a:lnTo>
                <a:lnTo>
                  <a:pt x="10477" y="527494"/>
                </a:lnTo>
                <a:lnTo>
                  <a:pt x="21859" y="535162"/>
                </a:lnTo>
                <a:lnTo>
                  <a:pt x="35813" y="537972"/>
                </a:lnTo>
                <a:lnTo>
                  <a:pt x="502157" y="537972"/>
                </a:lnTo>
                <a:lnTo>
                  <a:pt x="516112" y="535162"/>
                </a:lnTo>
                <a:lnTo>
                  <a:pt x="527494" y="527494"/>
                </a:lnTo>
                <a:lnTo>
                  <a:pt x="535162" y="516112"/>
                </a:lnTo>
                <a:lnTo>
                  <a:pt x="537972" y="502158"/>
                </a:lnTo>
                <a:lnTo>
                  <a:pt x="537972" y="35813"/>
                </a:lnTo>
                <a:lnTo>
                  <a:pt x="535162" y="21859"/>
                </a:lnTo>
                <a:lnTo>
                  <a:pt x="527494" y="10477"/>
                </a:lnTo>
                <a:lnTo>
                  <a:pt x="516112" y="2809"/>
                </a:lnTo>
                <a:lnTo>
                  <a:pt x="502157" y="0"/>
                </a:lnTo>
                <a:close/>
              </a:path>
            </a:pathLst>
          </a:custGeom>
          <a:solidFill>
            <a:srgbClr val="F3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345039" y="2859481"/>
            <a:ext cx="207010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50" spc="-50" dirty="0">
                <a:solidFill>
                  <a:srgbClr val="39362F"/>
                </a:solidFill>
                <a:latin typeface="Georgia"/>
                <a:cs typeface="Georgia"/>
              </a:rPr>
              <a:t>2</a:t>
            </a:r>
            <a:endParaRPr sz="265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44225" y="2826207"/>
            <a:ext cx="2802255" cy="2010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39362F"/>
                </a:solidFill>
                <a:latin typeface="Georgia"/>
                <a:cs typeface="Georgia"/>
              </a:rPr>
              <a:t>Calculation</a:t>
            </a:r>
            <a:r>
              <a:rPr sz="2200" spc="509" dirty="0">
                <a:solidFill>
                  <a:srgbClr val="39362F"/>
                </a:solidFill>
                <a:latin typeface="Georgia"/>
                <a:cs typeface="Georgia"/>
              </a:rPr>
              <a:t> </a:t>
            </a:r>
            <a:r>
              <a:rPr sz="2200" spc="50" dirty="0">
                <a:solidFill>
                  <a:srgbClr val="39362F"/>
                </a:solidFill>
                <a:latin typeface="Georgia"/>
                <a:cs typeface="Georgia"/>
              </a:rPr>
              <a:t>Methods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5100"/>
              </a:lnSpc>
              <a:spcBef>
                <a:spcPts val="994"/>
              </a:spcBef>
            </a:pP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Courts</a:t>
            </a:r>
            <a:r>
              <a:rPr sz="18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may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use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diminution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diminution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in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 property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value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or</a:t>
            </a:r>
            <a:r>
              <a:rPr sz="1850" spc="-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cost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of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repair</a:t>
            </a:r>
            <a:r>
              <a:rPr sz="18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to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determine</a:t>
            </a:r>
            <a:r>
              <a:rPr sz="18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compensation.</a:t>
            </a:r>
            <a:endParaRPr sz="18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24600" y="5387340"/>
            <a:ext cx="538480" cy="538480"/>
          </a:xfrm>
          <a:custGeom>
            <a:avLst/>
            <a:gdLst/>
            <a:ahLst/>
            <a:cxnLst/>
            <a:rect l="l" t="t" r="r" b="b"/>
            <a:pathLst>
              <a:path w="538479" h="538479">
                <a:moveTo>
                  <a:pt x="502157" y="0"/>
                </a:moveTo>
                <a:lnTo>
                  <a:pt x="35813" y="0"/>
                </a:ln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4"/>
                </a:lnTo>
                <a:lnTo>
                  <a:pt x="0" y="502158"/>
                </a:lnTo>
                <a:lnTo>
                  <a:pt x="2809" y="516112"/>
                </a:lnTo>
                <a:lnTo>
                  <a:pt x="10477" y="527494"/>
                </a:lnTo>
                <a:lnTo>
                  <a:pt x="21859" y="535162"/>
                </a:lnTo>
                <a:lnTo>
                  <a:pt x="35813" y="537972"/>
                </a:lnTo>
                <a:lnTo>
                  <a:pt x="502157" y="537972"/>
                </a:lnTo>
                <a:lnTo>
                  <a:pt x="516112" y="535162"/>
                </a:lnTo>
                <a:lnTo>
                  <a:pt x="527494" y="527494"/>
                </a:lnTo>
                <a:lnTo>
                  <a:pt x="535162" y="516112"/>
                </a:lnTo>
                <a:lnTo>
                  <a:pt x="537972" y="502158"/>
                </a:lnTo>
                <a:lnTo>
                  <a:pt x="537972" y="35814"/>
                </a:lnTo>
                <a:lnTo>
                  <a:pt x="535162" y="21859"/>
                </a:lnTo>
                <a:lnTo>
                  <a:pt x="527494" y="10477"/>
                </a:lnTo>
                <a:lnTo>
                  <a:pt x="516112" y="2809"/>
                </a:lnTo>
                <a:lnTo>
                  <a:pt x="502157" y="0"/>
                </a:lnTo>
                <a:close/>
              </a:path>
            </a:pathLst>
          </a:custGeom>
          <a:solidFill>
            <a:srgbClr val="F3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87795" y="5396610"/>
            <a:ext cx="21336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spc="-50" dirty="0">
                <a:solidFill>
                  <a:srgbClr val="39362F"/>
                </a:solidFill>
                <a:latin typeface="Georgia"/>
                <a:cs typeface="Georgia"/>
              </a:rPr>
              <a:t>3</a:t>
            </a:r>
            <a:endParaRPr sz="265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90029" y="2805569"/>
            <a:ext cx="2679700" cy="494919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2200" spc="50" dirty="0">
                <a:solidFill>
                  <a:srgbClr val="39362F"/>
                </a:solidFill>
                <a:latin typeface="Georgia"/>
                <a:cs typeface="Georgia"/>
              </a:rPr>
              <a:t>Compensatory</a:t>
            </a:r>
            <a:endParaRPr sz="2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2200" spc="-10" dirty="0">
                <a:solidFill>
                  <a:srgbClr val="39362F"/>
                </a:solidFill>
                <a:latin typeface="Georgia"/>
                <a:cs typeface="Georgia"/>
              </a:rPr>
              <a:t>Damages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5200"/>
              </a:lnSpc>
              <a:spcBef>
                <a:spcPts val="965"/>
              </a:spcBef>
            </a:pP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Aim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to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restore</a:t>
            </a:r>
            <a:r>
              <a:rPr sz="18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the</a:t>
            </a:r>
            <a:r>
              <a:rPr sz="18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plaintiff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plaintiff</a:t>
            </a:r>
            <a:r>
              <a:rPr sz="18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to</a:t>
            </a:r>
            <a:r>
              <a:rPr sz="18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their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position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before</a:t>
            </a:r>
            <a:r>
              <a:rPr sz="18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the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 nuisance occurred.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sz="2200" dirty="0">
                <a:solidFill>
                  <a:srgbClr val="39362F"/>
                </a:solidFill>
                <a:latin typeface="Georgia"/>
                <a:cs typeface="Georgia"/>
              </a:rPr>
              <a:t>Punitive</a:t>
            </a:r>
            <a:r>
              <a:rPr sz="2200" spc="240" dirty="0">
                <a:solidFill>
                  <a:srgbClr val="39362F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39362F"/>
                </a:solidFill>
                <a:latin typeface="Georgia"/>
                <a:cs typeface="Georgia"/>
              </a:rPr>
              <a:t>Damages</a:t>
            </a:r>
            <a:endParaRPr sz="2200">
              <a:latin typeface="Georgia"/>
              <a:cs typeface="Georgia"/>
            </a:endParaRPr>
          </a:p>
          <a:p>
            <a:pPr marL="12700" marR="14604">
              <a:lnSpc>
                <a:spcPct val="135200"/>
              </a:lnSpc>
              <a:spcBef>
                <a:spcPts val="990"/>
              </a:spcBef>
            </a:pP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Awarded</a:t>
            </a:r>
            <a:r>
              <a:rPr sz="18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in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cases</a:t>
            </a:r>
            <a:r>
              <a:rPr sz="185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of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egregious</a:t>
            </a:r>
            <a:r>
              <a:rPr sz="18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conduct</a:t>
            </a:r>
            <a:r>
              <a:rPr sz="1850" spc="-4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to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punish</a:t>
            </a:r>
            <a:r>
              <a:rPr sz="18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the</a:t>
            </a:r>
            <a:r>
              <a:rPr sz="18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defendant</a:t>
            </a:r>
            <a:r>
              <a:rPr sz="18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and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and</a:t>
            </a:r>
            <a:r>
              <a:rPr sz="18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deter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future nuisances.</a:t>
            </a:r>
            <a:endParaRPr sz="18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178795" y="5387340"/>
            <a:ext cx="538480" cy="538480"/>
          </a:xfrm>
          <a:custGeom>
            <a:avLst/>
            <a:gdLst/>
            <a:ahLst/>
            <a:cxnLst/>
            <a:rect l="l" t="t" r="r" b="b"/>
            <a:pathLst>
              <a:path w="538479" h="538479">
                <a:moveTo>
                  <a:pt x="502157" y="0"/>
                </a:moveTo>
                <a:lnTo>
                  <a:pt x="35813" y="0"/>
                </a:ln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4"/>
                </a:lnTo>
                <a:lnTo>
                  <a:pt x="0" y="502158"/>
                </a:lnTo>
                <a:lnTo>
                  <a:pt x="2809" y="516112"/>
                </a:lnTo>
                <a:lnTo>
                  <a:pt x="10477" y="527494"/>
                </a:lnTo>
                <a:lnTo>
                  <a:pt x="21859" y="535162"/>
                </a:lnTo>
                <a:lnTo>
                  <a:pt x="35813" y="537972"/>
                </a:lnTo>
                <a:lnTo>
                  <a:pt x="502157" y="537972"/>
                </a:lnTo>
                <a:lnTo>
                  <a:pt x="516112" y="535162"/>
                </a:lnTo>
                <a:lnTo>
                  <a:pt x="527494" y="527494"/>
                </a:lnTo>
                <a:lnTo>
                  <a:pt x="535162" y="516112"/>
                </a:lnTo>
                <a:lnTo>
                  <a:pt x="537972" y="502158"/>
                </a:lnTo>
                <a:lnTo>
                  <a:pt x="537972" y="35814"/>
                </a:lnTo>
                <a:lnTo>
                  <a:pt x="535162" y="21859"/>
                </a:lnTo>
                <a:lnTo>
                  <a:pt x="527494" y="10477"/>
                </a:lnTo>
                <a:lnTo>
                  <a:pt x="516112" y="2809"/>
                </a:lnTo>
                <a:lnTo>
                  <a:pt x="502157" y="0"/>
                </a:lnTo>
                <a:close/>
              </a:path>
            </a:pathLst>
          </a:custGeom>
          <a:solidFill>
            <a:srgbClr val="F3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344404" y="5396610"/>
            <a:ext cx="208279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spc="-50" dirty="0">
                <a:solidFill>
                  <a:srgbClr val="39362F"/>
                </a:solidFill>
                <a:latin typeface="Georgia"/>
                <a:cs typeface="Georgia"/>
              </a:rPr>
              <a:t>4</a:t>
            </a:r>
            <a:endParaRPr sz="265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944225" y="5363336"/>
            <a:ext cx="2828290" cy="2010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39362F"/>
                </a:solidFill>
                <a:latin typeface="Georgia"/>
                <a:cs typeface="Georgia"/>
              </a:rPr>
              <a:t>Limitations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5200"/>
              </a:lnSpc>
              <a:spcBef>
                <a:spcPts val="985"/>
              </a:spcBef>
            </a:pP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Punitive</a:t>
            </a:r>
            <a:r>
              <a:rPr sz="18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damages</a:t>
            </a:r>
            <a:r>
              <a:rPr sz="185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are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rarely</a:t>
            </a:r>
            <a:r>
              <a:rPr sz="18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awarded</a:t>
            </a:r>
            <a:r>
              <a:rPr sz="185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in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 nuisance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nuisance</a:t>
            </a:r>
            <a:r>
              <a:rPr sz="18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cases</a:t>
            </a:r>
            <a:r>
              <a:rPr sz="1850" spc="-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39362F"/>
                </a:solidFill>
                <a:latin typeface="Arial"/>
                <a:cs typeface="Arial"/>
              </a:rPr>
              <a:t>and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subject</a:t>
            </a:r>
            <a:r>
              <a:rPr sz="18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to</a:t>
            </a:r>
            <a:r>
              <a:rPr sz="1850" spc="-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9362F"/>
                </a:solidFill>
                <a:latin typeface="Arial"/>
                <a:cs typeface="Arial"/>
              </a:rPr>
              <a:t>strict </a:t>
            </a:r>
            <a:r>
              <a:rPr sz="1850" spc="-10" dirty="0">
                <a:solidFill>
                  <a:srgbClr val="39362F"/>
                </a:solidFill>
                <a:latin typeface="Arial"/>
                <a:cs typeface="Arial"/>
              </a:rPr>
              <a:t>criteria.</a:t>
            </a:r>
            <a:endParaRPr sz="18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150975" y="7638998"/>
            <a:ext cx="109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Noto Sans"/>
                <a:cs typeface="Noto Sans"/>
              </a:rPr>
              <a:t>7</a:t>
            </a:r>
            <a:endParaRPr sz="12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904" y="467613"/>
            <a:ext cx="6387465" cy="106934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15"/>
              </a:spcBef>
            </a:pPr>
            <a:r>
              <a:rPr sz="3350" dirty="0"/>
              <a:t>Abatement:</a:t>
            </a:r>
            <a:r>
              <a:rPr sz="3350" spc="335" dirty="0"/>
              <a:t> </a:t>
            </a:r>
            <a:r>
              <a:rPr sz="3350" dirty="0"/>
              <a:t>Definition</a:t>
            </a:r>
            <a:r>
              <a:rPr sz="3350" spc="340" dirty="0"/>
              <a:t> </a:t>
            </a:r>
            <a:r>
              <a:rPr sz="3350" spc="55" dirty="0"/>
              <a:t>and</a:t>
            </a:r>
            <a:r>
              <a:rPr sz="3350" spc="305" dirty="0"/>
              <a:t> </a:t>
            </a:r>
            <a:r>
              <a:rPr sz="3350" spc="-10" dirty="0"/>
              <a:t>Legal </a:t>
            </a:r>
            <a:r>
              <a:rPr sz="3350" spc="95" dirty="0"/>
              <a:t>Process</a:t>
            </a:r>
            <a:endParaRPr sz="335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604" y="1857755"/>
            <a:ext cx="917447" cy="58674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20672" y="2018538"/>
            <a:ext cx="6319520" cy="2138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spc="40" dirty="0">
                <a:solidFill>
                  <a:srgbClr val="39362F"/>
                </a:solidFill>
                <a:latin typeface="Georgia"/>
                <a:cs typeface="Georgia"/>
              </a:rPr>
              <a:t>Notice</a:t>
            </a:r>
            <a:endParaRPr sz="16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Local</a:t>
            </a:r>
            <a:r>
              <a:rPr sz="140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authorities</a:t>
            </a:r>
            <a:r>
              <a:rPr sz="1400" spc="-5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issue</a:t>
            </a:r>
            <a:r>
              <a:rPr sz="140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a</a:t>
            </a:r>
            <a:r>
              <a:rPr sz="140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notice</a:t>
            </a:r>
            <a:r>
              <a:rPr sz="140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property</a:t>
            </a:r>
            <a:r>
              <a:rPr sz="1400" spc="-4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9362F"/>
                </a:solidFill>
                <a:latin typeface="Arial"/>
                <a:cs typeface="Arial"/>
              </a:rPr>
              <a:t>owner,</a:t>
            </a:r>
            <a:r>
              <a:rPr sz="140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detailing</a:t>
            </a:r>
            <a:r>
              <a:rPr sz="140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nuisance</a:t>
            </a:r>
            <a:r>
              <a:rPr sz="1400" spc="-4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required</a:t>
            </a:r>
            <a:r>
              <a:rPr sz="140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9362F"/>
                </a:solidFill>
                <a:latin typeface="Arial"/>
                <a:cs typeface="Arial"/>
              </a:rPr>
              <a:t>actions.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50" dirty="0">
                <a:solidFill>
                  <a:srgbClr val="39362F"/>
                </a:solidFill>
                <a:latin typeface="Georgia"/>
                <a:cs typeface="Georgia"/>
              </a:rPr>
              <a:t>Compliance</a:t>
            </a:r>
            <a:r>
              <a:rPr sz="1650" spc="409" dirty="0">
                <a:solidFill>
                  <a:srgbClr val="39362F"/>
                </a:solidFill>
                <a:latin typeface="Georgia"/>
                <a:cs typeface="Georgia"/>
              </a:rPr>
              <a:t> </a:t>
            </a:r>
            <a:r>
              <a:rPr sz="1650" spc="-10" dirty="0">
                <a:solidFill>
                  <a:srgbClr val="39362F"/>
                </a:solidFill>
                <a:latin typeface="Georgia"/>
                <a:cs typeface="Georgia"/>
              </a:rPr>
              <a:t>Period</a:t>
            </a:r>
            <a:endParaRPr sz="16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The</a:t>
            </a:r>
            <a:r>
              <a:rPr sz="140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owner</a:t>
            </a:r>
            <a:r>
              <a:rPr sz="140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is</a:t>
            </a:r>
            <a:r>
              <a:rPr sz="1400" spc="-1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given</a:t>
            </a:r>
            <a:r>
              <a:rPr sz="140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a</a:t>
            </a:r>
            <a:r>
              <a:rPr sz="140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reasonable</a:t>
            </a:r>
            <a:r>
              <a:rPr sz="1400" spc="-5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time</a:t>
            </a:r>
            <a:r>
              <a:rPr sz="140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address</a:t>
            </a:r>
            <a:r>
              <a:rPr sz="140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nuisance</a:t>
            </a:r>
            <a:r>
              <a:rPr sz="1400" spc="-5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9362F"/>
                </a:solidFill>
                <a:latin typeface="Arial"/>
                <a:cs typeface="Arial"/>
              </a:rPr>
              <a:t>voluntarily.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20672" y="4952491"/>
            <a:ext cx="6323965" cy="671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dirty="0">
                <a:solidFill>
                  <a:srgbClr val="39362F"/>
                </a:solidFill>
                <a:latin typeface="Georgia"/>
                <a:cs typeface="Georgia"/>
              </a:rPr>
              <a:t>Authority</a:t>
            </a:r>
            <a:r>
              <a:rPr sz="1650" spc="275" dirty="0">
                <a:solidFill>
                  <a:srgbClr val="39362F"/>
                </a:solidFill>
                <a:latin typeface="Georgia"/>
                <a:cs typeface="Georgia"/>
              </a:rPr>
              <a:t> </a:t>
            </a:r>
            <a:r>
              <a:rPr sz="1650" spc="-10" dirty="0">
                <a:solidFill>
                  <a:srgbClr val="39362F"/>
                </a:solidFill>
                <a:latin typeface="Georgia"/>
                <a:cs typeface="Georgia"/>
              </a:rPr>
              <a:t>Action</a:t>
            </a:r>
            <a:endParaRPr sz="16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If</a:t>
            </a:r>
            <a:r>
              <a:rPr sz="140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unresolved,</a:t>
            </a:r>
            <a:r>
              <a:rPr sz="140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authorities</a:t>
            </a:r>
            <a:r>
              <a:rPr sz="1400" spc="-4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may</a:t>
            </a:r>
            <a:r>
              <a:rPr sz="140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enter</a:t>
            </a:r>
            <a:r>
              <a:rPr sz="140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property</a:t>
            </a:r>
            <a:r>
              <a:rPr sz="140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abate</a:t>
            </a:r>
            <a:r>
              <a:rPr sz="140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nuisance</a:t>
            </a:r>
            <a:r>
              <a:rPr sz="1400" spc="-4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9362F"/>
                </a:solidFill>
                <a:latin typeface="Arial"/>
                <a:cs typeface="Arial"/>
              </a:rPr>
              <a:t>directly.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20672" y="6419469"/>
            <a:ext cx="5554980" cy="671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spc="65" dirty="0">
                <a:solidFill>
                  <a:srgbClr val="39362F"/>
                </a:solidFill>
                <a:latin typeface="Georgia"/>
                <a:cs typeface="Georgia"/>
              </a:rPr>
              <a:t>Cost</a:t>
            </a:r>
            <a:r>
              <a:rPr sz="1650" spc="35" dirty="0">
                <a:solidFill>
                  <a:srgbClr val="39362F"/>
                </a:solidFill>
                <a:latin typeface="Georgia"/>
                <a:cs typeface="Georgia"/>
              </a:rPr>
              <a:t> </a:t>
            </a:r>
            <a:r>
              <a:rPr sz="1650" spc="-10" dirty="0">
                <a:solidFill>
                  <a:srgbClr val="39362F"/>
                </a:solidFill>
                <a:latin typeface="Georgia"/>
                <a:cs typeface="Georgia"/>
              </a:rPr>
              <a:t>Recovery</a:t>
            </a:r>
            <a:endParaRPr sz="16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property</a:t>
            </a:r>
            <a:r>
              <a:rPr sz="140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owner</a:t>
            </a:r>
            <a:r>
              <a:rPr sz="1400" spc="-1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is</a:t>
            </a:r>
            <a:r>
              <a:rPr sz="140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typically</a:t>
            </a:r>
            <a:r>
              <a:rPr sz="140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billed</a:t>
            </a:r>
            <a:r>
              <a:rPr sz="140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for</a:t>
            </a:r>
            <a:r>
              <a:rPr sz="140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cost</a:t>
            </a:r>
            <a:r>
              <a:rPr sz="140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62F"/>
                </a:solidFill>
                <a:latin typeface="Arial"/>
                <a:cs typeface="Arial"/>
              </a:rPr>
              <a:t>abatement</a:t>
            </a:r>
            <a:r>
              <a:rPr sz="1400" spc="-4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9362F"/>
                </a:solidFill>
                <a:latin typeface="Arial"/>
                <a:cs typeface="Arial"/>
              </a:rPr>
              <a:t>actions.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2159" y="573481"/>
            <a:ext cx="6185535" cy="131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200"/>
              </a:lnSpc>
            </a:pPr>
            <a:r>
              <a:rPr spc="170" dirty="0"/>
              <a:t>Case</a:t>
            </a:r>
            <a:r>
              <a:rPr spc="165" dirty="0"/>
              <a:t> </a:t>
            </a:r>
            <a:r>
              <a:rPr dirty="0"/>
              <a:t>Study:</a:t>
            </a:r>
            <a:r>
              <a:rPr spc="155" dirty="0"/>
              <a:t> </a:t>
            </a:r>
            <a:r>
              <a:rPr spc="55" dirty="0"/>
              <a:t>Injunctions</a:t>
            </a:r>
            <a:r>
              <a:rPr spc="204" dirty="0"/>
              <a:t> </a:t>
            </a:r>
            <a:r>
              <a:rPr spc="430" dirty="0"/>
              <a:t>- </a:t>
            </a:r>
            <a:r>
              <a:rPr dirty="0"/>
              <a:t>Miller</a:t>
            </a:r>
            <a:r>
              <a:rPr spc="160" dirty="0"/>
              <a:t> </a:t>
            </a:r>
            <a:r>
              <a:rPr dirty="0"/>
              <a:t>v</a:t>
            </a:r>
            <a:r>
              <a:rPr spc="185" dirty="0"/>
              <a:t> </a:t>
            </a:r>
            <a:r>
              <a:rPr dirty="0"/>
              <a:t>Jackson</a:t>
            </a:r>
            <a:r>
              <a:rPr spc="185" dirty="0"/>
              <a:t> </a:t>
            </a:r>
            <a:r>
              <a:rPr spc="-10" dirty="0"/>
              <a:t>[1977]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68680" y="2273807"/>
            <a:ext cx="1259205" cy="5337175"/>
            <a:chOff x="868680" y="2273807"/>
            <a:chExt cx="1259205" cy="5337175"/>
          </a:xfrm>
        </p:grpSpPr>
        <p:sp>
          <p:nvSpPr>
            <p:cNvPr id="5" name="object 5"/>
            <p:cNvSpPr/>
            <p:nvPr/>
          </p:nvSpPr>
          <p:spPr>
            <a:xfrm>
              <a:off x="1106424" y="2273807"/>
              <a:ext cx="1021080" cy="5337175"/>
            </a:xfrm>
            <a:custGeom>
              <a:avLst/>
              <a:gdLst/>
              <a:ahLst/>
              <a:cxnLst/>
              <a:rect l="l" t="t" r="r" b="b"/>
              <a:pathLst>
                <a:path w="1021080" h="5337175">
                  <a:moveTo>
                    <a:pt x="30480" y="6858"/>
                  </a:moveTo>
                  <a:lnTo>
                    <a:pt x="23660" y="0"/>
                  </a:lnTo>
                  <a:lnTo>
                    <a:pt x="6819" y="0"/>
                  </a:lnTo>
                  <a:lnTo>
                    <a:pt x="0" y="6858"/>
                  </a:lnTo>
                  <a:lnTo>
                    <a:pt x="0" y="15240"/>
                  </a:lnTo>
                  <a:lnTo>
                    <a:pt x="0" y="5330228"/>
                  </a:lnTo>
                  <a:lnTo>
                    <a:pt x="6819" y="5337048"/>
                  </a:lnTo>
                  <a:lnTo>
                    <a:pt x="23660" y="5337048"/>
                  </a:lnTo>
                  <a:lnTo>
                    <a:pt x="30480" y="5330228"/>
                  </a:lnTo>
                  <a:lnTo>
                    <a:pt x="30480" y="6858"/>
                  </a:lnTo>
                  <a:close/>
                </a:path>
                <a:path w="1021080" h="5337175">
                  <a:moveTo>
                    <a:pt x="1021080" y="496062"/>
                  </a:moveTo>
                  <a:lnTo>
                    <a:pt x="1014222" y="489204"/>
                  </a:lnTo>
                  <a:lnTo>
                    <a:pt x="243078" y="489204"/>
                  </a:lnTo>
                  <a:lnTo>
                    <a:pt x="236220" y="496062"/>
                  </a:lnTo>
                  <a:lnTo>
                    <a:pt x="236220" y="504444"/>
                  </a:lnTo>
                  <a:lnTo>
                    <a:pt x="236220" y="512826"/>
                  </a:lnTo>
                  <a:lnTo>
                    <a:pt x="243078" y="519684"/>
                  </a:lnTo>
                  <a:lnTo>
                    <a:pt x="1014222" y="519684"/>
                  </a:lnTo>
                  <a:lnTo>
                    <a:pt x="1021080" y="512826"/>
                  </a:lnTo>
                  <a:lnTo>
                    <a:pt x="1021080" y="496062"/>
                  </a:lnTo>
                  <a:close/>
                </a:path>
              </a:pathLst>
            </a:custGeom>
            <a:solidFill>
              <a:srgbClr val="D9C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8680" y="2525267"/>
              <a:ext cx="504825" cy="504825"/>
            </a:xfrm>
            <a:custGeom>
              <a:avLst/>
              <a:gdLst/>
              <a:ahLst/>
              <a:cxnLst/>
              <a:rect l="l" t="t" r="r" b="b"/>
              <a:pathLst>
                <a:path w="504825" h="504825">
                  <a:moveTo>
                    <a:pt x="470788" y="0"/>
                  </a:moveTo>
                  <a:lnTo>
                    <a:pt x="33629" y="0"/>
                  </a:lnTo>
                  <a:lnTo>
                    <a:pt x="20541" y="2651"/>
                  </a:lnTo>
                  <a:lnTo>
                    <a:pt x="9852" y="9874"/>
                  </a:lnTo>
                  <a:lnTo>
                    <a:pt x="2643" y="20574"/>
                  </a:lnTo>
                  <a:lnTo>
                    <a:pt x="0" y="33655"/>
                  </a:lnTo>
                  <a:lnTo>
                    <a:pt x="0" y="470789"/>
                  </a:lnTo>
                  <a:lnTo>
                    <a:pt x="2643" y="483870"/>
                  </a:lnTo>
                  <a:lnTo>
                    <a:pt x="9852" y="494569"/>
                  </a:lnTo>
                  <a:lnTo>
                    <a:pt x="20541" y="501792"/>
                  </a:lnTo>
                  <a:lnTo>
                    <a:pt x="33629" y="504444"/>
                  </a:lnTo>
                  <a:lnTo>
                    <a:pt x="470788" y="504444"/>
                  </a:lnTo>
                  <a:lnTo>
                    <a:pt x="483870" y="501792"/>
                  </a:lnTo>
                  <a:lnTo>
                    <a:pt x="494569" y="494569"/>
                  </a:lnTo>
                  <a:lnTo>
                    <a:pt x="501792" y="483870"/>
                  </a:lnTo>
                  <a:lnTo>
                    <a:pt x="504444" y="470789"/>
                  </a:lnTo>
                  <a:lnTo>
                    <a:pt x="504444" y="33655"/>
                  </a:lnTo>
                  <a:lnTo>
                    <a:pt x="501792" y="20574"/>
                  </a:lnTo>
                  <a:lnTo>
                    <a:pt x="494569" y="9874"/>
                  </a:lnTo>
                  <a:lnTo>
                    <a:pt x="483869" y="2651"/>
                  </a:lnTo>
                  <a:lnTo>
                    <a:pt x="470788" y="0"/>
                  </a:lnTo>
                  <a:close/>
                </a:path>
              </a:pathLst>
            </a:custGeom>
            <a:solidFill>
              <a:srgbClr val="F3E7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51356" y="2534157"/>
            <a:ext cx="13906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105" dirty="0">
                <a:solidFill>
                  <a:srgbClr val="39362F"/>
                </a:solidFill>
                <a:latin typeface="Georgia"/>
                <a:cs typeface="Georgia"/>
              </a:rPr>
              <a:t>1</a:t>
            </a:r>
            <a:endParaRPr sz="245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41626" y="2472638"/>
            <a:ext cx="5864225" cy="1169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spc="-10" dirty="0">
                <a:solidFill>
                  <a:srgbClr val="39362F"/>
                </a:solidFill>
                <a:latin typeface="Georgia"/>
                <a:cs typeface="Georgia"/>
              </a:rPr>
              <a:t>Background</a:t>
            </a:r>
            <a:endParaRPr sz="2050">
              <a:latin typeface="Georgia"/>
              <a:cs typeface="Georgia"/>
            </a:endParaRPr>
          </a:p>
          <a:p>
            <a:pPr marL="12700" marR="5080">
              <a:lnSpc>
                <a:spcPct val="133100"/>
              </a:lnSpc>
              <a:spcBef>
                <a:spcPts val="944"/>
              </a:spcBef>
            </a:pP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Cricket</a:t>
            </a:r>
            <a:r>
              <a:rPr sz="175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club's</a:t>
            </a:r>
            <a:r>
              <a:rPr sz="175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balls</a:t>
            </a:r>
            <a:r>
              <a:rPr sz="175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frequently</a:t>
            </a:r>
            <a:r>
              <a:rPr sz="1750" spc="-4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entered</a:t>
            </a:r>
            <a:r>
              <a:rPr sz="17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neighboring</a:t>
            </a:r>
            <a:r>
              <a:rPr sz="17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39362F"/>
                </a:solidFill>
                <a:latin typeface="Arial"/>
                <a:cs typeface="Arial"/>
              </a:rPr>
              <a:t>property,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causing</a:t>
            </a:r>
            <a:r>
              <a:rPr sz="17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damage</a:t>
            </a:r>
            <a:r>
              <a:rPr sz="17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and</a:t>
            </a:r>
            <a:r>
              <a:rPr sz="1750" spc="-5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39362F"/>
                </a:solidFill>
                <a:latin typeface="Arial"/>
                <a:cs typeface="Arial"/>
              </a:rPr>
              <a:t>distress.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68680" y="4379976"/>
            <a:ext cx="1259205" cy="504825"/>
            <a:chOff x="868680" y="4379976"/>
            <a:chExt cx="1259205" cy="504825"/>
          </a:xfrm>
        </p:grpSpPr>
        <p:sp>
          <p:nvSpPr>
            <p:cNvPr id="10" name="object 10"/>
            <p:cNvSpPr/>
            <p:nvPr/>
          </p:nvSpPr>
          <p:spPr>
            <a:xfrm>
              <a:off x="1342644" y="4616196"/>
              <a:ext cx="784860" cy="30480"/>
            </a:xfrm>
            <a:custGeom>
              <a:avLst/>
              <a:gdLst/>
              <a:ahLst/>
              <a:cxnLst/>
              <a:rect l="l" t="t" r="r" b="b"/>
              <a:pathLst>
                <a:path w="784860" h="30479">
                  <a:moveTo>
                    <a:pt x="778001" y="0"/>
                  </a:moveTo>
                  <a:lnTo>
                    <a:pt x="6858" y="0"/>
                  </a:lnTo>
                  <a:lnTo>
                    <a:pt x="0" y="6857"/>
                  </a:lnTo>
                  <a:lnTo>
                    <a:pt x="0" y="15239"/>
                  </a:lnTo>
                  <a:lnTo>
                    <a:pt x="0" y="23621"/>
                  </a:lnTo>
                  <a:lnTo>
                    <a:pt x="6858" y="30479"/>
                  </a:lnTo>
                  <a:lnTo>
                    <a:pt x="778001" y="30479"/>
                  </a:lnTo>
                  <a:lnTo>
                    <a:pt x="784860" y="23621"/>
                  </a:lnTo>
                  <a:lnTo>
                    <a:pt x="784860" y="6857"/>
                  </a:lnTo>
                  <a:lnTo>
                    <a:pt x="778001" y="0"/>
                  </a:lnTo>
                  <a:close/>
                </a:path>
              </a:pathLst>
            </a:custGeom>
            <a:solidFill>
              <a:srgbClr val="D9C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68680" y="4379976"/>
              <a:ext cx="504825" cy="504825"/>
            </a:xfrm>
            <a:custGeom>
              <a:avLst/>
              <a:gdLst/>
              <a:ahLst/>
              <a:cxnLst/>
              <a:rect l="l" t="t" r="r" b="b"/>
              <a:pathLst>
                <a:path w="504825" h="504825">
                  <a:moveTo>
                    <a:pt x="470788" y="0"/>
                  </a:moveTo>
                  <a:lnTo>
                    <a:pt x="33629" y="0"/>
                  </a:lnTo>
                  <a:lnTo>
                    <a:pt x="20541" y="2651"/>
                  </a:lnTo>
                  <a:lnTo>
                    <a:pt x="9852" y="9874"/>
                  </a:lnTo>
                  <a:lnTo>
                    <a:pt x="2643" y="20574"/>
                  </a:lnTo>
                  <a:lnTo>
                    <a:pt x="0" y="33654"/>
                  </a:lnTo>
                  <a:lnTo>
                    <a:pt x="0" y="470788"/>
                  </a:lnTo>
                  <a:lnTo>
                    <a:pt x="2643" y="483869"/>
                  </a:lnTo>
                  <a:lnTo>
                    <a:pt x="9852" y="494569"/>
                  </a:lnTo>
                  <a:lnTo>
                    <a:pt x="20541" y="501792"/>
                  </a:lnTo>
                  <a:lnTo>
                    <a:pt x="33629" y="504444"/>
                  </a:lnTo>
                  <a:lnTo>
                    <a:pt x="470788" y="504444"/>
                  </a:lnTo>
                  <a:lnTo>
                    <a:pt x="483870" y="501792"/>
                  </a:lnTo>
                  <a:lnTo>
                    <a:pt x="494569" y="494569"/>
                  </a:lnTo>
                  <a:lnTo>
                    <a:pt x="501792" y="483870"/>
                  </a:lnTo>
                  <a:lnTo>
                    <a:pt x="504444" y="470788"/>
                  </a:lnTo>
                  <a:lnTo>
                    <a:pt x="504444" y="33654"/>
                  </a:lnTo>
                  <a:lnTo>
                    <a:pt x="501792" y="20574"/>
                  </a:lnTo>
                  <a:lnTo>
                    <a:pt x="494569" y="9874"/>
                  </a:lnTo>
                  <a:lnTo>
                    <a:pt x="483869" y="2651"/>
                  </a:lnTo>
                  <a:lnTo>
                    <a:pt x="470788" y="0"/>
                  </a:lnTo>
                  <a:close/>
                </a:path>
              </a:pathLst>
            </a:custGeom>
            <a:solidFill>
              <a:srgbClr val="F3E7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23315" y="4388053"/>
            <a:ext cx="193040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50" spc="-50" dirty="0">
                <a:solidFill>
                  <a:srgbClr val="39362F"/>
                </a:solidFill>
                <a:latin typeface="Georgia"/>
                <a:cs typeface="Georgia"/>
              </a:rPr>
              <a:t>2</a:t>
            </a:r>
            <a:endParaRPr sz="245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41626" y="4327093"/>
            <a:ext cx="5751195" cy="1169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spc="80" dirty="0">
                <a:solidFill>
                  <a:srgbClr val="39362F"/>
                </a:solidFill>
                <a:latin typeface="Georgia"/>
                <a:cs typeface="Georgia"/>
              </a:rPr>
              <a:t>Court</a:t>
            </a:r>
            <a:r>
              <a:rPr sz="2050" spc="35" dirty="0">
                <a:solidFill>
                  <a:srgbClr val="39362F"/>
                </a:solidFill>
                <a:latin typeface="Georgia"/>
                <a:cs typeface="Georgia"/>
              </a:rPr>
              <a:t> </a:t>
            </a:r>
            <a:r>
              <a:rPr sz="2050" spc="40" dirty="0">
                <a:solidFill>
                  <a:srgbClr val="39362F"/>
                </a:solidFill>
                <a:latin typeface="Georgia"/>
                <a:cs typeface="Georgia"/>
              </a:rPr>
              <a:t>Decision</a:t>
            </a:r>
            <a:endParaRPr sz="2050">
              <a:latin typeface="Georgia"/>
              <a:cs typeface="Georgia"/>
            </a:endParaRPr>
          </a:p>
          <a:p>
            <a:pPr marL="12700" marR="5080">
              <a:lnSpc>
                <a:spcPct val="133100"/>
              </a:lnSpc>
              <a:spcBef>
                <a:spcPts val="944"/>
              </a:spcBef>
            </a:pP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Court</a:t>
            </a:r>
            <a:r>
              <a:rPr sz="17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of</a:t>
            </a:r>
            <a:r>
              <a:rPr sz="1750" spc="-1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Appeal</a:t>
            </a:r>
            <a:r>
              <a:rPr sz="17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refused</a:t>
            </a:r>
            <a:r>
              <a:rPr sz="1750" spc="-4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to</a:t>
            </a:r>
            <a:r>
              <a:rPr sz="17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grant</a:t>
            </a:r>
            <a:r>
              <a:rPr sz="17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an</a:t>
            </a:r>
            <a:r>
              <a:rPr sz="17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injunction,</a:t>
            </a:r>
            <a:r>
              <a:rPr sz="17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39362F"/>
                </a:solidFill>
                <a:latin typeface="Arial"/>
                <a:cs typeface="Arial"/>
              </a:rPr>
              <a:t>considering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considering</a:t>
            </a:r>
            <a:r>
              <a:rPr sz="17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the</a:t>
            </a:r>
            <a:r>
              <a:rPr sz="175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public</a:t>
            </a:r>
            <a:r>
              <a:rPr sz="175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interest</a:t>
            </a:r>
            <a:r>
              <a:rPr sz="17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in</a:t>
            </a:r>
            <a:r>
              <a:rPr sz="1750" spc="-5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39362F"/>
                </a:solidFill>
                <a:latin typeface="Arial"/>
                <a:cs typeface="Arial"/>
              </a:rPr>
              <a:t>sport.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68680" y="6233159"/>
            <a:ext cx="1259205" cy="504825"/>
            <a:chOff x="868680" y="6233159"/>
            <a:chExt cx="1259205" cy="504825"/>
          </a:xfrm>
        </p:grpSpPr>
        <p:sp>
          <p:nvSpPr>
            <p:cNvPr id="15" name="object 15"/>
            <p:cNvSpPr/>
            <p:nvPr/>
          </p:nvSpPr>
          <p:spPr>
            <a:xfrm>
              <a:off x="1342644" y="6470903"/>
              <a:ext cx="784860" cy="30480"/>
            </a:xfrm>
            <a:custGeom>
              <a:avLst/>
              <a:gdLst/>
              <a:ahLst/>
              <a:cxnLst/>
              <a:rect l="l" t="t" r="r" b="b"/>
              <a:pathLst>
                <a:path w="784860" h="30479">
                  <a:moveTo>
                    <a:pt x="778001" y="0"/>
                  </a:moveTo>
                  <a:lnTo>
                    <a:pt x="6858" y="0"/>
                  </a:lnTo>
                  <a:lnTo>
                    <a:pt x="0" y="6858"/>
                  </a:lnTo>
                  <a:lnTo>
                    <a:pt x="0" y="15240"/>
                  </a:lnTo>
                  <a:lnTo>
                    <a:pt x="0" y="23622"/>
                  </a:lnTo>
                  <a:lnTo>
                    <a:pt x="6858" y="30480"/>
                  </a:lnTo>
                  <a:lnTo>
                    <a:pt x="778001" y="30480"/>
                  </a:lnTo>
                  <a:lnTo>
                    <a:pt x="784860" y="23622"/>
                  </a:lnTo>
                  <a:lnTo>
                    <a:pt x="784860" y="6858"/>
                  </a:lnTo>
                  <a:lnTo>
                    <a:pt x="778001" y="0"/>
                  </a:lnTo>
                  <a:close/>
                </a:path>
              </a:pathLst>
            </a:custGeom>
            <a:solidFill>
              <a:srgbClr val="D9C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8680" y="6233159"/>
              <a:ext cx="504825" cy="504825"/>
            </a:xfrm>
            <a:custGeom>
              <a:avLst/>
              <a:gdLst/>
              <a:ahLst/>
              <a:cxnLst/>
              <a:rect l="l" t="t" r="r" b="b"/>
              <a:pathLst>
                <a:path w="504825" h="504825">
                  <a:moveTo>
                    <a:pt x="470788" y="0"/>
                  </a:moveTo>
                  <a:lnTo>
                    <a:pt x="33629" y="0"/>
                  </a:lnTo>
                  <a:lnTo>
                    <a:pt x="20541" y="2651"/>
                  </a:lnTo>
                  <a:lnTo>
                    <a:pt x="9852" y="9874"/>
                  </a:lnTo>
                  <a:lnTo>
                    <a:pt x="2643" y="20573"/>
                  </a:lnTo>
                  <a:lnTo>
                    <a:pt x="0" y="33654"/>
                  </a:lnTo>
                  <a:lnTo>
                    <a:pt x="0" y="470788"/>
                  </a:lnTo>
                  <a:lnTo>
                    <a:pt x="2643" y="483869"/>
                  </a:lnTo>
                  <a:lnTo>
                    <a:pt x="9852" y="494569"/>
                  </a:lnTo>
                  <a:lnTo>
                    <a:pt x="20541" y="501792"/>
                  </a:lnTo>
                  <a:lnTo>
                    <a:pt x="33629" y="504443"/>
                  </a:lnTo>
                  <a:lnTo>
                    <a:pt x="470788" y="504443"/>
                  </a:lnTo>
                  <a:lnTo>
                    <a:pt x="483870" y="501792"/>
                  </a:lnTo>
                  <a:lnTo>
                    <a:pt x="494569" y="494569"/>
                  </a:lnTo>
                  <a:lnTo>
                    <a:pt x="501792" y="483869"/>
                  </a:lnTo>
                  <a:lnTo>
                    <a:pt x="504444" y="470788"/>
                  </a:lnTo>
                  <a:lnTo>
                    <a:pt x="504444" y="33654"/>
                  </a:lnTo>
                  <a:lnTo>
                    <a:pt x="501792" y="20574"/>
                  </a:lnTo>
                  <a:lnTo>
                    <a:pt x="494569" y="9874"/>
                  </a:lnTo>
                  <a:lnTo>
                    <a:pt x="483869" y="2651"/>
                  </a:lnTo>
                  <a:lnTo>
                    <a:pt x="470788" y="0"/>
                  </a:lnTo>
                  <a:close/>
                </a:path>
              </a:pathLst>
            </a:custGeom>
            <a:solidFill>
              <a:srgbClr val="F3E7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21791" y="6242380"/>
            <a:ext cx="198755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50" spc="-50" dirty="0">
                <a:solidFill>
                  <a:srgbClr val="39362F"/>
                </a:solidFill>
                <a:latin typeface="Georgia"/>
                <a:cs typeface="Georgia"/>
              </a:rPr>
              <a:t>3</a:t>
            </a:r>
            <a:endParaRPr sz="2450">
              <a:latin typeface="Georgia"/>
              <a:cs typeface="Georgi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9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341626" y="6181420"/>
            <a:ext cx="5979795" cy="1169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spc="-10" dirty="0">
                <a:solidFill>
                  <a:srgbClr val="39362F"/>
                </a:solidFill>
                <a:latin typeface="Georgia"/>
                <a:cs typeface="Georgia"/>
              </a:rPr>
              <a:t>Implications</a:t>
            </a:r>
            <a:endParaRPr sz="2050">
              <a:latin typeface="Georgia"/>
              <a:cs typeface="Georgia"/>
            </a:endParaRPr>
          </a:p>
          <a:p>
            <a:pPr marL="12700" marR="5080">
              <a:lnSpc>
                <a:spcPct val="133100"/>
              </a:lnSpc>
              <a:spcBef>
                <a:spcPts val="944"/>
              </a:spcBef>
            </a:pP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Highlighted</a:t>
            </a:r>
            <a:r>
              <a:rPr sz="17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the</a:t>
            </a:r>
            <a:r>
              <a:rPr sz="1750" spc="-3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court's</a:t>
            </a:r>
            <a:r>
              <a:rPr sz="1750" spc="-4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discretion</a:t>
            </a:r>
            <a:r>
              <a:rPr sz="1750" spc="-3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in</a:t>
            </a:r>
            <a:r>
              <a:rPr sz="1750" spc="-4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balancing</a:t>
            </a:r>
            <a:r>
              <a:rPr sz="1750" spc="-2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interests</a:t>
            </a:r>
            <a:r>
              <a:rPr sz="1750" spc="-40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39362F"/>
                </a:solidFill>
                <a:latin typeface="Arial"/>
                <a:cs typeface="Arial"/>
              </a:rPr>
              <a:t>when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when</a:t>
            </a:r>
            <a:r>
              <a:rPr sz="175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considering</a:t>
            </a:r>
            <a:r>
              <a:rPr sz="1750" spc="-2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9362F"/>
                </a:solidFill>
                <a:latin typeface="Arial"/>
                <a:cs typeface="Arial"/>
              </a:rPr>
              <a:t>injunctive</a:t>
            </a:r>
            <a:r>
              <a:rPr sz="1750" spc="-45" dirty="0">
                <a:solidFill>
                  <a:srgbClr val="39362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39362F"/>
                </a:solidFill>
                <a:latin typeface="Arial"/>
                <a:cs typeface="Arial"/>
              </a:rPr>
              <a:t>relief.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1075</Words>
  <Application>Microsoft Office PowerPoint</Application>
  <PresentationFormat>Custom</PresentationFormat>
  <Paragraphs>179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Garamond</vt:lpstr>
      <vt:lpstr>Georgia</vt:lpstr>
      <vt:lpstr>Noto Sans</vt:lpstr>
      <vt:lpstr>Office Theme</vt:lpstr>
      <vt:lpstr>Organic</vt:lpstr>
      <vt:lpstr>Remedies for Nuisance:  Injunctions, Damages, and Abatement</vt:lpstr>
      <vt:lpstr>Minor House Keeping</vt:lpstr>
      <vt:lpstr>Introduction</vt:lpstr>
      <vt:lpstr>Remedies in Nuisance Law</vt:lpstr>
      <vt:lpstr>Injunctions: Definition and Types</vt:lpstr>
      <vt:lpstr>Legal Standards for Injunctions</vt:lpstr>
      <vt:lpstr>Damages: Compensatory and Punitive</vt:lpstr>
      <vt:lpstr>Abatement: Definition and Legal Process</vt:lpstr>
      <vt:lpstr>Case Study: Injunctions - Miller v Jackson [1977]</vt:lpstr>
      <vt:lpstr>Case Study: Damages - Halsey v Esso Petroleum [1961]</vt:lpstr>
      <vt:lpstr>Case Study: Abatement - R v Carrick District Council, ex parte Shelley [1996]</vt:lpstr>
      <vt:lpstr>Comparative Analysis of Remedies</vt:lpstr>
      <vt:lpstr>Role of Courts in Nuisance Remedies</vt:lpstr>
      <vt:lpstr>Role of Local Authorities in Nuisance Remedies</vt:lpstr>
      <vt:lpstr>Future Trends in Nuisance Law Remedies</vt:lpstr>
      <vt:lpstr>Practical Tips for Legal Practitioners</vt:lpstr>
      <vt:lpstr>Conclusion: Key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Okwudili Onyenwee Onwurah</cp:lastModifiedBy>
  <cp:revision>2</cp:revision>
  <dcterms:created xsi:type="dcterms:W3CDTF">2024-11-22T17:03:47Z</dcterms:created>
  <dcterms:modified xsi:type="dcterms:W3CDTF">2024-11-25T17:56:06Z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2024-11-22T00:00:00Z</vt:filetime>
  </property>
  <property fmtid="{D5CDD505-2E9C-101B-9397-08002B2CF9AE}" pid="3" name="Producer">
    <vt:lpwstr>3-Heights(TM) PDF Security Shell 4.8.25.2 (http://www.pdf-tools.com)</vt:lpwstr>
  </property>
</Properties>
</file>