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4" d="100"/>
          <a:sy n="54" d="100"/>
        </p:scale>
        <p:origin x="754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7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font" Target="fonts/font6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5.fntdata"/><Relationship Id="rId30" Type="http://schemas.openxmlformats.org/officeDocument/2006/relationships/font" Target="fonts/font8.fntdata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6-01T07:33:04.13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3264,'0'0'2984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6-01T07:33:04.95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2908,'0'0'3692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svg"/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hyperlink" Target="https://play.blooket.com/play?id=687588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sv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2.xml"/><Relationship Id="rId5" Type="http://schemas.openxmlformats.org/officeDocument/2006/relationships/image" Target="../media/image35.png"/><Relationship Id="rId4" Type="http://schemas.openxmlformats.org/officeDocument/2006/relationships/customXml" Target="../ink/ink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sv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9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image" Target="../media/image22.svg"/><Relationship Id="rId5" Type="http://schemas.openxmlformats.org/officeDocument/2006/relationships/image" Target="../media/image16.sv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sv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40.png"/><Relationship Id="rId7" Type="http://schemas.openxmlformats.org/officeDocument/2006/relationships/image" Target="../media/image44.png"/><Relationship Id="rId2" Type="http://schemas.openxmlformats.org/officeDocument/2006/relationships/hyperlink" Target="https://wayground.com/join?gc=526716&amp;source=liveDashboard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3.svg"/><Relationship Id="rId11" Type="http://schemas.openxmlformats.org/officeDocument/2006/relationships/image" Target="../media/image48.svg"/><Relationship Id="rId5" Type="http://schemas.openxmlformats.org/officeDocument/2006/relationships/image" Target="../media/image42.png"/><Relationship Id="rId10" Type="http://schemas.openxmlformats.org/officeDocument/2006/relationships/image" Target="../media/image47.png"/><Relationship Id="rId4" Type="http://schemas.openxmlformats.org/officeDocument/2006/relationships/image" Target="../media/image41.svg"/><Relationship Id="rId9" Type="http://schemas.openxmlformats.org/officeDocument/2006/relationships/image" Target="../media/image46.sv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svg"/><Relationship Id="rId7" Type="http://schemas.openxmlformats.org/officeDocument/2006/relationships/image" Target="../media/image54.sv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3.png"/><Relationship Id="rId5" Type="http://schemas.openxmlformats.org/officeDocument/2006/relationships/image" Target="../media/image52.svg"/><Relationship Id="rId4" Type="http://schemas.openxmlformats.org/officeDocument/2006/relationships/image" Target="../media/image51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image" Target="../media/image22.svg"/><Relationship Id="rId5" Type="http://schemas.openxmlformats.org/officeDocument/2006/relationships/image" Target="../media/image16.sv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sv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svg"/><Relationship Id="rId7" Type="http://schemas.openxmlformats.org/officeDocument/2006/relationships/image" Target="../media/image28.sv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FBF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8495809" y="3599226"/>
            <a:ext cx="8763491" cy="306070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0399"/>
              </a:lnSpc>
            </a:pPr>
            <a:r>
              <a:rPr lang="en-US" sz="7999" b="1">
                <a:solidFill>
                  <a:srgbClr val="1E1E1E"/>
                </a:solidFill>
                <a:latin typeface="Prachason Neue Mon Semi-Bold"/>
                <a:ea typeface="Prachason Neue Mon Semi-Bold"/>
                <a:cs typeface="Prachason Neue Mon Semi-Bold"/>
                <a:sym typeface="Prachason Neue Mon Semi-Bold"/>
              </a:rPr>
              <a:t>Multiplying and Dividing Decimals</a:t>
            </a:r>
          </a:p>
        </p:txBody>
      </p:sp>
      <p:sp>
        <p:nvSpPr>
          <p:cNvPr id="3" name="Freeform 3"/>
          <p:cNvSpPr/>
          <p:nvPr/>
        </p:nvSpPr>
        <p:spPr>
          <a:xfrm>
            <a:off x="-229926" y="2628024"/>
            <a:ext cx="8419979" cy="7868853"/>
          </a:xfrm>
          <a:custGeom>
            <a:avLst/>
            <a:gdLst/>
            <a:ahLst/>
            <a:cxnLst/>
            <a:rect l="l" t="t" r="r" b="b"/>
            <a:pathLst>
              <a:path w="8419979" h="7868853">
                <a:moveTo>
                  <a:pt x="0" y="0"/>
                </a:moveTo>
                <a:lnTo>
                  <a:pt x="8419978" y="0"/>
                </a:lnTo>
                <a:lnTo>
                  <a:pt x="8419978" y="7868853"/>
                </a:lnTo>
                <a:lnTo>
                  <a:pt x="0" y="786885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  <p:sp>
        <p:nvSpPr>
          <p:cNvPr id="4" name="Freeform 4"/>
          <p:cNvSpPr/>
          <p:nvPr/>
        </p:nvSpPr>
        <p:spPr>
          <a:xfrm>
            <a:off x="1028700" y="3557114"/>
            <a:ext cx="1570522" cy="1586386"/>
          </a:xfrm>
          <a:custGeom>
            <a:avLst/>
            <a:gdLst/>
            <a:ahLst/>
            <a:cxnLst/>
            <a:rect l="l" t="t" r="r" b="b"/>
            <a:pathLst>
              <a:path w="1570522" h="1586386">
                <a:moveTo>
                  <a:pt x="0" y="0"/>
                </a:moveTo>
                <a:lnTo>
                  <a:pt x="1570522" y="0"/>
                </a:lnTo>
                <a:lnTo>
                  <a:pt x="1570522" y="1586386"/>
                </a:lnTo>
                <a:lnTo>
                  <a:pt x="0" y="158638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  <p:sp>
        <p:nvSpPr>
          <p:cNvPr id="5" name="Freeform 5"/>
          <p:cNvSpPr/>
          <p:nvPr/>
        </p:nvSpPr>
        <p:spPr>
          <a:xfrm rot="446199">
            <a:off x="1262999" y="2102155"/>
            <a:ext cx="633912" cy="617272"/>
          </a:xfrm>
          <a:custGeom>
            <a:avLst/>
            <a:gdLst/>
            <a:ahLst/>
            <a:cxnLst/>
            <a:rect l="l" t="t" r="r" b="b"/>
            <a:pathLst>
              <a:path w="633912" h="617272">
                <a:moveTo>
                  <a:pt x="0" y="0"/>
                </a:moveTo>
                <a:lnTo>
                  <a:pt x="633913" y="0"/>
                </a:lnTo>
                <a:lnTo>
                  <a:pt x="633913" y="617272"/>
                </a:lnTo>
                <a:lnTo>
                  <a:pt x="0" y="61727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  <p:sp>
        <p:nvSpPr>
          <p:cNvPr id="6" name="TextBox 6"/>
          <p:cNvSpPr txBox="1"/>
          <p:nvPr/>
        </p:nvSpPr>
        <p:spPr>
          <a:xfrm rot="474414">
            <a:off x="2299691" y="-1971913"/>
            <a:ext cx="2018935" cy="60769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4815"/>
              </a:lnSpc>
              <a:spcBef>
                <a:spcPct val="0"/>
              </a:spcBef>
            </a:pPr>
            <a:r>
              <a:rPr lang="en-US" sz="29012" b="1">
                <a:solidFill>
                  <a:srgbClr val="1E1E1E"/>
                </a:solidFill>
                <a:latin typeface="Prachason Neue Mon Medium"/>
                <a:ea typeface="Prachason Neue Mon Medium"/>
                <a:cs typeface="Prachason Neue Mon Medium"/>
                <a:sym typeface="Prachason Neue Mon Medium"/>
              </a:rPr>
              <a:t>÷</a:t>
            </a:r>
          </a:p>
        </p:txBody>
      </p:sp>
      <p:sp>
        <p:nvSpPr>
          <p:cNvPr id="7" name="TextBox 7"/>
          <p:cNvSpPr txBox="1"/>
          <p:nvPr/>
        </p:nvSpPr>
        <p:spPr>
          <a:xfrm rot="474414">
            <a:off x="2232307" y="-2054339"/>
            <a:ext cx="2018935" cy="60769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4815"/>
              </a:lnSpc>
              <a:spcBef>
                <a:spcPct val="0"/>
              </a:spcBef>
            </a:pPr>
            <a:r>
              <a:rPr lang="en-US" sz="29012" b="1">
                <a:solidFill>
                  <a:srgbClr val="FFFFFF"/>
                </a:solidFill>
                <a:latin typeface="Prachason Neue Mon Medium"/>
                <a:ea typeface="Prachason Neue Mon Medium"/>
                <a:cs typeface="Prachason Neue Mon Medium"/>
                <a:sym typeface="Prachason Neue Mon Medium"/>
              </a:rPr>
              <a:t>÷</a:t>
            </a:r>
          </a:p>
        </p:txBody>
      </p:sp>
      <p:sp>
        <p:nvSpPr>
          <p:cNvPr id="8" name="Freeform 8"/>
          <p:cNvSpPr/>
          <p:nvPr/>
        </p:nvSpPr>
        <p:spPr>
          <a:xfrm rot="1758327">
            <a:off x="6253584" y="1973764"/>
            <a:ext cx="602290" cy="309426"/>
          </a:xfrm>
          <a:custGeom>
            <a:avLst/>
            <a:gdLst/>
            <a:ahLst/>
            <a:cxnLst/>
            <a:rect l="l" t="t" r="r" b="b"/>
            <a:pathLst>
              <a:path w="602290" h="309426">
                <a:moveTo>
                  <a:pt x="0" y="0"/>
                </a:moveTo>
                <a:lnTo>
                  <a:pt x="602290" y="0"/>
                </a:lnTo>
                <a:lnTo>
                  <a:pt x="602290" y="309427"/>
                </a:lnTo>
                <a:lnTo>
                  <a:pt x="0" y="30942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C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357111" y="2685778"/>
            <a:ext cx="13764278" cy="6797308"/>
            <a:chOff x="0" y="0"/>
            <a:chExt cx="18352371" cy="9063077"/>
          </a:xfrm>
        </p:grpSpPr>
        <p:grpSp>
          <p:nvGrpSpPr>
            <p:cNvPr id="3" name="Group 3"/>
            <p:cNvGrpSpPr/>
            <p:nvPr/>
          </p:nvGrpSpPr>
          <p:grpSpPr>
            <a:xfrm>
              <a:off x="254000" y="261204"/>
              <a:ext cx="18098371" cy="8801872"/>
              <a:chOff x="0" y="0"/>
              <a:chExt cx="3521931" cy="1712838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3521930" cy="1712838"/>
              </a:xfrm>
              <a:custGeom>
                <a:avLst/>
                <a:gdLst/>
                <a:ahLst/>
                <a:cxnLst/>
                <a:rect l="l" t="t" r="r" b="b"/>
                <a:pathLst>
                  <a:path w="3521930" h="1712838">
                    <a:moveTo>
                      <a:pt x="22814" y="0"/>
                    </a:moveTo>
                    <a:lnTo>
                      <a:pt x="3499116" y="0"/>
                    </a:lnTo>
                    <a:cubicBezTo>
                      <a:pt x="3511716" y="0"/>
                      <a:pt x="3521930" y="10214"/>
                      <a:pt x="3521930" y="22814"/>
                    </a:cubicBezTo>
                    <a:lnTo>
                      <a:pt x="3521930" y="1690024"/>
                    </a:lnTo>
                    <a:cubicBezTo>
                      <a:pt x="3521930" y="1696075"/>
                      <a:pt x="3519527" y="1701878"/>
                      <a:pt x="3515248" y="1706156"/>
                    </a:cubicBezTo>
                    <a:cubicBezTo>
                      <a:pt x="3510970" y="1710435"/>
                      <a:pt x="3505167" y="1712838"/>
                      <a:pt x="3499116" y="1712838"/>
                    </a:cubicBezTo>
                    <a:lnTo>
                      <a:pt x="22814" y="1712838"/>
                    </a:lnTo>
                    <a:cubicBezTo>
                      <a:pt x="16764" y="1712838"/>
                      <a:pt x="10961" y="1710435"/>
                      <a:pt x="6682" y="1706156"/>
                    </a:cubicBezTo>
                    <a:cubicBezTo>
                      <a:pt x="2404" y="1701878"/>
                      <a:pt x="0" y="1696075"/>
                      <a:pt x="0" y="1690024"/>
                    </a:cubicBezTo>
                    <a:lnTo>
                      <a:pt x="0" y="22814"/>
                    </a:lnTo>
                    <a:cubicBezTo>
                      <a:pt x="0" y="16764"/>
                      <a:pt x="2404" y="10961"/>
                      <a:pt x="6682" y="6682"/>
                    </a:cubicBezTo>
                    <a:cubicBezTo>
                      <a:pt x="10961" y="2404"/>
                      <a:pt x="16764" y="0"/>
                      <a:pt x="22814" y="0"/>
                    </a:cubicBezTo>
                    <a:close/>
                  </a:path>
                </a:pathLst>
              </a:custGeom>
              <a:solidFill>
                <a:srgbClr val="1E1E1E"/>
              </a:solidFill>
              <a:ln w="38100" cap="rnd">
                <a:solidFill>
                  <a:srgbClr val="1E1E1E"/>
                </a:solidFill>
                <a:prstDash val="solid"/>
                <a:round/>
              </a:ln>
            </p:spPr>
          </p:sp>
          <p:sp>
            <p:nvSpPr>
              <p:cNvPr id="5" name="TextBox 5"/>
              <p:cNvSpPr txBox="1"/>
              <p:nvPr/>
            </p:nvSpPr>
            <p:spPr>
              <a:xfrm>
                <a:off x="0" y="-133350"/>
                <a:ext cx="3521931" cy="184618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marL="0" lvl="0" indent="0" algn="ctr">
                  <a:lnSpc>
                    <a:spcPts val="307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0" y="0"/>
              <a:ext cx="18098371" cy="8801872"/>
              <a:chOff x="0" y="0"/>
              <a:chExt cx="3521931" cy="1712838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3521930" cy="1712838"/>
              </a:xfrm>
              <a:custGeom>
                <a:avLst/>
                <a:gdLst/>
                <a:ahLst/>
                <a:cxnLst/>
                <a:rect l="l" t="t" r="r" b="b"/>
                <a:pathLst>
                  <a:path w="3521930" h="1712838">
                    <a:moveTo>
                      <a:pt x="22814" y="0"/>
                    </a:moveTo>
                    <a:lnTo>
                      <a:pt x="3499116" y="0"/>
                    </a:lnTo>
                    <a:cubicBezTo>
                      <a:pt x="3511716" y="0"/>
                      <a:pt x="3521930" y="10214"/>
                      <a:pt x="3521930" y="22814"/>
                    </a:cubicBezTo>
                    <a:lnTo>
                      <a:pt x="3521930" y="1690024"/>
                    </a:lnTo>
                    <a:cubicBezTo>
                      <a:pt x="3521930" y="1696075"/>
                      <a:pt x="3519527" y="1701878"/>
                      <a:pt x="3515248" y="1706156"/>
                    </a:cubicBezTo>
                    <a:cubicBezTo>
                      <a:pt x="3510970" y="1710435"/>
                      <a:pt x="3505167" y="1712838"/>
                      <a:pt x="3499116" y="1712838"/>
                    </a:cubicBezTo>
                    <a:lnTo>
                      <a:pt x="22814" y="1712838"/>
                    </a:lnTo>
                    <a:cubicBezTo>
                      <a:pt x="16764" y="1712838"/>
                      <a:pt x="10961" y="1710435"/>
                      <a:pt x="6682" y="1706156"/>
                    </a:cubicBezTo>
                    <a:cubicBezTo>
                      <a:pt x="2404" y="1701878"/>
                      <a:pt x="0" y="1696075"/>
                      <a:pt x="0" y="1690024"/>
                    </a:cubicBezTo>
                    <a:lnTo>
                      <a:pt x="0" y="22814"/>
                    </a:lnTo>
                    <a:cubicBezTo>
                      <a:pt x="0" y="16764"/>
                      <a:pt x="2404" y="10961"/>
                      <a:pt x="6682" y="6682"/>
                    </a:cubicBezTo>
                    <a:cubicBezTo>
                      <a:pt x="10961" y="2404"/>
                      <a:pt x="16764" y="0"/>
                      <a:pt x="2281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rnd">
                <a:solidFill>
                  <a:srgbClr val="1E1E1E"/>
                </a:solidFill>
                <a:prstDash val="solid"/>
                <a:round/>
              </a:ln>
            </p:spPr>
          </p:sp>
          <p:sp>
            <p:nvSpPr>
              <p:cNvPr id="8" name="TextBox 8"/>
              <p:cNvSpPr txBox="1"/>
              <p:nvPr/>
            </p:nvSpPr>
            <p:spPr>
              <a:xfrm>
                <a:off x="0" y="-133350"/>
                <a:ext cx="3521931" cy="184618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079"/>
                  </a:lnSpc>
                </a:pPr>
                <a:endParaRPr/>
              </a:p>
            </p:txBody>
          </p:sp>
        </p:grpSp>
      </p:grpSp>
      <p:grpSp>
        <p:nvGrpSpPr>
          <p:cNvPr id="9" name="Group 9"/>
          <p:cNvGrpSpPr/>
          <p:nvPr/>
        </p:nvGrpSpPr>
        <p:grpSpPr>
          <a:xfrm>
            <a:off x="2813419" y="3121163"/>
            <a:ext cx="1032143" cy="1032143"/>
            <a:chOff x="0" y="0"/>
            <a:chExt cx="1376190" cy="1376190"/>
          </a:xfrm>
        </p:grpSpPr>
        <p:grpSp>
          <p:nvGrpSpPr>
            <p:cNvPr id="10" name="Group 10"/>
            <p:cNvGrpSpPr/>
            <p:nvPr/>
          </p:nvGrpSpPr>
          <p:grpSpPr>
            <a:xfrm>
              <a:off x="0" y="0"/>
              <a:ext cx="1376190" cy="1376190"/>
              <a:chOff x="0" y="0"/>
              <a:chExt cx="812800" cy="812800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1E1E1E"/>
                </a:solidFill>
                <a:prstDash val="solid"/>
                <a:miter/>
              </a:ln>
            </p:spPr>
          </p:sp>
          <p:sp>
            <p:nvSpPr>
              <p:cNvPr id="12" name="TextBox 12"/>
              <p:cNvSpPr txBox="1"/>
              <p:nvPr/>
            </p:nvSpPr>
            <p:spPr>
              <a:xfrm>
                <a:off x="76200" y="-57150"/>
                <a:ext cx="660400" cy="7937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079"/>
                  </a:lnSpc>
                </a:pPr>
                <a:endParaRPr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0" y="148663"/>
              <a:ext cx="1376190" cy="103124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6368"/>
                </a:lnSpc>
                <a:spcBef>
                  <a:spcPct val="0"/>
                </a:spcBef>
              </a:pPr>
              <a:r>
                <a:rPr lang="en-US" sz="4898" b="1">
                  <a:solidFill>
                    <a:srgbClr val="1E1E1E"/>
                  </a:solidFill>
                  <a:latin typeface="Zen Maru Gothic Bold"/>
                  <a:ea typeface="Zen Maru Gothic Bold"/>
                  <a:cs typeface="Zen Maru Gothic Bold"/>
                  <a:sym typeface="Zen Maru Gothic Bold"/>
                </a:rPr>
                <a:t>4</a:t>
              </a:r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1850261" y="1085357"/>
            <a:ext cx="15409039" cy="1143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6599"/>
              </a:lnSpc>
            </a:pPr>
            <a:r>
              <a:rPr lang="en-US" sz="5499" b="1">
                <a:solidFill>
                  <a:srgbClr val="1E1E1E"/>
                </a:solidFill>
                <a:latin typeface="Prachason Neue Mon Semi-Bold"/>
                <a:ea typeface="Prachason Neue Mon Semi-Bold"/>
                <a:cs typeface="Prachason Neue Mon Semi-Bold"/>
                <a:sym typeface="Prachason Neue Mon Semi-Bold"/>
              </a:rPr>
              <a:t>YOUR TURN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4065605" y="2949713"/>
            <a:ext cx="11538997" cy="595808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1832"/>
              </a:lnSpc>
            </a:pPr>
            <a:r>
              <a:rPr lang="en-US" sz="8451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In a race, Lucas ran at a speed of 6.8 metres per second for 9.5 seconds. How far did he run during the race?</a:t>
            </a:r>
          </a:p>
        </p:txBody>
      </p:sp>
    </p:spTree>
  </p:cSld>
  <p:clrMapOvr>
    <a:masterClrMapping/>
  </p:clrMapOvr>
  <p:transition>
    <p:pu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C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1133475"/>
            <a:ext cx="16230600" cy="8020050"/>
            <a:chOff x="0" y="0"/>
            <a:chExt cx="4211285" cy="208092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211285" cy="2080928"/>
            </a:xfrm>
            <a:custGeom>
              <a:avLst/>
              <a:gdLst/>
              <a:ahLst/>
              <a:cxnLst/>
              <a:rect l="l" t="t" r="r" b="b"/>
              <a:pathLst>
                <a:path w="4211285" h="2080928">
                  <a:moveTo>
                    <a:pt x="19080" y="0"/>
                  </a:moveTo>
                  <a:lnTo>
                    <a:pt x="4192205" y="0"/>
                  </a:lnTo>
                  <a:cubicBezTo>
                    <a:pt x="4202742" y="0"/>
                    <a:pt x="4211285" y="8542"/>
                    <a:pt x="4211285" y="19080"/>
                  </a:cubicBezTo>
                  <a:lnTo>
                    <a:pt x="4211285" y="2061848"/>
                  </a:lnTo>
                  <a:cubicBezTo>
                    <a:pt x="4211285" y="2072386"/>
                    <a:pt x="4202742" y="2080928"/>
                    <a:pt x="4192205" y="2080928"/>
                  </a:cubicBezTo>
                  <a:lnTo>
                    <a:pt x="19080" y="2080928"/>
                  </a:lnTo>
                  <a:cubicBezTo>
                    <a:pt x="8542" y="2080928"/>
                    <a:pt x="0" y="2072386"/>
                    <a:pt x="0" y="2061848"/>
                  </a:cubicBezTo>
                  <a:lnTo>
                    <a:pt x="0" y="19080"/>
                  </a:lnTo>
                  <a:cubicBezTo>
                    <a:pt x="0" y="8542"/>
                    <a:pt x="8542" y="0"/>
                    <a:pt x="19080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1E1E1E"/>
              </a:solidFill>
              <a:prstDash val="solid"/>
              <a:round/>
            </a:ln>
          </p:spPr>
        </p:sp>
        <p:sp>
          <p:nvSpPr>
            <p:cNvPr id="4" name="TextBox 4"/>
            <p:cNvSpPr txBox="1"/>
            <p:nvPr/>
          </p:nvSpPr>
          <p:spPr>
            <a:xfrm>
              <a:off x="0" y="-133350"/>
              <a:ext cx="4211285" cy="221427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453030" y="5164277"/>
            <a:ext cx="5334000" cy="1490165"/>
            <a:chOff x="0" y="0"/>
            <a:chExt cx="1404840" cy="39247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404840" cy="392471"/>
            </a:xfrm>
            <a:custGeom>
              <a:avLst/>
              <a:gdLst/>
              <a:ahLst/>
              <a:cxnLst/>
              <a:rect l="l" t="t" r="r" b="b"/>
              <a:pathLst>
                <a:path w="1404840" h="392471">
                  <a:moveTo>
                    <a:pt x="43543" y="0"/>
                  </a:moveTo>
                  <a:lnTo>
                    <a:pt x="1361297" y="0"/>
                  </a:lnTo>
                  <a:cubicBezTo>
                    <a:pt x="1385345" y="0"/>
                    <a:pt x="1404840" y="19495"/>
                    <a:pt x="1404840" y="43543"/>
                  </a:cubicBezTo>
                  <a:lnTo>
                    <a:pt x="1404840" y="348928"/>
                  </a:lnTo>
                  <a:cubicBezTo>
                    <a:pt x="1404840" y="360477"/>
                    <a:pt x="1400252" y="371552"/>
                    <a:pt x="1392086" y="379718"/>
                  </a:cubicBezTo>
                  <a:cubicBezTo>
                    <a:pt x="1383920" y="387884"/>
                    <a:pt x="1372845" y="392471"/>
                    <a:pt x="1361297" y="392471"/>
                  </a:cubicBezTo>
                  <a:lnTo>
                    <a:pt x="43543" y="392471"/>
                  </a:lnTo>
                  <a:cubicBezTo>
                    <a:pt x="19495" y="392471"/>
                    <a:pt x="0" y="372977"/>
                    <a:pt x="0" y="348928"/>
                  </a:cubicBezTo>
                  <a:lnTo>
                    <a:pt x="0" y="43543"/>
                  </a:lnTo>
                  <a:cubicBezTo>
                    <a:pt x="0" y="19495"/>
                    <a:pt x="19495" y="0"/>
                    <a:pt x="43543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1E1E1E"/>
              </a:solidFill>
              <a:prstDash val="solid"/>
              <a:round/>
            </a:ln>
          </p:spPr>
        </p:sp>
        <p:sp>
          <p:nvSpPr>
            <p:cNvPr id="7" name="TextBox 7"/>
            <p:cNvSpPr txBox="1"/>
            <p:nvPr/>
          </p:nvSpPr>
          <p:spPr>
            <a:xfrm>
              <a:off x="0" y="-57150"/>
              <a:ext cx="1404840" cy="449621"/>
            </a:xfrm>
            <a:prstGeom prst="rect">
              <a:avLst/>
            </a:prstGeom>
          </p:spPr>
          <p:txBody>
            <a:bodyPr lIns="152400" tIns="152400" rIns="152400" bIns="152400" rtlCol="0" anchor="t"/>
            <a:lstStyle/>
            <a:p>
              <a:pPr marL="0" lvl="0" indent="0" algn="ctr">
                <a:lnSpc>
                  <a:spcPts val="7409"/>
                </a:lnSpc>
                <a:spcBef>
                  <a:spcPct val="0"/>
                </a:spcBef>
              </a:pPr>
              <a:r>
                <a:rPr lang="en-US" sz="5699" b="1" u="sng">
                  <a:solidFill>
                    <a:srgbClr val="A368DD"/>
                  </a:solidFill>
                  <a:latin typeface="Zen Maru Gothic Bold"/>
                  <a:ea typeface="Zen Maru Gothic Bold"/>
                  <a:cs typeface="Zen Maru Gothic Bold"/>
                  <a:sym typeface="Zen Maru Gothic Bold"/>
                  <a:hlinkClick r:id="rId2" tooltip="https://play.blooket.com/play?id=687588"/>
                </a:rPr>
                <a:t>Let’s Play</a:t>
              </a:r>
            </a:p>
          </p:txBody>
        </p:sp>
      </p:grpSp>
      <p:sp>
        <p:nvSpPr>
          <p:cNvPr id="8" name="TextBox 8"/>
          <p:cNvSpPr txBox="1"/>
          <p:nvPr/>
        </p:nvSpPr>
        <p:spPr>
          <a:xfrm>
            <a:off x="2453030" y="2268677"/>
            <a:ext cx="6729070" cy="2514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8399"/>
              </a:lnSpc>
              <a:spcBef>
                <a:spcPct val="0"/>
              </a:spcBef>
            </a:pPr>
            <a:r>
              <a:rPr lang="en-US" sz="6999" b="1">
                <a:solidFill>
                  <a:srgbClr val="1E1E1E"/>
                </a:solidFill>
                <a:latin typeface="Prachason Neue Mon Semi-Bold"/>
                <a:ea typeface="Prachason Neue Mon Semi-Bold"/>
                <a:cs typeface="Prachason Neue Mon Semi-Bold"/>
                <a:sym typeface="Prachason Neue Mon Semi-Bold"/>
              </a:rPr>
              <a:t>Mid-Discussion Break</a:t>
            </a:r>
          </a:p>
        </p:txBody>
      </p:sp>
      <p:grpSp>
        <p:nvGrpSpPr>
          <p:cNvPr id="9" name="Group 9"/>
          <p:cNvGrpSpPr/>
          <p:nvPr/>
        </p:nvGrpSpPr>
        <p:grpSpPr>
          <a:xfrm>
            <a:off x="11165682" y="4907953"/>
            <a:ext cx="3601249" cy="3561253"/>
            <a:chOff x="0" y="0"/>
            <a:chExt cx="4801665" cy="4748338"/>
          </a:xfrm>
        </p:grpSpPr>
        <p:grpSp>
          <p:nvGrpSpPr>
            <p:cNvPr id="10" name="Group 10"/>
            <p:cNvGrpSpPr/>
            <p:nvPr/>
          </p:nvGrpSpPr>
          <p:grpSpPr>
            <a:xfrm rot="-361677">
              <a:off x="483771" y="430444"/>
              <a:ext cx="4113290" cy="4113290"/>
              <a:chOff x="0" y="0"/>
              <a:chExt cx="812800" cy="812800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14346" y="0"/>
                    </a:moveTo>
                    <a:lnTo>
                      <a:pt x="798454" y="0"/>
                    </a:lnTo>
                    <a:cubicBezTo>
                      <a:pt x="806377" y="0"/>
                      <a:pt x="812800" y="6423"/>
                      <a:pt x="812800" y="14346"/>
                    </a:cubicBezTo>
                    <a:lnTo>
                      <a:pt x="812800" y="798454"/>
                    </a:lnTo>
                    <a:cubicBezTo>
                      <a:pt x="812800" y="806377"/>
                      <a:pt x="806377" y="812800"/>
                      <a:pt x="798454" y="812800"/>
                    </a:cubicBezTo>
                    <a:lnTo>
                      <a:pt x="14346" y="812800"/>
                    </a:lnTo>
                    <a:cubicBezTo>
                      <a:pt x="6423" y="812800"/>
                      <a:pt x="0" y="806377"/>
                      <a:pt x="0" y="798454"/>
                    </a:cubicBezTo>
                    <a:lnTo>
                      <a:pt x="0" y="14346"/>
                    </a:lnTo>
                    <a:cubicBezTo>
                      <a:pt x="0" y="6423"/>
                      <a:pt x="6423" y="0"/>
                      <a:pt x="14346" y="0"/>
                    </a:cubicBezTo>
                    <a:close/>
                  </a:path>
                </a:pathLst>
              </a:custGeom>
              <a:solidFill>
                <a:srgbClr val="1E1E1E"/>
              </a:solidFill>
              <a:ln w="38100" cap="sq">
                <a:solidFill>
                  <a:srgbClr val="1E1E1E"/>
                </a:solidFill>
                <a:prstDash val="solid"/>
                <a:miter/>
              </a:ln>
            </p:spPr>
          </p:sp>
          <p:sp>
            <p:nvSpPr>
              <p:cNvPr id="12" name="TextBox 12"/>
              <p:cNvSpPr txBox="1"/>
              <p:nvPr/>
            </p:nvSpPr>
            <p:spPr>
              <a:xfrm>
                <a:off x="0" y="-133350"/>
                <a:ext cx="812800" cy="9461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marL="0" lvl="0" indent="0" algn="ctr">
                  <a:lnSpc>
                    <a:spcPts val="3174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13" name="Group 13"/>
            <p:cNvGrpSpPr/>
            <p:nvPr/>
          </p:nvGrpSpPr>
          <p:grpSpPr>
            <a:xfrm rot="-361677">
              <a:off x="204604" y="204604"/>
              <a:ext cx="4113290" cy="4113290"/>
              <a:chOff x="0" y="0"/>
              <a:chExt cx="812800" cy="812800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14346" y="0"/>
                    </a:moveTo>
                    <a:lnTo>
                      <a:pt x="798454" y="0"/>
                    </a:lnTo>
                    <a:cubicBezTo>
                      <a:pt x="806377" y="0"/>
                      <a:pt x="812800" y="6423"/>
                      <a:pt x="812800" y="14346"/>
                    </a:cubicBezTo>
                    <a:lnTo>
                      <a:pt x="812800" y="798454"/>
                    </a:lnTo>
                    <a:cubicBezTo>
                      <a:pt x="812800" y="806377"/>
                      <a:pt x="806377" y="812800"/>
                      <a:pt x="798454" y="812800"/>
                    </a:cubicBezTo>
                    <a:lnTo>
                      <a:pt x="14346" y="812800"/>
                    </a:lnTo>
                    <a:cubicBezTo>
                      <a:pt x="6423" y="812800"/>
                      <a:pt x="0" y="806377"/>
                      <a:pt x="0" y="798454"/>
                    </a:cubicBezTo>
                    <a:lnTo>
                      <a:pt x="0" y="14346"/>
                    </a:lnTo>
                    <a:cubicBezTo>
                      <a:pt x="0" y="6423"/>
                      <a:pt x="6423" y="0"/>
                      <a:pt x="14346" y="0"/>
                    </a:cubicBezTo>
                    <a:close/>
                  </a:path>
                </a:pathLst>
              </a:custGeom>
              <a:solidFill>
                <a:srgbClr val="D6C3FF"/>
              </a:solidFill>
              <a:ln w="38100" cap="sq">
                <a:solidFill>
                  <a:srgbClr val="1E1E1E"/>
                </a:solidFill>
                <a:prstDash val="solid"/>
                <a:miter/>
              </a:ln>
            </p:spPr>
          </p:sp>
          <p:sp>
            <p:nvSpPr>
              <p:cNvPr id="15" name="TextBox 15"/>
              <p:cNvSpPr txBox="1"/>
              <p:nvPr/>
            </p:nvSpPr>
            <p:spPr>
              <a:xfrm>
                <a:off x="0" y="-133350"/>
                <a:ext cx="812800" cy="9461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marL="0" lvl="0" indent="0" algn="ctr">
                  <a:lnSpc>
                    <a:spcPts val="3080"/>
                  </a:lnSpc>
                  <a:spcBef>
                    <a:spcPct val="0"/>
                  </a:spcBef>
                </a:pPr>
                <a:endParaRPr/>
              </a:p>
            </p:txBody>
          </p:sp>
        </p:grpSp>
      </p:grpSp>
      <p:sp>
        <p:nvSpPr>
          <p:cNvPr id="16" name="Freeform 16"/>
          <p:cNvSpPr/>
          <p:nvPr/>
        </p:nvSpPr>
        <p:spPr>
          <a:xfrm>
            <a:off x="13715085" y="5143500"/>
            <a:ext cx="2290327" cy="2290327"/>
          </a:xfrm>
          <a:custGeom>
            <a:avLst/>
            <a:gdLst/>
            <a:ahLst/>
            <a:cxnLst/>
            <a:rect l="l" t="t" r="r" b="b"/>
            <a:pathLst>
              <a:path w="2290327" h="2290327">
                <a:moveTo>
                  <a:pt x="0" y="0"/>
                </a:moveTo>
                <a:lnTo>
                  <a:pt x="2290327" y="0"/>
                </a:lnTo>
                <a:lnTo>
                  <a:pt x="2290327" y="2290327"/>
                </a:lnTo>
                <a:lnTo>
                  <a:pt x="0" y="2290327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  <p:sp>
        <p:nvSpPr>
          <p:cNvPr id="17" name="Freeform 17"/>
          <p:cNvSpPr/>
          <p:nvPr/>
        </p:nvSpPr>
        <p:spPr>
          <a:xfrm>
            <a:off x="15256633" y="3810151"/>
            <a:ext cx="2519819" cy="847289"/>
          </a:xfrm>
          <a:custGeom>
            <a:avLst/>
            <a:gdLst/>
            <a:ahLst/>
            <a:cxnLst/>
            <a:rect l="l" t="t" r="r" b="b"/>
            <a:pathLst>
              <a:path w="2519819" h="847289">
                <a:moveTo>
                  <a:pt x="0" y="0"/>
                </a:moveTo>
                <a:lnTo>
                  <a:pt x="2519819" y="0"/>
                </a:lnTo>
                <a:lnTo>
                  <a:pt x="2519819" y="847289"/>
                </a:lnTo>
                <a:lnTo>
                  <a:pt x="0" y="84728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  <p:sp>
        <p:nvSpPr>
          <p:cNvPr id="18" name="Freeform 18"/>
          <p:cNvSpPr/>
          <p:nvPr/>
        </p:nvSpPr>
        <p:spPr>
          <a:xfrm rot="311552">
            <a:off x="10695487" y="1991718"/>
            <a:ext cx="4008413" cy="3636867"/>
          </a:xfrm>
          <a:custGeom>
            <a:avLst/>
            <a:gdLst/>
            <a:ahLst/>
            <a:cxnLst/>
            <a:rect l="l" t="t" r="r" b="b"/>
            <a:pathLst>
              <a:path w="4008413" h="3636867">
                <a:moveTo>
                  <a:pt x="0" y="0"/>
                </a:moveTo>
                <a:lnTo>
                  <a:pt x="4008413" y="0"/>
                </a:lnTo>
                <a:lnTo>
                  <a:pt x="4008413" y="3636867"/>
                </a:lnTo>
                <a:lnTo>
                  <a:pt x="0" y="3636867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</p:spTree>
  </p:cSld>
  <p:clrMapOvr>
    <a:masterClrMapping/>
  </p:clrMapOvr>
  <p:transition>
    <p:pu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FBF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1515457"/>
            <a:ext cx="5610494" cy="2800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6599"/>
              </a:lnSpc>
            </a:pPr>
            <a:r>
              <a:rPr lang="en-US" sz="5499" b="1">
                <a:solidFill>
                  <a:srgbClr val="1E1E1E"/>
                </a:solidFill>
                <a:latin typeface="Prachason Neue Mon Semi-Bold"/>
                <a:ea typeface="Prachason Neue Mon Semi-Bold"/>
                <a:cs typeface="Prachason Neue Mon Semi-Bold"/>
                <a:sym typeface="Prachason Neue Mon Semi-Bold"/>
              </a:rPr>
              <a:t>Division where answers are decimals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028700" y="4673288"/>
            <a:ext cx="5610494" cy="13550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Let’s continue, but instead of having a remainder 3, we will divide further to get the decimal numbers.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7610475" y="1432973"/>
            <a:ext cx="9839325" cy="8220075"/>
            <a:chOff x="0" y="0"/>
            <a:chExt cx="2552968" cy="2132828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2552968" cy="2132828"/>
            </a:xfrm>
            <a:custGeom>
              <a:avLst/>
              <a:gdLst/>
              <a:ahLst/>
              <a:cxnLst/>
              <a:rect l="l" t="t" r="r" b="b"/>
              <a:pathLst>
                <a:path w="2552968" h="2132828">
                  <a:moveTo>
                    <a:pt x="31473" y="0"/>
                  </a:moveTo>
                  <a:lnTo>
                    <a:pt x="2521494" y="0"/>
                  </a:lnTo>
                  <a:cubicBezTo>
                    <a:pt x="2529842" y="0"/>
                    <a:pt x="2537847" y="3316"/>
                    <a:pt x="2543750" y="9218"/>
                  </a:cubicBezTo>
                  <a:cubicBezTo>
                    <a:pt x="2549652" y="15121"/>
                    <a:pt x="2552968" y="23126"/>
                    <a:pt x="2552968" y="31473"/>
                  </a:cubicBezTo>
                  <a:lnTo>
                    <a:pt x="2552968" y="2101355"/>
                  </a:lnTo>
                  <a:cubicBezTo>
                    <a:pt x="2552968" y="2118737"/>
                    <a:pt x="2538877" y="2132828"/>
                    <a:pt x="2521494" y="2132828"/>
                  </a:cubicBezTo>
                  <a:lnTo>
                    <a:pt x="31473" y="2132828"/>
                  </a:lnTo>
                  <a:cubicBezTo>
                    <a:pt x="23126" y="2132828"/>
                    <a:pt x="15121" y="2129512"/>
                    <a:pt x="9218" y="2123610"/>
                  </a:cubicBezTo>
                  <a:cubicBezTo>
                    <a:pt x="3316" y="2117707"/>
                    <a:pt x="0" y="2109702"/>
                    <a:pt x="0" y="2101355"/>
                  </a:cubicBezTo>
                  <a:lnTo>
                    <a:pt x="0" y="31473"/>
                  </a:lnTo>
                  <a:cubicBezTo>
                    <a:pt x="0" y="23126"/>
                    <a:pt x="3316" y="15121"/>
                    <a:pt x="9218" y="9218"/>
                  </a:cubicBezTo>
                  <a:cubicBezTo>
                    <a:pt x="15121" y="3316"/>
                    <a:pt x="23126" y="0"/>
                    <a:pt x="31473" y="0"/>
                  </a:cubicBezTo>
                  <a:close/>
                </a:path>
              </a:pathLst>
            </a:custGeom>
            <a:solidFill>
              <a:srgbClr val="1E1E1E"/>
            </a:solidFill>
            <a:ln w="38100" cap="rnd">
              <a:solidFill>
                <a:srgbClr val="1E1E1E"/>
              </a:solidFill>
              <a:prstDash val="solid"/>
              <a:round/>
            </a:ln>
          </p:spPr>
        </p:sp>
        <p:sp>
          <p:nvSpPr>
            <p:cNvPr id="6" name="TextBox 6"/>
            <p:cNvSpPr txBox="1"/>
            <p:nvPr/>
          </p:nvSpPr>
          <p:spPr>
            <a:xfrm>
              <a:off x="0" y="-133350"/>
              <a:ext cx="2552968" cy="226617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lvl="0" indent="0" algn="ctr">
                <a:lnSpc>
                  <a:spcPts val="307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7419975" y="1242473"/>
            <a:ext cx="9839325" cy="8220075"/>
            <a:chOff x="0" y="0"/>
            <a:chExt cx="2552968" cy="2132828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552968" cy="2132828"/>
            </a:xfrm>
            <a:custGeom>
              <a:avLst/>
              <a:gdLst/>
              <a:ahLst/>
              <a:cxnLst/>
              <a:rect l="l" t="t" r="r" b="b"/>
              <a:pathLst>
                <a:path w="2552968" h="2132828">
                  <a:moveTo>
                    <a:pt x="31473" y="0"/>
                  </a:moveTo>
                  <a:lnTo>
                    <a:pt x="2521494" y="0"/>
                  </a:lnTo>
                  <a:cubicBezTo>
                    <a:pt x="2529842" y="0"/>
                    <a:pt x="2537847" y="3316"/>
                    <a:pt x="2543750" y="9218"/>
                  </a:cubicBezTo>
                  <a:cubicBezTo>
                    <a:pt x="2549652" y="15121"/>
                    <a:pt x="2552968" y="23126"/>
                    <a:pt x="2552968" y="31473"/>
                  </a:cubicBezTo>
                  <a:lnTo>
                    <a:pt x="2552968" y="2101355"/>
                  </a:lnTo>
                  <a:cubicBezTo>
                    <a:pt x="2552968" y="2118737"/>
                    <a:pt x="2538877" y="2132828"/>
                    <a:pt x="2521494" y="2132828"/>
                  </a:cubicBezTo>
                  <a:lnTo>
                    <a:pt x="31473" y="2132828"/>
                  </a:lnTo>
                  <a:cubicBezTo>
                    <a:pt x="23126" y="2132828"/>
                    <a:pt x="15121" y="2129512"/>
                    <a:pt x="9218" y="2123610"/>
                  </a:cubicBezTo>
                  <a:cubicBezTo>
                    <a:pt x="3316" y="2117707"/>
                    <a:pt x="0" y="2109702"/>
                    <a:pt x="0" y="2101355"/>
                  </a:cubicBezTo>
                  <a:lnTo>
                    <a:pt x="0" y="31473"/>
                  </a:lnTo>
                  <a:cubicBezTo>
                    <a:pt x="0" y="23126"/>
                    <a:pt x="3316" y="15121"/>
                    <a:pt x="9218" y="9218"/>
                  </a:cubicBezTo>
                  <a:cubicBezTo>
                    <a:pt x="15121" y="3316"/>
                    <a:pt x="23126" y="0"/>
                    <a:pt x="31473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1E1E1E"/>
              </a:solidFill>
              <a:prstDash val="solid"/>
              <a:round/>
            </a:ln>
          </p:spPr>
        </p:sp>
        <p:sp>
          <p:nvSpPr>
            <p:cNvPr id="9" name="TextBox 9"/>
            <p:cNvSpPr txBox="1"/>
            <p:nvPr/>
          </p:nvSpPr>
          <p:spPr>
            <a:xfrm>
              <a:off x="0" y="-133350"/>
              <a:ext cx="2552968" cy="226617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10" name="TextBox 10"/>
          <p:cNvSpPr txBox="1"/>
          <p:nvPr/>
        </p:nvSpPr>
        <p:spPr>
          <a:xfrm>
            <a:off x="8869842" y="3195690"/>
            <a:ext cx="4081987" cy="8705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510"/>
              </a:lnSpc>
            </a:pPr>
            <a:r>
              <a:rPr lang="en-US" sz="2700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Add </a:t>
            </a:r>
            <a:r>
              <a:rPr lang="en-US" sz="2700" b="1">
                <a:solidFill>
                  <a:srgbClr val="A368DD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0 tenths</a:t>
            </a:r>
            <a:r>
              <a:rPr lang="en-US" sz="2700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.</a:t>
            </a:r>
          </a:p>
          <a:p>
            <a:pPr algn="l">
              <a:lnSpc>
                <a:spcPts val="3510"/>
              </a:lnSpc>
            </a:pPr>
            <a:r>
              <a:rPr lang="en-US" sz="2700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3 will become </a:t>
            </a:r>
            <a:r>
              <a:rPr lang="en-US" sz="2700" b="1">
                <a:solidFill>
                  <a:srgbClr val="A368DD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30-tenths</a:t>
            </a:r>
            <a:r>
              <a:rPr lang="en-US" sz="2700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.</a:t>
            </a:r>
          </a:p>
        </p:txBody>
      </p:sp>
      <p:grpSp>
        <p:nvGrpSpPr>
          <p:cNvPr id="11" name="Group 11"/>
          <p:cNvGrpSpPr/>
          <p:nvPr/>
        </p:nvGrpSpPr>
        <p:grpSpPr>
          <a:xfrm>
            <a:off x="7993004" y="3224265"/>
            <a:ext cx="589923" cy="589923"/>
            <a:chOff x="0" y="0"/>
            <a:chExt cx="786564" cy="786564"/>
          </a:xfrm>
        </p:grpSpPr>
        <p:grpSp>
          <p:nvGrpSpPr>
            <p:cNvPr id="12" name="Group 12"/>
            <p:cNvGrpSpPr/>
            <p:nvPr/>
          </p:nvGrpSpPr>
          <p:grpSpPr>
            <a:xfrm>
              <a:off x="0" y="0"/>
              <a:ext cx="786564" cy="786564"/>
              <a:chOff x="0" y="0"/>
              <a:chExt cx="812800" cy="812800"/>
            </a:xfrm>
          </p:grpSpPr>
          <p:sp>
            <p:nvSpPr>
              <p:cNvPr id="13" name="Freeform 13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1E1E1E"/>
                </a:solidFill>
                <a:prstDash val="solid"/>
                <a:miter/>
              </a:ln>
            </p:spPr>
          </p:sp>
          <p:sp>
            <p:nvSpPr>
              <p:cNvPr id="14" name="TextBox 14"/>
              <p:cNvSpPr txBox="1"/>
              <p:nvPr/>
            </p:nvSpPr>
            <p:spPr>
              <a:xfrm>
                <a:off x="76200" y="-57150"/>
                <a:ext cx="660400" cy="7937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079"/>
                  </a:lnSpc>
                </a:pPr>
                <a:endParaRPr/>
              </a:p>
            </p:txBody>
          </p:sp>
        </p:grpSp>
        <p:sp>
          <p:nvSpPr>
            <p:cNvPr id="15" name="TextBox 15"/>
            <p:cNvSpPr txBox="1"/>
            <p:nvPr/>
          </p:nvSpPr>
          <p:spPr>
            <a:xfrm>
              <a:off x="0" y="93138"/>
              <a:ext cx="786564" cy="58123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3639"/>
                </a:lnSpc>
                <a:spcBef>
                  <a:spcPct val="0"/>
                </a:spcBef>
              </a:pPr>
              <a:r>
                <a:rPr lang="en-US" sz="2799" b="1">
                  <a:solidFill>
                    <a:srgbClr val="1E1E1E"/>
                  </a:solidFill>
                  <a:latin typeface="Zen Maru Gothic Bold"/>
                  <a:ea typeface="Zen Maru Gothic Bold"/>
                  <a:cs typeface="Zen Maru Gothic Bold"/>
                  <a:sym typeface="Zen Maru Gothic Bold"/>
                </a:rPr>
                <a:t>1</a:t>
              </a:r>
            </a:p>
          </p:txBody>
        </p:sp>
      </p:grpSp>
      <p:sp>
        <p:nvSpPr>
          <p:cNvPr id="16" name="TextBox 16"/>
          <p:cNvSpPr txBox="1"/>
          <p:nvPr/>
        </p:nvSpPr>
        <p:spPr>
          <a:xfrm>
            <a:off x="8869842" y="4458462"/>
            <a:ext cx="3895795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Divide normally to get 7.</a:t>
            </a:r>
          </a:p>
        </p:txBody>
      </p:sp>
      <p:grpSp>
        <p:nvGrpSpPr>
          <p:cNvPr id="17" name="Group 17"/>
          <p:cNvGrpSpPr/>
          <p:nvPr/>
        </p:nvGrpSpPr>
        <p:grpSpPr>
          <a:xfrm>
            <a:off x="7993004" y="4393371"/>
            <a:ext cx="589923" cy="589923"/>
            <a:chOff x="0" y="0"/>
            <a:chExt cx="786564" cy="786564"/>
          </a:xfrm>
        </p:grpSpPr>
        <p:grpSp>
          <p:nvGrpSpPr>
            <p:cNvPr id="18" name="Group 18"/>
            <p:cNvGrpSpPr/>
            <p:nvPr/>
          </p:nvGrpSpPr>
          <p:grpSpPr>
            <a:xfrm>
              <a:off x="0" y="0"/>
              <a:ext cx="786564" cy="786564"/>
              <a:chOff x="0" y="0"/>
              <a:chExt cx="812800" cy="812800"/>
            </a:xfrm>
          </p:grpSpPr>
          <p:sp>
            <p:nvSpPr>
              <p:cNvPr id="19" name="Freeform 19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1E1E1E"/>
                </a:solidFill>
                <a:prstDash val="solid"/>
                <a:miter/>
              </a:ln>
            </p:spPr>
          </p:sp>
          <p:sp>
            <p:nvSpPr>
              <p:cNvPr id="20" name="TextBox 20"/>
              <p:cNvSpPr txBox="1"/>
              <p:nvPr/>
            </p:nvSpPr>
            <p:spPr>
              <a:xfrm>
                <a:off x="76200" y="-57150"/>
                <a:ext cx="660400" cy="7937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079"/>
                  </a:lnSpc>
                </a:pPr>
                <a:endParaRPr/>
              </a:p>
            </p:txBody>
          </p:sp>
        </p:grpSp>
        <p:sp>
          <p:nvSpPr>
            <p:cNvPr id="21" name="TextBox 21"/>
            <p:cNvSpPr txBox="1"/>
            <p:nvPr/>
          </p:nvSpPr>
          <p:spPr>
            <a:xfrm>
              <a:off x="0" y="93138"/>
              <a:ext cx="786564" cy="58123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3639"/>
                </a:lnSpc>
                <a:spcBef>
                  <a:spcPct val="0"/>
                </a:spcBef>
              </a:pPr>
              <a:r>
                <a:rPr lang="en-US" sz="2799" b="1">
                  <a:solidFill>
                    <a:srgbClr val="1E1E1E"/>
                  </a:solidFill>
                  <a:latin typeface="Zen Maru Gothic Bold"/>
                  <a:ea typeface="Zen Maru Gothic Bold"/>
                  <a:cs typeface="Zen Maru Gothic Bold"/>
                  <a:sym typeface="Zen Maru Gothic Bold"/>
                </a:rPr>
                <a:t>2</a:t>
              </a:r>
            </a:p>
          </p:txBody>
        </p:sp>
      </p:grpSp>
      <p:sp>
        <p:nvSpPr>
          <p:cNvPr id="22" name="TextBox 22"/>
          <p:cNvSpPr txBox="1"/>
          <p:nvPr/>
        </p:nvSpPr>
        <p:spPr>
          <a:xfrm>
            <a:off x="8869842" y="5249994"/>
            <a:ext cx="3737736" cy="13550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639"/>
              </a:lnSpc>
            </a:pP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Add </a:t>
            </a:r>
            <a:r>
              <a:rPr lang="en-US" sz="2799" b="1">
                <a:solidFill>
                  <a:srgbClr val="DBAA0B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0 hundredths</a:t>
            </a: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.</a:t>
            </a:r>
          </a:p>
          <a:p>
            <a:pPr algn="l">
              <a:lnSpc>
                <a:spcPts val="3639"/>
              </a:lnSpc>
            </a:pP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2 will become </a:t>
            </a:r>
            <a:r>
              <a:rPr lang="en-US" sz="2799" b="1">
                <a:solidFill>
                  <a:srgbClr val="DBAA0B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20- hundredths</a:t>
            </a: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.</a:t>
            </a:r>
          </a:p>
        </p:txBody>
      </p:sp>
      <p:grpSp>
        <p:nvGrpSpPr>
          <p:cNvPr id="23" name="Group 23"/>
          <p:cNvGrpSpPr/>
          <p:nvPr/>
        </p:nvGrpSpPr>
        <p:grpSpPr>
          <a:xfrm>
            <a:off x="7993004" y="5269044"/>
            <a:ext cx="589923" cy="589923"/>
            <a:chOff x="0" y="0"/>
            <a:chExt cx="786564" cy="786564"/>
          </a:xfrm>
        </p:grpSpPr>
        <p:grpSp>
          <p:nvGrpSpPr>
            <p:cNvPr id="24" name="Group 24"/>
            <p:cNvGrpSpPr/>
            <p:nvPr/>
          </p:nvGrpSpPr>
          <p:grpSpPr>
            <a:xfrm>
              <a:off x="0" y="0"/>
              <a:ext cx="786564" cy="786564"/>
              <a:chOff x="0" y="0"/>
              <a:chExt cx="812800" cy="812800"/>
            </a:xfrm>
          </p:grpSpPr>
          <p:sp>
            <p:nvSpPr>
              <p:cNvPr id="25" name="Freeform 25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1E1E1E"/>
                </a:solidFill>
                <a:prstDash val="solid"/>
                <a:miter/>
              </a:ln>
            </p:spPr>
          </p:sp>
          <p:sp>
            <p:nvSpPr>
              <p:cNvPr id="26" name="TextBox 26"/>
              <p:cNvSpPr txBox="1"/>
              <p:nvPr/>
            </p:nvSpPr>
            <p:spPr>
              <a:xfrm>
                <a:off x="76200" y="-57150"/>
                <a:ext cx="660400" cy="7937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079"/>
                  </a:lnSpc>
                </a:pPr>
                <a:endParaRPr/>
              </a:p>
            </p:txBody>
          </p:sp>
        </p:grpSp>
        <p:sp>
          <p:nvSpPr>
            <p:cNvPr id="27" name="TextBox 27"/>
            <p:cNvSpPr txBox="1"/>
            <p:nvPr/>
          </p:nvSpPr>
          <p:spPr>
            <a:xfrm>
              <a:off x="0" y="93138"/>
              <a:ext cx="786564" cy="58123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3639"/>
                </a:lnSpc>
                <a:spcBef>
                  <a:spcPct val="0"/>
                </a:spcBef>
              </a:pPr>
              <a:r>
                <a:rPr lang="en-US" sz="2799" b="1">
                  <a:solidFill>
                    <a:srgbClr val="1E1E1E"/>
                  </a:solidFill>
                  <a:latin typeface="Zen Maru Gothic Bold"/>
                  <a:ea typeface="Zen Maru Gothic Bold"/>
                  <a:cs typeface="Zen Maru Gothic Bold"/>
                  <a:sym typeface="Zen Maru Gothic Bold"/>
                </a:rPr>
                <a:t>3</a:t>
              </a:r>
            </a:p>
          </p:txBody>
        </p:sp>
      </p:grpSp>
      <p:sp>
        <p:nvSpPr>
          <p:cNvPr id="28" name="TextBox 28"/>
          <p:cNvSpPr txBox="1"/>
          <p:nvPr/>
        </p:nvSpPr>
        <p:spPr>
          <a:xfrm>
            <a:off x="8869842" y="6955925"/>
            <a:ext cx="3895795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Divide normally to get 5.</a:t>
            </a:r>
          </a:p>
        </p:txBody>
      </p:sp>
      <p:grpSp>
        <p:nvGrpSpPr>
          <p:cNvPr id="29" name="Group 29"/>
          <p:cNvGrpSpPr/>
          <p:nvPr/>
        </p:nvGrpSpPr>
        <p:grpSpPr>
          <a:xfrm>
            <a:off x="7993004" y="6890834"/>
            <a:ext cx="589923" cy="589923"/>
            <a:chOff x="0" y="0"/>
            <a:chExt cx="786564" cy="786564"/>
          </a:xfrm>
        </p:grpSpPr>
        <p:grpSp>
          <p:nvGrpSpPr>
            <p:cNvPr id="30" name="Group 30"/>
            <p:cNvGrpSpPr/>
            <p:nvPr/>
          </p:nvGrpSpPr>
          <p:grpSpPr>
            <a:xfrm>
              <a:off x="0" y="0"/>
              <a:ext cx="786564" cy="786564"/>
              <a:chOff x="0" y="0"/>
              <a:chExt cx="812800" cy="812800"/>
            </a:xfrm>
          </p:grpSpPr>
          <p:sp>
            <p:nvSpPr>
              <p:cNvPr id="31" name="Freeform 31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1E1E1E"/>
                </a:solidFill>
                <a:prstDash val="solid"/>
                <a:miter/>
              </a:ln>
            </p:spPr>
          </p:sp>
          <p:sp>
            <p:nvSpPr>
              <p:cNvPr id="32" name="TextBox 32"/>
              <p:cNvSpPr txBox="1"/>
              <p:nvPr/>
            </p:nvSpPr>
            <p:spPr>
              <a:xfrm>
                <a:off x="76200" y="-57150"/>
                <a:ext cx="660400" cy="7937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079"/>
                  </a:lnSpc>
                </a:pPr>
                <a:endParaRPr/>
              </a:p>
            </p:txBody>
          </p:sp>
        </p:grpSp>
        <p:sp>
          <p:nvSpPr>
            <p:cNvPr id="33" name="TextBox 33"/>
            <p:cNvSpPr txBox="1"/>
            <p:nvPr/>
          </p:nvSpPr>
          <p:spPr>
            <a:xfrm>
              <a:off x="0" y="93138"/>
              <a:ext cx="786564" cy="58123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3639"/>
                </a:lnSpc>
                <a:spcBef>
                  <a:spcPct val="0"/>
                </a:spcBef>
              </a:pPr>
              <a:r>
                <a:rPr lang="en-US" sz="2799" b="1">
                  <a:solidFill>
                    <a:srgbClr val="1E1E1E"/>
                  </a:solidFill>
                  <a:latin typeface="Zen Maru Gothic Bold"/>
                  <a:ea typeface="Zen Maru Gothic Bold"/>
                  <a:cs typeface="Zen Maru Gothic Bold"/>
                  <a:sym typeface="Zen Maru Gothic Bold"/>
                </a:rPr>
                <a:t>4</a:t>
              </a:r>
            </a:p>
          </p:txBody>
        </p:sp>
      </p:grpSp>
      <p:grpSp>
        <p:nvGrpSpPr>
          <p:cNvPr id="34" name="Group 34"/>
          <p:cNvGrpSpPr/>
          <p:nvPr/>
        </p:nvGrpSpPr>
        <p:grpSpPr>
          <a:xfrm>
            <a:off x="13244737" y="1713961"/>
            <a:ext cx="3534594" cy="7277100"/>
            <a:chOff x="0" y="0"/>
            <a:chExt cx="917106" cy="1888158"/>
          </a:xfrm>
        </p:grpSpPr>
        <p:sp>
          <p:nvSpPr>
            <p:cNvPr id="35" name="Freeform 35"/>
            <p:cNvSpPr/>
            <p:nvPr/>
          </p:nvSpPr>
          <p:spPr>
            <a:xfrm>
              <a:off x="0" y="0"/>
              <a:ext cx="917106" cy="1888158"/>
            </a:xfrm>
            <a:custGeom>
              <a:avLst/>
              <a:gdLst/>
              <a:ahLst/>
              <a:cxnLst/>
              <a:rect l="l" t="t" r="r" b="b"/>
              <a:pathLst>
                <a:path w="917106" h="1888158">
                  <a:moveTo>
                    <a:pt x="87613" y="0"/>
                  </a:moveTo>
                  <a:lnTo>
                    <a:pt x="829493" y="0"/>
                  </a:lnTo>
                  <a:cubicBezTo>
                    <a:pt x="852729" y="0"/>
                    <a:pt x="875014" y="9231"/>
                    <a:pt x="891445" y="25661"/>
                  </a:cubicBezTo>
                  <a:cubicBezTo>
                    <a:pt x="907875" y="42092"/>
                    <a:pt x="917106" y="64377"/>
                    <a:pt x="917106" y="87613"/>
                  </a:cubicBezTo>
                  <a:lnTo>
                    <a:pt x="917106" y="1800545"/>
                  </a:lnTo>
                  <a:cubicBezTo>
                    <a:pt x="917106" y="1823782"/>
                    <a:pt x="907875" y="1846066"/>
                    <a:pt x="891445" y="1862497"/>
                  </a:cubicBezTo>
                  <a:cubicBezTo>
                    <a:pt x="875014" y="1878928"/>
                    <a:pt x="852729" y="1888158"/>
                    <a:pt x="829493" y="1888158"/>
                  </a:cubicBezTo>
                  <a:lnTo>
                    <a:pt x="87613" y="1888158"/>
                  </a:lnTo>
                  <a:cubicBezTo>
                    <a:pt x="64377" y="1888158"/>
                    <a:pt x="42092" y="1878928"/>
                    <a:pt x="25661" y="1862497"/>
                  </a:cubicBezTo>
                  <a:cubicBezTo>
                    <a:pt x="9231" y="1846066"/>
                    <a:pt x="0" y="1823782"/>
                    <a:pt x="0" y="1800545"/>
                  </a:cubicBezTo>
                  <a:lnTo>
                    <a:pt x="0" y="87613"/>
                  </a:lnTo>
                  <a:cubicBezTo>
                    <a:pt x="0" y="64377"/>
                    <a:pt x="9231" y="42092"/>
                    <a:pt x="25661" y="25661"/>
                  </a:cubicBezTo>
                  <a:cubicBezTo>
                    <a:pt x="42092" y="9231"/>
                    <a:pt x="64377" y="0"/>
                    <a:pt x="87613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1E1E1E"/>
              </a:solidFill>
              <a:prstDash val="solid"/>
              <a:round/>
            </a:ln>
          </p:spPr>
        </p:sp>
        <p:sp>
          <p:nvSpPr>
            <p:cNvPr id="36" name="TextBox 36"/>
            <p:cNvSpPr txBox="1"/>
            <p:nvPr/>
          </p:nvSpPr>
          <p:spPr>
            <a:xfrm>
              <a:off x="0" y="-133350"/>
              <a:ext cx="917106" cy="202150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37" name="TextBox 37"/>
          <p:cNvSpPr txBox="1"/>
          <p:nvPr/>
        </p:nvSpPr>
        <p:spPr>
          <a:xfrm>
            <a:off x="13477240" y="7614794"/>
            <a:ext cx="3069588" cy="897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39"/>
              </a:lnSpc>
            </a:pP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Answer:</a:t>
            </a:r>
          </a:p>
          <a:p>
            <a:pPr algn="ctr">
              <a:lnSpc>
                <a:spcPts val="3639"/>
              </a:lnSpc>
            </a:pP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175 ÷ 4 = </a:t>
            </a:r>
            <a:r>
              <a:rPr lang="en-US" sz="27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43.75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3866766" y="2723645"/>
            <a:ext cx="273800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r">
              <a:lnSpc>
                <a:spcPts val="3639"/>
              </a:lnSpc>
              <a:spcBef>
                <a:spcPct val="0"/>
              </a:spcBef>
            </a:pPr>
            <a:r>
              <a:rPr lang="en-US" sz="27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4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14475973" y="2723659"/>
            <a:ext cx="944197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175.</a:t>
            </a:r>
            <a:r>
              <a:rPr lang="en-US" sz="2799" b="1">
                <a:solidFill>
                  <a:srgbClr val="A368DD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0</a:t>
            </a:r>
            <a:r>
              <a:rPr lang="en-US" sz="2799" b="1">
                <a:solidFill>
                  <a:srgbClr val="DBAA0B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0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14633093" y="3773984"/>
            <a:ext cx="756623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15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14953003" y="5858552"/>
            <a:ext cx="756623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 b="1">
                <a:solidFill>
                  <a:srgbClr val="DBAA0B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20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15111664" y="6904682"/>
            <a:ext cx="359756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0</a:t>
            </a:r>
          </a:p>
        </p:txBody>
      </p:sp>
      <p:sp>
        <p:nvSpPr>
          <p:cNvPr id="43" name="TextBox 43"/>
          <p:cNvSpPr txBox="1"/>
          <p:nvPr/>
        </p:nvSpPr>
        <p:spPr>
          <a:xfrm>
            <a:off x="14642618" y="2074360"/>
            <a:ext cx="957141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 b="1">
                <a:solidFill>
                  <a:srgbClr val="4786FF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43.75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14768776" y="4815247"/>
            <a:ext cx="620941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 b="1">
                <a:solidFill>
                  <a:srgbClr val="A368DD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30</a:t>
            </a:r>
          </a:p>
        </p:txBody>
      </p:sp>
      <p:sp>
        <p:nvSpPr>
          <p:cNvPr id="45" name="TextBox 45"/>
          <p:cNvSpPr txBox="1"/>
          <p:nvPr/>
        </p:nvSpPr>
        <p:spPr>
          <a:xfrm>
            <a:off x="14768776" y="5265462"/>
            <a:ext cx="620941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28</a:t>
            </a:r>
          </a:p>
        </p:txBody>
      </p:sp>
      <p:sp>
        <p:nvSpPr>
          <p:cNvPr id="46" name="TextBox 46"/>
          <p:cNvSpPr txBox="1"/>
          <p:nvPr/>
        </p:nvSpPr>
        <p:spPr>
          <a:xfrm>
            <a:off x="14475973" y="3187704"/>
            <a:ext cx="756623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16</a:t>
            </a:r>
          </a:p>
        </p:txBody>
      </p:sp>
      <p:sp>
        <p:nvSpPr>
          <p:cNvPr id="47" name="TextBox 47"/>
          <p:cNvSpPr txBox="1"/>
          <p:nvPr/>
        </p:nvSpPr>
        <p:spPr>
          <a:xfrm>
            <a:off x="14633093" y="4227024"/>
            <a:ext cx="756623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12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14953003" y="6311592"/>
            <a:ext cx="756623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20</a:t>
            </a:r>
          </a:p>
        </p:txBody>
      </p:sp>
      <p:sp>
        <p:nvSpPr>
          <p:cNvPr id="49" name="AutoShape 49"/>
          <p:cNvSpPr/>
          <p:nvPr/>
        </p:nvSpPr>
        <p:spPr>
          <a:xfrm>
            <a:off x="14298016" y="2636600"/>
            <a:ext cx="1421136" cy="0"/>
          </a:xfrm>
          <a:prstGeom prst="line">
            <a:avLst/>
          </a:prstGeom>
          <a:ln w="38100" cap="rnd">
            <a:solidFill>
              <a:srgbClr val="1E1E1E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50" name="AutoShape 50"/>
          <p:cNvSpPr/>
          <p:nvPr/>
        </p:nvSpPr>
        <p:spPr>
          <a:xfrm>
            <a:off x="14298016" y="3709381"/>
            <a:ext cx="1421136" cy="0"/>
          </a:xfrm>
          <a:prstGeom prst="line">
            <a:avLst/>
          </a:prstGeom>
          <a:ln w="38100" cap="rnd">
            <a:solidFill>
              <a:srgbClr val="1E1E1E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51" name="AutoShape 51"/>
          <p:cNvSpPr/>
          <p:nvPr/>
        </p:nvSpPr>
        <p:spPr>
          <a:xfrm>
            <a:off x="14298016" y="5791877"/>
            <a:ext cx="1421136" cy="0"/>
          </a:xfrm>
          <a:prstGeom prst="line">
            <a:avLst/>
          </a:prstGeom>
          <a:ln w="38100" cap="rnd">
            <a:solidFill>
              <a:srgbClr val="1E1E1E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52" name="AutoShape 52"/>
          <p:cNvSpPr/>
          <p:nvPr/>
        </p:nvSpPr>
        <p:spPr>
          <a:xfrm>
            <a:off x="14298016" y="6838007"/>
            <a:ext cx="1421136" cy="0"/>
          </a:xfrm>
          <a:prstGeom prst="line">
            <a:avLst/>
          </a:prstGeom>
          <a:ln w="38100" cap="rnd">
            <a:solidFill>
              <a:srgbClr val="1E1E1E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53" name="AutoShape 53"/>
          <p:cNvSpPr/>
          <p:nvPr/>
        </p:nvSpPr>
        <p:spPr>
          <a:xfrm>
            <a:off x="14298016" y="4750644"/>
            <a:ext cx="1421136" cy="0"/>
          </a:xfrm>
          <a:prstGeom prst="line">
            <a:avLst/>
          </a:prstGeom>
          <a:ln w="38100" cap="rnd">
            <a:solidFill>
              <a:srgbClr val="1E1E1E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54" name="AutoShape 54"/>
          <p:cNvSpPr/>
          <p:nvPr/>
        </p:nvSpPr>
        <p:spPr>
          <a:xfrm flipV="1">
            <a:off x="14313761" y="2620855"/>
            <a:ext cx="0" cy="563888"/>
          </a:xfrm>
          <a:prstGeom prst="line">
            <a:avLst/>
          </a:prstGeom>
          <a:ln w="38100" cap="rnd">
            <a:solidFill>
              <a:srgbClr val="1E1E1E"/>
            </a:solidFill>
            <a:prstDash val="solid"/>
            <a:headEnd type="none" w="sm" len="sm"/>
            <a:tailEnd type="none" w="sm" len="sm"/>
          </a:ln>
        </p:spPr>
      </p:sp>
      <p:grpSp>
        <p:nvGrpSpPr>
          <p:cNvPr id="55" name="Group 55"/>
          <p:cNvGrpSpPr/>
          <p:nvPr/>
        </p:nvGrpSpPr>
        <p:grpSpPr>
          <a:xfrm>
            <a:off x="1028700" y="6885593"/>
            <a:ext cx="5370195" cy="1571625"/>
            <a:chOff x="0" y="0"/>
            <a:chExt cx="2173014" cy="635948"/>
          </a:xfrm>
        </p:grpSpPr>
        <p:sp>
          <p:nvSpPr>
            <p:cNvPr id="56" name="Freeform 56"/>
            <p:cNvSpPr/>
            <p:nvPr/>
          </p:nvSpPr>
          <p:spPr>
            <a:xfrm>
              <a:off x="0" y="0"/>
              <a:ext cx="2173014" cy="635948"/>
            </a:xfrm>
            <a:custGeom>
              <a:avLst/>
              <a:gdLst/>
              <a:ahLst/>
              <a:cxnLst/>
              <a:rect l="l" t="t" r="r" b="b"/>
              <a:pathLst>
                <a:path w="2173014" h="635948">
                  <a:moveTo>
                    <a:pt x="28833" y="0"/>
                  </a:moveTo>
                  <a:lnTo>
                    <a:pt x="2144181" y="0"/>
                  </a:lnTo>
                  <a:cubicBezTo>
                    <a:pt x="2151828" y="0"/>
                    <a:pt x="2159162" y="3038"/>
                    <a:pt x="2164569" y="8445"/>
                  </a:cubicBezTo>
                  <a:cubicBezTo>
                    <a:pt x="2169976" y="13852"/>
                    <a:pt x="2173014" y="21186"/>
                    <a:pt x="2173014" y="28833"/>
                  </a:cubicBezTo>
                  <a:lnTo>
                    <a:pt x="2173014" y="607115"/>
                  </a:lnTo>
                  <a:cubicBezTo>
                    <a:pt x="2173014" y="614762"/>
                    <a:pt x="2169976" y="622096"/>
                    <a:pt x="2164569" y="627503"/>
                  </a:cubicBezTo>
                  <a:cubicBezTo>
                    <a:pt x="2159162" y="632910"/>
                    <a:pt x="2151828" y="635948"/>
                    <a:pt x="2144181" y="635948"/>
                  </a:cubicBezTo>
                  <a:lnTo>
                    <a:pt x="28833" y="635948"/>
                  </a:lnTo>
                  <a:cubicBezTo>
                    <a:pt x="12909" y="635948"/>
                    <a:pt x="0" y="623039"/>
                    <a:pt x="0" y="607115"/>
                  </a:cubicBezTo>
                  <a:lnTo>
                    <a:pt x="0" y="28833"/>
                  </a:lnTo>
                  <a:cubicBezTo>
                    <a:pt x="0" y="21186"/>
                    <a:pt x="3038" y="13852"/>
                    <a:pt x="8445" y="8445"/>
                  </a:cubicBezTo>
                  <a:cubicBezTo>
                    <a:pt x="13852" y="3038"/>
                    <a:pt x="21186" y="0"/>
                    <a:pt x="28833" y="0"/>
                  </a:cubicBezTo>
                  <a:close/>
                </a:path>
              </a:pathLst>
            </a:custGeom>
            <a:solidFill>
              <a:srgbClr val="9FBFFD"/>
            </a:solidFill>
            <a:ln w="38100" cap="sq">
              <a:solidFill>
                <a:srgbClr val="1E1E1E"/>
              </a:solidFill>
              <a:prstDash val="solid"/>
              <a:miter/>
            </a:ln>
          </p:spPr>
        </p:sp>
        <p:sp>
          <p:nvSpPr>
            <p:cNvPr id="57" name="TextBox 57"/>
            <p:cNvSpPr txBox="1"/>
            <p:nvPr/>
          </p:nvSpPr>
          <p:spPr>
            <a:xfrm>
              <a:off x="0" y="-133350"/>
              <a:ext cx="2173014" cy="76929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58" name="TextBox 58"/>
          <p:cNvSpPr txBox="1"/>
          <p:nvPr/>
        </p:nvSpPr>
        <p:spPr>
          <a:xfrm>
            <a:off x="2682262" y="7123400"/>
            <a:ext cx="3358841" cy="10769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859"/>
              </a:lnSpc>
              <a:spcBef>
                <a:spcPct val="0"/>
              </a:spcBef>
            </a:pPr>
            <a:r>
              <a:rPr lang="en-US" sz="21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Adding decimal 0 to a number does not change the number’s value.</a:t>
            </a:r>
          </a:p>
        </p:txBody>
      </p:sp>
      <p:sp>
        <p:nvSpPr>
          <p:cNvPr id="59" name="TextBox 59"/>
          <p:cNvSpPr txBox="1"/>
          <p:nvPr/>
        </p:nvSpPr>
        <p:spPr>
          <a:xfrm>
            <a:off x="1386492" y="7485350"/>
            <a:ext cx="1104900" cy="3530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859"/>
              </a:lnSpc>
              <a:spcBef>
                <a:spcPct val="0"/>
              </a:spcBef>
            </a:pPr>
            <a:r>
              <a:rPr lang="en-US" sz="21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NOTE:</a:t>
            </a:r>
          </a:p>
        </p:txBody>
      </p:sp>
      <p:grpSp>
        <p:nvGrpSpPr>
          <p:cNvPr id="60" name="Group 60"/>
          <p:cNvGrpSpPr/>
          <p:nvPr/>
        </p:nvGrpSpPr>
        <p:grpSpPr>
          <a:xfrm>
            <a:off x="651703" y="7275358"/>
            <a:ext cx="792093" cy="792093"/>
            <a:chOff x="0" y="0"/>
            <a:chExt cx="812800" cy="812800"/>
          </a:xfrm>
        </p:grpSpPr>
        <p:sp>
          <p:nvSpPr>
            <p:cNvPr id="61" name="Freeform 61"/>
            <p:cNvSpPr/>
            <p:nvPr/>
          </p:nvSpPr>
          <p:spPr>
            <a:xfrm>
              <a:off x="18674" y="18674"/>
              <a:ext cx="775453" cy="775453"/>
            </a:xfrm>
            <a:custGeom>
              <a:avLst/>
              <a:gdLst/>
              <a:ahLst/>
              <a:cxnLst/>
              <a:rect l="l" t="t" r="r" b="b"/>
              <a:pathLst>
                <a:path w="775453" h="775453">
                  <a:moveTo>
                    <a:pt x="400127" y="7897"/>
                  </a:moveTo>
                  <a:lnTo>
                    <a:pt x="504641" y="231840"/>
                  </a:lnTo>
                  <a:cubicBezTo>
                    <a:pt x="512651" y="249004"/>
                    <a:pt x="526448" y="262801"/>
                    <a:pt x="543612" y="270811"/>
                  </a:cubicBezTo>
                  <a:lnTo>
                    <a:pt x="767555" y="375325"/>
                  </a:lnTo>
                  <a:cubicBezTo>
                    <a:pt x="772373" y="377574"/>
                    <a:pt x="775452" y="382409"/>
                    <a:pt x="775452" y="387726"/>
                  </a:cubicBezTo>
                  <a:cubicBezTo>
                    <a:pt x="775452" y="393043"/>
                    <a:pt x="772373" y="397878"/>
                    <a:pt x="767555" y="400127"/>
                  </a:cubicBezTo>
                  <a:lnTo>
                    <a:pt x="543612" y="504641"/>
                  </a:lnTo>
                  <a:cubicBezTo>
                    <a:pt x="526448" y="512651"/>
                    <a:pt x="512651" y="526448"/>
                    <a:pt x="504641" y="543612"/>
                  </a:cubicBezTo>
                  <a:lnTo>
                    <a:pt x="400127" y="767555"/>
                  </a:lnTo>
                  <a:cubicBezTo>
                    <a:pt x="397878" y="772373"/>
                    <a:pt x="393043" y="775452"/>
                    <a:pt x="387726" y="775452"/>
                  </a:cubicBezTo>
                  <a:cubicBezTo>
                    <a:pt x="382409" y="775452"/>
                    <a:pt x="377574" y="772373"/>
                    <a:pt x="375325" y="767555"/>
                  </a:cubicBezTo>
                  <a:lnTo>
                    <a:pt x="270811" y="543612"/>
                  </a:lnTo>
                  <a:cubicBezTo>
                    <a:pt x="262801" y="526448"/>
                    <a:pt x="249004" y="512651"/>
                    <a:pt x="231840" y="504641"/>
                  </a:cubicBezTo>
                  <a:lnTo>
                    <a:pt x="7897" y="400127"/>
                  </a:lnTo>
                  <a:cubicBezTo>
                    <a:pt x="3079" y="397878"/>
                    <a:pt x="0" y="393043"/>
                    <a:pt x="0" y="387726"/>
                  </a:cubicBezTo>
                  <a:cubicBezTo>
                    <a:pt x="0" y="382409"/>
                    <a:pt x="3079" y="377574"/>
                    <a:pt x="7897" y="375325"/>
                  </a:cubicBezTo>
                  <a:lnTo>
                    <a:pt x="231840" y="270811"/>
                  </a:lnTo>
                  <a:cubicBezTo>
                    <a:pt x="249004" y="262801"/>
                    <a:pt x="262801" y="249004"/>
                    <a:pt x="270811" y="231840"/>
                  </a:cubicBezTo>
                  <a:lnTo>
                    <a:pt x="375325" y="7897"/>
                  </a:lnTo>
                  <a:cubicBezTo>
                    <a:pt x="377574" y="3079"/>
                    <a:pt x="382409" y="0"/>
                    <a:pt x="387726" y="0"/>
                  </a:cubicBezTo>
                  <a:cubicBezTo>
                    <a:pt x="393043" y="0"/>
                    <a:pt x="397878" y="3079"/>
                    <a:pt x="400127" y="7897"/>
                  </a:cubicBezTo>
                  <a:close/>
                </a:path>
              </a:pathLst>
            </a:custGeom>
            <a:solidFill>
              <a:srgbClr val="FAE349"/>
            </a:solidFill>
            <a:ln w="38100" cap="sq">
              <a:solidFill>
                <a:srgbClr val="1E1E1E"/>
              </a:solidFill>
              <a:prstDash val="solid"/>
              <a:miter/>
            </a:ln>
          </p:spPr>
        </p:sp>
        <p:sp>
          <p:nvSpPr>
            <p:cNvPr id="62" name="TextBox 62"/>
            <p:cNvSpPr txBox="1"/>
            <p:nvPr/>
          </p:nvSpPr>
          <p:spPr>
            <a:xfrm>
              <a:off x="190500" y="-57150"/>
              <a:ext cx="431800" cy="6794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lvl="0" indent="0" algn="ctr">
                <a:lnSpc>
                  <a:spcPts val="650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63" name="TextBox 63"/>
          <p:cNvSpPr txBox="1"/>
          <p:nvPr/>
        </p:nvSpPr>
        <p:spPr>
          <a:xfrm>
            <a:off x="14251960" y="3187704"/>
            <a:ext cx="756623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-</a:t>
            </a:r>
          </a:p>
        </p:txBody>
      </p:sp>
      <p:sp>
        <p:nvSpPr>
          <p:cNvPr id="64" name="TextBox 64"/>
          <p:cNvSpPr txBox="1"/>
          <p:nvPr/>
        </p:nvSpPr>
        <p:spPr>
          <a:xfrm>
            <a:off x="14390464" y="4224199"/>
            <a:ext cx="756623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-</a:t>
            </a:r>
          </a:p>
        </p:txBody>
      </p:sp>
      <p:sp>
        <p:nvSpPr>
          <p:cNvPr id="65" name="TextBox 65"/>
          <p:cNvSpPr txBox="1"/>
          <p:nvPr/>
        </p:nvSpPr>
        <p:spPr>
          <a:xfrm>
            <a:off x="14534918" y="5284512"/>
            <a:ext cx="756623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-</a:t>
            </a:r>
          </a:p>
        </p:txBody>
      </p:sp>
      <p:sp>
        <p:nvSpPr>
          <p:cNvPr id="66" name="TextBox 66"/>
          <p:cNvSpPr txBox="1"/>
          <p:nvPr/>
        </p:nvSpPr>
        <p:spPr>
          <a:xfrm>
            <a:off x="14700935" y="6327790"/>
            <a:ext cx="756623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-</a:t>
            </a:r>
          </a:p>
        </p:txBody>
      </p:sp>
    </p:spTree>
  </p:cSld>
  <p:clrMapOvr>
    <a:masterClrMapping/>
  </p:clrMapOvr>
  <p:transition>
    <p:push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FBF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357111" y="2685778"/>
            <a:ext cx="13764278" cy="6882453"/>
            <a:chOff x="0" y="0"/>
            <a:chExt cx="18352371" cy="9176604"/>
          </a:xfrm>
        </p:grpSpPr>
        <p:grpSp>
          <p:nvGrpSpPr>
            <p:cNvPr id="3" name="Group 3"/>
            <p:cNvGrpSpPr/>
            <p:nvPr/>
          </p:nvGrpSpPr>
          <p:grpSpPr>
            <a:xfrm>
              <a:off x="254000" y="248504"/>
              <a:ext cx="18098371" cy="8928100"/>
              <a:chOff x="0" y="0"/>
              <a:chExt cx="3521931" cy="1737402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3521930" cy="1737402"/>
              </a:xfrm>
              <a:custGeom>
                <a:avLst/>
                <a:gdLst/>
                <a:ahLst/>
                <a:cxnLst/>
                <a:rect l="l" t="t" r="r" b="b"/>
                <a:pathLst>
                  <a:path w="3521930" h="1737402">
                    <a:moveTo>
                      <a:pt x="22814" y="0"/>
                    </a:moveTo>
                    <a:lnTo>
                      <a:pt x="3499116" y="0"/>
                    </a:lnTo>
                    <a:cubicBezTo>
                      <a:pt x="3511716" y="0"/>
                      <a:pt x="3521930" y="10214"/>
                      <a:pt x="3521930" y="22814"/>
                    </a:cubicBezTo>
                    <a:lnTo>
                      <a:pt x="3521930" y="1714588"/>
                    </a:lnTo>
                    <a:cubicBezTo>
                      <a:pt x="3521930" y="1720639"/>
                      <a:pt x="3519527" y="1726441"/>
                      <a:pt x="3515248" y="1730720"/>
                    </a:cubicBezTo>
                    <a:cubicBezTo>
                      <a:pt x="3510970" y="1734998"/>
                      <a:pt x="3505167" y="1737402"/>
                      <a:pt x="3499116" y="1737402"/>
                    </a:cubicBezTo>
                    <a:lnTo>
                      <a:pt x="22814" y="1737402"/>
                    </a:lnTo>
                    <a:cubicBezTo>
                      <a:pt x="16764" y="1737402"/>
                      <a:pt x="10961" y="1734998"/>
                      <a:pt x="6682" y="1730720"/>
                    </a:cubicBezTo>
                    <a:cubicBezTo>
                      <a:pt x="2404" y="1726441"/>
                      <a:pt x="0" y="1720639"/>
                      <a:pt x="0" y="1714588"/>
                    </a:cubicBezTo>
                    <a:lnTo>
                      <a:pt x="0" y="22814"/>
                    </a:lnTo>
                    <a:cubicBezTo>
                      <a:pt x="0" y="16764"/>
                      <a:pt x="2404" y="10961"/>
                      <a:pt x="6682" y="6682"/>
                    </a:cubicBezTo>
                    <a:cubicBezTo>
                      <a:pt x="10961" y="2404"/>
                      <a:pt x="16764" y="0"/>
                      <a:pt x="22814" y="0"/>
                    </a:cubicBezTo>
                    <a:close/>
                  </a:path>
                </a:pathLst>
              </a:custGeom>
              <a:solidFill>
                <a:srgbClr val="1E1E1E"/>
              </a:solidFill>
              <a:ln w="38100" cap="rnd">
                <a:solidFill>
                  <a:srgbClr val="1E1E1E"/>
                </a:solidFill>
                <a:prstDash val="solid"/>
                <a:round/>
              </a:ln>
            </p:spPr>
          </p:sp>
          <p:sp>
            <p:nvSpPr>
              <p:cNvPr id="5" name="TextBox 5"/>
              <p:cNvSpPr txBox="1"/>
              <p:nvPr/>
            </p:nvSpPr>
            <p:spPr>
              <a:xfrm>
                <a:off x="0" y="-133350"/>
                <a:ext cx="3521931" cy="187075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marL="0" lvl="0" indent="0" algn="ctr">
                  <a:lnSpc>
                    <a:spcPts val="307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0" y="0"/>
              <a:ext cx="18098371" cy="8928100"/>
              <a:chOff x="0" y="0"/>
              <a:chExt cx="3521931" cy="1737402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3521930" cy="1737402"/>
              </a:xfrm>
              <a:custGeom>
                <a:avLst/>
                <a:gdLst/>
                <a:ahLst/>
                <a:cxnLst/>
                <a:rect l="l" t="t" r="r" b="b"/>
                <a:pathLst>
                  <a:path w="3521930" h="1737402">
                    <a:moveTo>
                      <a:pt x="22814" y="0"/>
                    </a:moveTo>
                    <a:lnTo>
                      <a:pt x="3499116" y="0"/>
                    </a:lnTo>
                    <a:cubicBezTo>
                      <a:pt x="3511716" y="0"/>
                      <a:pt x="3521930" y="10214"/>
                      <a:pt x="3521930" y="22814"/>
                    </a:cubicBezTo>
                    <a:lnTo>
                      <a:pt x="3521930" y="1714588"/>
                    </a:lnTo>
                    <a:cubicBezTo>
                      <a:pt x="3521930" y="1720639"/>
                      <a:pt x="3519527" y="1726441"/>
                      <a:pt x="3515248" y="1730720"/>
                    </a:cubicBezTo>
                    <a:cubicBezTo>
                      <a:pt x="3510970" y="1734998"/>
                      <a:pt x="3505167" y="1737402"/>
                      <a:pt x="3499116" y="1737402"/>
                    </a:cubicBezTo>
                    <a:lnTo>
                      <a:pt x="22814" y="1737402"/>
                    </a:lnTo>
                    <a:cubicBezTo>
                      <a:pt x="16764" y="1737402"/>
                      <a:pt x="10961" y="1734998"/>
                      <a:pt x="6682" y="1730720"/>
                    </a:cubicBezTo>
                    <a:cubicBezTo>
                      <a:pt x="2404" y="1726441"/>
                      <a:pt x="0" y="1720639"/>
                      <a:pt x="0" y="1714588"/>
                    </a:cubicBezTo>
                    <a:lnTo>
                      <a:pt x="0" y="22814"/>
                    </a:lnTo>
                    <a:cubicBezTo>
                      <a:pt x="0" y="16764"/>
                      <a:pt x="2404" y="10961"/>
                      <a:pt x="6682" y="6682"/>
                    </a:cubicBezTo>
                    <a:cubicBezTo>
                      <a:pt x="10961" y="2404"/>
                      <a:pt x="16764" y="0"/>
                      <a:pt x="2281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rnd">
                <a:solidFill>
                  <a:srgbClr val="1E1E1E"/>
                </a:solidFill>
                <a:prstDash val="solid"/>
                <a:round/>
              </a:ln>
            </p:spPr>
          </p:sp>
          <p:sp>
            <p:nvSpPr>
              <p:cNvPr id="8" name="TextBox 8"/>
              <p:cNvSpPr txBox="1"/>
              <p:nvPr/>
            </p:nvSpPr>
            <p:spPr>
              <a:xfrm>
                <a:off x="0" y="-133350"/>
                <a:ext cx="3521931" cy="1870752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079"/>
                  </a:lnSpc>
                </a:pPr>
                <a:endParaRPr/>
              </a:p>
            </p:txBody>
          </p:sp>
        </p:grpSp>
      </p:grpSp>
      <p:sp>
        <p:nvSpPr>
          <p:cNvPr id="9" name="TextBox 9"/>
          <p:cNvSpPr txBox="1"/>
          <p:nvPr/>
        </p:nvSpPr>
        <p:spPr>
          <a:xfrm>
            <a:off x="4138006" y="7676482"/>
            <a:ext cx="6387251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Now you’ve got your answer.</a:t>
            </a:r>
          </a:p>
        </p:txBody>
      </p:sp>
      <p:grpSp>
        <p:nvGrpSpPr>
          <p:cNvPr id="10" name="Group 10"/>
          <p:cNvGrpSpPr/>
          <p:nvPr/>
        </p:nvGrpSpPr>
        <p:grpSpPr>
          <a:xfrm>
            <a:off x="3261168" y="7611391"/>
            <a:ext cx="589923" cy="589923"/>
            <a:chOff x="0" y="0"/>
            <a:chExt cx="786564" cy="786564"/>
          </a:xfrm>
        </p:grpSpPr>
        <p:grpSp>
          <p:nvGrpSpPr>
            <p:cNvPr id="11" name="Group 11"/>
            <p:cNvGrpSpPr/>
            <p:nvPr/>
          </p:nvGrpSpPr>
          <p:grpSpPr>
            <a:xfrm>
              <a:off x="0" y="0"/>
              <a:ext cx="786564" cy="786564"/>
              <a:chOff x="0" y="0"/>
              <a:chExt cx="812800" cy="812800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1E1E1E"/>
                </a:solidFill>
                <a:prstDash val="solid"/>
                <a:miter/>
              </a:ln>
            </p:spPr>
          </p:sp>
          <p:sp>
            <p:nvSpPr>
              <p:cNvPr id="13" name="TextBox 13"/>
              <p:cNvSpPr txBox="1"/>
              <p:nvPr/>
            </p:nvSpPr>
            <p:spPr>
              <a:xfrm>
                <a:off x="76200" y="-57150"/>
                <a:ext cx="660400" cy="7937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079"/>
                  </a:lnSpc>
                </a:pPr>
                <a:endParaRPr/>
              </a:p>
            </p:txBody>
          </p:sp>
        </p:grpSp>
        <p:sp>
          <p:nvSpPr>
            <p:cNvPr id="14" name="TextBox 14"/>
            <p:cNvSpPr txBox="1"/>
            <p:nvPr/>
          </p:nvSpPr>
          <p:spPr>
            <a:xfrm>
              <a:off x="0" y="93138"/>
              <a:ext cx="786564" cy="58123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3639"/>
                </a:lnSpc>
                <a:spcBef>
                  <a:spcPct val="0"/>
                </a:spcBef>
              </a:pPr>
              <a:r>
                <a:rPr lang="en-US" sz="2799" b="1">
                  <a:solidFill>
                    <a:srgbClr val="1E1E1E"/>
                  </a:solidFill>
                  <a:latin typeface="Zen Maru Gothic Bold"/>
                  <a:ea typeface="Zen Maru Gothic Bold"/>
                  <a:cs typeface="Zen Maru Gothic Bold"/>
                  <a:sym typeface="Zen Maru Gothic Bold"/>
                </a:rPr>
                <a:t>3</a:t>
              </a:r>
            </a:p>
          </p:txBody>
        </p:sp>
      </p:grpSp>
      <p:grpSp>
        <p:nvGrpSpPr>
          <p:cNvPr id="15" name="Group 15"/>
          <p:cNvGrpSpPr/>
          <p:nvPr/>
        </p:nvGrpSpPr>
        <p:grpSpPr>
          <a:xfrm>
            <a:off x="3261168" y="4821778"/>
            <a:ext cx="589923" cy="589923"/>
            <a:chOff x="0" y="0"/>
            <a:chExt cx="786564" cy="786564"/>
          </a:xfrm>
        </p:grpSpPr>
        <p:grpSp>
          <p:nvGrpSpPr>
            <p:cNvPr id="16" name="Group 16"/>
            <p:cNvGrpSpPr/>
            <p:nvPr/>
          </p:nvGrpSpPr>
          <p:grpSpPr>
            <a:xfrm>
              <a:off x="0" y="0"/>
              <a:ext cx="786564" cy="786564"/>
              <a:chOff x="0" y="0"/>
              <a:chExt cx="812800" cy="812800"/>
            </a:xfrm>
          </p:grpSpPr>
          <p:sp>
            <p:nvSpPr>
              <p:cNvPr id="17" name="Freeform 17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1E1E1E"/>
                </a:solidFill>
                <a:prstDash val="solid"/>
                <a:miter/>
              </a:ln>
            </p:spPr>
          </p:sp>
          <p:sp>
            <p:nvSpPr>
              <p:cNvPr id="18" name="TextBox 18"/>
              <p:cNvSpPr txBox="1"/>
              <p:nvPr/>
            </p:nvSpPr>
            <p:spPr>
              <a:xfrm>
                <a:off x="76200" y="-57150"/>
                <a:ext cx="660400" cy="7937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079"/>
                  </a:lnSpc>
                </a:pPr>
                <a:endParaRPr/>
              </a:p>
            </p:txBody>
          </p:sp>
        </p:grpSp>
        <p:sp>
          <p:nvSpPr>
            <p:cNvPr id="19" name="TextBox 19"/>
            <p:cNvSpPr txBox="1"/>
            <p:nvPr/>
          </p:nvSpPr>
          <p:spPr>
            <a:xfrm>
              <a:off x="0" y="93138"/>
              <a:ext cx="786564" cy="58123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3639"/>
                </a:lnSpc>
                <a:spcBef>
                  <a:spcPct val="0"/>
                </a:spcBef>
              </a:pPr>
              <a:r>
                <a:rPr lang="en-US" sz="2799" b="1">
                  <a:solidFill>
                    <a:srgbClr val="1E1E1E"/>
                  </a:solidFill>
                  <a:latin typeface="Zen Maru Gothic Bold"/>
                  <a:ea typeface="Zen Maru Gothic Bold"/>
                  <a:cs typeface="Zen Maru Gothic Bold"/>
                  <a:sym typeface="Zen Maru Gothic Bold"/>
                </a:rPr>
                <a:t>1</a:t>
              </a:r>
            </a:p>
          </p:txBody>
        </p:sp>
      </p:grpSp>
      <p:grpSp>
        <p:nvGrpSpPr>
          <p:cNvPr id="20" name="Group 20"/>
          <p:cNvGrpSpPr/>
          <p:nvPr/>
        </p:nvGrpSpPr>
        <p:grpSpPr>
          <a:xfrm>
            <a:off x="3261168" y="6446800"/>
            <a:ext cx="589923" cy="589923"/>
            <a:chOff x="0" y="0"/>
            <a:chExt cx="786564" cy="786564"/>
          </a:xfrm>
        </p:grpSpPr>
        <p:grpSp>
          <p:nvGrpSpPr>
            <p:cNvPr id="21" name="Group 21"/>
            <p:cNvGrpSpPr/>
            <p:nvPr/>
          </p:nvGrpSpPr>
          <p:grpSpPr>
            <a:xfrm>
              <a:off x="0" y="0"/>
              <a:ext cx="786564" cy="786564"/>
              <a:chOff x="0" y="0"/>
              <a:chExt cx="812800" cy="812800"/>
            </a:xfrm>
          </p:grpSpPr>
          <p:sp>
            <p:nvSpPr>
              <p:cNvPr id="22" name="Freeform 22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1E1E1E"/>
                </a:solidFill>
                <a:prstDash val="solid"/>
                <a:miter/>
              </a:ln>
            </p:spPr>
          </p:sp>
          <p:sp>
            <p:nvSpPr>
              <p:cNvPr id="23" name="TextBox 23"/>
              <p:cNvSpPr txBox="1"/>
              <p:nvPr/>
            </p:nvSpPr>
            <p:spPr>
              <a:xfrm>
                <a:off x="76200" y="-57150"/>
                <a:ext cx="660400" cy="7937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079"/>
                  </a:lnSpc>
                </a:pPr>
                <a:endParaRPr/>
              </a:p>
            </p:txBody>
          </p:sp>
        </p:grpSp>
        <p:sp>
          <p:nvSpPr>
            <p:cNvPr id="24" name="TextBox 24"/>
            <p:cNvSpPr txBox="1"/>
            <p:nvPr/>
          </p:nvSpPr>
          <p:spPr>
            <a:xfrm>
              <a:off x="0" y="93138"/>
              <a:ext cx="786564" cy="58123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3639"/>
                </a:lnSpc>
                <a:spcBef>
                  <a:spcPct val="0"/>
                </a:spcBef>
              </a:pPr>
              <a:r>
                <a:rPr lang="en-US" sz="2799" b="1">
                  <a:solidFill>
                    <a:srgbClr val="1E1E1E"/>
                  </a:solidFill>
                  <a:latin typeface="Zen Maru Gothic Bold"/>
                  <a:ea typeface="Zen Maru Gothic Bold"/>
                  <a:cs typeface="Zen Maru Gothic Bold"/>
                  <a:sym typeface="Zen Maru Gothic Bold"/>
                </a:rPr>
                <a:t>2</a:t>
              </a:r>
            </a:p>
          </p:txBody>
        </p:sp>
      </p:grpSp>
      <p:grpSp>
        <p:nvGrpSpPr>
          <p:cNvPr id="25" name="Group 25"/>
          <p:cNvGrpSpPr/>
          <p:nvPr/>
        </p:nvGrpSpPr>
        <p:grpSpPr>
          <a:xfrm>
            <a:off x="11241532" y="3062015"/>
            <a:ext cx="4217168" cy="5943600"/>
            <a:chOff x="0" y="0"/>
            <a:chExt cx="1094211" cy="1542161"/>
          </a:xfrm>
        </p:grpSpPr>
        <p:sp>
          <p:nvSpPr>
            <p:cNvPr id="26" name="Freeform 26"/>
            <p:cNvSpPr/>
            <p:nvPr/>
          </p:nvSpPr>
          <p:spPr>
            <a:xfrm>
              <a:off x="0" y="0"/>
              <a:ext cx="1094211" cy="1542161"/>
            </a:xfrm>
            <a:custGeom>
              <a:avLst/>
              <a:gdLst/>
              <a:ahLst/>
              <a:cxnLst/>
              <a:rect l="l" t="t" r="r" b="b"/>
              <a:pathLst>
                <a:path w="1094211" h="1542161">
                  <a:moveTo>
                    <a:pt x="73432" y="0"/>
                  </a:moveTo>
                  <a:lnTo>
                    <a:pt x="1020778" y="0"/>
                  </a:lnTo>
                  <a:cubicBezTo>
                    <a:pt x="1040254" y="0"/>
                    <a:pt x="1058931" y="7737"/>
                    <a:pt x="1072703" y="21508"/>
                  </a:cubicBezTo>
                  <a:cubicBezTo>
                    <a:pt x="1086474" y="35279"/>
                    <a:pt x="1094211" y="53957"/>
                    <a:pt x="1094211" y="73432"/>
                  </a:cubicBezTo>
                  <a:lnTo>
                    <a:pt x="1094211" y="1468728"/>
                  </a:lnTo>
                  <a:cubicBezTo>
                    <a:pt x="1094211" y="1509284"/>
                    <a:pt x="1061334" y="1542161"/>
                    <a:pt x="1020778" y="1542161"/>
                  </a:cubicBezTo>
                  <a:lnTo>
                    <a:pt x="73432" y="1542161"/>
                  </a:lnTo>
                  <a:cubicBezTo>
                    <a:pt x="32877" y="1542161"/>
                    <a:pt x="0" y="1509284"/>
                    <a:pt x="0" y="1468728"/>
                  </a:cubicBezTo>
                  <a:lnTo>
                    <a:pt x="0" y="73432"/>
                  </a:lnTo>
                  <a:cubicBezTo>
                    <a:pt x="0" y="32877"/>
                    <a:pt x="32877" y="0"/>
                    <a:pt x="73432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1E1E1E"/>
              </a:solidFill>
              <a:prstDash val="solid"/>
              <a:round/>
            </a:ln>
          </p:spPr>
        </p:sp>
        <p:sp>
          <p:nvSpPr>
            <p:cNvPr id="27" name="TextBox 27"/>
            <p:cNvSpPr txBox="1"/>
            <p:nvPr/>
          </p:nvSpPr>
          <p:spPr>
            <a:xfrm>
              <a:off x="0" y="-133350"/>
              <a:ext cx="1094211" cy="167551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28" name="TextBox 28"/>
          <p:cNvSpPr txBox="1"/>
          <p:nvPr/>
        </p:nvSpPr>
        <p:spPr>
          <a:xfrm>
            <a:off x="1439480" y="645271"/>
            <a:ext cx="15409039" cy="1143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6599"/>
              </a:lnSpc>
            </a:pPr>
            <a:r>
              <a:rPr lang="en-US" sz="5499" b="1">
                <a:solidFill>
                  <a:srgbClr val="1E1E1E"/>
                </a:solidFill>
                <a:latin typeface="Prachason Neue Mon Semi-Bold"/>
                <a:ea typeface="Prachason Neue Mon Semi-Bold"/>
                <a:cs typeface="Prachason Neue Mon Semi-Bold"/>
                <a:sym typeface="Prachason Neue Mon Semi-Bold"/>
              </a:rPr>
              <a:t>Dividing decimals by a whole number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1809493" y="1864088"/>
            <a:ext cx="14669013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639"/>
              </a:lnSpc>
              <a:spcBef>
                <a:spcPct val="0"/>
              </a:spcBef>
            </a:pP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The method is very similar to dividing whole numbers.</a:t>
            </a:r>
          </a:p>
        </p:txBody>
      </p:sp>
      <p:sp>
        <p:nvSpPr>
          <p:cNvPr id="30" name="TextBox 30"/>
          <p:cNvSpPr txBox="1"/>
          <p:nvPr/>
        </p:nvSpPr>
        <p:spPr>
          <a:xfrm>
            <a:off x="3261168" y="3828218"/>
            <a:ext cx="5105091" cy="5473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419"/>
              </a:lnSpc>
              <a:spcBef>
                <a:spcPct val="0"/>
              </a:spcBef>
            </a:pPr>
            <a:r>
              <a:rPr lang="en-US" sz="33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Example: </a:t>
            </a:r>
            <a:r>
              <a:rPr lang="en-US" sz="33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16.28 ÷ 2</a:t>
            </a:r>
          </a:p>
        </p:txBody>
      </p:sp>
      <p:sp>
        <p:nvSpPr>
          <p:cNvPr id="31" name="TextBox 31"/>
          <p:cNvSpPr txBox="1"/>
          <p:nvPr/>
        </p:nvSpPr>
        <p:spPr>
          <a:xfrm>
            <a:off x="4138006" y="4802728"/>
            <a:ext cx="6387251" cy="13550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Place the decimal point </a:t>
            </a: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in the quotient directly above the decimal point of the dividend.</a:t>
            </a:r>
          </a:p>
        </p:txBody>
      </p:sp>
      <p:sp>
        <p:nvSpPr>
          <p:cNvPr id="32" name="TextBox 32"/>
          <p:cNvSpPr txBox="1"/>
          <p:nvPr/>
        </p:nvSpPr>
        <p:spPr>
          <a:xfrm>
            <a:off x="4138006" y="6427750"/>
            <a:ext cx="6387251" cy="897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Divide normally</a:t>
            </a: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, starting from the left, and ignore the decimal for now.</a:t>
            </a:r>
          </a:p>
        </p:txBody>
      </p:sp>
      <p:sp>
        <p:nvSpPr>
          <p:cNvPr id="33" name="TextBox 33"/>
          <p:cNvSpPr txBox="1"/>
          <p:nvPr/>
        </p:nvSpPr>
        <p:spPr>
          <a:xfrm>
            <a:off x="11741617" y="7821975"/>
            <a:ext cx="3216998" cy="897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39"/>
              </a:lnSpc>
            </a:pP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Answer:</a:t>
            </a:r>
          </a:p>
          <a:p>
            <a:pPr algn="ctr">
              <a:lnSpc>
                <a:spcPts val="3639"/>
              </a:lnSpc>
            </a:pP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16.28 ÷ 2 = </a:t>
            </a:r>
            <a:r>
              <a:rPr lang="en-US" sz="27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8.14</a:t>
            </a:r>
          </a:p>
        </p:txBody>
      </p:sp>
      <p:sp>
        <p:nvSpPr>
          <p:cNvPr id="34" name="TextBox 34"/>
          <p:cNvSpPr txBox="1"/>
          <p:nvPr/>
        </p:nvSpPr>
        <p:spPr>
          <a:xfrm>
            <a:off x="12214373" y="3979309"/>
            <a:ext cx="273800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r">
              <a:lnSpc>
                <a:spcPts val="3639"/>
              </a:lnSpc>
              <a:spcBef>
                <a:spcPct val="0"/>
              </a:spcBef>
            </a:pPr>
            <a:r>
              <a:rPr lang="en-US" sz="27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2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2823580" y="3979309"/>
            <a:ext cx="944197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16.28</a:t>
            </a:r>
          </a:p>
        </p:txBody>
      </p:sp>
      <p:sp>
        <p:nvSpPr>
          <p:cNvPr id="36" name="TextBox 36"/>
          <p:cNvSpPr txBox="1"/>
          <p:nvPr/>
        </p:nvSpPr>
        <p:spPr>
          <a:xfrm>
            <a:off x="12980700" y="5029634"/>
            <a:ext cx="756623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 b="1" spc="587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02</a:t>
            </a:r>
          </a:p>
        </p:txBody>
      </p:sp>
      <p:sp>
        <p:nvSpPr>
          <p:cNvPr id="37" name="TextBox 37"/>
          <p:cNvSpPr txBox="1"/>
          <p:nvPr/>
        </p:nvSpPr>
        <p:spPr>
          <a:xfrm>
            <a:off x="13411646" y="7114203"/>
            <a:ext cx="655113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0</a:t>
            </a:r>
          </a:p>
        </p:txBody>
      </p:sp>
      <p:sp>
        <p:nvSpPr>
          <p:cNvPr id="38" name="TextBox 38"/>
          <p:cNvSpPr txBox="1"/>
          <p:nvPr/>
        </p:nvSpPr>
        <p:spPr>
          <a:xfrm>
            <a:off x="12990225" y="3330010"/>
            <a:ext cx="957141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 b="1">
                <a:solidFill>
                  <a:srgbClr val="4786FF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8.14</a:t>
            </a:r>
          </a:p>
        </p:txBody>
      </p:sp>
      <p:sp>
        <p:nvSpPr>
          <p:cNvPr id="39" name="TextBox 39"/>
          <p:cNvSpPr txBox="1"/>
          <p:nvPr/>
        </p:nvSpPr>
        <p:spPr>
          <a:xfrm>
            <a:off x="13232345" y="6070897"/>
            <a:ext cx="504978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08</a:t>
            </a:r>
          </a:p>
        </p:txBody>
      </p:sp>
      <p:sp>
        <p:nvSpPr>
          <p:cNvPr id="40" name="TextBox 40"/>
          <p:cNvSpPr txBox="1"/>
          <p:nvPr/>
        </p:nvSpPr>
        <p:spPr>
          <a:xfrm>
            <a:off x="13411646" y="6521112"/>
            <a:ext cx="436714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8</a:t>
            </a:r>
          </a:p>
        </p:txBody>
      </p:sp>
      <p:sp>
        <p:nvSpPr>
          <p:cNvPr id="41" name="TextBox 41"/>
          <p:cNvSpPr txBox="1"/>
          <p:nvPr/>
        </p:nvSpPr>
        <p:spPr>
          <a:xfrm>
            <a:off x="12823580" y="4443355"/>
            <a:ext cx="756623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16</a:t>
            </a:r>
          </a:p>
        </p:txBody>
      </p:sp>
      <p:sp>
        <p:nvSpPr>
          <p:cNvPr id="42" name="TextBox 42"/>
          <p:cNvSpPr txBox="1"/>
          <p:nvPr/>
        </p:nvSpPr>
        <p:spPr>
          <a:xfrm>
            <a:off x="13232345" y="5482674"/>
            <a:ext cx="535432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2</a:t>
            </a:r>
          </a:p>
        </p:txBody>
      </p:sp>
      <p:sp>
        <p:nvSpPr>
          <p:cNvPr id="43" name="AutoShape 43"/>
          <p:cNvSpPr/>
          <p:nvPr/>
        </p:nvSpPr>
        <p:spPr>
          <a:xfrm>
            <a:off x="12645623" y="3892250"/>
            <a:ext cx="1421136" cy="0"/>
          </a:xfrm>
          <a:prstGeom prst="line">
            <a:avLst/>
          </a:prstGeom>
          <a:ln w="38100" cap="rnd">
            <a:solidFill>
              <a:srgbClr val="1E1E1E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4" name="AutoShape 44"/>
          <p:cNvSpPr/>
          <p:nvPr/>
        </p:nvSpPr>
        <p:spPr>
          <a:xfrm>
            <a:off x="12645623" y="4965031"/>
            <a:ext cx="1421136" cy="0"/>
          </a:xfrm>
          <a:prstGeom prst="line">
            <a:avLst/>
          </a:prstGeom>
          <a:ln w="38100" cap="rnd">
            <a:solidFill>
              <a:srgbClr val="1E1E1E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5" name="AutoShape 45"/>
          <p:cNvSpPr/>
          <p:nvPr/>
        </p:nvSpPr>
        <p:spPr>
          <a:xfrm>
            <a:off x="12645623" y="7047528"/>
            <a:ext cx="1421136" cy="0"/>
          </a:xfrm>
          <a:prstGeom prst="line">
            <a:avLst/>
          </a:prstGeom>
          <a:ln w="38100" cap="rnd">
            <a:solidFill>
              <a:srgbClr val="1E1E1E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6" name="AutoShape 46"/>
          <p:cNvSpPr/>
          <p:nvPr/>
        </p:nvSpPr>
        <p:spPr>
          <a:xfrm>
            <a:off x="12645623" y="6006294"/>
            <a:ext cx="1421136" cy="0"/>
          </a:xfrm>
          <a:prstGeom prst="line">
            <a:avLst/>
          </a:prstGeom>
          <a:ln w="38100" cap="rnd">
            <a:solidFill>
              <a:srgbClr val="1E1E1E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7" name="AutoShape 47"/>
          <p:cNvSpPr/>
          <p:nvPr/>
        </p:nvSpPr>
        <p:spPr>
          <a:xfrm flipV="1">
            <a:off x="12661368" y="3876505"/>
            <a:ext cx="0" cy="563888"/>
          </a:xfrm>
          <a:prstGeom prst="line">
            <a:avLst/>
          </a:prstGeom>
          <a:ln w="38100" cap="rnd">
            <a:solidFill>
              <a:srgbClr val="1E1E1E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8" name="TextBox 48"/>
          <p:cNvSpPr txBox="1"/>
          <p:nvPr/>
        </p:nvSpPr>
        <p:spPr>
          <a:xfrm>
            <a:off x="12593492" y="4443355"/>
            <a:ext cx="756623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-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12823580" y="5482674"/>
            <a:ext cx="756623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-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13033334" y="6540162"/>
            <a:ext cx="756623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-</a:t>
            </a:r>
          </a:p>
        </p:txBody>
      </p:sp>
    </p:spTree>
  </p:cSld>
  <p:clrMapOvr>
    <a:masterClrMapping/>
  </p:clrMapOvr>
  <p:transition>
    <p:push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C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1133475"/>
            <a:ext cx="16230600" cy="8020050"/>
            <a:chOff x="0" y="0"/>
            <a:chExt cx="4211285" cy="208092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211285" cy="2080928"/>
            </a:xfrm>
            <a:custGeom>
              <a:avLst/>
              <a:gdLst/>
              <a:ahLst/>
              <a:cxnLst/>
              <a:rect l="l" t="t" r="r" b="b"/>
              <a:pathLst>
                <a:path w="4211285" h="2080928">
                  <a:moveTo>
                    <a:pt x="19080" y="0"/>
                  </a:moveTo>
                  <a:lnTo>
                    <a:pt x="4192205" y="0"/>
                  </a:lnTo>
                  <a:cubicBezTo>
                    <a:pt x="4202742" y="0"/>
                    <a:pt x="4211285" y="8542"/>
                    <a:pt x="4211285" y="19080"/>
                  </a:cubicBezTo>
                  <a:lnTo>
                    <a:pt x="4211285" y="2061848"/>
                  </a:lnTo>
                  <a:cubicBezTo>
                    <a:pt x="4211285" y="2072386"/>
                    <a:pt x="4202742" y="2080928"/>
                    <a:pt x="4192205" y="2080928"/>
                  </a:cubicBezTo>
                  <a:lnTo>
                    <a:pt x="19080" y="2080928"/>
                  </a:lnTo>
                  <a:cubicBezTo>
                    <a:pt x="8542" y="2080928"/>
                    <a:pt x="0" y="2072386"/>
                    <a:pt x="0" y="2061848"/>
                  </a:cubicBezTo>
                  <a:lnTo>
                    <a:pt x="0" y="19080"/>
                  </a:lnTo>
                  <a:cubicBezTo>
                    <a:pt x="0" y="8542"/>
                    <a:pt x="8542" y="0"/>
                    <a:pt x="19080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1E1E1E"/>
              </a:solidFill>
              <a:prstDash val="solid"/>
              <a:round/>
            </a:ln>
          </p:spPr>
        </p:sp>
        <p:sp>
          <p:nvSpPr>
            <p:cNvPr id="4" name="TextBox 4"/>
            <p:cNvSpPr txBox="1"/>
            <p:nvPr/>
          </p:nvSpPr>
          <p:spPr>
            <a:xfrm>
              <a:off x="0" y="-133350"/>
              <a:ext cx="4211285" cy="221427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2496266" y="2838281"/>
            <a:ext cx="4253846" cy="1143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6599"/>
              </a:lnSpc>
              <a:spcBef>
                <a:spcPct val="0"/>
              </a:spcBef>
            </a:pPr>
            <a:r>
              <a:rPr lang="en-US" sz="5499" b="1">
                <a:solidFill>
                  <a:srgbClr val="1E1E1E"/>
                </a:solidFill>
                <a:latin typeface="Prachason Neue Mon Semi-Bold"/>
                <a:ea typeface="Prachason Neue Mon Semi-Bold"/>
                <a:cs typeface="Prachason Neue Mon Semi-Bold"/>
                <a:sym typeface="Prachason Neue Mon Semi-Bold"/>
              </a:rPr>
              <a:t>746.9 ÷ 9 = </a:t>
            </a:r>
          </a:p>
        </p:txBody>
      </p:sp>
      <p:grpSp>
        <p:nvGrpSpPr>
          <p:cNvPr id="6" name="Group 6"/>
          <p:cNvGrpSpPr/>
          <p:nvPr/>
        </p:nvGrpSpPr>
        <p:grpSpPr>
          <a:xfrm>
            <a:off x="10226796" y="2398270"/>
            <a:ext cx="5461802" cy="5490460"/>
            <a:chOff x="0" y="0"/>
            <a:chExt cx="7282403" cy="7320613"/>
          </a:xfrm>
        </p:grpSpPr>
        <p:grpSp>
          <p:nvGrpSpPr>
            <p:cNvPr id="7" name="Group 7"/>
            <p:cNvGrpSpPr/>
            <p:nvPr/>
          </p:nvGrpSpPr>
          <p:grpSpPr>
            <a:xfrm>
              <a:off x="0" y="0"/>
              <a:ext cx="7282403" cy="6210922"/>
              <a:chOff x="0" y="0"/>
              <a:chExt cx="696938" cy="594396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0" y="0"/>
                <a:ext cx="696938" cy="594324"/>
              </a:xfrm>
              <a:custGeom>
                <a:avLst/>
                <a:gdLst/>
                <a:ahLst/>
                <a:cxnLst/>
                <a:rect l="l" t="t" r="r" b="b"/>
                <a:pathLst>
                  <a:path w="696938" h="594324">
                    <a:moveTo>
                      <a:pt x="395706" y="0"/>
                    </a:moveTo>
                    <a:cubicBezTo>
                      <a:pt x="403351" y="0"/>
                      <a:pt x="411041" y="0"/>
                      <a:pt x="418671" y="0"/>
                    </a:cubicBezTo>
                    <a:cubicBezTo>
                      <a:pt x="479497" y="9928"/>
                      <a:pt x="517511" y="42974"/>
                      <a:pt x="534825" y="97049"/>
                    </a:cubicBezTo>
                    <a:cubicBezTo>
                      <a:pt x="636233" y="89837"/>
                      <a:pt x="712128" y="192085"/>
                      <a:pt x="665030" y="292436"/>
                    </a:cubicBezTo>
                    <a:cubicBezTo>
                      <a:pt x="679971" y="313523"/>
                      <a:pt x="692437" y="337110"/>
                      <a:pt x="696938" y="368769"/>
                    </a:cubicBezTo>
                    <a:cubicBezTo>
                      <a:pt x="696938" y="377838"/>
                      <a:pt x="696938" y="386885"/>
                      <a:pt x="696938" y="395953"/>
                    </a:cubicBezTo>
                    <a:cubicBezTo>
                      <a:pt x="683522" y="476527"/>
                      <a:pt x="625793" y="530974"/>
                      <a:pt x="531017" y="516316"/>
                    </a:cubicBezTo>
                    <a:cubicBezTo>
                      <a:pt x="506632" y="557688"/>
                      <a:pt x="463241" y="598634"/>
                      <a:pt x="395721" y="593959"/>
                    </a:cubicBezTo>
                    <a:cubicBezTo>
                      <a:pt x="360820" y="591243"/>
                      <a:pt x="336541" y="575511"/>
                      <a:pt x="315283" y="556398"/>
                    </a:cubicBezTo>
                    <a:cubicBezTo>
                      <a:pt x="292893" y="572286"/>
                      <a:pt x="268644" y="584754"/>
                      <a:pt x="233607" y="584891"/>
                    </a:cubicBezTo>
                    <a:cubicBezTo>
                      <a:pt x="152550" y="585126"/>
                      <a:pt x="98326" y="523919"/>
                      <a:pt x="97011" y="439963"/>
                    </a:cubicBezTo>
                    <a:cubicBezTo>
                      <a:pt x="44902" y="420323"/>
                      <a:pt x="9609" y="383661"/>
                      <a:pt x="0" y="320928"/>
                    </a:cubicBezTo>
                    <a:cubicBezTo>
                      <a:pt x="0" y="311861"/>
                      <a:pt x="0" y="302774"/>
                      <a:pt x="0" y="293745"/>
                    </a:cubicBezTo>
                    <a:cubicBezTo>
                      <a:pt x="10606" y="231581"/>
                      <a:pt x="43981" y="192533"/>
                      <a:pt x="99550" y="175981"/>
                    </a:cubicBezTo>
                    <a:cubicBezTo>
                      <a:pt x="96211" y="71116"/>
                      <a:pt x="207364" y="5589"/>
                      <a:pt x="298679" y="51788"/>
                    </a:cubicBezTo>
                    <a:cubicBezTo>
                      <a:pt x="320421" y="28943"/>
                      <a:pt x="351181" y="4026"/>
                      <a:pt x="395706" y="0"/>
                    </a:cubicBezTo>
                    <a:close/>
                  </a:path>
                </a:pathLst>
              </a:custGeom>
              <a:solidFill>
                <a:srgbClr val="9FBFFD"/>
              </a:solidFill>
              <a:ln w="76200" cap="sq">
                <a:solidFill>
                  <a:srgbClr val="1E1E1E"/>
                </a:solidFill>
                <a:prstDash val="solid"/>
                <a:miter/>
              </a:ln>
            </p:spPr>
          </p:sp>
          <p:sp>
            <p:nvSpPr>
              <p:cNvPr id="9" name="TextBox 9"/>
              <p:cNvSpPr txBox="1"/>
              <p:nvPr/>
            </p:nvSpPr>
            <p:spPr>
              <a:xfrm>
                <a:off x="32669" y="-34284"/>
                <a:ext cx="631600" cy="543766"/>
              </a:xfrm>
              <a:prstGeom prst="rect">
                <a:avLst/>
              </a:prstGeom>
            </p:spPr>
            <p:txBody>
              <a:bodyPr lIns="87724" tIns="87724" rIns="87724" bIns="87724" rtlCol="0" anchor="ctr"/>
              <a:lstStyle/>
              <a:p>
                <a:pPr marL="0" lvl="0" indent="0" algn="ctr">
                  <a:lnSpc>
                    <a:spcPts val="307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10" name="Group 10"/>
            <p:cNvGrpSpPr/>
            <p:nvPr/>
          </p:nvGrpSpPr>
          <p:grpSpPr>
            <a:xfrm>
              <a:off x="5968080" y="6006291"/>
              <a:ext cx="657161" cy="657161"/>
              <a:chOff x="0" y="0"/>
              <a:chExt cx="812800" cy="812800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9FBFFD"/>
              </a:solidFill>
              <a:ln w="57150" cap="sq">
                <a:solidFill>
                  <a:srgbClr val="1E1E1E"/>
                </a:solidFill>
                <a:prstDash val="solid"/>
                <a:miter/>
              </a:ln>
            </p:spPr>
          </p:sp>
          <p:sp>
            <p:nvSpPr>
              <p:cNvPr id="12" name="TextBox 12"/>
              <p:cNvSpPr txBox="1"/>
              <p:nvPr/>
            </p:nvSpPr>
            <p:spPr>
              <a:xfrm>
                <a:off x="76200" y="-57150"/>
                <a:ext cx="660400" cy="793750"/>
              </a:xfrm>
              <a:prstGeom prst="rect">
                <a:avLst/>
              </a:prstGeom>
            </p:spPr>
            <p:txBody>
              <a:bodyPr lIns="87724" tIns="87724" rIns="87724" bIns="87724" rtlCol="0" anchor="ctr"/>
              <a:lstStyle/>
              <a:p>
                <a:pPr marL="0" lvl="0" indent="0" algn="ctr">
                  <a:lnSpc>
                    <a:spcPts val="307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13" name="Group 13"/>
            <p:cNvGrpSpPr/>
            <p:nvPr/>
          </p:nvGrpSpPr>
          <p:grpSpPr>
            <a:xfrm>
              <a:off x="6625241" y="6663452"/>
              <a:ext cx="657161" cy="657161"/>
              <a:chOff x="0" y="0"/>
              <a:chExt cx="812800" cy="812800"/>
            </a:xfrm>
          </p:grpSpPr>
          <p:sp>
            <p:nvSpPr>
              <p:cNvPr id="14" name="Freeform 1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9FBFFD"/>
              </a:solidFill>
              <a:ln w="57150" cap="sq">
                <a:solidFill>
                  <a:srgbClr val="1E1E1E"/>
                </a:solidFill>
                <a:prstDash val="solid"/>
                <a:miter/>
              </a:ln>
            </p:spPr>
          </p:sp>
          <p:sp>
            <p:nvSpPr>
              <p:cNvPr id="15" name="TextBox 15"/>
              <p:cNvSpPr txBox="1"/>
              <p:nvPr/>
            </p:nvSpPr>
            <p:spPr>
              <a:xfrm>
                <a:off x="76200" y="-57150"/>
                <a:ext cx="660400" cy="793750"/>
              </a:xfrm>
              <a:prstGeom prst="rect">
                <a:avLst/>
              </a:prstGeom>
            </p:spPr>
            <p:txBody>
              <a:bodyPr lIns="87724" tIns="87724" rIns="87724" bIns="87724" rtlCol="0" anchor="ctr"/>
              <a:lstStyle/>
              <a:p>
                <a:pPr marL="0" lvl="0" indent="0" algn="ctr">
                  <a:lnSpc>
                    <a:spcPts val="3079"/>
                  </a:lnSpc>
                  <a:spcBef>
                    <a:spcPct val="0"/>
                  </a:spcBef>
                </a:pPr>
                <a:endParaRPr/>
              </a:p>
            </p:txBody>
          </p:sp>
        </p:grpSp>
      </p:grpSp>
      <p:sp>
        <p:nvSpPr>
          <p:cNvPr id="16" name="TextBox 16"/>
          <p:cNvSpPr txBox="1"/>
          <p:nvPr/>
        </p:nvSpPr>
        <p:spPr>
          <a:xfrm rot="474414">
            <a:off x="11513725" y="-1661496"/>
            <a:ext cx="3383478" cy="101880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8346"/>
              </a:lnSpc>
              <a:spcBef>
                <a:spcPct val="0"/>
              </a:spcBef>
            </a:pPr>
            <a:r>
              <a:rPr lang="en-US" sz="48621" b="1">
                <a:solidFill>
                  <a:srgbClr val="1E1E1E"/>
                </a:solidFill>
                <a:latin typeface="Prachason Neue Mon Medium"/>
                <a:ea typeface="Prachason Neue Mon Medium"/>
                <a:cs typeface="Prachason Neue Mon Medium"/>
                <a:sym typeface="Prachason Neue Mon Medium"/>
              </a:rPr>
              <a:t>÷</a:t>
            </a:r>
          </a:p>
        </p:txBody>
      </p:sp>
      <p:sp>
        <p:nvSpPr>
          <p:cNvPr id="17" name="TextBox 17"/>
          <p:cNvSpPr txBox="1"/>
          <p:nvPr/>
        </p:nvSpPr>
        <p:spPr>
          <a:xfrm rot="474414">
            <a:off x="11400798" y="-1799632"/>
            <a:ext cx="3383478" cy="1018804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58346"/>
              </a:lnSpc>
              <a:spcBef>
                <a:spcPct val="0"/>
              </a:spcBef>
            </a:pPr>
            <a:r>
              <a:rPr lang="en-US" sz="48621" b="1">
                <a:solidFill>
                  <a:srgbClr val="FFFFFF"/>
                </a:solidFill>
                <a:latin typeface="Prachason Neue Mon Medium"/>
                <a:ea typeface="Prachason Neue Mon Medium"/>
                <a:cs typeface="Prachason Neue Mon Medium"/>
                <a:sym typeface="Prachason Neue Mon Medium"/>
              </a:rPr>
              <a:t>÷</a:t>
            </a:r>
          </a:p>
        </p:txBody>
      </p:sp>
      <p:sp>
        <p:nvSpPr>
          <p:cNvPr id="18" name="Freeform 18"/>
          <p:cNvSpPr/>
          <p:nvPr/>
        </p:nvSpPr>
        <p:spPr>
          <a:xfrm rot="-483271" flipH="1" flipV="1">
            <a:off x="14569827" y="1588952"/>
            <a:ext cx="2237543" cy="2069727"/>
          </a:xfrm>
          <a:custGeom>
            <a:avLst/>
            <a:gdLst/>
            <a:ahLst/>
            <a:cxnLst/>
            <a:rect l="l" t="t" r="r" b="b"/>
            <a:pathLst>
              <a:path w="2237543" h="2069727">
                <a:moveTo>
                  <a:pt x="2237543" y="2069727"/>
                </a:moveTo>
                <a:lnTo>
                  <a:pt x="0" y="2069727"/>
                </a:lnTo>
                <a:lnTo>
                  <a:pt x="0" y="0"/>
                </a:lnTo>
                <a:lnTo>
                  <a:pt x="2237543" y="0"/>
                </a:lnTo>
                <a:lnTo>
                  <a:pt x="2237543" y="2069727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  <p:sp>
        <p:nvSpPr>
          <p:cNvPr id="19" name="TextBox 19"/>
          <p:cNvSpPr txBox="1"/>
          <p:nvPr/>
        </p:nvSpPr>
        <p:spPr>
          <a:xfrm>
            <a:off x="2496266" y="1640061"/>
            <a:ext cx="7091404" cy="1143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6599"/>
              </a:lnSpc>
            </a:pPr>
            <a:r>
              <a:rPr lang="en-US" sz="5499" b="1" dirty="0">
                <a:solidFill>
                  <a:srgbClr val="1E1E1E"/>
                </a:solidFill>
                <a:latin typeface="Prachason Neue Mon Semi-Bold"/>
                <a:ea typeface="Prachason Neue Mon Semi-Bold"/>
                <a:cs typeface="Prachason Neue Mon Semi-Bold"/>
                <a:sym typeface="Prachason Neue Mon Semi-Bold"/>
              </a:rPr>
              <a:t>LET’S TRY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2293931" y="5533314"/>
            <a:ext cx="6647734" cy="1143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6599"/>
              </a:lnSpc>
              <a:spcBef>
                <a:spcPct val="0"/>
              </a:spcBef>
            </a:pPr>
            <a:r>
              <a:rPr lang="en-US" sz="5499" b="1">
                <a:solidFill>
                  <a:srgbClr val="1E1E1E"/>
                </a:solidFill>
                <a:latin typeface="Prachason Neue Mon Semi-Bold"/>
                <a:ea typeface="Prachason Neue Mon Semi-Bold"/>
                <a:cs typeface="Prachason Neue Mon Semi-Bold"/>
                <a:sym typeface="Prachason Neue Mon Semi-Bold"/>
              </a:rPr>
              <a:t>What is 20.4 ÷ 0.4?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EB89EBF5-CAE7-47B2-BB48-D7FEFC6EF3E7}"/>
                  </a:ext>
                </a:extLst>
              </p14:cNvPr>
              <p14:cNvContentPartPr/>
              <p14:nvPr/>
            </p14:nvContentPartPr>
            <p14:xfrm>
              <a:off x="6034702" y="1695825"/>
              <a:ext cx="360" cy="360"/>
            </p14:xfrm>
          </p:contentPart>
        </mc:Choice>
        <mc:Fallback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EB89EBF5-CAE7-47B2-BB48-D7FEFC6EF3E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017062" y="1678185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283FC749-B977-4CC9-92DC-8819E4FB1A34}"/>
                  </a:ext>
                </a:extLst>
              </p14:cNvPr>
              <p14:cNvContentPartPr/>
              <p14:nvPr/>
            </p14:nvContentPartPr>
            <p14:xfrm>
              <a:off x="6036502" y="1435185"/>
              <a:ext cx="360" cy="360"/>
            </p14:xfrm>
          </p:contentPart>
        </mc:Choice>
        <mc:Fallback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283FC749-B977-4CC9-92DC-8819E4FB1A3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018862" y="1417545"/>
                <a:ext cx="36000" cy="360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>
    <p:push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FBF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1133475"/>
            <a:ext cx="16230600" cy="8020050"/>
            <a:chOff x="0" y="0"/>
            <a:chExt cx="4211285" cy="208092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211285" cy="2080928"/>
            </a:xfrm>
            <a:custGeom>
              <a:avLst/>
              <a:gdLst/>
              <a:ahLst/>
              <a:cxnLst/>
              <a:rect l="l" t="t" r="r" b="b"/>
              <a:pathLst>
                <a:path w="4211285" h="2080928">
                  <a:moveTo>
                    <a:pt x="19080" y="0"/>
                  </a:moveTo>
                  <a:lnTo>
                    <a:pt x="4192205" y="0"/>
                  </a:lnTo>
                  <a:cubicBezTo>
                    <a:pt x="4202742" y="0"/>
                    <a:pt x="4211285" y="8542"/>
                    <a:pt x="4211285" y="19080"/>
                  </a:cubicBezTo>
                  <a:lnTo>
                    <a:pt x="4211285" y="2061848"/>
                  </a:lnTo>
                  <a:cubicBezTo>
                    <a:pt x="4211285" y="2072386"/>
                    <a:pt x="4202742" y="2080928"/>
                    <a:pt x="4192205" y="2080928"/>
                  </a:cubicBezTo>
                  <a:lnTo>
                    <a:pt x="19080" y="2080928"/>
                  </a:lnTo>
                  <a:cubicBezTo>
                    <a:pt x="8542" y="2080928"/>
                    <a:pt x="0" y="2072386"/>
                    <a:pt x="0" y="2061848"/>
                  </a:cubicBezTo>
                  <a:lnTo>
                    <a:pt x="0" y="19080"/>
                  </a:lnTo>
                  <a:cubicBezTo>
                    <a:pt x="0" y="8542"/>
                    <a:pt x="8542" y="0"/>
                    <a:pt x="19080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1E1E1E"/>
              </a:solidFill>
              <a:prstDash val="solid"/>
              <a:round/>
            </a:ln>
          </p:spPr>
        </p:sp>
        <p:sp>
          <p:nvSpPr>
            <p:cNvPr id="4" name="TextBox 4"/>
            <p:cNvSpPr txBox="1"/>
            <p:nvPr/>
          </p:nvSpPr>
          <p:spPr>
            <a:xfrm>
              <a:off x="0" y="-133350"/>
              <a:ext cx="4211285" cy="221427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545312" y="1814020"/>
            <a:ext cx="5536760" cy="6160512"/>
          </a:xfrm>
          <a:custGeom>
            <a:avLst/>
            <a:gdLst/>
            <a:ahLst/>
            <a:cxnLst/>
            <a:rect l="l" t="t" r="r" b="b"/>
            <a:pathLst>
              <a:path w="5536760" h="6160512">
                <a:moveTo>
                  <a:pt x="0" y="0"/>
                </a:moveTo>
                <a:lnTo>
                  <a:pt x="5536760" y="0"/>
                </a:lnTo>
                <a:lnTo>
                  <a:pt x="5536760" y="6160512"/>
                </a:lnTo>
                <a:lnTo>
                  <a:pt x="0" y="616051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6" name="TextBox 6"/>
          <p:cNvSpPr txBox="1"/>
          <p:nvPr/>
        </p:nvSpPr>
        <p:spPr>
          <a:xfrm>
            <a:off x="7954287" y="1280374"/>
            <a:ext cx="7091404" cy="1143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6599"/>
              </a:lnSpc>
            </a:pPr>
            <a:r>
              <a:rPr lang="en-US" sz="5499" b="1">
                <a:solidFill>
                  <a:srgbClr val="1E1E1E"/>
                </a:solidFill>
                <a:latin typeface="Prachason Neue Mon Semi-Bold"/>
                <a:ea typeface="Prachason Neue Mon Semi-Bold"/>
                <a:cs typeface="Prachason Neue Mon Semi-Bold"/>
                <a:sym typeface="Prachason Neue Mon Semi-Bold"/>
              </a:rPr>
              <a:t>LET’S TRY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7954287" y="2881548"/>
            <a:ext cx="6647734" cy="1143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6599"/>
              </a:lnSpc>
              <a:spcBef>
                <a:spcPct val="0"/>
              </a:spcBef>
            </a:pPr>
            <a:r>
              <a:rPr lang="en-US" sz="5499" b="1">
                <a:solidFill>
                  <a:srgbClr val="1E1E1E"/>
                </a:solidFill>
                <a:latin typeface="Prachason Neue Mon Semi-Bold"/>
                <a:ea typeface="Prachason Neue Mon Semi-Bold"/>
                <a:cs typeface="Prachason Neue Mon Semi-Bold"/>
                <a:sym typeface="Prachason Neue Mon Semi-Bold"/>
              </a:rPr>
              <a:t>What is 20.4 ÷ 0.4?</a:t>
            </a:r>
          </a:p>
        </p:txBody>
      </p:sp>
    </p:spTree>
  </p:cSld>
  <p:clrMapOvr>
    <a:masterClrMapping/>
  </p:clrMapOvr>
  <p:transition>
    <p:push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FBF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1133475"/>
            <a:ext cx="16230600" cy="8020050"/>
            <a:chOff x="0" y="0"/>
            <a:chExt cx="4211285" cy="208092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211285" cy="2080928"/>
            </a:xfrm>
            <a:custGeom>
              <a:avLst/>
              <a:gdLst/>
              <a:ahLst/>
              <a:cxnLst/>
              <a:rect l="l" t="t" r="r" b="b"/>
              <a:pathLst>
                <a:path w="4211285" h="2080928">
                  <a:moveTo>
                    <a:pt x="19080" y="0"/>
                  </a:moveTo>
                  <a:lnTo>
                    <a:pt x="4192205" y="0"/>
                  </a:lnTo>
                  <a:cubicBezTo>
                    <a:pt x="4202742" y="0"/>
                    <a:pt x="4211285" y="8542"/>
                    <a:pt x="4211285" y="19080"/>
                  </a:cubicBezTo>
                  <a:lnTo>
                    <a:pt x="4211285" y="2061848"/>
                  </a:lnTo>
                  <a:cubicBezTo>
                    <a:pt x="4211285" y="2072386"/>
                    <a:pt x="4202742" y="2080928"/>
                    <a:pt x="4192205" y="2080928"/>
                  </a:cubicBezTo>
                  <a:lnTo>
                    <a:pt x="19080" y="2080928"/>
                  </a:lnTo>
                  <a:cubicBezTo>
                    <a:pt x="8542" y="2080928"/>
                    <a:pt x="0" y="2072386"/>
                    <a:pt x="0" y="2061848"/>
                  </a:cubicBezTo>
                  <a:lnTo>
                    <a:pt x="0" y="19080"/>
                  </a:lnTo>
                  <a:cubicBezTo>
                    <a:pt x="0" y="8542"/>
                    <a:pt x="8542" y="0"/>
                    <a:pt x="19080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1E1E1E"/>
              </a:solidFill>
              <a:prstDash val="solid"/>
              <a:round/>
            </a:ln>
          </p:spPr>
        </p:sp>
        <p:sp>
          <p:nvSpPr>
            <p:cNvPr id="4" name="TextBox 4"/>
            <p:cNvSpPr txBox="1"/>
            <p:nvPr/>
          </p:nvSpPr>
          <p:spPr>
            <a:xfrm>
              <a:off x="0" y="-133350"/>
              <a:ext cx="4211285" cy="221427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545312" y="1814020"/>
            <a:ext cx="5536760" cy="6160512"/>
          </a:xfrm>
          <a:custGeom>
            <a:avLst/>
            <a:gdLst/>
            <a:ahLst/>
            <a:cxnLst/>
            <a:rect l="l" t="t" r="r" b="b"/>
            <a:pathLst>
              <a:path w="5536760" h="6160512">
                <a:moveTo>
                  <a:pt x="0" y="0"/>
                </a:moveTo>
                <a:lnTo>
                  <a:pt x="5536760" y="0"/>
                </a:lnTo>
                <a:lnTo>
                  <a:pt x="5536760" y="6160512"/>
                </a:lnTo>
                <a:lnTo>
                  <a:pt x="0" y="6160512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</p:sp>
      <p:sp>
        <p:nvSpPr>
          <p:cNvPr id="6" name="TextBox 6"/>
          <p:cNvSpPr txBox="1"/>
          <p:nvPr/>
        </p:nvSpPr>
        <p:spPr>
          <a:xfrm>
            <a:off x="7732452" y="1738548"/>
            <a:ext cx="7091404" cy="1143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6599"/>
              </a:lnSpc>
            </a:pPr>
            <a:r>
              <a:rPr lang="en-US" sz="5499" b="1" dirty="0">
                <a:solidFill>
                  <a:srgbClr val="1E1E1E"/>
                </a:solidFill>
                <a:latin typeface="Prachason Neue Mon Semi-Bold"/>
                <a:ea typeface="Prachason Neue Mon Semi-Bold"/>
                <a:cs typeface="Prachason Neue Mon Semi-Bold"/>
                <a:sym typeface="Prachason Neue Mon Semi-Bold"/>
              </a:rPr>
              <a:t>LET’S TRY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7954287" y="2881548"/>
            <a:ext cx="6647734" cy="1143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6599"/>
              </a:lnSpc>
              <a:spcBef>
                <a:spcPct val="0"/>
              </a:spcBef>
            </a:pPr>
            <a:r>
              <a:rPr lang="en-US" sz="5499" b="1">
                <a:solidFill>
                  <a:srgbClr val="1E1E1E"/>
                </a:solidFill>
                <a:latin typeface="Prachason Neue Mon Semi-Bold"/>
                <a:ea typeface="Prachason Neue Mon Semi-Bold"/>
                <a:cs typeface="Prachason Neue Mon Semi-Bold"/>
                <a:sym typeface="Prachason Neue Mon Semi-Bold"/>
              </a:rPr>
              <a:t>What is 20.4 ÷ 0.4?</a:t>
            </a:r>
          </a:p>
        </p:txBody>
      </p:sp>
    </p:spTree>
  </p:cSld>
  <p:clrMapOvr>
    <a:masterClrMapping/>
  </p:clrMapOvr>
  <p:transition>
    <p:push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5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16673" y="2726074"/>
            <a:ext cx="5581304" cy="4918524"/>
          </a:xfrm>
          <a:custGeom>
            <a:avLst/>
            <a:gdLst/>
            <a:ahLst/>
            <a:cxnLst/>
            <a:rect l="l" t="t" r="r" b="b"/>
            <a:pathLst>
              <a:path w="5581304" h="4918524">
                <a:moveTo>
                  <a:pt x="0" y="0"/>
                </a:moveTo>
                <a:lnTo>
                  <a:pt x="5581304" y="0"/>
                </a:lnTo>
                <a:lnTo>
                  <a:pt x="5581304" y="4918524"/>
                </a:lnTo>
                <a:lnTo>
                  <a:pt x="0" y="491852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" name="Freeform 3"/>
          <p:cNvSpPr/>
          <p:nvPr/>
        </p:nvSpPr>
        <p:spPr>
          <a:xfrm>
            <a:off x="10753040" y="6030896"/>
            <a:ext cx="2822701" cy="3227404"/>
          </a:xfrm>
          <a:custGeom>
            <a:avLst/>
            <a:gdLst/>
            <a:ahLst/>
            <a:cxnLst/>
            <a:rect l="l" t="t" r="r" b="b"/>
            <a:pathLst>
              <a:path w="2822701" h="3227404">
                <a:moveTo>
                  <a:pt x="0" y="0"/>
                </a:moveTo>
                <a:lnTo>
                  <a:pt x="2822701" y="0"/>
                </a:lnTo>
                <a:lnTo>
                  <a:pt x="2822701" y="3227404"/>
                </a:lnTo>
                <a:lnTo>
                  <a:pt x="0" y="3227404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519231" t="-74291" r="-8962"/>
            </a:stretch>
          </a:blipFill>
        </p:spPr>
      </p:sp>
      <p:sp>
        <p:nvSpPr>
          <p:cNvPr id="4" name="TextBox 4"/>
          <p:cNvSpPr txBox="1"/>
          <p:nvPr/>
        </p:nvSpPr>
        <p:spPr>
          <a:xfrm>
            <a:off x="8724337" y="879532"/>
            <a:ext cx="6348751" cy="14573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8399"/>
              </a:lnSpc>
              <a:spcBef>
                <a:spcPct val="0"/>
              </a:spcBef>
            </a:pPr>
            <a:r>
              <a:rPr lang="en-US" sz="6999" b="1">
                <a:solidFill>
                  <a:srgbClr val="1E1E1E"/>
                </a:solidFill>
                <a:latin typeface="Prachason Neue Mon Semi-Bold"/>
                <a:ea typeface="Prachason Neue Mon Semi-Bold"/>
                <a:cs typeface="Prachason Neue Mon Semi-Bold"/>
                <a:sym typeface="Prachason Neue Mon Semi-Bold"/>
              </a:rPr>
              <a:t>YOUR TURN</a:t>
            </a:r>
          </a:p>
        </p:txBody>
      </p:sp>
      <p:sp>
        <p:nvSpPr>
          <p:cNvPr id="5" name="Freeform 5"/>
          <p:cNvSpPr/>
          <p:nvPr/>
        </p:nvSpPr>
        <p:spPr>
          <a:xfrm>
            <a:off x="6389136" y="5796873"/>
            <a:ext cx="3915364" cy="3461427"/>
          </a:xfrm>
          <a:custGeom>
            <a:avLst/>
            <a:gdLst/>
            <a:ahLst/>
            <a:cxnLst/>
            <a:rect l="l" t="t" r="r" b="b"/>
            <a:pathLst>
              <a:path w="3915364" h="3461427">
                <a:moveTo>
                  <a:pt x="0" y="0"/>
                </a:moveTo>
                <a:lnTo>
                  <a:pt x="3915365" y="0"/>
                </a:lnTo>
                <a:lnTo>
                  <a:pt x="3915365" y="3461427"/>
                </a:lnTo>
                <a:lnTo>
                  <a:pt x="0" y="346142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t="-71871" r="-382304" b="-1193"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8346819" y="3222682"/>
            <a:ext cx="4765680" cy="1920818"/>
          </a:xfrm>
          <a:custGeom>
            <a:avLst/>
            <a:gdLst/>
            <a:ahLst/>
            <a:cxnLst/>
            <a:rect l="l" t="t" r="r" b="b"/>
            <a:pathLst>
              <a:path w="4765680" h="1920818">
                <a:moveTo>
                  <a:pt x="0" y="0"/>
                </a:moveTo>
                <a:lnTo>
                  <a:pt x="4765679" y="0"/>
                </a:lnTo>
                <a:lnTo>
                  <a:pt x="4765679" y="1920818"/>
                </a:lnTo>
                <a:lnTo>
                  <a:pt x="0" y="192081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r="-296249" b="-211872"/>
            </a:stretch>
          </a:blipFill>
        </p:spPr>
      </p:sp>
    </p:spTree>
  </p:cSld>
  <p:clrMapOvr>
    <a:masterClrMapping/>
  </p:clrMapOvr>
  <p:transition>
    <p:push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C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1911595"/>
            <a:ext cx="7190922" cy="7062017"/>
            <a:chOff x="0" y="0"/>
            <a:chExt cx="1865798" cy="183235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865798" cy="1832352"/>
            </a:xfrm>
            <a:custGeom>
              <a:avLst/>
              <a:gdLst/>
              <a:ahLst/>
              <a:cxnLst/>
              <a:rect l="l" t="t" r="r" b="b"/>
              <a:pathLst>
                <a:path w="1865798" h="1832352">
                  <a:moveTo>
                    <a:pt x="43065" y="0"/>
                  </a:moveTo>
                  <a:lnTo>
                    <a:pt x="1822733" y="0"/>
                  </a:lnTo>
                  <a:cubicBezTo>
                    <a:pt x="1834155" y="0"/>
                    <a:pt x="1845108" y="4537"/>
                    <a:pt x="1853185" y="12613"/>
                  </a:cubicBezTo>
                  <a:cubicBezTo>
                    <a:pt x="1861261" y="20690"/>
                    <a:pt x="1865798" y="31643"/>
                    <a:pt x="1865798" y="43065"/>
                  </a:cubicBezTo>
                  <a:lnTo>
                    <a:pt x="1865798" y="1789287"/>
                  </a:lnTo>
                  <a:cubicBezTo>
                    <a:pt x="1865798" y="1813071"/>
                    <a:pt x="1846517" y="1832352"/>
                    <a:pt x="1822733" y="1832352"/>
                  </a:cubicBezTo>
                  <a:lnTo>
                    <a:pt x="43065" y="1832352"/>
                  </a:lnTo>
                  <a:cubicBezTo>
                    <a:pt x="19281" y="1832352"/>
                    <a:pt x="0" y="1813071"/>
                    <a:pt x="0" y="1789287"/>
                  </a:cubicBezTo>
                  <a:lnTo>
                    <a:pt x="0" y="43065"/>
                  </a:lnTo>
                  <a:cubicBezTo>
                    <a:pt x="0" y="19281"/>
                    <a:pt x="19281" y="0"/>
                    <a:pt x="43065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1E1E1E"/>
              </a:solidFill>
              <a:prstDash val="solid"/>
              <a:round/>
            </a:ln>
          </p:spPr>
        </p:sp>
        <p:sp>
          <p:nvSpPr>
            <p:cNvPr id="4" name="TextBox 4"/>
            <p:cNvSpPr txBox="1"/>
            <p:nvPr/>
          </p:nvSpPr>
          <p:spPr>
            <a:xfrm>
              <a:off x="0" y="-133350"/>
              <a:ext cx="1865798" cy="196570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352578" y="3216205"/>
            <a:ext cx="6543166" cy="5719688"/>
          </a:xfrm>
          <a:custGeom>
            <a:avLst/>
            <a:gdLst/>
            <a:ahLst/>
            <a:cxnLst/>
            <a:rect l="l" t="t" r="r" b="b"/>
            <a:pathLst>
              <a:path w="6543166" h="5719688">
                <a:moveTo>
                  <a:pt x="0" y="0"/>
                </a:moveTo>
                <a:lnTo>
                  <a:pt x="6543166" y="0"/>
                </a:lnTo>
                <a:lnTo>
                  <a:pt x="6543166" y="5719688"/>
                </a:lnTo>
                <a:lnTo>
                  <a:pt x="0" y="571968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b="-6493"/>
            </a:stretch>
          </a:blipFill>
          <a:ln cap="sq">
            <a:noFill/>
            <a:prstDash val="solid"/>
            <a:miter/>
          </a:ln>
        </p:spPr>
      </p:sp>
      <p:sp>
        <p:nvSpPr>
          <p:cNvPr id="6" name="Freeform 6"/>
          <p:cNvSpPr/>
          <p:nvPr/>
        </p:nvSpPr>
        <p:spPr>
          <a:xfrm>
            <a:off x="5001794" y="7585883"/>
            <a:ext cx="2759204" cy="1359535"/>
          </a:xfrm>
          <a:custGeom>
            <a:avLst/>
            <a:gdLst/>
            <a:ahLst/>
            <a:cxnLst/>
            <a:rect l="l" t="t" r="r" b="b"/>
            <a:pathLst>
              <a:path w="2759204" h="1359535">
                <a:moveTo>
                  <a:pt x="0" y="0"/>
                </a:moveTo>
                <a:lnTo>
                  <a:pt x="2759203" y="0"/>
                </a:lnTo>
                <a:lnTo>
                  <a:pt x="2759203" y="1359535"/>
                </a:lnTo>
                <a:lnTo>
                  <a:pt x="0" y="135953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  <p:grpSp>
        <p:nvGrpSpPr>
          <p:cNvPr id="7" name="Group 7"/>
          <p:cNvGrpSpPr/>
          <p:nvPr/>
        </p:nvGrpSpPr>
        <p:grpSpPr>
          <a:xfrm>
            <a:off x="1667701" y="1282002"/>
            <a:ext cx="1797989" cy="2261279"/>
            <a:chOff x="0" y="0"/>
            <a:chExt cx="2397319" cy="3015038"/>
          </a:xfrm>
        </p:grpSpPr>
        <p:sp>
          <p:nvSpPr>
            <p:cNvPr id="8" name="Freeform 8"/>
            <p:cNvSpPr/>
            <p:nvPr/>
          </p:nvSpPr>
          <p:spPr>
            <a:xfrm>
              <a:off x="141926" y="141926"/>
              <a:ext cx="2255393" cy="2873112"/>
            </a:xfrm>
            <a:custGeom>
              <a:avLst/>
              <a:gdLst/>
              <a:ahLst/>
              <a:cxnLst/>
              <a:rect l="l" t="t" r="r" b="b"/>
              <a:pathLst>
                <a:path w="2255393" h="2873112">
                  <a:moveTo>
                    <a:pt x="0" y="0"/>
                  </a:moveTo>
                  <a:lnTo>
                    <a:pt x="2255393" y="0"/>
                  </a:lnTo>
                  <a:lnTo>
                    <a:pt x="2255393" y="2873112"/>
                  </a:lnTo>
                  <a:lnTo>
                    <a:pt x="0" y="287311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  <a:ln cap="sq">
              <a:noFill/>
              <a:prstDash val="solid"/>
              <a:miter/>
            </a:ln>
          </p:spPr>
        </p:sp>
        <p:sp>
          <p:nvSpPr>
            <p:cNvPr id="9" name="Freeform 9"/>
            <p:cNvSpPr/>
            <p:nvPr/>
          </p:nvSpPr>
          <p:spPr>
            <a:xfrm>
              <a:off x="0" y="0"/>
              <a:ext cx="2255393" cy="2873112"/>
            </a:xfrm>
            <a:custGeom>
              <a:avLst/>
              <a:gdLst/>
              <a:ahLst/>
              <a:cxnLst/>
              <a:rect l="l" t="t" r="r" b="b"/>
              <a:pathLst>
                <a:path w="2255393" h="2873112">
                  <a:moveTo>
                    <a:pt x="0" y="0"/>
                  </a:moveTo>
                  <a:lnTo>
                    <a:pt x="2255393" y="0"/>
                  </a:lnTo>
                  <a:lnTo>
                    <a:pt x="2255393" y="2873112"/>
                  </a:lnTo>
                  <a:lnTo>
                    <a:pt x="0" y="287311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  <a:ln cap="sq">
              <a:noFill/>
              <a:prstDash val="solid"/>
              <a:miter/>
            </a:ln>
          </p:spPr>
        </p:sp>
      </p:grpSp>
      <p:sp>
        <p:nvSpPr>
          <p:cNvPr id="10" name="Freeform 10"/>
          <p:cNvSpPr/>
          <p:nvPr/>
        </p:nvSpPr>
        <p:spPr>
          <a:xfrm flipH="1" flipV="1">
            <a:off x="2790854" y="425048"/>
            <a:ext cx="1403861" cy="1298571"/>
          </a:xfrm>
          <a:custGeom>
            <a:avLst/>
            <a:gdLst/>
            <a:ahLst/>
            <a:cxnLst/>
            <a:rect l="l" t="t" r="r" b="b"/>
            <a:pathLst>
              <a:path w="1403861" h="1298571">
                <a:moveTo>
                  <a:pt x="1403861" y="1298571"/>
                </a:moveTo>
                <a:lnTo>
                  <a:pt x="0" y="1298571"/>
                </a:lnTo>
                <a:lnTo>
                  <a:pt x="0" y="0"/>
                </a:lnTo>
                <a:lnTo>
                  <a:pt x="1403861" y="0"/>
                </a:lnTo>
                <a:lnTo>
                  <a:pt x="1403861" y="1298571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  <p:sp>
        <p:nvSpPr>
          <p:cNvPr id="11" name="TextBox 11"/>
          <p:cNvSpPr txBox="1"/>
          <p:nvPr/>
        </p:nvSpPr>
        <p:spPr>
          <a:xfrm>
            <a:off x="9382125" y="1735137"/>
            <a:ext cx="6348751" cy="14573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8399"/>
              </a:lnSpc>
              <a:spcBef>
                <a:spcPct val="0"/>
              </a:spcBef>
            </a:pPr>
            <a:r>
              <a:rPr lang="en-US" sz="6999" b="1">
                <a:solidFill>
                  <a:srgbClr val="1E1E1E"/>
                </a:solidFill>
                <a:latin typeface="Prachason Neue Mon Semi-Bold"/>
                <a:ea typeface="Prachason Neue Mon Semi-Bold"/>
                <a:cs typeface="Prachason Neue Mon Semi-Bold"/>
                <a:sym typeface="Prachason Neue Mon Semi-Bold"/>
              </a:rPr>
              <a:t>YOUR TURN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8933586" y="4086244"/>
            <a:ext cx="7617628" cy="13563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5460"/>
              </a:lnSpc>
              <a:spcBef>
                <a:spcPct val="0"/>
              </a:spcBef>
            </a:pPr>
            <a:r>
              <a:rPr lang="en-US" sz="4200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What is the quotient of 2.73 and 0.03?</a:t>
            </a:r>
          </a:p>
        </p:txBody>
      </p:sp>
    </p:spTree>
  </p:cSld>
  <p:clrMapOvr>
    <a:masterClrMapping/>
  </p:clrMapOvr>
  <p:transition>
    <p:push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FBF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8495809" y="4573859"/>
            <a:ext cx="7022004" cy="2700223"/>
            <a:chOff x="0" y="0"/>
            <a:chExt cx="1715744" cy="65976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715744" cy="659768"/>
            </a:xfrm>
            <a:custGeom>
              <a:avLst/>
              <a:gdLst/>
              <a:ahLst/>
              <a:cxnLst/>
              <a:rect l="l" t="t" r="r" b="b"/>
              <a:pathLst>
                <a:path w="1715744" h="659768">
                  <a:moveTo>
                    <a:pt x="35281" y="0"/>
                  </a:moveTo>
                  <a:lnTo>
                    <a:pt x="1680463" y="0"/>
                  </a:lnTo>
                  <a:cubicBezTo>
                    <a:pt x="1699948" y="0"/>
                    <a:pt x="1715744" y="15796"/>
                    <a:pt x="1715744" y="35281"/>
                  </a:cubicBezTo>
                  <a:lnTo>
                    <a:pt x="1715744" y="624487"/>
                  </a:lnTo>
                  <a:cubicBezTo>
                    <a:pt x="1715744" y="643972"/>
                    <a:pt x="1699948" y="659768"/>
                    <a:pt x="1680463" y="659768"/>
                  </a:cubicBezTo>
                  <a:lnTo>
                    <a:pt x="35281" y="659768"/>
                  </a:lnTo>
                  <a:cubicBezTo>
                    <a:pt x="15796" y="659768"/>
                    <a:pt x="0" y="643972"/>
                    <a:pt x="0" y="624487"/>
                  </a:cubicBezTo>
                  <a:lnTo>
                    <a:pt x="0" y="35281"/>
                  </a:lnTo>
                  <a:cubicBezTo>
                    <a:pt x="0" y="15796"/>
                    <a:pt x="15796" y="0"/>
                    <a:pt x="35281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1E1E1E"/>
              </a:solidFill>
              <a:prstDash val="solid"/>
              <a:round/>
            </a:ln>
          </p:spPr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1715744" cy="659768"/>
            </a:xfrm>
            <a:prstGeom prst="rect">
              <a:avLst/>
            </a:prstGeom>
          </p:spPr>
          <p:txBody>
            <a:bodyPr lIns="254000" tIns="254000" rIns="254000" bIns="254000" rtlCol="0" anchor="ctr"/>
            <a:lstStyle/>
            <a:p>
              <a:pPr marL="0" lvl="0" indent="0" algn="ctr">
                <a:lnSpc>
                  <a:spcPts val="5460"/>
                </a:lnSpc>
                <a:spcBef>
                  <a:spcPct val="0"/>
                </a:spcBef>
              </a:pPr>
              <a:r>
                <a:rPr lang="en-US" sz="4200" b="1" dirty="0">
                  <a:solidFill>
                    <a:srgbClr val="1E1E1E"/>
                  </a:solidFill>
                  <a:latin typeface="Zen Maru Gothic Bold"/>
                  <a:ea typeface="Zen Maru Gothic Bold"/>
                  <a:cs typeface="Zen Maru Gothic Bold"/>
                  <a:sym typeface="Zen Maru Gothic Bold"/>
                </a:rPr>
                <a:t>Ms. Harley bought 5 mangoes for ₱45.50. How much did each mango cost?</a:t>
              </a:r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8495809" y="2203538"/>
            <a:ext cx="8763491" cy="17462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10399"/>
              </a:lnSpc>
            </a:pPr>
            <a:r>
              <a:rPr lang="en-US" sz="7999" b="1">
                <a:solidFill>
                  <a:srgbClr val="1E1E1E"/>
                </a:solidFill>
                <a:latin typeface="Prachason Neue Mon Semi-Bold"/>
                <a:ea typeface="Prachason Neue Mon Semi-Bold"/>
                <a:cs typeface="Prachason Neue Mon Semi-Bold"/>
                <a:sym typeface="Prachason Neue Mon Semi-Bold"/>
              </a:rPr>
              <a:t>YOUR TURN</a:t>
            </a:r>
          </a:p>
        </p:txBody>
      </p:sp>
      <p:sp>
        <p:nvSpPr>
          <p:cNvPr id="6" name="Freeform 6"/>
          <p:cNvSpPr/>
          <p:nvPr/>
        </p:nvSpPr>
        <p:spPr>
          <a:xfrm>
            <a:off x="-229926" y="2628024"/>
            <a:ext cx="8419979" cy="7868853"/>
          </a:xfrm>
          <a:custGeom>
            <a:avLst/>
            <a:gdLst/>
            <a:ahLst/>
            <a:cxnLst/>
            <a:rect l="l" t="t" r="r" b="b"/>
            <a:pathLst>
              <a:path w="8419979" h="7868853">
                <a:moveTo>
                  <a:pt x="0" y="0"/>
                </a:moveTo>
                <a:lnTo>
                  <a:pt x="8419978" y="0"/>
                </a:lnTo>
                <a:lnTo>
                  <a:pt x="8419978" y="7868853"/>
                </a:lnTo>
                <a:lnTo>
                  <a:pt x="0" y="786885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  <p:sp>
        <p:nvSpPr>
          <p:cNvPr id="7" name="Freeform 7"/>
          <p:cNvSpPr/>
          <p:nvPr/>
        </p:nvSpPr>
        <p:spPr>
          <a:xfrm>
            <a:off x="1028700" y="3557114"/>
            <a:ext cx="1570522" cy="1586386"/>
          </a:xfrm>
          <a:custGeom>
            <a:avLst/>
            <a:gdLst/>
            <a:ahLst/>
            <a:cxnLst/>
            <a:rect l="l" t="t" r="r" b="b"/>
            <a:pathLst>
              <a:path w="1570522" h="1586386">
                <a:moveTo>
                  <a:pt x="0" y="0"/>
                </a:moveTo>
                <a:lnTo>
                  <a:pt x="1570522" y="0"/>
                </a:lnTo>
                <a:lnTo>
                  <a:pt x="1570522" y="1586386"/>
                </a:lnTo>
                <a:lnTo>
                  <a:pt x="0" y="158638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  <p:sp>
        <p:nvSpPr>
          <p:cNvPr id="8" name="Freeform 8"/>
          <p:cNvSpPr/>
          <p:nvPr/>
        </p:nvSpPr>
        <p:spPr>
          <a:xfrm rot="446199">
            <a:off x="1262999" y="2102155"/>
            <a:ext cx="633912" cy="617272"/>
          </a:xfrm>
          <a:custGeom>
            <a:avLst/>
            <a:gdLst/>
            <a:ahLst/>
            <a:cxnLst/>
            <a:rect l="l" t="t" r="r" b="b"/>
            <a:pathLst>
              <a:path w="633912" h="617272">
                <a:moveTo>
                  <a:pt x="0" y="0"/>
                </a:moveTo>
                <a:lnTo>
                  <a:pt x="633913" y="0"/>
                </a:lnTo>
                <a:lnTo>
                  <a:pt x="633913" y="617272"/>
                </a:lnTo>
                <a:lnTo>
                  <a:pt x="0" y="617272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  <p:sp>
        <p:nvSpPr>
          <p:cNvPr id="9" name="TextBox 9"/>
          <p:cNvSpPr txBox="1"/>
          <p:nvPr/>
        </p:nvSpPr>
        <p:spPr>
          <a:xfrm rot="474414">
            <a:off x="2299691" y="-1971913"/>
            <a:ext cx="2018935" cy="60769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4815"/>
              </a:lnSpc>
              <a:spcBef>
                <a:spcPct val="0"/>
              </a:spcBef>
            </a:pPr>
            <a:r>
              <a:rPr lang="en-US" sz="29012" b="1">
                <a:solidFill>
                  <a:srgbClr val="1E1E1E"/>
                </a:solidFill>
                <a:latin typeface="Prachason Neue Mon Medium"/>
                <a:ea typeface="Prachason Neue Mon Medium"/>
                <a:cs typeface="Prachason Neue Mon Medium"/>
                <a:sym typeface="Prachason Neue Mon Medium"/>
              </a:rPr>
              <a:t>÷</a:t>
            </a:r>
          </a:p>
        </p:txBody>
      </p:sp>
      <p:sp>
        <p:nvSpPr>
          <p:cNvPr id="10" name="TextBox 10"/>
          <p:cNvSpPr txBox="1"/>
          <p:nvPr/>
        </p:nvSpPr>
        <p:spPr>
          <a:xfrm rot="474414">
            <a:off x="2232307" y="-2054339"/>
            <a:ext cx="2018935" cy="60769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4815"/>
              </a:lnSpc>
              <a:spcBef>
                <a:spcPct val="0"/>
              </a:spcBef>
            </a:pPr>
            <a:r>
              <a:rPr lang="en-US" sz="29012" b="1">
                <a:solidFill>
                  <a:srgbClr val="FFFFFF"/>
                </a:solidFill>
                <a:latin typeface="Prachason Neue Mon Medium"/>
                <a:ea typeface="Prachason Neue Mon Medium"/>
                <a:cs typeface="Prachason Neue Mon Medium"/>
                <a:sym typeface="Prachason Neue Mon Medium"/>
              </a:rPr>
              <a:t>÷</a:t>
            </a:r>
          </a:p>
        </p:txBody>
      </p:sp>
      <p:sp>
        <p:nvSpPr>
          <p:cNvPr id="11" name="Freeform 11"/>
          <p:cNvSpPr/>
          <p:nvPr/>
        </p:nvSpPr>
        <p:spPr>
          <a:xfrm rot="1758327">
            <a:off x="6253584" y="1973764"/>
            <a:ext cx="602290" cy="309426"/>
          </a:xfrm>
          <a:custGeom>
            <a:avLst/>
            <a:gdLst/>
            <a:ahLst/>
            <a:cxnLst/>
            <a:rect l="l" t="t" r="r" b="b"/>
            <a:pathLst>
              <a:path w="602290" h="309426">
                <a:moveTo>
                  <a:pt x="0" y="0"/>
                </a:moveTo>
                <a:lnTo>
                  <a:pt x="602290" y="0"/>
                </a:lnTo>
                <a:lnTo>
                  <a:pt x="602290" y="309427"/>
                </a:lnTo>
                <a:lnTo>
                  <a:pt x="0" y="309427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</p:spTree>
  </p:cSld>
  <p:clrMapOvr>
    <a:masterClrMapping/>
  </p:clrMapOvr>
  <p:transition>
    <p:push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C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11212259" y="1028700"/>
            <a:ext cx="6047041" cy="7028668"/>
          </a:xfrm>
          <a:custGeom>
            <a:avLst/>
            <a:gdLst/>
            <a:ahLst/>
            <a:cxnLst/>
            <a:rect l="l" t="t" r="r" b="b"/>
            <a:pathLst>
              <a:path w="6047041" h="7028668">
                <a:moveTo>
                  <a:pt x="0" y="0"/>
                </a:moveTo>
                <a:lnTo>
                  <a:pt x="6047041" y="0"/>
                </a:lnTo>
                <a:lnTo>
                  <a:pt x="6047041" y="7028668"/>
                </a:lnTo>
                <a:lnTo>
                  <a:pt x="0" y="702866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b="-6095"/>
            </a:stretch>
          </a:blipFill>
          <a:ln cap="sq">
            <a:noFill/>
            <a:prstDash val="solid"/>
            <a:miter/>
          </a:ln>
        </p:spPr>
      </p:sp>
      <p:sp>
        <p:nvSpPr>
          <p:cNvPr id="3" name="Freeform 3"/>
          <p:cNvSpPr/>
          <p:nvPr/>
        </p:nvSpPr>
        <p:spPr>
          <a:xfrm>
            <a:off x="15906170" y="1862925"/>
            <a:ext cx="965544" cy="920888"/>
          </a:xfrm>
          <a:custGeom>
            <a:avLst/>
            <a:gdLst/>
            <a:ahLst/>
            <a:cxnLst/>
            <a:rect l="l" t="t" r="r" b="b"/>
            <a:pathLst>
              <a:path w="965544" h="920888">
                <a:moveTo>
                  <a:pt x="0" y="0"/>
                </a:moveTo>
                <a:lnTo>
                  <a:pt x="965544" y="0"/>
                </a:lnTo>
                <a:lnTo>
                  <a:pt x="965544" y="920888"/>
                </a:lnTo>
                <a:lnTo>
                  <a:pt x="0" y="92088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  <p:sp>
        <p:nvSpPr>
          <p:cNvPr id="4" name="TextBox 4"/>
          <p:cNvSpPr txBox="1"/>
          <p:nvPr/>
        </p:nvSpPr>
        <p:spPr>
          <a:xfrm>
            <a:off x="1028700" y="2260760"/>
            <a:ext cx="9798596" cy="14573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8399"/>
              </a:lnSpc>
              <a:spcBef>
                <a:spcPct val="0"/>
              </a:spcBef>
            </a:pPr>
            <a:r>
              <a:rPr lang="en-US" sz="6999" b="1">
                <a:solidFill>
                  <a:srgbClr val="1E1E1E"/>
                </a:solidFill>
                <a:latin typeface="Prachason Neue Mon Semi-Bold"/>
                <a:ea typeface="Prachason Neue Mon Semi-Bold"/>
                <a:cs typeface="Prachason Neue Mon Semi-Bold"/>
                <a:sym typeface="Prachason Neue Mon Semi-Bold"/>
              </a:rPr>
              <a:t>Lesson Outline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028700" y="3963998"/>
            <a:ext cx="9798596" cy="22047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34059" lvl="1" indent="-367030" algn="l">
              <a:lnSpc>
                <a:spcPts val="4419"/>
              </a:lnSpc>
              <a:spcBef>
                <a:spcPct val="0"/>
              </a:spcBef>
              <a:buFont typeface="Arial"/>
              <a:buChar char="•"/>
            </a:pPr>
            <a:r>
              <a:rPr lang="en-US" sz="33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Multiplying decimals by a single digit number</a:t>
            </a:r>
          </a:p>
          <a:p>
            <a:pPr marL="734059" lvl="1" indent="-367030" algn="l">
              <a:lnSpc>
                <a:spcPts val="4419"/>
              </a:lnSpc>
              <a:spcBef>
                <a:spcPct val="0"/>
              </a:spcBef>
              <a:buFont typeface="Arial"/>
              <a:buChar char="•"/>
            </a:pPr>
            <a:r>
              <a:rPr lang="en-US" sz="33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Multiplying decimals by 2 digit numbers</a:t>
            </a:r>
          </a:p>
          <a:p>
            <a:pPr marL="734059" lvl="1" indent="-367030" algn="l">
              <a:lnSpc>
                <a:spcPts val="4419"/>
              </a:lnSpc>
              <a:spcBef>
                <a:spcPct val="0"/>
              </a:spcBef>
              <a:buFont typeface="Arial"/>
              <a:buChar char="•"/>
            </a:pPr>
            <a:r>
              <a:rPr lang="en-US" sz="33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Dividing decimals where quotients are decimals</a:t>
            </a:r>
          </a:p>
          <a:p>
            <a:pPr marL="734059" lvl="1" indent="-367030" algn="l">
              <a:lnSpc>
                <a:spcPts val="4419"/>
              </a:lnSpc>
              <a:spcBef>
                <a:spcPct val="0"/>
              </a:spcBef>
              <a:buFont typeface="Arial"/>
              <a:buChar char="•"/>
            </a:pPr>
            <a:r>
              <a:rPr lang="en-US" sz="33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Dividing decimals by 2 digit numbers</a:t>
            </a:r>
          </a:p>
        </p:txBody>
      </p:sp>
    </p:spTree>
  </p:cSld>
  <p:clrMapOvr>
    <a:masterClrMapping/>
  </p:clrMapOvr>
  <p:transition>
    <p:push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C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1133475"/>
            <a:ext cx="16230600" cy="8020050"/>
            <a:chOff x="0" y="0"/>
            <a:chExt cx="4211285" cy="2080928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4211285" cy="2080928"/>
            </a:xfrm>
            <a:custGeom>
              <a:avLst/>
              <a:gdLst/>
              <a:ahLst/>
              <a:cxnLst/>
              <a:rect l="l" t="t" r="r" b="b"/>
              <a:pathLst>
                <a:path w="4211285" h="2080928">
                  <a:moveTo>
                    <a:pt x="19080" y="0"/>
                  </a:moveTo>
                  <a:lnTo>
                    <a:pt x="4192205" y="0"/>
                  </a:lnTo>
                  <a:cubicBezTo>
                    <a:pt x="4202742" y="0"/>
                    <a:pt x="4211285" y="8542"/>
                    <a:pt x="4211285" y="19080"/>
                  </a:cubicBezTo>
                  <a:lnTo>
                    <a:pt x="4211285" y="2061848"/>
                  </a:lnTo>
                  <a:cubicBezTo>
                    <a:pt x="4211285" y="2072386"/>
                    <a:pt x="4202742" y="2080928"/>
                    <a:pt x="4192205" y="2080928"/>
                  </a:cubicBezTo>
                  <a:lnTo>
                    <a:pt x="19080" y="2080928"/>
                  </a:lnTo>
                  <a:cubicBezTo>
                    <a:pt x="8542" y="2080928"/>
                    <a:pt x="0" y="2072386"/>
                    <a:pt x="0" y="2061848"/>
                  </a:cubicBezTo>
                  <a:lnTo>
                    <a:pt x="0" y="19080"/>
                  </a:lnTo>
                  <a:cubicBezTo>
                    <a:pt x="0" y="8542"/>
                    <a:pt x="8542" y="0"/>
                    <a:pt x="19080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1E1E1E"/>
              </a:solidFill>
              <a:prstDash val="solid"/>
              <a:round/>
            </a:ln>
          </p:spPr>
        </p:sp>
        <p:sp>
          <p:nvSpPr>
            <p:cNvPr id="4" name="TextBox 4"/>
            <p:cNvSpPr txBox="1"/>
            <p:nvPr/>
          </p:nvSpPr>
          <p:spPr>
            <a:xfrm>
              <a:off x="0" y="-133350"/>
              <a:ext cx="4211285" cy="221427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5" name="Freeform 5">
            <a:hlinkClick r:id="rId2" tooltip="https://wayground.com/join?gc=526716&amp;source=liveDashboard"/>
          </p:cNvPr>
          <p:cNvSpPr/>
          <p:nvPr/>
        </p:nvSpPr>
        <p:spPr>
          <a:xfrm>
            <a:off x="7342292" y="6496177"/>
            <a:ext cx="3199150" cy="1355276"/>
          </a:xfrm>
          <a:custGeom>
            <a:avLst/>
            <a:gdLst/>
            <a:ahLst/>
            <a:cxnLst/>
            <a:rect l="l" t="t" r="r" b="b"/>
            <a:pathLst>
              <a:path w="3199150" h="1355276">
                <a:moveTo>
                  <a:pt x="0" y="0"/>
                </a:moveTo>
                <a:lnTo>
                  <a:pt x="3199150" y="0"/>
                </a:lnTo>
                <a:lnTo>
                  <a:pt x="3199150" y="1355276"/>
                </a:lnTo>
                <a:lnTo>
                  <a:pt x="0" y="1355276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>
            <a:off x="4858129" y="4644318"/>
            <a:ext cx="7315200" cy="1481328"/>
          </a:xfrm>
          <a:custGeom>
            <a:avLst/>
            <a:gdLst/>
            <a:ahLst/>
            <a:cxnLst/>
            <a:rect l="l" t="t" r="r" b="b"/>
            <a:pathLst>
              <a:path w="7315200" h="1481328">
                <a:moveTo>
                  <a:pt x="0" y="0"/>
                </a:moveTo>
                <a:lnTo>
                  <a:pt x="7315200" y="0"/>
                </a:lnTo>
                <a:lnTo>
                  <a:pt x="7315200" y="1481328"/>
                </a:lnTo>
                <a:lnTo>
                  <a:pt x="0" y="148132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>
            <a:off x="12173329" y="1133475"/>
            <a:ext cx="5085971" cy="2199682"/>
          </a:xfrm>
          <a:custGeom>
            <a:avLst/>
            <a:gdLst/>
            <a:ahLst/>
            <a:cxnLst/>
            <a:rect l="l" t="t" r="r" b="b"/>
            <a:pathLst>
              <a:path w="5085971" h="2199682">
                <a:moveTo>
                  <a:pt x="0" y="0"/>
                </a:moveTo>
                <a:lnTo>
                  <a:pt x="5085971" y="0"/>
                </a:lnTo>
                <a:lnTo>
                  <a:pt x="5085971" y="2199682"/>
                </a:lnTo>
                <a:lnTo>
                  <a:pt x="0" y="2199682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>
            <a:off x="4102417" y="3988738"/>
            <a:ext cx="755712" cy="655580"/>
          </a:xfrm>
          <a:custGeom>
            <a:avLst/>
            <a:gdLst/>
            <a:ahLst/>
            <a:cxnLst/>
            <a:rect l="l" t="t" r="r" b="b"/>
            <a:pathLst>
              <a:path w="755712" h="655580">
                <a:moveTo>
                  <a:pt x="0" y="0"/>
                </a:moveTo>
                <a:lnTo>
                  <a:pt x="755712" y="0"/>
                </a:lnTo>
                <a:lnTo>
                  <a:pt x="755712" y="655580"/>
                </a:lnTo>
                <a:lnTo>
                  <a:pt x="0" y="655580"/>
                </a:lnTo>
                <a:lnTo>
                  <a:pt x="0" y="0"/>
                </a:lnTo>
                <a:close/>
              </a:path>
            </a:pathLst>
          </a:custGeom>
          <a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a:blipFill>
        </p:spPr>
      </p:sp>
      <p:sp>
        <p:nvSpPr>
          <p:cNvPr id="9" name="Freeform 9"/>
          <p:cNvSpPr/>
          <p:nvPr/>
        </p:nvSpPr>
        <p:spPr>
          <a:xfrm>
            <a:off x="8259858" y="3333157"/>
            <a:ext cx="1364016" cy="1311161"/>
          </a:xfrm>
          <a:custGeom>
            <a:avLst/>
            <a:gdLst/>
            <a:ahLst/>
            <a:cxnLst/>
            <a:rect l="l" t="t" r="r" b="b"/>
            <a:pathLst>
              <a:path w="1364016" h="1311161">
                <a:moveTo>
                  <a:pt x="0" y="0"/>
                </a:moveTo>
                <a:lnTo>
                  <a:pt x="1364017" y="0"/>
                </a:lnTo>
                <a:lnTo>
                  <a:pt x="1364017" y="1311161"/>
                </a:lnTo>
                <a:lnTo>
                  <a:pt x="0" y="1311161"/>
                </a:lnTo>
                <a:lnTo>
                  <a:pt x="0" y="0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  <p:transition>
    <p:push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FBF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765645" y="2565498"/>
            <a:ext cx="6086475" cy="5372100"/>
            <a:chOff x="0" y="0"/>
            <a:chExt cx="1603022" cy="1414874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603022" cy="1414874"/>
            </a:xfrm>
            <a:custGeom>
              <a:avLst/>
              <a:gdLst/>
              <a:ahLst/>
              <a:cxnLst/>
              <a:rect l="l" t="t" r="r" b="b"/>
              <a:pathLst>
                <a:path w="1603022" h="1414874">
                  <a:moveTo>
                    <a:pt x="50880" y="0"/>
                  </a:moveTo>
                  <a:lnTo>
                    <a:pt x="1552143" y="0"/>
                  </a:lnTo>
                  <a:cubicBezTo>
                    <a:pt x="1580243" y="0"/>
                    <a:pt x="1603022" y="22780"/>
                    <a:pt x="1603022" y="50880"/>
                  </a:cubicBezTo>
                  <a:lnTo>
                    <a:pt x="1603022" y="1363995"/>
                  </a:lnTo>
                  <a:cubicBezTo>
                    <a:pt x="1603022" y="1377489"/>
                    <a:pt x="1597662" y="1390430"/>
                    <a:pt x="1588120" y="1399972"/>
                  </a:cubicBezTo>
                  <a:cubicBezTo>
                    <a:pt x="1578578" y="1409514"/>
                    <a:pt x="1565637" y="1414874"/>
                    <a:pt x="1552143" y="1414874"/>
                  </a:cubicBezTo>
                  <a:lnTo>
                    <a:pt x="50880" y="1414874"/>
                  </a:lnTo>
                  <a:cubicBezTo>
                    <a:pt x="22780" y="1414874"/>
                    <a:pt x="0" y="1392095"/>
                    <a:pt x="0" y="1363995"/>
                  </a:cubicBezTo>
                  <a:lnTo>
                    <a:pt x="0" y="50880"/>
                  </a:lnTo>
                  <a:cubicBezTo>
                    <a:pt x="0" y="37385"/>
                    <a:pt x="5361" y="24444"/>
                    <a:pt x="14902" y="14902"/>
                  </a:cubicBezTo>
                  <a:cubicBezTo>
                    <a:pt x="24444" y="5361"/>
                    <a:pt x="37385" y="0"/>
                    <a:pt x="50880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1E1E1E"/>
              </a:solidFill>
              <a:prstDash val="solid"/>
              <a:round/>
            </a:ln>
          </p:spPr>
        </p:sp>
        <p:sp>
          <p:nvSpPr>
            <p:cNvPr id="4" name="TextBox 4"/>
            <p:cNvSpPr txBox="1"/>
            <p:nvPr/>
          </p:nvSpPr>
          <p:spPr>
            <a:xfrm>
              <a:off x="0" y="-133350"/>
              <a:ext cx="1603022" cy="154822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2238019" y="3043274"/>
            <a:ext cx="5141728" cy="4416549"/>
            <a:chOff x="0" y="0"/>
            <a:chExt cx="6855637" cy="5888732"/>
          </a:xfrm>
        </p:grpSpPr>
        <p:sp>
          <p:nvSpPr>
            <p:cNvPr id="6" name="TextBox 6"/>
            <p:cNvSpPr txBox="1"/>
            <p:nvPr/>
          </p:nvSpPr>
          <p:spPr>
            <a:xfrm>
              <a:off x="0" y="-38100"/>
              <a:ext cx="6725953" cy="71712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4419"/>
                </a:lnSpc>
              </a:pPr>
              <a:r>
                <a:rPr lang="en-US" sz="3399" b="1">
                  <a:solidFill>
                    <a:srgbClr val="1E1E1E"/>
                  </a:solidFill>
                  <a:latin typeface="Zen Maru Gothic Bold"/>
                  <a:ea typeface="Zen Maru Gothic Bold"/>
                  <a:cs typeface="Zen Maru Gothic Bold"/>
                  <a:sym typeface="Zen Maru Gothic Bold"/>
                </a:rPr>
                <a:t>Multiplying of decimals</a:t>
              </a:r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1040295"/>
              <a:ext cx="6855637" cy="484843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604519" lvl="1" indent="-302260" algn="l">
                <a:lnSpc>
                  <a:spcPts val="3639"/>
                </a:lnSpc>
                <a:buFont typeface="Arial"/>
                <a:buChar char="•"/>
              </a:pPr>
              <a:r>
                <a:rPr lang="en-US" sz="2799">
                  <a:solidFill>
                    <a:srgbClr val="1E1E1E"/>
                  </a:solidFill>
                  <a:latin typeface="Zen Maru Gothic"/>
                  <a:ea typeface="Zen Maru Gothic"/>
                  <a:cs typeface="Zen Maru Gothic"/>
                  <a:sym typeface="Zen Maru Gothic"/>
                </a:rPr>
                <a:t>Multiply decimals by using visual models, area models or standard algorithms.</a:t>
              </a:r>
            </a:p>
            <a:p>
              <a:pPr marL="604519" lvl="1" indent="-302260" algn="l">
                <a:lnSpc>
                  <a:spcPts val="3639"/>
                </a:lnSpc>
                <a:buFont typeface="Arial"/>
                <a:buChar char="•"/>
              </a:pPr>
              <a:r>
                <a:rPr lang="en-US" sz="2799">
                  <a:solidFill>
                    <a:srgbClr val="1E1E1E"/>
                  </a:solidFill>
                  <a:latin typeface="Zen Maru Gothic"/>
                  <a:ea typeface="Zen Maru Gothic"/>
                  <a:cs typeface="Zen Maru Gothic"/>
                  <a:sym typeface="Zen Maru Gothic"/>
                </a:rPr>
                <a:t>Place the decimal point in the product by counting the number of decimal places in both the multiplicand and the multiplier.</a:t>
              </a:r>
            </a:p>
          </p:txBody>
        </p:sp>
      </p:grpSp>
      <p:sp>
        <p:nvSpPr>
          <p:cNvPr id="8" name="Freeform 8"/>
          <p:cNvSpPr/>
          <p:nvPr/>
        </p:nvSpPr>
        <p:spPr>
          <a:xfrm>
            <a:off x="3449505" y="8528311"/>
            <a:ext cx="2718754" cy="475782"/>
          </a:xfrm>
          <a:custGeom>
            <a:avLst/>
            <a:gdLst/>
            <a:ahLst/>
            <a:cxnLst/>
            <a:rect l="l" t="t" r="r" b="b"/>
            <a:pathLst>
              <a:path w="2718754" h="475782">
                <a:moveTo>
                  <a:pt x="0" y="0"/>
                </a:moveTo>
                <a:lnTo>
                  <a:pt x="2718754" y="0"/>
                </a:lnTo>
                <a:lnTo>
                  <a:pt x="2718754" y="475782"/>
                </a:lnTo>
                <a:lnTo>
                  <a:pt x="0" y="47578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  <p:sp>
        <p:nvSpPr>
          <p:cNvPr id="9" name="Freeform 9"/>
          <p:cNvSpPr/>
          <p:nvPr/>
        </p:nvSpPr>
        <p:spPr>
          <a:xfrm>
            <a:off x="428242" y="5632774"/>
            <a:ext cx="2287916" cy="4106346"/>
          </a:xfrm>
          <a:custGeom>
            <a:avLst/>
            <a:gdLst/>
            <a:ahLst/>
            <a:cxnLst/>
            <a:rect l="l" t="t" r="r" b="b"/>
            <a:pathLst>
              <a:path w="2287916" h="4106346">
                <a:moveTo>
                  <a:pt x="0" y="0"/>
                </a:moveTo>
                <a:lnTo>
                  <a:pt x="2287916" y="0"/>
                </a:lnTo>
                <a:lnTo>
                  <a:pt x="2287916" y="4106346"/>
                </a:lnTo>
                <a:lnTo>
                  <a:pt x="0" y="4106346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  <p:grpSp>
        <p:nvGrpSpPr>
          <p:cNvPr id="10" name="Group 10"/>
          <p:cNvGrpSpPr/>
          <p:nvPr/>
        </p:nvGrpSpPr>
        <p:grpSpPr>
          <a:xfrm>
            <a:off x="8140355" y="2565498"/>
            <a:ext cx="8382000" cy="3546802"/>
            <a:chOff x="0" y="0"/>
            <a:chExt cx="2207605" cy="934137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207605" cy="934137"/>
            </a:xfrm>
            <a:custGeom>
              <a:avLst/>
              <a:gdLst/>
              <a:ahLst/>
              <a:cxnLst/>
              <a:rect l="l" t="t" r="r" b="b"/>
              <a:pathLst>
                <a:path w="2207605" h="934137">
                  <a:moveTo>
                    <a:pt x="36945" y="0"/>
                  </a:moveTo>
                  <a:lnTo>
                    <a:pt x="2170660" y="0"/>
                  </a:lnTo>
                  <a:cubicBezTo>
                    <a:pt x="2180458" y="0"/>
                    <a:pt x="2189855" y="3892"/>
                    <a:pt x="2196784" y="10821"/>
                  </a:cubicBezTo>
                  <a:cubicBezTo>
                    <a:pt x="2203713" y="17750"/>
                    <a:pt x="2207605" y="27147"/>
                    <a:pt x="2207605" y="36945"/>
                  </a:cubicBezTo>
                  <a:lnTo>
                    <a:pt x="2207605" y="897192"/>
                  </a:lnTo>
                  <a:cubicBezTo>
                    <a:pt x="2207605" y="917596"/>
                    <a:pt x="2191064" y="934137"/>
                    <a:pt x="2170660" y="934137"/>
                  </a:cubicBezTo>
                  <a:lnTo>
                    <a:pt x="36945" y="934137"/>
                  </a:lnTo>
                  <a:cubicBezTo>
                    <a:pt x="16541" y="934137"/>
                    <a:pt x="0" y="917596"/>
                    <a:pt x="0" y="897192"/>
                  </a:cubicBezTo>
                  <a:lnTo>
                    <a:pt x="0" y="36945"/>
                  </a:lnTo>
                  <a:cubicBezTo>
                    <a:pt x="0" y="16541"/>
                    <a:pt x="16541" y="0"/>
                    <a:pt x="36945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1E1E1E"/>
              </a:solidFill>
              <a:prstDash val="solid"/>
              <a:round/>
            </a:ln>
          </p:spPr>
        </p:sp>
        <p:sp>
          <p:nvSpPr>
            <p:cNvPr id="12" name="TextBox 12"/>
            <p:cNvSpPr txBox="1"/>
            <p:nvPr/>
          </p:nvSpPr>
          <p:spPr>
            <a:xfrm>
              <a:off x="0" y="-133350"/>
              <a:ext cx="2207605" cy="106748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13" name="TextBox 13"/>
          <p:cNvSpPr txBox="1"/>
          <p:nvPr/>
        </p:nvSpPr>
        <p:spPr>
          <a:xfrm>
            <a:off x="8140354" y="3006925"/>
            <a:ext cx="8242645" cy="52245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419"/>
              </a:lnSpc>
            </a:pPr>
            <a:r>
              <a:rPr lang="en-US" sz="3399" b="1" dirty="0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Division where answers are decimals</a:t>
            </a:r>
          </a:p>
        </p:txBody>
      </p:sp>
      <p:sp>
        <p:nvSpPr>
          <p:cNvPr id="14" name="TextBox 14"/>
          <p:cNvSpPr txBox="1"/>
          <p:nvPr/>
        </p:nvSpPr>
        <p:spPr>
          <a:xfrm>
            <a:off x="8614107" y="3820484"/>
            <a:ext cx="7434497" cy="18122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04519" lvl="1" indent="-302260" algn="l">
              <a:lnSpc>
                <a:spcPts val="3639"/>
              </a:lnSpc>
              <a:buFont typeface="Arial"/>
              <a:buChar char="•"/>
            </a:pP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Add zeroes as decimals to the dividend as needed, then place the decimal point directly above the decimal point on the dividend.</a:t>
            </a:r>
          </a:p>
        </p:txBody>
      </p:sp>
      <p:grpSp>
        <p:nvGrpSpPr>
          <p:cNvPr id="15" name="Group 15"/>
          <p:cNvGrpSpPr/>
          <p:nvPr/>
        </p:nvGrpSpPr>
        <p:grpSpPr>
          <a:xfrm>
            <a:off x="8140355" y="6395768"/>
            <a:ext cx="8382000" cy="3086100"/>
            <a:chOff x="0" y="0"/>
            <a:chExt cx="2207605" cy="812800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2207605" cy="812800"/>
            </a:xfrm>
            <a:custGeom>
              <a:avLst/>
              <a:gdLst/>
              <a:ahLst/>
              <a:cxnLst/>
              <a:rect l="l" t="t" r="r" b="b"/>
              <a:pathLst>
                <a:path w="2207605" h="812800">
                  <a:moveTo>
                    <a:pt x="36945" y="0"/>
                  </a:moveTo>
                  <a:lnTo>
                    <a:pt x="2170660" y="0"/>
                  </a:lnTo>
                  <a:cubicBezTo>
                    <a:pt x="2180458" y="0"/>
                    <a:pt x="2189855" y="3892"/>
                    <a:pt x="2196784" y="10821"/>
                  </a:cubicBezTo>
                  <a:cubicBezTo>
                    <a:pt x="2203713" y="17750"/>
                    <a:pt x="2207605" y="27147"/>
                    <a:pt x="2207605" y="36945"/>
                  </a:cubicBezTo>
                  <a:lnTo>
                    <a:pt x="2207605" y="775855"/>
                  </a:lnTo>
                  <a:cubicBezTo>
                    <a:pt x="2207605" y="796259"/>
                    <a:pt x="2191064" y="812800"/>
                    <a:pt x="2170660" y="812800"/>
                  </a:cubicBezTo>
                  <a:lnTo>
                    <a:pt x="36945" y="812800"/>
                  </a:lnTo>
                  <a:cubicBezTo>
                    <a:pt x="16541" y="812800"/>
                    <a:pt x="0" y="796259"/>
                    <a:pt x="0" y="775855"/>
                  </a:cubicBezTo>
                  <a:lnTo>
                    <a:pt x="0" y="36945"/>
                  </a:lnTo>
                  <a:cubicBezTo>
                    <a:pt x="0" y="16541"/>
                    <a:pt x="16541" y="0"/>
                    <a:pt x="36945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1E1E1E"/>
              </a:solidFill>
              <a:prstDash val="solid"/>
              <a:round/>
            </a:ln>
          </p:spPr>
        </p:sp>
        <p:sp>
          <p:nvSpPr>
            <p:cNvPr id="17" name="TextBox 17"/>
            <p:cNvSpPr txBox="1"/>
            <p:nvPr/>
          </p:nvSpPr>
          <p:spPr>
            <a:xfrm>
              <a:off x="0" y="-133350"/>
              <a:ext cx="2207605" cy="9461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8324494" y="6844969"/>
            <a:ext cx="8197861" cy="2159124"/>
            <a:chOff x="-386151" y="-38100"/>
            <a:chExt cx="10930482" cy="2878832"/>
          </a:xfrm>
        </p:grpSpPr>
        <p:sp>
          <p:nvSpPr>
            <p:cNvPr id="19" name="TextBox 19"/>
            <p:cNvSpPr txBox="1"/>
            <p:nvPr/>
          </p:nvSpPr>
          <p:spPr>
            <a:xfrm>
              <a:off x="-386151" y="-38100"/>
              <a:ext cx="10930482" cy="717127"/>
            </a:xfrm>
            <a:prstGeom prst="rect">
              <a:avLst/>
            </a:prstGeom>
          </p:spPr>
          <p:txBody>
            <a:bodyPr wrap="square" lIns="0" tIns="0" rIns="0" bIns="0" rtlCol="0" anchor="t">
              <a:spAutoFit/>
            </a:bodyPr>
            <a:lstStyle/>
            <a:p>
              <a:pPr algn="ctr">
                <a:lnSpc>
                  <a:spcPts val="4419"/>
                </a:lnSpc>
              </a:pPr>
              <a:r>
                <a:rPr lang="en-US" sz="3399" b="1" dirty="0">
                  <a:solidFill>
                    <a:srgbClr val="1E1E1E"/>
                  </a:solidFill>
                  <a:latin typeface="Zen Maru Gothic Bold"/>
                  <a:ea typeface="Zen Maru Gothic Bold"/>
                  <a:cs typeface="Zen Maru Gothic Bold"/>
                  <a:sym typeface="Zen Maru Gothic Bold"/>
                </a:rPr>
                <a:t>Dividing decimals by a whole number</a:t>
              </a:r>
            </a:p>
          </p:txBody>
        </p:sp>
        <p:sp>
          <p:nvSpPr>
            <p:cNvPr id="20" name="TextBox 20"/>
            <p:cNvSpPr txBox="1"/>
            <p:nvPr/>
          </p:nvSpPr>
          <p:spPr>
            <a:xfrm>
              <a:off x="0" y="1040295"/>
              <a:ext cx="9912663" cy="180043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604519" lvl="1" indent="-302260" algn="l">
                <a:lnSpc>
                  <a:spcPts val="3639"/>
                </a:lnSpc>
                <a:buFont typeface="Arial"/>
                <a:buChar char="•"/>
              </a:pPr>
              <a:r>
                <a:rPr lang="en-US" sz="2799">
                  <a:solidFill>
                    <a:srgbClr val="1E1E1E"/>
                  </a:solidFill>
                  <a:latin typeface="Zen Maru Gothic"/>
                  <a:ea typeface="Zen Maru Gothic"/>
                  <a:cs typeface="Zen Maru Gothic"/>
                  <a:sym typeface="Zen Maru Gothic"/>
                </a:rPr>
                <a:t>Place the decimal point in the quotient directly above the decimal point of the dividend, then divide normally.</a:t>
              </a:r>
            </a:p>
          </p:txBody>
        </p:sp>
      </p:grpSp>
      <p:sp>
        <p:nvSpPr>
          <p:cNvPr id="21" name="Freeform 21"/>
          <p:cNvSpPr/>
          <p:nvPr/>
        </p:nvSpPr>
        <p:spPr>
          <a:xfrm>
            <a:off x="15862707" y="958563"/>
            <a:ext cx="1511051" cy="2523675"/>
          </a:xfrm>
          <a:custGeom>
            <a:avLst/>
            <a:gdLst/>
            <a:ahLst/>
            <a:cxnLst/>
            <a:rect l="l" t="t" r="r" b="b"/>
            <a:pathLst>
              <a:path w="1511051" h="2523675">
                <a:moveTo>
                  <a:pt x="0" y="0"/>
                </a:moveTo>
                <a:lnTo>
                  <a:pt x="1511051" y="0"/>
                </a:lnTo>
                <a:lnTo>
                  <a:pt x="1511051" y="2523675"/>
                </a:lnTo>
                <a:lnTo>
                  <a:pt x="0" y="252367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  <p:sp>
        <p:nvSpPr>
          <p:cNvPr id="22" name="TextBox 22"/>
          <p:cNvSpPr txBox="1"/>
          <p:nvPr/>
        </p:nvSpPr>
        <p:spPr>
          <a:xfrm>
            <a:off x="3857966" y="695325"/>
            <a:ext cx="10572067" cy="13303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6999"/>
              </a:lnSpc>
            </a:pPr>
            <a:r>
              <a:rPr lang="en-US" sz="6999" b="1">
                <a:solidFill>
                  <a:srgbClr val="1E1E1E"/>
                </a:solidFill>
                <a:latin typeface="Prachason Neue Mon Semi-Bold"/>
                <a:ea typeface="Prachason Neue Mon Semi-Bold"/>
                <a:cs typeface="Prachason Neue Mon Semi-Bold"/>
                <a:sym typeface="Prachason Neue Mon Semi-Bold"/>
              </a:rPr>
              <a:t>Summary</a:t>
            </a:r>
          </a:p>
        </p:txBody>
      </p:sp>
    </p:spTree>
  </p:cSld>
  <p:clrMapOvr>
    <a:masterClrMapping/>
  </p:clrMapOvr>
  <p:transition>
    <p:push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6C3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028700" y="1911595"/>
            <a:ext cx="7190922" cy="7062017"/>
            <a:chOff x="0" y="0"/>
            <a:chExt cx="1865798" cy="183235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865798" cy="1832352"/>
            </a:xfrm>
            <a:custGeom>
              <a:avLst/>
              <a:gdLst/>
              <a:ahLst/>
              <a:cxnLst/>
              <a:rect l="l" t="t" r="r" b="b"/>
              <a:pathLst>
                <a:path w="1865798" h="1832352">
                  <a:moveTo>
                    <a:pt x="43065" y="0"/>
                  </a:moveTo>
                  <a:lnTo>
                    <a:pt x="1822733" y="0"/>
                  </a:lnTo>
                  <a:cubicBezTo>
                    <a:pt x="1834155" y="0"/>
                    <a:pt x="1845108" y="4537"/>
                    <a:pt x="1853185" y="12613"/>
                  </a:cubicBezTo>
                  <a:cubicBezTo>
                    <a:pt x="1861261" y="20690"/>
                    <a:pt x="1865798" y="31643"/>
                    <a:pt x="1865798" y="43065"/>
                  </a:cubicBezTo>
                  <a:lnTo>
                    <a:pt x="1865798" y="1789287"/>
                  </a:lnTo>
                  <a:cubicBezTo>
                    <a:pt x="1865798" y="1813071"/>
                    <a:pt x="1846517" y="1832352"/>
                    <a:pt x="1822733" y="1832352"/>
                  </a:cubicBezTo>
                  <a:lnTo>
                    <a:pt x="43065" y="1832352"/>
                  </a:lnTo>
                  <a:cubicBezTo>
                    <a:pt x="19281" y="1832352"/>
                    <a:pt x="0" y="1813071"/>
                    <a:pt x="0" y="1789287"/>
                  </a:cubicBezTo>
                  <a:lnTo>
                    <a:pt x="0" y="43065"/>
                  </a:lnTo>
                  <a:cubicBezTo>
                    <a:pt x="0" y="19281"/>
                    <a:pt x="19281" y="0"/>
                    <a:pt x="43065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1E1E1E"/>
              </a:solidFill>
              <a:prstDash val="solid"/>
              <a:round/>
            </a:ln>
          </p:spPr>
        </p:sp>
        <p:sp>
          <p:nvSpPr>
            <p:cNvPr id="4" name="TextBox 4"/>
            <p:cNvSpPr txBox="1"/>
            <p:nvPr/>
          </p:nvSpPr>
          <p:spPr>
            <a:xfrm>
              <a:off x="0" y="-133350"/>
              <a:ext cx="1865798" cy="196570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5" name="Freeform 5"/>
          <p:cNvSpPr/>
          <p:nvPr/>
        </p:nvSpPr>
        <p:spPr>
          <a:xfrm>
            <a:off x="1352578" y="3216205"/>
            <a:ext cx="6543166" cy="5719688"/>
          </a:xfrm>
          <a:custGeom>
            <a:avLst/>
            <a:gdLst/>
            <a:ahLst/>
            <a:cxnLst/>
            <a:rect l="l" t="t" r="r" b="b"/>
            <a:pathLst>
              <a:path w="6543166" h="5719688">
                <a:moveTo>
                  <a:pt x="0" y="0"/>
                </a:moveTo>
                <a:lnTo>
                  <a:pt x="6543166" y="0"/>
                </a:lnTo>
                <a:lnTo>
                  <a:pt x="6543166" y="5719688"/>
                </a:lnTo>
                <a:lnTo>
                  <a:pt x="0" y="571968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b="-6493"/>
            </a:stretch>
          </a:blipFill>
          <a:ln cap="sq">
            <a:noFill/>
            <a:prstDash val="solid"/>
            <a:miter/>
          </a:ln>
        </p:spPr>
      </p:sp>
      <p:sp>
        <p:nvSpPr>
          <p:cNvPr id="6" name="Freeform 6"/>
          <p:cNvSpPr/>
          <p:nvPr/>
        </p:nvSpPr>
        <p:spPr>
          <a:xfrm>
            <a:off x="5001794" y="7585883"/>
            <a:ext cx="2759204" cy="1359535"/>
          </a:xfrm>
          <a:custGeom>
            <a:avLst/>
            <a:gdLst/>
            <a:ahLst/>
            <a:cxnLst/>
            <a:rect l="l" t="t" r="r" b="b"/>
            <a:pathLst>
              <a:path w="2759204" h="1359535">
                <a:moveTo>
                  <a:pt x="0" y="0"/>
                </a:moveTo>
                <a:lnTo>
                  <a:pt x="2759203" y="0"/>
                </a:lnTo>
                <a:lnTo>
                  <a:pt x="2759203" y="1359535"/>
                </a:lnTo>
                <a:lnTo>
                  <a:pt x="0" y="135953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  <p:grpSp>
        <p:nvGrpSpPr>
          <p:cNvPr id="7" name="Group 7"/>
          <p:cNvGrpSpPr/>
          <p:nvPr/>
        </p:nvGrpSpPr>
        <p:grpSpPr>
          <a:xfrm>
            <a:off x="1667701" y="1282002"/>
            <a:ext cx="1797989" cy="2261279"/>
            <a:chOff x="0" y="0"/>
            <a:chExt cx="2397319" cy="3015038"/>
          </a:xfrm>
        </p:grpSpPr>
        <p:sp>
          <p:nvSpPr>
            <p:cNvPr id="8" name="Freeform 8"/>
            <p:cNvSpPr/>
            <p:nvPr/>
          </p:nvSpPr>
          <p:spPr>
            <a:xfrm>
              <a:off x="141926" y="141926"/>
              <a:ext cx="2255393" cy="2873112"/>
            </a:xfrm>
            <a:custGeom>
              <a:avLst/>
              <a:gdLst/>
              <a:ahLst/>
              <a:cxnLst/>
              <a:rect l="l" t="t" r="r" b="b"/>
              <a:pathLst>
                <a:path w="2255393" h="2873112">
                  <a:moveTo>
                    <a:pt x="0" y="0"/>
                  </a:moveTo>
                  <a:lnTo>
                    <a:pt x="2255393" y="0"/>
                  </a:lnTo>
                  <a:lnTo>
                    <a:pt x="2255393" y="2873112"/>
                  </a:lnTo>
                  <a:lnTo>
                    <a:pt x="0" y="287311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6">
                <a:extLst>
                  <a:ext uri="{96DAC541-7B7A-43D3-8B79-37D633B846F1}">
                    <asvg:svgBlip xmlns:asvg="http://schemas.microsoft.com/office/drawing/2016/SVG/main" r:embed="rId7"/>
                  </a:ext>
                </a:extLst>
              </a:blip>
              <a:stretch>
                <a:fillRect/>
              </a:stretch>
            </a:blipFill>
            <a:ln cap="sq">
              <a:noFill/>
              <a:prstDash val="solid"/>
              <a:miter/>
            </a:ln>
          </p:spPr>
        </p:sp>
        <p:sp>
          <p:nvSpPr>
            <p:cNvPr id="9" name="Freeform 9"/>
            <p:cNvSpPr/>
            <p:nvPr/>
          </p:nvSpPr>
          <p:spPr>
            <a:xfrm>
              <a:off x="0" y="0"/>
              <a:ext cx="2255393" cy="2873112"/>
            </a:xfrm>
            <a:custGeom>
              <a:avLst/>
              <a:gdLst/>
              <a:ahLst/>
              <a:cxnLst/>
              <a:rect l="l" t="t" r="r" b="b"/>
              <a:pathLst>
                <a:path w="2255393" h="2873112">
                  <a:moveTo>
                    <a:pt x="0" y="0"/>
                  </a:moveTo>
                  <a:lnTo>
                    <a:pt x="2255393" y="0"/>
                  </a:lnTo>
                  <a:lnTo>
                    <a:pt x="2255393" y="2873112"/>
                  </a:lnTo>
                  <a:lnTo>
                    <a:pt x="0" y="287311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8">
                <a:extLst>
                  <a:ext uri="{96DAC541-7B7A-43D3-8B79-37D633B846F1}">
                    <asvg:svgBlip xmlns:asvg="http://schemas.microsoft.com/office/drawing/2016/SVG/main" r:embed="rId9"/>
                  </a:ext>
                </a:extLst>
              </a:blip>
              <a:stretch>
                <a:fillRect/>
              </a:stretch>
            </a:blipFill>
            <a:ln cap="sq">
              <a:noFill/>
              <a:prstDash val="solid"/>
              <a:miter/>
            </a:ln>
          </p:spPr>
        </p:sp>
      </p:grpSp>
      <p:sp>
        <p:nvSpPr>
          <p:cNvPr id="10" name="Freeform 10"/>
          <p:cNvSpPr/>
          <p:nvPr/>
        </p:nvSpPr>
        <p:spPr>
          <a:xfrm flipH="1" flipV="1">
            <a:off x="2790854" y="425048"/>
            <a:ext cx="1403861" cy="1298571"/>
          </a:xfrm>
          <a:custGeom>
            <a:avLst/>
            <a:gdLst/>
            <a:ahLst/>
            <a:cxnLst/>
            <a:rect l="l" t="t" r="r" b="b"/>
            <a:pathLst>
              <a:path w="1403861" h="1298571">
                <a:moveTo>
                  <a:pt x="1403861" y="1298571"/>
                </a:moveTo>
                <a:lnTo>
                  <a:pt x="0" y="1298571"/>
                </a:lnTo>
                <a:lnTo>
                  <a:pt x="0" y="0"/>
                </a:lnTo>
                <a:lnTo>
                  <a:pt x="1403861" y="0"/>
                </a:lnTo>
                <a:lnTo>
                  <a:pt x="1403861" y="1298571"/>
                </a:lnTo>
                <a:close/>
              </a:path>
            </a:pathLst>
          </a:custGeom>
          <a:blipFill>
            <a:blip r:embed="rId10">
              <a:extLst>
                <a:ext uri="{96DAC541-7B7A-43D3-8B79-37D633B846F1}">
                  <asvg:svgBlip xmlns:asvg="http://schemas.microsoft.com/office/drawing/2016/SVG/main" r:embed="rId11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  <p:sp>
        <p:nvSpPr>
          <p:cNvPr id="11" name="TextBox 11"/>
          <p:cNvSpPr txBox="1"/>
          <p:nvPr/>
        </p:nvSpPr>
        <p:spPr>
          <a:xfrm>
            <a:off x="9382125" y="1735137"/>
            <a:ext cx="6348751" cy="2514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8399"/>
              </a:lnSpc>
              <a:spcBef>
                <a:spcPct val="0"/>
              </a:spcBef>
            </a:pPr>
            <a:r>
              <a:rPr lang="en-US" sz="6999" b="1" u="none" strike="noStrike">
                <a:solidFill>
                  <a:srgbClr val="1E1E1E"/>
                </a:solidFill>
                <a:latin typeface="Prachason Neue Mon Semi-Bold"/>
                <a:ea typeface="Prachason Neue Mon Semi-Bold"/>
                <a:cs typeface="Prachason Neue Mon Semi-Bold"/>
                <a:sym typeface="Prachason Neue Mon Semi-Bold"/>
              </a:rPr>
              <a:t>Learning Outcomes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9382125" y="4495650"/>
            <a:ext cx="7617628" cy="5473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419"/>
              </a:lnSpc>
              <a:spcBef>
                <a:spcPct val="0"/>
              </a:spcBef>
            </a:pPr>
            <a:r>
              <a:rPr lang="en-US" sz="33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After the lesson, you should be able to...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9144000" y="5613256"/>
            <a:ext cx="7617628" cy="27571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34059" lvl="1" indent="-367030" algn="l">
              <a:lnSpc>
                <a:spcPts val="4419"/>
              </a:lnSpc>
              <a:buFont typeface="Arial"/>
              <a:buChar char="•"/>
            </a:pPr>
            <a:r>
              <a:rPr lang="en-US" sz="33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multiply decimals by 1-2 digit numbers,</a:t>
            </a:r>
          </a:p>
          <a:p>
            <a:pPr marL="734059" lvl="1" indent="-367030" algn="l">
              <a:lnSpc>
                <a:spcPts val="4419"/>
              </a:lnSpc>
              <a:buFont typeface="Arial"/>
              <a:buChar char="•"/>
            </a:pPr>
            <a:r>
              <a:rPr lang="en-US" sz="33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divide decimals where quotients are decimals and</a:t>
            </a:r>
          </a:p>
          <a:p>
            <a:pPr marL="734059" lvl="1" indent="-367030" algn="l">
              <a:lnSpc>
                <a:spcPts val="4419"/>
              </a:lnSpc>
              <a:buFont typeface="Arial"/>
              <a:buChar char="•"/>
            </a:pPr>
            <a:r>
              <a:rPr lang="en-US" sz="33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divide decimals by 2 digit numbers.</a:t>
            </a:r>
          </a:p>
        </p:txBody>
      </p:sp>
    </p:spTree>
  </p:cSld>
  <p:clrMapOvr>
    <a:masterClrMapping/>
  </p:clrMapOvr>
  <p:transition>
    <p:push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FBF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1028700" y="1484213"/>
            <a:ext cx="5689648" cy="25146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8399"/>
              </a:lnSpc>
            </a:pPr>
            <a:r>
              <a:rPr lang="en-US" sz="6999" b="1">
                <a:solidFill>
                  <a:srgbClr val="1E1E1E"/>
                </a:solidFill>
                <a:latin typeface="Prachason Neue Mon Semi-Bold"/>
                <a:ea typeface="Prachason Neue Mon Semi-Bold"/>
                <a:cs typeface="Prachason Neue Mon Semi-Bold"/>
                <a:sym typeface="Prachason Neue Mon Semi-Bold"/>
              </a:rPr>
              <a:t>Multiplying decimals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1028700" y="4246978"/>
            <a:ext cx="5068766" cy="10998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419"/>
              </a:lnSpc>
              <a:spcBef>
                <a:spcPct val="0"/>
              </a:spcBef>
            </a:pPr>
            <a:r>
              <a:rPr lang="en-US" sz="33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There are multiple ways we can multiply decimals.</a:t>
            </a:r>
          </a:p>
        </p:txBody>
      </p:sp>
      <p:grpSp>
        <p:nvGrpSpPr>
          <p:cNvPr id="4" name="Group 4"/>
          <p:cNvGrpSpPr/>
          <p:nvPr/>
        </p:nvGrpSpPr>
        <p:grpSpPr>
          <a:xfrm>
            <a:off x="7429500" y="1328276"/>
            <a:ext cx="10019620" cy="7820948"/>
            <a:chOff x="0" y="0"/>
            <a:chExt cx="13359493" cy="10427930"/>
          </a:xfrm>
        </p:grpSpPr>
        <p:grpSp>
          <p:nvGrpSpPr>
            <p:cNvPr id="5" name="Group 5"/>
            <p:cNvGrpSpPr/>
            <p:nvPr/>
          </p:nvGrpSpPr>
          <p:grpSpPr>
            <a:xfrm>
              <a:off x="254847" y="254000"/>
              <a:ext cx="13104646" cy="10173930"/>
              <a:chOff x="0" y="0"/>
              <a:chExt cx="2588572" cy="2009665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0" y="0"/>
                <a:ext cx="2588572" cy="2009665"/>
              </a:xfrm>
              <a:custGeom>
                <a:avLst/>
                <a:gdLst/>
                <a:ahLst/>
                <a:cxnLst/>
                <a:rect l="l" t="t" r="r" b="b"/>
                <a:pathLst>
                  <a:path w="2588572" h="2009665">
                    <a:moveTo>
                      <a:pt x="31508" y="0"/>
                    </a:moveTo>
                    <a:lnTo>
                      <a:pt x="2557064" y="0"/>
                    </a:lnTo>
                    <a:cubicBezTo>
                      <a:pt x="2574465" y="0"/>
                      <a:pt x="2588572" y="14107"/>
                      <a:pt x="2588572" y="31508"/>
                    </a:cubicBezTo>
                    <a:lnTo>
                      <a:pt x="2588572" y="1978157"/>
                    </a:lnTo>
                    <a:cubicBezTo>
                      <a:pt x="2588572" y="1986514"/>
                      <a:pt x="2585252" y="1994528"/>
                      <a:pt x="2579344" y="2000437"/>
                    </a:cubicBezTo>
                    <a:cubicBezTo>
                      <a:pt x="2573435" y="2006346"/>
                      <a:pt x="2565420" y="2009665"/>
                      <a:pt x="2557064" y="2009665"/>
                    </a:cubicBezTo>
                    <a:lnTo>
                      <a:pt x="31508" y="2009665"/>
                    </a:lnTo>
                    <a:cubicBezTo>
                      <a:pt x="14107" y="2009665"/>
                      <a:pt x="0" y="1995559"/>
                      <a:pt x="0" y="1978157"/>
                    </a:cubicBezTo>
                    <a:lnTo>
                      <a:pt x="0" y="31508"/>
                    </a:lnTo>
                    <a:cubicBezTo>
                      <a:pt x="0" y="14107"/>
                      <a:pt x="14107" y="0"/>
                      <a:pt x="31508" y="0"/>
                    </a:cubicBezTo>
                    <a:close/>
                  </a:path>
                </a:pathLst>
              </a:custGeom>
              <a:solidFill>
                <a:srgbClr val="1E1E1E"/>
              </a:solidFill>
              <a:ln w="38100" cap="rnd">
                <a:solidFill>
                  <a:srgbClr val="1E1E1E"/>
                </a:solidFill>
                <a:prstDash val="solid"/>
                <a:round/>
              </a:ln>
            </p:spPr>
          </p:sp>
          <p:sp>
            <p:nvSpPr>
              <p:cNvPr id="7" name="TextBox 7"/>
              <p:cNvSpPr txBox="1"/>
              <p:nvPr/>
            </p:nvSpPr>
            <p:spPr>
              <a:xfrm>
                <a:off x="0" y="-133350"/>
                <a:ext cx="2588572" cy="214301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079"/>
                  </a:lnSpc>
                </a:pPr>
                <a:endParaRPr/>
              </a:p>
            </p:txBody>
          </p:sp>
        </p:grpSp>
        <p:grpSp>
          <p:nvGrpSpPr>
            <p:cNvPr id="8" name="Group 8"/>
            <p:cNvGrpSpPr/>
            <p:nvPr/>
          </p:nvGrpSpPr>
          <p:grpSpPr>
            <a:xfrm>
              <a:off x="0" y="0"/>
              <a:ext cx="13104646" cy="10173930"/>
              <a:chOff x="0" y="0"/>
              <a:chExt cx="2588572" cy="2009665"/>
            </a:xfrm>
          </p:grpSpPr>
          <p:sp>
            <p:nvSpPr>
              <p:cNvPr id="9" name="Freeform 9"/>
              <p:cNvSpPr/>
              <p:nvPr/>
            </p:nvSpPr>
            <p:spPr>
              <a:xfrm>
                <a:off x="0" y="0"/>
                <a:ext cx="2588572" cy="2009665"/>
              </a:xfrm>
              <a:custGeom>
                <a:avLst/>
                <a:gdLst/>
                <a:ahLst/>
                <a:cxnLst/>
                <a:rect l="l" t="t" r="r" b="b"/>
                <a:pathLst>
                  <a:path w="2588572" h="2009665">
                    <a:moveTo>
                      <a:pt x="31508" y="0"/>
                    </a:moveTo>
                    <a:lnTo>
                      <a:pt x="2557064" y="0"/>
                    </a:lnTo>
                    <a:cubicBezTo>
                      <a:pt x="2574465" y="0"/>
                      <a:pt x="2588572" y="14107"/>
                      <a:pt x="2588572" y="31508"/>
                    </a:cubicBezTo>
                    <a:lnTo>
                      <a:pt x="2588572" y="1978157"/>
                    </a:lnTo>
                    <a:cubicBezTo>
                      <a:pt x="2588572" y="1986514"/>
                      <a:pt x="2585252" y="1994528"/>
                      <a:pt x="2579344" y="2000437"/>
                    </a:cubicBezTo>
                    <a:cubicBezTo>
                      <a:pt x="2573435" y="2006346"/>
                      <a:pt x="2565420" y="2009665"/>
                      <a:pt x="2557064" y="2009665"/>
                    </a:cubicBezTo>
                    <a:lnTo>
                      <a:pt x="31508" y="2009665"/>
                    </a:lnTo>
                    <a:cubicBezTo>
                      <a:pt x="14107" y="2009665"/>
                      <a:pt x="0" y="1995559"/>
                      <a:pt x="0" y="1978157"/>
                    </a:cubicBezTo>
                    <a:lnTo>
                      <a:pt x="0" y="31508"/>
                    </a:lnTo>
                    <a:cubicBezTo>
                      <a:pt x="0" y="14107"/>
                      <a:pt x="14107" y="0"/>
                      <a:pt x="31508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rnd">
                <a:solidFill>
                  <a:srgbClr val="1E1E1E"/>
                </a:solidFill>
                <a:prstDash val="solid"/>
                <a:round/>
              </a:ln>
            </p:spPr>
          </p:sp>
          <p:sp>
            <p:nvSpPr>
              <p:cNvPr id="10" name="TextBox 10"/>
              <p:cNvSpPr txBox="1"/>
              <p:nvPr/>
            </p:nvSpPr>
            <p:spPr>
              <a:xfrm>
                <a:off x="0" y="-133350"/>
                <a:ext cx="2588572" cy="214301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079"/>
                  </a:lnSpc>
                </a:pPr>
                <a:endParaRPr/>
              </a:p>
            </p:txBody>
          </p:sp>
        </p:grpSp>
      </p:grpSp>
      <p:sp>
        <p:nvSpPr>
          <p:cNvPr id="11" name="TextBox 11"/>
          <p:cNvSpPr txBox="1"/>
          <p:nvPr/>
        </p:nvSpPr>
        <p:spPr>
          <a:xfrm>
            <a:off x="9173308" y="2241803"/>
            <a:ext cx="6340868" cy="109982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4419"/>
              </a:lnSpc>
              <a:spcBef>
                <a:spcPct val="0"/>
              </a:spcBef>
            </a:pPr>
            <a:r>
              <a:rPr lang="en-US" sz="33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Using visual models, we have 4 groups of 0.8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028700" y="6522571"/>
            <a:ext cx="3661098" cy="5473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419"/>
              </a:lnSpc>
              <a:spcBef>
                <a:spcPct val="0"/>
              </a:spcBef>
            </a:pPr>
            <a:r>
              <a:rPr lang="en-US" sz="33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Example:</a:t>
            </a:r>
          </a:p>
        </p:txBody>
      </p:sp>
      <p:grpSp>
        <p:nvGrpSpPr>
          <p:cNvPr id="13" name="Group 13"/>
          <p:cNvGrpSpPr/>
          <p:nvPr/>
        </p:nvGrpSpPr>
        <p:grpSpPr>
          <a:xfrm>
            <a:off x="1028700" y="7311391"/>
            <a:ext cx="4553021" cy="1091345"/>
            <a:chOff x="0" y="0"/>
            <a:chExt cx="1199150" cy="287432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1199150" cy="287432"/>
            </a:xfrm>
            <a:custGeom>
              <a:avLst/>
              <a:gdLst/>
              <a:ahLst/>
              <a:cxnLst/>
              <a:rect l="l" t="t" r="r" b="b"/>
              <a:pathLst>
                <a:path w="1199150" h="287432">
                  <a:moveTo>
                    <a:pt x="51012" y="0"/>
                  </a:moveTo>
                  <a:lnTo>
                    <a:pt x="1148138" y="0"/>
                  </a:lnTo>
                  <a:cubicBezTo>
                    <a:pt x="1161667" y="0"/>
                    <a:pt x="1174642" y="5374"/>
                    <a:pt x="1184209" y="14941"/>
                  </a:cubicBezTo>
                  <a:cubicBezTo>
                    <a:pt x="1193775" y="24508"/>
                    <a:pt x="1199150" y="37483"/>
                    <a:pt x="1199150" y="51012"/>
                  </a:cubicBezTo>
                  <a:lnTo>
                    <a:pt x="1199150" y="236421"/>
                  </a:lnTo>
                  <a:cubicBezTo>
                    <a:pt x="1199150" y="249950"/>
                    <a:pt x="1193775" y="262925"/>
                    <a:pt x="1184209" y="272491"/>
                  </a:cubicBezTo>
                  <a:cubicBezTo>
                    <a:pt x="1174642" y="282058"/>
                    <a:pt x="1161667" y="287432"/>
                    <a:pt x="1148138" y="287432"/>
                  </a:cubicBezTo>
                  <a:lnTo>
                    <a:pt x="51012" y="287432"/>
                  </a:lnTo>
                  <a:cubicBezTo>
                    <a:pt x="37483" y="287432"/>
                    <a:pt x="24508" y="282058"/>
                    <a:pt x="14941" y="272491"/>
                  </a:cubicBezTo>
                  <a:cubicBezTo>
                    <a:pt x="5374" y="262925"/>
                    <a:pt x="0" y="249950"/>
                    <a:pt x="0" y="236421"/>
                  </a:cubicBezTo>
                  <a:lnTo>
                    <a:pt x="0" y="51012"/>
                  </a:lnTo>
                  <a:cubicBezTo>
                    <a:pt x="0" y="37483"/>
                    <a:pt x="5374" y="24508"/>
                    <a:pt x="14941" y="14941"/>
                  </a:cubicBezTo>
                  <a:cubicBezTo>
                    <a:pt x="24508" y="5374"/>
                    <a:pt x="37483" y="0"/>
                    <a:pt x="51012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1E1E1E"/>
              </a:solidFill>
              <a:prstDash val="solid"/>
              <a:round/>
            </a:ln>
          </p:spPr>
        </p:sp>
        <p:sp>
          <p:nvSpPr>
            <p:cNvPr id="15" name="TextBox 15"/>
            <p:cNvSpPr txBox="1"/>
            <p:nvPr/>
          </p:nvSpPr>
          <p:spPr>
            <a:xfrm>
              <a:off x="0" y="-38100"/>
              <a:ext cx="1199150" cy="32553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lvl="0" indent="0" algn="ctr">
                <a:lnSpc>
                  <a:spcPts val="4419"/>
                </a:lnSpc>
                <a:spcBef>
                  <a:spcPct val="0"/>
                </a:spcBef>
              </a:pPr>
              <a:r>
                <a:rPr lang="en-US" sz="3399" b="1">
                  <a:solidFill>
                    <a:srgbClr val="1E1E1E"/>
                  </a:solidFill>
                  <a:latin typeface="Zen Maru Gothic Bold"/>
                  <a:ea typeface="Zen Maru Gothic Bold"/>
                  <a:cs typeface="Zen Maru Gothic Bold"/>
                  <a:sym typeface="Zen Maru Gothic Bold"/>
                </a:rPr>
                <a:t>0.8 × 4</a:t>
              </a:r>
            </a:p>
          </p:txBody>
        </p:sp>
      </p:grpSp>
      <p:graphicFrame>
        <p:nvGraphicFramePr>
          <p:cNvPr id="16" name="Table 16"/>
          <p:cNvGraphicFramePr>
            <a:graphicFrameLocks noGrp="1"/>
          </p:cNvGraphicFramePr>
          <p:nvPr/>
        </p:nvGraphicFramePr>
        <p:xfrm>
          <a:off x="8188096" y="4194705"/>
          <a:ext cx="3964510" cy="1714500"/>
        </p:xfrm>
        <a:graphic>
          <a:graphicData uri="http://schemas.openxmlformats.org/drawingml/2006/table">
            <a:tbl>
              <a:tblPr/>
              <a:tblGrid>
                <a:gridCol w="792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9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9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9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57250"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BF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BF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BF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BF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BF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BF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BF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FBFF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7" name="Table 17"/>
          <p:cNvGraphicFramePr>
            <a:graphicFrameLocks noGrp="1"/>
          </p:cNvGraphicFramePr>
          <p:nvPr/>
        </p:nvGraphicFramePr>
        <p:xfrm>
          <a:off x="8188096" y="6292597"/>
          <a:ext cx="3964510" cy="1714500"/>
        </p:xfrm>
        <a:graphic>
          <a:graphicData uri="http://schemas.openxmlformats.org/drawingml/2006/table">
            <a:tbl>
              <a:tblPr/>
              <a:tblGrid>
                <a:gridCol w="792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9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9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9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57250"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368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368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368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368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368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368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368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368D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8" name="Table 18"/>
          <p:cNvGraphicFramePr>
            <a:graphicFrameLocks noGrp="1"/>
          </p:cNvGraphicFramePr>
          <p:nvPr/>
        </p:nvGraphicFramePr>
        <p:xfrm>
          <a:off x="12534878" y="4194705"/>
          <a:ext cx="3964510" cy="1714500"/>
        </p:xfrm>
        <a:graphic>
          <a:graphicData uri="http://schemas.openxmlformats.org/drawingml/2006/table">
            <a:tbl>
              <a:tblPr/>
              <a:tblGrid>
                <a:gridCol w="792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9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9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9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57250"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34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34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34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34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34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34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34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E34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9" name="Table 19"/>
          <p:cNvGraphicFramePr>
            <a:graphicFrameLocks noGrp="1"/>
          </p:cNvGraphicFramePr>
          <p:nvPr/>
        </p:nvGraphicFramePr>
        <p:xfrm>
          <a:off x="12534878" y="6292597"/>
          <a:ext cx="3964510" cy="1714500"/>
        </p:xfrm>
        <a:graphic>
          <a:graphicData uri="http://schemas.openxmlformats.org/drawingml/2006/table">
            <a:tbl>
              <a:tblPr/>
              <a:tblGrid>
                <a:gridCol w="7929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9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29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929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9290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857250"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3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3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3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3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7250"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3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3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3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C3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800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pu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FBF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9375575" y="3786554"/>
            <a:ext cx="8148075" cy="5538160"/>
            <a:chOff x="0" y="0"/>
            <a:chExt cx="10864100" cy="7384213"/>
          </a:xfrm>
        </p:grpSpPr>
        <p:grpSp>
          <p:nvGrpSpPr>
            <p:cNvPr id="3" name="Group 3"/>
            <p:cNvGrpSpPr/>
            <p:nvPr/>
          </p:nvGrpSpPr>
          <p:grpSpPr>
            <a:xfrm>
              <a:off x="254000" y="241300"/>
              <a:ext cx="10610100" cy="7142913"/>
              <a:chOff x="0" y="0"/>
              <a:chExt cx="5210402" cy="3507738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5210402" cy="3507737"/>
              </a:xfrm>
              <a:custGeom>
                <a:avLst/>
                <a:gdLst/>
                <a:ahLst/>
                <a:cxnLst/>
                <a:rect l="l" t="t" r="r" b="b"/>
                <a:pathLst>
                  <a:path w="5210402" h="3507737">
                    <a:moveTo>
                      <a:pt x="38916" y="0"/>
                    </a:moveTo>
                    <a:lnTo>
                      <a:pt x="5171486" y="0"/>
                    </a:lnTo>
                    <a:cubicBezTo>
                      <a:pt x="5192978" y="0"/>
                      <a:pt x="5210402" y="17423"/>
                      <a:pt x="5210402" y="38916"/>
                    </a:cubicBezTo>
                    <a:lnTo>
                      <a:pt x="5210402" y="3468822"/>
                    </a:lnTo>
                    <a:cubicBezTo>
                      <a:pt x="5210402" y="3479143"/>
                      <a:pt x="5206302" y="3489041"/>
                      <a:pt x="5199004" y="3496339"/>
                    </a:cubicBezTo>
                    <a:cubicBezTo>
                      <a:pt x="5191705" y="3503637"/>
                      <a:pt x="5181807" y="3507737"/>
                      <a:pt x="5171486" y="3507737"/>
                    </a:cubicBezTo>
                    <a:lnTo>
                      <a:pt x="38916" y="3507737"/>
                    </a:lnTo>
                    <a:cubicBezTo>
                      <a:pt x="28595" y="3507737"/>
                      <a:pt x="18696" y="3503637"/>
                      <a:pt x="11398" y="3496339"/>
                    </a:cubicBezTo>
                    <a:cubicBezTo>
                      <a:pt x="4100" y="3489041"/>
                      <a:pt x="0" y="3479143"/>
                      <a:pt x="0" y="3468822"/>
                    </a:cubicBezTo>
                    <a:lnTo>
                      <a:pt x="0" y="38916"/>
                    </a:lnTo>
                    <a:cubicBezTo>
                      <a:pt x="0" y="28595"/>
                      <a:pt x="4100" y="18696"/>
                      <a:pt x="11398" y="11398"/>
                    </a:cubicBezTo>
                    <a:cubicBezTo>
                      <a:pt x="18696" y="4100"/>
                      <a:pt x="28595" y="0"/>
                      <a:pt x="38916" y="0"/>
                    </a:cubicBezTo>
                    <a:close/>
                  </a:path>
                </a:pathLst>
              </a:custGeom>
              <a:solidFill>
                <a:srgbClr val="1E1E1E"/>
              </a:solidFill>
              <a:ln w="38100" cap="rnd">
                <a:solidFill>
                  <a:srgbClr val="1E1E1E"/>
                </a:solidFill>
                <a:prstDash val="solid"/>
                <a:round/>
              </a:ln>
            </p:spPr>
          </p:sp>
          <p:sp>
            <p:nvSpPr>
              <p:cNvPr id="5" name="TextBox 5"/>
              <p:cNvSpPr txBox="1"/>
              <p:nvPr/>
            </p:nvSpPr>
            <p:spPr>
              <a:xfrm>
                <a:off x="0" y="-133350"/>
                <a:ext cx="5210402" cy="364108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marL="0" lvl="0" indent="0" algn="ctr">
                  <a:lnSpc>
                    <a:spcPts val="307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0" y="0"/>
              <a:ext cx="10610100" cy="7142913"/>
              <a:chOff x="0" y="0"/>
              <a:chExt cx="5210402" cy="3507738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5210402" cy="3507737"/>
              </a:xfrm>
              <a:custGeom>
                <a:avLst/>
                <a:gdLst/>
                <a:ahLst/>
                <a:cxnLst/>
                <a:rect l="l" t="t" r="r" b="b"/>
                <a:pathLst>
                  <a:path w="5210402" h="3507737">
                    <a:moveTo>
                      <a:pt x="29187" y="0"/>
                    </a:moveTo>
                    <a:lnTo>
                      <a:pt x="5181215" y="0"/>
                    </a:lnTo>
                    <a:cubicBezTo>
                      <a:pt x="5197334" y="0"/>
                      <a:pt x="5210402" y="13067"/>
                      <a:pt x="5210402" y="29187"/>
                    </a:cubicBezTo>
                    <a:lnTo>
                      <a:pt x="5210402" y="3478550"/>
                    </a:lnTo>
                    <a:cubicBezTo>
                      <a:pt x="5210402" y="3494670"/>
                      <a:pt x="5197334" y="3507737"/>
                      <a:pt x="5181215" y="3507737"/>
                    </a:cubicBezTo>
                    <a:lnTo>
                      <a:pt x="29187" y="3507737"/>
                    </a:lnTo>
                    <a:cubicBezTo>
                      <a:pt x="13067" y="3507737"/>
                      <a:pt x="0" y="3494670"/>
                      <a:pt x="0" y="3478550"/>
                    </a:cubicBezTo>
                    <a:lnTo>
                      <a:pt x="0" y="29187"/>
                    </a:lnTo>
                    <a:cubicBezTo>
                      <a:pt x="0" y="13067"/>
                      <a:pt x="13067" y="0"/>
                      <a:pt x="2918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rnd">
                <a:solidFill>
                  <a:srgbClr val="1E1E1E"/>
                </a:solidFill>
                <a:prstDash val="solid"/>
                <a:round/>
              </a:ln>
            </p:spPr>
          </p:sp>
          <p:sp>
            <p:nvSpPr>
              <p:cNvPr id="8" name="TextBox 8"/>
              <p:cNvSpPr txBox="1"/>
              <p:nvPr/>
            </p:nvSpPr>
            <p:spPr>
              <a:xfrm>
                <a:off x="0" y="-133350"/>
                <a:ext cx="5210402" cy="364108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079"/>
                  </a:lnSpc>
                </a:pPr>
                <a:endParaRPr/>
              </a:p>
            </p:txBody>
          </p:sp>
        </p:grpSp>
      </p:grpSp>
      <p:sp>
        <p:nvSpPr>
          <p:cNvPr id="9" name="TextBox 9"/>
          <p:cNvSpPr txBox="1"/>
          <p:nvPr/>
        </p:nvSpPr>
        <p:spPr>
          <a:xfrm>
            <a:off x="10252413" y="2510831"/>
            <a:ext cx="7014062" cy="897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Write the numbers in a place value table. Add the values in each column.</a:t>
            </a:r>
          </a:p>
        </p:txBody>
      </p:sp>
      <p:grpSp>
        <p:nvGrpSpPr>
          <p:cNvPr id="10" name="Group 10"/>
          <p:cNvGrpSpPr/>
          <p:nvPr/>
        </p:nvGrpSpPr>
        <p:grpSpPr>
          <a:xfrm>
            <a:off x="10688229" y="7450832"/>
            <a:ext cx="5332267" cy="564325"/>
            <a:chOff x="0" y="0"/>
            <a:chExt cx="1404383" cy="148629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1404383" cy="148629"/>
            </a:xfrm>
            <a:custGeom>
              <a:avLst/>
              <a:gdLst/>
              <a:ahLst/>
              <a:cxnLst/>
              <a:rect l="l" t="t" r="r" b="b"/>
              <a:pathLst>
                <a:path w="1404383" h="148629">
                  <a:moveTo>
                    <a:pt x="74314" y="0"/>
                  </a:moveTo>
                  <a:lnTo>
                    <a:pt x="1330069" y="0"/>
                  </a:lnTo>
                  <a:cubicBezTo>
                    <a:pt x="1371111" y="0"/>
                    <a:pt x="1404383" y="33272"/>
                    <a:pt x="1404383" y="74314"/>
                  </a:cubicBezTo>
                  <a:lnTo>
                    <a:pt x="1404383" y="74314"/>
                  </a:lnTo>
                  <a:cubicBezTo>
                    <a:pt x="1404383" y="94024"/>
                    <a:pt x="1396554" y="112926"/>
                    <a:pt x="1382617" y="126863"/>
                  </a:cubicBezTo>
                  <a:cubicBezTo>
                    <a:pt x="1368680" y="140799"/>
                    <a:pt x="1349778" y="148629"/>
                    <a:pt x="1330069" y="148629"/>
                  </a:cubicBezTo>
                  <a:lnTo>
                    <a:pt x="74314" y="148629"/>
                  </a:lnTo>
                  <a:cubicBezTo>
                    <a:pt x="54605" y="148629"/>
                    <a:pt x="35703" y="140799"/>
                    <a:pt x="21766" y="126863"/>
                  </a:cubicBezTo>
                  <a:cubicBezTo>
                    <a:pt x="7830" y="112926"/>
                    <a:pt x="0" y="94024"/>
                    <a:pt x="0" y="74314"/>
                  </a:cubicBezTo>
                  <a:lnTo>
                    <a:pt x="0" y="74314"/>
                  </a:lnTo>
                  <a:cubicBezTo>
                    <a:pt x="0" y="54605"/>
                    <a:pt x="7830" y="35703"/>
                    <a:pt x="21766" y="21766"/>
                  </a:cubicBezTo>
                  <a:cubicBezTo>
                    <a:pt x="35703" y="7830"/>
                    <a:pt x="54605" y="0"/>
                    <a:pt x="74314" y="0"/>
                  </a:cubicBezTo>
                  <a:close/>
                </a:path>
              </a:pathLst>
            </a:custGeom>
            <a:solidFill>
              <a:srgbClr val="FAE349"/>
            </a:solidFill>
            <a:ln w="38100" cap="rnd">
              <a:solidFill>
                <a:srgbClr val="1E1E1E"/>
              </a:solidFill>
              <a:prstDash val="solid"/>
              <a:round/>
            </a:ln>
          </p:spPr>
        </p:sp>
        <p:sp>
          <p:nvSpPr>
            <p:cNvPr id="12" name="TextBox 12"/>
            <p:cNvSpPr txBox="1"/>
            <p:nvPr/>
          </p:nvSpPr>
          <p:spPr>
            <a:xfrm>
              <a:off x="0" y="-104775"/>
              <a:ext cx="1404383" cy="25340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419"/>
                </a:lnSpc>
              </a:pPr>
              <a:endParaRPr/>
            </a:p>
          </p:txBody>
        </p:sp>
      </p:grpSp>
      <p:graphicFrame>
        <p:nvGraphicFramePr>
          <p:cNvPr id="13" name="Table 13"/>
          <p:cNvGraphicFramePr>
            <a:graphicFrameLocks noGrp="1"/>
          </p:cNvGraphicFramePr>
          <p:nvPr/>
        </p:nvGraphicFramePr>
        <p:xfrm>
          <a:off x="10688229" y="4258051"/>
          <a:ext cx="5332267" cy="3850268"/>
        </p:xfrm>
        <a:graphic>
          <a:graphicData uri="http://schemas.openxmlformats.org/drawingml/2006/table">
            <a:tbl>
              <a:tblPr/>
              <a:tblGrid>
                <a:gridCol w="10008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15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99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62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4361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70054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142835" marR="142835" marT="142835" marB="142835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r>
                        <a:rPr lang="en-US" sz="2199">
                          <a:solidFill>
                            <a:srgbClr val="1E1E1E"/>
                          </a:solidFill>
                          <a:latin typeface="Zen Maru Gothic"/>
                          <a:ea typeface="Zen Maru Gothic"/>
                          <a:cs typeface="Zen Maru Gothic"/>
                          <a:sym typeface="Zen Maru Gothic"/>
                        </a:rPr>
                        <a:t>Ones</a:t>
                      </a:r>
                      <a:endParaRPr lang="en-US" sz="1100"/>
                    </a:p>
                  </a:txBody>
                  <a:tcPr marL="142835" marR="142835" marT="142835" marB="142835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1E1E1E"/>
                          </a:solidFill>
                          <a:latin typeface="Zen Maru Gothic Bold"/>
                          <a:ea typeface="Zen Maru Gothic Bold"/>
                          <a:cs typeface="Zen Maru Gothic Bold"/>
                          <a:sym typeface="Zen Maru Gothic Bold"/>
                        </a:rPr>
                        <a:t>.</a:t>
                      </a:r>
                      <a:endParaRPr lang="en-US" sz="1100"/>
                    </a:p>
                  </a:txBody>
                  <a:tcPr marL="142835" marR="142835" marT="142835" marB="142835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r>
                        <a:rPr lang="en-US" sz="2199">
                          <a:solidFill>
                            <a:srgbClr val="1E1E1E"/>
                          </a:solidFill>
                          <a:latin typeface="Zen Maru Gothic"/>
                          <a:ea typeface="Zen Maru Gothic"/>
                          <a:cs typeface="Zen Maru Gothic"/>
                          <a:sym typeface="Zen Maru Gothic"/>
                        </a:rPr>
                        <a:t>Tenths</a:t>
                      </a:r>
                      <a:endParaRPr lang="en-US" sz="1100"/>
                    </a:p>
                  </a:txBody>
                  <a:tcPr marL="142835" marR="142835" marT="142835" marB="142835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r>
                        <a:rPr lang="en-US" sz="2199">
                          <a:solidFill>
                            <a:srgbClr val="1E1E1E"/>
                          </a:solidFill>
                          <a:latin typeface="Zen Maru Gothic"/>
                          <a:ea typeface="Zen Maru Gothic"/>
                          <a:cs typeface="Zen Maru Gothic"/>
                          <a:sym typeface="Zen Maru Gothic"/>
                        </a:rPr>
                        <a:t>Hundredths</a:t>
                      </a:r>
                      <a:endParaRPr lang="en-US" sz="1100"/>
                    </a:p>
                  </a:txBody>
                  <a:tcPr marL="142835" marR="142835" marT="142835" marB="142835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0054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142835" marR="142835" marT="142835" marB="142835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1E1E1E"/>
                          </a:solidFill>
                          <a:latin typeface="Zen Maru Gothic Bold"/>
                          <a:ea typeface="Zen Maru Gothic Bold"/>
                          <a:cs typeface="Zen Maru Gothic Bold"/>
                          <a:sym typeface="Zen Maru Gothic Bold"/>
                        </a:rPr>
                        <a:t>8</a:t>
                      </a:r>
                      <a:endParaRPr lang="en-US" sz="1100"/>
                    </a:p>
                  </a:txBody>
                  <a:tcPr marL="142835" marR="142835" marT="142835" marB="142835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1E1E1E"/>
                          </a:solidFill>
                          <a:latin typeface="Zen Maru Gothic Bold"/>
                          <a:ea typeface="Zen Maru Gothic Bold"/>
                          <a:cs typeface="Zen Maru Gothic Bold"/>
                          <a:sym typeface="Zen Maru Gothic Bold"/>
                        </a:rPr>
                        <a:t>.</a:t>
                      </a:r>
                      <a:endParaRPr lang="en-US" sz="1100"/>
                    </a:p>
                  </a:txBody>
                  <a:tcPr marL="142835" marR="142835" marT="142835" marB="142835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1E1E1E"/>
                          </a:solidFill>
                          <a:latin typeface="Zen Maru Gothic Bold"/>
                          <a:ea typeface="Zen Maru Gothic Bold"/>
                          <a:cs typeface="Zen Maru Gothic Bold"/>
                          <a:sym typeface="Zen Maru Gothic Bold"/>
                        </a:rPr>
                        <a:t>0</a:t>
                      </a:r>
                      <a:endParaRPr lang="en-US" sz="1100"/>
                    </a:p>
                  </a:txBody>
                  <a:tcPr marL="142835" marR="142835" marT="142835" marB="142835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1E1E1E"/>
                          </a:solidFill>
                          <a:latin typeface="Zen Maru Gothic Bold"/>
                          <a:ea typeface="Zen Maru Gothic Bold"/>
                          <a:cs typeface="Zen Maru Gothic Bold"/>
                          <a:sym typeface="Zen Maru Gothic Bold"/>
                        </a:rPr>
                        <a:t>0</a:t>
                      </a:r>
                      <a:endParaRPr lang="en-US" sz="1100"/>
                    </a:p>
                  </a:txBody>
                  <a:tcPr marL="142835" marR="142835" marT="142835" marB="142835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0054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142835" marR="142835" marT="142835" marB="142835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1E1E1E"/>
                          </a:solidFill>
                          <a:latin typeface="Zen Maru Gothic Bold"/>
                          <a:ea typeface="Zen Maru Gothic Bold"/>
                          <a:cs typeface="Zen Maru Gothic Bold"/>
                          <a:sym typeface="Zen Maru Gothic Bold"/>
                        </a:rPr>
                        <a:t>2</a:t>
                      </a:r>
                      <a:endParaRPr lang="en-US" sz="1100"/>
                    </a:p>
                  </a:txBody>
                  <a:tcPr marL="142835" marR="142835" marT="142835" marB="142835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1E1E1E"/>
                          </a:solidFill>
                          <a:latin typeface="Zen Maru Gothic Bold"/>
                          <a:ea typeface="Zen Maru Gothic Bold"/>
                          <a:cs typeface="Zen Maru Gothic Bold"/>
                          <a:sym typeface="Zen Maru Gothic Bold"/>
                        </a:rPr>
                        <a:t>.</a:t>
                      </a:r>
                      <a:endParaRPr lang="en-US" sz="1100"/>
                    </a:p>
                  </a:txBody>
                  <a:tcPr marL="142835" marR="142835" marT="142835" marB="142835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1E1E1E"/>
                          </a:solidFill>
                          <a:latin typeface="Zen Maru Gothic Bold"/>
                          <a:ea typeface="Zen Maru Gothic Bold"/>
                          <a:cs typeface="Zen Maru Gothic Bold"/>
                          <a:sym typeface="Zen Maru Gothic Bold"/>
                        </a:rPr>
                        <a:t>4</a:t>
                      </a:r>
                      <a:endParaRPr lang="en-US" sz="1100"/>
                    </a:p>
                  </a:txBody>
                  <a:tcPr marL="142835" marR="142835" marT="142835" marB="142835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1E1E1E"/>
                          </a:solidFill>
                          <a:latin typeface="Zen Maru Gothic Bold"/>
                          <a:ea typeface="Zen Maru Gothic Bold"/>
                          <a:cs typeface="Zen Maru Gothic Bold"/>
                          <a:sym typeface="Zen Maru Gothic Bold"/>
                        </a:rPr>
                        <a:t>0</a:t>
                      </a:r>
                      <a:endParaRPr lang="en-US" sz="1100"/>
                    </a:p>
                  </a:txBody>
                  <a:tcPr marL="142835" marR="142835" marT="142835" marB="142835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70054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endParaRPr lang="en-US" sz="1100"/>
                    </a:p>
                  </a:txBody>
                  <a:tcPr marL="142835" marR="142835" marT="142835" marB="142835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1E1E1E"/>
                          </a:solidFill>
                          <a:latin typeface="Zen Maru Gothic Bold"/>
                          <a:ea typeface="Zen Maru Gothic Bold"/>
                          <a:cs typeface="Zen Maru Gothic Bold"/>
                          <a:sym typeface="Zen Maru Gothic Bold"/>
                        </a:rPr>
                        <a:t>0</a:t>
                      </a:r>
                      <a:endParaRPr lang="en-US" sz="1100"/>
                    </a:p>
                  </a:txBody>
                  <a:tcPr marL="142835" marR="142835" marT="142835" marB="142835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1E1E1E"/>
                          </a:solidFill>
                          <a:latin typeface="Zen Maru Gothic Bold"/>
                          <a:ea typeface="Zen Maru Gothic Bold"/>
                          <a:cs typeface="Zen Maru Gothic Bold"/>
                          <a:sym typeface="Zen Maru Gothic Bold"/>
                        </a:rPr>
                        <a:t>.</a:t>
                      </a:r>
                      <a:endParaRPr lang="en-US" sz="1100"/>
                    </a:p>
                  </a:txBody>
                  <a:tcPr marL="142835" marR="142835" marT="142835" marB="142835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1E1E1E"/>
                          </a:solidFill>
                          <a:latin typeface="Zen Maru Gothic Bold"/>
                          <a:ea typeface="Zen Maru Gothic Bold"/>
                          <a:cs typeface="Zen Maru Gothic Bold"/>
                          <a:sym typeface="Zen Maru Gothic Bold"/>
                        </a:rPr>
                        <a:t>4</a:t>
                      </a:r>
                      <a:endParaRPr lang="en-US" sz="1100"/>
                    </a:p>
                  </a:txBody>
                  <a:tcPr marL="142835" marR="142835" marT="142835" marB="142835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1E1E1E"/>
                          </a:solidFill>
                          <a:latin typeface="Zen Maru Gothic Bold"/>
                          <a:ea typeface="Zen Maru Gothic Bold"/>
                          <a:cs typeface="Zen Maru Gothic Bold"/>
                          <a:sym typeface="Zen Maru Gothic Bold"/>
                        </a:rPr>
                        <a:t>8</a:t>
                      </a:r>
                      <a:endParaRPr lang="en-US" sz="1100"/>
                    </a:p>
                  </a:txBody>
                  <a:tcPr marL="142835" marR="142835" marT="142835" marB="142835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70054"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1E1E1E"/>
                          </a:solidFill>
                          <a:latin typeface="Zen Maru Gothic Bold"/>
                          <a:ea typeface="Zen Maru Gothic Bold"/>
                          <a:cs typeface="Zen Maru Gothic Bold"/>
                          <a:sym typeface="Zen Maru Gothic Bold"/>
                        </a:rPr>
                        <a:t>1</a:t>
                      </a:r>
                      <a:endParaRPr lang="en-US" sz="1100"/>
                    </a:p>
                  </a:txBody>
                  <a:tcPr marL="142835" marR="142835" marT="142835" marB="142835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1E1E1E"/>
                          </a:solidFill>
                          <a:latin typeface="Zen Maru Gothic Bold"/>
                          <a:ea typeface="Zen Maru Gothic Bold"/>
                          <a:cs typeface="Zen Maru Gothic Bold"/>
                          <a:sym typeface="Zen Maru Gothic Bold"/>
                        </a:rPr>
                        <a:t>0</a:t>
                      </a:r>
                      <a:endParaRPr lang="en-US" sz="1100"/>
                    </a:p>
                  </a:txBody>
                  <a:tcPr marL="142835" marR="142835" marT="142835" marB="142835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1E1E1E"/>
                          </a:solidFill>
                          <a:latin typeface="Zen Maru Gothic Bold"/>
                          <a:ea typeface="Zen Maru Gothic Bold"/>
                          <a:cs typeface="Zen Maru Gothic Bold"/>
                          <a:sym typeface="Zen Maru Gothic Bold"/>
                        </a:rPr>
                        <a:t>.</a:t>
                      </a:r>
                      <a:endParaRPr lang="en-US" sz="1100"/>
                    </a:p>
                  </a:txBody>
                  <a:tcPr marL="142835" marR="142835" marT="142835" marB="142835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1E1E1E"/>
                          </a:solidFill>
                          <a:latin typeface="Zen Maru Gothic Bold"/>
                          <a:ea typeface="Zen Maru Gothic Bold"/>
                          <a:cs typeface="Zen Maru Gothic Bold"/>
                          <a:sym typeface="Zen Maru Gothic Bold"/>
                        </a:rPr>
                        <a:t>8</a:t>
                      </a:r>
                      <a:endParaRPr lang="en-US" sz="1100"/>
                    </a:p>
                  </a:txBody>
                  <a:tcPr marL="142835" marR="142835" marT="142835" marB="142835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079"/>
                        </a:lnSpc>
                        <a:defRPr/>
                      </a:pPr>
                      <a:r>
                        <a:rPr lang="en-US" sz="2199" b="1">
                          <a:solidFill>
                            <a:srgbClr val="1E1E1E"/>
                          </a:solidFill>
                          <a:latin typeface="Zen Maru Gothic Bold"/>
                          <a:ea typeface="Zen Maru Gothic Bold"/>
                          <a:cs typeface="Zen Maru Gothic Bold"/>
                          <a:sym typeface="Zen Maru Gothic Bold"/>
                        </a:rPr>
                        <a:t>8</a:t>
                      </a:r>
                      <a:endParaRPr lang="en-US" sz="1100"/>
                    </a:p>
                  </a:txBody>
                  <a:tcPr marL="142835" marR="142835" marT="142835" marB="142835" anchor="ctr">
                    <a:lnL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4" name="TextBox 14"/>
          <p:cNvSpPr txBox="1"/>
          <p:nvPr/>
        </p:nvSpPr>
        <p:spPr>
          <a:xfrm>
            <a:off x="10496907" y="6734019"/>
            <a:ext cx="382646" cy="35306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2859"/>
              </a:lnSpc>
              <a:spcBef>
                <a:spcPct val="0"/>
              </a:spcBef>
            </a:pPr>
            <a:r>
              <a:rPr lang="en-US" sz="21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+</a:t>
            </a:r>
          </a:p>
        </p:txBody>
      </p:sp>
      <p:sp>
        <p:nvSpPr>
          <p:cNvPr id="15" name="TextBox 15"/>
          <p:cNvSpPr txBox="1"/>
          <p:nvPr/>
        </p:nvSpPr>
        <p:spPr>
          <a:xfrm>
            <a:off x="10254580" y="8223380"/>
            <a:ext cx="6199565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639"/>
              </a:lnSpc>
              <a:spcBef>
                <a:spcPct val="0"/>
              </a:spcBef>
            </a:pP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1.36 × 8 = </a:t>
            </a:r>
            <a:r>
              <a:rPr lang="en-US" sz="27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10.88</a:t>
            </a:r>
          </a:p>
        </p:txBody>
      </p:sp>
      <p:grpSp>
        <p:nvGrpSpPr>
          <p:cNvPr id="16" name="Group 16"/>
          <p:cNvGrpSpPr/>
          <p:nvPr/>
        </p:nvGrpSpPr>
        <p:grpSpPr>
          <a:xfrm>
            <a:off x="9375575" y="2674340"/>
            <a:ext cx="589923" cy="589923"/>
            <a:chOff x="0" y="0"/>
            <a:chExt cx="786564" cy="786564"/>
          </a:xfrm>
        </p:grpSpPr>
        <p:grpSp>
          <p:nvGrpSpPr>
            <p:cNvPr id="17" name="Group 17"/>
            <p:cNvGrpSpPr/>
            <p:nvPr/>
          </p:nvGrpSpPr>
          <p:grpSpPr>
            <a:xfrm>
              <a:off x="0" y="0"/>
              <a:ext cx="786564" cy="786564"/>
              <a:chOff x="0" y="0"/>
              <a:chExt cx="812800" cy="812800"/>
            </a:xfrm>
          </p:grpSpPr>
          <p:sp>
            <p:nvSpPr>
              <p:cNvPr id="18" name="Freeform 18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1E1E1E"/>
                </a:solidFill>
                <a:prstDash val="solid"/>
                <a:miter/>
              </a:ln>
            </p:spPr>
          </p:sp>
          <p:sp>
            <p:nvSpPr>
              <p:cNvPr id="19" name="TextBox 19"/>
              <p:cNvSpPr txBox="1"/>
              <p:nvPr/>
            </p:nvSpPr>
            <p:spPr>
              <a:xfrm>
                <a:off x="76200" y="-57150"/>
                <a:ext cx="660400" cy="7937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079"/>
                  </a:lnSpc>
                </a:pPr>
                <a:endParaRPr/>
              </a:p>
            </p:txBody>
          </p:sp>
        </p:grpSp>
        <p:sp>
          <p:nvSpPr>
            <p:cNvPr id="20" name="TextBox 20"/>
            <p:cNvSpPr txBox="1"/>
            <p:nvPr/>
          </p:nvSpPr>
          <p:spPr>
            <a:xfrm>
              <a:off x="0" y="93138"/>
              <a:ext cx="786564" cy="58123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3639"/>
                </a:lnSpc>
                <a:spcBef>
                  <a:spcPct val="0"/>
                </a:spcBef>
              </a:pPr>
              <a:r>
                <a:rPr lang="en-US" sz="2799" b="1">
                  <a:solidFill>
                    <a:srgbClr val="1E1E1E"/>
                  </a:solidFill>
                  <a:latin typeface="Zen Maru Gothic Bold"/>
                  <a:ea typeface="Zen Maru Gothic Bold"/>
                  <a:cs typeface="Zen Maru Gothic Bold"/>
                  <a:sym typeface="Zen Maru Gothic Bold"/>
                </a:rPr>
                <a:t>2</a:t>
              </a:r>
            </a:p>
          </p:txBody>
        </p:sp>
      </p:grpSp>
      <p:sp>
        <p:nvSpPr>
          <p:cNvPr id="21" name="TextBox 21"/>
          <p:cNvSpPr txBox="1"/>
          <p:nvPr/>
        </p:nvSpPr>
        <p:spPr>
          <a:xfrm>
            <a:off x="1641187" y="2588615"/>
            <a:ext cx="6387251" cy="897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Use a rectangular area model to multiply the values.</a:t>
            </a:r>
          </a:p>
        </p:txBody>
      </p:sp>
      <p:grpSp>
        <p:nvGrpSpPr>
          <p:cNvPr id="22" name="Group 22"/>
          <p:cNvGrpSpPr/>
          <p:nvPr/>
        </p:nvGrpSpPr>
        <p:grpSpPr>
          <a:xfrm>
            <a:off x="764350" y="2674340"/>
            <a:ext cx="589923" cy="589923"/>
            <a:chOff x="0" y="0"/>
            <a:chExt cx="786564" cy="786564"/>
          </a:xfrm>
        </p:grpSpPr>
        <p:grpSp>
          <p:nvGrpSpPr>
            <p:cNvPr id="23" name="Group 23"/>
            <p:cNvGrpSpPr/>
            <p:nvPr/>
          </p:nvGrpSpPr>
          <p:grpSpPr>
            <a:xfrm>
              <a:off x="0" y="0"/>
              <a:ext cx="786564" cy="786564"/>
              <a:chOff x="0" y="0"/>
              <a:chExt cx="812800" cy="812800"/>
            </a:xfrm>
          </p:grpSpPr>
          <p:sp>
            <p:nvSpPr>
              <p:cNvPr id="24" name="Freeform 2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1E1E1E"/>
                </a:solidFill>
                <a:prstDash val="solid"/>
                <a:miter/>
              </a:ln>
            </p:spPr>
          </p:sp>
          <p:sp>
            <p:nvSpPr>
              <p:cNvPr id="25" name="TextBox 25"/>
              <p:cNvSpPr txBox="1"/>
              <p:nvPr/>
            </p:nvSpPr>
            <p:spPr>
              <a:xfrm>
                <a:off x="76200" y="-57150"/>
                <a:ext cx="660400" cy="7937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079"/>
                  </a:lnSpc>
                </a:pPr>
                <a:endParaRPr/>
              </a:p>
            </p:txBody>
          </p:sp>
        </p:grpSp>
        <p:sp>
          <p:nvSpPr>
            <p:cNvPr id="26" name="TextBox 26"/>
            <p:cNvSpPr txBox="1"/>
            <p:nvPr/>
          </p:nvSpPr>
          <p:spPr>
            <a:xfrm>
              <a:off x="0" y="93138"/>
              <a:ext cx="786564" cy="58123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3639"/>
                </a:lnSpc>
                <a:spcBef>
                  <a:spcPct val="0"/>
                </a:spcBef>
              </a:pPr>
              <a:r>
                <a:rPr lang="en-US" sz="2799" b="1">
                  <a:solidFill>
                    <a:srgbClr val="1E1E1E"/>
                  </a:solidFill>
                  <a:latin typeface="Zen Maru Gothic Bold"/>
                  <a:ea typeface="Zen Maru Gothic Bold"/>
                  <a:cs typeface="Zen Maru Gothic Bold"/>
                  <a:sym typeface="Zen Maru Gothic Bold"/>
                </a:rPr>
                <a:t>1</a:t>
              </a:r>
            </a:p>
          </p:txBody>
        </p:sp>
      </p:grpSp>
      <p:grpSp>
        <p:nvGrpSpPr>
          <p:cNvPr id="27" name="Group 27"/>
          <p:cNvGrpSpPr/>
          <p:nvPr/>
        </p:nvGrpSpPr>
        <p:grpSpPr>
          <a:xfrm>
            <a:off x="764350" y="3786554"/>
            <a:ext cx="8144501" cy="5538160"/>
            <a:chOff x="0" y="0"/>
            <a:chExt cx="10859334" cy="7384213"/>
          </a:xfrm>
        </p:grpSpPr>
        <p:grpSp>
          <p:nvGrpSpPr>
            <p:cNvPr id="28" name="Group 28"/>
            <p:cNvGrpSpPr/>
            <p:nvPr/>
          </p:nvGrpSpPr>
          <p:grpSpPr>
            <a:xfrm>
              <a:off x="249235" y="241300"/>
              <a:ext cx="10610100" cy="7142913"/>
              <a:chOff x="0" y="0"/>
              <a:chExt cx="5210402" cy="3507738"/>
            </a:xfrm>
          </p:grpSpPr>
          <p:sp>
            <p:nvSpPr>
              <p:cNvPr id="29" name="Freeform 29"/>
              <p:cNvSpPr/>
              <p:nvPr/>
            </p:nvSpPr>
            <p:spPr>
              <a:xfrm>
                <a:off x="0" y="0"/>
                <a:ext cx="5210402" cy="3507737"/>
              </a:xfrm>
              <a:custGeom>
                <a:avLst/>
                <a:gdLst/>
                <a:ahLst/>
                <a:cxnLst/>
                <a:rect l="l" t="t" r="r" b="b"/>
                <a:pathLst>
                  <a:path w="5210402" h="3507737">
                    <a:moveTo>
                      <a:pt x="38916" y="0"/>
                    </a:moveTo>
                    <a:lnTo>
                      <a:pt x="5171486" y="0"/>
                    </a:lnTo>
                    <a:cubicBezTo>
                      <a:pt x="5192978" y="0"/>
                      <a:pt x="5210402" y="17423"/>
                      <a:pt x="5210402" y="38916"/>
                    </a:cubicBezTo>
                    <a:lnTo>
                      <a:pt x="5210402" y="3468822"/>
                    </a:lnTo>
                    <a:cubicBezTo>
                      <a:pt x="5210402" y="3479143"/>
                      <a:pt x="5206302" y="3489041"/>
                      <a:pt x="5199004" y="3496339"/>
                    </a:cubicBezTo>
                    <a:cubicBezTo>
                      <a:pt x="5191705" y="3503637"/>
                      <a:pt x="5181807" y="3507737"/>
                      <a:pt x="5171486" y="3507737"/>
                    </a:cubicBezTo>
                    <a:lnTo>
                      <a:pt x="38916" y="3507737"/>
                    </a:lnTo>
                    <a:cubicBezTo>
                      <a:pt x="28595" y="3507737"/>
                      <a:pt x="18696" y="3503637"/>
                      <a:pt x="11398" y="3496339"/>
                    </a:cubicBezTo>
                    <a:cubicBezTo>
                      <a:pt x="4100" y="3489041"/>
                      <a:pt x="0" y="3479143"/>
                      <a:pt x="0" y="3468822"/>
                    </a:cubicBezTo>
                    <a:lnTo>
                      <a:pt x="0" y="38916"/>
                    </a:lnTo>
                    <a:cubicBezTo>
                      <a:pt x="0" y="28595"/>
                      <a:pt x="4100" y="18696"/>
                      <a:pt x="11398" y="11398"/>
                    </a:cubicBezTo>
                    <a:cubicBezTo>
                      <a:pt x="18696" y="4100"/>
                      <a:pt x="28595" y="0"/>
                      <a:pt x="38916" y="0"/>
                    </a:cubicBezTo>
                    <a:close/>
                  </a:path>
                </a:pathLst>
              </a:custGeom>
              <a:solidFill>
                <a:srgbClr val="1E1E1E"/>
              </a:solidFill>
              <a:ln w="38100" cap="rnd">
                <a:solidFill>
                  <a:srgbClr val="1E1E1E"/>
                </a:solidFill>
                <a:prstDash val="solid"/>
                <a:round/>
              </a:ln>
            </p:spPr>
          </p:sp>
          <p:sp>
            <p:nvSpPr>
              <p:cNvPr id="30" name="TextBox 30"/>
              <p:cNvSpPr txBox="1"/>
              <p:nvPr/>
            </p:nvSpPr>
            <p:spPr>
              <a:xfrm>
                <a:off x="0" y="-133350"/>
                <a:ext cx="5210402" cy="364108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marL="0" lvl="0" indent="0" algn="ctr">
                  <a:lnSpc>
                    <a:spcPts val="307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31" name="Group 31"/>
            <p:cNvGrpSpPr/>
            <p:nvPr/>
          </p:nvGrpSpPr>
          <p:grpSpPr>
            <a:xfrm>
              <a:off x="0" y="0"/>
              <a:ext cx="10610100" cy="7142913"/>
              <a:chOff x="0" y="0"/>
              <a:chExt cx="5210402" cy="3507738"/>
            </a:xfrm>
          </p:grpSpPr>
          <p:sp>
            <p:nvSpPr>
              <p:cNvPr id="32" name="Freeform 32"/>
              <p:cNvSpPr/>
              <p:nvPr/>
            </p:nvSpPr>
            <p:spPr>
              <a:xfrm>
                <a:off x="0" y="0"/>
                <a:ext cx="5210402" cy="3507737"/>
              </a:xfrm>
              <a:custGeom>
                <a:avLst/>
                <a:gdLst/>
                <a:ahLst/>
                <a:cxnLst/>
                <a:rect l="l" t="t" r="r" b="b"/>
                <a:pathLst>
                  <a:path w="5210402" h="3507737">
                    <a:moveTo>
                      <a:pt x="29187" y="0"/>
                    </a:moveTo>
                    <a:lnTo>
                      <a:pt x="5181215" y="0"/>
                    </a:lnTo>
                    <a:cubicBezTo>
                      <a:pt x="5197334" y="0"/>
                      <a:pt x="5210402" y="13067"/>
                      <a:pt x="5210402" y="29187"/>
                    </a:cubicBezTo>
                    <a:lnTo>
                      <a:pt x="5210402" y="3478550"/>
                    </a:lnTo>
                    <a:cubicBezTo>
                      <a:pt x="5210402" y="3494670"/>
                      <a:pt x="5197334" y="3507737"/>
                      <a:pt x="5181215" y="3507737"/>
                    </a:cubicBezTo>
                    <a:lnTo>
                      <a:pt x="29187" y="3507737"/>
                    </a:lnTo>
                    <a:cubicBezTo>
                      <a:pt x="13067" y="3507737"/>
                      <a:pt x="0" y="3494670"/>
                      <a:pt x="0" y="3478550"/>
                    </a:cubicBezTo>
                    <a:lnTo>
                      <a:pt x="0" y="29187"/>
                    </a:lnTo>
                    <a:cubicBezTo>
                      <a:pt x="0" y="13067"/>
                      <a:pt x="13067" y="0"/>
                      <a:pt x="29187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rnd">
                <a:solidFill>
                  <a:srgbClr val="1E1E1E"/>
                </a:solidFill>
                <a:prstDash val="solid"/>
                <a:round/>
              </a:ln>
            </p:spPr>
          </p:sp>
          <p:sp>
            <p:nvSpPr>
              <p:cNvPr id="33" name="TextBox 33"/>
              <p:cNvSpPr txBox="1"/>
              <p:nvPr/>
            </p:nvSpPr>
            <p:spPr>
              <a:xfrm>
                <a:off x="0" y="-133350"/>
                <a:ext cx="5210402" cy="364108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079"/>
                  </a:lnSpc>
                </a:pPr>
                <a:endParaRPr/>
              </a:p>
            </p:txBody>
          </p:sp>
        </p:grpSp>
      </p:grpSp>
      <p:sp>
        <p:nvSpPr>
          <p:cNvPr id="34" name="TextBox 34"/>
          <p:cNvSpPr txBox="1"/>
          <p:nvPr/>
        </p:nvSpPr>
        <p:spPr>
          <a:xfrm>
            <a:off x="1643355" y="7746546"/>
            <a:ext cx="6199565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639"/>
              </a:lnSpc>
              <a:spcBef>
                <a:spcPct val="0"/>
              </a:spcBef>
            </a:pP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1.36 × 8 =</a:t>
            </a:r>
            <a:r>
              <a:rPr lang="en-US" sz="27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 8 + 2.4 + 0.48</a:t>
            </a: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 </a:t>
            </a:r>
            <a:r>
              <a:rPr lang="en-US" sz="27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=</a:t>
            </a: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 </a:t>
            </a:r>
            <a:r>
              <a:rPr lang="en-US" sz="27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10.88</a:t>
            </a:r>
          </a:p>
        </p:txBody>
      </p:sp>
      <p:grpSp>
        <p:nvGrpSpPr>
          <p:cNvPr id="35" name="Group 35"/>
          <p:cNvGrpSpPr/>
          <p:nvPr/>
        </p:nvGrpSpPr>
        <p:grpSpPr>
          <a:xfrm>
            <a:off x="6183902" y="962286"/>
            <a:ext cx="5922645" cy="1091345"/>
            <a:chOff x="0" y="0"/>
            <a:chExt cx="1559874" cy="287432"/>
          </a:xfrm>
        </p:grpSpPr>
        <p:sp>
          <p:nvSpPr>
            <p:cNvPr id="36" name="Freeform 36"/>
            <p:cNvSpPr/>
            <p:nvPr/>
          </p:nvSpPr>
          <p:spPr>
            <a:xfrm>
              <a:off x="0" y="0"/>
              <a:ext cx="1559874" cy="287432"/>
            </a:xfrm>
            <a:custGeom>
              <a:avLst/>
              <a:gdLst/>
              <a:ahLst/>
              <a:cxnLst/>
              <a:rect l="l" t="t" r="r" b="b"/>
              <a:pathLst>
                <a:path w="1559874" h="287432">
                  <a:moveTo>
                    <a:pt x="39215" y="0"/>
                  </a:moveTo>
                  <a:lnTo>
                    <a:pt x="1520658" y="0"/>
                  </a:lnTo>
                  <a:cubicBezTo>
                    <a:pt x="1542316" y="0"/>
                    <a:pt x="1559874" y="17557"/>
                    <a:pt x="1559874" y="39215"/>
                  </a:cubicBezTo>
                  <a:lnTo>
                    <a:pt x="1559874" y="248217"/>
                  </a:lnTo>
                  <a:cubicBezTo>
                    <a:pt x="1559874" y="269875"/>
                    <a:pt x="1542316" y="287432"/>
                    <a:pt x="1520658" y="287432"/>
                  </a:cubicBezTo>
                  <a:lnTo>
                    <a:pt x="39215" y="287432"/>
                  </a:lnTo>
                  <a:cubicBezTo>
                    <a:pt x="17557" y="287432"/>
                    <a:pt x="0" y="269875"/>
                    <a:pt x="0" y="248217"/>
                  </a:cubicBezTo>
                  <a:lnTo>
                    <a:pt x="0" y="39215"/>
                  </a:lnTo>
                  <a:cubicBezTo>
                    <a:pt x="0" y="17557"/>
                    <a:pt x="17557" y="0"/>
                    <a:pt x="39215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1E1E1E"/>
              </a:solidFill>
              <a:prstDash val="solid"/>
              <a:round/>
            </a:ln>
          </p:spPr>
        </p:sp>
        <p:sp>
          <p:nvSpPr>
            <p:cNvPr id="37" name="TextBox 37"/>
            <p:cNvSpPr txBox="1"/>
            <p:nvPr/>
          </p:nvSpPr>
          <p:spPr>
            <a:xfrm>
              <a:off x="0" y="-38100"/>
              <a:ext cx="1559874" cy="32553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marL="0" lvl="0" indent="0" algn="ctr">
                <a:lnSpc>
                  <a:spcPts val="4419"/>
                </a:lnSpc>
                <a:spcBef>
                  <a:spcPct val="0"/>
                </a:spcBef>
              </a:pPr>
              <a:r>
                <a:rPr lang="en-US" sz="3399" b="1">
                  <a:solidFill>
                    <a:srgbClr val="1E1E1E"/>
                  </a:solidFill>
                  <a:latin typeface="Zen Maru Gothic Bold"/>
                  <a:ea typeface="Zen Maru Gothic Bold"/>
                  <a:cs typeface="Zen Maru Gothic Bold"/>
                  <a:sym typeface="Zen Maru Gothic Bold"/>
                </a:rPr>
                <a:t>How about for 1.36 × 8?</a:t>
              </a:r>
            </a:p>
          </p:txBody>
        </p:sp>
      </p:grpSp>
      <p:graphicFrame>
        <p:nvGraphicFramePr>
          <p:cNvPr id="38" name="Table 38"/>
          <p:cNvGraphicFramePr>
            <a:graphicFrameLocks noGrp="1"/>
          </p:cNvGraphicFramePr>
          <p:nvPr/>
        </p:nvGraphicFramePr>
        <p:xfrm>
          <a:off x="1795054" y="4389997"/>
          <a:ext cx="5451015" cy="2601832"/>
        </p:xfrm>
        <a:graphic>
          <a:graphicData uri="http://schemas.openxmlformats.org/drawingml/2006/table">
            <a:tbl>
              <a:tblPr/>
              <a:tblGrid>
                <a:gridCol w="7521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62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62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62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300916">
                <a:tc>
                  <a:txBody>
                    <a:bodyPr/>
                    <a:lstStyle/>
                    <a:p>
                      <a:pPr algn="ctr">
                        <a:lnSpc>
                          <a:spcPts val="3919"/>
                        </a:lnSpc>
                        <a:defRPr/>
                      </a:pPr>
                      <a:endParaRPr lang="en-US" sz="1100"/>
                    </a:p>
                  </a:txBody>
                  <a:tcPr marL="190500" marR="190500" marT="190500" marB="190500" anchor="ctr">
                    <a:lnL w="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919"/>
                        </a:lnSpc>
                        <a:defRPr/>
                      </a:pPr>
                      <a:r>
                        <a:rPr lang="en-US" sz="2799">
                          <a:solidFill>
                            <a:srgbClr val="1E1E1E"/>
                          </a:solidFill>
                          <a:latin typeface="Zen Maru Gothic"/>
                          <a:ea typeface="Zen Maru Gothic"/>
                          <a:cs typeface="Zen Maru Gothic"/>
                          <a:sym typeface="Zen Maru Gothic"/>
                        </a:rPr>
                        <a:t>1</a:t>
                      </a:r>
                      <a:endParaRPr lang="en-US" sz="1100"/>
                    </a:p>
                  </a:txBody>
                  <a:tcPr marL="190500" marR="190500" marT="190500" marB="190500" anchor="b">
                    <a:lnL w="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919"/>
                        </a:lnSpc>
                        <a:defRPr/>
                      </a:pPr>
                      <a:r>
                        <a:rPr lang="en-US" sz="2799">
                          <a:solidFill>
                            <a:srgbClr val="1E1E1E"/>
                          </a:solidFill>
                          <a:latin typeface="Zen Maru Gothic"/>
                          <a:ea typeface="Zen Maru Gothic"/>
                          <a:cs typeface="Zen Maru Gothic"/>
                          <a:sym typeface="Zen Maru Gothic"/>
                        </a:rPr>
                        <a:t>0.3</a:t>
                      </a:r>
                      <a:endParaRPr lang="en-US" sz="1100"/>
                    </a:p>
                  </a:txBody>
                  <a:tcPr marL="190500" marR="190500" marT="190500" marB="190500" anchor="b">
                    <a:lnL w="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919"/>
                        </a:lnSpc>
                        <a:defRPr/>
                      </a:pPr>
                      <a:r>
                        <a:rPr lang="en-US" sz="2799">
                          <a:solidFill>
                            <a:srgbClr val="1E1E1E"/>
                          </a:solidFill>
                          <a:latin typeface="Zen Maru Gothic"/>
                          <a:ea typeface="Zen Maru Gothic"/>
                          <a:cs typeface="Zen Maru Gothic"/>
                          <a:sym typeface="Zen Maru Gothic"/>
                        </a:rPr>
                        <a:t>0.06</a:t>
                      </a:r>
                      <a:endParaRPr lang="en-US" sz="1100"/>
                    </a:p>
                  </a:txBody>
                  <a:tcPr marL="190500" marR="190500" marT="190500" marB="190500" anchor="b">
                    <a:lnL w="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00916">
                <a:tc>
                  <a:txBody>
                    <a:bodyPr/>
                    <a:lstStyle/>
                    <a:p>
                      <a:pPr algn="r">
                        <a:lnSpc>
                          <a:spcPts val="3919"/>
                        </a:lnSpc>
                        <a:defRPr/>
                      </a:pPr>
                      <a:r>
                        <a:rPr lang="en-US" sz="2799">
                          <a:solidFill>
                            <a:srgbClr val="1E1E1E"/>
                          </a:solidFill>
                          <a:latin typeface="Zen Maru Gothic"/>
                          <a:ea typeface="Zen Maru Gothic"/>
                          <a:cs typeface="Zen Maru Gothic"/>
                          <a:sym typeface="Zen Maru Gothic"/>
                        </a:rPr>
                        <a:t>8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919"/>
                        </a:lnSpc>
                        <a:defRPr/>
                      </a:pPr>
                      <a:r>
                        <a:rPr lang="en-US" sz="2799" b="1">
                          <a:solidFill>
                            <a:srgbClr val="1E1E1E"/>
                          </a:solidFill>
                          <a:latin typeface="Zen Maru Gothic Bold"/>
                          <a:ea typeface="Zen Maru Gothic Bold"/>
                          <a:cs typeface="Zen Maru Gothic Bold"/>
                          <a:sym typeface="Zen Maru Gothic Bold"/>
                        </a:rPr>
                        <a:t>8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919"/>
                        </a:lnSpc>
                        <a:defRPr/>
                      </a:pPr>
                      <a:r>
                        <a:rPr lang="en-US" sz="2799" b="1">
                          <a:solidFill>
                            <a:srgbClr val="1E1E1E"/>
                          </a:solidFill>
                          <a:latin typeface="Zen Maru Gothic Bold"/>
                          <a:ea typeface="Zen Maru Gothic Bold"/>
                          <a:cs typeface="Zen Maru Gothic Bold"/>
                          <a:sym typeface="Zen Maru Gothic Bold"/>
                        </a:rPr>
                        <a:t>2.4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3919"/>
                        </a:lnSpc>
                        <a:defRPr/>
                      </a:pPr>
                      <a:r>
                        <a:rPr lang="en-US" sz="2799" b="1">
                          <a:solidFill>
                            <a:srgbClr val="1E1E1E"/>
                          </a:solidFill>
                          <a:latin typeface="Zen Maru Gothic Bold"/>
                          <a:ea typeface="Zen Maru Gothic Bold"/>
                          <a:cs typeface="Zen Maru Gothic Bold"/>
                          <a:sym typeface="Zen Maru Gothic Bold"/>
                        </a:rPr>
                        <a:t>0.48</a:t>
                      </a:r>
                      <a:endParaRPr lang="en-US" sz="1100"/>
                    </a:p>
                  </a:txBody>
                  <a:tcPr marL="190500" marR="190500" marT="190500" marB="190500" anchor="ctr">
                    <a:lnL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1E1E1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push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FBF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357111" y="2685778"/>
            <a:ext cx="13764278" cy="6797308"/>
            <a:chOff x="0" y="0"/>
            <a:chExt cx="18352371" cy="9063077"/>
          </a:xfrm>
        </p:grpSpPr>
        <p:grpSp>
          <p:nvGrpSpPr>
            <p:cNvPr id="3" name="Group 3"/>
            <p:cNvGrpSpPr/>
            <p:nvPr/>
          </p:nvGrpSpPr>
          <p:grpSpPr>
            <a:xfrm>
              <a:off x="254000" y="261204"/>
              <a:ext cx="18098371" cy="8801872"/>
              <a:chOff x="0" y="0"/>
              <a:chExt cx="3521931" cy="1712838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3521930" cy="1712838"/>
              </a:xfrm>
              <a:custGeom>
                <a:avLst/>
                <a:gdLst/>
                <a:ahLst/>
                <a:cxnLst/>
                <a:rect l="l" t="t" r="r" b="b"/>
                <a:pathLst>
                  <a:path w="3521930" h="1712838">
                    <a:moveTo>
                      <a:pt x="22814" y="0"/>
                    </a:moveTo>
                    <a:lnTo>
                      <a:pt x="3499116" y="0"/>
                    </a:lnTo>
                    <a:cubicBezTo>
                      <a:pt x="3511716" y="0"/>
                      <a:pt x="3521930" y="10214"/>
                      <a:pt x="3521930" y="22814"/>
                    </a:cubicBezTo>
                    <a:lnTo>
                      <a:pt x="3521930" y="1690024"/>
                    </a:lnTo>
                    <a:cubicBezTo>
                      <a:pt x="3521930" y="1696075"/>
                      <a:pt x="3519527" y="1701878"/>
                      <a:pt x="3515248" y="1706156"/>
                    </a:cubicBezTo>
                    <a:cubicBezTo>
                      <a:pt x="3510970" y="1710435"/>
                      <a:pt x="3505167" y="1712838"/>
                      <a:pt x="3499116" y="1712838"/>
                    </a:cubicBezTo>
                    <a:lnTo>
                      <a:pt x="22814" y="1712838"/>
                    </a:lnTo>
                    <a:cubicBezTo>
                      <a:pt x="16764" y="1712838"/>
                      <a:pt x="10961" y="1710435"/>
                      <a:pt x="6682" y="1706156"/>
                    </a:cubicBezTo>
                    <a:cubicBezTo>
                      <a:pt x="2404" y="1701878"/>
                      <a:pt x="0" y="1696075"/>
                      <a:pt x="0" y="1690024"/>
                    </a:cubicBezTo>
                    <a:lnTo>
                      <a:pt x="0" y="22814"/>
                    </a:lnTo>
                    <a:cubicBezTo>
                      <a:pt x="0" y="16764"/>
                      <a:pt x="2404" y="10961"/>
                      <a:pt x="6682" y="6682"/>
                    </a:cubicBezTo>
                    <a:cubicBezTo>
                      <a:pt x="10961" y="2404"/>
                      <a:pt x="16764" y="0"/>
                      <a:pt x="22814" y="0"/>
                    </a:cubicBezTo>
                    <a:close/>
                  </a:path>
                </a:pathLst>
              </a:custGeom>
              <a:solidFill>
                <a:srgbClr val="1E1E1E"/>
              </a:solidFill>
              <a:ln w="38100" cap="rnd">
                <a:solidFill>
                  <a:srgbClr val="1E1E1E"/>
                </a:solidFill>
                <a:prstDash val="solid"/>
                <a:round/>
              </a:ln>
            </p:spPr>
          </p:sp>
          <p:sp>
            <p:nvSpPr>
              <p:cNvPr id="5" name="TextBox 5"/>
              <p:cNvSpPr txBox="1"/>
              <p:nvPr/>
            </p:nvSpPr>
            <p:spPr>
              <a:xfrm>
                <a:off x="0" y="-133350"/>
                <a:ext cx="3521931" cy="184618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marL="0" lvl="0" indent="0" algn="ctr">
                  <a:lnSpc>
                    <a:spcPts val="307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0" y="0"/>
              <a:ext cx="18098371" cy="8801872"/>
              <a:chOff x="0" y="0"/>
              <a:chExt cx="3521931" cy="1712838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3521930" cy="1712838"/>
              </a:xfrm>
              <a:custGeom>
                <a:avLst/>
                <a:gdLst/>
                <a:ahLst/>
                <a:cxnLst/>
                <a:rect l="l" t="t" r="r" b="b"/>
                <a:pathLst>
                  <a:path w="3521930" h="1712838">
                    <a:moveTo>
                      <a:pt x="22814" y="0"/>
                    </a:moveTo>
                    <a:lnTo>
                      <a:pt x="3499116" y="0"/>
                    </a:lnTo>
                    <a:cubicBezTo>
                      <a:pt x="3511716" y="0"/>
                      <a:pt x="3521930" y="10214"/>
                      <a:pt x="3521930" y="22814"/>
                    </a:cubicBezTo>
                    <a:lnTo>
                      <a:pt x="3521930" y="1690024"/>
                    </a:lnTo>
                    <a:cubicBezTo>
                      <a:pt x="3521930" y="1696075"/>
                      <a:pt x="3519527" y="1701878"/>
                      <a:pt x="3515248" y="1706156"/>
                    </a:cubicBezTo>
                    <a:cubicBezTo>
                      <a:pt x="3510970" y="1710435"/>
                      <a:pt x="3505167" y="1712838"/>
                      <a:pt x="3499116" y="1712838"/>
                    </a:cubicBezTo>
                    <a:lnTo>
                      <a:pt x="22814" y="1712838"/>
                    </a:lnTo>
                    <a:cubicBezTo>
                      <a:pt x="16764" y="1712838"/>
                      <a:pt x="10961" y="1710435"/>
                      <a:pt x="6682" y="1706156"/>
                    </a:cubicBezTo>
                    <a:cubicBezTo>
                      <a:pt x="2404" y="1701878"/>
                      <a:pt x="0" y="1696075"/>
                      <a:pt x="0" y="1690024"/>
                    </a:cubicBezTo>
                    <a:lnTo>
                      <a:pt x="0" y="22814"/>
                    </a:lnTo>
                    <a:cubicBezTo>
                      <a:pt x="0" y="16764"/>
                      <a:pt x="2404" y="10961"/>
                      <a:pt x="6682" y="6682"/>
                    </a:cubicBezTo>
                    <a:cubicBezTo>
                      <a:pt x="10961" y="2404"/>
                      <a:pt x="16764" y="0"/>
                      <a:pt x="2281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rnd">
                <a:solidFill>
                  <a:srgbClr val="1E1E1E"/>
                </a:solidFill>
                <a:prstDash val="solid"/>
                <a:round/>
              </a:ln>
            </p:spPr>
          </p:sp>
          <p:sp>
            <p:nvSpPr>
              <p:cNvPr id="8" name="TextBox 8"/>
              <p:cNvSpPr txBox="1"/>
              <p:nvPr/>
            </p:nvSpPr>
            <p:spPr>
              <a:xfrm>
                <a:off x="0" y="-133350"/>
                <a:ext cx="3521931" cy="184618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079"/>
                  </a:lnSpc>
                </a:pPr>
                <a:endParaRPr/>
              </a:p>
            </p:txBody>
          </p:sp>
        </p:grpSp>
      </p:grpSp>
      <p:sp>
        <p:nvSpPr>
          <p:cNvPr id="9" name="TextBox 9"/>
          <p:cNvSpPr txBox="1"/>
          <p:nvPr/>
        </p:nvSpPr>
        <p:spPr>
          <a:xfrm>
            <a:off x="4138006" y="4496129"/>
            <a:ext cx="6387251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Write the numbers vertically.</a:t>
            </a:r>
          </a:p>
        </p:txBody>
      </p:sp>
      <p:grpSp>
        <p:nvGrpSpPr>
          <p:cNvPr id="10" name="Group 10"/>
          <p:cNvGrpSpPr/>
          <p:nvPr/>
        </p:nvGrpSpPr>
        <p:grpSpPr>
          <a:xfrm>
            <a:off x="3261168" y="4431038"/>
            <a:ext cx="589923" cy="589923"/>
            <a:chOff x="0" y="0"/>
            <a:chExt cx="786564" cy="786564"/>
          </a:xfrm>
        </p:grpSpPr>
        <p:grpSp>
          <p:nvGrpSpPr>
            <p:cNvPr id="11" name="Group 11"/>
            <p:cNvGrpSpPr/>
            <p:nvPr/>
          </p:nvGrpSpPr>
          <p:grpSpPr>
            <a:xfrm>
              <a:off x="0" y="0"/>
              <a:ext cx="786564" cy="786564"/>
              <a:chOff x="0" y="0"/>
              <a:chExt cx="812800" cy="812800"/>
            </a:xfrm>
          </p:grpSpPr>
          <p:sp>
            <p:nvSpPr>
              <p:cNvPr id="12" name="Freeform 12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1E1E1E"/>
                </a:solidFill>
                <a:prstDash val="solid"/>
                <a:miter/>
              </a:ln>
            </p:spPr>
          </p:sp>
          <p:sp>
            <p:nvSpPr>
              <p:cNvPr id="13" name="TextBox 13"/>
              <p:cNvSpPr txBox="1"/>
              <p:nvPr/>
            </p:nvSpPr>
            <p:spPr>
              <a:xfrm>
                <a:off x="76200" y="-57150"/>
                <a:ext cx="660400" cy="7937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079"/>
                  </a:lnSpc>
                </a:pPr>
                <a:endParaRPr/>
              </a:p>
            </p:txBody>
          </p:sp>
        </p:grpSp>
        <p:sp>
          <p:nvSpPr>
            <p:cNvPr id="14" name="TextBox 14"/>
            <p:cNvSpPr txBox="1"/>
            <p:nvPr/>
          </p:nvSpPr>
          <p:spPr>
            <a:xfrm>
              <a:off x="0" y="93138"/>
              <a:ext cx="786564" cy="58123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3639"/>
                </a:lnSpc>
                <a:spcBef>
                  <a:spcPct val="0"/>
                </a:spcBef>
              </a:pPr>
              <a:r>
                <a:rPr lang="en-US" sz="2799" b="1">
                  <a:solidFill>
                    <a:srgbClr val="1E1E1E"/>
                  </a:solidFill>
                  <a:latin typeface="Zen Maru Gothic Bold"/>
                  <a:ea typeface="Zen Maru Gothic Bold"/>
                  <a:cs typeface="Zen Maru Gothic Bold"/>
                  <a:sym typeface="Zen Maru Gothic Bold"/>
                </a:rPr>
                <a:t>1</a:t>
              </a:r>
            </a:p>
          </p:txBody>
        </p:sp>
      </p:grpSp>
      <p:sp>
        <p:nvSpPr>
          <p:cNvPr id="15" name="TextBox 15"/>
          <p:cNvSpPr txBox="1"/>
          <p:nvPr/>
        </p:nvSpPr>
        <p:spPr>
          <a:xfrm>
            <a:off x="4138006" y="5276552"/>
            <a:ext cx="6387251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Multiply </a:t>
            </a:r>
            <a:r>
              <a:rPr lang="en-US" sz="2799" b="1">
                <a:solidFill>
                  <a:srgbClr val="A368DD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8.15 ﻿× 2</a:t>
            </a: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.</a:t>
            </a:r>
          </a:p>
        </p:txBody>
      </p:sp>
      <p:grpSp>
        <p:nvGrpSpPr>
          <p:cNvPr id="16" name="Group 16"/>
          <p:cNvGrpSpPr/>
          <p:nvPr/>
        </p:nvGrpSpPr>
        <p:grpSpPr>
          <a:xfrm>
            <a:off x="3261168" y="5211461"/>
            <a:ext cx="589923" cy="589923"/>
            <a:chOff x="0" y="0"/>
            <a:chExt cx="786564" cy="786564"/>
          </a:xfrm>
        </p:grpSpPr>
        <p:grpSp>
          <p:nvGrpSpPr>
            <p:cNvPr id="17" name="Group 17"/>
            <p:cNvGrpSpPr/>
            <p:nvPr/>
          </p:nvGrpSpPr>
          <p:grpSpPr>
            <a:xfrm>
              <a:off x="0" y="0"/>
              <a:ext cx="786564" cy="786564"/>
              <a:chOff x="0" y="0"/>
              <a:chExt cx="812800" cy="812800"/>
            </a:xfrm>
          </p:grpSpPr>
          <p:sp>
            <p:nvSpPr>
              <p:cNvPr id="18" name="Freeform 18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1E1E1E"/>
                </a:solidFill>
                <a:prstDash val="solid"/>
                <a:miter/>
              </a:ln>
            </p:spPr>
          </p:sp>
          <p:sp>
            <p:nvSpPr>
              <p:cNvPr id="19" name="TextBox 19"/>
              <p:cNvSpPr txBox="1"/>
              <p:nvPr/>
            </p:nvSpPr>
            <p:spPr>
              <a:xfrm>
                <a:off x="76200" y="-57150"/>
                <a:ext cx="660400" cy="7937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079"/>
                  </a:lnSpc>
                </a:pPr>
                <a:endParaRPr/>
              </a:p>
            </p:txBody>
          </p:sp>
        </p:grpSp>
        <p:sp>
          <p:nvSpPr>
            <p:cNvPr id="20" name="TextBox 20"/>
            <p:cNvSpPr txBox="1"/>
            <p:nvPr/>
          </p:nvSpPr>
          <p:spPr>
            <a:xfrm>
              <a:off x="0" y="93138"/>
              <a:ext cx="786564" cy="58123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3639"/>
                </a:lnSpc>
                <a:spcBef>
                  <a:spcPct val="0"/>
                </a:spcBef>
              </a:pPr>
              <a:r>
                <a:rPr lang="en-US" sz="2799" b="1">
                  <a:solidFill>
                    <a:srgbClr val="1E1E1E"/>
                  </a:solidFill>
                  <a:latin typeface="Zen Maru Gothic Bold"/>
                  <a:ea typeface="Zen Maru Gothic Bold"/>
                  <a:cs typeface="Zen Maru Gothic Bold"/>
                  <a:sym typeface="Zen Maru Gothic Bold"/>
                </a:rPr>
                <a:t>2</a:t>
              </a:r>
            </a:p>
          </p:txBody>
        </p:sp>
      </p:grpSp>
      <p:sp>
        <p:nvSpPr>
          <p:cNvPr id="21" name="TextBox 21"/>
          <p:cNvSpPr txBox="1"/>
          <p:nvPr/>
        </p:nvSpPr>
        <p:spPr>
          <a:xfrm>
            <a:off x="4138006" y="6056975"/>
            <a:ext cx="6387251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Multiply </a:t>
            </a:r>
            <a:r>
              <a:rPr lang="en-US" sz="2799" b="1">
                <a:solidFill>
                  <a:srgbClr val="DBAA0B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8.15 × 1</a:t>
            </a: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.</a:t>
            </a:r>
          </a:p>
        </p:txBody>
      </p:sp>
      <p:grpSp>
        <p:nvGrpSpPr>
          <p:cNvPr id="22" name="Group 22"/>
          <p:cNvGrpSpPr/>
          <p:nvPr/>
        </p:nvGrpSpPr>
        <p:grpSpPr>
          <a:xfrm>
            <a:off x="3261168" y="5991883"/>
            <a:ext cx="589923" cy="589923"/>
            <a:chOff x="0" y="0"/>
            <a:chExt cx="786564" cy="786564"/>
          </a:xfrm>
        </p:grpSpPr>
        <p:grpSp>
          <p:nvGrpSpPr>
            <p:cNvPr id="23" name="Group 23"/>
            <p:cNvGrpSpPr/>
            <p:nvPr/>
          </p:nvGrpSpPr>
          <p:grpSpPr>
            <a:xfrm>
              <a:off x="0" y="0"/>
              <a:ext cx="786564" cy="786564"/>
              <a:chOff x="0" y="0"/>
              <a:chExt cx="812800" cy="812800"/>
            </a:xfrm>
          </p:grpSpPr>
          <p:sp>
            <p:nvSpPr>
              <p:cNvPr id="24" name="Freeform 24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1E1E1E"/>
                </a:solidFill>
                <a:prstDash val="solid"/>
                <a:miter/>
              </a:ln>
            </p:spPr>
          </p:sp>
          <p:sp>
            <p:nvSpPr>
              <p:cNvPr id="25" name="TextBox 25"/>
              <p:cNvSpPr txBox="1"/>
              <p:nvPr/>
            </p:nvSpPr>
            <p:spPr>
              <a:xfrm>
                <a:off x="76200" y="-57150"/>
                <a:ext cx="660400" cy="7937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079"/>
                  </a:lnSpc>
                </a:pPr>
                <a:endParaRPr/>
              </a:p>
            </p:txBody>
          </p:sp>
        </p:grpSp>
        <p:sp>
          <p:nvSpPr>
            <p:cNvPr id="26" name="TextBox 26"/>
            <p:cNvSpPr txBox="1"/>
            <p:nvPr/>
          </p:nvSpPr>
          <p:spPr>
            <a:xfrm>
              <a:off x="0" y="93138"/>
              <a:ext cx="786564" cy="58123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3639"/>
                </a:lnSpc>
                <a:spcBef>
                  <a:spcPct val="0"/>
                </a:spcBef>
              </a:pPr>
              <a:r>
                <a:rPr lang="en-US" sz="2799" b="1">
                  <a:solidFill>
                    <a:srgbClr val="1E1E1E"/>
                  </a:solidFill>
                  <a:latin typeface="Zen Maru Gothic Bold"/>
                  <a:ea typeface="Zen Maru Gothic Bold"/>
                  <a:cs typeface="Zen Maru Gothic Bold"/>
                  <a:sym typeface="Zen Maru Gothic Bold"/>
                </a:rPr>
                <a:t>3</a:t>
              </a:r>
            </a:p>
          </p:txBody>
        </p:sp>
      </p:grpSp>
      <p:sp>
        <p:nvSpPr>
          <p:cNvPr id="27" name="TextBox 27"/>
          <p:cNvSpPr txBox="1"/>
          <p:nvPr/>
        </p:nvSpPr>
        <p:spPr>
          <a:xfrm>
            <a:off x="4138006" y="6837397"/>
            <a:ext cx="6387251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Add the products.</a:t>
            </a:r>
          </a:p>
        </p:txBody>
      </p:sp>
      <p:grpSp>
        <p:nvGrpSpPr>
          <p:cNvPr id="28" name="Group 28"/>
          <p:cNvGrpSpPr/>
          <p:nvPr/>
        </p:nvGrpSpPr>
        <p:grpSpPr>
          <a:xfrm>
            <a:off x="3261168" y="6772306"/>
            <a:ext cx="589923" cy="589923"/>
            <a:chOff x="0" y="0"/>
            <a:chExt cx="786564" cy="786564"/>
          </a:xfrm>
        </p:grpSpPr>
        <p:grpSp>
          <p:nvGrpSpPr>
            <p:cNvPr id="29" name="Group 29"/>
            <p:cNvGrpSpPr/>
            <p:nvPr/>
          </p:nvGrpSpPr>
          <p:grpSpPr>
            <a:xfrm>
              <a:off x="0" y="0"/>
              <a:ext cx="786564" cy="786564"/>
              <a:chOff x="0" y="0"/>
              <a:chExt cx="812800" cy="812800"/>
            </a:xfrm>
          </p:grpSpPr>
          <p:sp>
            <p:nvSpPr>
              <p:cNvPr id="30" name="Freeform 30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1E1E1E"/>
                </a:solidFill>
                <a:prstDash val="solid"/>
                <a:miter/>
              </a:ln>
            </p:spPr>
          </p:sp>
          <p:sp>
            <p:nvSpPr>
              <p:cNvPr id="31" name="TextBox 31"/>
              <p:cNvSpPr txBox="1"/>
              <p:nvPr/>
            </p:nvSpPr>
            <p:spPr>
              <a:xfrm>
                <a:off x="76200" y="-57150"/>
                <a:ext cx="660400" cy="7937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079"/>
                  </a:lnSpc>
                </a:pPr>
                <a:endParaRPr/>
              </a:p>
            </p:txBody>
          </p:sp>
        </p:grpSp>
        <p:sp>
          <p:nvSpPr>
            <p:cNvPr id="32" name="TextBox 32"/>
            <p:cNvSpPr txBox="1"/>
            <p:nvPr/>
          </p:nvSpPr>
          <p:spPr>
            <a:xfrm>
              <a:off x="0" y="93138"/>
              <a:ext cx="786564" cy="58123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3639"/>
                </a:lnSpc>
                <a:spcBef>
                  <a:spcPct val="0"/>
                </a:spcBef>
              </a:pPr>
              <a:r>
                <a:rPr lang="en-US" sz="2799" b="1">
                  <a:solidFill>
                    <a:srgbClr val="1E1E1E"/>
                  </a:solidFill>
                  <a:latin typeface="Zen Maru Gothic Bold"/>
                  <a:ea typeface="Zen Maru Gothic Bold"/>
                  <a:cs typeface="Zen Maru Gothic Bold"/>
                  <a:sym typeface="Zen Maru Gothic Bold"/>
                </a:rPr>
                <a:t>4</a:t>
              </a:r>
            </a:p>
          </p:txBody>
        </p:sp>
      </p:grpSp>
      <p:grpSp>
        <p:nvGrpSpPr>
          <p:cNvPr id="33" name="Group 33"/>
          <p:cNvGrpSpPr/>
          <p:nvPr/>
        </p:nvGrpSpPr>
        <p:grpSpPr>
          <a:xfrm>
            <a:off x="3261168" y="7552729"/>
            <a:ext cx="589923" cy="589923"/>
            <a:chOff x="0" y="0"/>
            <a:chExt cx="786564" cy="786564"/>
          </a:xfrm>
        </p:grpSpPr>
        <p:grpSp>
          <p:nvGrpSpPr>
            <p:cNvPr id="34" name="Group 34"/>
            <p:cNvGrpSpPr/>
            <p:nvPr/>
          </p:nvGrpSpPr>
          <p:grpSpPr>
            <a:xfrm>
              <a:off x="0" y="0"/>
              <a:ext cx="786564" cy="786564"/>
              <a:chOff x="0" y="0"/>
              <a:chExt cx="812800" cy="812800"/>
            </a:xfrm>
          </p:grpSpPr>
          <p:sp>
            <p:nvSpPr>
              <p:cNvPr id="35" name="Freeform 35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1E1E1E"/>
                </a:solidFill>
                <a:prstDash val="solid"/>
                <a:miter/>
              </a:ln>
            </p:spPr>
          </p:sp>
          <p:sp>
            <p:nvSpPr>
              <p:cNvPr id="36" name="TextBox 36"/>
              <p:cNvSpPr txBox="1"/>
              <p:nvPr/>
            </p:nvSpPr>
            <p:spPr>
              <a:xfrm>
                <a:off x="76200" y="-57150"/>
                <a:ext cx="660400" cy="7937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079"/>
                  </a:lnSpc>
                </a:pPr>
                <a:endParaRPr/>
              </a:p>
            </p:txBody>
          </p:sp>
        </p:grpSp>
        <p:sp>
          <p:nvSpPr>
            <p:cNvPr id="37" name="TextBox 37"/>
            <p:cNvSpPr txBox="1"/>
            <p:nvPr/>
          </p:nvSpPr>
          <p:spPr>
            <a:xfrm>
              <a:off x="0" y="93138"/>
              <a:ext cx="786564" cy="58123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3639"/>
                </a:lnSpc>
                <a:spcBef>
                  <a:spcPct val="0"/>
                </a:spcBef>
              </a:pPr>
              <a:r>
                <a:rPr lang="en-US" sz="2799" b="1">
                  <a:solidFill>
                    <a:srgbClr val="1E1E1E"/>
                  </a:solidFill>
                  <a:latin typeface="Zen Maru Gothic Bold"/>
                  <a:ea typeface="Zen Maru Gothic Bold"/>
                  <a:cs typeface="Zen Maru Gothic Bold"/>
                  <a:sym typeface="Zen Maru Gothic Bold"/>
                </a:rPr>
                <a:t>5</a:t>
              </a:r>
            </a:p>
          </p:txBody>
        </p:sp>
      </p:grpSp>
      <p:grpSp>
        <p:nvGrpSpPr>
          <p:cNvPr id="38" name="Group 38"/>
          <p:cNvGrpSpPr/>
          <p:nvPr/>
        </p:nvGrpSpPr>
        <p:grpSpPr>
          <a:xfrm>
            <a:off x="11241532" y="3158912"/>
            <a:ext cx="4217168" cy="5648325"/>
            <a:chOff x="0" y="0"/>
            <a:chExt cx="1094211" cy="1465547"/>
          </a:xfrm>
        </p:grpSpPr>
        <p:sp>
          <p:nvSpPr>
            <p:cNvPr id="39" name="Freeform 39"/>
            <p:cNvSpPr/>
            <p:nvPr/>
          </p:nvSpPr>
          <p:spPr>
            <a:xfrm>
              <a:off x="0" y="0"/>
              <a:ext cx="1094211" cy="1465547"/>
            </a:xfrm>
            <a:custGeom>
              <a:avLst/>
              <a:gdLst/>
              <a:ahLst/>
              <a:cxnLst/>
              <a:rect l="l" t="t" r="r" b="b"/>
              <a:pathLst>
                <a:path w="1094211" h="1465547">
                  <a:moveTo>
                    <a:pt x="73432" y="0"/>
                  </a:moveTo>
                  <a:lnTo>
                    <a:pt x="1020778" y="0"/>
                  </a:lnTo>
                  <a:cubicBezTo>
                    <a:pt x="1040254" y="0"/>
                    <a:pt x="1058931" y="7737"/>
                    <a:pt x="1072703" y="21508"/>
                  </a:cubicBezTo>
                  <a:cubicBezTo>
                    <a:pt x="1086474" y="35279"/>
                    <a:pt x="1094211" y="53957"/>
                    <a:pt x="1094211" y="73432"/>
                  </a:cubicBezTo>
                  <a:lnTo>
                    <a:pt x="1094211" y="1392114"/>
                  </a:lnTo>
                  <a:cubicBezTo>
                    <a:pt x="1094211" y="1432670"/>
                    <a:pt x="1061334" y="1465547"/>
                    <a:pt x="1020778" y="1465547"/>
                  </a:cubicBezTo>
                  <a:lnTo>
                    <a:pt x="73432" y="1465547"/>
                  </a:lnTo>
                  <a:cubicBezTo>
                    <a:pt x="53957" y="1465547"/>
                    <a:pt x="35279" y="1457810"/>
                    <a:pt x="21508" y="1444039"/>
                  </a:cubicBezTo>
                  <a:cubicBezTo>
                    <a:pt x="7737" y="1430268"/>
                    <a:pt x="0" y="1411590"/>
                    <a:pt x="0" y="1392114"/>
                  </a:cubicBezTo>
                  <a:lnTo>
                    <a:pt x="0" y="73432"/>
                  </a:lnTo>
                  <a:cubicBezTo>
                    <a:pt x="0" y="32877"/>
                    <a:pt x="32877" y="0"/>
                    <a:pt x="73432" y="0"/>
                  </a:cubicBezTo>
                  <a:close/>
                </a:path>
              </a:pathLst>
            </a:custGeom>
            <a:solidFill>
              <a:srgbClr val="FFFFFF"/>
            </a:solidFill>
            <a:ln w="38100" cap="rnd">
              <a:solidFill>
                <a:srgbClr val="1E1E1E"/>
              </a:solidFill>
              <a:prstDash val="solid"/>
              <a:round/>
            </a:ln>
          </p:spPr>
        </p:sp>
        <p:sp>
          <p:nvSpPr>
            <p:cNvPr id="40" name="TextBox 40"/>
            <p:cNvSpPr txBox="1"/>
            <p:nvPr/>
          </p:nvSpPr>
          <p:spPr>
            <a:xfrm>
              <a:off x="0" y="-133350"/>
              <a:ext cx="1094211" cy="159889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079"/>
                </a:lnSpc>
              </a:pPr>
              <a:endParaRPr/>
            </a:p>
          </p:txBody>
        </p:sp>
      </p:grpSp>
      <p:sp>
        <p:nvSpPr>
          <p:cNvPr id="41" name="AutoShape 41"/>
          <p:cNvSpPr/>
          <p:nvPr/>
        </p:nvSpPr>
        <p:spPr>
          <a:xfrm>
            <a:off x="12001079" y="4860405"/>
            <a:ext cx="2698074" cy="0"/>
          </a:xfrm>
          <a:prstGeom prst="line">
            <a:avLst/>
          </a:prstGeom>
          <a:ln w="38100" cap="rnd">
            <a:solidFill>
              <a:srgbClr val="1E1E1E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2" name="AutoShape 42"/>
          <p:cNvSpPr/>
          <p:nvPr/>
        </p:nvSpPr>
        <p:spPr>
          <a:xfrm>
            <a:off x="12001079" y="6412866"/>
            <a:ext cx="2698074" cy="0"/>
          </a:xfrm>
          <a:prstGeom prst="line">
            <a:avLst/>
          </a:prstGeom>
          <a:ln w="38100" cap="rnd">
            <a:solidFill>
              <a:srgbClr val="1E1E1E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43" name="TextBox 43"/>
          <p:cNvSpPr txBox="1"/>
          <p:nvPr/>
        </p:nvSpPr>
        <p:spPr>
          <a:xfrm>
            <a:off x="12286891" y="6406457"/>
            <a:ext cx="1487253" cy="7493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6399"/>
              </a:lnSpc>
            </a:pPr>
            <a:r>
              <a:rPr lang="en-US" sz="3999" b="1">
                <a:solidFill>
                  <a:srgbClr val="000000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97 80</a:t>
            </a:r>
          </a:p>
        </p:txBody>
      </p:sp>
      <p:sp>
        <p:nvSpPr>
          <p:cNvPr id="44" name="TextBox 44"/>
          <p:cNvSpPr txBox="1"/>
          <p:nvPr/>
        </p:nvSpPr>
        <p:spPr>
          <a:xfrm>
            <a:off x="13826562" y="6406457"/>
            <a:ext cx="162331" cy="7493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6399"/>
              </a:lnSpc>
            </a:pPr>
            <a:r>
              <a:rPr lang="en-US" sz="3999" b="1">
                <a:solidFill>
                  <a:srgbClr val="4786FF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.</a:t>
            </a:r>
          </a:p>
        </p:txBody>
      </p:sp>
      <p:sp>
        <p:nvSpPr>
          <p:cNvPr id="45" name="Freeform 45"/>
          <p:cNvSpPr/>
          <p:nvPr/>
        </p:nvSpPr>
        <p:spPr>
          <a:xfrm rot="2700000">
            <a:off x="13170516" y="7063799"/>
            <a:ext cx="304353" cy="276933"/>
          </a:xfrm>
          <a:custGeom>
            <a:avLst/>
            <a:gdLst/>
            <a:ahLst/>
            <a:cxnLst/>
            <a:rect l="l" t="t" r="r" b="b"/>
            <a:pathLst>
              <a:path w="304353" h="276933">
                <a:moveTo>
                  <a:pt x="0" y="0"/>
                </a:moveTo>
                <a:lnTo>
                  <a:pt x="304352" y="0"/>
                </a:lnTo>
                <a:lnTo>
                  <a:pt x="304352" y="276933"/>
                </a:lnTo>
                <a:lnTo>
                  <a:pt x="0" y="2769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  <p:sp>
        <p:nvSpPr>
          <p:cNvPr id="46" name="Freeform 46"/>
          <p:cNvSpPr/>
          <p:nvPr/>
        </p:nvSpPr>
        <p:spPr>
          <a:xfrm rot="2700000">
            <a:off x="13550036" y="7063799"/>
            <a:ext cx="304353" cy="276933"/>
          </a:xfrm>
          <a:custGeom>
            <a:avLst/>
            <a:gdLst/>
            <a:ahLst/>
            <a:cxnLst/>
            <a:rect l="l" t="t" r="r" b="b"/>
            <a:pathLst>
              <a:path w="304353" h="276933">
                <a:moveTo>
                  <a:pt x="0" y="0"/>
                </a:moveTo>
                <a:lnTo>
                  <a:pt x="304352" y="0"/>
                </a:lnTo>
                <a:lnTo>
                  <a:pt x="304352" y="276933"/>
                </a:lnTo>
                <a:lnTo>
                  <a:pt x="0" y="27693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  <p:sp>
        <p:nvSpPr>
          <p:cNvPr id="47" name="TextBox 47"/>
          <p:cNvSpPr txBox="1"/>
          <p:nvPr/>
        </p:nvSpPr>
        <p:spPr>
          <a:xfrm>
            <a:off x="12926087" y="3298081"/>
            <a:ext cx="848057" cy="1558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6399"/>
              </a:lnSpc>
            </a:pPr>
            <a:r>
              <a:rPr lang="en-US" sz="3999" b="1">
                <a:solidFill>
                  <a:srgbClr val="000000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8.15</a:t>
            </a:r>
          </a:p>
        </p:txBody>
      </p:sp>
      <p:sp>
        <p:nvSpPr>
          <p:cNvPr id="48" name="TextBox 48"/>
          <p:cNvSpPr txBox="1"/>
          <p:nvPr/>
        </p:nvSpPr>
        <p:spPr>
          <a:xfrm>
            <a:off x="13331814" y="3968482"/>
            <a:ext cx="442331" cy="15589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6399"/>
              </a:lnSpc>
            </a:pPr>
            <a:r>
              <a:rPr lang="en-US" sz="3999" b="1">
                <a:solidFill>
                  <a:srgbClr val="F6CD46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12</a:t>
            </a:r>
          </a:p>
        </p:txBody>
      </p:sp>
      <p:sp>
        <p:nvSpPr>
          <p:cNvPr id="49" name="TextBox 49"/>
          <p:cNvSpPr txBox="1"/>
          <p:nvPr/>
        </p:nvSpPr>
        <p:spPr>
          <a:xfrm>
            <a:off x="12524487" y="3863578"/>
            <a:ext cx="261916" cy="635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5199"/>
              </a:lnSpc>
              <a:spcBef>
                <a:spcPct val="0"/>
              </a:spcBef>
            </a:pPr>
            <a:r>
              <a:rPr lang="en-US" sz="39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x</a:t>
            </a:r>
          </a:p>
        </p:txBody>
      </p:sp>
      <p:sp>
        <p:nvSpPr>
          <p:cNvPr id="50" name="TextBox 50"/>
          <p:cNvSpPr txBox="1"/>
          <p:nvPr/>
        </p:nvSpPr>
        <p:spPr>
          <a:xfrm>
            <a:off x="12566086" y="4853997"/>
            <a:ext cx="1208059" cy="7493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6399"/>
              </a:lnSpc>
            </a:pPr>
            <a:r>
              <a:rPr lang="en-US" sz="3999" b="1">
                <a:solidFill>
                  <a:srgbClr val="A368DD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16 30</a:t>
            </a:r>
          </a:p>
        </p:txBody>
      </p:sp>
      <p:sp>
        <p:nvSpPr>
          <p:cNvPr id="51" name="TextBox 51"/>
          <p:cNvSpPr txBox="1"/>
          <p:nvPr/>
        </p:nvSpPr>
        <p:spPr>
          <a:xfrm>
            <a:off x="12566086" y="5523439"/>
            <a:ext cx="1208059" cy="7493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6399"/>
              </a:lnSpc>
            </a:pPr>
            <a:r>
              <a:rPr lang="en-US" sz="3999" b="1">
                <a:solidFill>
                  <a:srgbClr val="F6CD46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81 50</a:t>
            </a:r>
          </a:p>
        </p:txBody>
      </p:sp>
      <p:sp>
        <p:nvSpPr>
          <p:cNvPr id="52" name="TextBox 52"/>
          <p:cNvSpPr txBox="1"/>
          <p:nvPr/>
        </p:nvSpPr>
        <p:spPr>
          <a:xfrm>
            <a:off x="1439480" y="645271"/>
            <a:ext cx="15409039" cy="1143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6599"/>
              </a:lnSpc>
            </a:pPr>
            <a:r>
              <a:rPr lang="en-US" sz="5499" b="1">
                <a:solidFill>
                  <a:srgbClr val="1E1E1E"/>
                </a:solidFill>
                <a:latin typeface="Prachason Neue Mon Semi-Bold"/>
                <a:ea typeface="Prachason Neue Mon Semi-Bold"/>
                <a:cs typeface="Prachason Neue Mon Semi-Bold"/>
                <a:sym typeface="Prachason Neue Mon Semi-Bold"/>
              </a:rPr>
              <a:t>Multiplying decimals by 2 digit numbers</a:t>
            </a:r>
          </a:p>
        </p:txBody>
      </p:sp>
      <p:sp>
        <p:nvSpPr>
          <p:cNvPr id="53" name="TextBox 53"/>
          <p:cNvSpPr txBox="1"/>
          <p:nvPr/>
        </p:nvSpPr>
        <p:spPr>
          <a:xfrm>
            <a:off x="1809493" y="1864088"/>
            <a:ext cx="14669013" cy="4406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3639"/>
              </a:lnSpc>
              <a:spcBef>
                <a:spcPct val="0"/>
              </a:spcBef>
            </a:pP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Another method we can use is the standard algorithm when multiplying numbers.</a:t>
            </a:r>
          </a:p>
        </p:txBody>
      </p:sp>
      <p:sp>
        <p:nvSpPr>
          <p:cNvPr id="54" name="TextBox 54"/>
          <p:cNvSpPr txBox="1"/>
          <p:nvPr/>
        </p:nvSpPr>
        <p:spPr>
          <a:xfrm>
            <a:off x="3261168" y="3505018"/>
            <a:ext cx="5105091" cy="54737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4419"/>
              </a:lnSpc>
              <a:spcBef>
                <a:spcPct val="0"/>
              </a:spcBef>
            </a:pPr>
            <a:r>
              <a:rPr lang="en-US" sz="33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Example: </a:t>
            </a:r>
            <a:r>
              <a:rPr lang="en-US" sz="3399" b="1">
                <a:solidFill>
                  <a:srgbClr val="1E1E1E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8.15 x 12</a:t>
            </a:r>
          </a:p>
        </p:txBody>
      </p:sp>
      <p:sp>
        <p:nvSpPr>
          <p:cNvPr id="55" name="TextBox 55"/>
          <p:cNvSpPr txBox="1"/>
          <p:nvPr/>
        </p:nvSpPr>
        <p:spPr>
          <a:xfrm>
            <a:off x="4138006" y="7533679"/>
            <a:ext cx="6387251" cy="897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3639"/>
              </a:lnSpc>
              <a:spcBef>
                <a:spcPct val="0"/>
              </a:spcBef>
            </a:pP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Move the </a:t>
            </a:r>
            <a:r>
              <a:rPr lang="en-US" sz="2799" b="1">
                <a:solidFill>
                  <a:srgbClr val="4786FF"/>
                </a:solidFill>
                <a:latin typeface="Zen Maru Gothic Bold"/>
                <a:ea typeface="Zen Maru Gothic Bold"/>
                <a:cs typeface="Zen Maru Gothic Bold"/>
                <a:sym typeface="Zen Maru Gothic Bold"/>
              </a:rPr>
              <a:t>decimal point 2 time﻿s to the left</a:t>
            </a: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 since 8.15 has 2 decimal places.</a:t>
            </a:r>
          </a:p>
        </p:txBody>
      </p:sp>
      <p:sp>
        <p:nvSpPr>
          <p:cNvPr id="56" name="TextBox 56"/>
          <p:cNvSpPr txBox="1"/>
          <p:nvPr/>
        </p:nvSpPr>
        <p:spPr>
          <a:xfrm>
            <a:off x="11741617" y="7623214"/>
            <a:ext cx="3216998" cy="8978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3639"/>
              </a:lnSpc>
            </a:pP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Answer:</a:t>
            </a:r>
          </a:p>
          <a:p>
            <a:pPr algn="ctr">
              <a:lnSpc>
                <a:spcPts val="3639"/>
              </a:lnSpc>
            </a:pPr>
            <a:r>
              <a:rPr lang="en-US" sz="2799">
                <a:solidFill>
                  <a:srgbClr val="1E1E1E"/>
                </a:solidFill>
                <a:latin typeface="Zen Maru Gothic"/>
                <a:ea typeface="Zen Maru Gothic"/>
                <a:cs typeface="Zen Maru Gothic"/>
                <a:sym typeface="Zen Maru Gothic"/>
              </a:rPr>
              <a:t>8.15 × 12 = 97.80</a:t>
            </a:r>
          </a:p>
        </p:txBody>
      </p:sp>
    </p:spTree>
  </p:cSld>
  <p:clrMapOvr>
    <a:masterClrMapping/>
  </p:clrMapOvr>
  <p:transition>
    <p:push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FBF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357111" y="2685778"/>
            <a:ext cx="13764278" cy="6797308"/>
            <a:chOff x="0" y="0"/>
            <a:chExt cx="18352371" cy="9063077"/>
          </a:xfrm>
        </p:grpSpPr>
        <p:grpSp>
          <p:nvGrpSpPr>
            <p:cNvPr id="3" name="Group 3"/>
            <p:cNvGrpSpPr/>
            <p:nvPr/>
          </p:nvGrpSpPr>
          <p:grpSpPr>
            <a:xfrm>
              <a:off x="254000" y="261204"/>
              <a:ext cx="18098371" cy="8801872"/>
              <a:chOff x="0" y="0"/>
              <a:chExt cx="3521931" cy="1712838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3521930" cy="1712838"/>
              </a:xfrm>
              <a:custGeom>
                <a:avLst/>
                <a:gdLst/>
                <a:ahLst/>
                <a:cxnLst/>
                <a:rect l="l" t="t" r="r" b="b"/>
                <a:pathLst>
                  <a:path w="3521930" h="1712838">
                    <a:moveTo>
                      <a:pt x="22814" y="0"/>
                    </a:moveTo>
                    <a:lnTo>
                      <a:pt x="3499116" y="0"/>
                    </a:lnTo>
                    <a:cubicBezTo>
                      <a:pt x="3511716" y="0"/>
                      <a:pt x="3521930" y="10214"/>
                      <a:pt x="3521930" y="22814"/>
                    </a:cubicBezTo>
                    <a:lnTo>
                      <a:pt x="3521930" y="1690024"/>
                    </a:lnTo>
                    <a:cubicBezTo>
                      <a:pt x="3521930" y="1696075"/>
                      <a:pt x="3519527" y="1701878"/>
                      <a:pt x="3515248" y="1706156"/>
                    </a:cubicBezTo>
                    <a:cubicBezTo>
                      <a:pt x="3510970" y="1710435"/>
                      <a:pt x="3505167" y="1712838"/>
                      <a:pt x="3499116" y="1712838"/>
                    </a:cubicBezTo>
                    <a:lnTo>
                      <a:pt x="22814" y="1712838"/>
                    </a:lnTo>
                    <a:cubicBezTo>
                      <a:pt x="16764" y="1712838"/>
                      <a:pt x="10961" y="1710435"/>
                      <a:pt x="6682" y="1706156"/>
                    </a:cubicBezTo>
                    <a:cubicBezTo>
                      <a:pt x="2404" y="1701878"/>
                      <a:pt x="0" y="1696075"/>
                      <a:pt x="0" y="1690024"/>
                    </a:cubicBezTo>
                    <a:lnTo>
                      <a:pt x="0" y="22814"/>
                    </a:lnTo>
                    <a:cubicBezTo>
                      <a:pt x="0" y="16764"/>
                      <a:pt x="2404" y="10961"/>
                      <a:pt x="6682" y="6682"/>
                    </a:cubicBezTo>
                    <a:cubicBezTo>
                      <a:pt x="10961" y="2404"/>
                      <a:pt x="16764" y="0"/>
                      <a:pt x="22814" y="0"/>
                    </a:cubicBezTo>
                    <a:close/>
                  </a:path>
                </a:pathLst>
              </a:custGeom>
              <a:solidFill>
                <a:srgbClr val="1E1E1E"/>
              </a:solidFill>
              <a:ln w="38100" cap="rnd">
                <a:solidFill>
                  <a:srgbClr val="1E1E1E"/>
                </a:solidFill>
                <a:prstDash val="solid"/>
                <a:round/>
              </a:ln>
            </p:spPr>
          </p:sp>
          <p:sp>
            <p:nvSpPr>
              <p:cNvPr id="5" name="TextBox 5"/>
              <p:cNvSpPr txBox="1"/>
              <p:nvPr/>
            </p:nvSpPr>
            <p:spPr>
              <a:xfrm>
                <a:off x="0" y="-133350"/>
                <a:ext cx="3521931" cy="184618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marL="0" lvl="0" indent="0" algn="ctr">
                  <a:lnSpc>
                    <a:spcPts val="307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0" y="0"/>
              <a:ext cx="18098371" cy="8801872"/>
              <a:chOff x="0" y="0"/>
              <a:chExt cx="3521931" cy="1712838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3521930" cy="1712838"/>
              </a:xfrm>
              <a:custGeom>
                <a:avLst/>
                <a:gdLst/>
                <a:ahLst/>
                <a:cxnLst/>
                <a:rect l="l" t="t" r="r" b="b"/>
                <a:pathLst>
                  <a:path w="3521930" h="1712838">
                    <a:moveTo>
                      <a:pt x="22814" y="0"/>
                    </a:moveTo>
                    <a:lnTo>
                      <a:pt x="3499116" y="0"/>
                    </a:lnTo>
                    <a:cubicBezTo>
                      <a:pt x="3511716" y="0"/>
                      <a:pt x="3521930" y="10214"/>
                      <a:pt x="3521930" y="22814"/>
                    </a:cubicBezTo>
                    <a:lnTo>
                      <a:pt x="3521930" y="1690024"/>
                    </a:lnTo>
                    <a:cubicBezTo>
                      <a:pt x="3521930" y="1696075"/>
                      <a:pt x="3519527" y="1701878"/>
                      <a:pt x="3515248" y="1706156"/>
                    </a:cubicBezTo>
                    <a:cubicBezTo>
                      <a:pt x="3510970" y="1710435"/>
                      <a:pt x="3505167" y="1712838"/>
                      <a:pt x="3499116" y="1712838"/>
                    </a:cubicBezTo>
                    <a:lnTo>
                      <a:pt x="22814" y="1712838"/>
                    </a:lnTo>
                    <a:cubicBezTo>
                      <a:pt x="16764" y="1712838"/>
                      <a:pt x="10961" y="1710435"/>
                      <a:pt x="6682" y="1706156"/>
                    </a:cubicBezTo>
                    <a:cubicBezTo>
                      <a:pt x="2404" y="1701878"/>
                      <a:pt x="0" y="1696075"/>
                      <a:pt x="0" y="1690024"/>
                    </a:cubicBezTo>
                    <a:lnTo>
                      <a:pt x="0" y="22814"/>
                    </a:lnTo>
                    <a:cubicBezTo>
                      <a:pt x="0" y="16764"/>
                      <a:pt x="2404" y="10961"/>
                      <a:pt x="6682" y="6682"/>
                    </a:cubicBezTo>
                    <a:cubicBezTo>
                      <a:pt x="10961" y="2404"/>
                      <a:pt x="16764" y="0"/>
                      <a:pt x="2281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rnd">
                <a:solidFill>
                  <a:srgbClr val="1E1E1E"/>
                </a:solidFill>
                <a:prstDash val="solid"/>
                <a:round/>
              </a:ln>
            </p:spPr>
          </p:sp>
          <p:sp>
            <p:nvSpPr>
              <p:cNvPr id="8" name="TextBox 8"/>
              <p:cNvSpPr txBox="1"/>
              <p:nvPr/>
            </p:nvSpPr>
            <p:spPr>
              <a:xfrm>
                <a:off x="0" y="-133350"/>
                <a:ext cx="3521931" cy="184618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079"/>
                  </a:lnSpc>
                </a:pPr>
                <a:endParaRPr/>
              </a:p>
            </p:txBody>
          </p:sp>
        </p:grpSp>
      </p:grpSp>
      <p:grpSp>
        <p:nvGrpSpPr>
          <p:cNvPr id="9" name="Group 9"/>
          <p:cNvGrpSpPr/>
          <p:nvPr/>
        </p:nvGrpSpPr>
        <p:grpSpPr>
          <a:xfrm>
            <a:off x="4543808" y="4135380"/>
            <a:ext cx="1008120" cy="1008120"/>
            <a:chOff x="0" y="0"/>
            <a:chExt cx="1344160" cy="1344160"/>
          </a:xfrm>
        </p:grpSpPr>
        <p:grpSp>
          <p:nvGrpSpPr>
            <p:cNvPr id="10" name="Group 10"/>
            <p:cNvGrpSpPr/>
            <p:nvPr/>
          </p:nvGrpSpPr>
          <p:grpSpPr>
            <a:xfrm>
              <a:off x="0" y="0"/>
              <a:ext cx="1344160" cy="1344160"/>
              <a:chOff x="0" y="0"/>
              <a:chExt cx="812800" cy="812800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1E1E1E"/>
                </a:solidFill>
                <a:prstDash val="solid"/>
                <a:miter/>
              </a:ln>
            </p:spPr>
          </p:sp>
          <p:sp>
            <p:nvSpPr>
              <p:cNvPr id="12" name="TextBox 12"/>
              <p:cNvSpPr txBox="1"/>
              <p:nvPr/>
            </p:nvSpPr>
            <p:spPr>
              <a:xfrm>
                <a:off x="76200" y="-57150"/>
                <a:ext cx="660400" cy="7937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079"/>
                  </a:lnSpc>
                </a:pPr>
                <a:endParaRPr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0" y="144094"/>
              <a:ext cx="1344160" cy="1008347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6220"/>
                </a:lnSpc>
                <a:spcBef>
                  <a:spcPct val="0"/>
                </a:spcBef>
              </a:pPr>
              <a:r>
                <a:rPr lang="en-US" sz="4784" b="1">
                  <a:solidFill>
                    <a:srgbClr val="1E1E1E"/>
                  </a:solidFill>
                  <a:latin typeface="Zen Maru Gothic Bold"/>
                  <a:ea typeface="Zen Maru Gothic Bold"/>
                  <a:cs typeface="Zen Maru Gothic Bold"/>
                  <a:sym typeface="Zen Maru Gothic Bold"/>
                </a:rPr>
                <a:t>1</a:t>
              </a:r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5569644" y="3930382"/>
            <a:ext cx="4633663" cy="3081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319"/>
              </a:lnSpc>
            </a:pPr>
            <a:r>
              <a:rPr lang="en-US" sz="879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85.54</a:t>
            </a:r>
          </a:p>
          <a:p>
            <a:pPr algn="ctr">
              <a:lnSpc>
                <a:spcPts val="12319"/>
              </a:lnSpc>
            </a:pPr>
            <a:r>
              <a:rPr lang="en-US" sz="879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    25</a:t>
            </a:r>
          </a:p>
        </p:txBody>
      </p:sp>
      <p:sp>
        <p:nvSpPr>
          <p:cNvPr id="15" name="AutoShape 15"/>
          <p:cNvSpPr/>
          <p:nvPr/>
        </p:nvSpPr>
        <p:spPr>
          <a:xfrm>
            <a:off x="5551928" y="7012038"/>
            <a:ext cx="4651379" cy="0"/>
          </a:xfrm>
          <a:prstGeom prst="line">
            <a:avLst/>
          </a:prstGeom>
          <a:ln w="1428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6" name="TextBox 16"/>
          <p:cNvSpPr txBox="1"/>
          <p:nvPr/>
        </p:nvSpPr>
        <p:spPr>
          <a:xfrm>
            <a:off x="5848306" y="5371197"/>
            <a:ext cx="771509" cy="16516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3439"/>
              </a:lnSpc>
            </a:pPr>
            <a:r>
              <a:rPr lang="en-US" sz="9600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534730" y="714375"/>
            <a:ext cx="15409039" cy="1143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6599"/>
              </a:lnSpc>
            </a:pPr>
            <a:r>
              <a:rPr lang="en-US" sz="5499" b="1">
                <a:solidFill>
                  <a:srgbClr val="1E1E1E"/>
                </a:solidFill>
                <a:latin typeface="Prachason Neue Mon Semi-Bold"/>
                <a:ea typeface="Prachason Neue Mon Semi-Bold"/>
                <a:cs typeface="Prachason Neue Mon Semi-Bold"/>
                <a:sym typeface="Prachason Neue Mon Semi-Bold"/>
              </a:rPr>
              <a:t>YOUR TURN</a:t>
            </a:r>
          </a:p>
        </p:txBody>
      </p:sp>
    </p:spTree>
  </p:cSld>
  <p:clrMapOvr>
    <a:masterClrMapping/>
  </p:clrMapOvr>
  <p:transition>
    <p:push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FBF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933450" y="1823584"/>
            <a:ext cx="6518561" cy="5771889"/>
          </a:xfrm>
          <a:custGeom>
            <a:avLst/>
            <a:gdLst/>
            <a:ahLst/>
            <a:cxnLst/>
            <a:rect l="l" t="t" r="r" b="b"/>
            <a:pathLst>
              <a:path w="6518561" h="5771889">
                <a:moveTo>
                  <a:pt x="0" y="0"/>
                </a:moveTo>
                <a:lnTo>
                  <a:pt x="6518561" y="0"/>
                </a:lnTo>
                <a:lnTo>
                  <a:pt x="6518561" y="5771889"/>
                </a:lnTo>
                <a:lnTo>
                  <a:pt x="0" y="577188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  <p:sp>
        <p:nvSpPr>
          <p:cNvPr id="3" name="Freeform 3"/>
          <p:cNvSpPr/>
          <p:nvPr/>
        </p:nvSpPr>
        <p:spPr>
          <a:xfrm rot="-2311162">
            <a:off x="6051628" y="7811874"/>
            <a:ext cx="846991" cy="435142"/>
          </a:xfrm>
          <a:custGeom>
            <a:avLst/>
            <a:gdLst/>
            <a:ahLst/>
            <a:cxnLst/>
            <a:rect l="l" t="t" r="r" b="b"/>
            <a:pathLst>
              <a:path w="846991" h="435142">
                <a:moveTo>
                  <a:pt x="0" y="0"/>
                </a:moveTo>
                <a:lnTo>
                  <a:pt x="846992" y="0"/>
                </a:lnTo>
                <a:lnTo>
                  <a:pt x="846992" y="435141"/>
                </a:lnTo>
                <a:lnTo>
                  <a:pt x="0" y="435141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  <p:sp>
        <p:nvSpPr>
          <p:cNvPr id="4" name="Freeform 4"/>
          <p:cNvSpPr/>
          <p:nvPr/>
        </p:nvSpPr>
        <p:spPr>
          <a:xfrm>
            <a:off x="2113067" y="2634842"/>
            <a:ext cx="1274008" cy="280282"/>
          </a:xfrm>
          <a:custGeom>
            <a:avLst/>
            <a:gdLst/>
            <a:ahLst/>
            <a:cxnLst/>
            <a:rect l="l" t="t" r="r" b="b"/>
            <a:pathLst>
              <a:path w="1274008" h="280282">
                <a:moveTo>
                  <a:pt x="0" y="0"/>
                </a:moveTo>
                <a:lnTo>
                  <a:pt x="1274008" y="0"/>
                </a:lnTo>
                <a:lnTo>
                  <a:pt x="1274008" y="280281"/>
                </a:lnTo>
                <a:lnTo>
                  <a:pt x="0" y="280281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a:blipFill>
          <a:ln cap="sq">
            <a:noFill/>
            <a:prstDash val="solid"/>
            <a:miter/>
          </a:ln>
        </p:spPr>
      </p:sp>
      <p:grpSp>
        <p:nvGrpSpPr>
          <p:cNvPr id="5" name="Group 5"/>
          <p:cNvGrpSpPr/>
          <p:nvPr/>
        </p:nvGrpSpPr>
        <p:grpSpPr>
          <a:xfrm>
            <a:off x="10061636" y="2634842"/>
            <a:ext cx="1095290" cy="1095290"/>
            <a:chOff x="0" y="0"/>
            <a:chExt cx="1460387" cy="1460387"/>
          </a:xfrm>
        </p:grpSpPr>
        <p:grpSp>
          <p:nvGrpSpPr>
            <p:cNvPr id="6" name="Group 6"/>
            <p:cNvGrpSpPr/>
            <p:nvPr/>
          </p:nvGrpSpPr>
          <p:grpSpPr>
            <a:xfrm>
              <a:off x="0" y="0"/>
              <a:ext cx="1460387" cy="1460387"/>
              <a:chOff x="0" y="0"/>
              <a:chExt cx="812800" cy="812800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1E1E1E"/>
                </a:solidFill>
                <a:prstDash val="solid"/>
                <a:miter/>
              </a:ln>
            </p:spPr>
          </p:sp>
          <p:sp>
            <p:nvSpPr>
              <p:cNvPr id="8" name="TextBox 8"/>
              <p:cNvSpPr txBox="1"/>
              <p:nvPr/>
            </p:nvSpPr>
            <p:spPr>
              <a:xfrm>
                <a:off x="76200" y="-57150"/>
                <a:ext cx="660400" cy="7937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080"/>
                  </a:lnSpc>
                </a:pPr>
                <a:endParaRPr/>
              </a:p>
            </p:txBody>
          </p:sp>
        </p:grpSp>
        <p:sp>
          <p:nvSpPr>
            <p:cNvPr id="9" name="TextBox 9"/>
            <p:cNvSpPr txBox="1"/>
            <p:nvPr/>
          </p:nvSpPr>
          <p:spPr>
            <a:xfrm>
              <a:off x="0" y="160672"/>
              <a:ext cx="1460387" cy="1091419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6758"/>
                </a:lnSpc>
                <a:spcBef>
                  <a:spcPct val="0"/>
                </a:spcBef>
              </a:pPr>
              <a:r>
                <a:rPr lang="en-US" sz="5198" b="1">
                  <a:solidFill>
                    <a:srgbClr val="1E1E1E"/>
                  </a:solidFill>
                  <a:latin typeface="Zen Maru Gothic Bold"/>
                  <a:ea typeface="Zen Maru Gothic Bold"/>
                  <a:cs typeface="Zen Maru Gothic Bold"/>
                  <a:sym typeface="Zen Maru Gothic Bold"/>
                </a:rPr>
                <a:t>2</a:t>
              </a:r>
            </a:p>
          </p:txBody>
        </p:sp>
      </p:grpSp>
      <p:sp>
        <p:nvSpPr>
          <p:cNvPr id="10" name="AutoShape 10"/>
          <p:cNvSpPr/>
          <p:nvPr/>
        </p:nvSpPr>
        <p:spPr>
          <a:xfrm>
            <a:off x="11156926" y="5666138"/>
            <a:ext cx="4103932" cy="0"/>
          </a:xfrm>
          <a:prstGeom prst="line">
            <a:avLst/>
          </a:prstGeom>
          <a:ln w="1428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1" name="TextBox 11"/>
          <p:cNvSpPr txBox="1"/>
          <p:nvPr/>
        </p:nvSpPr>
        <p:spPr>
          <a:xfrm>
            <a:off x="11508995" y="4044348"/>
            <a:ext cx="1128899" cy="15195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319"/>
              </a:lnSpc>
            </a:pPr>
            <a:r>
              <a:rPr lang="en-US" sz="879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1821674" y="2594008"/>
            <a:ext cx="4199148" cy="3081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319"/>
              </a:lnSpc>
            </a:pPr>
            <a:r>
              <a:rPr lang="en-US" sz="879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92.78</a:t>
            </a:r>
          </a:p>
          <a:p>
            <a:pPr algn="ctr">
              <a:lnSpc>
                <a:spcPts val="12319"/>
              </a:lnSpc>
            </a:pPr>
            <a:r>
              <a:rPr lang="en-US" sz="879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   2.8</a:t>
            </a:r>
          </a:p>
        </p:txBody>
      </p:sp>
    </p:spTree>
  </p:cSld>
  <p:clrMapOvr>
    <a:masterClrMapping/>
  </p:clrMapOvr>
  <p:transition>
    <p:push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FBF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357111" y="2685778"/>
            <a:ext cx="13764278" cy="6797308"/>
            <a:chOff x="0" y="0"/>
            <a:chExt cx="18352371" cy="9063077"/>
          </a:xfrm>
        </p:grpSpPr>
        <p:grpSp>
          <p:nvGrpSpPr>
            <p:cNvPr id="3" name="Group 3"/>
            <p:cNvGrpSpPr/>
            <p:nvPr/>
          </p:nvGrpSpPr>
          <p:grpSpPr>
            <a:xfrm>
              <a:off x="254000" y="261204"/>
              <a:ext cx="18098371" cy="8801872"/>
              <a:chOff x="0" y="0"/>
              <a:chExt cx="3521931" cy="1712838"/>
            </a:xfrm>
          </p:grpSpPr>
          <p:sp>
            <p:nvSpPr>
              <p:cNvPr id="4" name="Freeform 4"/>
              <p:cNvSpPr/>
              <p:nvPr/>
            </p:nvSpPr>
            <p:spPr>
              <a:xfrm>
                <a:off x="0" y="0"/>
                <a:ext cx="3521930" cy="1712838"/>
              </a:xfrm>
              <a:custGeom>
                <a:avLst/>
                <a:gdLst/>
                <a:ahLst/>
                <a:cxnLst/>
                <a:rect l="l" t="t" r="r" b="b"/>
                <a:pathLst>
                  <a:path w="3521930" h="1712838">
                    <a:moveTo>
                      <a:pt x="22814" y="0"/>
                    </a:moveTo>
                    <a:lnTo>
                      <a:pt x="3499116" y="0"/>
                    </a:lnTo>
                    <a:cubicBezTo>
                      <a:pt x="3511716" y="0"/>
                      <a:pt x="3521930" y="10214"/>
                      <a:pt x="3521930" y="22814"/>
                    </a:cubicBezTo>
                    <a:lnTo>
                      <a:pt x="3521930" y="1690024"/>
                    </a:lnTo>
                    <a:cubicBezTo>
                      <a:pt x="3521930" y="1696075"/>
                      <a:pt x="3519527" y="1701878"/>
                      <a:pt x="3515248" y="1706156"/>
                    </a:cubicBezTo>
                    <a:cubicBezTo>
                      <a:pt x="3510970" y="1710435"/>
                      <a:pt x="3505167" y="1712838"/>
                      <a:pt x="3499116" y="1712838"/>
                    </a:cubicBezTo>
                    <a:lnTo>
                      <a:pt x="22814" y="1712838"/>
                    </a:lnTo>
                    <a:cubicBezTo>
                      <a:pt x="16764" y="1712838"/>
                      <a:pt x="10961" y="1710435"/>
                      <a:pt x="6682" y="1706156"/>
                    </a:cubicBezTo>
                    <a:cubicBezTo>
                      <a:pt x="2404" y="1701878"/>
                      <a:pt x="0" y="1696075"/>
                      <a:pt x="0" y="1690024"/>
                    </a:cubicBezTo>
                    <a:lnTo>
                      <a:pt x="0" y="22814"/>
                    </a:lnTo>
                    <a:cubicBezTo>
                      <a:pt x="0" y="16764"/>
                      <a:pt x="2404" y="10961"/>
                      <a:pt x="6682" y="6682"/>
                    </a:cubicBezTo>
                    <a:cubicBezTo>
                      <a:pt x="10961" y="2404"/>
                      <a:pt x="16764" y="0"/>
                      <a:pt x="22814" y="0"/>
                    </a:cubicBezTo>
                    <a:close/>
                  </a:path>
                </a:pathLst>
              </a:custGeom>
              <a:solidFill>
                <a:srgbClr val="1E1E1E"/>
              </a:solidFill>
              <a:ln w="38100" cap="rnd">
                <a:solidFill>
                  <a:srgbClr val="1E1E1E"/>
                </a:solidFill>
                <a:prstDash val="solid"/>
                <a:round/>
              </a:ln>
            </p:spPr>
          </p:sp>
          <p:sp>
            <p:nvSpPr>
              <p:cNvPr id="5" name="TextBox 5"/>
              <p:cNvSpPr txBox="1"/>
              <p:nvPr/>
            </p:nvSpPr>
            <p:spPr>
              <a:xfrm>
                <a:off x="0" y="-133350"/>
                <a:ext cx="3521931" cy="184618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marL="0" lvl="0" indent="0" algn="ctr">
                  <a:lnSpc>
                    <a:spcPts val="3079"/>
                  </a:lnSpc>
                  <a:spcBef>
                    <a:spcPct val="0"/>
                  </a:spcBef>
                </a:pPr>
                <a:endParaRPr/>
              </a:p>
            </p:txBody>
          </p:sp>
        </p:grpSp>
        <p:grpSp>
          <p:nvGrpSpPr>
            <p:cNvPr id="6" name="Group 6"/>
            <p:cNvGrpSpPr/>
            <p:nvPr/>
          </p:nvGrpSpPr>
          <p:grpSpPr>
            <a:xfrm>
              <a:off x="0" y="0"/>
              <a:ext cx="18098371" cy="8801872"/>
              <a:chOff x="0" y="0"/>
              <a:chExt cx="3521931" cy="1712838"/>
            </a:xfrm>
          </p:grpSpPr>
          <p:sp>
            <p:nvSpPr>
              <p:cNvPr id="7" name="Freeform 7"/>
              <p:cNvSpPr/>
              <p:nvPr/>
            </p:nvSpPr>
            <p:spPr>
              <a:xfrm>
                <a:off x="0" y="0"/>
                <a:ext cx="3521930" cy="1712838"/>
              </a:xfrm>
              <a:custGeom>
                <a:avLst/>
                <a:gdLst/>
                <a:ahLst/>
                <a:cxnLst/>
                <a:rect l="l" t="t" r="r" b="b"/>
                <a:pathLst>
                  <a:path w="3521930" h="1712838">
                    <a:moveTo>
                      <a:pt x="22814" y="0"/>
                    </a:moveTo>
                    <a:lnTo>
                      <a:pt x="3499116" y="0"/>
                    </a:lnTo>
                    <a:cubicBezTo>
                      <a:pt x="3511716" y="0"/>
                      <a:pt x="3521930" y="10214"/>
                      <a:pt x="3521930" y="22814"/>
                    </a:cubicBezTo>
                    <a:lnTo>
                      <a:pt x="3521930" y="1690024"/>
                    </a:lnTo>
                    <a:cubicBezTo>
                      <a:pt x="3521930" y="1696075"/>
                      <a:pt x="3519527" y="1701878"/>
                      <a:pt x="3515248" y="1706156"/>
                    </a:cubicBezTo>
                    <a:cubicBezTo>
                      <a:pt x="3510970" y="1710435"/>
                      <a:pt x="3505167" y="1712838"/>
                      <a:pt x="3499116" y="1712838"/>
                    </a:cubicBezTo>
                    <a:lnTo>
                      <a:pt x="22814" y="1712838"/>
                    </a:lnTo>
                    <a:cubicBezTo>
                      <a:pt x="16764" y="1712838"/>
                      <a:pt x="10961" y="1710435"/>
                      <a:pt x="6682" y="1706156"/>
                    </a:cubicBezTo>
                    <a:cubicBezTo>
                      <a:pt x="2404" y="1701878"/>
                      <a:pt x="0" y="1696075"/>
                      <a:pt x="0" y="1690024"/>
                    </a:cubicBezTo>
                    <a:lnTo>
                      <a:pt x="0" y="22814"/>
                    </a:lnTo>
                    <a:cubicBezTo>
                      <a:pt x="0" y="16764"/>
                      <a:pt x="2404" y="10961"/>
                      <a:pt x="6682" y="6682"/>
                    </a:cubicBezTo>
                    <a:cubicBezTo>
                      <a:pt x="10961" y="2404"/>
                      <a:pt x="16764" y="0"/>
                      <a:pt x="22814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rnd">
                <a:solidFill>
                  <a:srgbClr val="1E1E1E"/>
                </a:solidFill>
                <a:prstDash val="solid"/>
                <a:round/>
              </a:ln>
            </p:spPr>
          </p:sp>
          <p:sp>
            <p:nvSpPr>
              <p:cNvPr id="8" name="TextBox 8"/>
              <p:cNvSpPr txBox="1"/>
              <p:nvPr/>
            </p:nvSpPr>
            <p:spPr>
              <a:xfrm>
                <a:off x="0" y="-133350"/>
                <a:ext cx="3521931" cy="1846188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079"/>
                  </a:lnSpc>
                </a:pPr>
                <a:endParaRPr/>
              </a:p>
            </p:txBody>
          </p:sp>
        </p:grpSp>
      </p:grpSp>
      <p:grpSp>
        <p:nvGrpSpPr>
          <p:cNvPr id="9" name="Group 9"/>
          <p:cNvGrpSpPr/>
          <p:nvPr/>
        </p:nvGrpSpPr>
        <p:grpSpPr>
          <a:xfrm>
            <a:off x="4309713" y="4111357"/>
            <a:ext cx="1032143" cy="1032143"/>
            <a:chOff x="0" y="0"/>
            <a:chExt cx="1376190" cy="1376190"/>
          </a:xfrm>
        </p:grpSpPr>
        <p:grpSp>
          <p:nvGrpSpPr>
            <p:cNvPr id="10" name="Group 10"/>
            <p:cNvGrpSpPr/>
            <p:nvPr/>
          </p:nvGrpSpPr>
          <p:grpSpPr>
            <a:xfrm>
              <a:off x="0" y="0"/>
              <a:ext cx="1376190" cy="1376190"/>
              <a:chOff x="0" y="0"/>
              <a:chExt cx="812800" cy="812800"/>
            </a:xfrm>
          </p:grpSpPr>
          <p:sp>
            <p:nvSpPr>
              <p:cNvPr id="11" name="Freeform 11"/>
              <p:cNvSpPr/>
              <p:nvPr/>
            </p:nvSpPr>
            <p:spPr>
              <a:xfrm>
                <a:off x="0" y="0"/>
                <a:ext cx="812800" cy="8128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812800">
                    <a:moveTo>
                      <a:pt x="406400" y="0"/>
                    </a:moveTo>
                    <a:cubicBezTo>
                      <a:pt x="181951" y="0"/>
                      <a:pt x="0" y="181951"/>
                      <a:pt x="0" y="406400"/>
                    </a:cubicBezTo>
                    <a:cubicBezTo>
                      <a:pt x="0" y="630849"/>
                      <a:pt x="181951" y="812800"/>
                      <a:pt x="406400" y="812800"/>
                    </a:cubicBezTo>
                    <a:cubicBezTo>
                      <a:pt x="630849" y="812800"/>
                      <a:pt x="812800" y="630849"/>
                      <a:pt x="812800" y="406400"/>
                    </a:cubicBezTo>
                    <a:cubicBezTo>
                      <a:pt x="812800" y="181951"/>
                      <a:pt x="630849" y="0"/>
                      <a:pt x="406400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 w="38100" cap="sq">
                <a:solidFill>
                  <a:srgbClr val="1E1E1E"/>
                </a:solidFill>
                <a:prstDash val="solid"/>
                <a:miter/>
              </a:ln>
            </p:spPr>
          </p:sp>
          <p:sp>
            <p:nvSpPr>
              <p:cNvPr id="12" name="TextBox 12"/>
              <p:cNvSpPr txBox="1"/>
              <p:nvPr/>
            </p:nvSpPr>
            <p:spPr>
              <a:xfrm>
                <a:off x="76200" y="-57150"/>
                <a:ext cx="660400" cy="793750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3079"/>
                  </a:lnSpc>
                </a:pPr>
                <a:endParaRPr/>
              </a:p>
            </p:txBody>
          </p:sp>
        </p:grpSp>
        <p:sp>
          <p:nvSpPr>
            <p:cNvPr id="13" name="TextBox 13"/>
            <p:cNvSpPr txBox="1"/>
            <p:nvPr/>
          </p:nvSpPr>
          <p:spPr>
            <a:xfrm>
              <a:off x="0" y="148663"/>
              <a:ext cx="1376190" cy="1031240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marL="0" lvl="0" indent="0" algn="ctr">
                <a:lnSpc>
                  <a:spcPts val="6368"/>
                </a:lnSpc>
                <a:spcBef>
                  <a:spcPct val="0"/>
                </a:spcBef>
              </a:pPr>
              <a:r>
                <a:rPr lang="en-US" sz="4898" b="1">
                  <a:solidFill>
                    <a:srgbClr val="1E1E1E"/>
                  </a:solidFill>
                  <a:latin typeface="Zen Maru Gothic Bold"/>
                  <a:ea typeface="Zen Maru Gothic Bold"/>
                  <a:cs typeface="Zen Maru Gothic Bold"/>
                  <a:sym typeface="Zen Maru Gothic Bold"/>
                </a:rPr>
                <a:t>3</a:t>
              </a:r>
            </a:p>
          </p:txBody>
        </p:sp>
      </p:grpSp>
      <p:sp>
        <p:nvSpPr>
          <p:cNvPr id="14" name="AutoShape 14"/>
          <p:cNvSpPr/>
          <p:nvPr/>
        </p:nvSpPr>
        <p:spPr>
          <a:xfrm>
            <a:off x="7209450" y="6410643"/>
            <a:ext cx="3203250" cy="0"/>
          </a:xfrm>
          <a:prstGeom prst="line">
            <a:avLst/>
          </a:prstGeom>
          <a:ln w="142875" cap="flat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</p:sp>
      <p:sp>
        <p:nvSpPr>
          <p:cNvPr id="15" name="TextBox 15"/>
          <p:cNvSpPr txBox="1"/>
          <p:nvPr/>
        </p:nvSpPr>
        <p:spPr>
          <a:xfrm>
            <a:off x="7209450" y="4962525"/>
            <a:ext cx="881142" cy="15195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319"/>
              </a:lnSpc>
            </a:pPr>
            <a:r>
              <a:rPr lang="en-US" sz="879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x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7467378" y="3512185"/>
            <a:ext cx="3277569" cy="308165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2319"/>
              </a:lnSpc>
            </a:pPr>
            <a:r>
              <a:rPr lang="en-US" sz="879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39.48</a:t>
            </a:r>
          </a:p>
          <a:p>
            <a:pPr algn="ctr">
              <a:lnSpc>
                <a:spcPts val="12319"/>
              </a:lnSpc>
            </a:pPr>
            <a:r>
              <a:rPr lang="en-US" sz="8799">
                <a:solidFill>
                  <a:srgbClr val="000000"/>
                </a:solidFill>
                <a:latin typeface="KG Primary Penmanship"/>
                <a:ea typeface="KG Primary Penmanship"/>
                <a:cs typeface="KG Primary Penmanship"/>
                <a:sym typeface="KG Primary Penmanship"/>
              </a:rPr>
              <a:t>  7.98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1850261" y="1085357"/>
            <a:ext cx="15409039" cy="1143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ctr">
              <a:lnSpc>
                <a:spcPts val="6599"/>
              </a:lnSpc>
            </a:pPr>
            <a:r>
              <a:rPr lang="en-US" sz="5499" b="1">
                <a:solidFill>
                  <a:srgbClr val="1E1E1E"/>
                </a:solidFill>
                <a:latin typeface="Prachason Neue Mon Semi-Bold"/>
                <a:ea typeface="Prachason Neue Mon Semi-Bold"/>
                <a:cs typeface="Prachason Neue Mon Semi-Bold"/>
                <a:sym typeface="Prachason Neue Mon Semi-Bold"/>
              </a:rPr>
              <a:t>YOUR TURN</a:t>
            </a:r>
          </a:p>
        </p:txBody>
      </p:sp>
    </p:spTree>
  </p:cSld>
  <p:clrMapOvr>
    <a:masterClrMapping/>
  </p:clrMapOvr>
  <p:transition>
    <p:push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643</Words>
  <Application>Microsoft Office PowerPoint</Application>
  <PresentationFormat>Custom</PresentationFormat>
  <Paragraphs>173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9" baseType="lpstr">
      <vt:lpstr>KG Primary Penmanship</vt:lpstr>
      <vt:lpstr>Prachason Neue Mon Semi-Bold</vt:lpstr>
      <vt:lpstr>Arial</vt:lpstr>
      <vt:lpstr>Zen Maru Gothic</vt:lpstr>
      <vt:lpstr>Zen Maru Gothic Bold</vt:lpstr>
      <vt:lpstr>Prachason Neue Mon Medium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abbygail</dc:title>
  <cp:lastModifiedBy>Jeanny Genson</cp:lastModifiedBy>
  <cp:revision>3</cp:revision>
  <dcterms:created xsi:type="dcterms:W3CDTF">2006-08-16T00:00:00Z</dcterms:created>
  <dcterms:modified xsi:type="dcterms:W3CDTF">2026-06-01T07:34:03Z</dcterms:modified>
  <dc:identifier>DAHLSXJ_Emc</dc:identifier>
</cp:coreProperties>
</file>