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F9EBE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05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878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00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955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94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07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987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367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93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58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F9EBE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276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115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63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F9EBE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F9EBE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90909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06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6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68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9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90909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444" y="448183"/>
            <a:ext cx="13405510" cy="21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F9EBE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3316" y="4055364"/>
            <a:ext cx="13382625" cy="33470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Recent Amendments to the Employment Ordinance: Implications for Employers and Employees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4258" rIns="0" bIns="0" rtlCol="0">
            <a:spAutoFit/>
          </a:bodyPr>
          <a:lstStyle/>
          <a:p>
            <a:pPr marL="145415" marR="5080">
              <a:lnSpc>
                <a:spcPts val="5610"/>
              </a:lnSpc>
            </a:pPr>
            <a:r>
              <a:rPr spc="725" dirty="0"/>
              <a:t>Comparative</a:t>
            </a:r>
            <a:r>
              <a:rPr spc="-114" dirty="0"/>
              <a:t> </a:t>
            </a:r>
            <a:r>
              <a:rPr spc="735" dirty="0"/>
              <a:t>Analysis</a:t>
            </a:r>
            <a:r>
              <a:rPr spc="-125" dirty="0"/>
              <a:t> </a:t>
            </a:r>
            <a:r>
              <a:rPr spc="395" dirty="0"/>
              <a:t>with</a:t>
            </a:r>
            <a:r>
              <a:rPr spc="-85" dirty="0"/>
              <a:t> </a:t>
            </a:r>
            <a:r>
              <a:rPr spc="530" dirty="0"/>
              <a:t>Global </a:t>
            </a:r>
            <a:r>
              <a:rPr spc="830" dirty="0"/>
              <a:t>Trends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642" y="3130042"/>
            <a:ext cx="4029075" cy="3655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00" dirty="0">
                <a:solidFill>
                  <a:srgbClr val="F9EBEB"/>
                </a:solidFill>
                <a:latin typeface="Noto Sans CJK HK"/>
                <a:cs typeface="Noto Sans CJK HK"/>
              </a:rPr>
              <a:t>Hong</a:t>
            </a:r>
            <a:r>
              <a:rPr sz="2200" spc="-25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335" dirty="0">
                <a:solidFill>
                  <a:srgbClr val="F9EBEB"/>
                </a:solidFill>
                <a:latin typeface="Noto Sans CJK HK"/>
                <a:cs typeface="Noto Sans CJK HK"/>
              </a:rPr>
              <a:t>Kong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Recent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have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brought</a:t>
            </a:r>
            <a:r>
              <a:rPr sz="1700" spc="5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Hong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Kong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closer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international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standards,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particularly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maternity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duration.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However,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leave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remains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relatively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short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compared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to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some</a:t>
            </a:r>
            <a:r>
              <a:rPr sz="17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countries.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gradual</a:t>
            </a:r>
            <a:r>
              <a:rPr sz="17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increase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in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holidays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is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unique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approach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balancing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employee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benefits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with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business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needs.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00853" y="3130042"/>
            <a:ext cx="3922395" cy="331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25" dirty="0">
                <a:solidFill>
                  <a:srgbClr val="F9EBEB"/>
                </a:solidFill>
                <a:latin typeface="Noto Sans CJK HK"/>
                <a:cs typeface="Noto Sans CJK HK"/>
              </a:rPr>
              <a:t>European</a:t>
            </a:r>
            <a:r>
              <a:rPr sz="2200" spc="-1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225" dirty="0">
                <a:solidFill>
                  <a:srgbClr val="F9EBEB"/>
                </a:solidFill>
                <a:latin typeface="Noto Sans CJK HK"/>
                <a:cs typeface="Noto Sans CJK HK"/>
              </a:rPr>
              <a:t>Union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5"/>
              </a:spcBef>
            </a:pPr>
            <a:r>
              <a:rPr sz="1700" spc="-150" dirty="0">
                <a:solidFill>
                  <a:srgbClr val="FFE4E4"/>
                </a:solidFill>
                <a:latin typeface="Arial"/>
                <a:cs typeface="Arial"/>
              </a:rPr>
              <a:t>EU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countries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generally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offer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more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extensive</a:t>
            </a:r>
            <a:r>
              <a:rPr sz="17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parental</a:t>
            </a:r>
            <a:r>
              <a:rPr sz="17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policies.</a:t>
            </a:r>
            <a:r>
              <a:rPr sz="1700" spc="2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example,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Sweden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provides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up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480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days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paid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parental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be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shared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between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parents.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50" dirty="0">
                <a:solidFill>
                  <a:srgbClr val="FFE4E4"/>
                </a:solidFill>
                <a:latin typeface="Arial"/>
                <a:cs typeface="Arial"/>
              </a:rPr>
              <a:t>EU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also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mandates</a:t>
            </a:r>
            <a:r>
              <a:rPr sz="1700" spc="-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minimum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4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months</a:t>
            </a:r>
            <a:r>
              <a:rPr sz="1700" spc="-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parental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for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each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parent,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at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least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2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months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being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non-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transferable.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55834" y="3130042"/>
            <a:ext cx="3997325" cy="331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275" dirty="0">
                <a:solidFill>
                  <a:srgbClr val="F9EBEB"/>
                </a:solidFill>
                <a:latin typeface="Noto Sans CJK HK"/>
                <a:cs typeface="Noto Sans CJK HK"/>
              </a:rPr>
              <a:t>United</a:t>
            </a:r>
            <a:r>
              <a:rPr sz="2200" spc="-4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420" dirty="0">
                <a:solidFill>
                  <a:srgbClr val="F9EBEB"/>
                </a:solidFill>
                <a:latin typeface="Noto Sans CJK HK"/>
                <a:cs typeface="Noto Sans CJK HK"/>
              </a:rPr>
              <a:t>States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35" dirty="0">
                <a:solidFill>
                  <a:srgbClr val="FFE4E4"/>
                </a:solidFill>
                <a:latin typeface="Arial"/>
                <a:cs typeface="Arial"/>
              </a:rPr>
              <a:t>US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lacks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federal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paid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parental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leave laws,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with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policies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varying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by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state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employer.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Some</a:t>
            </a:r>
            <a:r>
              <a:rPr sz="17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states,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like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California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New 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York,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have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introduced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paid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family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programs.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Hong</a:t>
            </a:r>
            <a:r>
              <a:rPr sz="17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Kong's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recent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place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it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ahead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35" dirty="0">
                <a:solidFill>
                  <a:srgbClr val="FFE4E4"/>
                </a:solidFill>
                <a:latin typeface="Arial"/>
                <a:cs typeface="Arial"/>
              </a:rPr>
              <a:t>US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federal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standard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terms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statutory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parental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benefits.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0847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100"/>
              </a:spcBef>
            </a:pPr>
            <a:r>
              <a:rPr sz="4200" spc="750" dirty="0"/>
              <a:t>Strategies</a:t>
            </a:r>
            <a:r>
              <a:rPr sz="4200" spc="-114" dirty="0"/>
              <a:t> </a:t>
            </a:r>
            <a:r>
              <a:rPr sz="4200" spc="645" dirty="0"/>
              <a:t>for</a:t>
            </a:r>
            <a:r>
              <a:rPr sz="4200" spc="-85" dirty="0"/>
              <a:t> </a:t>
            </a:r>
            <a:r>
              <a:rPr sz="4200" spc="630" dirty="0"/>
              <a:t>Adapting</a:t>
            </a:r>
            <a:r>
              <a:rPr sz="4200" spc="-85" dirty="0"/>
              <a:t> </a:t>
            </a:r>
            <a:r>
              <a:rPr sz="4200" spc="535" dirty="0"/>
              <a:t>to</a:t>
            </a:r>
            <a:r>
              <a:rPr sz="4200" spc="-105" dirty="0"/>
              <a:t> </a:t>
            </a:r>
            <a:r>
              <a:rPr sz="4200" spc="670" dirty="0"/>
              <a:t>Legal</a:t>
            </a:r>
            <a:r>
              <a:rPr sz="4200" spc="-70" dirty="0"/>
              <a:t> </a:t>
            </a:r>
            <a:r>
              <a:rPr sz="4200" spc="730" dirty="0"/>
              <a:t>Changes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2004" y="3220973"/>
            <a:ext cx="2691130" cy="343471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46355">
              <a:lnSpc>
                <a:spcPct val="102899"/>
              </a:lnSpc>
              <a:spcBef>
                <a:spcPts val="25"/>
              </a:spcBef>
            </a:pPr>
            <a:r>
              <a:rPr sz="2100" spc="345" dirty="0">
                <a:solidFill>
                  <a:srgbClr val="FFE4E4"/>
                </a:solidFill>
                <a:latin typeface="Noto Sans CJK HK"/>
                <a:cs typeface="Noto Sans CJK HK"/>
              </a:rPr>
              <a:t>Proactive</a:t>
            </a:r>
            <a:r>
              <a:rPr sz="2100" spc="-6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00" spc="285" dirty="0">
                <a:solidFill>
                  <a:srgbClr val="FFE4E4"/>
                </a:solidFill>
                <a:latin typeface="Noto Sans CJK HK"/>
                <a:cs typeface="Noto Sans CJK HK"/>
              </a:rPr>
              <a:t>Policy </a:t>
            </a:r>
            <a:r>
              <a:rPr sz="2100" spc="305" dirty="0">
                <a:solidFill>
                  <a:srgbClr val="FFE4E4"/>
                </a:solidFill>
                <a:latin typeface="Noto Sans CJK HK"/>
                <a:cs typeface="Noto Sans CJK HK"/>
              </a:rPr>
              <a:t>Review</a:t>
            </a:r>
            <a:endParaRPr sz="2100">
              <a:latin typeface="Noto Sans CJK HK"/>
              <a:cs typeface="Noto Sans CJK HK"/>
            </a:endParaRPr>
          </a:p>
          <a:p>
            <a:pPr marL="12700" marR="5080">
              <a:lnSpc>
                <a:spcPct val="135400"/>
              </a:lnSpc>
              <a:spcBef>
                <a:spcPts val="935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Regularly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review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update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company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policies</a:t>
            </a:r>
            <a:r>
              <a:rPr sz="16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 ensure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alignment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latest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FFE4E4"/>
                </a:solidFill>
                <a:latin typeface="Arial"/>
                <a:cs typeface="Arial"/>
              </a:rPr>
              <a:t>EO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amendments.</a:t>
            </a:r>
            <a:r>
              <a:rPr sz="1600" spc="2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Establish</a:t>
            </a:r>
            <a:r>
              <a:rPr sz="1600" spc="25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50" dirty="0">
                <a:solidFill>
                  <a:srgbClr val="FFE4E4"/>
                </a:solidFill>
                <a:latin typeface="Arial"/>
                <a:cs typeface="Arial"/>
              </a:rPr>
              <a:t>a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system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monitoring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legislative</a:t>
            </a:r>
            <a:r>
              <a:rPr sz="1600" spc="2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changes</a:t>
            </a:r>
            <a:r>
              <a:rPr sz="1600" spc="2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assessing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impact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on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existing</a:t>
            </a:r>
            <a:r>
              <a:rPr sz="1600" spc="2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practices.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1708" y="2133600"/>
            <a:ext cx="13206984" cy="8122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04208" y="3220973"/>
            <a:ext cx="2900680" cy="37655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1014094">
              <a:lnSpc>
                <a:spcPct val="102899"/>
              </a:lnSpc>
              <a:spcBef>
                <a:spcPts val="25"/>
              </a:spcBef>
            </a:pPr>
            <a:r>
              <a:rPr sz="2100" spc="300" dirty="0">
                <a:solidFill>
                  <a:srgbClr val="FFE4E4"/>
                </a:solidFill>
                <a:latin typeface="Noto Sans CJK HK"/>
                <a:cs typeface="Noto Sans CJK HK"/>
              </a:rPr>
              <a:t>Technology </a:t>
            </a:r>
            <a:r>
              <a:rPr sz="2100" spc="315" dirty="0">
                <a:solidFill>
                  <a:srgbClr val="FFE4E4"/>
                </a:solidFill>
                <a:latin typeface="Noto Sans CJK HK"/>
                <a:cs typeface="Noto Sans CJK HK"/>
              </a:rPr>
              <a:t>Integration</a:t>
            </a:r>
            <a:endParaRPr sz="2100">
              <a:latin typeface="Noto Sans CJK HK"/>
              <a:cs typeface="Noto Sans CJK HK"/>
            </a:endParaRPr>
          </a:p>
          <a:p>
            <a:pPr marL="12700" marR="5080">
              <a:lnSpc>
                <a:spcPct val="135400"/>
              </a:lnSpc>
              <a:spcBef>
                <a:spcPts val="935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Invest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FFE4E4"/>
                </a:solidFill>
                <a:latin typeface="Arial"/>
                <a:cs typeface="Arial"/>
              </a:rPr>
              <a:t>HR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management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systems</a:t>
            </a:r>
            <a:r>
              <a:rPr sz="16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6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easily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accommodate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changes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in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calculations</a:t>
            </a:r>
            <a:r>
              <a:rPr sz="160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reimbursement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processes.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Consider</a:t>
            </a:r>
            <a:r>
              <a:rPr sz="1600" spc="3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implementing</a:t>
            </a:r>
            <a:r>
              <a:rPr sz="1600" spc="3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digital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solutions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6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managing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electronic</a:t>
            </a:r>
            <a:r>
              <a:rPr sz="16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medical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certificates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applications.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06461" y="3220973"/>
            <a:ext cx="2789555" cy="37655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1157605">
              <a:lnSpc>
                <a:spcPct val="102899"/>
              </a:lnSpc>
              <a:spcBef>
                <a:spcPts val="25"/>
              </a:spcBef>
            </a:pPr>
            <a:r>
              <a:rPr sz="2100" spc="305" dirty="0">
                <a:solidFill>
                  <a:srgbClr val="FFE4E4"/>
                </a:solidFill>
                <a:latin typeface="Noto Sans CJK HK"/>
                <a:cs typeface="Noto Sans CJK HK"/>
              </a:rPr>
              <a:t>Employee </a:t>
            </a:r>
            <a:r>
              <a:rPr sz="2100" spc="280" dirty="0">
                <a:solidFill>
                  <a:srgbClr val="FFE4E4"/>
                </a:solidFill>
                <a:latin typeface="Noto Sans CJK HK"/>
                <a:cs typeface="Noto Sans CJK HK"/>
              </a:rPr>
              <a:t>Education</a:t>
            </a:r>
            <a:endParaRPr sz="2100">
              <a:latin typeface="Noto Sans CJK HK"/>
              <a:cs typeface="Noto Sans CJK HK"/>
            </a:endParaRPr>
          </a:p>
          <a:p>
            <a:pPr marL="12700" marR="5080">
              <a:lnSpc>
                <a:spcPct val="135400"/>
              </a:lnSpc>
              <a:spcBef>
                <a:spcPts val="935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Develop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comprehensive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training</a:t>
            </a:r>
            <a:r>
              <a:rPr sz="1600" spc="1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programs</a:t>
            </a:r>
            <a:r>
              <a:rPr sz="160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educate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6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about</a:t>
            </a:r>
            <a:r>
              <a:rPr sz="16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rights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entitlements</a:t>
            </a:r>
            <a:r>
              <a:rPr sz="16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under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6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amendments.</a:t>
            </a:r>
            <a:r>
              <a:rPr sz="1600" spc="2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Use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multiple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communication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channels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ensure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widespread</a:t>
            </a:r>
            <a:r>
              <a:rPr sz="1600" spc="3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understanding</a:t>
            </a:r>
            <a:r>
              <a:rPr sz="1600" spc="3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policy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changes.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08589" y="3220973"/>
            <a:ext cx="2721610" cy="343471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368300">
              <a:lnSpc>
                <a:spcPct val="102899"/>
              </a:lnSpc>
              <a:spcBef>
                <a:spcPts val="25"/>
              </a:spcBef>
            </a:pPr>
            <a:r>
              <a:rPr sz="2100" spc="280" dirty="0">
                <a:solidFill>
                  <a:srgbClr val="FFE4E4"/>
                </a:solidFill>
                <a:latin typeface="Noto Sans CJK HK"/>
                <a:cs typeface="Noto Sans CJK HK"/>
              </a:rPr>
              <a:t>Flexible</a:t>
            </a:r>
            <a:r>
              <a:rPr sz="21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00" spc="345" dirty="0">
                <a:solidFill>
                  <a:srgbClr val="FFE4E4"/>
                </a:solidFill>
                <a:latin typeface="Noto Sans CJK HK"/>
                <a:cs typeface="Noto Sans CJK HK"/>
              </a:rPr>
              <a:t>Work </a:t>
            </a:r>
            <a:r>
              <a:rPr sz="2100" spc="355" dirty="0">
                <a:solidFill>
                  <a:srgbClr val="FFE4E4"/>
                </a:solidFill>
                <a:latin typeface="Noto Sans CJK HK"/>
                <a:cs typeface="Noto Sans CJK HK"/>
              </a:rPr>
              <a:t>Arrangements</a:t>
            </a:r>
            <a:endParaRPr sz="2100">
              <a:latin typeface="Noto Sans CJK HK"/>
              <a:cs typeface="Noto Sans CJK HK"/>
            </a:endParaRPr>
          </a:p>
          <a:p>
            <a:pPr marL="12700" marR="5080">
              <a:lnSpc>
                <a:spcPct val="135400"/>
              </a:lnSpc>
              <a:spcBef>
                <a:spcPts val="935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Explore</a:t>
            </a:r>
            <a:r>
              <a:rPr sz="16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flexible</a:t>
            </a:r>
            <a:r>
              <a:rPr sz="16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6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options 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complement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new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entitlements,</a:t>
            </a:r>
            <a:r>
              <a:rPr sz="1600" spc="1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as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phased</a:t>
            </a:r>
            <a:r>
              <a:rPr sz="1600" spc="2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90" dirty="0">
                <a:solidFill>
                  <a:srgbClr val="FFE4E4"/>
                </a:solidFill>
                <a:latin typeface="Arial"/>
                <a:cs typeface="Arial"/>
              </a:rPr>
              <a:t>return-</a:t>
            </a:r>
            <a:r>
              <a:rPr sz="1600" spc="180" dirty="0">
                <a:solidFill>
                  <a:srgbClr val="FFE4E4"/>
                </a:solidFill>
                <a:latin typeface="Arial"/>
                <a:cs typeface="Arial"/>
              </a:rPr>
              <a:t>to-</a:t>
            </a:r>
            <a:r>
              <a:rPr sz="1600" spc="-20" dirty="0">
                <a:solidFill>
                  <a:srgbClr val="FFE4E4"/>
                </a:solidFill>
                <a:latin typeface="Arial"/>
                <a:cs typeface="Arial"/>
              </a:rPr>
              <a:t>work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programs</a:t>
            </a:r>
            <a:r>
              <a:rPr sz="16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6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parents</a:t>
            </a:r>
            <a:r>
              <a:rPr sz="16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or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remote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possibilities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600" spc="20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600" spc="20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caregiving responsibilities.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5642" y="711453"/>
            <a:ext cx="12479655" cy="141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spc="705" dirty="0"/>
              <a:t>Future</a:t>
            </a:r>
            <a:r>
              <a:rPr spc="-120" dirty="0"/>
              <a:t> </a:t>
            </a:r>
            <a:r>
              <a:rPr spc="660" dirty="0"/>
              <a:t>Amendments:</a:t>
            </a:r>
            <a:r>
              <a:rPr spc="-114" dirty="0"/>
              <a:t> </a:t>
            </a:r>
            <a:r>
              <a:rPr spc="570" dirty="0"/>
              <a:t>Potential</a:t>
            </a:r>
            <a:r>
              <a:rPr spc="-110" dirty="0"/>
              <a:t> </a:t>
            </a:r>
            <a:r>
              <a:rPr spc="975" dirty="0"/>
              <a:t>Areas </a:t>
            </a:r>
            <a:r>
              <a:rPr spc="600" dirty="0"/>
              <a:t>of</a:t>
            </a:r>
            <a:r>
              <a:rPr spc="-110" dirty="0"/>
              <a:t> </a:t>
            </a:r>
            <a:r>
              <a:rPr spc="840" dirty="0"/>
              <a:t>Focus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5904" y="2612135"/>
            <a:ext cx="6456045" cy="2329180"/>
            <a:chOff x="755904" y="2612135"/>
            <a:chExt cx="6456045" cy="2329180"/>
          </a:xfrm>
        </p:grpSpPr>
        <p:sp>
          <p:nvSpPr>
            <p:cNvPr id="4" name="object 4"/>
            <p:cNvSpPr/>
            <p:nvPr/>
          </p:nvSpPr>
          <p:spPr>
            <a:xfrm>
              <a:off x="759714" y="2615945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60">
                  <a:moveTo>
                    <a:pt x="6357112" y="0"/>
                  </a:moveTo>
                  <a:lnTo>
                    <a:pt x="90982" y="0"/>
                  </a:lnTo>
                  <a:lnTo>
                    <a:pt x="55571" y="7153"/>
                  </a:lnTo>
                  <a:lnTo>
                    <a:pt x="26650" y="26654"/>
                  </a:lnTo>
                  <a:lnTo>
                    <a:pt x="7150" y="55560"/>
                  </a:lnTo>
                  <a:lnTo>
                    <a:pt x="0" y="90931"/>
                  </a:lnTo>
                  <a:lnTo>
                    <a:pt x="0" y="2230119"/>
                  </a:lnTo>
                  <a:lnTo>
                    <a:pt x="7150" y="2265491"/>
                  </a:lnTo>
                  <a:lnTo>
                    <a:pt x="26650" y="2294397"/>
                  </a:lnTo>
                  <a:lnTo>
                    <a:pt x="55571" y="2313898"/>
                  </a:lnTo>
                  <a:lnTo>
                    <a:pt x="90982" y="2321052"/>
                  </a:lnTo>
                  <a:lnTo>
                    <a:pt x="6357112" y="2321052"/>
                  </a:lnTo>
                  <a:lnTo>
                    <a:pt x="6392483" y="2313898"/>
                  </a:lnTo>
                  <a:lnTo>
                    <a:pt x="6421389" y="2294397"/>
                  </a:lnTo>
                  <a:lnTo>
                    <a:pt x="6440890" y="2265491"/>
                  </a:lnTo>
                  <a:lnTo>
                    <a:pt x="6448044" y="2230119"/>
                  </a:lnTo>
                  <a:lnTo>
                    <a:pt x="6448044" y="90931"/>
                  </a:lnTo>
                  <a:lnTo>
                    <a:pt x="6440890" y="55560"/>
                  </a:lnTo>
                  <a:lnTo>
                    <a:pt x="6421389" y="26654"/>
                  </a:lnTo>
                  <a:lnTo>
                    <a:pt x="6392483" y="7153"/>
                  </a:lnTo>
                  <a:lnTo>
                    <a:pt x="6357112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9714" y="2615945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60">
                  <a:moveTo>
                    <a:pt x="0" y="90931"/>
                  </a:moveTo>
                  <a:lnTo>
                    <a:pt x="7150" y="55560"/>
                  </a:lnTo>
                  <a:lnTo>
                    <a:pt x="26650" y="26654"/>
                  </a:lnTo>
                  <a:lnTo>
                    <a:pt x="55571" y="7153"/>
                  </a:lnTo>
                  <a:lnTo>
                    <a:pt x="90982" y="0"/>
                  </a:lnTo>
                  <a:lnTo>
                    <a:pt x="6357112" y="0"/>
                  </a:lnTo>
                  <a:lnTo>
                    <a:pt x="6392483" y="7153"/>
                  </a:lnTo>
                  <a:lnTo>
                    <a:pt x="6421389" y="26654"/>
                  </a:lnTo>
                  <a:lnTo>
                    <a:pt x="6440890" y="55560"/>
                  </a:lnTo>
                  <a:lnTo>
                    <a:pt x="6448044" y="90931"/>
                  </a:lnTo>
                  <a:lnTo>
                    <a:pt x="6448044" y="2230119"/>
                  </a:lnTo>
                  <a:lnTo>
                    <a:pt x="6440890" y="2265491"/>
                  </a:lnTo>
                  <a:lnTo>
                    <a:pt x="6421389" y="2294397"/>
                  </a:lnTo>
                  <a:lnTo>
                    <a:pt x="6392483" y="2313898"/>
                  </a:lnTo>
                  <a:lnTo>
                    <a:pt x="6357112" y="2321052"/>
                  </a:lnTo>
                  <a:lnTo>
                    <a:pt x="90982" y="2321052"/>
                  </a:lnTo>
                  <a:lnTo>
                    <a:pt x="55571" y="2313898"/>
                  </a:lnTo>
                  <a:lnTo>
                    <a:pt x="26650" y="2294397"/>
                  </a:lnTo>
                  <a:lnTo>
                    <a:pt x="7150" y="2265491"/>
                  </a:lnTo>
                  <a:lnTo>
                    <a:pt x="0" y="2230119"/>
                  </a:lnTo>
                  <a:lnTo>
                    <a:pt x="0" y="909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69975" y="2814319"/>
            <a:ext cx="5782945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70" dirty="0">
                <a:solidFill>
                  <a:srgbClr val="FFE4E4"/>
                </a:solidFill>
                <a:latin typeface="Noto Sans CJK HK"/>
                <a:cs typeface="Noto Sans CJK HK"/>
              </a:rPr>
              <a:t>Work-</a:t>
            </a:r>
            <a:r>
              <a:rPr sz="2200" spc="335" dirty="0">
                <a:solidFill>
                  <a:srgbClr val="FFE4E4"/>
                </a:solidFill>
                <a:latin typeface="Noto Sans CJK HK"/>
                <a:cs typeface="Noto Sans CJK HK"/>
              </a:rPr>
              <a:t>from-</a:t>
            </a:r>
            <a:r>
              <a:rPr sz="2200" spc="350" dirty="0">
                <a:solidFill>
                  <a:srgbClr val="FFE4E4"/>
                </a:solidFill>
                <a:latin typeface="Noto Sans CJK HK"/>
                <a:cs typeface="Noto Sans CJK HK"/>
              </a:rPr>
              <a:t>Home</a:t>
            </a:r>
            <a:r>
              <a:rPr sz="2200" spc="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90" dirty="0">
                <a:solidFill>
                  <a:srgbClr val="FFE4E4"/>
                </a:solidFill>
                <a:latin typeface="Noto Sans CJK HK"/>
                <a:cs typeface="Noto Sans CJK HK"/>
              </a:rPr>
              <a:t>Regulations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rise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remote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work,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may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address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the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rights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obligations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working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home,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including</a:t>
            </a:r>
            <a:r>
              <a:rPr sz="17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equipment,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expenses,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7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hours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monitoring.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0356" y="2612135"/>
            <a:ext cx="6457315" cy="2329180"/>
            <a:chOff x="7420356" y="2612135"/>
            <a:chExt cx="6457315" cy="2329180"/>
          </a:xfrm>
        </p:grpSpPr>
        <p:sp>
          <p:nvSpPr>
            <p:cNvPr id="8" name="object 8"/>
            <p:cNvSpPr/>
            <p:nvPr/>
          </p:nvSpPr>
          <p:spPr>
            <a:xfrm>
              <a:off x="7424166" y="2615945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60">
                  <a:moveTo>
                    <a:pt x="6358635" y="0"/>
                  </a:moveTo>
                  <a:lnTo>
                    <a:pt x="90931" y="0"/>
                  </a:lnTo>
                  <a:lnTo>
                    <a:pt x="55560" y="7153"/>
                  </a:lnTo>
                  <a:lnTo>
                    <a:pt x="26654" y="26654"/>
                  </a:lnTo>
                  <a:lnTo>
                    <a:pt x="7153" y="55560"/>
                  </a:lnTo>
                  <a:lnTo>
                    <a:pt x="0" y="90931"/>
                  </a:lnTo>
                  <a:lnTo>
                    <a:pt x="0" y="2230119"/>
                  </a:lnTo>
                  <a:lnTo>
                    <a:pt x="7153" y="2265491"/>
                  </a:lnTo>
                  <a:lnTo>
                    <a:pt x="26654" y="2294397"/>
                  </a:lnTo>
                  <a:lnTo>
                    <a:pt x="55560" y="2313898"/>
                  </a:lnTo>
                  <a:lnTo>
                    <a:pt x="90931" y="2321052"/>
                  </a:lnTo>
                  <a:lnTo>
                    <a:pt x="6358635" y="2321052"/>
                  </a:lnTo>
                  <a:lnTo>
                    <a:pt x="6394007" y="2313898"/>
                  </a:lnTo>
                  <a:lnTo>
                    <a:pt x="6422913" y="2294397"/>
                  </a:lnTo>
                  <a:lnTo>
                    <a:pt x="6442414" y="2265491"/>
                  </a:lnTo>
                  <a:lnTo>
                    <a:pt x="6449568" y="2230119"/>
                  </a:lnTo>
                  <a:lnTo>
                    <a:pt x="6449568" y="90931"/>
                  </a:lnTo>
                  <a:lnTo>
                    <a:pt x="6442414" y="55560"/>
                  </a:lnTo>
                  <a:lnTo>
                    <a:pt x="6422913" y="26654"/>
                  </a:lnTo>
                  <a:lnTo>
                    <a:pt x="6394007" y="7153"/>
                  </a:lnTo>
                  <a:lnTo>
                    <a:pt x="635863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4166" y="2615945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60">
                  <a:moveTo>
                    <a:pt x="0" y="90931"/>
                  </a:moveTo>
                  <a:lnTo>
                    <a:pt x="7153" y="55560"/>
                  </a:lnTo>
                  <a:lnTo>
                    <a:pt x="26654" y="26654"/>
                  </a:lnTo>
                  <a:lnTo>
                    <a:pt x="55560" y="7153"/>
                  </a:lnTo>
                  <a:lnTo>
                    <a:pt x="90931" y="0"/>
                  </a:lnTo>
                  <a:lnTo>
                    <a:pt x="6358635" y="0"/>
                  </a:lnTo>
                  <a:lnTo>
                    <a:pt x="6394007" y="7153"/>
                  </a:lnTo>
                  <a:lnTo>
                    <a:pt x="6422913" y="26654"/>
                  </a:lnTo>
                  <a:lnTo>
                    <a:pt x="6442414" y="55560"/>
                  </a:lnTo>
                  <a:lnTo>
                    <a:pt x="6449568" y="90931"/>
                  </a:lnTo>
                  <a:lnTo>
                    <a:pt x="6449568" y="2230119"/>
                  </a:lnTo>
                  <a:lnTo>
                    <a:pt x="6442414" y="2265491"/>
                  </a:lnTo>
                  <a:lnTo>
                    <a:pt x="6422913" y="2294397"/>
                  </a:lnTo>
                  <a:lnTo>
                    <a:pt x="6394007" y="2313898"/>
                  </a:lnTo>
                  <a:lnTo>
                    <a:pt x="6358635" y="2321052"/>
                  </a:lnTo>
                  <a:lnTo>
                    <a:pt x="90931" y="2321052"/>
                  </a:lnTo>
                  <a:lnTo>
                    <a:pt x="55560" y="2313898"/>
                  </a:lnTo>
                  <a:lnTo>
                    <a:pt x="26654" y="2294397"/>
                  </a:lnTo>
                  <a:lnTo>
                    <a:pt x="7153" y="2265491"/>
                  </a:lnTo>
                  <a:lnTo>
                    <a:pt x="0" y="2230119"/>
                  </a:lnTo>
                  <a:lnTo>
                    <a:pt x="0" y="909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35620" y="2814319"/>
            <a:ext cx="5777865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45" dirty="0">
                <a:solidFill>
                  <a:srgbClr val="FFE4E4"/>
                </a:solidFill>
                <a:latin typeface="Noto Sans CJK HK"/>
                <a:cs typeface="Noto Sans CJK HK"/>
              </a:rPr>
              <a:t>Gig</a:t>
            </a:r>
            <a:r>
              <a:rPr sz="2200" spc="-5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60" dirty="0">
                <a:solidFill>
                  <a:srgbClr val="FFE4E4"/>
                </a:solidFill>
                <a:latin typeface="Noto Sans CJK HK"/>
                <a:cs typeface="Noto Sans CJK HK"/>
              </a:rPr>
              <a:t>Economy</a:t>
            </a:r>
            <a:r>
              <a:rPr sz="2200" spc="-3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30" dirty="0">
                <a:solidFill>
                  <a:srgbClr val="FFE4E4"/>
                </a:solidFill>
                <a:latin typeface="Noto Sans CJK HK"/>
                <a:cs typeface="Noto Sans CJK HK"/>
              </a:rPr>
              <a:t>Protections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gig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economy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grows,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-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might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focus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on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extending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certain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employment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protections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freelancers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independent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contractors,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potentially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redefining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concept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"employee"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under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EO.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55904" y="5149596"/>
            <a:ext cx="6456045" cy="2329180"/>
            <a:chOff x="755904" y="5149596"/>
            <a:chExt cx="6456045" cy="2329180"/>
          </a:xfrm>
        </p:grpSpPr>
        <p:sp>
          <p:nvSpPr>
            <p:cNvPr id="12" name="object 12"/>
            <p:cNvSpPr/>
            <p:nvPr/>
          </p:nvSpPr>
          <p:spPr>
            <a:xfrm>
              <a:off x="759714" y="5153406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59">
                  <a:moveTo>
                    <a:pt x="6357112" y="0"/>
                  </a:moveTo>
                  <a:lnTo>
                    <a:pt x="90982" y="0"/>
                  </a:lnTo>
                  <a:lnTo>
                    <a:pt x="55571" y="7153"/>
                  </a:lnTo>
                  <a:lnTo>
                    <a:pt x="26650" y="26654"/>
                  </a:lnTo>
                  <a:lnTo>
                    <a:pt x="7150" y="55560"/>
                  </a:lnTo>
                  <a:lnTo>
                    <a:pt x="0" y="90932"/>
                  </a:lnTo>
                  <a:lnTo>
                    <a:pt x="0" y="2230069"/>
                  </a:lnTo>
                  <a:lnTo>
                    <a:pt x="7150" y="2265480"/>
                  </a:lnTo>
                  <a:lnTo>
                    <a:pt x="26650" y="2294401"/>
                  </a:lnTo>
                  <a:lnTo>
                    <a:pt x="55571" y="2313901"/>
                  </a:lnTo>
                  <a:lnTo>
                    <a:pt x="90982" y="2321052"/>
                  </a:lnTo>
                  <a:lnTo>
                    <a:pt x="6357112" y="2321052"/>
                  </a:lnTo>
                  <a:lnTo>
                    <a:pt x="6392483" y="2313901"/>
                  </a:lnTo>
                  <a:lnTo>
                    <a:pt x="6421389" y="2294401"/>
                  </a:lnTo>
                  <a:lnTo>
                    <a:pt x="6440890" y="2265480"/>
                  </a:lnTo>
                  <a:lnTo>
                    <a:pt x="6448044" y="2230069"/>
                  </a:lnTo>
                  <a:lnTo>
                    <a:pt x="6448044" y="90932"/>
                  </a:lnTo>
                  <a:lnTo>
                    <a:pt x="6440890" y="55560"/>
                  </a:lnTo>
                  <a:lnTo>
                    <a:pt x="6421389" y="26654"/>
                  </a:lnTo>
                  <a:lnTo>
                    <a:pt x="6392483" y="7153"/>
                  </a:lnTo>
                  <a:lnTo>
                    <a:pt x="6357112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59714" y="5153406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59">
                  <a:moveTo>
                    <a:pt x="0" y="90932"/>
                  </a:moveTo>
                  <a:lnTo>
                    <a:pt x="7150" y="55560"/>
                  </a:lnTo>
                  <a:lnTo>
                    <a:pt x="26650" y="26654"/>
                  </a:lnTo>
                  <a:lnTo>
                    <a:pt x="55571" y="7153"/>
                  </a:lnTo>
                  <a:lnTo>
                    <a:pt x="90982" y="0"/>
                  </a:lnTo>
                  <a:lnTo>
                    <a:pt x="6357112" y="0"/>
                  </a:lnTo>
                  <a:lnTo>
                    <a:pt x="6392483" y="7153"/>
                  </a:lnTo>
                  <a:lnTo>
                    <a:pt x="6421389" y="26654"/>
                  </a:lnTo>
                  <a:lnTo>
                    <a:pt x="6440890" y="55560"/>
                  </a:lnTo>
                  <a:lnTo>
                    <a:pt x="6448044" y="90932"/>
                  </a:lnTo>
                  <a:lnTo>
                    <a:pt x="6448044" y="2230069"/>
                  </a:lnTo>
                  <a:lnTo>
                    <a:pt x="6440890" y="2265480"/>
                  </a:lnTo>
                  <a:lnTo>
                    <a:pt x="6421389" y="2294401"/>
                  </a:lnTo>
                  <a:lnTo>
                    <a:pt x="6392483" y="2313901"/>
                  </a:lnTo>
                  <a:lnTo>
                    <a:pt x="6357112" y="2321052"/>
                  </a:lnTo>
                  <a:lnTo>
                    <a:pt x="90982" y="2321052"/>
                  </a:lnTo>
                  <a:lnTo>
                    <a:pt x="55571" y="2313901"/>
                  </a:lnTo>
                  <a:lnTo>
                    <a:pt x="26650" y="2294401"/>
                  </a:lnTo>
                  <a:lnTo>
                    <a:pt x="7150" y="2265480"/>
                  </a:lnTo>
                  <a:lnTo>
                    <a:pt x="0" y="2230069"/>
                  </a:lnTo>
                  <a:lnTo>
                    <a:pt x="0" y="90932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69975" y="5352363"/>
            <a:ext cx="5655945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15" dirty="0">
                <a:solidFill>
                  <a:srgbClr val="FFE4E4"/>
                </a:solidFill>
                <a:latin typeface="Noto Sans CJK HK"/>
                <a:cs typeface="Noto Sans CJK HK"/>
              </a:rPr>
              <a:t>Mental</a:t>
            </a:r>
            <a:r>
              <a:rPr sz="2200" spc="-6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85" dirty="0">
                <a:solidFill>
                  <a:srgbClr val="FFE4E4"/>
                </a:solidFill>
                <a:latin typeface="Noto Sans CJK HK"/>
                <a:cs typeface="Noto Sans CJK HK"/>
              </a:rPr>
              <a:t>Health</a:t>
            </a:r>
            <a:r>
              <a:rPr sz="2200" spc="-3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25" dirty="0">
                <a:solidFill>
                  <a:srgbClr val="FFE4E4"/>
                </a:solidFill>
                <a:latin typeface="Noto Sans CJK HK"/>
                <a:cs typeface="Noto Sans CJK HK"/>
              </a:rPr>
              <a:t>Support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300"/>
              </a:lnSpc>
              <a:spcBef>
                <a:spcPts val="960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changes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include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mandatory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mental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health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days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requirements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provide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mental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health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support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services,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reflecting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growing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awareness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workplace</a:t>
            </a:r>
            <a:r>
              <a:rPr sz="17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mental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health</a:t>
            </a:r>
            <a:r>
              <a:rPr sz="17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issues.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0356" y="5149596"/>
            <a:ext cx="6457315" cy="2329180"/>
            <a:chOff x="7420356" y="5149596"/>
            <a:chExt cx="6457315" cy="2329180"/>
          </a:xfrm>
        </p:grpSpPr>
        <p:sp>
          <p:nvSpPr>
            <p:cNvPr id="16" name="object 16"/>
            <p:cNvSpPr/>
            <p:nvPr/>
          </p:nvSpPr>
          <p:spPr>
            <a:xfrm>
              <a:off x="7424166" y="5153406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59">
                  <a:moveTo>
                    <a:pt x="6358635" y="0"/>
                  </a:moveTo>
                  <a:lnTo>
                    <a:pt x="90931" y="0"/>
                  </a:lnTo>
                  <a:lnTo>
                    <a:pt x="55560" y="7153"/>
                  </a:lnTo>
                  <a:lnTo>
                    <a:pt x="26654" y="26654"/>
                  </a:lnTo>
                  <a:lnTo>
                    <a:pt x="7153" y="55560"/>
                  </a:lnTo>
                  <a:lnTo>
                    <a:pt x="0" y="90932"/>
                  </a:lnTo>
                  <a:lnTo>
                    <a:pt x="0" y="2230056"/>
                  </a:lnTo>
                  <a:lnTo>
                    <a:pt x="7153" y="2265475"/>
                  </a:lnTo>
                  <a:lnTo>
                    <a:pt x="26654" y="2294399"/>
                  </a:lnTo>
                  <a:lnTo>
                    <a:pt x="55560" y="2313900"/>
                  </a:lnTo>
                  <a:lnTo>
                    <a:pt x="90931" y="2321052"/>
                  </a:lnTo>
                  <a:lnTo>
                    <a:pt x="6358635" y="2321052"/>
                  </a:lnTo>
                  <a:lnTo>
                    <a:pt x="6394007" y="2313900"/>
                  </a:lnTo>
                  <a:lnTo>
                    <a:pt x="6422913" y="2294399"/>
                  </a:lnTo>
                  <a:lnTo>
                    <a:pt x="6442414" y="2265475"/>
                  </a:lnTo>
                  <a:lnTo>
                    <a:pt x="6449568" y="2230056"/>
                  </a:lnTo>
                  <a:lnTo>
                    <a:pt x="6449568" y="90932"/>
                  </a:lnTo>
                  <a:lnTo>
                    <a:pt x="6442414" y="55560"/>
                  </a:lnTo>
                  <a:lnTo>
                    <a:pt x="6422913" y="26654"/>
                  </a:lnTo>
                  <a:lnTo>
                    <a:pt x="6394007" y="7153"/>
                  </a:lnTo>
                  <a:lnTo>
                    <a:pt x="635863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4166" y="5153406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59">
                  <a:moveTo>
                    <a:pt x="0" y="90932"/>
                  </a:moveTo>
                  <a:lnTo>
                    <a:pt x="7153" y="55560"/>
                  </a:lnTo>
                  <a:lnTo>
                    <a:pt x="26654" y="26654"/>
                  </a:lnTo>
                  <a:lnTo>
                    <a:pt x="55560" y="7153"/>
                  </a:lnTo>
                  <a:lnTo>
                    <a:pt x="90931" y="0"/>
                  </a:lnTo>
                  <a:lnTo>
                    <a:pt x="6358635" y="0"/>
                  </a:lnTo>
                  <a:lnTo>
                    <a:pt x="6394007" y="7153"/>
                  </a:lnTo>
                  <a:lnTo>
                    <a:pt x="6422913" y="26654"/>
                  </a:lnTo>
                  <a:lnTo>
                    <a:pt x="6442414" y="55560"/>
                  </a:lnTo>
                  <a:lnTo>
                    <a:pt x="6449568" y="90932"/>
                  </a:lnTo>
                  <a:lnTo>
                    <a:pt x="6449568" y="2230056"/>
                  </a:lnTo>
                  <a:lnTo>
                    <a:pt x="6442414" y="2265475"/>
                  </a:lnTo>
                  <a:lnTo>
                    <a:pt x="6422913" y="2294399"/>
                  </a:lnTo>
                  <a:lnTo>
                    <a:pt x="6394007" y="2313900"/>
                  </a:lnTo>
                  <a:lnTo>
                    <a:pt x="6358635" y="2321052"/>
                  </a:lnTo>
                  <a:lnTo>
                    <a:pt x="90931" y="2321052"/>
                  </a:lnTo>
                  <a:lnTo>
                    <a:pt x="55560" y="2313900"/>
                  </a:lnTo>
                  <a:lnTo>
                    <a:pt x="26654" y="2294399"/>
                  </a:lnTo>
                  <a:lnTo>
                    <a:pt x="7153" y="2265475"/>
                  </a:lnTo>
                  <a:lnTo>
                    <a:pt x="0" y="2230056"/>
                  </a:lnTo>
                  <a:lnTo>
                    <a:pt x="0" y="90932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35620" y="5352363"/>
            <a:ext cx="6021705" cy="1511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65" dirty="0">
                <a:solidFill>
                  <a:srgbClr val="FFE4E4"/>
                </a:solidFill>
                <a:latin typeface="Noto Sans CJK HK"/>
                <a:cs typeface="Noto Sans CJK HK"/>
              </a:rPr>
              <a:t>AI</a:t>
            </a:r>
            <a:r>
              <a:rPr sz="220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65" dirty="0">
                <a:solidFill>
                  <a:srgbClr val="FFE4E4"/>
                </a:solidFill>
                <a:latin typeface="Noto Sans CJK HK"/>
                <a:cs typeface="Noto Sans CJK HK"/>
              </a:rPr>
              <a:t>and</a:t>
            </a:r>
            <a:r>
              <a:rPr sz="22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10" dirty="0">
                <a:solidFill>
                  <a:srgbClr val="FFE4E4"/>
                </a:solidFill>
                <a:latin typeface="Noto Sans CJK HK"/>
                <a:cs typeface="Noto Sans CJK HK"/>
              </a:rPr>
              <a:t>Automation</a:t>
            </a:r>
            <a:r>
              <a:rPr sz="2200" spc="-7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409" dirty="0">
                <a:solidFill>
                  <a:srgbClr val="FFE4E4"/>
                </a:solidFill>
                <a:latin typeface="Noto Sans CJK HK"/>
                <a:cs typeface="Noto Sans CJK HK"/>
              </a:rPr>
              <a:t>Impact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address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impact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AI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automation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7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employment,</a:t>
            </a:r>
            <a:r>
              <a:rPr sz="17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potentially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including</a:t>
            </a:r>
            <a:r>
              <a:rPr sz="17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7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5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reskilling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job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transition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support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affected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employees.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60185" y="520954"/>
            <a:ext cx="7864475" cy="109791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40"/>
              </a:spcBef>
            </a:pPr>
            <a:r>
              <a:rPr sz="3450" spc="470" dirty="0"/>
              <a:t>Enhancing</a:t>
            </a:r>
            <a:r>
              <a:rPr sz="3450" spc="-95" dirty="0"/>
              <a:t> </a:t>
            </a:r>
            <a:r>
              <a:rPr sz="3450" spc="595" dirty="0"/>
              <a:t>Work-</a:t>
            </a:r>
            <a:r>
              <a:rPr sz="3450" spc="555" dirty="0"/>
              <a:t>Life</a:t>
            </a:r>
            <a:r>
              <a:rPr sz="3450" spc="-95" dirty="0"/>
              <a:t> </a:t>
            </a:r>
            <a:r>
              <a:rPr sz="3450" spc="445" dirty="0"/>
              <a:t>Balance: </a:t>
            </a:r>
            <a:r>
              <a:rPr sz="3450" spc="455" dirty="0"/>
              <a:t>Potential</a:t>
            </a:r>
            <a:r>
              <a:rPr sz="3450" spc="-95" dirty="0"/>
              <a:t> </a:t>
            </a:r>
            <a:r>
              <a:rPr sz="3450" spc="550" dirty="0"/>
              <a:t>Future</a:t>
            </a:r>
            <a:r>
              <a:rPr sz="3450" spc="-90" dirty="0"/>
              <a:t> </a:t>
            </a:r>
            <a:r>
              <a:rPr sz="3450" spc="550" dirty="0"/>
              <a:t>Amendments</a:t>
            </a:r>
            <a:endParaRPr sz="3450"/>
          </a:p>
        </p:txBody>
      </p:sp>
      <p:grpSp>
        <p:nvGrpSpPr>
          <p:cNvPr id="4" name="object 4"/>
          <p:cNvGrpSpPr/>
          <p:nvPr/>
        </p:nvGrpSpPr>
        <p:grpSpPr>
          <a:xfrm>
            <a:off x="6132576" y="1914144"/>
            <a:ext cx="942340" cy="5753100"/>
            <a:chOff x="6132576" y="1914144"/>
            <a:chExt cx="942340" cy="5753100"/>
          </a:xfrm>
        </p:grpSpPr>
        <p:sp>
          <p:nvSpPr>
            <p:cNvPr id="5" name="object 5"/>
            <p:cNvSpPr/>
            <p:nvPr/>
          </p:nvSpPr>
          <p:spPr>
            <a:xfrm>
              <a:off x="6312408" y="1914143"/>
              <a:ext cx="762000" cy="5753100"/>
            </a:xfrm>
            <a:custGeom>
              <a:avLst/>
              <a:gdLst/>
              <a:ahLst/>
              <a:cxnLst/>
              <a:rect l="l" t="t" r="r" b="b"/>
              <a:pathLst>
                <a:path w="762000" h="5753100">
                  <a:moveTo>
                    <a:pt x="22860" y="5080"/>
                  </a:moveTo>
                  <a:lnTo>
                    <a:pt x="17780" y="0"/>
                  </a:ln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747982"/>
                  </a:lnTo>
                  <a:lnTo>
                    <a:pt x="5080" y="5753100"/>
                  </a:lnTo>
                  <a:lnTo>
                    <a:pt x="17780" y="5753100"/>
                  </a:lnTo>
                  <a:lnTo>
                    <a:pt x="22860" y="5747982"/>
                  </a:lnTo>
                  <a:lnTo>
                    <a:pt x="22860" y="5080"/>
                  </a:lnTo>
                  <a:close/>
                </a:path>
                <a:path w="762000" h="5753100">
                  <a:moveTo>
                    <a:pt x="762000" y="370840"/>
                  </a:moveTo>
                  <a:lnTo>
                    <a:pt x="756920" y="365760"/>
                  </a:lnTo>
                  <a:lnTo>
                    <a:pt x="181864" y="365760"/>
                  </a:lnTo>
                  <a:lnTo>
                    <a:pt x="176784" y="370840"/>
                  </a:lnTo>
                  <a:lnTo>
                    <a:pt x="176784" y="377190"/>
                  </a:lnTo>
                  <a:lnTo>
                    <a:pt x="176784" y="383540"/>
                  </a:lnTo>
                  <a:lnTo>
                    <a:pt x="181864" y="388620"/>
                  </a:lnTo>
                  <a:lnTo>
                    <a:pt x="756920" y="388620"/>
                  </a:lnTo>
                  <a:lnTo>
                    <a:pt x="762000" y="383540"/>
                  </a:lnTo>
                  <a:lnTo>
                    <a:pt x="762000" y="37084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36386" y="2103882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5">
                  <a:moveTo>
                    <a:pt x="306197" y="0"/>
                  </a:moveTo>
                  <a:lnTo>
                    <a:pt x="70230" y="0"/>
                  </a:lnTo>
                  <a:lnTo>
                    <a:pt x="42916" y="5526"/>
                  </a:lnTo>
                  <a:lnTo>
                    <a:pt x="20589" y="20589"/>
                  </a:lnTo>
                  <a:lnTo>
                    <a:pt x="5526" y="42916"/>
                  </a:lnTo>
                  <a:lnTo>
                    <a:pt x="0" y="70230"/>
                  </a:lnTo>
                  <a:lnTo>
                    <a:pt x="0" y="306196"/>
                  </a:lnTo>
                  <a:lnTo>
                    <a:pt x="5526" y="333511"/>
                  </a:lnTo>
                  <a:lnTo>
                    <a:pt x="20589" y="355838"/>
                  </a:lnTo>
                  <a:lnTo>
                    <a:pt x="42916" y="370901"/>
                  </a:lnTo>
                  <a:lnTo>
                    <a:pt x="70230" y="376427"/>
                  </a:lnTo>
                  <a:lnTo>
                    <a:pt x="306197" y="376427"/>
                  </a:lnTo>
                  <a:lnTo>
                    <a:pt x="333511" y="370901"/>
                  </a:lnTo>
                  <a:lnTo>
                    <a:pt x="355838" y="355838"/>
                  </a:lnTo>
                  <a:lnTo>
                    <a:pt x="370901" y="333511"/>
                  </a:lnTo>
                  <a:lnTo>
                    <a:pt x="376428" y="306196"/>
                  </a:lnTo>
                  <a:lnTo>
                    <a:pt x="376428" y="70230"/>
                  </a:lnTo>
                  <a:lnTo>
                    <a:pt x="370901" y="42916"/>
                  </a:lnTo>
                  <a:lnTo>
                    <a:pt x="355838" y="20589"/>
                  </a:lnTo>
                  <a:lnTo>
                    <a:pt x="333511" y="5526"/>
                  </a:lnTo>
                  <a:lnTo>
                    <a:pt x="306197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36386" y="2103882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5">
                  <a:moveTo>
                    <a:pt x="0" y="70230"/>
                  </a:moveTo>
                  <a:lnTo>
                    <a:pt x="5526" y="42916"/>
                  </a:lnTo>
                  <a:lnTo>
                    <a:pt x="20589" y="20589"/>
                  </a:lnTo>
                  <a:lnTo>
                    <a:pt x="42916" y="5526"/>
                  </a:lnTo>
                  <a:lnTo>
                    <a:pt x="70230" y="0"/>
                  </a:lnTo>
                  <a:lnTo>
                    <a:pt x="306197" y="0"/>
                  </a:lnTo>
                  <a:lnTo>
                    <a:pt x="333511" y="5526"/>
                  </a:lnTo>
                  <a:lnTo>
                    <a:pt x="355838" y="20589"/>
                  </a:lnTo>
                  <a:lnTo>
                    <a:pt x="370901" y="42916"/>
                  </a:lnTo>
                  <a:lnTo>
                    <a:pt x="376428" y="70230"/>
                  </a:lnTo>
                  <a:lnTo>
                    <a:pt x="376428" y="306196"/>
                  </a:lnTo>
                  <a:lnTo>
                    <a:pt x="370901" y="333511"/>
                  </a:lnTo>
                  <a:lnTo>
                    <a:pt x="355838" y="355838"/>
                  </a:lnTo>
                  <a:lnTo>
                    <a:pt x="333511" y="370901"/>
                  </a:lnTo>
                  <a:lnTo>
                    <a:pt x="306197" y="376427"/>
                  </a:lnTo>
                  <a:lnTo>
                    <a:pt x="70230" y="376427"/>
                  </a:lnTo>
                  <a:lnTo>
                    <a:pt x="42916" y="370901"/>
                  </a:lnTo>
                  <a:lnTo>
                    <a:pt x="20589" y="355838"/>
                  </a:lnTo>
                  <a:lnTo>
                    <a:pt x="5526" y="333511"/>
                  </a:lnTo>
                  <a:lnTo>
                    <a:pt x="0" y="306196"/>
                  </a:lnTo>
                  <a:lnTo>
                    <a:pt x="0" y="70230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34176" y="2085848"/>
            <a:ext cx="17907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15" dirty="0">
                <a:solidFill>
                  <a:srgbClr val="FFE4E4"/>
                </a:solidFill>
                <a:latin typeface="Noto Sans CJK HK"/>
                <a:cs typeface="Noto Sans CJK HK"/>
              </a:rPr>
              <a:t>1</a:t>
            </a:r>
            <a:endParaRPr sz="2050">
              <a:latin typeface="Noto Sans CJK HK"/>
              <a:cs typeface="Noto Sans CJK H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31760" y="2063623"/>
            <a:ext cx="6566534" cy="1173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229" dirty="0">
                <a:solidFill>
                  <a:srgbClr val="FFE4E4"/>
                </a:solidFill>
                <a:latin typeface="Noto Sans CJK HK"/>
                <a:cs typeface="Noto Sans CJK HK"/>
              </a:rPr>
              <a:t>Flexible</a:t>
            </a:r>
            <a:r>
              <a:rPr sz="1700" spc="-5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60" dirty="0">
                <a:solidFill>
                  <a:srgbClr val="FFE4E4"/>
                </a:solidFill>
                <a:latin typeface="Noto Sans CJK HK"/>
                <a:cs typeface="Noto Sans CJK HK"/>
              </a:rPr>
              <a:t>Working</a:t>
            </a:r>
            <a:r>
              <a:rPr sz="1700" spc="-8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70" dirty="0">
                <a:solidFill>
                  <a:srgbClr val="FFE4E4"/>
                </a:solidFill>
                <a:latin typeface="Noto Sans CJK HK"/>
                <a:cs typeface="Noto Sans CJK HK"/>
              </a:rPr>
              <a:t>Hours</a:t>
            </a:r>
            <a:endParaRPr sz="1700">
              <a:latin typeface="Noto Sans CJK HK"/>
              <a:cs typeface="Noto Sans CJK HK"/>
            </a:endParaRPr>
          </a:p>
          <a:p>
            <a:pPr marL="12700" marR="5080">
              <a:lnSpc>
                <a:spcPct val="134600"/>
              </a:lnSpc>
              <a:spcBef>
                <a:spcPts val="695"/>
              </a:spcBef>
            </a:pP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Introduction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3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right</a:t>
            </a:r>
            <a:r>
              <a:rPr sz="13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request</a:t>
            </a:r>
            <a:r>
              <a:rPr sz="13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flexible</a:t>
            </a:r>
            <a:r>
              <a:rPr sz="13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working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arrangements</a:t>
            </a:r>
            <a:r>
              <a:rPr sz="13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all</a:t>
            </a:r>
            <a:r>
              <a:rPr sz="13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employees,</a:t>
            </a:r>
            <a:r>
              <a:rPr sz="13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40" dirty="0">
                <a:solidFill>
                  <a:srgbClr val="FFE4E4"/>
                </a:solidFill>
                <a:latin typeface="Arial"/>
                <a:cs typeface="Arial"/>
              </a:rPr>
              <a:t>not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just</a:t>
            </a:r>
            <a:r>
              <a:rPr sz="13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those</a:t>
            </a:r>
            <a:r>
              <a:rPr sz="13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3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family</a:t>
            </a:r>
            <a:r>
              <a:rPr sz="13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responsibilities.</a:t>
            </a:r>
            <a:r>
              <a:rPr sz="13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3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include</a:t>
            </a:r>
            <a:r>
              <a:rPr sz="13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compressed</a:t>
            </a:r>
            <a:r>
              <a:rPr sz="13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3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weeks</a:t>
            </a:r>
            <a:r>
              <a:rPr sz="13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25" dirty="0">
                <a:solidFill>
                  <a:srgbClr val="FFE4E4"/>
                </a:solidFill>
                <a:latin typeface="Arial"/>
                <a:cs typeface="Arial"/>
              </a:rPr>
              <a:t>or </a:t>
            </a:r>
            <a:r>
              <a:rPr sz="1300" spc="100" dirty="0">
                <a:solidFill>
                  <a:srgbClr val="FFE4E4"/>
                </a:solidFill>
                <a:latin typeface="Arial"/>
                <a:cs typeface="Arial"/>
              </a:rPr>
              <a:t>job-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sharing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options.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132576" y="3781044"/>
            <a:ext cx="942340" cy="384175"/>
            <a:chOff x="6132576" y="3781044"/>
            <a:chExt cx="942340" cy="384175"/>
          </a:xfrm>
        </p:grpSpPr>
        <p:sp>
          <p:nvSpPr>
            <p:cNvPr id="11" name="object 11"/>
            <p:cNvSpPr/>
            <p:nvPr/>
          </p:nvSpPr>
          <p:spPr>
            <a:xfrm>
              <a:off x="6489192" y="3960876"/>
              <a:ext cx="585470" cy="22860"/>
            </a:xfrm>
            <a:custGeom>
              <a:avLst/>
              <a:gdLst/>
              <a:ahLst/>
              <a:cxnLst/>
              <a:rect l="l" t="t" r="r" b="b"/>
              <a:pathLst>
                <a:path w="585470" h="22860">
                  <a:moveTo>
                    <a:pt x="580136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80" y="22860"/>
                  </a:lnTo>
                  <a:lnTo>
                    <a:pt x="580136" y="22860"/>
                  </a:lnTo>
                  <a:lnTo>
                    <a:pt x="585215" y="17779"/>
                  </a:lnTo>
                  <a:lnTo>
                    <a:pt x="585215" y="5079"/>
                  </a:lnTo>
                  <a:lnTo>
                    <a:pt x="580136" y="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136386" y="3784854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306197" y="0"/>
                  </a:moveTo>
                  <a:lnTo>
                    <a:pt x="70230" y="0"/>
                  </a:lnTo>
                  <a:lnTo>
                    <a:pt x="42916" y="5526"/>
                  </a:lnTo>
                  <a:lnTo>
                    <a:pt x="20589" y="20589"/>
                  </a:lnTo>
                  <a:lnTo>
                    <a:pt x="5526" y="42916"/>
                  </a:lnTo>
                  <a:lnTo>
                    <a:pt x="0" y="70231"/>
                  </a:lnTo>
                  <a:lnTo>
                    <a:pt x="0" y="306197"/>
                  </a:lnTo>
                  <a:lnTo>
                    <a:pt x="5526" y="333511"/>
                  </a:lnTo>
                  <a:lnTo>
                    <a:pt x="20589" y="355838"/>
                  </a:lnTo>
                  <a:lnTo>
                    <a:pt x="42916" y="370901"/>
                  </a:lnTo>
                  <a:lnTo>
                    <a:pt x="70230" y="376428"/>
                  </a:lnTo>
                  <a:lnTo>
                    <a:pt x="306197" y="376428"/>
                  </a:lnTo>
                  <a:lnTo>
                    <a:pt x="333511" y="370901"/>
                  </a:lnTo>
                  <a:lnTo>
                    <a:pt x="355838" y="355838"/>
                  </a:lnTo>
                  <a:lnTo>
                    <a:pt x="370901" y="333511"/>
                  </a:lnTo>
                  <a:lnTo>
                    <a:pt x="376428" y="306197"/>
                  </a:lnTo>
                  <a:lnTo>
                    <a:pt x="376428" y="70231"/>
                  </a:lnTo>
                  <a:lnTo>
                    <a:pt x="370901" y="42916"/>
                  </a:lnTo>
                  <a:lnTo>
                    <a:pt x="355838" y="20589"/>
                  </a:lnTo>
                  <a:lnTo>
                    <a:pt x="333511" y="5526"/>
                  </a:lnTo>
                  <a:lnTo>
                    <a:pt x="306197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136386" y="3784854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0" y="70231"/>
                  </a:moveTo>
                  <a:lnTo>
                    <a:pt x="5526" y="42916"/>
                  </a:lnTo>
                  <a:lnTo>
                    <a:pt x="20589" y="20589"/>
                  </a:lnTo>
                  <a:lnTo>
                    <a:pt x="42916" y="5526"/>
                  </a:lnTo>
                  <a:lnTo>
                    <a:pt x="70230" y="0"/>
                  </a:lnTo>
                  <a:lnTo>
                    <a:pt x="306197" y="0"/>
                  </a:lnTo>
                  <a:lnTo>
                    <a:pt x="333511" y="5526"/>
                  </a:lnTo>
                  <a:lnTo>
                    <a:pt x="355838" y="20589"/>
                  </a:lnTo>
                  <a:lnTo>
                    <a:pt x="370901" y="42916"/>
                  </a:lnTo>
                  <a:lnTo>
                    <a:pt x="376428" y="70231"/>
                  </a:lnTo>
                  <a:lnTo>
                    <a:pt x="376428" y="306197"/>
                  </a:lnTo>
                  <a:lnTo>
                    <a:pt x="370901" y="333511"/>
                  </a:lnTo>
                  <a:lnTo>
                    <a:pt x="355838" y="355838"/>
                  </a:lnTo>
                  <a:lnTo>
                    <a:pt x="333511" y="370901"/>
                  </a:lnTo>
                  <a:lnTo>
                    <a:pt x="306197" y="376428"/>
                  </a:lnTo>
                  <a:lnTo>
                    <a:pt x="70230" y="376428"/>
                  </a:lnTo>
                  <a:lnTo>
                    <a:pt x="42916" y="370901"/>
                  </a:lnTo>
                  <a:lnTo>
                    <a:pt x="20589" y="355838"/>
                  </a:lnTo>
                  <a:lnTo>
                    <a:pt x="5526" y="333511"/>
                  </a:lnTo>
                  <a:lnTo>
                    <a:pt x="0" y="306197"/>
                  </a:lnTo>
                  <a:lnTo>
                    <a:pt x="0" y="702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201536" y="3766820"/>
            <a:ext cx="243204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515" dirty="0">
                <a:solidFill>
                  <a:srgbClr val="FFE4E4"/>
                </a:solidFill>
                <a:latin typeface="Noto Sans CJK HK"/>
                <a:cs typeface="Noto Sans CJK HK"/>
              </a:rPr>
              <a:t>2</a:t>
            </a:r>
            <a:endParaRPr sz="2050">
              <a:latin typeface="Noto Sans CJK HK"/>
              <a:cs typeface="Noto Sans CJK H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31760" y="3744290"/>
            <a:ext cx="6559550" cy="9074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254" dirty="0">
                <a:solidFill>
                  <a:srgbClr val="FFE4E4"/>
                </a:solidFill>
                <a:latin typeface="Noto Sans CJK HK"/>
                <a:cs typeface="Noto Sans CJK HK"/>
              </a:rPr>
              <a:t>Paid</a:t>
            </a:r>
            <a:r>
              <a:rPr sz="17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315" dirty="0">
                <a:solidFill>
                  <a:srgbClr val="FFE4E4"/>
                </a:solidFill>
                <a:latin typeface="Noto Sans CJK HK"/>
                <a:cs typeface="Noto Sans CJK HK"/>
              </a:rPr>
              <a:t>Time</a:t>
            </a:r>
            <a:r>
              <a:rPr sz="17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95" dirty="0">
                <a:solidFill>
                  <a:srgbClr val="FFE4E4"/>
                </a:solidFill>
                <a:latin typeface="Noto Sans CJK HK"/>
                <a:cs typeface="Noto Sans CJK HK"/>
              </a:rPr>
              <a:t>Off</a:t>
            </a:r>
            <a:r>
              <a:rPr sz="170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65" dirty="0">
                <a:solidFill>
                  <a:srgbClr val="FFE4E4"/>
                </a:solidFill>
                <a:latin typeface="Noto Sans CJK HK"/>
                <a:cs typeface="Noto Sans CJK HK"/>
              </a:rPr>
              <a:t>for</a:t>
            </a:r>
            <a:r>
              <a:rPr sz="1700" spc="-6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25" dirty="0">
                <a:solidFill>
                  <a:srgbClr val="FFE4E4"/>
                </a:solidFill>
                <a:latin typeface="Noto Sans CJK HK"/>
                <a:cs typeface="Noto Sans CJK HK"/>
              </a:rPr>
              <a:t>Volunteering</a:t>
            </a:r>
            <a:endParaRPr sz="1700">
              <a:latin typeface="Noto Sans CJK HK"/>
              <a:cs typeface="Noto Sans CJK HK"/>
            </a:endParaRPr>
          </a:p>
          <a:p>
            <a:pPr marL="12700" marR="5080">
              <a:lnSpc>
                <a:spcPct val="134600"/>
              </a:lnSpc>
              <a:spcBef>
                <a:spcPts val="695"/>
              </a:spcBef>
            </a:pP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Consideration</a:t>
            </a:r>
            <a:r>
              <a:rPr sz="13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00" spc="45" dirty="0">
                <a:solidFill>
                  <a:srgbClr val="FFE4E4"/>
                </a:solidFill>
                <a:latin typeface="Arial"/>
                <a:cs typeface="Arial"/>
              </a:rPr>
              <a:t> mandatory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paid</a:t>
            </a:r>
            <a:r>
              <a:rPr sz="13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time</a:t>
            </a:r>
            <a:r>
              <a:rPr sz="13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off</a:t>
            </a:r>
            <a:r>
              <a:rPr sz="13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3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engage</a:t>
            </a:r>
            <a:r>
              <a:rPr sz="13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volunteer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work, </a:t>
            </a:r>
            <a:r>
              <a:rPr sz="1300" spc="45" dirty="0">
                <a:solidFill>
                  <a:srgbClr val="FFE4E4"/>
                </a:solidFill>
                <a:latin typeface="Arial"/>
                <a:cs typeface="Arial"/>
              </a:rPr>
              <a:t>promoting</a:t>
            </a:r>
            <a:r>
              <a:rPr sz="13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corporate</a:t>
            </a:r>
            <a:r>
              <a:rPr sz="13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social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responsibility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 community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engagement.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132576" y="5193791"/>
            <a:ext cx="942340" cy="384175"/>
            <a:chOff x="6132576" y="5193791"/>
            <a:chExt cx="942340" cy="384175"/>
          </a:xfrm>
        </p:grpSpPr>
        <p:sp>
          <p:nvSpPr>
            <p:cNvPr id="17" name="object 17"/>
            <p:cNvSpPr/>
            <p:nvPr/>
          </p:nvSpPr>
          <p:spPr>
            <a:xfrm>
              <a:off x="6489192" y="5373623"/>
              <a:ext cx="585470" cy="22860"/>
            </a:xfrm>
            <a:custGeom>
              <a:avLst/>
              <a:gdLst/>
              <a:ahLst/>
              <a:cxnLst/>
              <a:rect l="l" t="t" r="r" b="b"/>
              <a:pathLst>
                <a:path w="585470" h="22860">
                  <a:moveTo>
                    <a:pt x="580136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80" y="22859"/>
                  </a:lnTo>
                  <a:lnTo>
                    <a:pt x="580136" y="22859"/>
                  </a:lnTo>
                  <a:lnTo>
                    <a:pt x="585215" y="17780"/>
                  </a:lnTo>
                  <a:lnTo>
                    <a:pt x="585215" y="5080"/>
                  </a:lnTo>
                  <a:lnTo>
                    <a:pt x="580136" y="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36386" y="5197601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306197" y="0"/>
                  </a:moveTo>
                  <a:lnTo>
                    <a:pt x="70230" y="0"/>
                  </a:lnTo>
                  <a:lnTo>
                    <a:pt x="42916" y="5526"/>
                  </a:lnTo>
                  <a:lnTo>
                    <a:pt x="20589" y="20589"/>
                  </a:lnTo>
                  <a:lnTo>
                    <a:pt x="5526" y="42916"/>
                  </a:lnTo>
                  <a:lnTo>
                    <a:pt x="0" y="70231"/>
                  </a:lnTo>
                  <a:lnTo>
                    <a:pt x="0" y="306197"/>
                  </a:lnTo>
                  <a:lnTo>
                    <a:pt x="5526" y="333511"/>
                  </a:lnTo>
                  <a:lnTo>
                    <a:pt x="20589" y="355838"/>
                  </a:lnTo>
                  <a:lnTo>
                    <a:pt x="42916" y="370901"/>
                  </a:lnTo>
                  <a:lnTo>
                    <a:pt x="70230" y="376428"/>
                  </a:lnTo>
                  <a:lnTo>
                    <a:pt x="306197" y="376428"/>
                  </a:lnTo>
                  <a:lnTo>
                    <a:pt x="333511" y="370901"/>
                  </a:lnTo>
                  <a:lnTo>
                    <a:pt x="355838" y="355838"/>
                  </a:lnTo>
                  <a:lnTo>
                    <a:pt x="370901" y="333511"/>
                  </a:lnTo>
                  <a:lnTo>
                    <a:pt x="376428" y="306197"/>
                  </a:lnTo>
                  <a:lnTo>
                    <a:pt x="376428" y="70231"/>
                  </a:lnTo>
                  <a:lnTo>
                    <a:pt x="370901" y="42916"/>
                  </a:lnTo>
                  <a:lnTo>
                    <a:pt x="355838" y="20589"/>
                  </a:lnTo>
                  <a:lnTo>
                    <a:pt x="333511" y="5526"/>
                  </a:lnTo>
                  <a:lnTo>
                    <a:pt x="306197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36386" y="5197601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0" y="70231"/>
                  </a:moveTo>
                  <a:lnTo>
                    <a:pt x="5526" y="42916"/>
                  </a:lnTo>
                  <a:lnTo>
                    <a:pt x="20589" y="20589"/>
                  </a:lnTo>
                  <a:lnTo>
                    <a:pt x="42916" y="5526"/>
                  </a:lnTo>
                  <a:lnTo>
                    <a:pt x="70230" y="0"/>
                  </a:lnTo>
                  <a:lnTo>
                    <a:pt x="306197" y="0"/>
                  </a:lnTo>
                  <a:lnTo>
                    <a:pt x="333511" y="5526"/>
                  </a:lnTo>
                  <a:lnTo>
                    <a:pt x="355838" y="20589"/>
                  </a:lnTo>
                  <a:lnTo>
                    <a:pt x="370901" y="42916"/>
                  </a:lnTo>
                  <a:lnTo>
                    <a:pt x="376428" y="70231"/>
                  </a:lnTo>
                  <a:lnTo>
                    <a:pt x="376428" y="306197"/>
                  </a:lnTo>
                  <a:lnTo>
                    <a:pt x="370901" y="333511"/>
                  </a:lnTo>
                  <a:lnTo>
                    <a:pt x="355838" y="355838"/>
                  </a:lnTo>
                  <a:lnTo>
                    <a:pt x="333511" y="370901"/>
                  </a:lnTo>
                  <a:lnTo>
                    <a:pt x="306197" y="376428"/>
                  </a:lnTo>
                  <a:lnTo>
                    <a:pt x="70230" y="376428"/>
                  </a:lnTo>
                  <a:lnTo>
                    <a:pt x="42916" y="370901"/>
                  </a:lnTo>
                  <a:lnTo>
                    <a:pt x="20589" y="355838"/>
                  </a:lnTo>
                  <a:lnTo>
                    <a:pt x="5526" y="333511"/>
                  </a:lnTo>
                  <a:lnTo>
                    <a:pt x="0" y="306197"/>
                  </a:lnTo>
                  <a:lnTo>
                    <a:pt x="0" y="702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195186" y="5180203"/>
            <a:ext cx="25527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605" dirty="0">
                <a:solidFill>
                  <a:srgbClr val="FFE4E4"/>
                </a:solidFill>
                <a:latin typeface="Noto Sans CJK HK"/>
                <a:cs typeface="Noto Sans CJK HK"/>
              </a:rPr>
              <a:t>3</a:t>
            </a:r>
            <a:endParaRPr sz="2050">
              <a:latin typeface="Noto Sans CJK HK"/>
              <a:cs typeface="Noto Sans CJK H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31760" y="5157977"/>
            <a:ext cx="6789420" cy="906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254" dirty="0">
                <a:solidFill>
                  <a:srgbClr val="FFE4E4"/>
                </a:solidFill>
                <a:latin typeface="Noto Sans CJK HK"/>
                <a:cs typeface="Noto Sans CJK HK"/>
              </a:rPr>
              <a:t>Sabbatical</a:t>
            </a:r>
            <a:r>
              <a:rPr sz="17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300" dirty="0">
                <a:solidFill>
                  <a:srgbClr val="FFE4E4"/>
                </a:solidFill>
                <a:latin typeface="Noto Sans CJK HK"/>
                <a:cs typeface="Noto Sans CJK HK"/>
              </a:rPr>
              <a:t>Leave</a:t>
            </a:r>
            <a:endParaRPr sz="1700">
              <a:latin typeface="Noto Sans CJK HK"/>
              <a:cs typeface="Noto Sans CJK HK"/>
            </a:endParaRPr>
          </a:p>
          <a:p>
            <a:pPr marL="12700" marR="5080">
              <a:lnSpc>
                <a:spcPct val="134600"/>
              </a:lnSpc>
              <a:spcBef>
                <a:spcPts val="700"/>
              </a:spcBef>
            </a:pP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Exploration</a:t>
            </a:r>
            <a:r>
              <a:rPr sz="13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3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long-term</a:t>
            </a:r>
            <a:r>
              <a:rPr sz="13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3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take</a:t>
            </a:r>
            <a:r>
              <a:rPr sz="13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extended</a:t>
            </a:r>
            <a:r>
              <a:rPr sz="13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sabbatical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3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personal</a:t>
            </a:r>
            <a:r>
              <a:rPr sz="13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development</a:t>
            </a:r>
            <a:r>
              <a:rPr sz="130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3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10" dirty="0">
                <a:solidFill>
                  <a:srgbClr val="FFE4E4"/>
                </a:solidFill>
                <a:latin typeface="Arial"/>
                <a:cs typeface="Arial"/>
              </a:rPr>
              <a:t>rejuvenation,</a:t>
            </a:r>
            <a:r>
              <a:rPr sz="13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3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0" dirty="0">
                <a:solidFill>
                  <a:srgbClr val="FFE4E4"/>
                </a:solidFill>
                <a:latin typeface="Arial"/>
                <a:cs typeface="Arial"/>
              </a:rPr>
              <a:t>job</a:t>
            </a:r>
            <a:r>
              <a:rPr sz="13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FFE4E4"/>
                </a:solidFill>
                <a:latin typeface="Arial"/>
                <a:cs typeface="Arial"/>
              </a:rPr>
              <a:t>protection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guarantees.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132576" y="6606540"/>
            <a:ext cx="942340" cy="384175"/>
            <a:chOff x="6132576" y="6606540"/>
            <a:chExt cx="942340" cy="384175"/>
          </a:xfrm>
        </p:grpSpPr>
        <p:sp>
          <p:nvSpPr>
            <p:cNvPr id="23" name="object 23"/>
            <p:cNvSpPr/>
            <p:nvPr/>
          </p:nvSpPr>
          <p:spPr>
            <a:xfrm>
              <a:off x="6489192" y="6786372"/>
              <a:ext cx="585470" cy="22860"/>
            </a:xfrm>
            <a:custGeom>
              <a:avLst/>
              <a:gdLst/>
              <a:ahLst/>
              <a:cxnLst/>
              <a:rect l="l" t="t" r="r" b="b"/>
              <a:pathLst>
                <a:path w="585470" h="22859">
                  <a:moveTo>
                    <a:pt x="580136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80" y="22859"/>
                  </a:lnTo>
                  <a:lnTo>
                    <a:pt x="580136" y="22859"/>
                  </a:lnTo>
                  <a:lnTo>
                    <a:pt x="585215" y="17779"/>
                  </a:lnTo>
                  <a:lnTo>
                    <a:pt x="585215" y="5079"/>
                  </a:lnTo>
                  <a:lnTo>
                    <a:pt x="580136" y="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136386" y="6610350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306197" y="0"/>
                  </a:moveTo>
                  <a:lnTo>
                    <a:pt x="70230" y="0"/>
                  </a:lnTo>
                  <a:lnTo>
                    <a:pt x="42916" y="5526"/>
                  </a:lnTo>
                  <a:lnTo>
                    <a:pt x="20589" y="20589"/>
                  </a:lnTo>
                  <a:lnTo>
                    <a:pt x="5526" y="42916"/>
                  </a:lnTo>
                  <a:lnTo>
                    <a:pt x="0" y="70231"/>
                  </a:lnTo>
                  <a:lnTo>
                    <a:pt x="0" y="306197"/>
                  </a:lnTo>
                  <a:lnTo>
                    <a:pt x="5526" y="333511"/>
                  </a:lnTo>
                  <a:lnTo>
                    <a:pt x="20589" y="355838"/>
                  </a:lnTo>
                  <a:lnTo>
                    <a:pt x="42916" y="370901"/>
                  </a:lnTo>
                  <a:lnTo>
                    <a:pt x="70230" y="376428"/>
                  </a:lnTo>
                  <a:lnTo>
                    <a:pt x="306197" y="376428"/>
                  </a:lnTo>
                  <a:lnTo>
                    <a:pt x="333511" y="370901"/>
                  </a:lnTo>
                  <a:lnTo>
                    <a:pt x="355838" y="355838"/>
                  </a:lnTo>
                  <a:lnTo>
                    <a:pt x="370901" y="333511"/>
                  </a:lnTo>
                  <a:lnTo>
                    <a:pt x="376428" y="306197"/>
                  </a:lnTo>
                  <a:lnTo>
                    <a:pt x="376428" y="70231"/>
                  </a:lnTo>
                  <a:lnTo>
                    <a:pt x="370901" y="42916"/>
                  </a:lnTo>
                  <a:lnTo>
                    <a:pt x="355838" y="20589"/>
                  </a:lnTo>
                  <a:lnTo>
                    <a:pt x="333511" y="5526"/>
                  </a:lnTo>
                  <a:lnTo>
                    <a:pt x="306197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36386" y="6610350"/>
              <a:ext cx="376555" cy="376555"/>
            </a:xfrm>
            <a:custGeom>
              <a:avLst/>
              <a:gdLst/>
              <a:ahLst/>
              <a:cxnLst/>
              <a:rect l="l" t="t" r="r" b="b"/>
              <a:pathLst>
                <a:path w="376554" h="376554">
                  <a:moveTo>
                    <a:pt x="0" y="70231"/>
                  </a:moveTo>
                  <a:lnTo>
                    <a:pt x="5526" y="42916"/>
                  </a:lnTo>
                  <a:lnTo>
                    <a:pt x="20589" y="20589"/>
                  </a:lnTo>
                  <a:lnTo>
                    <a:pt x="42916" y="5526"/>
                  </a:lnTo>
                  <a:lnTo>
                    <a:pt x="70230" y="0"/>
                  </a:lnTo>
                  <a:lnTo>
                    <a:pt x="306197" y="0"/>
                  </a:lnTo>
                  <a:lnTo>
                    <a:pt x="333511" y="5526"/>
                  </a:lnTo>
                  <a:lnTo>
                    <a:pt x="355838" y="20589"/>
                  </a:lnTo>
                  <a:lnTo>
                    <a:pt x="370901" y="42916"/>
                  </a:lnTo>
                  <a:lnTo>
                    <a:pt x="376428" y="70231"/>
                  </a:lnTo>
                  <a:lnTo>
                    <a:pt x="376428" y="306197"/>
                  </a:lnTo>
                  <a:lnTo>
                    <a:pt x="370901" y="333511"/>
                  </a:lnTo>
                  <a:lnTo>
                    <a:pt x="355838" y="355838"/>
                  </a:lnTo>
                  <a:lnTo>
                    <a:pt x="333511" y="370901"/>
                  </a:lnTo>
                  <a:lnTo>
                    <a:pt x="306197" y="376428"/>
                  </a:lnTo>
                  <a:lnTo>
                    <a:pt x="70230" y="376428"/>
                  </a:lnTo>
                  <a:lnTo>
                    <a:pt x="42916" y="370901"/>
                  </a:lnTo>
                  <a:lnTo>
                    <a:pt x="20589" y="355838"/>
                  </a:lnTo>
                  <a:lnTo>
                    <a:pt x="5526" y="333511"/>
                  </a:lnTo>
                  <a:lnTo>
                    <a:pt x="0" y="306197"/>
                  </a:lnTo>
                  <a:lnTo>
                    <a:pt x="0" y="702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189726" y="6593585"/>
            <a:ext cx="26670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00" dirty="0">
                <a:solidFill>
                  <a:srgbClr val="FFE4E4"/>
                </a:solidFill>
                <a:latin typeface="Noto Sans CJK HK"/>
                <a:cs typeface="Noto Sans CJK HK"/>
              </a:rPr>
              <a:t>4</a:t>
            </a:r>
            <a:endParaRPr sz="2050">
              <a:latin typeface="Noto Sans CJK HK"/>
              <a:cs typeface="Noto Sans CJK HK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7231760" y="6571233"/>
            <a:ext cx="6720840" cy="906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285" dirty="0">
                <a:solidFill>
                  <a:srgbClr val="FFE4E4"/>
                </a:solidFill>
                <a:latin typeface="Noto Sans CJK HK"/>
                <a:cs typeface="Noto Sans CJK HK"/>
              </a:rPr>
              <a:t>Four-</a:t>
            </a:r>
            <a:r>
              <a:rPr sz="1700" spc="310" dirty="0">
                <a:solidFill>
                  <a:srgbClr val="FFE4E4"/>
                </a:solidFill>
                <a:latin typeface="Noto Sans CJK HK"/>
                <a:cs typeface="Noto Sans CJK HK"/>
              </a:rPr>
              <a:t>Day</a:t>
            </a:r>
            <a:r>
              <a:rPr sz="1700" spc="-6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310" dirty="0">
                <a:solidFill>
                  <a:srgbClr val="FFE4E4"/>
                </a:solidFill>
                <a:latin typeface="Noto Sans CJK HK"/>
                <a:cs typeface="Noto Sans CJK HK"/>
              </a:rPr>
              <a:t>Work</a:t>
            </a:r>
            <a:r>
              <a:rPr sz="1700" spc="-6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325" dirty="0">
                <a:solidFill>
                  <a:srgbClr val="FFE4E4"/>
                </a:solidFill>
                <a:latin typeface="Noto Sans CJK HK"/>
                <a:cs typeface="Noto Sans CJK HK"/>
              </a:rPr>
              <a:t>Week</a:t>
            </a:r>
            <a:r>
              <a:rPr sz="17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700" spc="280" dirty="0">
                <a:solidFill>
                  <a:srgbClr val="FFE4E4"/>
                </a:solidFill>
                <a:latin typeface="Noto Sans CJK HK"/>
                <a:cs typeface="Noto Sans CJK HK"/>
              </a:rPr>
              <a:t>Trials</a:t>
            </a:r>
            <a:endParaRPr sz="1700">
              <a:latin typeface="Noto Sans CJK HK"/>
              <a:cs typeface="Noto Sans CJK HK"/>
            </a:endParaRPr>
          </a:p>
          <a:p>
            <a:pPr marL="12700" marR="5080">
              <a:lnSpc>
                <a:spcPct val="134600"/>
              </a:lnSpc>
              <a:spcBef>
                <a:spcPts val="700"/>
              </a:spcBef>
            </a:pP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Potential</a:t>
            </a:r>
            <a:r>
              <a:rPr sz="13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300" spc="2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9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facilitate</a:t>
            </a:r>
            <a:r>
              <a:rPr sz="13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regulate</a:t>
            </a:r>
            <a:r>
              <a:rPr sz="13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trials</a:t>
            </a:r>
            <a:r>
              <a:rPr sz="13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85" dirty="0">
                <a:solidFill>
                  <a:srgbClr val="FFE4E4"/>
                </a:solidFill>
                <a:latin typeface="Arial"/>
                <a:cs typeface="Arial"/>
              </a:rPr>
              <a:t>four-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day</a:t>
            </a:r>
            <a:r>
              <a:rPr sz="13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3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weeks,</a:t>
            </a:r>
            <a:r>
              <a:rPr sz="13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E4E4"/>
                </a:solidFill>
                <a:latin typeface="Arial"/>
                <a:cs typeface="Arial"/>
              </a:rPr>
              <a:t>following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global</a:t>
            </a:r>
            <a:r>
              <a:rPr sz="13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trends</a:t>
            </a:r>
            <a:r>
              <a:rPr sz="13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workplace</a:t>
            </a:r>
            <a:r>
              <a:rPr sz="13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innovation</a:t>
            </a:r>
            <a:r>
              <a:rPr sz="1300" spc="2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00" spc="40" dirty="0">
                <a:solidFill>
                  <a:srgbClr val="FFE4E4"/>
                </a:solidFill>
                <a:latin typeface="Arial"/>
                <a:cs typeface="Arial"/>
              </a:rPr>
              <a:t>productivity.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30276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1951" y="2742412"/>
            <a:ext cx="117074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95"/>
              </a:spcBef>
            </a:pPr>
            <a:r>
              <a:rPr sz="3800" spc="565" dirty="0"/>
              <a:t>Technology</a:t>
            </a:r>
            <a:r>
              <a:rPr sz="3800" spc="-110" dirty="0"/>
              <a:t> </a:t>
            </a:r>
            <a:r>
              <a:rPr sz="3800" spc="475" dirty="0"/>
              <a:t>and</a:t>
            </a:r>
            <a:r>
              <a:rPr sz="3800" spc="-90" dirty="0"/>
              <a:t> </a:t>
            </a:r>
            <a:r>
              <a:rPr sz="3800" spc="545" dirty="0"/>
              <a:t>Employment</a:t>
            </a:r>
            <a:r>
              <a:rPr sz="3800" spc="-110" dirty="0"/>
              <a:t> </a:t>
            </a:r>
            <a:r>
              <a:rPr sz="3800" spc="475" dirty="0"/>
              <a:t>Law:</a:t>
            </a:r>
            <a:r>
              <a:rPr sz="3800" spc="-75" dirty="0"/>
              <a:t> </a:t>
            </a:r>
            <a:r>
              <a:rPr sz="3800" spc="595" dirty="0"/>
              <a:t>Future </a:t>
            </a:r>
            <a:r>
              <a:rPr sz="3800" spc="560" dirty="0"/>
              <a:t>Considerations</a:t>
            </a:r>
            <a:endParaRPr sz="38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651" y="4297679"/>
            <a:ext cx="460248" cy="4602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31951" y="4902860"/>
            <a:ext cx="3091180" cy="277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9255">
              <a:lnSpc>
                <a:spcPct val="105300"/>
              </a:lnSpc>
              <a:spcBef>
                <a:spcPts val="100"/>
              </a:spcBef>
            </a:pPr>
            <a:r>
              <a:rPr sz="1900" spc="320" dirty="0">
                <a:solidFill>
                  <a:srgbClr val="FFE4E4"/>
                </a:solidFill>
                <a:latin typeface="Noto Sans CJK HK"/>
                <a:cs typeface="Noto Sans CJK HK"/>
              </a:rPr>
              <a:t>Data</a:t>
            </a:r>
            <a:r>
              <a:rPr sz="19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330" dirty="0">
                <a:solidFill>
                  <a:srgbClr val="FFE4E4"/>
                </a:solidFill>
                <a:latin typeface="Noto Sans CJK HK"/>
                <a:cs typeface="Noto Sans CJK HK"/>
              </a:rPr>
              <a:t>Privacy</a:t>
            </a:r>
            <a:r>
              <a:rPr sz="1900" spc="-2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140" dirty="0">
                <a:solidFill>
                  <a:srgbClr val="FFE4E4"/>
                </a:solidFill>
                <a:latin typeface="Noto Sans CJK HK"/>
                <a:cs typeface="Noto Sans CJK HK"/>
              </a:rPr>
              <a:t>in</a:t>
            </a:r>
            <a:r>
              <a:rPr sz="190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15" dirty="0">
                <a:solidFill>
                  <a:srgbClr val="FFE4E4"/>
                </a:solidFill>
                <a:latin typeface="Noto Sans CJK HK"/>
                <a:cs typeface="Noto Sans CJK HK"/>
              </a:rPr>
              <a:t>the </a:t>
            </a:r>
            <a:r>
              <a:rPr sz="1900" spc="280" dirty="0">
                <a:solidFill>
                  <a:srgbClr val="FFE4E4"/>
                </a:solidFill>
                <a:latin typeface="Noto Sans CJK HK"/>
                <a:cs typeface="Noto Sans CJK HK"/>
              </a:rPr>
              <a:t>Workplace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80"/>
              </a:spcBef>
            </a:pP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45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45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450" spc="5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strengthen</a:t>
            </a:r>
            <a:r>
              <a:rPr sz="1450" spc="2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employee</a:t>
            </a:r>
            <a:r>
              <a:rPr sz="1450" spc="1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data</a:t>
            </a:r>
            <a:r>
              <a:rPr sz="1450" spc="229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35" dirty="0">
                <a:solidFill>
                  <a:srgbClr val="FFE4E4"/>
                </a:solidFill>
                <a:latin typeface="Arial"/>
                <a:cs typeface="Arial"/>
              </a:rPr>
              <a:t>privacy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rights,</a:t>
            </a:r>
            <a:r>
              <a:rPr sz="14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addressing</a:t>
            </a:r>
            <a:r>
              <a:rPr sz="14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issues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4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as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workplace</a:t>
            </a:r>
            <a:r>
              <a:rPr sz="145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surveillance,</a:t>
            </a:r>
            <a:r>
              <a:rPr sz="145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biometric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data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collection,</a:t>
            </a:r>
            <a:r>
              <a:rPr sz="14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use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AI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in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employee</a:t>
            </a:r>
            <a:r>
              <a:rPr sz="145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monitoring</a:t>
            </a:r>
            <a:r>
              <a:rPr sz="145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1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decision-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making.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49267" y="4297679"/>
            <a:ext cx="460248" cy="46024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036567" y="4902860"/>
            <a:ext cx="3035300" cy="248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7500">
              <a:lnSpc>
                <a:spcPct val="105300"/>
              </a:lnSpc>
              <a:spcBef>
                <a:spcPts val="100"/>
              </a:spcBef>
            </a:pPr>
            <a:r>
              <a:rPr sz="1900" spc="655" dirty="0">
                <a:solidFill>
                  <a:srgbClr val="FFE4E4"/>
                </a:solidFill>
                <a:latin typeface="Noto Sans CJK HK"/>
                <a:cs typeface="Noto Sans CJK HK"/>
              </a:rPr>
              <a:t>AI</a:t>
            </a:r>
            <a:r>
              <a:rPr sz="1900" spc="-5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25" dirty="0">
                <a:solidFill>
                  <a:srgbClr val="FFE4E4"/>
                </a:solidFill>
                <a:latin typeface="Noto Sans CJK HK"/>
                <a:cs typeface="Noto Sans CJK HK"/>
              </a:rPr>
              <a:t>and</a:t>
            </a:r>
            <a:r>
              <a:rPr sz="19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54" dirty="0">
                <a:solidFill>
                  <a:srgbClr val="FFE4E4"/>
                </a:solidFill>
                <a:latin typeface="Noto Sans CJK HK"/>
                <a:cs typeface="Noto Sans CJK HK"/>
              </a:rPr>
              <a:t>Algorithmic </a:t>
            </a:r>
            <a:r>
              <a:rPr sz="1900" spc="290" dirty="0">
                <a:solidFill>
                  <a:srgbClr val="FFE4E4"/>
                </a:solidFill>
                <a:latin typeface="Noto Sans CJK HK"/>
                <a:cs typeface="Noto Sans CJK HK"/>
              </a:rPr>
              <a:t>Management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80"/>
              </a:spcBef>
            </a:pP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Potential</a:t>
            </a:r>
            <a:r>
              <a:rPr sz="14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regulations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4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4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use</a:t>
            </a:r>
            <a:r>
              <a:rPr sz="14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AI</a:t>
            </a:r>
            <a:r>
              <a:rPr sz="145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hiring,</a:t>
            </a:r>
            <a:r>
              <a:rPr sz="145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performance</a:t>
            </a:r>
            <a:r>
              <a:rPr sz="1450" spc="5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evaluations,</a:t>
            </a:r>
            <a:r>
              <a:rPr sz="14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task</a:t>
            </a:r>
            <a:r>
              <a:rPr sz="14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allocations,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ensuring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transparency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fairness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algorithmic</a:t>
            </a:r>
            <a:r>
              <a:rPr sz="145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decision-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making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processes</a:t>
            </a:r>
            <a:r>
              <a:rPr sz="14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affecting</a:t>
            </a:r>
            <a:r>
              <a:rPr sz="145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employees.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53883" y="4297679"/>
            <a:ext cx="460248" cy="460248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441183" y="4918709"/>
            <a:ext cx="3101340" cy="2167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229" dirty="0">
                <a:solidFill>
                  <a:srgbClr val="FFE4E4"/>
                </a:solidFill>
                <a:latin typeface="Noto Sans CJK HK"/>
                <a:cs typeface="Noto Sans CJK HK"/>
              </a:rPr>
              <a:t>Digital</a:t>
            </a:r>
            <a:r>
              <a:rPr sz="1900" spc="-2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75" dirty="0">
                <a:solidFill>
                  <a:srgbClr val="FFE4E4"/>
                </a:solidFill>
                <a:latin typeface="Noto Sans CJK HK"/>
                <a:cs typeface="Noto Sans CJK HK"/>
              </a:rPr>
              <a:t>Skills</a:t>
            </a:r>
            <a:r>
              <a:rPr sz="190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65" dirty="0">
                <a:solidFill>
                  <a:srgbClr val="FFE4E4"/>
                </a:solidFill>
                <a:latin typeface="Noto Sans CJK HK"/>
                <a:cs typeface="Noto Sans CJK HK"/>
              </a:rPr>
              <a:t>Training</a:t>
            </a:r>
            <a:endParaRPr sz="1900">
              <a:latin typeface="Noto Sans CJK HK"/>
              <a:cs typeface="Noto Sans CJK HK"/>
            </a:endParaRPr>
          </a:p>
          <a:p>
            <a:pPr marL="12700" marR="161290">
              <a:lnSpc>
                <a:spcPct val="132200"/>
              </a:lnSpc>
              <a:spcBef>
                <a:spcPts val="795"/>
              </a:spcBef>
            </a:pP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introduce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requirements</a:t>
            </a:r>
            <a:r>
              <a:rPr sz="14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45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4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to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provide</a:t>
            </a:r>
            <a:r>
              <a:rPr sz="14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digital</a:t>
            </a:r>
            <a:r>
              <a:rPr sz="14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skills</a:t>
            </a:r>
            <a:r>
              <a:rPr sz="14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training,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ensuring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 workforce</a:t>
            </a:r>
            <a:r>
              <a:rPr sz="14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adaptability</a:t>
            </a:r>
            <a:r>
              <a:rPr sz="14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in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an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increasingly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technology-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driven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job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market.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56976" y="4297679"/>
            <a:ext cx="461772" cy="46024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846054" y="4902860"/>
            <a:ext cx="3129915" cy="248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97560">
              <a:lnSpc>
                <a:spcPct val="105300"/>
              </a:lnSpc>
              <a:spcBef>
                <a:spcPts val="100"/>
              </a:spcBef>
            </a:pPr>
            <a:r>
              <a:rPr sz="1900" spc="310" dirty="0">
                <a:solidFill>
                  <a:srgbClr val="FFE4E4"/>
                </a:solidFill>
                <a:latin typeface="Noto Sans CJK HK"/>
                <a:cs typeface="Noto Sans CJK HK"/>
              </a:rPr>
              <a:t>Cybersecurity </a:t>
            </a:r>
            <a:r>
              <a:rPr sz="1900" spc="245" dirty="0">
                <a:solidFill>
                  <a:srgbClr val="FFE4E4"/>
                </a:solidFill>
                <a:latin typeface="Noto Sans CJK HK"/>
                <a:cs typeface="Noto Sans CJK HK"/>
              </a:rPr>
              <a:t>Responsibilities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80"/>
              </a:spcBef>
            </a:pP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45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changes</a:t>
            </a:r>
            <a:r>
              <a:rPr sz="145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45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clarify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employer</a:t>
            </a:r>
            <a:r>
              <a:rPr sz="145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employee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responsibilities</a:t>
            </a:r>
            <a:r>
              <a:rPr sz="14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maintaining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cybersecurity,</a:t>
            </a:r>
            <a:r>
              <a:rPr sz="14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particularly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remote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450" spc="1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settings,</a:t>
            </a:r>
            <a:r>
              <a:rPr sz="145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including</a:t>
            </a:r>
            <a:r>
              <a:rPr sz="1450" spc="229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potential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liabilities</a:t>
            </a:r>
            <a:r>
              <a:rPr sz="145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data</a:t>
            </a:r>
            <a:r>
              <a:rPr sz="145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breaches.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6635" rIns="0" bIns="0" rtlCol="0">
            <a:spAutoFit/>
          </a:bodyPr>
          <a:lstStyle/>
          <a:p>
            <a:pPr marL="145415" marR="5080">
              <a:lnSpc>
                <a:spcPts val="5600"/>
              </a:lnSpc>
            </a:pPr>
            <a:r>
              <a:rPr spc="760" dirty="0"/>
              <a:t>Addressing</a:t>
            </a:r>
            <a:r>
              <a:rPr spc="-140" dirty="0"/>
              <a:t> </a:t>
            </a:r>
            <a:r>
              <a:rPr spc="720" dirty="0"/>
              <a:t>Emerging</a:t>
            </a:r>
            <a:r>
              <a:rPr spc="-130" dirty="0"/>
              <a:t> </a:t>
            </a:r>
            <a:r>
              <a:rPr spc="630" dirty="0"/>
              <a:t>Employment </a:t>
            </a:r>
            <a:r>
              <a:rPr spc="705" dirty="0"/>
              <a:t>Models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642" y="2931312"/>
            <a:ext cx="4015740" cy="4032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33245">
              <a:lnSpc>
                <a:spcPct val="105900"/>
              </a:lnSpc>
              <a:spcBef>
                <a:spcPts val="100"/>
              </a:spcBef>
            </a:pPr>
            <a:r>
              <a:rPr sz="2200" spc="345" dirty="0">
                <a:solidFill>
                  <a:srgbClr val="F9EBEB"/>
                </a:solidFill>
                <a:latin typeface="Noto Sans CJK HK"/>
                <a:cs typeface="Noto Sans CJK HK"/>
              </a:rPr>
              <a:t>Gig</a:t>
            </a:r>
            <a:r>
              <a:rPr sz="2200" spc="-55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350" dirty="0">
                <a:solidFill>
                  <a:srgbClr val="F9EBEB"/>
                </a:solidFill>
                <a:latin typeface="Noto Sans CJK HK"/>
                <a:cs typeface="Noto Sans CJK HK"/>
              </a:rPr>
              <a:t>Economy </a:t>
            </a:r>
            <a:r>
              <a:rPr sz="2200" spc="330" dirty="0">
                <a:solidFill>
                  <a:srgbClr val="F9EBEB"/>
                </a:solidFill>
                <a:latin typeface="Noto Sans CJK HK"/>
                <a:cs typeface="Noto Sans CJK HK"/>
              </a:rPr>
              <a:t>Protections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50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focus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on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extending</a:t>
            </a:r>
            <a:r>
              <a:rPr sz="17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certain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employment 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protections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gig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workers,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as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minimum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wage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guarantees,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basic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benefits,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job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security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measures.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include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creating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new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category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worker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bridges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gap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between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traditional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independent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contractors.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00853" y="2931312"/>
            <a:ext cx="3928110" cy="368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62430">
              <a:lnSpc>
                <a:spcPct val="105900"/>
              </a:lnSpc>
              <a:spcBef>
                <a:spcPts val="100"/>
              </a:spcBef>
            </a:pPr>
            <a:r>
              <a:rPr sz="2200" spc="365" dirty="0">
                <a:solidFill>
                  <a:srgbClr val="F9EBEB"/>
                </a:solidFill>
                <a:latin typeface="Noto Sans CJK HK"/>
                <a:cs typeface="Noto Sans CJK HK"/>
              </a:rPr>
              <a:t>Remote</a:t>
            </a:r>
            <a:r>
              <a:rPr sz="2200" spc="-4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370" dirty="0">
                <a:solidFill>
                  <a:srgbClr val="F9EBEB"/>
                </a:solidFill>
                <a:latin typeface="Noto Sans CJK HK"/>
                <a:cs typeface="Noto Sans CJK HK"/>
              </a:rPr>
              <a:t>Work </a:t>
            </a:r>
            <a:r>
              <a:rPr sz="2200" spc="290" dirty="0">
                <a:solidFill>
                  <a:srgbClr val="F9EBEB"/>
                </a:solidFill>
                <a:latin typeface="Noto Sans CJK HK"/>
                <a:cs typeface="Noto Sans CJK HK"/>
              </a:rPr>
              <a:t>Regulations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50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remote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becomes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more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prevalent,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might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address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specific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rights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obligations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remote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employees.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include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home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office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setup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costs,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clear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definitions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working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hours,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right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disconnect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outside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working</a:t>
            </a:r>
            <a:r>
              <a:rPr sz="1700" spc="2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hours.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55834" y="2951733"/>
            <a:ext cx="3867150" cy="331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10" dirty="0">
                <a:solidFill>
                  <a:srgbClr val="F9EBEB"/>
                </a:solidFill>
                <a:latin typeface="Noto Sans CJK HK"/>
                <a:cs typeface="Noto Sans CJK HK"/>
              </a:rPr>
              <a:t>Hybrid</a:t>
            </a:r>
            <a:r>
              <a:rPr sz="2200" spc="-4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385" dirty="0">
                <a:solidFill>
                  <a:srgbClr val="F9EBEB"/>
                </a:solidFill>
                <a:latin typeface="Noto Sans CJK HK"/>
                <a:cs typeface="Noto Sans CJK HK"/>
              </a:rPr>
              <a:t>Work</a:t>
            </a:r>
            <a:r>
              <a:rPr sz="2200" spc="-4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330" dirty="0">
                <a:solidFill>
                  <a:srgbClr val="F9EBEB"/>
                </a:solidFill>
                <a:latin typeface="Noto Sans CJK HK"/>
                <a:cs typeface="Noto Sans CJK HK"/>
              </a:rPr>
              <a:t>Models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9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FFE4E4"/>
                </a:solidFill>
                <a:latin typeface="Arial"/>
                <a:cs typeface="Arial"/>
              </a:rPr>
              <a:t>EO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be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updated</a:t>
            </a:r>
            <a:r>
              <a:rPr sz="1700" spc="-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provide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guidance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managing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hybrid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work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arrangements,</a:t>
            </a:r>
            <a:r>
              <a:rPr sz="1700" spc="1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including</a:t>
            </a:r>
            <a:r>
              <a:rPr sz="170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fair</a:t>
            </a:r>
            <a:r>
              <a:rPr sz="1700" spc="2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treatment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remote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35" dirty="0">
                <a:solidFill>
                  <a:srgbClr val="FFE4E4"/>
                </a:solidFill>
                <a:latin typeface="Arial"/>
                <a:cs typeface="Arial"/>
              </a:rPr>
              <a:t>in-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office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workers,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performance</a:t>
            </a:r>
            <a:r>
              <a:rPr sz="17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evaluation</a:t>
            </a:r>
            <a:r>
              <a:rPr sz="17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methods,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health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safety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considerations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for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splitting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time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between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home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office.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458" rIns="0" bIns="0" rtlCol="0">
            <a:spAutoFit/>
          </a:bodyPr>
          <a:lstStyle/>
          <a:p>
            <a:pPr marL="145415" marR="5080">
              <a:lnSpc>
                <a:spcPts val="5600"/>
              </a:lnSpc>
            </a:pPr>
            <a:r>
              <a:rPr spc="590" dirty="0"/>
              <a:t>Environmental</a:t>
            </a:r>
            <a:r>
              <a:rPr spc="-110" dirty="0"/>
              <a:t> </a:t>
            </a:r>
            <a:r>
              <a:rPr spc="670" dirty="0"/>
              <a:t>Considerations</a:t>
            </a:r>
            <a:r>
              <a:rPr spc="-100" dirty="0"/>
              <a:t> </a:t>
            </a:r>
            <a:r>
              <a:rPr spc="310" dirty="0"/>
              <a:t>in </a:t>
            </a:r>
            <a:r>
              <a:rPr spc="640" dirty="0"/>
              <a:t>Employment</a:t>
            </a:r>
            <a:r>
              <a:rPr spc="-135" dirty="0"/>
              <a:t> </a:t>
            </a:r>
            <a:r>
              <a:rPr spc="740" dirty="0"/>
              <a:t>Law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5904" y="2708148"/>
            <a:ext cx="494030" cy="495300"/>
            <a:chOff x="755904" y="2708148"/>
            <a:chExt cx="494030" cy="495300"/>
          </a:xfrm>
        </p:grpSpPr>
        <p:sp>
          <p:nvSpPr>
            <p:cNvPr id="4" name="object 4"/>
            <p:cNvSpPr/>
            <p:nvPr/>
          </p:nvSpPr>
          <p:spPr>
            <a:xfrm>
              <a:off x="759714" y="2711958"/>
              <a:ext cx="486409" cy="487680"/>
            </a:xfrm>
            <a:custGeom>
              <a:avLst/>
              <a:gdLst/>
              <a:ahLst/>
              <a:cxnLst/>
              <a:rect l="l" t="t" r="r" b="b"/>
              <a:pathLst>
                <a:path w="486409" h="487680">
                  <a:moveTo>
                    <a:pt x="395389" y="0"/>
                  </a:moveTo>
                  <a:lnTo>
                    <a:pt x="90766" y="0"/>
                  </a:lnTo>
                  <a:lnTo>
                    <a:pt x="55437" y="7133"/>
                  </a:lnTo>
                  <a:lnTo>
                    <a:pt x="26585" y="26590"/>
                  </a:lnTo>
                  <a:lnTo>
                    <a:pt x="7133" y="55453"/>
                  </a:lnTo>
                  <a:lnTo>
                    <a:pt x="0" y="90804"/>
                  </a:lnTo>
                  <a:lnTo>
                    <a:pt x="0" y="396875"/>
                  </a:lnTo>
                  <a:lnTo>
                    <a:pt x="7133" y="432226"/>
                  </a:lnTo>
                  <a:lnTo>
                    <a:pt x="26585" y="461089"/>
                  </a:lnTo>
                  <a:lnTo>
                    <a:pt x="55437" y="480546"/>
                  </a:lnTo>
                  <a:lnTo>
                    <a:pt x="90766" y="487679"/>
                  </a:lnTo>
                  <a:lnTo>
                    <a:pt x="395389" y="487679"/>
                  </a:lnTo>
                  <a:lnTo>
                    <a:pt x="430718" y="480546"/>
                  </a:lnTo>
                  <a:lnTo>
                    <a:pt x="459570" y="461089"/>
                  </a:lnTo>
                  <a:lnTo>
                    <a:pt x="479022" y="432226"/>
                  </a:lnTo>
                  <a:lnTo>
                    <a:pt x="486155" y="396875"/>
                  </a:lnTo>
                  <a:lnTo>
                    <a:pt x="486155" y="90804"/>
                  </a:lnTo>
                  <a:lnTo>
                    <a:pt x="479022" y="55453"/>
                  </a:lnTo>
                  <a:lnTo>
                    <a:pt x="459570" y="26590"/>
                  </a:lnTo>
                  <a:lnTo>
                    <a:pt x="430718" y="7133"/>
                  </a:lnTo>
                  <a:lnTo>
                    <a:pt x="395389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9714" y="2711958"/>
              <a:ext cx="486409" cy="487680"/>
            </a:xfrm>
            <a:custGeom>
              <a:avLst/>
              <a:gdLst/>
              <a:ahLst/>
              <a:cxnLst/>
              <a:rect l="l" t="t" r="r" b="b"/>
              <a:pathLst>
                <a:path w="486409" h="487680">
                  <a:moveTo>
                    <a:pt x="0" y="90804"/>
                  </a:moveTo>
                  <a:lnTo>
                    <a:pt x="7133" y="55453"/>
                  </a:lnTo>
                  <a:lnTo>
                    <a:pt x="26585" y="26590"/>
                  </a:lnTo>
                  <a:lnTo>
                    <a:pt x="55437" y="7133"/>
                  </a:lnTo>
                  <a:lnTo>
                    <a:pt x="90766" y="0"/>
                  </a:lnTo>
                  <a:lnTo>
                    <a:pt x="395389" y="0"/>
                  </a:lnTo>
                  <a:lnTo>
                    <a:pt x="430718" y="7133"/>
                  </a:lnTo>
                  <a:lnTo>
                    <a:pt x="459570" y="26590"/>
                  </a:lnTo>
                  <a:lnTo>
                    <a:pt x="479022" y="55453"/>
                  </a:lnTo>
                  <a:lnTo>
                    <a:pt x="486155" y="90804"/>
                  </a:lnTo>
                  <a:lnTo>
                    <a:pt x="486155" y="396875"/>
                  </a:lnTo>
                  <a:lnTo>
                    <a:pt x="479022" y="432226"/>
                  </a:lnTo>
                  <a:lnTo>
                    <a:pt x="459570" y="461089"/>
                  </a:lnTo>
                  <a:lnTo>
                    <a:pt x="430718" y="480546"/>
                  </a:lnTo>
                  <a:lnTo>
                    <a:pt x="395389" y="487679"/>
                  </a:lnTo>
                  <a:lnTo>
                    <a:pt x="90766" y="487679"/>
                  </a:lnTo>
                  <a:lnTo>
                    <a:pt x="55437" y="480546"/>
                  </a:lnTo>
                  <a:lnTo>
                    <a:pt x="26585" y="461089"/>
                  </a:lnTo>
                  <a:lnTo>
                    <a:pt x="7133" y="432226"/>
                  </a:lnTo>
                  <a:lnTo>
                    <a:pt x="0" y="396875"/>
                  </a:lnTo>
                  <a:lnTo>
                    <a:pt x="0" y="90804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89508" y="2692654"/>
            <a:ext cx="22352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20" dirty="0">
                <a:solidFill>
                  <a:srgbClr val="FFE4E4"/>
                </a:solidFill>
                <a:latin typeface="Noto Sans CJK HK"/>
                <a:cs typeface="Noto Sans CJK HK"/>
              </a:rPr>
              <a:t>1</a:t>
            </a:r>
            <a:endParaRPr sz="2650">
              <a:latin typeface="Noto Sans CJK HK"/>
              <a:cs typeface="Noto Sans CJK H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49705" y="2687192"/>
            <a:ext cx="5718175" cy="2197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5" dirty="0">
                <a:solidFill>
                  <a:srgbClr val="FFE4E4"/>
                </a:solidFill>
                <a:latin typeface="Noto Sans CJK HK"/>
                <a:cs typeface="Noto Sans CJK HK"/>
              </a:rPr>
              <a:t>Green</a:t>
            </a:r>
            <a:r>
              <a:rPr sz="2200" spc="-1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10" dirty="0">
                <a:solidFill>
                  <a:srgbClr val="FFE4E4"/>
                </a:solidFill>
                <a:latin typeface="Noto Sans CJK HK"/>
                <a:cs typeface="Noto Sans CJK HK"/>
              </a:rPr>
              <a:t>Commuting</a:t>
            </a:r>
            <a:r>
              <a:rPr sz="2200" spc="-3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50" dirty="0">
                <a:solidFill>
                  <a:srgbClr val="FFE4E4"/>
                </a:solidFill>
                <a:latin typeface="Noto Sans CJK HK"/>
                <a:cs typeface="Noto Sans CJK HK"/>
              </a:rPr>
              <a:t>Incentives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amendments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might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encourage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offer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incentives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environmentally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friendly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commuting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options,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cycling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using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public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transport.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This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include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tax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benefits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companies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implement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schemes.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0356" y="2708148"/>
            <a:ext cx="495300" cy="495300"/>
            <a:chOff x="7420356" y="2708148"/>
            <a:chExt cx="495300" cy="495300"/>
          </a:xfrm>
        </p:grpSpPr>
        <p:sp>
          <p:nvSpPr>
            <p:cNvPr id="9" name="object 9"/>
            <p:cNvSpPr/>
            <p:nvPr/>
          </p:nvSpPr>
          <p:spPr>
            <a:xfrm>
              <a:off x="7424166" y="2711958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396620" y="0"/>
                  </a:moveTo>
                  <a:lnTo>
                    <a:pt x="91058" y="0"/>
                  </a:lnTo>
                  <a:lnTo>
                    <a:pt x="55614" y="7155"/>
                  </a:lnTo>
                  <a:lnTo>
                    <a:pt x="26669" y="26669"/>
                  </a:lnTo>
                  <a:lnTo>
                    <a:pt x="7155" y="55614"/>
                  </a:lnTo>
                  <a:lnTo>
                    <a:pt x="0" y="91058"/>
                  </a:lnTo>
                  <a:lnTo>
                    <a:pt x="0" y="396620"/>
                  </a:lnTo>
                  <a:lnTo>
                    <a:pt x="7155" y="432065"/>
                  </a:lnTo>
                  <a:lnTo>
                    <a:pt x="26669" y="461009"/>
                  </a:lnTo>
                  <a:lnTo>
                    <a:pt x="55614" y="480524"/>
                  </a:lnTo>
                  <a:lnTo>
                    <a:pt x="91058" y="487679"/>
                  </a:lnTo>
                  <a:lnTo>
                    <a:pt x="396620" y="487679"/>
                  </a:lnTo>
                  <a:lnTo>
                    <a:pt x="432065" y="480524"/>
                  </a:lnTo>
                  <a:lnTo>
                    <a:pt x="461009" y="461010"/>
                  </a:lnTo>
                  <a:lnTo>
                    <a:pt x="480524" y="432065"/>
                  </a:lnTo>
                  <a:lnTo>
                    <a:pt x="487679" y="396620"/>
                  </a:lnTo>
                  <a:lnTo>
                    <a:pt x="487679" y="91058"/>
                  </a:lnTo>
                  <a:lnTo>
                    <a:pt x="480524" y="55614"/>
                  </a:lnTo>
                  <a:lnTo>
                    <a:pt x="461009" y="26670"/>
                  </a:lnTo>
                  <a:lnTo>
                    <a:pt x="432065" y="7155"/>
                  </a:lnTo>
                  <a:lnTo>
                    <a:pt x="396620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4166" y="2711958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80">
                  <a:moveTo>
                    <a:pt x="0" y="91058"/>
                  </a:moveTo>
                  <a:lnTo>
                    <a:pt x="7155" y="55614"/>
                  </a:lnTo>
                  <a:lnTo>
                    <a:pt x="26669" y="26669"/>
                  </a:lnTo>
                  <a:lnTo>
                    <a:pt x="55614" y="7155"/>
                  </a:lnTo>
                  <a:lnTo>
                    <a:pt x="91058" y="0"/>
                  </a:lnTo>
                  <a:lnTo>
                    <a:pt x="396620" y="0"/>
                  </a:lnTo>
                  <a:lnTo>
                    <a:pt x="432065" y="7155"/>
                  </a:lnTo>
                  <a:lnTo>
                    <a:pt x="461009" y="26670"/>
                  </a:lnTo>
                  <a:lnTo>
                    <a:pt x="480524" y="55614"/>
                  </a:lnTo>
                  <a:lnTo>
                    <a:pt x="487679" y="91058"/>
                  </a:lnTo>
                  <a:lnTo>
                    <a:pt x="487679" y="396620"/>
                  </a:lnTo>
                  <a:lnTo>
                    <a:pt x="480524" y="432065"/>
                  </a:lnTo>
                  <a:lnTo>
                    <a:pt x="461009" y="461010"/>
                  </a:lnTo>
                  <a:lnTo>
                    <a:pt x="432065" y="480524"/>
                  </a:lnTo>
                  <a:lnTo>
                    <a:pt x="396620" y="487679"/>
                  </a:lnTo>
                  <a:lnTo>
                    <a:pt x="91058" y="487679"/>
                  </a:lnTo>
                  <a:lnTo>
                    <a:pt x="55614" y="480524"/>
                  </a:lnTo>
                  <a:lnTo>
                    <a:pt x="26669" y="461009"/>
                  </a:lnTo>
                  <a:lnTo>
                    <a:pt x="7155" y="432065"/>
                  </a:lnTo>
                  <a:lnTo>
                    <a:pt x="0" y="396620"/>
                  </a:lnTo>
                  <a:lnTo>
                    <a:pt x="0" y="91058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13066" y="2692654"/>
            <a:ext cx="30670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685" dirty="0">
                <a:solidFill>
                  <a:srgbClr val="FFE4E4"/>
                </a:solidFill>
                <a:latin typeface="Noto Sans CJK HK"/>
                <a:cs typeface="Noto Sans CJK HK"/>
              </a:rPr>
              <a:t>2</a:t>
            </a:r>
            <a:endParaRPr sz="2650">
              <a:latin typeface="Noto Sans CJK HK"/>
              <a:cs typeface="Noto Sans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15681" y="2687192"/>
            <a:ext cx="5578475" cy="2197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15" dirty="0">
                <a:solidFill>
                  <a:srgbClr val="FFE4E4"/>
                </a:solidFill>
                <a:latin typeface="Noto Sans CJK HK"/>
                <a:cs typeface="Noto Sans CJK HK"/>
              </a:rPr>
              <a:t>Sustainable</a:t>
            </a:r>
            <a:r>
              <a:rPr sz="22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35" dirty="0">
                <a:solidFill>
                  <a:srgbClr val="FFE4E4"/>
                </a:solidFill>
                <a:latin typeface="Noto Sans CJK HK"/>
                <a:cs typeface="Noto Sans CJK HK"/>
              </a:rPr>
              <a:t>Workplace</a:t>
            </a:r>
            <a:r>
              <a:rPr sz="22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80" dirty="0">
                <a:solidFill>
                  <a:srgbClr val="FFE4E4"/>
                </a:solidFill>
                <a:latin typeface="Noto Sans CJK HK"/>
                <a:cs typeface="Noto Sans CJK HK"/>
              </a:rPr>
              <a:t>Practices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Potential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regulations</a:t>
            </a:r>
            <a:r>
              <a:rPr sz="17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require</a:t>
            </a:r>
            <a:r>
              <a:rPr sz="17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70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to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implement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sustainable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practices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workplace,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such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reducing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single-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use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plastics,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implementing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recycling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programs,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meeting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certain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energy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efficiency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standards.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55904" y="5388864"/>
            <a:ext cx="494030" cy="495300"/>
            <a:chOff x="755904" y="5388864"/>
            <a:chExt cx="494030" cy="495300"/>
          </a:xfrm>
        </p:grpSpPr>
        <p:sp>
          <p:nvSpPr>
            <p:cNvPr id="14" name="object 14"/>
            <p:cNvSpPr/>
            <p:nvPr/>
          </p:nvSpPr>
          <p:spPr>
            <a:xfrm>
              <a:off x="759714" y="5392674"/>
              <a:ext cx="486409" cy="487680"/>
            </a:xfrm>
            <a:custGeom>
              <a:avLst/>
              <a:gdLst/>
              <a:ahLst/>
              <a:cxnLst/>
              <a:rect l="l" t="t" r="r" b="b"/>
              <a:pathLst>
                <a:path w="486409" h="487679">
                  <a:moveTo>
                    <a:pt x="395389" y="0"/>
                  </a:moveTo>
                  <a:lnTo>
                    <a:pt x="90766" y="0"/>
                  </a:lnTo>
                  <a:lnTo>
                    <a:pt x="55437" y="7133"/>
                  </a:lnTo>
                  <a:lnTo>
                    <a:pt x="26585" y="26590"/>
                  </a:lnTo>
                  <a:lnTo>
                    <a:pt x="7133" y="55453"/>
                  </a:lnTo>
                  <a:lnTo>
                    <a:pt x="0" y="90805"/>
                  </a:lnTo>
                  <a:lnTo>
                    <a:pt x="0" y="396875"/>
                  </a:lnTo>
                  <a:lnTo>
                    <a:pt x="7133" y="432226"/>
                  </a:lnTo>
                  <a:lnTo>
                    <a:pt x="26585" y="461089"/>
                  </a:lnTo>
                  <a:lnTo>
                    <a:pt x="55437" y="480546"/>
                  </a:lnTo>
                  <a:lnTo>
                    <a:pt x="90766" y="487680"/>
                  </a:lnTo>
                  <a:lnTo>
                    <a:pt x="395389" y="487680"/>
                  </a:lnTo>
                  <a:lnTo>
                    <a:pt x="430718" y="480546"/>
                  </a:lnTo>
                  <a:lnTo>
                    <a:pt x="459570" y="461089"/>
                  </a:lnTo>
                  <a:lnTo>
                    <a:pt x="479022" y="432226"/>
                  </a:lnTo>
                  <a:lnTo>
                    <a:pt x="486155" y="396875"/>
                  </a:lnTo>
                  <a:lnTo>
                    <a:pt x="486155" y="90805"/>
                  </a:lnTo>
                  <a:lnTo>
                    <a:pt x="479022" y="55453"/>
                  </a:lnTo>
                  <a:lnTo>
                    <a:pt x="459570" y="26590"/>
                  </a:lnTo>
                  <a:lnTo>
                    <a:pt x="430718" y="7133"/>
                  </a:lnTo>
                  <a:lnTo>
                    <a:pt x="395389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59714" y="5392674"/>
              <a:ext cx="486409" cy="487680"/>
            </a:xfrm>
            <a:custGeom>
              <a:avLst/>
              <a:gdLst/>
              <a:ahLst/>
              <a:cxnLst/>
              <a:rect l="l" t="t" r="r" b="b"/>
              <a:pathLst>
                <a:path w="486409" h="487679">
                  <a:moveTo>
                    <a:pt x="0" y="90805"/>
                  </a:moveTo>
                  <a:lnTo>
                    <a:pt x="7133" y="55453"/>
                  </a:lnTo>
                  <a:lnTo>
                    <a:pt x="26585" y="26590"/>
                  </a:lnTo>
                  <a:lnTo>
                    <a:pt x="55437" y="7133"/>
                  </a:lnTo>
                  <a:lnTo>
                    <a:pt x="90766" y="0"/>
                  </a:lnTo>
                  <a:lnTo>
                    <a:pt x="395389" y="0"/>
                  </a:lnTo>
                  <a:lnTo>
                    <a:pt x="430718" y="7133"/>
                  </a:lnTo>
                  <a:lnTo>
                    <a:pt x="459570" y="26590"/>
                  </a:lnTo>
                  <a:lnTo>
                    <a:pt x="479022" y="55453"/>
                  </a:lnTo>
                  <a:lnTo>
                    <a:pt x="486155" y="90805"/>
                  </a:lnTo>
                  <a:lnTo>
                    <a:pt x="486155" y="396875"/>
                  </a:lnTo>
                  <a:lnTo>
                    <a:pt x="479022" y="432226"/>
                  </a:lnTo>
                  <a:lnTo>
                    <a:pt x="459570" y="461089"/>
                  </a:lnTo>
                  <a:lnTo>
                    <a:pt x="430718" y="480546"/>
                  </a:lnTo>
                  <a:lnTo>
                    <a:pt x="395389" y="487680"/>
                  </a:lnTo>
                  <a:lnTo>
                    <a:pt x="90766" y="487680"/>
                  </a:lnTo>
                  <a:lnTo>
                    <a:pt x="55437" y="480546"/>
                  </a:lnTo>
                  <a:lnTo>
                    <a:pt x="26585" y="461089"/>
                  </a:lnTo>
                  <a:lnTo>
                    <a:pt x="7133" y="432226"/>
                  </a:lnTo>
                  <a:lnTo>
                    <a:pt x="0" y="396875"/>
                  </a:lnTo>
                  <a:lnTo>
                    <a:pt x="0" y="90805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40739" y="5373116"/>
            <a:ext cx="32258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805" dirty="0">
                <a:solidFill>
                  <a:srgbClr val="FFE4E4"/>
                </a:solidFill>
                <a:latin typeface="Noto Sans CJK HK"/>
                <a:cs typeface="Noto Sans CJK HK"/>
              </a:rPr>
              <a:t>3</a:t>
            </a:r>
            <a:endParaRPr sz="2650">
              <a:latin typeface="Noto Sans CJK HK"/>
              <a:cs typeface="Noto Sans CJK H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49705" y="5367654"/>
            <a:ext cx="5628640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25" dirty="0">
                <a:solidFill>
                  <a:srgbClr val="FFE4E4"/>
                </a:solidFill>
                <a:latin typeface="Noto Sans CJK HK"/>
                <a:cs typeface="Noto Sans CJK HK"/>
              </a:rPr>
              <a:t>Climate</a:t>
            </a:r>
            <a:r>
              <a:rPr sz="220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60" dirty="0">
                <a:solidFill>
                  <a:srgbClr val="FFE4E4"/>
                </a:solidFill>
                <a:latin typeface="Noto Sans CJK HK"/>
                <a:cs typeface="Noto Sans CJK HK"/>
              </a:rPr>
              <a:t>Change</a:t>
            </a:r>
            <a:r>
              <a:rPr sz="2200" spc="-3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05" dirty="0">
                <a:solidFill>
                  <a:srgbClr val="FFE4E4"/>
                </a:solidFill>
                <a:latin typeface="Noto Sans CJK HK"/>
                <a:cs typeface="Noto Sans CJK HK"/>
              </a:rPr>
              <a:t>Adaptation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could</a:t>
            </a:r>
            <a:r>
              <a:rPr sz="17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address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workplace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adaptations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necessary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due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climate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change,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such</a:t>
            </a:r>
            <a:r>
              <a:rPr sz="17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extreme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weather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conditions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air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quality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issues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affecting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work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arrangements.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0356" y="5388864"/>
            <a:ext cx="495300" cy="495300"/>
            <a:chOff x="7420356" y="5388864"/>
            <a:chExt cx="495300" cy="495300"/>
          </a:xfrm>
        </p:grpSpPr>
        <p:sp>
          <p:nvSpPr>
            <p:cNvPr id="19" name="object 19"/>
            <p:cNvSpPr/>
            <p:nvPr/>
          </p:nvSpPr>
          <p:spPr>
            <a:xfrm>
              <a:off x="7424166" y="5392674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79">
                  <a:moveTo>
                    <a:pt x="396620" y="0"/>
                  </a:moveTo>
                  <a:lnTo>
                    <a:pt x="91058" y="0"/>
                  </a:lnTo>
                  <a:lnTo>
                    <a:pt x="55614" y="7155"/>
                  </a:lnTo>
                  <a:lnTo>
                    <a:pt x="26669" y="26669"/>
                  </a:lnTo>
                  <a:lnTo>
                    <a:pt x="7155" y="55614"/>
                  </a:lnTo>
                  <a:lnTo>
                    <a:pt x="0" y="91058"/>
                  </a:lnTo>
                  <a:lnTo>
                    <a:pt x="0" y="396620"/>
                  </a:lnTo>
                  <a:lnTo>
                    <a:pt x="7155" y="432065"/>
                  </a:lnTo>
                  <a:lnTo>
                    <a:pt x="26669" y="461010"/>
                  </a:lnTo>
                  <a:lnTo>
                    <a:pt x="55614" y="480524"/>
                  </a:lnTo>
                  <a:lnTo>
                    <a:pt x="91058" y="487680"/>
                  </a:lnTo>
                  <a:lnTo>
                    <a:pt x="396620" y="487680"/>
                  </a:lnTo>
                  <a:lnTo>
                    <a:pt x="432065" y="480524"/>
                  </a:lnTo>
                  <a:lnTo>
                    <a:pt x="461009" y="461010"/>
                  </a:lnTo>
                  <a:lnTo>
                    <a:pt x="480524" y="432065"/>
                  </a:lnTo>
                  <a:lnTo>
                    <a:pt x="487679" y="396620"/>
                  </a:lnTo>
                  <a:lnTo>
                    <a:pt x="487679" y="91058"/>
                  </a:lnTo>
                  <a:lnTo>
                    <a:pt x="480524" y="55614"/>
                  </a:lnTo>
                  <a:lnTo>
                    <a:pt x="461009" y="26669"/>
                  </a:lnTo>
                  <a:lnTo>
                    <a:pt x="432065" y="7155"/>
                  </a:lnTo>
                  <a:lnTo>
                    <a:pt x="396620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4166" y="5392674"/>
              <a:ext cx="487680" cy="487680"/>
            </a:xfrm>
            <a:custGeom>
              <a:avLst/>
              <a:gdLst/>
              <a:ahLst/>
              <a:cxnLst/>
              <a:rect l="l" t="t" r="r" b="b"/>
              <a:pathLst>
                <a:path w="487679" h="487679">
                  <a:moveTo>
                    <a:pt x="0" y="91058"/>
                  </a:moveTo>
                  <a:lnTo>
                    <a:pt x="7155" y="55614"/>
                  </a:lnTo>
                  <a:lnTo>
                    <a:pt x="26669" y="26669"/>
                  </a:lnTo>
                  <a:lnTo>
                    <a:pt x="55614" y="7155"/>
                  </a:lnTo>
                  <a:lnTo>
                    <a:pt x="91058" y="0"/>
                  </a:lnTo>
                  <a:lnTo>
                    <a:pt x="396620" y="0"/>
                  </a:lnTo>
                  <a:lnTo>
                    <a:pt x="432065" y="7155"/>
                  </a:lnTo>
                  <a:lnTo>
                    <a:pt x="461009" y="26669"/>
                  </a:lnTo>
                  <a:lnTo>
                    <a:pt x="480524" y="55614"/>
                  </a:lnTo>
                  <a:lnTo>
                    <a:pt x="487679" y="91058"/>
                  </a:lnTo>
                  <a:lnTo>
                    <a:pt x="487679" y="396620"/>
                  </a:lnTo>
                  <a:lnTo>
                    <a:pt x="480524" y="432065"/>
                  </a:lnTo>
                  <a:lnTo>
                    <a:pt x="461009" y="461010"/>
                  </a:lnTo>
                  <a:lnTo>
                    <a:pt x="432065" y="480524"/>
                  </a:lnTo>
                  <a:lnTo>
                    <a:pt x="396620" y="487680"/>
                  </a:lnTo>
                  <a:lnTo>
                    <a:pt x="91058" y="487680"/>
                  </a:lnTo>
                  <a:lnTo>
                    <a:pt x="55614" y="480524"/>
                  </a:lnTo>
                  <a:lnTo>
                    <a:pt x="26669" y="461010"/>
                  </a:lnTo>
                  <a:lnTo>
                    <a:pt x="7155" y="432065"/>
                  </a:lnTo>
                  <a:lnTo>
                    <a:pt x="0" y="396620"/>
                  </a:lnTo>
                  <a:lnTo>
                    <a:pt x="0" y="91058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498842" y="5373116"/>
            <a:ext cx="33718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919" dirty="0">
                <a:solidFill>
                  <a:srgbClr val="FFE4E4"/>
                </a:solidFill>
                <a:latin typeface="Noto Sans CJK HK"/>
                <a:cs typeface="Noto Sans CJK HK"/>
              </a:rPr>
              <a:t>4</a:t>
            </a:r>
            <a:endParaRPr sz="2650">
              <a:latin typeface="Noto Sans CJK HK"/>
              <a:cs typeface="Noto Sans CJK HK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115681" y="5347233"/>
            <a:ext cx="5708650" cy="223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1694">
              <a:lnSpc>
                <a:spcPct val="105900"/>
              </a:lnSpc>
              <a:spcBef>
                <a:spcPts val="100"/>
              </a:spcBef>
            </a:pPr>
            <a:r>
              <a:rPr sz="2200" spc="290" dirty="0">
                <a:solidFill>
                  <a:srgbClr val="FFE4E4"/>
                </a:solidFill>
                <a:latin typeface="Noto Sans CJK HK"/>
                <a:cs typeface="Noto Sans CJK HK"/>
              </a:rPr>
              <a:t>Environmental</a:t>
            </a:r>
            <a:r>
              <a:rPr sz="220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65" dirty="0">
                <a:solidFill>
                  <a:srgbClr val="FFE4E4"/>
                </a:solidFill>
                <a:latin typeface="Noto Sans CJK HK"/>
                <a:cs typeface="Noto Sans CJK HK"/>
              </a:rPr>
              <a:t>Whistleblower </a:t>
            </a:r>
            <a:r>
              <a:rPr sz="2200" spc="305" dirty="0">
                <a:solidFill>
                  <a:srgbClr val="FFE4E4"/>
                </a:solidFill>
                <a:latin typeface="Noto Sans CJK HK"/>
                <a:cs typeface="Noto Sans CJK HK"/>
              </a:rPr>
              <a:t>Protection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6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Enhanced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protections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be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introduced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employees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who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report</a:t>
            </a:r>
            <a:r>
              <a:rPr sz="17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environmental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violations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unsustainable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practices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within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companies,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encouraging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corporate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responsibility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transparency.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444" y="448183"/>
            <a:ext cx="10941685" cy="117284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ts val="4600"/>
              </a:lnSpc>
              <a:spcBef>
                <a:spcPts val="30"/>
              </a:spcBef>
            </a:pPr>
            <a:r>
              <a:rPr sz="3700" spc="585" dirty="0"/>
              <a:t>Preparing</a:t>
            </a:r>
            <a:r>
              <a:rPr sz="3700" spc="-60" dirty="0"/>
              <a:t> </a:t>
            </a:r>
            <a:r>
              <a:rPr sz="3700" spc="565" dirty="0"/>
              <a:t>for</a:t>
            </a:r>
            <a:r>
              <a:rPr sz="3700" spc="-80" dirty="0"/>
              <a:t> </a:t>
            </a:r>
            <a:r>
              <a:rPr sz="3700" spc="590" dirty="0"/>
              <a:t>Future</a:t>
            </a:r>
            <a:r>
              <a:rPr sz="3700" spc="-35" dirty="0"/>
              <a:t> </a:t>
            </a:r>
            <a:r>
              <a:rPr sz="3700" spc="550" dirty="0"/>
              <a:t>Amendments:</a:t>
            </a:r>
            <a:r>
              <a:rPr sz="3700" spc="-15" dirty="0"/>
              <a:t> </a:t>
            </a:r>
            <a:r>
              <a:rPr sz="3700" spc="715" dirty="0"/>
              <a:t>Key </a:t>
            </a:r>
            <a:r>
              <a:rPr sz="3700" spc="685" dirty="0"/>
              <a:t>Takeaways</a:t>
            </a:r>
            <a:endParaRPr sz="37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" y="2023872"/>
            <a:ext cx="893063" cy="5715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73427" y="2174494"/>
            <a:ext cx="11925300" cy="5275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370" dirty="0">
                <a:solidFill>
                  <a:srgbClr val="FFE4E4"/>
                </a:solidFill>
                <a:latin typeface="Noto Sans CJK HK"/>
                <a:cs typeface="Noto Sans CJK HK"/>
              </a:rPr>
              <a:t>Stay</a:t>
            </a:r>
            <a:r>
              <a:rPr sz="185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50" spc="295" dirty="0">
                <a:solidFill>
                  <a:srgbClr val="FFE4E4"/>
                </a:solidFill>
                <a:latin typeface="Noto Sans CJK HK"/>
                <a:cs typeface="Noto Sans CJK HK"/>
              </a:rPr>
              <a:t>Informed</a:t>
            </a:r>
            <a:endParaRPr sz="1850">
              <a:latin typeface="Noto Sans CJK HK"/>
              <a:cs typeface="Noto Sans CJK HK"/>
            </a:endParaRPr>
          </a:p>
          <a:p>
            <a:pPr marL="12700" marR="167640">
              <a:lnSpc>
                <a:spcPct val="136400"/>
              </a:lnSpc>
              <a:spcBef>
                <a:spcPts val="780"/>
              </a:spcBef>
            </a:pP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Regularly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monitor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legislative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updates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and</a:t>
            </a:r>
            <a:r>
              <a:rPr sz="14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engage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industry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associations</a:t>
            </a:r>
            <a:r>
              <a:rPr sz="14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stay</a:t>
            </a:r>
            <a:r>
              <a:rPr sz="14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ahead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potential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changes </a:t>
            </a:r>
            <a:r>
              <a:rPr sz="140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Employment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Ordinance.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Consider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establishing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dedicated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team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appointing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a compliance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officer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track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analyse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emerging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employment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law 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trends.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spc="245" dirty="0">
                <a:solidFill>
                  <a:srgbClr val="FFE4E4"/>
                </a:solidFill>
                <a:latin typeface="Noto Sans CJK HK"/>
                <a:cs typeface="Noto Sans CJK HK"/>
              </a:rPr>
              <a:t>Flexible</a:t>
            </a:r>
            <a:r>
              <a:rPr sz="1850" spc="-1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50" spc="254" dirty="0">
                <a:solidFill>
                  <a:srgbClr val="FFE4E4"/>
                </a:solidFill>
                <a:latin typeface="Noto Sans CJK HK"/>
                <a:cs typeface="Noto Sans CJK HK"/>
              </a:rPr>
              <a:t>Policy</a:t>
            </a:r>
            <a:r>
              <a:rPr sz="1850" spc="1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50" spc="310" dirty="0">
                <a:solidFill>
                  <a:srgbClr val="FFE4E4"/>
                </a:solidFill>
                <a:latin typeface="Noto Sans CJK HK"/>
                <a:cs typeface="Noto Sans CJK HK"/>
              </a:rPr>
              <a:t>Framework</a:t>
            </a:r>
            <a:endParaRPr sz="1850">
              <a:latin typeface="Noto Sans CJK HK"/>
              <a:cs typeface="Noto Sans CJK HK"/>
            </a:endParaRPr>
          </a:p>
          <a:p>
            <a:pPr marL="12700" marR="222885">
              <a:lnSpc>
                <a:spcPct val="136400"/>
              </a:lnSpc>
              <a:spcBef>
                <a:spcPts val="775"/>
              </a:spcBef>
            </a:pP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Develop</a:t>
            </a:r>
            <a:r>
              <a:rPr sz="14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4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flexible</a:t>
            </a:r>
            <a:r>
              <a:rPr sz="14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policy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framework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easily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accommodate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future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amendments.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involve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creating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modular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policies</a:t>
            </a:r>
            <a:r>
              <a:rPr sz="14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that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be 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quickly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updated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implementing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digital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policy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management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systems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agile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revisions.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spc="300" dirty="0">
                <a:solidFill>
                  <a:srgbClr val="FFE4E4"/>
                </a:solidFill>
                <a:latin typeface="Noto Sans CJK HK"/>
                <a:cs typeface="Noto Sans CJK HK"/>
              </a:rPr>
              <a:t>Proactive</a:t>
            </a:r>
            <a:r>
              <a:rPr sz="185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50" spc="254" dirty="0">
                <a:solidFill>
                  <a:srgbClr val="FFE4E4"/>
                </a:solidFill>
                <a:latin typeface="Noto Sans CJK HK"/>
                <a:cs typeface="Noto Sans CJK HK"/>
              </a:rPr>
              <a:t>Adaptation</a:t>
            </a:r>
            <a:endParaRPr sz="1850">
              <a:latin typeface="Noto Sans CJK HK"/>
              <a:cs typeface="Noto Sans CJK HK"/>
            </a:endParaRPr>
          </a:p>
          <a:p>
            <a:pPr marL="12700" marR="330200">
              <a:lnSpc>
                <a:spcPct val="136600"/>
              </a:lnSpc>
              <a:spcBef>
                <a:spcPts val="770"/>
              </a:spcBef>
            </a:pP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Rather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than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waiting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legislative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changes,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proactively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implement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best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 practices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areas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likely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be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addressed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85" dirty="0">
                <a:solidFill>
                  <a:srgbClr val="FFE4E4"/>
                </a:solidFill>
                <a:latin typeface="Arial"/>
                <a:cs typeface="Arial"/>
              </a:rPr>
              <a:t>by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amendments.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FFE4E4"/>
                </a:solidFill>
                <a:latin typeface="Arial"/>
                <a:cs typeface="Arial"/>
              </a:rPr>
              <a:t>This 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forward-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thinking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approach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position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your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organisation</a:t>
            </a:r>
            <a:r>
              <a:rPr sz="14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an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employer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choice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ease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transition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when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laws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come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into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effect.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50" spc="285" dirty="0">
                <a:solidFill>
                  <a:srgbClr val="FFE4E4"/>
                </a:solidFill>
                <a:latin typeface="Noto Sans CJK HK"/>
                <a:cs typeface="Noto Sans CJK HK"/>
              </a:rPr>
              <a:t>Stakeholder</a:t>
            </a:r>
            <a:r>
              <a:rPr sz="185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50" spc="290" dirty="0">
                <a:solidFill>
                  <a:srgbClr val="FFE4E4"/>
                </a:solidFill>
                <a:latin typeface="Noto Sans CJK HK"/>
                <a:cs typeface="Noto Sans CJK HK"/>
              </a:rPr>
              <a:t>Engagement</a:t>
            </a:r>
            <a:endParaRPr sz="1850">
              <a:latin typeface="Noto Sans CJK HK"/>
              <a:cs typeface="Noto Sans CJK HK"/>
            </a:endParaRPr>
          </a:p>
          <a:p>
            <a:pPr marL="12700" marR="5080">
              <a:lnSpc>
                <a:spcPct val="136400"/>
              </a:lnSpc>
              <a:spcBef>
                <a:spcPts val="780"/>
              </a:spcBef>
            </a:pP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Maintain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open</a:t>
            </a:r>
            <a:r>
              <a:rPr sz="14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communication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channels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4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employees,</a:t>
            </a:r>
            <a:r>
              <a:rPr sz="14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unions,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other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stakeholders.</a:t>
            </a:r>
            <a:r>
              <a:rPr sz="14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Regular</a:t>
            </a:r>
            <a:r>
              <a:rPr sz="14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dialogue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help</a:t>
            </a:r>
            <a:r>
              <a:rPr sz="14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identify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areas</a:t>
            </a:r>
            <a:r>
              <a:rPr sz="14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concern </a:t>
            </a:r>
            <a:r>
              <a:rPr sz="14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gather</a:t>
            </a:r>
            <a:r>
              <a:rPr sz="14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input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potential</a:t>
            </a:r>
            <a:r>
              <a:rPr sz="14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policy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changes,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ensuring</a:t>
            </a:r>
            <a:r>
              <a:rPr sz="14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4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smoother</a:t>
            </a:r>
            <a:r>
              <a:rPr sz="14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FFE4E4"/>
                </a:solidFill>
                <a:latin typeface="Arial"/>
                <a:cs typeface="Arial"/>
              </a:rPr>
              <a:t>implementation</a:t>
            </a:r>
            <a:r>
              <a:rPr sz="14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E4E4"/>
                </a:solidFill>
                <a:latin typeface="Arial"/>
                <a:cs typeface="Arial"/>
              </a:rPr>
              <a:t>future</a:t>
            </a:r>
            <a:r>
              <a:rPr sz="14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E4E4"/>
                </a:solidFill>
                <a:latin typeface="Arial"/>
                <a:cs typeface="Arial"/>
              </a:rPr>
              <a:t>amendments.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2937" y="466360"/>
            <a:ext cx="7817484" cy="6006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5250">
              <a:lnSpc>
                <a:spcPct val="105500"/>
              </a:lnSpc>
              <a:spcBef>
                <a:spcPts val="95"/>
              </a:spcBef>
            </a:pPr>
            <a:r>
              <a:rPr lang="en-GB" sz="4900" spc="790" dirty="0">
                <a:solidFill>
                  <a:srgbClr val="F9EBEB"/>
                </a:solidFill>
                <a:latin typeface="Noto Sans CJK HK"/>
                <a:cs typeface="Noto Sans CJK HK"/>
              </a:rPr>
              <a:t>Introduction</a:t>
            </a:r>
          </a:p>
          <a:p>
            <a:pPr marL="12700" marR="95250">
              <a:lnSpc>
                <a:spcPct val="105500"/>
              </a:lnSpc>
              <a:spcBef>
                <a:spcPts val="95"/>
              </a:spcBef>
            </a:pPr>
            <a:endParaRPr lang="en-GB" sz="4900" spc="790" dirty="0">
              <a:solidFill>
                <a:srgbClr val="F9EBEB"/>
              </a:solidFill>
              <a:latin typeface="Noto Sans CJK HK"/>
              <a:cs typeface="Noto Sans CJK HK"/>
            </a:endParaRPr>
          </a:p>
          <a:p>
            <a:pPr marL="12700" marR="95250">
              <a:lnSpc>
                <a:spcPct val="105500"/>
              </a:lnSpc>
              <a:spcBef>
                <a:spcPts val="95"/>
              </a:spcBef>
            </a:pPr>
            <a:endParaRPr lang="en-GB" sz="4900" spc="790" dirty="0">
              <a:solidFill>
                <a:srgbClr val="F9EBEB"/>
              </a:solidFill>
              <a:latin typeface="Noto Sans CJK HK"/>
              <a:cs typeface="Noto Sans CJK HK"/>
            </a:endParaRPr>
          </a:p>
          <a:p>
            <a:pPr marL="12700" marR="95250">
              <a:lnSpc>
                <a:spcPct val="105500"/>
              </a:lnSpc>
              <a:spcBef>
                <a:spcPts val="95"/>
              </a:spcBef>
            </a:pPr>
            <a:endParaRPr lang="en-GB" sz="4900" spc="790" dirty="0">
              <a:solidFill>
                <a:srgbClr val="F9EBEB"/>
              </a:solidFill>
              <a:latin typeface="Noto Sans CJK HK"/>
              <a:cs typeface="Noto Sans CJK HK"/>
            </a:endParaRPr>
          </a:p>
          <a:p>
            <a:pPr marL="12700" marR="95250">
              <a:lnSpc>
                <a:spcPct val="105500"/>
              </a:lnSpc>
              <a:spcBef>
                <a:spcPts val="95"/>
              </a:spcBef>
            </a:pPr>
            <a:endParaRPr sz="4900" dirty="0">
              <a:latin typeface="Noto Sans CJK HK"/>
              <a:cs typeface="Noto Sans CJK HK"/>
            </a:endParaRPr>
          </a:p>
          <a:p>
            <a:pPr marL="12700" marR="5080">
              <a:lnSpc>
                <a:spcPct val="135700"/>
              </a:lnSpc>
              <a:spcBef>
                <a:spcPts val="2240"/>
              </a:spcBef>
            </a:pP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Employment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Ordinance</a:t>
            </a:r>
            <a:r>
              <a:rPr sz="135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(EO)</a:t>
            </a:r>
            <a:r>
              <a:rPr sz="13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Hong</a:t>
            </a:r>
            <a:r>
              <a:rPr sz="135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Kong</a:t>
            </a:r>
            <a:r>
              <a:rPr sz="135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has</a:t>
            </a:r>
            <a:r>
              <a:rPr sz="135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undergone</a:t>
            </a:r>
            <a:r>
              <a:rPr sz="13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significant</a:t>
            </a:r>
            <a:r>
              <a:rPr sz="135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amendments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recent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years,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reshaping</a:t>
            </a:r>
            <a:r>
              <a:rPr sz="13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landscape</a:t>
            </a:r>
            <a:r>
              <a:rPr sz="13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employment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rights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obligations.</a:t>
            </a:r>
            <a:r>
              <a:rPr sz="13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These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changes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have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far-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reaching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implications</a:t>
            </a:r>
            <a:r>
              <a:rPr sz="13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both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employees,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necessitating</a:t>
            </a:r>
            <a:r>
              <a:rPr sz="135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3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thorough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understanding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practical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impact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3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workplace.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3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presentation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will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explore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key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amendments,</a:t>
            </a:r>
            <a:r>
              <a:rPr sz="135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consequences,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strategies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for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adaptation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evolving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legal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environment</a:t>
            </a:r>
            <a:r>
              <a:rPr sz="13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Hong</a:t>
            </a:r>
            <a:r>
              <a:rPr sz="135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Kong's</a:t>
            </a:r>
            <a:r>
              <a:rPr sz="135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labour</a:t>
            </a:r>
            <a:r>
              <a:rPr sz="135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market.</a:t>
            </a:r>
            <a:endParaRPr sz="135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18236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8423" y="2623565"/>
            <a:ext cx="9927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550" dirty="0"/>
              <a:t>Overview</a:t>
            </a:r>
            <a:r>
              <a:rPr sz="3600" spc="-60" dirty="0"/>
              <a:t> </a:t>
            </a:r>
            <a:r>
              <a:rPr sz="3600" spc="484" dirty="0"/>
              <a:t>of</a:t>
            </a:r>
            <a:r>
              <a:rPr sz="3600" spc="-75" dirty="0"/>
              <a:t> </a:t>
            </a:r>
            <a:r>
              <a:rPr sz="3600" spc="590" dirty="0"/>
              <a:t>Recent</a:t>
            </a:r>
            <a:r>
              <a:rPr sz="3600" spc="-75" dirty="0"/>
              <a:t> </a:t>
            </a:r>
            <a:r>
              <a:rPr sz="3600" spc="905" dirty="0"/>
              <a:t>EO</a:t>
            </a:r>
            <a:r>
              <a:rPr sz="3600" spc="-65" dirty="0"/>
              <a:t> </a:t>
            </a:r>
            <a:r>
              <a:rPr sz="3600" spc="570" dirty="0"/>
              <a:t>Amendments</a:t>
            </a:r>
            <a:endParaRPr sz="3600"/>
          </a:p>
        </p:txBody>
      </p:sp>
      <p:grpSp>
        <p:nvGrpSpPr>
          <p:cNvPr id="4" name="object 4"/>
          <p:cNvGrpSpPr/>
          <p:nvPr/>
        </p:nvGrpSpPr>
        <p:grpSpPr>
          <a:xfrm>
            <a:off x="673608" y="3500628"/>
            <a:ext cx="984885" cy="4247515"/>
            <a:chOff x="673608" y="3500628"/>
            <a:chExt cx="984885" cy="4247515"/>
          </a:xfrm>
        </p:grpSpPr>
        <p:sp>
          <p:nvSpPr>
            <p:cNvPr id="5" name="object 5"/>
            <p:cNvSpPr/>
            <p:nvPr/>
          </p:nvSpPr>
          <p:spPr>
            <a:xfrm>
              <a:off x="861060" y="3500627"/>
              <a:ext cx="797560" cy="4247515"/>
            </a:xfrm>
            <a:custGeom>
              <a:avLst/>
              <a:gdLst/>
              <a:ahLst/>
              <a:cxnLst/>
              <a:rect l="l" t="t" r="r" b="b"/>
              <a:pathLst>
                <a:path w="797560" h="4247515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4242270"/>
                  </a:lnTo>
                  <a:lnTo>
                    <a:pt x="5118" y="4247388"/>
                  </a:lnTo>
                  <a:lnTo>
                    <a:pt x="17741" y="4247388"/>
                  </a:lnTo>
                  <a:lnTo>
                    <a:pt x="22860" y="4242270"/>
                  </a:lnTo>
                  <a:lnTo>
                    <a:pt x="22860" y="5080"/>
                  </a:lnTo>
                  <a:close/>
                </a:path>
                <a:path w="797560" h="4247515">
                  <a:moveTo>
                    <a:pt x="797052" y="386080"/>
                  </a:moveTo>
                  <a:lnTo>
                    <a:pt x="791972" y="381000"/>
                  </a:lnTo>
                  <a:lnTo>
                    <a:pt x="191046" y="381000"/>
                  </a:lnTo>
                  <a:lnTo>
                    <a:pt x="185928" y="386080"/>
                  </a:lnTo>
                  <a:lnTo>
                    <a:pt x="185928" y="392430"/>
                  </a:lnTo>
                  <a:lnTo>
                    <a:pt x="185928" y="398780"/>
                  </a:lnTo>
                  <a:lnTo>
                    <a:pt x="191046" y="403860"/>
                  </a:lnTo>
                  <a:lnTo>
                    <a:pt x="791972" y="403860"/>
                  </a:lnTo>
                  <a:lnTo>
                    <a:pt x="797052" y="398780"/>
                  </a:lnTo>
                  <a:lnTo>
                    <a:pt x="797052" y="38608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77418" y="3697986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319785" y="0"/>
                  </a:moveTo>
                  <a:lnTo>
                    <a:pt x="73405" y="0"/>
                  </a:lnTo>
                  <a:lnTo>
                    <a:pt x="44834" y="5772"/>
                  </a:lnTo>
                  <a:lnTo>
                    <a:pt x="21501" y="21510"/>
                  </a:lnTo>
                  <a:lnTo>
                    <a:pt x="5768" y="44844"/>
                  </a:lnTo>
                  <a:lnTo>
                    <a:pt x="0" y="73405"/>
                  </a:lnTo>
                  <a:lnTo>
                    <a:pt x="0" y="319786"/>
                  </a:lnTo>
                  <a:lnTo>
                    <a:pt x="5768" y="348347"/>
                  </a:lnTo>
                  <a:lnTo>
                    <a:pt x="21501" y="371681"/>
                  </a:lnTo>
                  <a:lnTo>
                    <a:pt x="44834" y="387419"/>
                  </a:lnTo>
                  <a:lnTo>
                    <a:pt x="73405" y="393191"/>
                  </a:lnTo>
                  <a:lnTo>
                    <a:pt x="319785" y="393191"/>
                  </a:lnTo>
                  <a:lnTo>
                    <a:pt x="348357" y="387419"/>
                  </a:lnTo>
                  <a:lnTo>
                    <a:pt x="371690" y="371681"/>
                  </a:lnTo>
                  <a:lnTo>
                    <a:pt x="387423" y="348347"/>
                  </a:lnTo>
                  <a:lnTo>
                    <a:pt x="393191" y="319786"/>
                  </a:lnTo>
                  <a:lnTo>
                    <a:pt x="393191" y="73405"/>
                  </a:lnTo>
                  <a:lnTo>
                    <a:pt x="387423" y="44844"/>
                  </a:lnTo>
                  <a:lnTo>
                    <a:pt x="371690" y="21510"/>
                  </a:lnTo>
                  <a:lnTo>
                    <a:pt x="348357" y="5772"/>
                  </a:lnTo>
                  <a:lnTo>
                    <a:pt x="31978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7418" y="3697986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0" y="73405"/>
                  </a:moveTo>
                  <a:lnTo>
                    <a:pt x="5768" y="44844"/>
                  </a:lnTo>
                  <a:lnTo>
                    <a:pt x="21501" y="21510"/>
                  </a:lnTo>
                  <a:lnTo>
                    <a:pt x="44834" y="5772"/>
                  </a:lnTo>
                  <a:lnTo>
                    <a:pt x="73405" y="0"/>
                  </a:lnTo>
                  <a:lnTo>
                    <a:pt x="319785" y="0"/>
                  </a:lnTo>
                  <a:lnTo>
                    <a:pt x="348357" y="5772"/>
                  </a:lnTo>
                  <a:lnTo>
                    <a:pt x="371690" y="21510"/>
                  </a:lnTo>
                  <a:lnTo>
                    <a:pt x="387423" y="44844"/>
                  </a:lnTo>
                  <a:lnTo>
                    <a:pt x="393191" y="73405"/>
                  </a:lnTo>
                  <a:lnTo>
                    <a:pt x="393191" y="319786"/>
                  </a:lnTo>
                  <a:lnTo>
                    <a:pt x="387423" y="348347"/>
                  </a:lnTo>
                  <a:lnTo>
                    <a:pt x="371690" y="371681"/>
                  </a:lnTo>
                  <a:lnTo>
                    <a:pt x="348357" y="387419"/>
                  </a:lnTo>
                  <a:lnTo>
                    <a:pt x="319785" y="393191"/>
                  </a:lnTo>
                  <a:lnTo>
                    <a:pt x="73405" y="393191"/>
                  </a:lnTo>
                  <a:lnTo>
                    <a:pt x="44834" y="387419"/>
                  </a:lnTo>
                  <a:lnTo>
                    <a:pt x="21501" y="371681"/>
                  </a:lnTo>
                  <a:lnTo>
                    <a:pt x="5768" y="348347"/>
                  </a:lnTo>
                  <a:lnTo>
                    <a:pt x="0" y="319786"/>
                  </a:lnTo>
                  <a:lnTo>
                    <a:pt x="0" y="73405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79170" y="3680840"/>
            <a:ext cx="18605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20" dirty="0">
                <a:solidFill>
                  <a:srgbClr val="FFE4E4"/>
                </a:solidFill>
                <a:latin typeface="Noto Sans CJK HK"/>
                <a:cs typeface="Noto Sans CJK HK"/>
              </a:rPr>
              <a:t>1</a:t>
            </a:r>
            <a:endParaRPr sz="2150">
              <a:latin typeface="Noto Sans CJK HK"/>
              <a:cs typeface="Noto Sans CJK H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20672" y="3654044"/>
            <a:ext cx="11433175" cy="950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70" dirty="0">
                <a:solidFill>
                  <a:srgbClr val="FFE4E4"/>
                </a:solidFill>
                <a:latin typeface="Noto Sans CJK HK"/>
                <a:cs typeface="Noto Sans CJK HK"/>
              </a:rPr>
              <a:t>2020</a:t>
            </a:r>
            <a:r>
              <a:rPr sz="1800" spc="-5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00" spc="290" dirty="0">
                <a:solidFill>
                  <a:srgbClr val="FFE4E4"/>
                </a:solidFill>
                <a:latin typeface="Noto Sans CJK HK"/>
                <a:cs typeface="Noto Sans CJK HK"/>
              </a:rPr>
              <a:t>Amendments</a:t>
            </a:r>
            <a:endParaRPr sz="1800">
              <a:latin typeface="Noto Sans CJK HK"/>
              <a:cs typeface="Noto Sans CJK HK"/>
            </a:endParaRPr>
          </a:p>
          <a:p>
            <a:pPr marL="12700" marR="5080">
              <a:lnSpc>
                <a:spcPct val="135600"/>
              </a:lnSpc>
              <a:spcBef>
                <a:spcPts val="725"/>
              </a:spcBef>
            </a:pP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Introduction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leave,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increasing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3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5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days.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Enhancement</a:t>
            </a:r>
            <a:r>
              <a:rPr sz="135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maternity</a:t>
            </a:r>
            <a:r>
              <a:rPr sz="135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80" dirty="0">
                <a:solidFill>
                  <a:srgbClr val="FFE4E4"/>
                </a:solidFill>
                <a:latin typeface="Arial"/>
                <a:cs typeface="Arial"/>
              </a:rPr>
              <a:t>10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35" dirty="0">
                <a:solidFill>
                  <a:srgbClr val="FFE4E4"/>
                </a:solidFill>
                <a:latin typeface="Arial"/>
                <a:cs typeface="Arial"/>
              </a:rPr>
              <a:t>14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weeks.</a:t>
            </a:r>
            <a:r>
              <a:rPr sz="135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Implementation</a:t>
            </a:r>
            <a:r>
              <a:rPr sz="135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50" dirty="0">
                <a:solidFill>
                  <a:srgbClr val="FFE4E4"/>
                </a:solidFill>
                <a:latin typeface="Arial"/>
                <a:cs typeface="Arial"/>
              </a:rPr>
              <a:t>a 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reimbursement</a:t>
            </a:r>
            <a:r>
              <a:rPr sz="135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scheme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employers.</a:t>
            </a:r>
            <a:endParaRPr sz="135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73608" y="5167884"/>
            <a:ext cx="984885" cy="401320"/>
            <a:chOff x="673608" y="5167884"/>
            <a:chExt cx="984885" cy="401320"/>
          </a:xfrm>
        </p:grpSpPr>
        <p:sp>
          <p:nvSpPr>
            <p:cNvPr id="11" name="object 11"/>
            <p:cNvSpPr/>
            <p:nvPr/>
          </p:nvSpPr>
          <p:spPr>
            <a:xfrm>
              <a:off x="1046988" y="5355336"/>
              <a:ext cx="611505" cy="22860"/>
            </a:xfrm>
            <a:custGeom>
              <a:avLst/>
              <a:gdLst/>
              <a:ahLst/>
              <a:cxnLst/>
              <a:rect l="l" t="t" r="r" b="b"/>
              <a:pathLst>
                <a:path w="611505" h="22860">
                  <a:moveTo>
                    <a:pt x="606044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59"/>
                  </a:lnTo>
                  <a:lnTo>
                    <a:pt x="606044" y="22859"/>
                  </a:lnTo>
                  <a:lnTo>
                    <a:pt x="611124" y="17780"/>
                  </a:lnTo>
                  <a:lnTo>
                    <a:pt x="611124" y="5080"/>
                  </a:lnTo>
                  <a:lnTo>
                    <a:pt x="606044" y="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77418" y="5171694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319785" y="0"/>
                  </a:moveTo>
                  <a:lnTo>
                    <a:pt x="73405" y="0"/>
                  </a:lnTo>
                  <a:lnTo>
                    <a:pt x="44834" y="5772"/>
                  </a:lnTo>
                  <a:lnTo>
                    <a:pt x="21501" y="21510"/>
                  </a:lnTo>
                  <a:lnTo>
                    <a:pt x="5768" y="44844"/>
                  </a:lnTo>
                  <a:lnTo>
                    <a:pt x="0" y="73405"/>
                  </a:lnTo>
                  <a:lnTo>
                    <a:pt x="0" y="319785"/>
                  </a:lnTo>
                  <a:lnTo>
                    <a:pt x="5768" y="348347"/>
                  </a:lnTo>
                  <a:lnTo>
                    <a:pt x="21501" y="371681"/>
                  </a:lnTo>
                  <a:lnTo>
                    <a:pt x="44834" y="387419"/>
                  </a:lnTo>
                  <a:lnTo>
                    <a:pt x="73405" y="393191"/>
                  </a:lnTo>
                  <a:lnTo>
                    <a:pt x="319785" y="393191"/>
                  </a:lnTo>
                  <a:lnTo>
                    <a:pt x="348357" y="387419"/>
                  </a:lnTo>
                  <a:lnTo>
                    <a:pt x="371690" y="371681"/>
                  </a:lnTo>
                  <a:lnTo>
                    <a:pt x="387423" y="348347"/>
                  </a:lnTo>
                  <a:lnTo>
                    <a:pt x="393191" y="319785"/>
                  </a:lnTo>
                  <a:lnTo>
                    <a:pt x="393191" y="73405"/>
                  </a:lnTo>
                  <a:lnTo>
                    <a:pt x="387423" y="44844"/>
                  </a:lnTo>
                  <a:lnTo>
                    <a:pt x="371690" y="21510"/>
                  </a:lnTo>
                  <a:lnTo>
                    <a:pt x="348357" y="5772"/>
                  </a:lnTo>
                  <a:lnTo>
                    <a:pt x="31978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77418" y="5171694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0" y="73405"/>
                  </a:moveTo>
                  <a:lnTo>
                    <a:pt x="5768" y="44844"/>
                  </a:lnTo>
                  <a:lnTo>
                    <a:pt x="21501" y="21510"/>
                  </a:lnTo>
                  <a:lnTo>
                    <a:pt x="44834" y="5772"/>
                  </a:lnTo>
                  <a:lnTo>
                    <a:pt x="73405" y="0"/>
                  </a:lnTo>
                  <a:lnTo>
                    <a:pt x="319785" y="0"/>
                  </a:lnTo>
                  <a:lnTo>
                    <a:pt x="348357" y="5772"/>
                  </a:lnTo>
                  <a:lnTo>
                    <a:pt x="371690" y="21510"/>
                  </a:lnTo>
                  <a:lnTo>
                    <a:pt x="387423" y="44844"/>
                  </a:lnTo>
                  <a:lnTo>
                    <a:pt x="393191" y="73405"/>
                  </a:lnTo>
                  <a:lnTo>
                    <a:pt x="393191" y="319785"/>
                  </a:lnTo>
                  <a:lnTo>
                    <a:pt x="387423" y="348347"/>
                  </a:lnTo>
                  <a:lnTo>
                    <a:pt x="371690" y="371681"/>
                  </a:lnTo>
                  <a:lnTo>
                    <a:pt x="348357" y="387419"/>
                  </a:lnTo>
                  <a:lnTo>
                    <a:pt x="319785" y="393191"/>
                  </a:lnTo>
                  <a:lnTo>
                    <a:pt x="73405" y="393191"/>
                  </a:lnTo>
                  <a:lnTo>
                    <a:pt x="44834" y="387419"/>
                  </a:lnTo>
                  <a:lnTo>
                    <a:pt x="21501" y="371681"/>
                  </a:lnTo>
                  <a:lnTo>
                    <a:pt x="5768" y="348347"/>
                  </a:lnTo>
                  <a:lnTo>
                    <a:pt x="0" y="319785"/>
                  </a:lnTo>
                  <a:lnTo>
                    <a:pt x="0" y="73405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45947" y="5155183"/>
            <a:ext cx="25336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555" dirty="0">
                <a:solidFill>
                  <a:srgbClr val="FFE4E4"/>
                </a:solidFill>
                <a:latin typeface="Noto Sans CJK HK"/>
                <a:cs typeface="Noto Sans CJK HK"/>
              </a:rPr>
              <a:t>2</a:t>
            </a:r>
            <a:endParaRPr sz="2150">
              <a:latin typeface="Noto Sans CJK HK"/>
              <a:cs typeface="Noto Sans CJK H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20672" y="5128005"/>
            <a:ext cx="12050395" cy="950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30" dirty="0">
                <a:solidFill>
                  <a:srgbClr val="FFE4E4"/>
                </a:solidFill>
                <a:latin typeface="Noto Sans CJK HK"/>
                <a:cs typeface="Noto Sans CJK HK"/>
              </a:rPr>
              <a:t>2022</a:t>
            </a:r>
            <a:r>
              <a:rPr sz="180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00" spc="290" dirty="0">
                <a:solidFill>
                  <a:srgbClr val="FFE4E4"/>
                </a:solidFill>
                <a:latin typeface="Noto Sans CJK HK"/>
                <a:cs typeface="Noto Sans CJK HK"/>
              </a:rPr>
              <a:t>Amendments</a:t>
            </a:r>
            <a:endParaRPr sz="1800">
              <a:latin typeface="Noto Sans CJK HK"/>
              <a:cs typeface="Noto Sans CJK HK"/>
            </a:endParaRPr>
          </a:p>
          <a:p>
            <a:pPr marL="12700" marR="5080">
              <a:lnSpc>
                <a:spcPct val="135600"/>
              </a:lnSpc>
              <a:spcBef>
                <a:spcPts val="725"/>
              </a:spcBef>
            </a:pP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Expansion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35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holidays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50" dirty="0">
                <a:solidFill>
                  <a:srgbClr val="FFE4E4"/>
                </a:solidFill>
                <a:latin typeface="Arial"/>
                <a:cs typeface="Arial"/>
              </a:rPr>
              <a:t>12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80" dirty="0">
                <a:solidFill>
                  <a:srgbClr val="FFE4E4"/>
                </a:solidFill>
                <a:latin typeface="Arial"/>
                <a:cs typeface="Arial"/>
              </a:rPr>
              <a:t>17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days,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be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phased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gradually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until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2030.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Introduction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35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offence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35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who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fail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comply 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reinstatement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3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10" dirty="0">
                <a:solidFill>
                  <a:srgbClr val="FFE4E4"/>
                </a:solidFill>
                <a:latin typeface="Arial"/>
                <a:cs typeface="Arial"/>
              </a:rPr>
              <a:t>re-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engagement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orders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cases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unreasonable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dismissal.</a:t>
            </a:r>
            <a:endParaRPr sz="13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73608" y="6641592"/>
            <a:ext cx="984885" cy="401320"/>
            <a:chOff x="673608" y="6641592"/>
            <a:chExt cx="984885" cy="401320"/>
          </a:xfrm>
        </p:grpSpPr>
        <p:sp>
          <p:nvSpPr>
            <p:cNvPr id="17" name="object 17"/>
            <p:cNvSpPr/>
            <p:nvPr/>
          </p:nvSpPr>
          <p:spPr>
            <a:xfrm>
              <a:off x="1046988" y="6829044"/>
              <a:ext cx="611505" cy="22860"/>
            </a:xfrm>
            <a:custGeom>
              <a:avLst/>
              <a:gdLst/>
              <a:ahLst/>
              <a:cxnLst/>
              <a:rect l="l" t="t" r="r" b="b"/>
              <a:pathLst>
                <a:path w="611505" h="22859">
                  <a:moveTo>
                    <a:pt x="606044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06044" y="22859"/>
                  </a:lnTo>
                  <a:lnTo>
                    <a:pt x="611124" y="17779"/>
                  </a:lnTo>
                  <a:lnTo>
                    <a:pt x="611124" y="5079"/>
                  </a:lnTo>
                  <a:lnTo>
                    <a:pt x="606044" y="0"/>
                  </a:lnTo>
                  <a:close/>
                </a:path>
              </a:pathLst>
            </a:custGeom>
            <a:solidFill>
              <a:srgbClr val="8D23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77418" y="6645402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319785" y="0"/>
                  </a:moveTo>
                  <a:lnTo>
                    <a:pt x="73405" y="0"/>
                  </a:lnTo>
                  <a:lnTo>
                    <a:pt x="44834" y="5772"/>
                  </a:lnTo>
                  <a:lnTo>
                    <a:pt x="21501" y="21510"/>
                  </a:lnTo>
                  <a:lnTo>
                    <a:pt x="5768" y="44844"/>
                  </a:lnTo>
                  <a:lnTo>
                    <a:pt x="0" y="73406"/>
                  </a:lnTo>
                  <a:lnTo>
                    <a:pt x="0" y="319786"/>
                  </a:lnTo>
                  <a:lnTo>
                    <a:pt x="5768" y="348357"/>
                  </a:lnTo>
                  <a:lnTo>
                    <a:pt x="21501" y="371690"/>
                  </a:lnTo>
                  <a:lnTo>
                    <a:pt x="44834" y="387423"/>
                  </a:lnTo>
                  <a:lnTo>
                    <a:pt x="73405" y="393192"/>
                  </a:lnTo>
                  <a:lnTo>
                    <a:pt x="319785" y="393192"/>
                  </a:lnTo>
                  <a:lnTo>
                    <a:pt x="348357" y="387423"/>
                  </a:lnTo>
                  <a:lnTo>
                    <a:pt x="371690" y="371690"/>
                  </a:lnTo>
                  <a:lnTo>
                    <a:pt x="387423" y="348357"/>
                  </a:lnTo>
                  <a:lnTo>
                    <a:pt x="393191" y="319786"/>
                  </a:lnTo>
                  <a:lnTo>
                    <a:pt x="393191" y="73406"/>
                  </a:lnTo>
                  <a:lnTo>
                    <a:pt x="387423" y="44844"/>
                  </a:lnTo>
                  <a:lnTo>
                    <a:pt x="371690" y="21510"/>
                  </a:lnTo>
                  <a:lnTo>
                    <a:pt x="348357" y="5772"/>
                  </a:lnTo>
                  <a:lnTo>
                    <a:pt x="31978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77418" y="6645402"/>
              <a:ext cx="393700" cy="393700"/>
            </a:xfrm>
            <a:custGeom>
              <a:avLst/>
              <a:gdLst/>
              <a:ahLst/>
              <a:cxnLst/>
              <a:rect l="l" t="t" r="r" b="b"/>
              <a:pathLst>
                <a:path w="393700" h="393700">
                  <a:moveTo>
                    <a:pt x="0" y="73406"/>
                  </a:moveTo>
                  <a:lnTo>
                    <a:pt x="5768" y="44844"/>
                  </a:lnTo>
                  <a:lnTo>
                    <a:pt x="21501" y="21510"/>
                  </a:lnTo>
                  <a:lnTo>
                    <a:pt x="44834" y="5772"/>
                  </a:lnTo>
                  <a:lnTo>
                    <a:pt x="73405" y="0"/>
                  </a:lnTo>
                  <a:lnTo>
                    <a:pt x="319785" y="0"/>
                  </a:lnTo>
                  <a:lnTo>
                    <a:pt x="348357" y="5772"/>
                  </a:lnTo>
                  <a:lnTo>
                    <a:pt x="371690" y="21510"/>
                  </a:lnTo>
                  <a:lnTo>
                    <a:pt x="387423" y="44844"/>
                  </a:lnTo>
                  <a:lnTo>
                    <a:pt x="393191" y="73406"/>
                  </a:lnTo>
                  <a:lnTo>
                    <a:pt x="393191" y="319786"/>
                  </a:lnTo>
                  <a:lnTo>
                    <a:pt x="387423" y="348357"/>
                  </a:lnTo>
                  <a:lnTo>
                    <a:pt x="371690" y="371690"/>
                  </a:lnTo>
                  <a:lnTo>
                    <a:pt x="348357" y="387423"/>
                  </a:lnTo>
                  <a:lnTo>
                    <a:pt x="319785" y="393192"/>
                  </a:lnTo>
                  <a:lnTo>
                    <a:pt x="73405" y="393192"/>
                  </a:lnTo>
                  <a:lnTo>
                    <a:pt x="44834" y="387423"/>
                  </a:lnTo>
                  <a:lnTo>
                    <a:pt x="21501" y="371690"/>
                  </a:lnTo>
                  <a:lnTo>
                    <a:pt x="5768" y="348357"/>
                  </a:lnTo>
                  <a:lnTo>
                    <a:pt x="0" y="319786"/>
                  </a:lnTo>
                  <a:lnTo>
                    <a:pt x="0" y="73406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39546" y="6629145"/>
            <a:ext cx="26606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650" dirty="0">
                <a:solidFill>
                  <a:srgbClr val="FFE4E4"/>
                </a:solidFill>
                <a:latin typeface="Noto Sans CJK HK"/>
                <a:cs typeface="Noto Sans CJK HK"/>
              </a:rPr>
              <a:t>3</a:t>
            </a:r>
            <a:endParaRPr sz="2150">
              <a:latin typeface="Noto Sans CJK HK"/>
              <a:cs typeface="Noto Sans CJK HK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820672" y="6602348"/>
            <a:ext cx="11645900" cy="950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60" dirty="0">
                <a:solidFill>
                  <a:srgbClr val="FFE4E4"/>
                </a:solidFill>
                <a:latin typeface="Noto Sans CJK HK"/>
                <a:cs typeface="Noto Sans CJK HK"/>
              </a:rPr>
              <a:t>2023</a:t>
            </a:r>
            <a:r>
              <a:rPr sz="180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800" spc="290" dirty="0">
                <a:solidFill>
                  <a:srgbClr val="FFE4E4"/>
                </a:solidFill>
                <a:latin typeface="Noto Sans CJK HK"/>
                <a:cs typeface="Noto Sans CJK HK"/>
              </a:rPr>
              <a:t>Amendments</a:t>
            </a:r>
            <a:endParaRPr sz="1800">
              <a:latin typeface="Noto Sans CJK HK"/>
              <a:cs typeface="Noto Sans CJK HK"/>
            </a:endParaRPr>
          </a:p>
          <a:p>
            <a:pPr marL="12700" marR="5080">
              <a:lnSpc>
                <a:spcPct val="135600"/>
              </a:lnSpc>
              <a:spcBef>
                <a:spcPts val="725"/>
              </a:spcBef>
            </a:pP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Implementation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refined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procedures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claiming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sickness</a:t>
            </a:r>
            <a:r>
              <a:rPr sz="135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allowance,</a:t>
            </a:r>
            <a:r>
              <a:rPr sz="13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including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acceptance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3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electronic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medical</a:t>
            </a:r>
            <a:r>
              <a:rPr sz="13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certificates.</a:t>
            </a:r>
            <a:r>
              <a:rPr sz="1350" spc="50" dirty="0">
                <a:solidFill>
                  <a:srgbClr val="FFE4E4"/>
                </a:solidFill>
                <a:latin typeface="Arial"/>
                <a:cs typeface="Arial"/>
              </a:rPr>
              <a:t> Introduction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measures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55" dirty="0">
                <a:solidFill>
                  <a:srgbClr val="FFE4E4"/>
                </a:solidFill>
                <a:latin typeface="Arial"/>
                <a:cs typeface="Arial"/>
              </a:rPr>
              <a:t>prevent</a:t>
            </a:r>
            <a:r>
              <a:rPr sz="135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45" dirty="0">
                <a:solidFill>
                  <a:srgbClr val="FFE4E4"/>
                </a:solidFill>
                <a:latin typeface="Arial"/>
                <a:cs typeface="Arial"/>
              </a:rPr>
              <a:t>discrimination</a:t>
            </a:r>
            <a:r>
              <a:rPr sz="13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against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breastfeeding</a:t>
            </a:r>
            <a:r>
              <a:rPr sz="13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women</a:t>
            </a:r>
            <a:r>
              <a:rPr sz="135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35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3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350" spc="-10" dirty="0">
                <a:solidFill>
                  <a:srgbClr val="FFE4E4"/>
                </a:solidFill>
                <a:latin typeface="Arial"/>
                <a:cs typeface="Arial"/>
              </a:rPr>
              <a:t>workplace.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4258" rIns="0" bIns="0" rtlCol="0">
            <a:spAutoFit/>
          </a:bodyPr>
          <a:lstStyle/>
          <a:p>
            <a:pPr marL="145415" marR="5080">
              <a:lnSpc>
                <a:spcPts val="5610"/>
              </a:lnSpc>
            </a:pPr>
            <a:r>
              <a:rPr spc="785" dirty="0"/>
              <a:t>Changes</a:t>
            </a:r>
            <a:r>
              <a:rPr spc="-130" dirty="0"/>
              <a:t> </a:t>
            </a:r>
            <a:r>
              <a:rPr spc="590" dirty="0"/>
              <a:t>to</a:t>
            </a:r>
            <a:r>
              <a:rPr spc="-95" dirty="0"/>
              <a:t> </a:t>
            </a:r>
            <a:r>
              <a:rPr spc="680" dirty="0"/>
              <a:t>Paternity</a:t>
            </a:r>
            <a:r>
              <a:rPr spc="-120" dirty="0"/>
              <a:t> </a:t>
            </a:r>
            <a:r>
              <a:rPr spc="530" dirty="0"/>
              <a:t>and</a:t>
            </a:r>
            <a:r>
              <a:rPr spc="-114" dirty="0"/>
              <a:t> </a:t>
            </a:r>
            <a:r>
              <a:rPr spc="675" dirty="0"/>
              <a:t>Maternity </a:t>
            </a:r>
            <a:r>
              <a:rPr spc="850" dirty="0"/>
              <a:t>Leave</a:t>
            </a:r>
            <a:r>
              <a:rPr spc="-120" dirty="0"/>
              <a:t> </a:t>
            </a:r>
            <a:r>
              <a:rPr spc="610" dirty="0"/>
              <a:t>Entitlements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642" y="3130042"/>
            <a:ext cx="4037965" cy="331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35" dirty="0">
                <a:solidFill>
                  <a:srgbClr val="F9EBEB"/>
                </a:solidFill>
                <a:latin typeface="Noto Sans CJK HK"/>
                <a:cs typeface="Noto Sans CJK HK"/>
              </a:rPr>
              <a:t>Paternity</a:t>
            </a:r>
            <a:r>
              <a:rPr sz="2200" spc="-40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400" dirty="0">
                <a:solidFill>
                  <a:srgbClr val="F9EBEB"/>
                </a:solidFill>
                <a:latin typeface="Noto Sans CJK HK"/>
                <a:cs typeface="Noto Sans CJK HK"/>
              </a:rPr>
              <a:t>Leave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has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been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extended</a:t>
            </a:r>
            <a:r>
              <a:rPr sz="1700" spc="-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3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5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days.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Eligible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male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are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now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entitled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80%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average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daily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wages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paternity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pay,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subject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cap.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change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aims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promote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FFE4E4"/>
                </a:solidFill>
                <a:latin typeface="Arial"/>
                <a:cs typeface="Arial"/>
              </a:rPr>
              <a:t>work-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life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balance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encourage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fathers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take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more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active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role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childcare.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00853" y="3130042"/>
            <a:ext cx="3812540" cy="3655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40" dirty="0">
                <a:solidFill>
                  <a:srgbClr val="F9EBEB"/>
                </a:solidFill>
                <a:latin typeface="Noto Sans CJK HK"/>
                <a:cs typeface="Noto Sans CJK HK"/>
              </a:rPr>
              <a:t>Maternity</a:t>
            </a:r>
            <a:r>
              <a:rPr sz="2200" spc="-55" dirty="0">
                <a:solidFill>
                  <a:srgbClr val="F9EBEB"/>
                </a:solidFill>
                <a:latin typeface="Noto Sans CJK HK"/>
                <a:cs typeface="Noto Sans CJK HK"/>
              </a:rPr>
              <a:t> </a:t>
            </a:r>
            <a:r>
              <a:rPr sz="2200" spc="400" dirty="0">
                <a:solidFill>
                  <a:srgbClr val="F9EBEB"/>
                </a:solidFill>
                <a:latin typeface="Noto Sans CJK HK"/>
                <a:cs typeface="Noto Sans CJK HK"/>
              </a:rPr>
              <a:t>Leave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35"/>
              </a:spcBef>
            </a:pP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Maternity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leave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has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been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increased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FFE4E4"/>
                </a:solidFill>
                <a:latin typeface="Arial"/>
                <a:cs typeface="Arial"/>
              </a:rPr>
              <a:t>10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80" dirty="0">
                <a:solidFill>
                  <a:srgbClr val="FFE4E4"/>
                </a:solidFill>
                <a:latin typeface="Arial"/>
                <a:cs typeface="Arial"/>
              </a:rPr>
              <a:t>14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weeks.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additional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4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weeks are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also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paid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at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80%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employee's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average</a:t>
            </a:r>
            <a:r>
              <a:rPr sz="17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daily</a:t>
            </a:r>
            <a:r>
              <a:rPr sz="1700" spc="1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wages,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subject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cap.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extension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aligns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Hong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Kong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more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closely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with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international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standards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supports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new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mothers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recovery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and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bonding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700" spc="-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newborns.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55834" y="3109620"/>
            <a:ext cx="3930650" cy="3345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48410">
              <a:lnSpc>
                <a:spcPct val="105900"/>
              </a:lnSpc>
              <a:spcBef>
                <a:spcPts val="100"/>
              </a:spcBef>
            </a:pPr>
            <a:r>
              <a:rPr sz="2200" spc="320" dirty="0">
                <a:solidFill>
                  <a:srgbClr val="F9EBEB"/>
                </a:solidFill>
                <a:latin typeface="Noto Sans CJK HK"/>
                <a:cs typeface="Noto Sans CJK HK"/>
              </a:rPr>
              <a:t>Reimbursement </a:t>
            </a:r>
            <a:r>
              <a:rPr sz="2200" spc="385" dirty="0">
                <a:solidFill>
                  <a:srgbClr val="F9EBEB"/>
                </a:solidFill>
                <a:latin typeface="Noto Sans CJK HK"/>
                <a:cs typeface="Noto Sans CJK HK"/>
              </a:rPr>
              <a:t>Scheme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164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alleviate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financial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burden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on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employers,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government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has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introduced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reimbursement</a:t>
            </a:r>
            <a:r>
              <a:rPr sz="1700" spc="-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scheme.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700" spc="1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claim</a:t>
            </a:r>
            <a:r>
              <a:rPr sz="17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reimbursement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700" spc="-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government</a:t>
            </a:r>
            <a:r>
              <a:rPr sz="1700" spc="-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additional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maternity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pay,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subject</a:t>
            </a:r>
            <a:r>
              <a:rPr sz="1700" spc="-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specified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cap.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1459" rIns="0" bIns="0" rtlCol="0">
            <a:spAutoFit/>
          </a:bodyPr>
          <a:lstStyle/>
          <a:p>
            <a:pPr marL="118110" marR="5080">
              <a:lnSpc>
                <a:spcPts val="5400"/>
              </a:lnSpc>
            </a:pPr>
            <a:r>
              <a:rPr sz="4300" spc="635" dirty="0"/>
              <a:t>Implications</a:t>
            </a:r>
            <a:r>
              <a:rPr sz="4300" spc="-90" dirty="0"/>
              <a:t> </a:t>
            </a:r>
            <a:r>
              <a:rPr sz="4300" spc="660" dirty="0"/>
              <a:t>for</a:t>
            </a:r>
            <a:r>
              <a:rPr sz="4300" spc="-100" dirty="0"/>
              <a:t> </a:t>
            </a:r>
            <a:r>
              <a:rPr sz="4300" spc="710" dirty="0"/>
              <a:t>Employers</a:t>
            </a:r>
            <a:r>
              <a:rPr sz="4300" spc="-80" dirty="0"/>
              <a:t> </a:t>
            </a:r>
            <a:r>
              <a:rPr sz="4300" spc="484" dirty="0"/>
              <a:t>and </a:t>
            </a:r>
            <a:r>
              <a:rPr sz="4300" spc="600" dirty="0"/>
              <a:t>Compliance</a:t>
            </a:r>
            <a:r>
              <a:rPr sz="4300" spc="-80" dirty="0"/>
              <a:t> </a:t>
            </a:r>
            <a:r>
              <a:rPr sz="4300" spc="635" dirty="0"/>
              <a:t>Requirements</a:t>
            </a:r>
            <a:endParaRPr sz="4300"/>
          </a:p>
        </p:txBody>
      </p:sp>
      <p:grpSp>
        <p:nvGrpSpPr>
          <p:cNvPr id="3" name="object 3"/>
          <p:cNvGrpSpPr/>
          <p:nvPr/>
        </p:nvGrpSpPr>
        <p:grpSpPr>
          <a:xfrm>
            <a:off x="726948" y="2764535"/>
            <a:ext cx="478790" cy="477520"/>
            <a:chOff x="726948" y="2764535"/>
            <a:chExt cx="478790" cy="477520"/>
          </a:xfrm>
        </p:grpSpPr>
        <p:sp>
          <p:nvSpPr>
            <p:cNvPr id="4" name="object 4"/>
            <p:cNvSpPr/>
            <p:nvPr/>
          </p:nvSpPr>
          <p:spPr>
            <a:xfrm>
              <a:off x="730758" y="2768345"/>
              <a:ext cx="471170" cy="469900"/>
            </a:xfrm>
            <a:custGeom>
              <a:avLst/>
              <a:gdLst/>
              <a:ahLst/>
              <a:cxnLst/>
              <a:rect l="l" t="t" r="r" b="b"/>
              <a:pathLst>
                <a:path w="471169" h="469900">
                  <a:moveTo>
                    <a:pt x="383286" y="0"/>
                  </a:moveTo>
                  <a:lnTo>
                    <a:pt x="87629" y="0"/>
                  </a:lnTo>
                  <a:lnTo>
                    <a:pt x="53519" y="6887"/>
                  </a:lnTo>
                  <a:lnTo>
                    <a:pt x="25665" y="25669"/>
                  </a:lnTo>
                  <a:lnTo>
                    <a:pt x="6885" y="53524"/>
                  </a:lnTo>
                  <a:lnTo>
                    <a:pt x="0" y="87629"/>
                  </a:lnTo>
                  <a:lnTo>
                    <a:pt x="0" y="381762"/>
                  </a:lnTo>
                  <a:lnTo>
                    <a:pt x="6885" y="415867"/>
                  </a:lnTo>
                  <a:lnTo>
                    <a:pt x="25665" y="443722"/>
                  </a:lnTo>
                  <a:lnTo>
                    <a:pt x="53519" y="462504"/>
                  </a:lnTo>
                  <a:lnTo>
                    <a:pt x="87629" y="469391"/>
                  </a:lnTo>
                  <a:lnTo>
                    <a:pt x="383286" y="469391"/>
                  </a:lnTo>
                  <a:lnTo>
                    <a:pt x="417396" y="462504"/>
                  </a:lnTo>
                  <a:lnTo>
                    <a:pt x="445250" y="443722"/>
                  </a:lnTo>
                  <a:lnTo>
                    <a:pt x="464030" y="415867"/>
                  </a:lnTo>
                  <a:lnTo>
                    <a:pt x="470916" y="381762"/>
                  </a:lnTo>
                  <a:lnTo>
                    <a:pt x="470916" y="87629"/>
                  </a:lnTo>
                  <a:lnTo>
                    <a:pt x="464030" y="53524"/>
                  </a:lnTo>
                  <a:lnTo>
                    <a:pt x="445250" y="25669"/>
                  </a:lnTo>
                  <a:lnTo>
                    <a:pt x="417396" y="6887"/>
                  </a:lnTo>
                  <a:lnTo>
                    <a:pt x="383286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0758" y="2768345"/>
              <a:ext cx="471170" cy="469900"/>
            </a:xfrm>
            <a:custGeom>
              <a:avLst/>
              <a:gdLst/>
              <a:ahLst/>
              <a:cxnLst/>
              <a:rect l="l" t="t" r="r" b="b"/>
              <a:pathLst>
                <a:path w="471169" h="469900">
                  <a:moveTo>
                    <a:pt x="0" y="87629"/>
                  </a:moveTo>
                  <a:lnTo>
                    <a:pt x="6885" y="53524"/>
                  </a:lnTo>
                  <a:lnTo>
                    <a:pt x="25665" y="25669"/>
                  </a:lnTo>
                  <a:lnTo>
                    <a:pt x="53519" y="6887"/>
                  </a:lnTo>
                  <a:lnTo>
                    <a:pt x="87629" y="0"/>
                  </a:lnTo>
                  <a:lnTo>
                    <a:pt x="383286" y="0"/>
                  </a:lnTo>
                  <a:lnTo>
                    <a:pt x="417396" y="6887"/>
                  </a:lnTo>
                  <a:lnTo>
                    <a:pt x="445250" y="25669"/>
                  </a:lnTo>
                  <a:lnTo>
                    <a:pt x="464030" y="53524"/>
                  </a:lnTo>
                  <a:lnTo>
                    <a:pt x="470916" y="87629"/>
                  </a:lnTo>
                  <a:lnTo>
                    <a:pt x="470916" y="381762"/>
                  </a:lnTo>
                  <a:lnTo>
                    <a:pt x="464030" y="415867"/>
                  </a:lnTo>
                  <a:lnTo>
                    <a:pt x="445250" y="443722"/>
                  </a:lnTo>
                  <a:lnTo>
                    <a:pt x="417396" y="462504"/>
                  </a:lnTo>
                  <a:lnTo>
                    <a:pt x="383286" y="469391"/>
                  </a:lnTo>
                  <a:lnTo>
                    <a:pt x="87629" y="469391"/>
                  </a:lnTo>
                  <a:lnTo>
                    <a:pt x="53519" y="462504"/>
                  </a:lnTo>
                  <a:lnTo>
                    <a:pt x="25665" y="443722"/>
                  </a:lnTo>
                  <a:lnTo>
                    <a:pt x="6885" y="415867"/>
                  </a:lnTo>
                  <a:lnTo>
                    <a:pt x="0" y="381762"/>
                  </a:lnTo>
                  <a:lnTo>
                    <a:pt x="0" y="87629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57503" y="2751201"/>
            <a:ext cx="21590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20" dirty="0">
                <a:solidFill>
                  <a:srgbClr val="FFE4E4"/>
                </a:solidFill>
                <a:latin typeface="Noto Sans CJK HK"/>
                <a:cs typeface="Noto Sans CJK HK"/>
              </a:rPr>
              <a:t>1</a:t>
            </a:r>
            <a:endParaRPr sz="2550">
              <a:latin typeface="Noto Sans CJK HK"/>
              <a:cs typeface="Noto Sans CJK H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96364" y="2740913"/>
            <a:ext cx="5744845" cy="2118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300" dirty="0">
                <a:solidFill>
                  <a:srgbClr val="FFE4E4"/>
                </a:solidFill>
                <a:latin typeface="Noto Sans CJK HK"/>
                <a:cs typeface="Noto Sans CJK HK"/>
              </a:rPr>
              <a:t>Policy</a:t>
            </a:r>
            <a:r>
              <a:rPr sz="2150" spc="-4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50" spc="335" dirty="0">
                <a:solidFill>
                  <a:srgbClr val="FFE4E4"/>
                </a:solidFill>
                <a:latin typeface="Noto Sans CJK HK"/>
                <a:cs typeface="Noto Sans CJK HK"/>
              </a:rPr>
              <a:t>Updates</a:t>
            </a:r>
            <a:endParaRPr sz="2150">
              <a:latin typeface="Noto Sans CJK HK"/>
              <a:cs typeface="Noto Sans CJK HK"/>
            </a:endParaRPr>
          </a:p>
          <a:p>
            <a:pPr marL="12700" marR="5080">
              <a:lnSpc>
                <a:spcPct val="135300"/>
              </a:lnSpc>
              <a:spcBef>
                <a:spcPts val="910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must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revise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policies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employee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handbooks</a:t>
            </a:r>
            <a:r>
              <a:rPr sz="16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reflect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the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requirements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for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maternity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leave.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This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includes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updating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information</a:t>
            </a:r>
            <a:r>
              <a:rPr sz="16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on</a:t>
            </a:r>
            <a:r>
              <a:rPr sz="16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eligibility</a:t>
            </a:r>
            <a:r>
              <a:rPr sz="16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criteria,</a:t>
            </a:r>
            <a:r>
              <a:rPr sz="16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application</a:t>
            </a:r>
            <a:r>
              <a:rPr sz="1600" spc="1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procedures,</a:t>
            </a:r>
            <a:r>
              <a:rPr sz="16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payment</a:t>
            </a:r>
            <a:r>
              <a:rPr sz="16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calculations.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17307" y="2764535"/>
            <a:ext cx="477520" cy="477520"/>
            <a:chOff x="7417307" y="2764535"/>
            <a:chExt cx="477520" cy="477520"/>
          </a:xfrm>
        </p:grpSpPr>
        <p:sp>
          <p:nvSpPr>
            <p:cNvPr id="9" name="object 9"/>
            <p:cNvSpPr/>
            <p:nvPr/>
          </p:nvSpPr>
          <p:spPr>
            <a:xfrm>
              <a:off x="7421117" y="2768345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381761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29"/>
                  </a:lnTo>
                  <a:lnTo>
                    <a:pt x="0" y="381762"/>
                  </a:lnTo>
                  <a:lnTo>
                    <a:pt x="6887" y="415867"/>
                  </a:lnTo>
                  <a:lnTo>
                    <a:pt x="25669" y="443722"/>
                  </a:lnTo>
                  <a:lnTo>
                    <a:pt x="53524" y="462504"/>
                  </a:lnTo>
                  <a:lnTo>
                    <a:pt x="87629" y="469391"/>
                  </a:lnTo>
                  <a:lnTo>
                    <a:pt x="381761" y="469391"/>
                  </a:lnTo>
                  <a:lnTo>
                    <a:pt x="415867" y="462504"/>
                  </a:lnTo>
                  <a:lnTo>
                    <a:pt x="443722" y="443722"/>
                  </a:lnTo>
                  <a:lnTo>
                    <a:pt x="462504" y="415867"/>
                  </a:lnTo>
                  <a:lnTo>
                    <a:pt x="469391" y="381762"/>
                  </a:lnTo>
                  <a:lnTo>
                    <a:pt x="469391" y="87629"/>
                  </a:lnTo>
                  <a:lnTo>
                    <a:pt x="462504" y="53524"/>
                  </a:lnTo>
                  <a:lnTo>
                    <a:pt x="443722" y="25669"/>
                  </a:lnTo>
                  <a:lnTo>
                    <a:pt x="415867" y="6887"/>
                  </a:lnTo>
                  <a:lnTo>
                    <a:pt x="381761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1117" y="2768345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0" y="87629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381761" y="0"/>
                  </a:lnTo>
                  <a:lnTo>
                    <a:pt x="415867" y="6887"/>
                  </a:lnTo>
                  <a:lnTo>
                    <a:pt x="443722" y="25669"/>
                  </a:lnTo>
                  <a:lnTo>
                    <a:pt x="462504" y="53524"/>
                  </a:lnTo>
                  <a:lnTo>
                    <a:pt x="469391" y="87629"/>
                  </a:lnTo>
                  <a:lnTo>
                    <a:pt x="469391" y="381762"/>
                  </a:lnTo>
                  <a:lnTo>
                    <a:pt x="462504" y="415867"/>
                  </a:lnTo>
                  <a:lnTo>
                    <a:pt x="443722" y="443722"/>
                  </a:lnTo>
                  <a:lnTo>
                    <a:pt x="415867" y="462504"/>
                  </a:lnTo>
                  <a:lnTo>
                    <a:pt x="381761" y="469391"/>
                  </a:lnTo>
                  <a:lnTo>
                    <a:pt x="87629" y="469391"/>
                  </a:lnTo>
                  <a:lnTo>
                    <a:pt x="53524" y="462504"/>
                  </a:lnTo>
                  <a:lnTo>
                    <a:pt x="25669" y="443722"/>
                  </a:lnTo>
                  <a:lnTo>
                    <a:pt x="6887" y="415867"/>
                  </a:lnTo>
                  <a:lnTo>
                    <a:pt x="0" y="381762"/>
                  </a:lnTo>
                  <a:lnTo>
                    <a:pt x="0" y="87629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06716" y="2751201"/>
            <a:ext cx="29527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655" dirty="0">
                <a:solidFill>
                  <a:srgbClr val="FFE4E4"/>
                </a:solidFill>
                <a:latin typeface="Noto Sans CJK HK"/>
                <a:cs typeface="Noto Sans CJK HK"/>
              </a:rPr>
              <a:t>2</a:t>
            </a:r>
            <a:endParaRPr sz="2550">
              <a:latin typeface="Noto Sans CJK HK"/>
              <a:cs typeface="Noto Sans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86090" y="2740913"/>
            <a:ext cx="5624195" cy="2118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295" dirty="0">
                <a:solidFill>
                  <a:srgbClr val="FFE4E4"/>
                </a:solidFill>
                <a:latin typeface="Noto Sans CJK HK"/>
                <a:cs typeface="Noto Sans CJK HK"/>
              </a:rPr>
              <a:t>Payroll</a:t>
            </a:r>
            <a:r>
              <a:rPr sz="2150" spc="-7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50" spc="325" dirty="0">
                <a:solidFill>
                  <a:srgbClr val="FFE4E4"/>
                </a:solidFill>
                <a:latin typeface="Noto Sans CJK HK"/>
                <a:cs typeface="Noto Sans CJK HK"/>
              </a:rPr>
              <a:t>Adjustments</a:t>
            </a:r>
            <a:endParaRPr sz="2150">
              <a:latin typeface="Noto Sans CJK HK"/>
              <a:cs typeface="Noto Sans CJK HK"/>
            </a:endParaRPr>
          </a:p>
          <a:p>
            <a:pPr marL="12700" marR="5080">
              <a:lnSpc>
                <a:spcPct val="135300"/>
              </a:lnSpc>
              <a:spcBef>
                <a:spcPts val="910"/>
              </a:spcBef>
            </a:pP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Payroll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systems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20" dirty="0">
                <a:solidFill>
                  <a:srgbClr val="FFE4E4"/>
                </a:solidFill>
                <a:latin typeface="Arial"/>
                <a:cs typeface="Arial"/>
              </a:rPr>
              <a:t>need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be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20" dirty="0">
                <a:solidFill>
                  <a:srgbClr val="FFE4E4"/>
                </a:solidFill>
                <a:latin typeface="Arial"/>
                <a:cs typeface="Arial"/>
              </a:rPr>
              <a:t>reconfigured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accommodate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extended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periods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calculate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appropriate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pay.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should</a:t>
            </a:r>
            <a:r>
              <a:rPr sz="16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ensure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systems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6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handle</a:t>
            </a:r>
            <a:r>
              <a:rPr sz="16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80%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pay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rate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6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additional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days,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subject</a:t>
            </a:r>
            <a:r>
              <a:rPr sz="16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specified</a:t>
            </a:r>
            <a:r>
              <a:rPr sz="16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E4E4"/>
                </a:solidFill>
                <a:latin typeface="Arial"/>
                <a:cs typeface="Arial"/>
              </a:rPr>
              <a:t>caps.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26948" y="5346191"/>
            <a:ext cx="478790" cy="477520"/>
            <a:chOff x="726948" y="5346191"/>
            <a:chExt cx="478790" cy="477520"/>
          </a:xfrm>
        </p:grpSpPr>
        <p:sp>
          <p:nvSpPr>
            <p:cNvPr id="14" name="object 14"/>
            <p:cNvSpPr/>
            <p:nvPr/>
          </p:nvSpPr>
          <p:spPr>
            <a:xfrm>
              <a:off x="730758" y="5350001"/>
              <a:ext cx="471170" cy="469900"/>
            </a:xfrm>
            <a:custGeom>
              <a:avLst/>
              <a:gdLst/>
              <a:ahLst/>
              <a:cxnLst/>
              <a:rect l="l" t="t" r="r" b="b"/>
              <a:pathLst>
                <a:path w="471169" h="469900">
                  <a:moveTo>
                    <a:pt x="383286" y="0"/>
                  </a:moveTo>
                  <a:lnTo>
                    <a:pt x="87629" y="0"/>
                  </a:lnTo>
                  <a:lnTo>
                    <a:pt x="53519" y="6887"/>
                  </a:lnTo>
                  <a:lnTo>
                    <a:pt x="25665" y="25669"/>
                  </a:lnTo>
                  <a:lnTo>
                    <a:pt x="6885" y="53524"/>
                  </a:lnTo>
                  <a:lnTo>
                    <a:pt x="0" y="87630"/>
                  </a:lnTo>
                  <a:lnTo>
                    <a:pt x="0" y="381762"/>
                  </a:lnTo>
                  <a:lnTo>
                    <a:pt x="6885" y="415867"/>
                  </a:lnTo>
                  <a:lnTo>
                    <a:pt x="25665" y="443722"/>
                  </a:lnTo>
                  <a:lnTo>
                    <a:pt x="53519" y="462504"/>
                  </a:lnTo>
                  <a:lnTo>
                    <a:pt x="87629" y="469392"/>
                  </a:lnTo>
                  <a:lnTo>
                    <a:pt x="383286" y="469392"/>
                  </a:lnTo>
                  <a:lnTo>
                    <a:pt x="417396" y="462504"/>
                  </a:lnTo>
                  <a:lnTo>
                    <a:pt x="445250" y="443722"/>
                  </a:lnTo>
                  <a:lnTo>
                    <a:pt x="464030" y="415867"/>
                  </a:lnTo>
                  <a:lnTo>
                    <a:pt x="470916" y="381762"/>
                  </a:lnTo>
                  <a:lnTo>
                    <a:pt x="470916" y="87630"/>
                  </a:lnTo>
                  <a:lnTo>
                    <a:pt x="464030" y="53524"/>
                  </a:lnTo>
                  <a:lnTo>
                    <a:pt x="445250" y="25669"/>
                  </a:lnTo>
                  <a:lnTo>
                    <a:pt x="417396" y="6887"/>
                  </a:lnTo>
                  <a:lnTo>
                    <a:pt x="383286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30758" y="5350001"/>
              <a:ext cx="471170" cy="469900"/>
            </a:xfrm>
            <a:custGeom>
              <a:avLst/>
              <a:gdLst/>
              <a:ahLst/>
              <a:cxnLst/>
              <a:rect l="l" t="t" r="r" b="b"/>
              <a:pathLst>
                <a:path w="471169" h="469900">
                  <a:moveTo>
                    <a:pt x="0" y="87630"/>
                  </a:moveTo>
                  <a:lnTo>
                    <a:pt x="6885" y="53524"/>
                  </a:lnTo>
                  <a:lnTo>
                    <a:pt x="25665" y="25669"/>
                  </a:lnTo>
                  <a:lnTo>
                    <a:pt x="53519" y="6887"/>
                  </a:lnTo>
                  <a:lnTo>
                    <a:pt x="87629" y="0"/>
                  </a:lnTo>
                  <a:lnTo>
                    <a:pt x="383286" y="0"/>
                  </a:lnTo>
                  <a:lnTo>
                    <a:pt x="417396" y="6887"/>
                  </a:lnTo>
                  <a:lnTo>
                    <a:pt x="445250" y="25669"/>
                  </a:lnTo>
                  <a:lnTo>
                    <a:pt x="464030" y="53524"/>
                  </a:lnTo>
                  <a:lnTo>
                    <a:pt x="470916" y="87630"/>
                  </a:lnTo>
                  <a:lnTo>
                    <a:pt x="470916" y="381762"/>
                  </a:lnTo>
                  <a:lnTo>
                    <a:pt x="464030" y="415867"/>
                  </a:lnTo>
                  <a:lnTo>
                    <a:pt x="445250" y="443722"/>
                  </a:lnTo>
                  <a:lnTo>
                    <a:pt x="417396" y="462504"/>
                  </a:lnTo>
                  <a:lnTo>
                    <a:pt x="383286" y="469392"/>
                  </a:lnTo>
                  <a:lnTo>
                    <a:pt x="87629" y="469392"/>
                  </a:lnTo>
                  <a:lnTo>
                    <a:pt x="53519" y="462504"/>
                  </a:lnTo>
                  <a:lnTo>
                    <a:pt x="25665" y="443722"/>
                  </a:lnTo>
                  <a:lnTo>
                    <a:pt x="6885" y="415867"/>
                  </a:lnTo>
                  <a:lnTo>
                    <a:pt x="0" y="381762"/>
                  </a:lnTo>
                  <a:lnTo>
                    <a:pt x="0" y="87630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09650" y="5332857"/>
            <a:ext cx="31051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765" dirty="0">
                <a:solidFill>
                  <a:srgbClr val="FFE4E4"/>
                </a:solidFill>
                <a:latin typeface="Noto Sans CJK HK"/>
                <a:cs typeface="Noto Sans CJK HK"/>
              </a:rPr>
              <a:t>3</a:t>
            </a:r>
            <a:endParaRPr sz="2550">
              <a:latin typeface="Noto Sans CJK HK"/>
              <a:cs typeface="Noto Sans CJK H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96364" y="5321884"/>
            <a:ext cx="5788660" cy="2118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330" dirty="0">
                <a:solidFill>
                  <a:srgbClr val="FFE4E4"/>
                </a:solidFill>
                <a:latin typeface="Noto Sans CJK HK"/>
                <a:cs typeface="Noto Sans CJK HK"/>
              </a:rPr>
              <a:t>Reimbursement</a:t>
            </a:r>
            <a:r>
              <a:rPr sz="2150" spc="-1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50" spc="340" dirty="0">
                <a:solidFill>
                  <a:srgbClr val="FFE4E4"/>
                </a:solidFill>
                <a:latin typeface="Noto Sans CJK HK"/>
                <a:cs typeface="Noto Sans CJK HK"/>
              </a:rPr>
              <a:t>Claims</a:t>
            </a:r>
            <a:endParaRPr sz="2150">
              <a:latin typeface="Noto Sans CJK HK"/>
              <a:cs typeface="Noto Sans CJK HK"/>
            </a:endParaRPr>
          </a:p>
          <a:p>
            <a:pPr marL="12700" marR="5080">
              <a:lnSpc>
                <a:spcPct val="135300"/>
              </a:lnSpc>
              <a:spcBef>
                <a:spcPts val="910"/>
              </a:spcBef>
            </a:pP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benefit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government's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reimbursement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scheme,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must</a:t>
            </a:r>
            <a:r>
              <a:rPr sz="16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familiarise</a:t>
            </a:r>
            <a:r>
              <a:rPr sz="1600" spc="2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themselves</a:t>
            </a:r>
            <a:r>
              <a:rPr sz="16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60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1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claim</a:t>
            </a:r>
            <a:r>
              <a:rPr sz="1600" spc="5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process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maintain</a:t>
            </a:r>
            <a:r>
              <a:rPr sz="16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accurate</a:t>
            </a:r>
            <a:r>
              <a:rPr sz="16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FFE4E4"/>
                </a:solidFill>
                <a:latin typeface="Arial"/>
                <a:cs typeface="Arial"/>
              </a:rPr>
              <a:t>records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6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taken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payments</a:t>
            </a:r>
            <a:r>
              <a:rPr sz="160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made.</a:t>
            </a:r>
            <a:r>
              <a:rPr sz="16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Timely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submission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reimbursement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claims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is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crucial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manage</a:t>
            </a:r>
            <a:r>
              <a:rPr sz="16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cash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flow</a:t>
            </a:r>
            <a:r>
              <a:rPr sz="16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effectively.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17307" y="5346191"/>
            <a:ext cx="477520" cy="477520"/>
            <a:chOff x="7417307" y="5346191"/>
            <a:chExt cx="477520" cy="477520"/>
          </a:xfrm>
        </p:grpSpPr>
        <p:sp>
          <p:nvSpPr>
            <p:cNvPr id="19" name="object 19"/>
            <p:cNvSpPr/>
            <p:nvPr/>
          </p:nvSpPr>
          <p:spPr>
            <a:xfrm>
              <a:off x="7421117" y="5350001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381761" y="0"/>
                  </a:moveTo>
                  <a:lnTo>
                    <a:pt x="87629" y="0"/>
                  </a:lnTo>
                  <a:lnTo>
                    <a:pt x="53524" y="6887"/>
                  </a:lnTo>
                  <a:lnTo>
                    <a:pt x="25669" y="25669"/>
                  </a:lnTo>
                  <a:lnTo>
                    <a:pt x="6887" y="53524"/>
                  </a:lnTo>
                  <a:lnTo>
                    <a:pt x="0" y="87630"/>
                  </a:lnTo>
                  <a:lnTo>
                    <a:pt x="0" y="381762"/>
                  </a:lnTo>
                  <a:lnTo>
                    <a:pt x="6887" y="415867"/>
                  </a:lnTo>
                  <a:lnTo>
                    <a:pt x="25669" y="443722"/>
                  </a:lnTo>
                  <a:lnTo>
                    <a:pt x="53524" y="462504"/>
                  </a:lnTo>
                  <a:lnTo>
                    <a:pt x="87629" y="469392"/>
                  </a:lnTo>
                  <a:lnTo>
                    <a:pt x="381761" y="469392"/>
                  </a:lnTo>
                  <a:lnTo>
                    <a:pt x="415867" y="462504"/>
                  </a:lnTo>
                  <a:lnTo>
                    <a:pt x="443722" y="443722"/>
                  </a:lnTo>
                  <a:lnTo>
                    <a:pt x="462504" y="415867"/>
                  </a:lnTo>
                  <a:lnTo>
                    <a:pt x="469391" y="381762"/>
                  </a:lnTo>
                  <a:lnTo>
                    <a:pt x="469391" y="87630"/>
                  </a:lnTo>
                  <a:lnTo>
                    <a:pt x="462504" y="53524"/>
                  </a:lnTo>
                  <a:lnTo>
                    <a:pt x="443722" y="25669"/>
                  </a:lnTo>
                  <a:lnTo>
                    <a:pt x="415867" y="6887"/>
                  </a:lnTo>
                  <a:lnTo>
                    <a:pt x="381761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1117" y="5350001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0" y="87630"/>
                  </a:moveTo>
                  <a:lnTo>
                    <a:pt x="6887" y="53524"/>
                  </a:lnTo>
                  <a:lnTo>
                    <a:pt x="25669" y="25669"/>
                  </a:lnTo>
                  <a:lnTo>
                    <a:pt x="53524" y="6887"/>
                  </a:lnTo>
                  <a:lnTo>
                    <a:pt x="87629" y="0"/>
                  </a:lnTo>
                  <a:lnTo>
                    <a:pt x="381761" y="0"/>
                  </a:lnTo>
                  <a:lnTo>
                    <a:pt x="415867" y="6887"/>
                  </a:lnTo>
                  <a:lnTo>
                    <a:pt x="443722" y="25669"/>
                  </a:lnTo>
                  <a:lnTo>
                    <a:pt x="462504" y="53524"/>
                  </a:lnTo>
                  <a:lnTo>
                    <a:pt x="469391" y="87630"/>
                  </a:lnTo>
                  <a:lnTo>
                    <a:pt x="469391" y="381762"/>
                  </a:lnTo>
                  <a:lnTo>
                    <a:pt x="462504" y="415867"/>
                  </a:lnTo>
                  <a:lnTo>
                    <a:pt x="443722" y="443722"/>
                  </a:lnTo>
                  <a:lnTo>
                    <a:pt x="415867" y="462504"/>
                  </a:lnTo>
                  <a:lnTo>
                    <a:pt x="381761" y="469392"/>
                  </a:lnTo>
                  <a:lnTo>
                    <a:pt x="87629" y="469392"/>
                  </a:lnTo>
                  <a:lnTo>
                    <a:pt x="53524" y="462504"/>
                  </a:lnTo>
                  <a:lnTo>
                    <a:pt x="25669" y="443722"/>
                  </a:lnTo>
                  <a:lnTo>
                    <a:pt x="6887" y="415867"/>
                  </a:lnTo>
                  <a:lnTo>
                    <a:pt x="0" y="381762"/>
                  </a:lnTo>
                  <a:lnTo>
                    <a:pt x="0" y="87630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492365" y="5332857"/>
            <a:ext cx="32448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880" dirty="0">
                <a:solidFill>
                  <a:srgbClr val="FFE4E4"/>
                </a:solidFill>
                <a:latin typeface="Noto Sans CJK HK"/>
                <a:cs typeface="Noto Sans CJK HK"/>
              </a:rPr>
              <a:t>4</a:t>
            </a:r>
            <a:endParaRPr sz="2550">
              <a:latin typeface="Noto Sans CJK HK"/>
              <a:cs typeface="Noto Sans CJK HK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086090" y="5321884"/>
            <a:ext cx="5622925" cy="2118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315" dirty="0">
                <a:solidFill>
                  <a:srgbClr val="FFE4E4"/>
                </a:solidFill>
                <a:latin typeface="Noto Sans CJK HK"/>
                <a:cs typeface="Noto Sans CJK HK"/>
              </a:rPr>
              <a:t>Training</a:t>
            </a:r>
            <a:r>
              <a:rPr sz="2150" spc="-1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50" spc="254" dirty="0">
                <a:solidFill>
                  <a:srgbClr val="FFE4E4"/>
                </a:solidFill>
                <a:latin typeface="Noto Sans CJK HK"/>
                <a:cs typeface="Noto Sans CJK HK"/>
              </a:rPr>
              <a:t>and</a:t>
            </a:r>
            <a:r>
              <a:rPr sz="2150" spc="-6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150" spc="285" dirty="0">
                <a:solidFill>
                  <a:srgbClr val="FFE4E4"/>
                </a:solidFill>
                <a:latin typeface="Noto Sans CJK HK"/>
                <a:cs typeface="Noto Sans CJK HK"/>
              </a:rPr>
              <a:t>Communication</a:t>
            </a:r>
            <a:endParaRPr sz="2150">
              <a:latin typeface="Noto Sans CJK HK"/>
              <a:cs typeface="Noto Sans CJK HK"/>
            </a:endParaRPr>
          </a:p>
          <a:p>
            <a:pPr marL="12700" marR="5080">
              <a:lnSpc>
                <a:spcPct val="135300"/>
              </a:lnSpc>
              <a:spcBef>
                <a:spcPts val="910"/>
              </a:spcBef>
            </a:pPr>
            <a:r>
              <a:rPr sz="1600" spc="-145" dirty="0">
                <a:solidFill>
                  <a:srgbClr val="FFE4E4"/>
                </a:solidFill>
                <a:latin typeface="Arial"/>
                <a:cs typeface="Arial"/>
              </a:rPr>
              <a:t>HR</a:t>
            </a:r>
            <a:r>
              <a:rPr sz="1600" spc="1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professionals</a:t>
            </a:r>
            <a:r>
              <a:rPr sz="1600" spc="2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600" spc="1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managers</a:t>
            </a:r>
            <a:r>
              <a:rPr sz="1600" spc="2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should</a:t>
            </a:r>
            <a:r>
              <a:rPr sz="1600" spc="1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receive</a:t>
            </a:r>
            <a:r>
              <a:rPr sz="16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training</a:t>
            </a:r>
            <a:r>
              <a:rPr sz="1600" spc="1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on 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60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new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provisions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 to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ensure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75" dirty="0">
                <a:solidFill>
                  <a:srgbClr val="FFE4E4"/>
                </a:solidFill>
                <a:latin typeface="Arial"/>
                <a:cs typeface="Arial"/>
              </a:rPr>
              <a:t>correct</a:t>
            </a:r>
            <a:r>
              <a:rPr sz="16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FFE4E4"/>
                </a:solidFill>
                <a:latin typeface="Arial"/>
                <a:cs typeface="Arial"/>
              </a:rPr>
              <a:t>implementation.</a:t>
            </a:r>
            <a:r>
              <a:rPr sz="160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Clear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communication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all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FFE4E4"/>
                </a:solidFill>
                <a:latin typeface="Arial"/>
                <a:cs typeface="Arial"/>
              </a:rPr>
              <a:t>about</a:t>
            </a:r>
            <a:r>
              <a:rPr sz="160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their</a:t>
            </a:r>
            <a:r>
              <a:rPr sz="16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enhanced </a:t>
            </a:r>
            <a:r>
              <a:rPr sz="1600" spc="55" dirty="0">
                <a:solidFill>
                  <a:srgbClr val="FFE4E4"/>
                </a:solidFill>
                <a:latin typeface="Arial"/>
                <a:cs typeface="Arial"/>
              </a:rPr>
              <a:t>entitlements</a:t>
            </a:r>
            <a:r>
              <a:rPr sz="16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is</a:t>
            </a:r>
            <a:r>
              <a:rPr sz="160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essential</a:t>
            </a:r>
            <a:r>
              <a:rPr sz="160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11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6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E4E4"/>
                </a:solidFill>
                <a:latin typeface="Arial"/>
                <a:cs typeface="Arial"/>
              </a:rPr>
              <a:t>maintain</a:t>
            </a:r>
            <a:r>
              <a:rPr sz="16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45" dirty="0">
                <a:solidFill>
                  <a:srgbClr val="FFE4E4"/>
                </a:solidFill>
                <a:latin typeface="Arial"/>
                <a:cs typeface="Arial"/>
              </a:rPr>
              <a:t>transparency</a:t>
            </a:r>
            <a:r>
              <a:rPr sz="1600" spc="1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600" spc="-10" dirty="0">
                <a:solidFill>
                  <a:srgbClr val="FFE4E4"/>
                </a:solidFill>
                <a:latin typeface="Arial"/>
                <a:cs typeface="Arial"/>
              </a:rPr>
              <a:t>compliance.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33476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1095" y="3109341"/>
            <a:ext cx="12703175" cy="612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50" spc="855" dirty="0"/>
              <a:t>Case</a:t>
            </a:r>
            <a:r>
              <a:rPr sz="3850" spc="-105" dirty="0"/>
              <a:t> </a:t>
            </a:r>
            <a:r>
              <a:rPr sz="3850" spc="625" dirty="0"/>
              <a:t>Studies</a:t>
            </a:r>
            <a:r>
              <a:rPr sz="3850" spc="-80" dirty="0"/>
              <a:t> </a:t>
            </a:r>
            <a:r>
              <a:rPr sz="3850" spc="395" dirty="0"/>
              <a:t>on</a:t>
            </a:r>
            <a:r>
              <a:rPr sz="3850" spc="-110" dirty="0"/>
              <a:t> </a:t>
            </a:r>
            <a:r>
              <a:rPr sz="3850" spc="490" dirty="0"/>
              <a:t>the</a:t>
            </a:r>
            <a:r>
              <a:rPr sz="3850" spc="-80" dirty="0"/>
              <a:t> </a:t>
            </a:r>
            <a:r>
              <a:rPr sz="3850" spc="735" dirty="0"/>
              <a:t>Impact</a:t>
            </a:r>
            <a:r>
              <a:rPr sz="3850" spc="-85" dirty="0"/>
              <a:t> </a:t>
            </a:r>
            <a:r>
              <a:rPr sz="3850" spc="520" dirty="0"/>
              <a:t>of</a:t>
            </a:r>
            <a:r>
              <a:rPr sz="3850" spc="-70" dirty="0"/>
              <a:t> </a:t>
            </a:r>
            <a:r>
              <a:rPr sz="3850" spc="615" dirty="0"/>
              <a:t>Amendments</a:t>
            </a:r>
            <a:endParaRPr sz="3850"/>
          </a:p>
        </p:txBody>
      </p:sp>
      <p:sp>
        <p:nvSpPr>
          <p:cNvPr id="4" name="object 4"/>
          <p:cNvSpPr/>
          <p:nvPr/>
        </p:nvSpPr>
        <p:spPr>
          <a:xfrm>
            <a:off x="654558" y="4048505"/>
            <a:ext cx="13322935" cy="3363595"/>
          </a:xfrm>
          <a:custGeom>
            <a:avLst/>
            <a:gdLst/>
            <a:ahLst/>
            <a:cxnLst/>
            <a:rect l="l" t="t" r="r" b="b"/>
            <a:pathLst>
              <a:path w="13322935" h="3363595">
                <a:moveTo>
                  <a:pt x="0" y="78486"/>
                </a:moveTo>
                <a:lnTo>
                  <a:pt x="6166" y="47952"/>
                </a:lnTo>
                <a:lnTo>
                  <a:pt x="22982" y="23002"/>
                </a:lnTo>
                <a:lnTo>
                  <a:pt x="47925" y="6173"/>
                </a:lnTo>
                <a:lnTo>
                  <a:pt x="78473" y="0"/>
                </a:lnTo>
                <a:lnTo>
                  <a:pt x="13244322" y="0"/>
                </a:lnTo>
                <a:lnTo>
                  <a:pt x="13274855" y="6173"/>
                </a:lnTo>
                <a:lnTo>
                  <a:pt x="13299805" y="23002"/>
                </a:lnTo>
                <a:lnTo>
                  <a:pt x="13316634" y="47952"/>
                </a:lnTo>
                <a:lnTo>
                  <a:pt x="13322808" y="78486"/>
                </a:lnTo>
                <a:lnTo>
                  <a:pt x="13322808" y="3284994"/>
                </a:lnTo>
                <a:lnTo>
                  <a:pt x="13316634" y="3315542"/>
                </a:lnTo>
                <a:lnTo>
                  <a:pt x="13299805" y="3340485"/>
                </a:lnTo>
                <a:lnTo>
                  <a:pt x="13274855" y="3357301"/>
                </a:lnTo>
                <a:lnTo>
                  <a:pt x="13244322" y="3363468"/>
                </a:lnTo>
                <a:lnTo>
                  <a:pt x="78473" y="3363468"/>
                </a:lnTo>
                <a:lnTo>
                  <a:pt x="47925" y="3357301"/>
                </a:lnTo>
                <a:lnTo>
                  <a:pt x="22982" y="3340485"/>
                </a:lnTo>
                <a:lnTo>
                  <a:pt x="6166" y="3315542"/>
                </a:lnTo>
                <a:lnTo>
                  <a:pt x="0" y="3284994"/>
                </a:lnTo>
                <a:lnTo>
                  <a:pt x="0" y="78486"/>
                </a:lnTo>
                <a:close/>
              </a:path>
            </a:pathLst>
          </a:custGeom>
          <a:ln w="76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61416" y="4055364"/>
          <a:ext cx="13306424" cy="3347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8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9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8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45"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spc="-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Case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9857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Scenario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spc="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Outcome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5380"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Wong</a:t>
                      </a:r>
                      <a:r>
                        <a:rPr sz="1450" spc="-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v.</a:t>
                      </a:r>
                      <a:r>
                        <a:rPr sz="1450" spc="-4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ABC</a:t>
                      </a:r>
                      <a:r>
                        <a:rPr sz="1450" spc="-4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Ltd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510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98575" marR="392430">
                        <a:lnSpc>
                          <a:spcPct val="138100"/>
                        </a:lnSpc>
                        <a:spcBef>
                          <a:spcPts val="635"/>
                        </a:spcBef>
                      </a:pPr>
                      <a:r>
                        <a:rPr sz="1450" spc="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sz="1450" spc="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claimed</a:t>
                      </a:r>
                      <a:r>
                        <a:rPr sz="1450" spc="10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discrimination</a:t>
                      </a:r>
                      <a:r>
                        <a:rPr sz="1450" spc="9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6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450" spc="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taking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extended</a:t>
                      </a:r>
                      <a:r>
                        <a:rPr sz="1450" spc="1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maternity</a:t>
                      </a:r>
                      <a:r>
                        <a:rPr sz="1450" spc="1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leave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4805" marR="201930">
                        <a:lnSpc>
                          <a:spcPct val="138100"/>
                        </a:lnSpc>
                        <a:spcBef>
                          <a:spcPts val="635"/>
                        </a:spcBef>
                      </a:pP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1450" spc="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ruled</a:t>
                      </a:r>
                      <a:r>
                        <a:rPr sz="1450" spc="7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1450" spc="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favour</a:t>
                      </a: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employee,</a:t>
                      </a:r>
                      <a:r>
                        <a:rPr sz="1450" spc="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emphasising </a:t>
                      </a:r>
                      <a:r>
                        <a:rPr sz="1450" spc="7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protection</a:t>
                      </a:r>
                      <a:r>
                        <a:rPr sz="1450" spc="2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under</a:t>
                      </a:r>
                      <a:r>
                        <a:rPr sz="1450" spc="3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1450" spc="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EO</a:t>
                      </a:r>
                      <a:r>
                        <a:rPr sz="1450" spc="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amendments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7565"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Lam</a:t>
                      </a:r>
                      <a:r>
                        <a:rPr sz="1450" spc="-7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v.</a:t>
                      </a:r>
                      <a:r>
                        <a:rPr sz="1450" spc="-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XYZ</a:t>
                      </a:r>
                      <a:r>
                        <a:rPr sz="1450" spc="-2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Co.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573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98575" marR="337185">
                        <a:lnSpc>
                          <a:spcPct val="137900"/>
                        </a:lnSpc>
                        <a:spcBef>
                          <a:spcPts val="64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Father</a:t>
                      </a: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denied</a:t>
                      </a:r>
                      <a:r>
                        <a:rPr sz="1450" spc="9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7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5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days</a:t>
                      </a:r>
                      <a:r>
                        <a:rPr sz="1450" spc="6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paternity</a:t>
                      </a:r>
                      <a:r>
                        <a:rPr sz="1450" spc="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leave</a:t>
                      </a:r>
                      <a:r>
                        <a:rPr sz="1450" spc="6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due</a:t>
                      </a:r>
                      <a:r>
                        <a:rPr sz="1450" spc="7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7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employer's</a:t>
                      </a:r>
                      <a:r>
                        <a:rPr sz="1450" spc="1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outdated</a:t>
                      </a:r>
                      <a:r>
                        <a:rPr sz="1450" spc="13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policy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4805" marR="452755">
                        <a:lnSpc>
                          <a:spcPct val="137900"/>
                        </a:lnSpc>
                        <a:spcBef>
                          <a:spcPts val="64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Labour</a:t>
                      </a:r>
                      <a:r>
                        <a:rPr sz="1450" spc="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Tribunal</a:t>
                      </a:r>
                      <a:r>
                        <a:rPr sz="1450" spc="3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ordered</a:t>
                      </a:r>
                      <a:r>
                        <a:rPr sz="1450" spc="4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backpay</a:t>
                      </a:r>
                      <a:r>
                        <a:rPr sz="1450" spc="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1450" spc="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policy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revision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294"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Chan</a:t>
                      </a:r>
                      <a:r>
                        <a:rPr sz="1450" spc="-7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v.</a:t>
                      </a:r>
                      <a:r>
                        <a:rPr sz="1450" spc="-4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123</a:t>
                      </a:r>
                      <a:r>
                        <a:rPr sz="1450" spc="-3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Industries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9857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Breastfeeding</a:t>
                      </a:r>
                      <a:r>
                        <a:rPr sz="1450" spc="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mother</a:t>
                      </a:r>
                      <a:r>
                        <a:rPr sz="1450" spc="9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5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faced</a:t>
                      </a:r>
                      <a:r>
                        <a:rPr sz="1450" spc="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workplace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marL="129857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discrimination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Successful</a:t>
                      </a:r>
                      <a:r>
                        <a:rPr sz="1450" spc="7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claim</a:t>
                      </a:r>
                      <a:r>
                        <a:rPr sz="1450" spc="13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under</a:t>
                      </a:r>
                      <a:r>
                        <a:rPr sz="1450" spc="13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1450" spc="16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8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anti-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marL="34480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50" spc="2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discrimination</a:t>
                      </a:r>
                      <a:r>
                        <a:rPr sz="1450" spc="295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spc="-10" dirty="0">
                          <a:solidFill>
                            <a:srgbClr val="FFE4E4"/>
                          </a:solidFill>
                          <a:latin typeface="Arial"/>
                          <a:cs typeface="Arial"/>
                        </a:rPr>
                        <a:t>provisions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5642" y="1062684"/>
            <a:ext cx="10043795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645" dirty="0"/>
              <a:t>Penalties</a:t>
            </a:r>
            <a:r>
              <a:rPr spc="-114" dirty="0"/>
              <a:t> </a:t>
            </a:r>
            <a:r>
              <a:rPr spc="685" dirty="0"/>
              <a:t>for</a:t>
            </a:r>
            <a:r>
              <a:rPr spc="-105" dirty="0"/>
              <a:t> </a:t>
            </a:r>
            <a:r>
              <a:rPr spc="605" dirty="0"/>
              <a:t>Non-</a:t>
            </a:r>
            <a:r>
              <a:rPr spc="620" dirty="0"/>
              <a:t>Compliance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5904" y="2250948"/>
            <a:ext cx="6456045" cy="2329180"/>
            <a:chOff x="755904" y="2250948"/>
            <a:chExt cx="6456045" cy="2329180"/>
          </a:xfrm>
        </p:grpSpPr>
        <p:sp>
          <p:nvSpPr>
            <p:cNvPr id="4" name="object 4"/>
            <p:cNvSpPr/>
            <p:nvPr/>
          </p:nvSpPr>
          <p:spPr>
            <a:xfrm>
              <a:off x="759714" y="2254758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60">
                  <a:moveTo>
                    <a:pt x="6357112" y="0"/>
                  </a:moveTo>
                  <a:lnTo>
                    <a:pt x="90982" y="0"/>
                  </a:lnTo>
                  <a:lnTo>
                    <a:pt x="55571" y="7153"/>
                  </a:lnTo>
                  <a:lnTo>
                    <a:pt x="26650" y="26654"/>
                  </a:lnTo>
                  <a:lnTo>
                    <a:pt x="7150" y="55560"/>
                  </a:lnTo>
                  <a:lnTo>
                    <a:pt x="0" y="90931"/>
                  </a:lnTo>
                  <a:lnTo>
                    <a:pt x="0" y="2230119"/>
                  </a:lnTo>
                  <a:lnTo>
                    <a:pt x="7150" y="2265491"/>
                  </a:lnTo>
                  <a:lnTo>
                    <a:pt x="26650" y="2294397"/>
                  </a:lnTo>
                  <a:lnTo>
                    <a:pt x="55571" y="2313898"/>
                  </a:lnTo>
                  <a:lnTo>
                    <a:pt x="90982" y="2321052"/>
                  </a:lnTo>
                  <a:lnTo>
                    <a:pt x="6357112" y="2321052"/>
                  </a:lnTo>
                  <a:lnTo>
                    <a:pt x="6392483" y="2313898"/>
                  </a:lnTo>
                  <a:lnTo>
                    <a:pt x="6421389" y="2294397"/>
                  </a:lnTo>
                  <a:lnTo>
                    <a:pt x="6440890" y="2265491"/>
                  </a:lnTo>
                  <a:lnTo>
                    <a:pt x="6448044" y="2230119"/>
                  </a:lnTo>
                  <a:lnTo>
                    <a:pt x="6448044" y="90931"/>
                  </a:lnTo>
                  <a:lnTo>
                    <a:pt x="6440890" y="55560"/>
                  </a:lnTo>
                  <a:lnTo>
                    <a:pt x="6421389" y="26654"/>
                  </a:lnTo>
                  <a:lnTo>
                    <a:pt x="6392483" y="7153"/>
                  </a:lnTo>
                  <a:lnTo>
                    <a:pt x="6357112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9714" y="2254758"/>
              <a:ext cx="6448425" cy="2321560"/>
            </a:xfrm>
            <a:custGeom>
              <a:avLst/>
              <a:gdLst/>
              <a:ahLst/>
              <a:cxnLst/>
              <a:rect l="l" t="t" r="r" b="b"/>
              <a:pathLst>
                <a:path w="6448425" h="2321560">
                  <a:moveTo>
                    <a:pt x="0" y="90931"/>
                  </a:moveTo>
                  <a:lnTo>
                    <a:pt x="7150" y="55560"/>
                  </a:lnTo>
                  <a:lnTo>
                    <a:pt x="26650" y="26654"/>
                  </a:lnTo>
                  <a:lnTo>
                    <a:pt x="55571" y="7153"/>
                  </a:lnTo>
                  <a:lnTo>
                    <a:pt x="90982" y="0"/>
                  </a:lnTo>
                  <a:lnTo>
                    <a:pt x="6357112" y="0"/>
                  </a:lnTo>
                  <a:lnTo>
                    <a:pt x="6392483" y="7153"/>
                  </a:lnTo>
                  <a:lnTo>
                    <a:pt x="6421389" y="26654"/>
                  </a:lnTo>
                  <a:lnTo>
                    <a:pt x="6440890" y="55560"/>
                  </a:lnTo>
                  <a:lnTo>
                    <a:pt x="6448044" y="90931"/>
                  </a:lnTo>
                  <a:lnTo>
                    <a:pt x="6448044" y="2230119"/>
                  </a:lnTo>
                  <a:lnTo>
                    <a:pt x="6440890" y="2265491"/>
                  </a:lnTo>
                  <a:lnTo>
                    <a:pt x="6421389" y="2294397"/>
                  </a:lnTo>
                  <a:lnTo>
                    <a:pt x="6392483" y="2313898"/>
                  </a:lnTo>
                  <a:lnTo>
                    <a:pt x="6357112" y="2321052"/>
                  </a:lnTo>
                  <a:lnTo>
                    <a:pt x="90982" y="2321052"/>
                  </a:lnTo>
                  <a:lnTo>
                    <a:pt x="55571" y="2313898"/>
                  </a:lnTo>
                  <a:lnTo>
                    <a:pt x="26650" y="2294397"/>
                  </a:lnTo>
                  <a:lnTo>
                    <a:pt x="7150" y="2265491"/>
                  </a:lnTo>
                  <a:lnTo>
                    <a:pt x="0" y="2230119"/>
                  </a:lnTo>
                  <a:lnTo>
                    <a:pt x="0" y="909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69975" y="2453131"/>
            <a:ext cx="6022340" cy="1510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15" dirty="0">
                <a:solidFill>
                  <a:srgbClr val="FFE4E4"/>
                </a:solidFill>
                <a:latin typeface="Noto Sans CJK HK"/>
                <a:cs typeface="Noto Sans CJK HK"/>
              </a:rPr>
              <a:t>Failure</a:t>
            </a:r>
            <a:r>
              <a:rPr sz="22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80" dirty="0">
                <a:solidFill>
                  <a:srgbClr val="FFE4E4"/>
                </a:solidFill>
                <a:latin typeface="Noto Sans CJK HK"/>
                <a:cs typeface="Noto Sans CJK HK"/>
              </a:rPr>
              <a:t>to</a:t>
            </a:r>
            <a:r>
              <a:rPr sz="2200" spc="-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45" dirty="0">
                <a:solidFill>
                  <a:srgbClr val="FFE4E4"/>
                </a:solidFill>
                <a:latin typeface="Noto Sans CJK HK"/>
                <a:cs typeface="Noto Sans CJK HK"/>
              </a:rPr>
              <a:t>Grant</a:t>
            </a:r>
            <a:r>
              <a:rPr sz="220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400" dirty="0">
                <a:solidFill>
                  <a:srgbClr val="FFE4E4"/>
                </a:solidFill>
                <a:latin typeface="Noto Sans CJK HK"/>
                <a:cs typeface="Noto Sans CJK HK"/>
              </a:rPr>
              <a:t>Leave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Employers who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fail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grant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statutory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paternity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maternity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face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fines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up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HK$50,000. In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cases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willful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violation,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imprisonment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up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one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year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be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imposed.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0356" y="2250948"/>
            <a:ext cx="6457315" cy="2329180"/>
            <a:chOff x="7420356" y="2250948"/>
            <a:chExt cx="6457315" cy="2329180"/>
          </a:xfrm>
        </p:grpSpPr>
        <p:sp>
          <p:nvSpPr>
            <p:cNvPr id="8" name="object 8"/>
            <p:cNvSpPr/>
            <p:nvPr/>
          </p:nvSpPr>
          <p:spPr>
            <a:xfrm>
              <a:off x="7424166" y="2254758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60">
                  <a:moveTo>
                    <a:pt x="6358635" y="0"/>
                  </a:moveTo>
                  <a:lnTo>
                    <a:pt x="90931" y="0"/>
                  </a:lnTo>
                  <a:lnTo>
                    <a:pt x="55560" y="7153"/>
                  </a:lnTo>
                  <a:lnTo>
                    <a:pt x="26654" y="26654"/>
                  </a:lnTo>
                  <a:lnTo>
                    <a:pt x="7153" y="55560"/>
                  </a:lnTo>
                  <a:lnTo>
                    <a:pt x="0" y="90931"/>
                  </a:lnTo>
                  <a:lnTo>
                    <a:pt x="0" y="2230119"/>
                  </a:lnTo>
                  <a:lnTo>
                    <a:pt x="7153" y="2265491"/>
                  </a:lnTo>
                  <a:lnTo>
                    <a:pt x="26654" y="2294397"/>
                  </a:lnTo>
                  <a:lnTo>
                    <a:pt x="55560" y="2313898"/>
                  </a:lnTo>
                  <a:lnTo>
                    <a:pt x="90931" y="2321052"/>
                  </a:lnTo>
                  <a:lnTo>
                    <a:pt x="6358635" y="2321052"/>
                  </a:lnTo>
                  <a:lnTo>
                    <a:pt x="6394007" y="2313898"/>
                  </a:lnTo>
                  <a:lnTo>
                    <a:pt x="6422913" y="2294397"/>
                  </a:lnTo>
                  <a:lnTo>
                    <a:pt x="6442414" y="2265491"/>
                  </a:lnTo>
                  <a:lnTo>
                    <a:pt x="6449568" y="2230119"/>
                  </a:lnTo>
                  <a:lnTo>
                    <a:pt x="6449568" y="90931"/>
                  </a:lnTo>
                  <a:lnTo>
                    <a:pt x="6442414" y="55560"/>
                  </a:lnTo>
                  <a:lnTo>
                    <a:pt x="6422913" y="26654"/>
                  </a:lnTo>
                  <a:lnTo>
                    <a:pt x="6394007" y="7153"/>
                  </a:lnTo>
                  <a:lnTo>
                    <a:pt x="635863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4166" y="2254758"/>
              <a:ext cx="6449695" cy="2321560"/>
            </a:xfrm>
            <a:custGeom>
              <a:avLst/>
              <a:gdLst/>
              <a:ahLst/>
              <a:cxnLst/>
              <a:rect l="l" t="t" r="r" b="b"/>
              <a:pathLst>
                <a:path w="6449694" h="2321560">
                  <a:moveTo>
                    <a:pt x="0" y="90931"/>
                  </a:moveTo>
                  <a:lnTo>
                    <a:pt x="7153" y="55560"/>
                  </a:lnTo>
                  <a:lnTo>
                    <a:pt x="26654" y="26654"/>
                  </a:lnTo>
                  <a:lnTo>
                    <a:pt x="55560" y="7153"/>
                  </a:lnTo>
                  <a:lnTo>
                    <a:pt x="90931" y="0"/>
                  </a:lnTo>
                  <a:lnTo>
                    <a:pt x="6358635" y="0"/>
                  </a:lnTo>
                  <a:lnTo>
                    <a:pt x="6394007" y="7153"/>
                  </a:lnTo>
                  <a:lnTo>
                    <a:pt x="6422913" y="26654"/>
                  </a:lnTo>
                  <a:lnTo>
                    <a:pt x="6442414" y="55560"/>
                  </a:lnTo>
                  <a:lnTo>
                    <a:pt x="6449568" y="90931"/>
                  </a:lnTo>
                  <a:lnTo>
                    <a:pt x="6449568" y="2230119"/>
                  </a:lnTo>
                  <a:lnTo>
                    <a:pt x="6442414" y="2265491"/>
                  </a:lnTo>
                  <a:lnTo>
                    <a:pt x="6422913" y="2294397"/>
                  </a:lnTo>
                  <a:lnTo>
                    <a:pt x="6394007" y="2313898"/>
                  </a:lnTo>
                  <a:lnTo>
                    <a:pt x="6358635" y="2321052"/>
                  </a:lnTo>
                  <a:lnTo>
                    <a:pt x="90931" y="2321052"/>
                  </a:lnTo>
                  <a:lnTo>
                    <a:pt x="55560" y="2313898"/>
                  </a:lnTo>
                  <a:lnTo>
                    <a:pt x="26654" y="2294397"/>
                  </a:lnTo>
                  <a:lnTo>
                    <a:pt x="7153" y="2265491"/>
                  </a:lnTo>
                  <a:lnTo>
                    <a:pt x="0" y="2230119"/>
                  </a:lnTo>
                  <a:lnTo>
                    <a:pt x="0" y="90931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35620" y="2453131"/>
            <a:ext cx="5581650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290" dirty="0">
                <a:solidFill>
                  <a:srgbClr val="FFE4E4"/>
                </a:solidFill>
                <a:latin typeface="Noto Sans CJK HK"/>
                <a:cs typeface="Noto Sans CJK HK"/>
              </a:rPr>
              <a:t>Discrimination</a:t>
            </a:r>
            <a:r>
              <a:rPr sz="220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470" dirty="0">
                <a:solidFill>
                  <a:srgbClr val="FFE4E4"/>
                </a:solidFill>
                <a:latin typeface="Noto Sans CJK HK"/>
                <a:cs typeface="Noto Sans CJK HK"/>
              </a:rPr>
              <a:t>Cases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55"/>
              </a:spcBef>
            </a:pP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Non-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compliance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14" dirty="0">
                <a:solidFill>
                  <a:srgbClr val="FFE4E4"/>
                </a:solidFill>
                <a:latin typeface="Arial"/>
                <a:cs typeface="Arial"/>
              </a:rPr>
              <a:t>anti-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discrimination</a:t>
            </a:r>
            <a:r>
              <a:rPr sz="1700" spc="-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provisions,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particularly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those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related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breastfeeding,</a:t>
            </a:r>
            <a:r>
              <a:rPr sz="170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result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in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civil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liability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damages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awarded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affected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employee.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55904" y="4788408"/>
            <a:ext cx="6456045" cy="2338070"/>
            <a:chOff x="755904" y="4788408"/>
            <a:chExt cx="6456045" cy="2338070"/>
          </a:xfrm>
        </p:grpSpPr>
        <p:sp>
          <p:nvSpPr>
            <p:cNvPr id="12" name="object 12"/>
            <p:cNvSpPr/>
            <p:nvPr/>
          </p:nvSpPr>
          <p:spPr>
            <a:xfrm>
              <a:off x="759714" y="4792218"/>
              <a:ext cx="6448425" cy="2330450"/>
            </a:xfrm>
            <a:custGeom>
              <a:avLst/>
              <a:gdLst/>
              <a:ahLst/>
              <a:cxnLst/>
              <a:rect l="l" t="t" r="r" b="b"/>
              <a:pathLst>
                <a:path w="6448425" h="2330450">
                  <a:moveTo>
                    <a:pt x="6357112" y="0"/>
                  </a:moveTo>
                  <a:lnTo>
                    <a:pt x="90970" y="0"/>
                  </a:lnTo>
                  <a:lnTo>
                    <a:pt x="55560" y="7153"/>
                  </a:lnTo>
                  <a:lnTo>
                    <a:pt x="26644" y="26654"/>
                  </a:lnTo>
                  <a:lnTo>
                    <a:pt x="7148" y="55560"/>
                  </a:lnTo>
                  <a:lnTo>
                    <a:pt x="0" y="90932"/>
                  </a:lnTo>
                  <a:lnTo>
                    <a:pt x="0" y="2239225"/>
                  </a:lnTo>
                  <a:lnTo>
                    <a:pt x="7148" y="2274635"/>
                  </a:lnTo>
                  <a:lnTo>
                    <a:pt x="26644" y="2303551"/>
                  </a:lnTo>
                  <a:lnTo>
                    <a:pt x="55560" y="2323047"/>
                  </a:lnTo>
                  <a:lnTo>
                    <a:pt x="90970" y="2330196"/>
                  </a:lnTo>
                  <a:lnTo>
                    <a:pt x="6357112" y="2330196"/>
                  </a:lnTo>
                  <a:lnTo>
                    <a:pt x="6392483" y="2323047"/>
                  </a:lnTo>
                  <a:lnTo>
                    <a:pt x="6421389" y="2303551"/>
                  </a:lnTo>
                  <a:lnTo>
                    <a:pt x="6440890" y="2274635"/>
                  </a:lnTo>
                  <a:lnTo>
                    <a:pt x="6448044" y="2239225"/>
                  </a:lnTo>
                  <a:lnTo>
                    <a:pt x="6448044" y="90932"/>
                  </a:lnTo>
                  <a:lnTo>
                    <a:pt x="6440890" y="55560"/>
                  </a:lnTo>
                  <a:lnTo>
                    <a:pt x="6421389" y="26654"/>
                  </a:lnTo>
                  <a:lnTo>
                    <a:pt x="6392483" y="7153"/>
                  </a:lnTo>
                  <a:lnTo>
                    <a:pt x="6357112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59714" y="4792218"/>
              <a:ext cx="6448425" cy="2330450"/>
            </a:xfrm>
            <a:custGeom>
              <a:avLst/>
              <a:gdLst/>
              <a:ahLst/>
              <a:cxnLst/>
              <a:rect l="l" t="t" r="r" b="b"/>
              <a:pathLst>
                <a:path w="6448425" h="2330450">
                  <a:moveTo>
                    <a:pt x="0" y="90932"/>
                  </a:moveTo>
                  <a:lnTo>
                    <a:pt x="7148" y="55560"/>
                  </a:lnTo>
                  <a:lnTo>
                    <a:pt x="26644" y="26654"/>
                  </a:lnTo>
                  <a:lnTo>
                    <a:pt x="55560" y="7153"/>
                  </a:lnTo>
                  <a:lnTo>
                    <a:pt x="90970" y="0"/>
                  </a:lnTo>
                  <a:lnTo>
                    <a:pt x="6357112" y="0"/>
                  </a:lnTo>
                  <a:lnTo>
                    <a:pt x="6392483" y="7153"/>
                  </a:lnTo>
                  <a:lnTo>
                    <a:pt x="6421389" y="26654"/>
                  </a:lnTo>
                  <a:lnTo>
                    <a:pt x="6440890" y="55560"/>
                  </a:lnTo>
                  <a:lnTo>
                    <a:pt x="6448044" y="90932"/>
                  </a:lnTo>
                  <a:lnTo>
                    <a:pt x="6448044" y="2239225"/>
                  </a:lnTo>
                  <a:lnTo>
                    <a:pt x="6440890" y="2274635"/>
                  </a:lnTo>
                  <a:lnTo>
                    <a:pt x="6421389" y="2303551"/>
                  </a:lnTo>
                  <a:lnTo>
                    <a:pt x="6392483" y="2323047"/>
                  </a:lnTo>
                  <a:lnTo>
                    <a:pt x="6357112" y="2330196"/>
                  </a:lnTo>
                  <a:lnTo>
                    <a:pt x="90970" y="2330196"/>
                  </a:lnTo>
                  <a:lnTo>
                    <a:pt x="55560" y="2323047"/>
                  </a:lnTo>
                  <a:lnTo>
                    <a:pt x="26644" y="2303551"/>
                  </a:lnTo>
                  <a:lnTo>
                    <a:pt x="7148" y="2274635"/>
                  </a:lnTo>
                  <a:lnTo>
                    <a:pt x="0" y="2239225"/>
                  </a:lnTo>
                  <a:lnTo>
                    <a:pt x="0" y="90932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69975" y="4991176"/>
            <a:ext cx="5633720" cy="1511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409" dirty="0">
                <a:solidFill>
                  <a:srgbClr val="FFE4E4"/>
                </a:solidFill>
                <a:latin typeface="Noto Sans CJK HK"/>
                <a:cs typeface="Noto Sans CJK HK"/>
              </a:rPr>
              <a:t>Sickness</a:t>
            </a:r>
            <a:r>
              <a:rPr sz="2200" spc="-3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90" dirty="0">
                <a:solidFill>
                  <a:srgbClr val="FFE4E4"/>
                </a:solidFill>
                <a:latin typeface="Noto Sans CJK HK"/>
                <a:cs typeface="Noto Sans CJK HK"/>
              </a:rPr>
              <a:t>Allowance</a:t>
            </a:r>
            <a:r>
              <a:rPr sz="22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90" dirty="0">
                <a:solidFill>
                  <a:srgbClr val="FFE4E4"/>
                </a:solidFill>
                <a:latin typeface="Noto Sans CJK HK"/>
                <a:cs typeface="Noto Sans CJK HK"/>
              </a:rPr>
              <a:t>Violations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Failure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provide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sickness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allowance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FFE4E4"/>
                </a:solidFill>
                <a:latin typeface="Arial"/>
                <a:cs typeface="Arial"/>
              </a:rPr>
              <a:t>accept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valid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electronic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medical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FFE4E4"/>
                </a:solidFill>
                <a:latin typeface="Arial"/>
                <a:cs typeface="Arial"/>
              </a:rPr>
              <a:t>certificates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can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lead</a:t>
            </a:r>
            <a:r>
              <a:rPr sz="170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fines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700" spc="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up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FFE4E4"/>
                </a:solidFill>
                <a:latin typeface="Arial"/>
                <a:cs typeface="Arial"/>
              </a:rPr>
              <a:t>to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HK$50,000.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0356" y="4788408"/>
            <a:ext cx="6457315" cy="2338070"/>
            <a:chOff x="7420356" y="4788408"/>
            <a:chExt cx="6457315" cy="2338070"/>
          </a:xfrm>
        </p:grpSpPr>
        <p:sp>
          <p:nvSpPr>
            <p:cNvPr id="16" name="object 16"/>
            <p:cNvSpPr/>
            <p:nvPr/>
          </p:nvSpPr>
          <p:spPr>
            <a:xfrm>
              <a:off x="7424166" y="4792218"/>
              <a:ext cx="6449695" cy="2330450"/>
            </a:xfrm>
            <a:custGeom>
              <a:avLst/>
              <a:gdLst/>
              <a:ahLst/>
              <a:cxnLst/>
              <a:rect l="l" t="t" r="r" b="b"/>
              <a:pathLst>
                <a:path w="6449694" h="2330450">
                  <a:moveTo>
                    <a:pt x="6358635" y="0"/>
                  </a:moveTo>
                  <a:lnTo>
                    <a:pt x="90931" y="0"/>
                  </a:lnTo>
                  <a:lnTo>
                    <a:pt x="55560" y="7153"/>
                  </a:lnTo>
                  <a:lnTo>
                    <a:pt x="26654" y="26654"/>
                  </a:lnTo>
                  <a:lnTo>
                    <a:pt x="7153" y="55560"/>
                  </a:lnTo>
                  <a:lnTo>
                    <a:pt x="0" y="90932"/>
                  </a:lnTo>
                  <a:lnTo>
                    <a:pt x="0" y="2239225"/>
                  </a:lnTo>
                  <a:lnTo>
                    <a:pt x="7153" y="2274635"/>
                  </a:lnTo>
                  <a:lnTo>
                    <a:pt x="26654" y="2303551"/>
                  </a:lnTo>
                  <a:lnTo>
                    <a:pt x="55560" y="2323047"/>
                  </a:lnTo>
                  <a:lnTo>
                    <a:pt x="90931" y="2330196"/>
                  </a:lnTo>
                  <a:lnTo>
                    <a:pt x="6358635" y="2330196"/>
                  </a:lnTo>
                  <a:lnTo>
                    <a:pt x="6394007" y="2323047"/>
                  </a:lnTo>
                  <a:lnTo>
                    <a:pt x="6422913" y="2303551"/>
                  </a:lnTo>
                  <a:lnTo>
                    <a:pt x="6442414" y="2274635"/>
                  </a:lnTo>
                  <a:lnTo>
                    <a:pt x="6449568" y="2239225"/>
                  </a:lnTo>
                  <a:lnTo>
                    <a:pt x="6449568" y="90932"/>
                  </a:lnTo>
                  <a:lnTo>
                    <a:pt x="6442414" y="55560"/>
                  </a:lnTo>
                  <a:lnTo>
                    <a:pt x="6422913" y="26654"/>
                  </a:lnTo>
                  <a:lnTo>
                    <a:pt x="6394007" y="7153"/>
                  </a:lnTo>
                  <a:lnTo>
                    <a:pt x="6358635" y="0"/>
                  </a:lnTo>
                  <a:close/>
                </a:path>
              </a:pathLst>
            </a:custGeom>
            <a:solidFill>
              <a:srgbClr val="740A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4166" y="4792218"/>
              <a:ext cx="6449695" cy="2330450"/>
            </a:xfrm>
            <a:custGeom>
              <a:avLst/>
              <a:gdLst/>
              <a:ahLst/>
              <a:cxnLst/>
              <a:rect l="l" t="t" r="r" b="b"/>
              <a:pathLst>
                <a:path w="6449694" h="2330450">
                  <a:moveTo>
                    <a:pt x="0" y="90932"/>
                  </a:moveTo>
                  <a:lnTo>
                    <a:pt x="7153" y="55560"/>
                  </a:lnTo>
                  <a:lnTo>
                    <a:pt x="26654" y="26654"/>
                  </a:lnTo>
                  <a:lnTo>
                    <a:pt x="55560" y="7153"/>
                  </a:lnTo>
                  <a:lnTo>
                    <a:pt x="90931" y="0"/>
                  </a:lnTo>
                  <a:lnTo>
                    <a:pt x="6358635" y="0"/>
                  </a:lnTo>
                  <a:lnTo>
                    <a:pt x="6394007" y="7153"/>
                  </a:lnTo>
                  <a:lnTo>
                    <a:pt x="6422913" y="26654"/>
                  </a:lnTo>
                  <a:lnTo>
                    <a:pt x="6442414" y="55560"/>
                  </a:lnTo>
                  <a:lnTo>
                    <a:pt x="6449568" y="90932"/>
                  </a:lnTo>
                  <a:lnTo>
                    <a:pt x="6449568" y="2239225"/>
                  </a:lnTo>
                  <a:lnTo>
                    <a:pt x="6442414" y="2274635"/>
                  </a:lnTo>
                  <a:lnTo>
                    <a:pt x="6422913" y="2303551"/>
                  </a:lnTo>
                  <a:lnTo>
                    <a:pt x="6394007" y="2323047"/>
                  </a:lnTo>
                  <a:lnTo>
                    <a:pt x="6358635" y="2330196"/>
                  </a:lnTo>
                  <a:lnTo>
                    <a:pt x="90931" y="2330196"/>
                  </a:lnTo>
                  <a:lnTo>
                    <a:pt x="55560" y="2323047"/>
                  </a:lnTo>
                  <a:lnTo>
                    <a:pt x="26654" y="2303551"/>
                  </a:lnTo>
                  <a:lnTo>
                    <a:pt x="7153" y="2274635"/>
                  </a:lnTo>
                  <a:lnTo>
                    <a:pt x="0" y="2239225"/>
                  </a:lnTo>
                  <a:lnTo>
                    <a:pt x="0" y="90932"/>
                  </a:lnTo>
                  <a:close/>
                </a:path>
              </a:pathLst>
            </a:custGeom>
            <a:ln w="7620">
              <a:solidFill>
                <a:srgbClr val="8D23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35620" y="4970412"/>
            <a:ext cx="5890895" cy="188848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2200" spc="325" dirty="0">
                <a:solidFill>
                  <a:srgbClr val="FFE4E4"/>
                </a:solidFill>
                <a:latin typeface="Noto Sans CJK HK"/>
                <a:cs typeface="Noto Sans CJK HK"/>
              </a:rPr>
              <a:t>Reinstatement</a:t>
            </a:r>
            <a:r>
              <a:rPr sz="2200" spc="-1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375" dirty="0">
                <a:solidFill>
                  <a:srgbClr val="FFE4E4"/>
                </a:solidFill>
                <a:latin typeface="Noto Sans CJK HK"/>
                <a:cs typeface="Noto Sans CJK HK"/>
              </a:rPr>
              <a:t>Order</a:t>
            </a:r>
            <a:r>
              <a:rPr sz="2200" spc="-1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2200" spc="270" dirty="0">
                <a:solidFill>
                  <a:srgbClr val="FFE4E4"/>
                </a:solidFill>
                <a:latin typeface="Noto Sans CJK HK"/>
                <a:cs typeface="Noto Sans CJK HK"/>
              </a:rPr>
              <a:t>Non-</a:t>
            </a:r>
            <a:endParaRPr sz="2200">
              <a:latin typeface="Noto Sans CJK HK"/>
              <a:cs typeface="Noto Sans CJK HK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2200" spc="300" dirty="0">
                <a:solidFill>
                  <a:srgbClr val="FFE4E4"/>
                </a:solidFill>
                <a:latin typeface="Noto Sans CJK HK"/>
                <a:cs typeface="Noto Sans CJK HK"/>
              </a:rPr>
              <a:t>Compliance</a:t>
            </a:r>
            <a:endParaRPr sz="2200">
              <a:latin typeface="Noto Sans CJK HK"/>
              <a:cs typeface="Noto Sans CJK HK"/>
            </a:endParaRPr>
          </a:p>
          <a:p>
            <a:pPr marL="12700" marR="5080">
              <a:lnSpc>
                <a:spcPct val="132400"/>
              </a:lnSpc>
              <a:spcBef>
                <a:spcPts val="965"/>
              </a:spcBef>
            </a:pP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Employers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who</a:t>
            </a:r>
            <a:r>
              <a:rPr sz="1700" spc="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fail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comply</a:t>
            </a:r>
            <a:r>
              <a:rPr sz="170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reinstatement</a:t>
            </a:r>
            <a:r>
              <a:rPr sz="1700" spc="-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or</a:t>
            </a:r>
            <a:r>
              <a:rPr sz="170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5" dirty="0">
                <a:solidFill>
                  <a:srgbClr val="FFE4E4"/>
                </a:solidFill>
                <a:latin typeface="Arial"/>
                <a:cs typeface="Arial"/>
              </a:rPr>
              <a:t>re-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engagement</a:t>
            </a:r>
            <a:r>
              <a:rPr sz="1700" spc="8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orders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FFE4E4"/>
                </a:solidFill>
                <a:latin typeface="Arial"/>
                <a:cs typeface="Arial"/>
              </a:rPr>
              <a:t>may</a:t>
            </a:r>
            <a:r>
              <a:rPr sz="170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face</a:t>
            </a:r>
            <a:r>
              <a:rPr sz="17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criminal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charges</a:t>
            </a:r>
            <a:r>
              <a:rPr sz="1700" spc="10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fines</a:t>
            </a:r>
            <a:r>
              <a:rPr sz="170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FFE4E4"/>
                </a:solidFill>
                <a:latin typeface="Arial"/>
                <a:cs typeface="Arial"/>
              </a:rPr>
              <a:t>of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up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70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FFE4E4"/>
                </a:solidFill>
                <a:latin typeface="Arial"/>
                <a:cs typeface="Arial"/>
              </a:rPr>
              <a:t>HK$350,000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700" spc="-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FFE4E4"/>
                </a:solidFill>
                <a:latin typeface="Arial"/>
                <a:cs typeface="Arial"/>
              </a:rPr>
              <a:t>three</a:t>
            </a:r>
            <a:r>
              <a:rPr sz="170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FFE4E4"/>
                </a:solidFill>
                <a:latin typeface="Arial"/>
                <a:cs typeface="Arial"/>
              </a:rPr>
              <a:t>years'</a:t>
            </a:r>
            <a:r>
              <a:rPr sz="1700" spc="-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E4E4"/>
                </a:solidFill>
                <a:latin typeface="Arial"/>
                <a:cs typeface="Arial"/>
              </a:rPr>
              <a:t>imprisonment.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2228" rIns="0" bIns="0" rtlCol="0">
            <a:spAutoFit/>
          </a:bodyPr>
          <a:lstStyle/>
          <a:p>
            <a:pPr marL="5518785" marR="5080">
              <a:lnSpc>
                <a:spcPct val="105300"/>
              </a:lnSpc>
              <a:spcBef>
                <a:spcPts val="95"/>
              </a:spcBef>
            </a:pPr>
            <a:r>
              <a:rPr sz="3800" spc="570" dirty="0"/>
              <a:t>Employee</a:t>
            </a:r>
            <a:r>
              <a:rPr sz="3800" spc="-80" dirty="0"/>
              <a:t> </a:t>
            </a:r>
            <a:r>
              <a:rPr sz="3800" spc="660" dirty="0"/>
              <a:t>Perspectives</a:t>
            </a:r>
            <a:r>
              <a:rPr sz="3800" spc="-80" dirty="0"/>
              <a:t> </a:t>
            </a:r>
            <a:r>
              <a:rPr sz="3800" spc="365" dirty="0"/>
              <a:t>on </a:t>
            </a:r>
            <a:r>
              <a:rPr sz="3800" spc="620" dirty="0"/>
              <a:t>Amendments</a:t>
            </a:r>
            <a:endParaRPr sz="38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31052" y="2194560"/>
            <a:ext cx="460248" cy="4602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18986" y="2798794"/>
            <a:ext cx="3617595" cy="190309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900" spc="355" dirty="0">
                <a:solidFill>
                  <a:srgbClr val="FFE4E4"/>
                </a:solidFill>
                <a:latin typeface="Noto Sans CJK HK"/>
                <a:cs typeface="Noto Sans CJK HK"/>
              </a:rPr>
              <a:t>Increased</a:t>
            </a:r>
            <a:r>
              <a:rPr sz="19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350" dirty="0">
                <a:solidFill>
                  <a:srgbClr val="FFE4E4"/>
                </a:solidFill>
                <a:latin typeface="Noto Sans CJK HK"/>
                <a:cs typeface="Noto Sans CJK HK"/>
              </a:rPr>
              <a:t>Job</a:t>
            </a:r>
            <a:endParaRPr sz="1900">
              <a:latin typeface="Noto Sans CJK HK"/>
              <a:cs typeface="Noto Sans CJK HK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280" dirty="0">
                <a:solidFill>
                  <a:srgbClr val="FFE4E4"/>
                </a:solidFill>
                <a:latin typeface="Noto Sans CJK HK"/>
                <a:cs typeface="Noto Sans CJK HK"/>
              </a:rPr>
              <a:t>Satisfaction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80"/>
              </a:spcBef>
            </a:pP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Many</a:t>
            </a:r>
            <a:r>
              <a:rPr sz="145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450" spc="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report</a:t>
            </a:r>
            <a:r>
              <a:rPr sz="145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higher</a:t>
            </a:r>
            <a:r>
              <a:rPr sz="1450" spc="114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5" dirty="0">
                <a:solidFill>
                  <a:srgbClr val="FFE4E4"/>
                </a:solidFill>
                <a:latin typeface="Arial"/>
                <a:cs typeface="Arial"/>
              </a:rPr>
              <a:t>job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satisfaction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due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95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improved</a:t>
            </a:r>
            <a:r>
              <a:rPr sz="1450" spc="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90" dirty="0">
                <a:solidFill>
                  <a:srgbClr val="FFE4E4"/>
                </a:solidFill>
                <a:latin typeface="Arial"/>
                <a:cs typeface="Arial"/>
              </a:rPr>
              <a:t>work-</a:t>
            </a:r>
            <a:r>
              <a:rPr sz="1450" spc="-20" dirty="0">
                <a:solidFill>
                  <a:srgbClr val="FFE4E4"/>
                </a:solidFill>
                <a:latin typeface="Arial"/>
                <a:cs typeface="Arial"/>
              </a:rPr>
              <a:t>life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balance,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particularly new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parents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who 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benefit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from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extended</a:t>
            </a:r>
            <a:r>
              <a:rPr sz="1450" spc="9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leave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entitlements.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97083" y="2194560"/>
            <a:ext cx="460248" cy="46024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84638" y="2814319"/>
            <a:ext cx="3703320" cy="158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280" dirty="0">
                <a:solidFill>
                  <a:srgbClr val="FFE4E4"/>
                </a:solidFill>
                <a:latin typeface="Noto Sans CJK HK"/>
                <a:cs typeface="Noto Sans CJK HK"/>
              </a:rPr>
              <a:t>Family-</a:t>
            </a:r>
            <a:r>
              <a:rPr sz="1900" spc="265" dirty="0">
                <a:solidFill>
                  <a:srgbClr val="FFE4E4"/>
                </a:solidFill>
                <a:latin typeface="Noto Sans CJK HK"/>
                <a:cs typeface="Noto Sans CJK HK"/>
              </a:rPr>
              <a:t>Friendly</a:t>
            </a:r>
            <a:r>
              <a:rPr sz="1900" spc="4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60" dirty="0">
                <a:solidFill>
                  <a:srgbClr val="FFE4E4"/>
                </a:solidFill>
                <a:latin typeface="Noto Sans CJK HK"/>
                <a:cs typeface="Noto Sans CJK HK"/>
              </a:rPr>
              <a:t>Policies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95"/>
              </a:spcBef>
            </a:pP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The amendments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are seen</a:t>
            </a:r>
            <a:r>
              <a:rPr sz="145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as</a:t>
            </a:r>
            <a:r>
              <a:rPr sz="1450" spc="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a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step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towards</a:t>
            </a:r>
            <a:r>
              <a:rPr sz="1450" spc="1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more</a:t>
            </a:r>
            <a:r>
              <a:rPr sz="145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family-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friendly</a:t>
            </a:r>
            <a:r>
              <a:rPr sz="1450" spc="1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workplace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policies,</a:t>
            </a:r>
            <a:r>
              <a:rPr sz="145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encouraging</a:t>
            </a:r>
            <a:r>
              <a:rPr sz="145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employee</a:t>
            </a:r>
            <a:r>
              <a:rPr sz="145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loyalty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and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retention.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31052" y="5286755"/>
            <a:ext cx="460248" cy="460248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6118986" y="5907404"/>
            <a:ext cx="3737610" cy="158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330" dirty="0">
                <a:solidFill>
                  <a:srgbClr val="FFE4E4"/>
                </a:solidFill>
                <a:latin typeface="Noto Sans CJK HK"/>
                <a:cs typeface="Noto Sans CJK HK"/>
              </a:rPr>
              <a:t>Greater</a:t>
            </a:r>
            <a:r>
              <a:rPr sz="1900" spc="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40" dirty="0">
                <a:solidFill>
                  <a:srgbClr val="FFE4E4"/>
                </a:solidFill>
                <a:latin typeface="Noto Sans CJK HK"/>
                <a:cs typeface="Noto Sans CJK HK"/>
              </a:rPr>
              <a:t>Equality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95"/>
              </a:spcBef>
            </a:pP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Employees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appreciate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the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move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towards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greater</a:t>
            </a:r>
            <a:r>
              <a:rPr sz="1450" spc="1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gender</a:t>
            </a:r>
            <a:r>
              <a:rPr sz="1450" spc="17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equality,</a:t>
            </a:r>
            <a:r>
              <a:rPr sz="1450" spc="1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with</a:t>
            </a:r>
            <a:r>
              <a:rPr sz="1450" spc="19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fathers</a:t>
            </a:r>
            <a:r>
              <a:rPr sz="1450" spc="1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having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more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opportunity</a:t>
            </a:r>
            <a:r>
              <a:rPr sz="1450" spc="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95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50" spc="3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participate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4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early childcare.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197083" y="5286755"/>
            <a:ext cx="460248" cy="46024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184638" y="5907404"/>
            <a:ext cx="3711575" cy="158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245" dirty="0">
                <a:solidFill>
                  <a:srgbClr val="FFE4E4"/>
                </a:solidFill>
                <a:latin typeface="Noto Sans CJK HK"/>
                <a:cs typeface="Noto Sans CJK HK"/>
              </a:rPr>
              <a:t>Health</a:t>
            </a:r>
            <a:r>
              <a:rPr sz="1900" spc="-25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25" dirty="0">
                <a:solidFill>
                  <a:srgbClr val="FFE4E4"/>
                </a:solidFill>
                <a:latin typeface="Noto Sans CJK HK"/>
                <a:cs typeface="Noto Sans CJK HK"/>
              </a:rPr>
              <a:t>and</a:t>
            </a:r>
            <a:r>
              <a:rPr sz="1900" spc="-20" dirty="0">
                <a:solidFill>
                  <a:srgbClr val="FFE4E4"/>
                </a:solidFill>
                <a:latin typeface="Noto Sans CJK HK"/>
                <a:cs typeface="Noto Sans CJK HK"/>
              </a:rPr>
              <a:t> </a:t>
            </a:r>
            <a:r>
              <a:rPr sz="1900" spc="220" dirty="0">
                <a:solidFill>
                  <a:srgbClr val="FFE4E4"/>
                </a:solidFill>
                <a:latin typeface="Noto Sans CJK HK"/>
                <a:cs typeface="Noto Sans CJK HK"/>
              </a:rPr>
              <a:t>Well-being</a:t>
            </a:r>
            <a:endParaRPr sz="1900">
              <a:latin typeface="Noto Sans CJK HK"/>
              <a:cs typeface="Noto Sans CJK HK"/>
            </a:endParaRPr>
          </a:p>
          <a:p>
            <a:pPr marL="12700" marR="5080">
              <a:lnSpc>
                <a:spcPct val="132200"/>
              </a:lnSpc>
              <a:spcBef>
                <a:spcPts val="795"/>
              </a:spcBef>
            </a:pP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450" spc="1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refined</a:t>
            </a:r>
            <a:r>
              <a:rPr sz="1450" spc="1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sickness</a:t>
            </a:r>
            <a:r>
              <a:rPr sz="1450" spc="8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allowance</a:t>
            </a:r>
            <a:r>
              <a:rPr sz="1450" spc="13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procedures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and</a:t>
            </a:r>
            <a:r>
              <a:rPr sz="1450" spc="70" dirty="0">
                <a:solidFill>
                  <a:srgbClr val="FFE4E4"/>
                </a:solidFill>
                <a:latin typeface="Arial"/>
                <a:cs typeface="Arial"/>
              </a:rPr>
              <a:t> protection</a:t>
            </a:r>
            <a:r>
              <a:rPr sz="1450" spc="5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for</a:t>
            </a:r>
            <a:r>
              <a:rPr sz="1450" spc="4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20" dirty="0">
                <a:solidFill>
                  <a:srgbClr val="FFE4E4"/>
                </a:solidFill>
                <a:latin typeface="Arial"/>
                <a:cs typeface="Arial"/>
              </a:rPr>
              <a:t>breastfeeding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35" dirty="0">
                <a:solidFill>
                  <a:srgbClr val="FFE4E4"/>
                </a:solidFill>
                <a:latin typeface="Arial"/>
                <a:cs typeface="Arial"/>
              </a:rPr>
              <a:t>mothers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contribute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100" dirty="0">
                <a:solidFill>
                  <a:srgbClr val="FFE4E4"/>
                </a:solidFill>
                <a:latin typeface="Arial"/>
                <a:cs typeface="Arial"/>
              </a:rPr>
              <a:t>to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a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sense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FFE4E4"/>
                </a:solidFill>
                <a:latin typeface="Arial"/>
                <a:cs typeface="Arial"/>
              </a:rPr>
              <a:t>of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FFE4E4"/>
                </a:solidFill>
                <a:latin typeface="Arial"/>
                <a:cs typeface="Arial"/>
              </a:rPr>
              <a:t>improved</a:t>
            </a:r>
            <a:r>
              <a:rPr sz="1450" spc="-2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health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support</a:t>
            </a:r>
            <a:r>
              <a:rPr sz="1450" spc="-15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in</a:t>
            </a:r>
            <a:r>
              <a:rPr sz="1450" spc="1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FFE4E4"/>
                </a:solidFill>
                <a:latin typeface="Arial"/>
                <a:cs typeface="Arial"/>
              </a:rPr>
              <a:t>the</a:t>
            </a:r>
            <a:r>
              <a:rPr sz="1450" dirty="0">
                <a:solidFill>
                  <a:srgbClr val="FFE4E4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E4E4"/>
                </a:solidFill>
                <a:latin typeface="Arial"/>
                <a:cs typeface="Arial"/>
              </a:rPr>
              <a:t>workplace.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2125</Words>
  <Application>Microsoft Office PowerPoint</Application>
  <PresentationFormat>Custom</PresentationFormat>
  <Paragraphs>181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Noto Sans CJK HK</vt:lpstr>
      <vt:lpstr>Arial</vt:lpstr>
      <vt:lpstr>Calibri</vt:lpstr>
      <vt:lpstr>Garamond</vt:lpstr>
      <vt:lpstr>Noto Sans</vt:lpstr>
      <vt:lpstr>Office Theme</vt:lpstr>
      <vt:lpstr>Organic</vt:lpstr>
      <vt:lpstr>Recent Amendments to the Employment Ordinance: Implications for Employers and Employees</vt:lpstr>
      <vt:lpstr>Minor House Keeping</vt:lpstr>
      <vt:lpstr>PowerPoint Presentation</vt:lpstr>
      <vt:lpstr>Overview of Recent EO Amendments</vt:lpstr>
      <vt:lpstr>Changes to Paternity and Maternity Leave Entitlements</vt:lpstr>
      <vt:lpstr>Implications for Employers and Compliance Requirements</vt:lpstr>
      <vt:lpstr>Case Studies on the Impact of Amendments</vt:lpstr>
      <vt:lpstr>Penalties for Non-Compliance</vt:lpstr>
      <vt:lpstr>Employee Perspectives on Amendments</vt:lpstr>
      <vt:lpstr>Comparative Analysis with Global Trends</vt:lpstr>
      <vt:lpstr>Strategies for Adapting to Legal Changes</vt:lpstr>
      <vt:lpstr>Future Amendments: Potential Areas of Focus</vt:lpstr>
      <vt:lpstr>Enhancing Work-Life Balance: Potential Future Amendments</vt:lpstr>
      <vt:lpstr>Technology and Employment Law: Future Considerations</vt:lpstr>
      <vt:lpstr>Addressing Emerging Employment Models</vt:lpstr>
      <vt:lpstr>Environmental Considerations in Employment Law</vt:lpstr>
      <vt:lpstr>Preparing for Future Amendments: 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2024-11-22T17:03:48Z</dcterms:created>
  <dcterms:modified xsi:type="dcterms:W3CDTF">2024-11-25T17:57:45Z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