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1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  <a:endParaRPr lang="en-US" dirty="0"/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740727"/>
          <a:ext cx="11521435" cy="759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7030A0"/>
              </a:solidFill>
            </a:rPr>
            <a:t>Dr Okwudili O. Onwurah</a:t>
          </a:r>
          <a:endParaRPr lang="en-US" sz="2700" kern="1200" dirty="0"/>
        </a:p>
      </dsp:txBody>
      <dsp:txXfrm>
        <a:off x="0" y="3740727"/>
        <a:ext cx="11521435" cy="759742"/>
      </dsp:txXfrm>
    </dsp:sp>
    <dsp:sp modelId="{50E560F1-A1B3-4C64-B8C9-000AEB7FD047}">
      <dsp:nvSpPr>
        <dsp:cNvPr id="0" name=""/>
        <dsp:cNvSpPr/>
      </dsp:nvSpPr>
      <dsp:spPr>
        <a:xfrm rot="10800000">
          <a:off x="0" y="3123"/>
          <a:ext cx="11521435" cy="37744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Tutor</a:t>
          </a:r>
          <a:r>
            <a:rPr lang="en-US" sz="2700" kern="1200" dirty="0"/>
            <a:t>: </a:t>
          </a:r>
          <a:r>
            <a:rPr lang="en-GB" sz="2700" b="1" kern="1200" dirty="0"/>
            <a:t>Okwudili</a:t>
          </a:r>
          <a:r>
            <a:rPr lang="en-GB" sz="2700" kern="1200" dirty="0"/>
            <a:t> O. ONWURAH, </a:t>
          </a:r>
          <a:r>
            <a:rPr lang="en-GB" sz="2700" b="1" kern="1200" dirty="0"/>
            <a:t>LL.B.</a:t>
          </a:r>
          <a:r>
            <a:rPr lang="en-GB" sz="2700" kern="1200" dirty="0"/>
            <a:t> (Nigeria); </a:t>
          </a:r>
          <a:r>
            <a:rPr lang="en-GB" sz="2700" b="1" kern="1200" dirty="0"/>
            <a:t>BL</a:t>
          </a:r>
          <a:r>
            <a:rPr lang="en-GB" sz="2700" kern="1200" dirty="0"/>
            <a:t> (Abuja, Nigeria); </a:t>
          </a:r>
          <a:r>
            <a:rPr lang="en-GB" sz="2700" b="1" kern="1200" dirty="0"/>
            <a:t>LLM</a:t>
          </a:r>
          <a:r>
            <a:rPr lang="en-GB" sz="2700" kern="1200" dirty="0"/>
            <a:t> (Exeter, UK); </a:t>
          </a:r>
          <a:r>
            <a:rPr lang="en-GB" sz="2700" b="1" kern="1200" dirty="0"/>
            <a:t>LLM</a:t>
          </a:r>
          <a:r>
            <a:rPr lang="en-GB" sz="2700" kern="1200" dirty="0"/>
            <a:t> (Qingdao, PRC); </a:t>
          </a:r>
          <a:r>
            <a:rPr lang="en-GB" sz="2700" b="1" kern="1200" dirty="0"/>
            <a:t>LLM</a:t>
          </a:r>
          <a:r>
            <a:rPr lang="en-GB" sz="2700" kern="1200" dirty="0"/>
            <a:t> (Shanghai, PRC)</a:t>
          </a:r>
          <a:endParaRPr lang="en-US" sz="2700" kern="1200" dirty="0"/>
        </a:p>
      </dsp:txBody>
      <dsp:txXfrm rot="-10800000">
        <a:off x="0" y="3123"/>
        <a:ext cx="11521435" cy="1324819"/>
      </dsp:txXfrm>
    </dsp:sp>
    <dsp:sp modelId="{776488E1-41F0-4B79-AF8B-E69517EDFD16}">
      <dsp:nvSpPr>
        <dsp:cNvPr id="0" name=""/>
        <dsp:cNvSpPr/>
      </dsp:nvSpPr>
      <dsp:spPr>
        <a:xfrm>
          <a:off x="0" y="1137201"/>
          <a:ext cx="11521435" cy="1510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67310" rIns="376936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PhD in Law (Hong Kong)</a:t>
          </a:r>
          <a:br>
            <a:rPr lang="en-US" sz="5300" kern="1200" dirty="0"/>
          </a:br>
          <a:endParaRPr lang="en-US" sz="5300" kern="1200" dirty="0"/>
        </a:p>
      </dsp:txBody>
      <dsp:txXfrm>
        <a:off x="0" y="1137201"/>
        <a:ext cx="11521435" cy="151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FFD9BD"/>
                </a:solidFill>
                <a:latin typeface="Quattrocento"/>
                <a:cs typeface="Quattrocen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D5A-CD1C-41C9-9138-AA6D3C69EE5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4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D436-3EB6-494F-83B8-CB7168DEC97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6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B29-9A24-4554-9833-B017014123F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47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3BA8-F3D4-44EC-B186-3C3243685898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8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8A35-2CEA-44FC-B515-049EB037702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9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744E-276C-48C7-A5B9-AF9DF8C0ACD3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5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C12-33D0-4291-A67F-9186B24BAFB6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3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2AB-B25B-4920-BDF6-0D9ACABE3DA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31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F5E9-6CBB-4D99-974A-13ED7CF5A3DC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62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1F78-D7B8-4ADC-A70F-CD9A5A0C11A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27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FFD9BD"/>
                </a:solidFill>
                <a:latin typeface="Quattrocento"/>
                <a:cs typeface="Quattrocen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9673-0989-4DE3-9ABA-73D09582444D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885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7E1A-0EBE-4D80-BEA0-B2FD01C5F372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66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3977-895A-4931-BC27-26BBF6904C8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67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FFD9BD"/>
                </a:solidFill>
                <a:latin typeface="Quattrocento"/>
                <a:cs typeface="Quattrocen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FFD9BD"/>
                </a:solidFill>
                <a:latin typeface="Quattrocento"/>
                <a:cs typeface="Quattrocen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8CFFBC94-5597-4E44-B64C-D7FD77DF7E84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6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534E-EC2B-480C-979F-82E1D583FA2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CD9C-2490-4D54-A9A4-5744505C7BD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7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E04D-8037-469D-B903-B2892E83466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3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12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561" y="446048"/>
            <a:ext cx="13365276" cy="1116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FFD9BD"/>
                </a:solidFill>
                <a:latin typeface="Quattrocento"/>
                <a:cs typeface="Quattrocen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4768" y="2159767"/>
            <a:ext cx="7748905" cy="5475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5E3B4-0652-4011-9D35-266FDBFD879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2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984475"/>
            <a:ext cx="13558470" cy="1758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Vicarious Liability in the Healthcare Sector: Legal Implications for Hospitals</a:t>
            </a:r>
            <a:endParaRPr lang="en-US" sz="576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2905760"/>
          <a:ext cx="11521435" cy="450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4F6122F0-3BDA-48C6-926D-393D5B4E07CE}" type="datetime1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561" y="446048"/>
            <a:ext cx="673735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3400" dirty="0"/>
              <a:t>Practical</a:t>
            </a:r>
            <a:r>
              <a:rPr sz="3400" spc="-145" dirty="0"/>
              <a:t> </a:t>
            </a:r>
            <a:r>
              <a:rPr sz="3400" spc="-10" dirty="0"/>
              <a:t>Implications:</a:t>
            </a:r>
            <a:r>
              <a:rPr sz="3400" spc="-110" dirty="0"/>
              <a:t> </a:t>
            </a:r>
            <a:r>
              <a:rPr sz="3400" dirty="0"/>
              <a:t>Policies</a:t>
            </a:r>
            <a:r>
              <a:rPr sz="3400" spc="-140" dirty="0"/>
              <a:t> </a:t>
            </a:r>
            <a:r>
              <a:rPr sz="3400" spc="-25" dirty="0"/>
              <a:t>and </a:t>
            </a:r>
            <a:r>
              <a:rPr sz="3400" spc="-10" dirty="0"/>
              <a:t>Training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51" y="1868423"/>
            <a:ext cx="461772" cy="461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2561" y="2485389"/>
            <a:ext cx="3540125" cy="1848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Policy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Development</a:t>
            </a:r>
            <a:endParaRPr sz="1700">
              <a:latin typeface="Quattrocento"/>
              <a:cs typeface="Quattrocento"/>
            </a:endParaRPr>
          </a:p>
          <a:p>
            <a:pPr marL="12700" marR="5080">
              <a:lnSpc>
                <a:spcPct val="132100"/>
              </a:lnSpc>
              <a:spcBef>
                <a:spcPts val="815"/>
              </a:spcBef>
            </a:pP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Hospitals</a:t>
            </a:r>
            <a:r>
              <a:rPr sz="14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must</a:t>
            </a:r>
            <a:r>
              <a:rPr sz="14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develop</a:t>
            </a:r>
            <a:r>
              <a:rPr sz="14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comprehensive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policies</a:t>
            </a:r>
            <a:r>
              <a:rPr sz="1450" spc="-8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addressing</a:t>
            </a:r>
            <a:r>
              <a:rPr sz="14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4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4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risks.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These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should</a:t>
            </a:r>
            <a:r>
              <a:rPr sz="14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cover</a:t>
            </a:r>
            <a:r>
              <a:rPr sz="14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areas</a:t>
            </a:r>
            <a:r>
              <a:rPr sz="14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such</a:t>
            </a:r>
            <a:r>
              <a:rPr sz="14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4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20" dirty="0">
                <a:solidFill>
                  <a:srgbClr val="F8EDE7"/>
                </a:solidFill>
                <a:latin typeface="Quattrocento"/>
                <a:cs typeface="Quattrocento"/>
              </a:rPr>
              <a:t>staff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supervision,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quality</a:t>
            </a:r>
            <a:r>
              <a:rPr sz="14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control</a:t>
            </a:r>
            <a:r>
              <a:rPr sz="14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measures,</a:t>
            </a:r>
            <a:r>
              <a:rPr sz="145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25" dirty="0">
                <a:solidFill>
                  <a:srgbClr val="F8EDE7"/>
                </a:solidFill>
                <a:latin typeface="Quattrocento"/>
                <a:cs typeface="Quattrocento"/>
              </a:rPr>
              <a:t>and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clear</a:t>
            </a:r>
            <a:r>
              <a:rPr sz="14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delineation</a:t>
            </a:r>
            <a:r>
              <a:rPr sz="145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45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responsibilities.</a:t>
            </a:r>
            <a:endParaRPr sz="1450">
              <a:latin typeface="Quattrocento"/>
              <a:cs typeface="Quattrocento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0684" y="1868423"/>
            <a:ext cx="460248" cy="4617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97984" y="2485389"/>
            <a:ext cx="3673475" cy="2140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Staff</a:t>
            </a:r>
            <a:r>
              <a:rPr sz="1700" spc="-9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Training</a:t>
            </a:r>
            <a:endParaRPr sz="1700">
              <a:latin typeface="Quattrocento"/>
              <a:cs typeface="Quattrocento"/>
            </a:endParaRPr>
          </a:p>
          <a:p>
            <a:pPr marL="12700" marR="5080">
              <a:lnSpc>
                <a:spcPct val="132100"/>
              </a:lnSpc>
              <a:spcBef>
                <a:spcPts val="815"/>
              </a:spcBef>
            </a:pP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Regular</a:t>
            </a:r>
            <a:r>
              <a:rPr sz="14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training</a:t>
            </a:r>
            <a:r>
              <a:rPr sz="14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sessions</a:t>
            </a:r>
            <a:r>
              <a:rPr sz="14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on</a:t>
            </a:r>
            <a:r>
              <a:rPr sz="14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legal responsibilities,</a:t>
            </a:r>
            <a:r>
              <a:rPr sz="1450" spc="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proper</a:t>
            </a:r>
            <a:r>
              <a:rPr sz="1450" spc="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documentation,</a:t>
            </a:r>
            <a:r>
              <a:rPr sz="1450" spc="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25" dirty="0">
                <a:solidFill>
                  <a:srgbClr val="F8EDE7"/>
                </a:solidFill>
                <a:latin typeface="Quattrocento"/>
                <a:cs typeface="Quattrocento"/>
              </a:rPr>
              <a:t>and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patient</a:t>
            </a:r>
            <a:r>
              <a:rPr sz="14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communication</a:t>
            </a:r>
            <a:r>
              <a:rPr sz="14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are</a:t>
            </a:r>
            <a:r>
              <a:rPr sz="14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essential.</a:t>
            </a:r>
            <a:r>
              <a:rPr sz="14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20" dirty="0">
                <a:solidFill>
                  <a:srgbClr val="F8EDE7"/>
                </a:solidFill>
                <a:latin typeface="Quattrocento"/>
                <a:cs typeface="Quattrocento"/>
              </a:rPr>
              <a:t>This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helps</a:t>
            </a:r>
            <a:r>
              <a:rPr sz="14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mitigate</a:t>
            </a:r>
            <a:r>
              <a:rPr sz="14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risks</a:t>
            </a:r>
            <a:r>
              <a:rPr sz="14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ensures</a:t>
            </a:r>
            <a:r>
              <a:rPr sz="14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20" dirty="0">
                <a:solidFill>
                  <a:srgbClr val="F8EDE7"/>
                </a:solidFill>
                <a:latin typeface="Quattrocento"/>
                <a:cs typeface="Quattrocento"/>
              </a:rPr>
              <a:t>staff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awareness</a:t>
            </a:r>
            <a:r>
              <a:rPr sz="14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45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their</a:t>
            </a:r>
            <a:r>
              <a:rPr sz="14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roles</a:t>
            </a:r>
            <a:r>
              <a:rPr sz="14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45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preventing liability</a:t>
            </a:r>
            <a:r>
              <a:rPr sz="1450" spc="-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issues.</a:t>
            </a:r>
            <a:endParaRPr sz="1450">
              <a:latin typeface="Quattrocento"/>
              <a:cs typeface="Quattrocento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651" y="5219700"/>
            <a:ext cx="461772" cy="4602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2561" y="5836411"/>
            <a:ext cx="3424554" cy="184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Risk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Assessment</a:t>
            </a:r>
            <a:endParaRPr sz="1700">
              <a:latin typeface="Quattrocento"/>
              <a:cs typeface="Quattrocento"/>
            </a:endParaRPr>
          </a:p>
          <a:p>
            <a:pPr marL="12700" marR="5080">
              <a:lnSpc>
                <a:spcPct val="132100"/>
              </a:lnSpc>
              <a:spcBef>
                <a:spcPts val="815"/>
              </a:spcBef>
            </a:pP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Implementing</a:t>
            </a:r>
            <a:r>
              <a:rPr sz="14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robust</a:t>
            </a:r>
            <a:r>
              <a:rPr sz="14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risk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assessment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protocols</a:t>
            </a:r>
            <a:r>
              <a:rPr sz="14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helps</a:t>
            </a:r>
            <a:r>
              <a:rPr sz="14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identify</a:t>
            </a:r>
            <a:r>
              <a:rPr sz="14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potential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liability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hotspots.</a:t>
            </a:r>
            <a:r>
              <a:rPr sz="14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4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proactive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approach</a:t>
            </a:r>
            <a:r>
              <a:rPr sz="14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allows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hospitals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4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address</a:t>
            </a:r>
            <a:r>
              <a:rPr sz="14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issues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before</a:t>
            </a:r>
            <a:r>
              <a:rPr sz="14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20" dirty="0">
                <a:solidFill>
                  <a:srgbClr val="F8EDE7"/>
                </a:solidFill>
                <a:latin typeface="Quattrocento"/>
                <a:cs typeface="Quattrocento"/>
              </a:rPr>
              <a:t>they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escalate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into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legal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problems.</a:t>
            </a:r>
            <a:endParaRPr sz="1450">
              <a:latin typeface="Quattrocento"/>
              <a:cs typeface="Quattrocent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0684" y="5219700"/>
            <a:ext cx="460248" cy="4602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697984" y="5836411"/>
            <a:ext cx="3776345" cy="184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Insurance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Coverage</a:t>
            </a:r>
            <a:endParaRPr sz="1700">
              <a:latin typeface="Quattrocento"/>
              <a:cs typeface="Quattrocento"/>
            </a:endParaRPr>
          </a:p>
          <a:p>
            <a:pPr marL="12700" marR="5080">
              <a:lnSpc>
                <a:spcPct val="132100"/>
              </a:lnSpc>
              <a:spcBef>
                <a:spcPts val="815"/>
              </a:spcBef>
            </a:pP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Adequate</a:t>
            </a:r>
            <a:r>
              <a:rPr sz="14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insurance</a:t>
            </a:r>
            <a:r>
              <a:rPr sz="14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coverage</a:t>
            </a:r>
            <a:r>
              <a:rPr sz="14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crucial.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Hospitals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should</a:t>
            </a:r>
            <a:r>
              <a:rPr sz="14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regularly</a:t>
            </a:r>
            <a:r>
              <a:rPr sz="14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review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update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their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policies</a:t>
            </a:r>
            <a:r>
              <a:rPr sz="14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4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ensure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they</a:t>
            </a:r>
            <a:r>
              <a:rPr sz="14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cover</a:t>
            </a:r>
            <a:r>
              <a:rPr sz="14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evolving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4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risks</a:t>
            </a:r>
            <a:r>
              <a:rPr sz="14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4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4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50" spc="-10" dirty="0">
                <a:solidFill>
                  <a:srgbClr val="F8EDE7"/>
                </a:solidFill>
                <a:latin typeface="Quattrocento"/>
                <a:cs typeface="Quattrocento"/>
              </a:rPr>
              <a:t>healthcare sector.</a:t>
            </a:r>
            <a:endParaRPr sz="1450">
              <a:latin typeface="Quattrocento"/>
              <a:cs typeface="Quattrocen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8318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550" dirty="0"/>
              <a:t>The</a:t>
            </a:r>
            <a:r>
              <a:rPr sz="3550" spc="-70" dirty="0"/>
              <a:t> </a:t>
            </a:r>
            <a:r>
              <a:rPr sz="3550" dirty="0"/>
              <a:t>Role</a:t>
            </a:r>
            <a:r>
              <a:rPr sz="3550" spc="-80" dirty="0"/>
              <a:t> </a:t>
            </a:r>
            <a:r>
              <a:rPr sz="3550" dirty="0"/>
              <a:t>of</a:t>
            </a:r>
            <a:r>
              <a:rPr sz="3550" spc="-70" dirty="0"/>
              <a:t> </a:t>
            </a:r>
            <a:r>
              <a:rPr sz="3550" dirty="0"/>
              <a:t>Vicarious</a:t>
            </a:r>
            <a:r>
              <a:rPr sz="3550" spc="-110" dirty="0"/>
              <a:t> </a:t>
            </a:r>
            <a:r>
              <a:rPr sz="3550" dirty="0"/>
              <a:t>Liability</a:t>
            </a:r>
            <a:r>
              <a:rPr sz="3550" spc="-90" dirty="0"/>
              <a:t> </a:t>
            </a:r>
            <a:r>
              <a:rPr sz="3550" dirty="0"/>
              <a:t>in</a:t>
            </a:r>
            <a:r>
              <a:rPr sz="3550" spc="-80" dirty="0"/>
              <a:t> </a:t>
            </a:r>
            <a:r>
              <a:rPr sz="3550" dirty="0"/>
              <a:t>Medical</a:t>
            </a:r>
            <a:r>
              <a:rPr sz="3550" spc="-80" dirty="0"/>
              <a:t> </a:t>
            </a:r>
            <a:r>
              <a:rPr sz="3550" dirty="0"/>
              <a:t>Negligence</a:t>
            </a:r>
            <a:r>
              <a:rPr sz="3550" spc="-80" dirty="0"/>
              <a:t> </a:t>
            </a:r>
            <a:r>
              <a:rPr sz="3550" spc="-10" dirty="0"/>
              <a:t>Claims</a:t>
            </a:r>
            <a:endParaRPr sz="3550"/>
          </a:p>
        </p:txBody>
      </p:sp>
      <p:grpSp>
        <p:nvGrpSpPr>
          <p:cNvPr id="3" name="object 3"/>
          <p:cNvGrpSpPr/>
          <p:nvPr/>
        </p:nvGrpSpPr>
        <p:grpSpPr>
          <a:xfrm>
            <a:off x="6451091" y="1783079"/>
            <a:ext cx="1079500" cy="5610225"/>
            <a:chOff x="6451091" y="1783079"/>
            <a:chExt cx="1079500" cy="5610225"/>
          </a:xfrm>
        </p:grpSpPr>
        <p:sp>
          <p:nvSpPr>
            <p:cNvPr id="4" name="object 4"/>
            <p:cNvSpPr/>
            <p:nvPr/>
          </p:nvSpPr>
          <p:spPr>
            <a:xfrm>
              <a:off x="6451092" y="1783079"/>
              <a:ext cx="876300" cy="5610225"/>
            </a:xfrm>
            <a:custGeom>
              <a:avLst/>
              <a:gdLst/>
              <a:ahLst/>
              <a:cxnLst/>
              <a:rect l="l" t="t" r="r" b="b"/>
              <a:pathLst>
                <a:path w="876300" h="5610225">
                  <a:moveTo>
                    <a:pt x="672084" y="424180"/>
                  </a:moveTo>
                  <a:lnTo>
                    <a:pt x="667004" y="419100"/>
                  </a:lnTo>
                  <a:lnTo>
                    <a:pt x="5080" y="419100"/>
                  </a:lnTo>
                  <a:lnTo>
                    <a:pt x="0" y="424180"/>
                  </a:lnTo>
                  <a:lnTo>
                    <a:pt x="0" y="430530"/>
                  </a:lnTo>
                  <a:lnTo>
                    <a:pt x="0" y="436880"/>
                  </a:lnTo>
                  <a:lnTo>
                    <a:pt x="5080" y="441960"/>
                  </a:lnTo>
                  <a:lnTo>
                    <a:pt x="667004" y="441960"/>
                  </a:lnTo>
                  <a:lnTo>
                    <a:pt x="672084" y="436880"/>
                  </a:lnTo>
                  <a:lnTo>
                    <a:pt x="672084" y="424180"/>
                  </a:lnTo>
                  <a:close/>
                </a:path>
                <a:path w="876300" h="5610225">
                  <a:moveTo>
                    <a:pt x="876300" y="5080"/>
                  </a:moveTo>
                  <a:lnTo>
                    <a:pt x="871220" y="0"/>
                  </a:lnTo>
                  <a:lnTo>
                    <a:pt x="858520" y="0"/>
                  </a:lnTo>
                  <a:lnTo>
                    <a:pt x="853440" y="5080"/>
                  </a:lnTo>
                  <a:lnTo>
                    <a:pt x="853440" y="11430"/>
                  </a:lnTo>
                  <a:lnTo>
                    <a:pt x="853440" y="5604726"/>
                  </a:lnTo>
                  <a:lnTo>
                    <a:pt x="858520" y="5609844"/>
                  </a:lnTo>
                  <a:lnTo>
                    <a:pt x="871220" y="5609844"/>
                  </a:lnTo>
                  <a:lnTo>
                    <a:pt x="876300" y="5604726"/>
                  </a:lnTo>
                  <a:lnTo>
                    <a:pt x="876300" y="5080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00315" y="1997963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401065" y="0"/>
                  </a:moveTo>
                  <a:lnTo>
                    <a:pt x="28701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1"/>
                  </a:lnTo>
                  <a:lnTo>
                    <a:pt x="0" y="402589"/>
                  </a:lnTo>
                  <a:lnTo>
                    <a:pt x="2252" y="413771"/>
                  </a:lnTo>
                  <a:lnTo>
                    <a:pt x="8397" y="422894"/>
                  </a:lnTo>
                  <a:lnTo>
                    <a:pt x="17520" y="429039"/>
                  </a:lnTo>
                  <a:lnTo>
                    <a:pt x="28701" y="431291"/>
                  </a:lnTo>
                  <a:lnTo>
                    <a:pt x="401065" y="431291"/>
                  </a:lnTo>
                  <a:lnTo>
                    <a:pt x="412247" y="429039"/>
                  </a:lnTo>
                  <a:lnTo>
                    <a:pt x="421370" y="422894"/>
                  </a:lnTo>
                  <a:lnTo>
                    <a:pt x="427515" y="413771"/>
                  </a:lnTo>
                  <a:lnTo>
                    <a:pt x="429767" y="402589"/>
                  </a:lnTo>
                  <a:lnTo>
                    <a:pt x="429767" y="28701"/>
                  </a:lnTo>
                  <a:lnTo>
                    <a:pt x="427515" y="17520"/>
                  </a:lnTo>
                  <a:lnTo>
                    <a:pt x="421370" y="8397"/>
                  </a:lnTo>
                  <a:lnTo>
                    <a:pt x="412247" y="2252"/>
                  </a:lnTo>
                  <a:lnTo>
                    <a:pt x="401065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55509" y="1999234"/>
            <a:ext cx="12001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F8EDE7"/>
                </a:solidFill>
                <a:latin typeface="Quattrocento"/>
                <a:cs typeface="Quattrocento"/>
              </a:rPr>
              <a:t>1</a:t>
            </a:r>
            <a:endParaRPr sz="2100">
              <a:latin typeface="Quattrocento"/>
              <a:cs typeface="Quattrocen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456" y="1949957"/>
            <a:ext cx="5564505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Initial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Assessment</a:t>
            </a:r>
            <a:endParaRPr sz="1750">
              <a:latin typeface="Quattrocento"/>
              <a:cs typeface="Quattrocento"/>
            </a:endParaRPr>
          </a:p>
          <a:p>
            <a:pPr marL="955675" marR="5715" indent="-943610" algn="r">
              <a:lnSpc>
                <a:spcPct val="133300"/>
              </a:lnSpc>
              <a:spcBef>
                <a:spcPts val="819"/>
              </a:spcBef>
            </a:pP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When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5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negligence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claim</a:t>
            </a:r>
            <a:r>
              <a:rPr sz="15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arises,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lawyers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assess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whether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5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applies.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involves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examining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relationship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between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healthcare professional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involved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incident.</a:t>
            </a:r>
            <a:endParaRPr sz="1500">
              <a:latin typeface="Quattrocento"/>
              <a:cs typeface="Quattrocen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00316" y="2956560"/>
            <a:ext cx="1079500" cy="431800"/>
            <a:chOff x="7100316" y="2956560"/>
            <a:chExt cx="1079500" cy="431800"/>
          </a:xfrm>
        </p:grpSpPr>
        <p:sp>
          <p:nvSpPr>
            <p:cNvPr id="9" name="object 9"/>
            <p:cNvSpPr/>
            <p:nvPr/>
          </p:nvSpPr>
          <p:spPr>
            <a:xfrm>
              <a:off x="7507224" y="3160776"/>
              <a:ext cx="672465" cy="22860"/>
            </a:xfrm>
            <a:custGeom>
              <a:avLst/>
              <a:gdLst/>
              <a:ahLst/>
              <a:cxnLst/>
              <a:rect l="l" t="t" r="r" b="b"/>
              <a:pathLst>
                <a:path w="672465" h="22860">
                  <a:moveTo>
                    <a:pt x="667003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60"/>
                  </a:lnTo>
                  <a:lnTo>
                    <a:pt x="667003" y="22860"/>
                  </a:lnTo>
                  <a:lnTo>
                    <a:pt x="672083" y="17779"/>
                  </a:lnTo>
                  <a:lnTo>
                    <a:pt x="672083" y="5079"/>
                  </a:lnTo>
                  <a:lnTo>
                    <a:pt x="667003" y="0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00316" y="2956560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401065" y="0"/>
                  </a:moveTo>
                  <a:lnTo>
                    <a:pt x="28701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1"/>
                  </a:lnTo>
                  <a:lnTo>
                    <a:pt x="0" y="402589"/>
                  </a:lnTo>
                  <a:lnTo>
                    <a:pt x="2252" y="413771"/>
                  </a:lnTo>
                  <a:lnTo>
                    <a:pt x="8397" y="422894"/>
                  </a:lnTo>
                  <a:lnTo>
                    <a:pt x="17520" y="429039"/>
                  </a:lnTo>
                  <a:lnTo>
                    <a:pt x="28701" y="431291"/>
                  </a:lnTo>
                  <a:lnTo>
                    <a:pt x="401065" y="431291"/>
                  </a:lnTo>
                  <a:lnTo>
                    <a:pt x="412247" y="429039"/>
                  </a:lnTo>
                  <a:lnTo>
                    <a:pt x="421370" y="422894"/>
                  </a:lnTo>
                  <a:lnTo>
                    <a:pt x="427515" y="413771"/>
                  </a:lnTo>
                  <a:lnTo>
                    <a:pt x="429767" y="402589"/>
                  </a:lnTo>
                  <a:lnTo>
                    <a:pt x="429767" y="28701"/>
                  </a:lnTo>
                  <a:lnTo>
                    <a:pt x="427515" y="17520"/>
                  </a:lnTo>
                  <a:lnTo>
                    <a:pt x="421370" y="8397"/>
                  </a:lnTo>
                  <a:lnTo>
                    <a:pt x="412247" y="2252"/>
                  </a:lnTo>
                  <a:lnTo>
                    <a:pt x="401065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30871" y="2957576"/>
            <a:ext cx="1689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F8EDE7"/>
                </a:solidFill>
                <a:latin typeface="Quattrocento"/>
                <a:cs typeface="Quattrocento"/>
              </a:rPr>
              <a:t>2</a:t>
            </a:r>
            <a:endParaRPr sz="2100">
              <a:latin typeface="Quattrocento"/>
              <a:cs typeface="Quattrocen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7107" y="2908173"/>
            <a:ext cx="5483225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Establishing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Negligence</a:t>
            </a:r>
            <a:endParaRPr sz="1750">
              <a:latin typeface="Quattrocento"/>
              <a:cs typeface="Quattrocento"/>
            </a:endParaRPr>
          </a:p>
          <a:p>
            <a:pPr marL="12700" marR="5080">
              <a:lnSpc>
                <a:spcPct val="133400"/>
              </a:lnSpc>
              <a:spcBef>
                <a:spcPts val="815"/>
              </a:spcBef>
            </a:pP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claimant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must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first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prove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that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professional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was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negligent.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typically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involves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demonstrating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breach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of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duty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care,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established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Bolam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Friern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Hospital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Management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Committee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[1957]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1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WLR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582.</a:t>
            </a:r>
            <a:endParaRPr sz="1500">
              <a:latin typeface="Quattrocento"/>
              <a:cs typeface="Quattrocen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51091" y="4197096"/>
            <a:ext cx="1079500" cy="429895"/>
            <a:chOff x="6451091" y="4197096"/>
            <a:chExt cx="1079500" cy="429895"/>
          </a:xfrm>
        </p:grpSpPr>
        <p:sp>
          <p:nvSpPr>
            <p:cNvPr id="14" name="object 14"/>
            <p:cNvSpPr/>
            <p:nvPr/>
          </p:nvSpPr>
          <p:spPr>
            <a:xfrm>
              <a:off x="6451091" y="4401312"/>
              <a:ext cx="672465" cy="22860"/>
            </a:xfrm>
            <a:custGeom>
              <a:avLst/>
              <a:gdLst/>
              <a:ahLst/>
              <a:cxnLst/>
              <a:rect l="l" t="t" r="r" b="b"/>
              <a:pathLst>
                <a:path w="672465" h="22860">
                  <a:moveTo>
                    <a:pt x="667004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80" y="22860"/>
                  </a:lnTo>
                  <a:lnTo>
                    <a:pt x="667004" y="22860"/>
                  </a:lnTo>
                  <a:lnTo>
                    <a:pt x="672084" y="17779"/>
                  </a:lnTo>
                  <a:lnTo>
                    <a:pt x="672084" y="5079"/>
                  </a:lnTo>
                  <a:lnTo>
                    <a:pt x="667004" y="0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00315" y="4197096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01065" y="0"/>
                  </a:moveTo>
                  <a:lnTo>
                    <a:pt x="28701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1"/>
                  </a:lnTo>
                  <a:lnTo>
                    <a:pt x="0" y="401065"/>
                  </a:lnTo>
                  <a:lnTo>
                    <a:pt x="2252" y="412247"/>
                  </a:lnTo>
                  <a:lnTo>
                    <a:pt x="8397" y="421370"/>
                  </a:lnTo>
                  <a:lnTo>
                    <a:pt x="17520" y="427515"/>
                  </a:lnTo>
                  <a:lnTo>
                    <a:pt x="28701" y="429767"/>
                  </a:lnTo>
                  <a:lnTo>
                    <a:pt x="401065" y="429767"/>
                  </a:lnTo>
                  <a:lnTo>
                    <a:pt x="412247" y="427515"/>
                  </a:lnTo>
                  <a:lnTo>
                    <a:pt x="421370" y="421370"/>
                  </a:lnTo>
                  <a:lnTo>
                    <a:pt x="427515" y="412247"/>
                  </a:lnTo>
                  <a:lnTo>
                    <a:pt x="429767" y="401065"/>
                  </a:lnTo>
                  <a:lnTo>
                    <a:pt x="429767" y="28701"/>
                  </a:lnTo>
                  <a:lnTo>
                    <a:pt x="427515" y="17520"/>
                  </a:lnTo>
                  <a:lnTo>
                    <a:pt x="421370" y="8397"/>
                  </a:lnTo>
                  <a:lnTo>
                    <a:pt x="412247" y="2252"/>
                  </a:lnTo>
                  <a:lnTo>
                    <a:pt x="401065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30236" y="4197858"/>
            <a:ext cx="170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F8EDE7"/>
                </a:solidFill>
                <a:latin typeface="Quattrocento"/>
                <a:cs typeface="Quattrocento"/>
              </a:rPr>
              <a:t>3</a:t>
            </a:r>
            <a:endParaRPr sz="2100">
              <a:latin typeface="Quattrocento"/>
              <a:cs typeface="Quattrocen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0668" y="4148455"/>
            <a:ext cx="5394325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Linking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endParaRPr sz="1750">
              <a:latin typeface="Quattrocento"/>
              <a:cs typeface="Quattrocento"/>
            </a:endParaRPr>
          </a:p>
          <a:p>
            <a:pPr marL="234950" marR="8890" indent="-222885" algn="r">
              <a:lnSpc>
                <a:spcPct val="133400"/>
              </a:lnSpc>
              <a:spcBef>
                <a:spcPts val="820"/>
              </a:spcBef>
            </a:pP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Once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negligence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established,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link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through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5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examined.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may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involve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considering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factors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such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employment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status,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degree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control,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and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integration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into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hospital's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operations.</a:t>
            </a:r>
            <a:endParaRPr sz="1500">
              <a:latin typeface="Quattrocento"/>
              <a:cs typeface="Quattrocen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00316" y="5295900"/>
            <a:ext cx="1079500" cy="431800"/>
            <a:chOff x="7100316" y="5295900"/>
            <a:chExt cx="1079500" cy="431800"/>
          </a:xfrm>
        </p:grpSpPr>
        <p:sp>
          <p:nvSpPr>
            <p:cNvPr id="19" name="object 19"/>
            <p:cNvSpPr/>
            <p:nvPr/>
          </p:nvSpPr>
          <p:spPr>
            <a:xfrm>
              <a:off x="7507224" y="5500115"/>
              <a:ext cx="672465" cy="22860"/>
            </a:xfrm>
            <a:custGeom>
              <a:avLst/>
              <a:gdLst/>
              <a:ahLst/>
              <a:cxnLst/>
              <a:rect l="l" t="t" r="r" b="b"/>
              <a:pathLst>
                <a:path w="672465" h="22860">
                  <a:moveTo>
                    <a:pt x="667003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59"/>
                  </a:lnTo>
                  <a:lnTo>
                    <a:pt x="667003" y="22859"/>
                  </a:lnTo>
                  <a:lnTo>
                    <a:pt x="672083" y="17779"/>
                  </a:lnTo>
                  <a:lnTo>
                    <a:pt x="672083" y="5079"/>
                  </a:lnTo>
                  <a:lnTo>
                    <a:pt x="667003" y="0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0316" y="5295900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401065" y="0"/>
                  </a:moveTo>
                  <a:lnTo>
                    <a:pt x="28701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1"/>
                  </a:lnTo>
                  <a:lnTo>
                    <a:pt x="0" y="402589"/>
                  </a:lnTo>
                  <a:lnTo>
                    <a:pt x="2252" y="413771"/>
                  </a:lnTo>
                  <a:lnTo>
                    <a:pt x="8397" y="422894"/>
                  </a:lnTo>
                  <a:lnTo>
                    <a:pt x="17520" y="429039"/>
                  </a:lnTo>
                  <a:lnTo>
                    <a:pt x="28701" y="431292"/>
                  </a:lnTo>
                  <a:lnTo>
                    <a:pt x="401065" y="431292"/>
                  </a:lnTo>
                  <a:lnTo>
                    <a:pt x="412247" y="429039"/>
                  </a:lnTo>
                  <a:lnTo>
                    <a:pt x="421370" y="422894"/>
                  </a:lnTo>
                  <a:lnTo>
                    <a:pt x="427515" y="413771"/>
                  </a:lnTo>
                  <a:lnTo>
                    <a:pt x="429767" y="402589"/>
                  </a:lnTo>
                  <a:lnTo>
                    <a:pt x="429767" y="28701"/>
                  </a:lnTo>
                  <a:lnTo>
                    <a:pt x="427515" y="17520"/>
                  </a:lnTo>
                  <a:lnTo>
                    <a:pt x="421370" y="8397"/>
                  </a:lnTo>
                  <a:lnTo>
                    <a:pt x="412247" y="2252"/>
                  </a:lnTo>
                  <a:lnTo>
                    <a:pt x="401065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234808" y="5297170"/>
            <a:ext cx="1612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F8EDE7"/>
                </a:solidFill>
                <a:latin typeface="Quattrocento"/>
                <a:cs typeface="Quattrocento"/>
              </a:rPr>
              <a:t>4</a:t>
            </a:r>
            <a:endParaRPr sz="2100">
              <a:latin typeface="Quattrocento"/>
              <a:cs typeface="Quattrocento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57107" y="5247894"/>
            <a:ext cx="5579745" cy="192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Compensation</a:t>
            </a:r>
            <a:r>
              <a:rPr sz="17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7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Settlements</a:t>
            </a:r>
            <a:endParaRPr sz="1750">
              <a:latin typeface="Quattrocento"/>
              <a:cs typeface="Quattrocento"/>
            </a:endParaRPr>
          </a:p>
          <a:p>
            <a:pPr marL="12700" marR="5080">
              <a:lnSpc>
                <a:spcPct val="133400"/>
              </a:lnSpc>
              <a:spcBef>
                <a:spcPts val="815"/>
              </a:spcBef>
            </a:pP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5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often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leads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hospitals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being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primary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defendants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5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negligence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cases.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can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affect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settlement</a:t>
            </a:r>
            <a:r>
              <a:rPr sz="1500" spc="-9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negotiations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compensation</a:t>
            </a:r>
            <a:r>
              <a:rPr sz="15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amounts,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hospitals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typically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have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greater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financial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resources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than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individual practitioners.</a:t>
            </a:r>
            <a:endParaRPr sz="1500">
              <a:latin typeface="Quattrocento"/>
              <a:cs typeface="Quattrocen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283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0"/>
              </a:spcBef>
            </a:pPr>
            <a:r>
              <a:rPr sz="4100" dirty="0"/>
              <a:t>Interactive</a:t>
            </a:r>
            <a:r>
              <a:rPr sz="4100" spc="-65" dirty="0"/>
              <a:t> </a:t>
            </a:r>
            <a:r>
              <a:rPr sz="4100" dirty="0"/>
              <a:t>Scenario</a:t>
            </a:r>
            <a:r>
              <a:rPr sz="4100" spc="-65" dirty="0"/>
              <a:t> </a:t>
            </a:r>
            <a:r>
              <a:rPr sz="4100" dirty="0"/>
              <a:t>1:</a:t>
            </a:r>
            <a:r>
              <a:rPr sz="4100" spc="-80" dirty="0"/>
              <a:t> </a:t>
            </a:r>
            <a:r>
              <a:rPr sz="4100" dirty="0"/>
              <a:t>Emergency</a:t>
            </a:r>
            <a:r>
              <a:rPr sz="4100" spc="-80" dirty="0"/>
              <a:t> </a:t>
            </a:r>
            <a:r>
              <a:rPr sz="4100" dirty="0"/>
              <a:t>Room</a:t>
            </a:r>
            <a:r>
              <a:rPr sz="4100" spc="-75" dirty="0"/>
              <a:t> </a:t>
            </a:r>
            <a:r>
              <a:rPr sz="4100" spc="-10" dirty="0"/>
              <a:t>Mishap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774191" y="1879092"/>
            <a:ext cx="6430010" cy="2672080"/>
          </a:xfrm>
          <a:custGeom>
            <a:avLst/>
            <a:gdLst/>
            <a:ahLst/>
            <a:cxnLst/>
            <a:rect l="l" t="t" r="r" b="b"/>
            <a:pathLst>
              <a:path w="6430009" h="2672079">
                <a:moveTo>
                  <a:pt x="6396482" y="0"/>
                </a:moveTo>
                <a:lnTo>
                  <a:pt x="33210" y="0"/>
                </a:lnTo>
                <a:lnTo>
                  <a:pt x="20284" y="2609"/>
                </a:lnTo>
                <a:lnTo>
                  <a:pt x="9728" y="9731"/>
                </a:lnTo>
                <a:lnTo>
                  <a:pt x="2610" y="20306"/>
                </a:lnTo>
                <a:lnTo>
                  <a:pt x="0" y="33274"/>
                </a:lnTo>
                <a:lnTo>
                  <a:pt x="0" y="2638298"/>
                </a:lnTo>
                <a:lnTo>
                  <a:pt x="2610" y="2651265"/>
                </a:lnTo>
                <a:lnTo>
                  <a:pt x="9728" y="2661840"/>
                </a:lnTo>
                <a:lnTo>
                  <a:pt x="20284" y="2668962"/>
                </a:lnTo>
                <a:lnTo>
                  <a:pt x="33210" y="2671572"/>
                </a:lnTo>
                <a:lnTo>
                  <a:pt x="6396482" y="2671572"/>
                </a:lnTo>
                <a:lnTo>
                  <a:pt x="6409449" y="2668962"/>
                </a:lnTo>
                <a:lnTo>
                  <a:pt x="6420024" y="2661840"/>
                </a:lnTo>
                <a:lnTo>
                  <a:pt x="6427146" y="2651265"/>
                </a:lnTo>
                <a:lnTo>
                  <a:pt x="6429756" y="2638298"/>
                </a:lnTo>
                <a:lnTo>
                  <a:pt x="6429756" y="33274"/>
                </a:lnTo>
                <a:lnTo>
                  <a:pt x="6427146" y="20306"/>
                </a:lnTo>
                <a:lnTo>
                  <a:pt x="6420024" y="9731"/>
                </a:lnTo>
                <a:lnTo>
                  <a:pt x="6409449" y="2609"/>
                </a:lnTo>
                <a:lnTo>
                  <a:pt x="6396482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3386" y="2076144"/>
            <a:ext cx="5589270" cy="2228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-10" dirty="0">
                <a:solidFill>
                  <a:srgbClr val="F8EDE7"/>
                </a:solidFill>
                <a:latin typeface="Quattrocento"/>
                <a:cs typeface="Quattrocento"/>
              </a:rPr>
              <a:t>Scenario</a:t>
            </a:r>
            <a:endParaRPr sz="2050">
              <a:latin typeface="Quattrocento"/>
              <a:cs typeface="Quattrocento"/>
            </a:endParaRPr>
          </a:p>
          <a:p>
            <a:pPr marL="12700" marR="5080">
              <a:lnSpc>
                <a:spcPct val="137200"/>
              </a:lnSpc>
              <a:spcBef>
                <a:spcPts val="88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patient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brought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emergency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room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with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severe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abdominal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pain.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on-duty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doctor,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locum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physician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contracted</a:t>
            </a:r>
            <a:r>
              <a:rPr sz="1700" spc="-9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by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hospital,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misdiagnoses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condition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as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indigestion.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patient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sent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home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but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later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suffers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a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ruptured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appendix,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requiring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emergency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surgery.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6452" y="1879092"/>
            <a:ext cx="6430010" cy="2672080"/>
          </a:xfrm>
          <a:custGeom>
            <a:avLst/>
            <a:gdLst/>
            <a:ahLst/>
            <a:cxnLst/>
            <a:rect l="l" t="t" r="r" b="b"/>
            <a:pathLst>
              <a:path w="6430009" h="2672079">
                <a:moveTo>
                  <a:pt x="6396482" y="0"/>
                </a:moveTo>
                <a:lnTo>
                  <a:pt x="33147" y="0"/>
                </a:lnTo>
                <a:lnTo>
                  <a:pt x="20252" y="2609"/>
                </a:lnTo>
                <a:lnTo>
                  <a:pt x="9715" y="9731"/>
                </a:lnTo>
                <a:lnTo>
                  <a:pt x="2607" y="20306"/>
                </a:lnTo>
                <a:lnTo>
                  <a:pt x="0" y="33274"/>
                </a:lnTo>
                <a:lnTo>
                  <a:pt x="0" y="2638298"/>
                </a:lnTo>
                <a:lnTo>
                  <a:pt x="2607" y="2651265"/>
                </a:lnTo>
                <a:lnTo>
                  <a:pt x="9715" y="2661840"/>
                </a:lnTo>
                <a:lnTo>
                  <a:pt x="20252" y="2668962"/>
                </a:lnTo>
                <a:lnTo>
                  <a:pt x="33147" y="2671572"/>
                </a:lnTo>
                <a:lnTo>
                  <a:pt x="6396482" y="2671572"/>
                </a:lnTo>
                <a:lnTo>
                  <a:pt x="6409449" y="2668962"/>
                </a:lnTo>
                <a:lnTo>
                  <a:pt x="6420024" y="2661840"/>
                </a:lnTo>
                <a:lnTo>
                  <a:pt x="6427146" y="2651265"/>
                </a:lnTo>
                <a:lnTo>
                  <a:pt x="6429756" y="2638298"/>
                </a:lnTo>
                <a:lnTo>
                  <a:pt x="6429756" y="33274"/>
                </a:lnTo>
                <a:lnTo>
                  <a:pt x="6427146" y="20306"/>
                </a:lnTo>
                <a:lnTo>
                  <a:pt x="6420024" y="9731"/>
                </a:lnTo>
                <a:lnTo>
                  <a:pt x="6409449" y="2609"/>
                </a:lnTo>
                <a:lnTo>
                  <a:pt x="6396482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5367" y="2076144"/>
            <a:ext cx="5274310" cy="1161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dirty="0">
                <a:solidFill>
                  <a:srgbClr val="F8EDE7"/>
                </a:solidFill>
                <a:latin typeface="Quattrocento"/>
                <a:cs typeface="Quattrocento"/>
              </a:rPr>
              <a:t>Legal</a:t>
            </a:r>
            <a:r>
              <a:rPr sz="20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50" spc="-10" dirty="0">
                <a:solidFill>
                  <a:srgbClr val="F8EDE7"/>
                </a:solidFill>
                <a:latin typeface="Quattrocento"/>
                <a:cs typeface="Quattrocento"/>
              </a:rPr>
              <a:t>Question</a:t>
            </a:r>
            <a:endParaRPr sz="2050">
              <a:latin typeface="Quattrocento"/>
              <a:cs typeface="Quattrocento"/>
            </a:endParaRPr>
          </a:p>
          <a:p>
            <a:pPr marL="12700" marR="5080">
              <a:lnSpc>
                <a:spcPct val="137100"/>
              </a:lnSpc>
              <a:spcBef>
                <a:spcPts val="885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vicariously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liable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locum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doctor's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negligence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emergency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room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scenario?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191" y="4771644"/>
            <a:ext cx="6430010" cy="2672080"/>
          </a:xfrm>
          <a:custGeom>
            <a:avLst/>
            <a:gdLst/>
            <a:ahLst/>
            <a:cxnLst/>
            <a:rect l="l" t="t" r="r" b="b"/>
            <a:pathLst>
              <a:path w="6430009" h="2672079">
                <a:moveTo>
                  <a:pt x="6396482" y="0"/>
                </a:moveTo>
                <a:lnTo>
                  <a:pt x="33210" y="0"/>
                </a:lnTo>
                <a:lnTo>
                  <a:pt x="20284" y="2607"/>
                </a:lnTo>
                <a:lnTo>
                  <a:pt x="9728" y="9715"/>
                </a:lnTo>
                <a:lnTo>
                  <a:pt x="2610" y="20252"/>
                </a:lnTo>
                <a:lnTo>
                  <a:pt x="0" y="33146"/>
                </a:lnTo>
                <a:lnTo>
                  <a:pt x="0" y="2638361"/>
                </a:lnTo>
                <a:lnTo>
                  <a:pt x="2610" y="2651287"/>
                </a:lnTo>
                <a:lnTo>
                  <a:pt x="9728" y="2661843"/>
                </a:lnTo>
                <a:lnTo>
                  <a:pt x="20284" y="2668961"/>
                </a:lnTo>
                <a:lnTo>
                  <a:pt x="33210" y="2671571"/>
                </a:lnTo>
                <a:lnTo>
                  <a:pt x="6396482" y="2671571"/>
                </a:lnTo>
                <a:lnTo>
                  <a:pt x="6409449" y="2668961"/>
                </a:lnTo>
                <a:lnTo>
                  <a:pt x="6420024" y="2661843"/>
                </a:lnTo>
                <a:lnTo>
                  <a:pt x="6427146" y="2651287"/>
                </a:lnTo>
                <a:lnTo>
                  <a:pt x="6429756" y="2638361"/>
                </a:lnTo>
                <a:lnTo>
                  <a:pt x="6429756" y="33146"/>
                </a:lnTo>
                <a:lnTo>
                  <a:pt x="6427146" y="20252"/>
                </a:lnTo>
                <a:lnTo>
                  <a:pt x="6420024" y="9715"/>
                </a:lnTo>
                <a:lnTo>
                  <a:pt x="6409449" y="2607"/>
                </a:lnTo>
                <a:lnTo>
                  <a:pt x="6396482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3386" y="4969205"/>
            <a:ext cx="5981065" cy="2228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-10" dirty="0">
                <a:solidFill>
                  <a:srgbClr val="F8EDE7"/>
                </a:solidFill>
                <a:latin typeface="Quattrocento"/>
                <a:cs typeface="Quattrocento"/>
              </a:rPr>
              <a:t>Considerations</a:t>
            </a:r>
            <a:endParaRPr sz="2050">
              <a:latin typeface="Quattrocento"/>
              <a:cs typeface="Quattrocento"/>
            </a:endParaRPr>
          </a:p>
          <a:p>
            <a:pPr marL="12700" marR="5080">
              <a:lnSpc>
                <a:spcPct val="137200"/>
              </a:lnSpc>
              <a:spcBef>
                <a:spcPts val="885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court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would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likely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consider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factors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such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level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of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integration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locum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doctor</a:t>
            </a:r>
            <a:r>
              <a:rPr sz="17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into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hospital's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emergency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services,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degree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control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exercised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by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over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ER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procedures,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how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doctor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was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presented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00" spc="50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patients.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6452" y="4771644"/>
            <a:ext cx="6430010" cy="2672080"/>
          </a:xfrm>
          <a:custGeom>
            <a:avLst/>
            <a:gdLst/>
            <a:ahLst/>
            <a:cxnLst/>
            <a:rect l="l" t="t" r="r" b="b"/>
            <a:pathLst>
              <a:path w="6430009" h="2672079">
                <a:moveTo>
                  <a:pt x="6396482" y="0"/>
                </a:moveTo>
                <a:lnTo>
                  <a:pt x="33147" y="0"/>
                </a:lnTo>
                <a:lnTo>
                  <a:pt x="20252" y="2607"/>
                </a:lnTo>
                <a:lnTo>
                  <a:pt x="9715" y="9715"/>
                </a:lnTo>
                <a:lnTo>
                  <a:pt x="2607" y="20252"/>
                </a:lnTo>
                <a:lnTo>
                  <a:pt x="0" y="33146"/>
                </a:lnTo>
                <a:lnTo>
                  <a:pt x="0" y="2638361"/>
                </a:lnTo>
                <a:lnTo>
                  <a:pt x="2607" y="2651287"/>
                </a:lnTo>
                <a:lnTo>
                  <a:pt x="9715" y="2661843"/>
                </a:lnTo>
                <a:lnTo>
                  <a:pt x="20252" y="2668961"/>
                </a:lnTo>
                <a:lnTo>
                  <a:pt x="33147" y="2671571"/>
                </a:lnTo>
                <a:lnTo>
                  <a:pt x="6396482" y="2671571"/>
                </a:lnTo>
                <a:lnTo>
                  <a:pt x="6409449" y="2668961"/>
                </a:lnTo>
                <a:lnTo>
                  <a:pt x="6420024" y="2661843"/>
                </a:lnTo>
                <a:lnTo>
                  <a:pt x="6427146" y="2651287"/>
                </a:lnTo>
                <a:lnTo>
                  <a:pt x="6429756" y="2638361"/>
                </a:lnTo>
                <a:lnTo>
                  <a:pt x="6429756" y="33146"/>
                </a:lnTo>
                <a:lnTo>
                  <a:pt x="6427146" y="20252"/>
                </a:lnTo>
                <a:lnTo>
                  <a:pt x="6420024" y="9715"/>
                </a:lnTo>
                <a:lnTo>
                  <a:pt x="6409449" y="2607"/>
                </a:lnTo>
                <a:lnTo>
                  <a:pt x="6396482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35367" y="4969205"/>
            <a:ext cx="5887085" cy="1873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-10" dirty="0">
                <a:solidFill>
                  <a:srgbClr val="F8EDE7"/>
                </a:solidFill>
                <a:latin typeface="Quattrocento"/>
                <a:cs typeface="Quattrocento"/>
              </a:rPr>
              <a:t>Potential</a:t>
            </a:r>
            <a:r>
              <a:rPr sz="20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50" spc="-10" dirty="0">
                <a:solidFill>
                  <a:srgbClr val="F8EDE7"/>
                </a:solidFill>
                <a:latin typeface="Quattrocento"/>
                <a:cs typeface="Quattrocento"/>
              </a:rPr>
              <a:t>Outcome</a:t>
            </a:r>
            <a:endParaRPr sz="2050">
              <a:latin typeface="Quattrocento"/>
              <a:cs typeface="Quattrocento"/>
            </a:endParaRPr>
          </a:p>
          <a:p>
            <a:pPr marL="12700" marR="5080">
              <a:lnSpc>
                <a:spcPct val="137300"/>
              </a:lnSpc>
              <a:spcBef>
                <a:spcPts val="88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Given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recent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trends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law,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there's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strong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possibility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that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could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held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vicariously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liable,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especially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if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locum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doctor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was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fully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integrated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into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ER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team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and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following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protocols.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183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95"/>
              </a:spcBef>
            </a:pPr>
            <a:r>
              <a:rPr sz="4300" dirty="0"/>
              <a:t>Interactive</a:t>
            </a:r>
            <a:r>
              <a:rPr sz="4300" spc="-130" dirty="0"/>
              <a:t> </a:t>
            </a:r>
            <a:r>
              <a:rPr sz="4300" dirty="0"/>
              <a:t>Scenario</a:t>
            </a:r>
            <a:r>
              <a:rPr sz="4300" spc="-125" dirty="0"/>
              <a:t> </a:t>
            </a:r>
            <a:r>
              <a:rPr sz="4300" dirty="0"/>
              <a:t>2:</a:t>
            </a:r>
            <a:r>
              <a:rPr sz="4300" spc="-140" dirty="0"/>
              <a:t> </a:t>
            </a:r>
            <a:r>
              <a:rPr sz="4300" dirty="0"/>
              <a:t>Surgical</a:t>
            </a:r>
            <a:r>
              <a:rPr sz="4300" spc="-125" dirty="0"/>
              <a:t> </a:t>
            </a:r>
            <a:r>
              <a:rPr sz="4300" dirty="0"/>
              <a:t>Team</a:t>
            </a:r>
            <a:r>
              <a:rPr sz="4300" spc="-120" dirty="0"/>
              <a:t> </a:t>
            </a:r>
            <a:r>
              <a:rPr sz="4300" spc="-10" dirty="0"/>
              <a:t>Error</a:t>
            </a:r>
            <a:endParaRPr sz="43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7821" y="1891741"/>
            <a:ext cx="200533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FFD9BD"/>
                </a:solidFill>
                <a:latin typeface="Quattrocento"/>
                <a:cs typeface="Quattrocento"/>
              </a:rPr>
              <a:t>Scenario</a:t>
            </a:r>
            <a:r>
              <a:rPr sz="2150" spc="-40" dirty="0">
                <a:solidFill>
                  <a:srgbClr val="FFD9BD"/>
                </a:solidFill>
                <a:latin typeface="Quattrocento"/>
                <a:cs typeface="Quattrocento"/>
              </a:rPr>
              <a:t> </a:t>
            </a:r>
            <a:r>
              <a:rPr sz="2150" spc="-10" dirty="0">
                <a:solidFill>
                  <a:srgbClr val="FFD9BD"/>
                </a:solidFill>
                <a:latin typeface="Quattrocento"/>
                <a:cs typeface="Quattrocento"/>
              </a:rPr>
              <a:t>Details</a:t>
            </a:r>
            <a:endParaRPr sz="2150">
              <a:latin typeface="Quattrocento"/>
              <a:cs typeface="Quattrocen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7821" y="2436997"/>
            <a:ext cx="3948429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5"/>
              </a:spcBef>
            </a:pP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During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routine</a:t>
            </a:r>
            <a:r>
              <a:rPr sz="18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hip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replacement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surgery,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senior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consultant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surgeon,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who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an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independent</a:t>
            </a:r>
            <a:r>
              <a:rPr sz="18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contractor,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makes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an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error.</a:t>
            </a:r>
            <a:r>
              <a:rPr sz="18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However,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it's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employed</a:t>
            </a:r>
            <a:r>
              <a:rPr sz="18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junior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doctor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assisting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25" dirty="0">
                <a:solidFill>
                  <a:srgbClr val="F8EDE7"/>
                </a:solidFill>
                <a:latin typeface="Quattrocento"/>
                <a:cs typeface="Quattrocento"/>
              </a:rPr>
              <a:t>who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fails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notice</a:t>
            </a:r>
            <a:r>
              <a:rPr sz="18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correct</a:t>
            </a:r>
            <a:r>
              <a:rPr sz="18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mistake,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leading</a:t>
            </a:r>
            <a:r>
              <a:rPr sz="18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8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post-operative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complications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patient.</a:t>
            </a:r>
            <a:endParaRPr sz="1800">
              <a:latin typeface="Quattrocento"/>
              <a:cs typeface="Quattrocen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5651" y="1891741"/>
            <a:ext cx="173545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FFD9BD"/>
                </a:solidFill>
                <a:latin typeface="Quattrocento"/>
                <a:cs typeface="Quattrocento"/>
              </a:rPr>
              <a:t>Legal</a:t>
            </a:r>
            <a:r>
              <a:rPr sz="2150" spc="-25" dirty="0">
                <a:solidFill>
                  <a:srgbClr val="FFD9BD"/>
                </a:solidFill>
                <a:latin typeface="Quattrocento"/>
                <a:cs typeface="Quattrocento"/>
              </a:rPr>
              <a:t> </a:t>
            </a:r>
            <a:r>
              <a:rPr sz="2150" spc="-10" dirty="0">
                <a:solidFill>
                  <a:srgbClr val="FFD9BD"/>
                </a:solidFill>
                <a:latin typeface="Quattrocento"/>
                <a:cs typeface="Quattrocento"/>
              </a:rPr>
              <a:t>Analysis</a:t>
            </a:r>
            <a:endParaRPr sz="2150">
              <a:latin typeface="Quattrocento"/>
              <a:cs typeface="Quattrocen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5651" y="2436997"/>
            <a:ext cx="3949700" cy="498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5"/>
              </a:spcBef>
            </a:pP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scenario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presents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complex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interplay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8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liability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principles.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may</a:t>
            </a:r>
            <a:r>
              <a:rPr sz="18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20" dirty="0">
                <a:solidFill>
                  <a:srgbClr val="F8EDE7"/>
                </a:solidFill>
                <a:latin typeface="Quattrocento"/>
                <a:cs typeface="Quattrocento"/>
              </a:rPr>
              <a:t>argue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that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senior</a:t>
            </a:r>
            <a:r>
              <a:rPr sz="18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surgeon,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25" dirty="0">
                <a:solidFill>
                  <a:srgbClr val="F8EDE7"/>
                </a:solidFill>
                <a:latin typeface="Quattrocento"/>
                <a:cs typeface="Quattrocento"/>
              </a:rPr>
              <a:t>an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independent</a:t>
            </a:r>
            <a:r>
              <a:rPr sz="1800" spc="-10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contractor,</a:t>
            </a:r>
            <a:r>
              <a:rPr sz="1800" spc="-8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absolves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them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liability.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However,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junior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doctor's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involvement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complicates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matters.</a:t>
            </a:r>
            <a:r>
              <a:rPr sz="18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Woodland</a:t>
            </a:r>
            <a:r>
              <a:rPr sz="18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v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Swimming</a:t>
            </a:r>
            <a:r>
              <a:rPr sz="18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Teachers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Association </a:t>
            </a:r>
            <a:r>
              <a:rPr sz="1800" spc="-20" dirty="0">
                <a:solidFill>
                  <a:srgbClr val="F8EDE7"/>
                </a:solidFill>
                <a:latin typeface="Quattrocento"/>
                <a:cs typeface="Quattrocento"/>
              </a:rPr>
              <a:t>[2013]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UKSC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66</a:t>
            </a:r>
            <a:r>
              <a:rPr sz="18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might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be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relevant,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25" dirty="0">
                <a:solidFill>
                  <a:srgbClr val="F8EDE7"/>
                </a:solidFill>
                <a:latin typeface="Quattrocento"/>
                <a:cs typeface="Quattrocento"/>
              </a:rPr>
              <a:t>it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discusses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concept</a:t>
            </a:r>
            <a:r>
              <a:rPr sz="18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20" dirty="0">
                <a:solidFill>
                  <a:srgbClr val="F8EDE7"/>
                </a:solidFill>
                <a:latin typeface="Quattrocento"/>
                <a:cs typeface="Quattrocento"/>
              </a:rPr>
              <a:t>non-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delegable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duty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8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care</a:t>
            </a:r>
            <a:r>
              <a:rPr sz="18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8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certain scenarios.</a:t>
            </a:r>
            <a:endParaRPr sz="1800">
              <a:latin typeface="Quattrocento"/>
              <a:cs typeface="Quattrocen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3708" y="1891741"/>
            <a:ext cx="232092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FFD9BD"/>
                </a:solidFill>
                <a:latin typeface="Quattrocento"/>
                <a:cs typeface="Quattrocento"/>
              </a:rPr>
              <a:t>Potential</a:t>
            </a:r>
            <a:r>
              <a:rPr sz="2150" spc="-100" dirty="0">
                <a:solidFill>
                  <a:srgbClr val="FFD9BD"/>
                </a:solidFill>
                <a:latin typeface="Quattrocento"/>
                <a:cs typeface="Quattrocento"/>
              </a:rPr>
              <a:t> </a:t>
            </a:r>
            <a:r>
              <a:rPr sz="2150" spc="-10" dirty="0">
                <a:solidFill>
                  <a:srgbClr val="FFD9BD"/>
                </a:solidFill>
                <a:latin typeface="Quattrocento"/>
                <a:cs typeface="Quattrocento"/>
              </a:rPr>
              <a:t>Outcome</a:t>
            </a:r>
            <a:endParaRPr sz="2150">
              <a:latin typeface="Quattrocento"/>
              <a:cs typeface="Quattrocen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3708" y="2436997"/>
            <a:ext cx="3932554" cy="421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5"/>
              </a:spcBef>
            </a:pP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court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might</a:t>
            </a:r>
            <a:r>
              <a:rPr sz="18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find</a:t>
            </a:r>
            <a:r>
              <a:rPr sz="18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hospital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vicariously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liable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junior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doctor's</a:t>
            </a:r>
            <a:r>
              <a:rPr sz="18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negligence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8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failing</a:t>
            </a:r>
            <a:r>
              <a:rPr sz="18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notice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error.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Additionally,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there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could</a:t>
            </a:r>
            <a:r>
              <a:rPr sz="18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25" dirty="0">
                <a:solidFill>
                  <a:srgbClr val="F8EDE7"/>
                </a:solidFill>
                <a:latin typeface="Quattrocento"/>
                <a:cs typeface="Quattrocento"/>
              </a:rPr>
              <a:t>be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an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argument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hospital's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20" dirty="0">
                <a:solidFill>
                  <a:srgbClr val="F8EDE7"/>
                </a:solidFill>
                <a:latin typeface="Quattrocento"/>
                <a:cs typeface="Quattrocento"/>
              </a:rPr>
              <a:t>non-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delegable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duty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8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care</a:t>
            </a:r>
            <a:r>
              <a:rPr sz="18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8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patient, potentially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extending</a:t>
            </a:r>
            <a:r>
              <a:rPr sz="18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8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cover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independent</a:t>
            </a:r>
            <a:r>
              <a:rPr sz="18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surgeon's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actions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25" dirty="0">
                <a:solidFill>
                  <a:srgbClr val="F8EDE7"/>
                </a:solidFill>
                <a:latin typeface="Quattrocento"/>
                <a:cs typeface="Quattrocento"/>
              </a:rPr>
              <a:t>as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well.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highlights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complex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nature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8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8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team-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based</a:t>
            </a:r>
            <a:r>
              <a:rPr sz="18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8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00" spc="-10" dirty="0">
                <a:solidFill>
                  <a:srgbClr val="F8EDE7"/>
                </a:solidFill>
                <a:latin typeface="Quattrocento"/>
                <a:cs typeface="Quattrocento"/>
              </a:rPr>
              <a:t>procedures.</a:t>
            </a:r>
            <a:endParaRPr sz="1800">
              <a:latin typeface="Quattrocento"/>
              <a:cs typeface="Quattrocen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856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05"/>
              </a:spcBef>
            </a:pPr>
            <a:r>
              <a:rPr sz="4050" dirty="0"/>
              <a:t>Interactive</a:t>
            </a:r>
            <a:r>
              <a:rPr sz="4050" spc="-90" dirty="0"/>
              <a:t> </a:t>
            </a:r>
            <a:r>
              <a:rPr sz="4050" dirty="0"/>
              <a:t>Scenario</a:t>
            </a:r>
            <a:r>
              <a:rPr sz="4050" spc="-100" dirty="0"/>
              <a:t> </a:t>
            </a:r>
            <a:r>
              <a:rPr sz="4050" dirty="0"/>
              <a:t>3:</a:t>
            </a:r>
            <a:r>
              <a:rPr sz="4050" spc="-65" dirty="0"/>
              <a:t> </a:t>
            </a:r>
            <a:r>
              <a:rPr sz="4050" dirty="0"/>
              <a:t>Nursing</a:t>
            </a:r>
            <a:r>
              <a:rPr sz="4050" spc="-95" dirty="0"/>
              <a:t> </a:t>
            </a:r>
            <a:r>
              <a:rPr sz="4050" dirty="0"/>
              <a:t>Home</a:t>
            </a:r>
            <a:r>
              <a:rPr sz="4050" spc="-85" dirty="0"/>
              <a:t> </a:t>
            </a:r>
            <a:r>
              <a:rPr sz="4050" spc="-20" dirty="0"/>
              <a:t>Care</a:t>
            </a:r>
            <a:endParaRPr sz="4050"/>
          </a:p>
        </p:txBody>
      </p:sp>
      <p:grpSp>
        <p:nvGrpSpPr>
          <p:cNvPr id="3" name="object 3"/>
          <p:cNvGrpSpPr/>
          <p:nvPr/>
        </p:nvGrpSpPr>
        <p:grpSpPr>
          <a:xfrm>
            <a:off x="769619" y="2095500"/>
            <a:ext cx="13091160" cy="1016635"/>
            <a:chOff x="769619" y="2095500"/>
            <a:chExt cx="13091160" cy="1016635"/>
          </a:xfrm>
        </p:grpSpPr>
        <p:sp>
          <p:nvSpPr>
            <p:cNvPr id="4" name="object 4"/>
            <p:cNvSpPr/>
            <p:nvPr/>
          </p:nvSpPr>
          <p:spPr>
            <a:xfrm>
              <a:off x="769620" y="2342387"/>
              <a:ext cx="13091160" cy="769620"/>
            </a:xfrm>
            <a:custGeom>
              <a:avLst/>
              <a:gdLst/>
              <a:ahLst/>
              <a:cxnLst/>
              <a:rect l="l" t="t" r="r" b="b"/>
              <a:pathLst>
                <a:path w="13091160" h="769619">
                  <a:moveTo>
                    <a:pt x="13091160" y="6858"/>
                  </a:moveTo>
                  <a:lnTo>
                    <a:pt x="13084302" y="0"/>
                  </a:lnTo>
                  <a:lnTo>
                    <a:pt x="1561338" y="0"/>
                  </a:lnTo>
                  <a:lnTo>
                    <a:pt x="1544574" y="0"/>
                  </a:lnTo>
                  <a:lnTo>
                    <a:pt x="6819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23622"/>
                  </a:lnTo>
                  <a:lnTo>
                    <a:pt x="6819" y="30480"/>
                  </a:lnTo>
                  <a:lnTo>
                    <a:pt x="1537716" y="30480"/>
                  </a:lnTo>
                  <a:lnTo>
                    <a:pt x="1537716" y="762762"/>
                  </a:lnTo>
                  <a:lnTo>
                    <a:pt x="1544574" y="769620"/>
                  </a:lnTo>
                  <a:lnTo>
                    <a:pt x="1561338" y="769620"/>
                  </a:lnTo>
                  <a:lnTo>
                    <a:pt x="1568196" y="762762"/>
                  </a:lnTo>
                  <a:lnTo>
                    <a:pt x="1568196" y="30480"/>
                  </a:lnTo>
                  <a:lnTo>
                    <a:pt x="13084302" y="30480"/>
                  </a:lnTo>
                  <a:lnTo>
                    <a:pt x="13091160" y="23622"/>
                  </a:lnTo>
                  <a:lnTo>
                    <a:pt x="13091160" y="6858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5687" y="2095500"/>
              <a:ext cx="495300" cy="494030"/>
            </a:xfrm>
            <a:custGeom>
              <a:avLst/>
              <a:gdLst/>
              <a:ahLst/>
              <a:cxnLst/>
              <a:rect l="l" t="t" r="r" b="b"/>
              <a:pathLst>
                <a:path w="495300" h="494030">
                  <a:moveTo>
                    <a:pt x="462406" y="0"/>
                  </a:moveTo>
                  <a:lnTo>
                    <a:pt x="32893" y="0"/>
                  </a:lnTo>
                  <a:lnTo>
                    <a:pt x="20091" y="2585"/>
                  </a:lnTo>
                  <a:lnTo>
                    <a:pt x="9636" y="9636"/>
                  </a:lnTo>
                  <a:lnTo>
                    <a:pt x="2585" y="20091"/>
                  </a:lnTo>
                  <a:lnTo>
                    <a:pt x="0" y="32892"/>
                  </a:lnTo>
                  <a:lnTo>
                    <a:pt x="0" y="460883"/>
                  </a:lnTo>
                  <a:lnTo>
                    <a:pt x="2585" y="473684"/>
                  </a:lnTo>
                  <a:lnTo>
                    <a:pt x="9636" y="484139"/>
                  </a:lnTo>
                  <a:lnTo>
                    <a:pt x="20091" y="491190"/>
                  </a:lnTo>
                  <a:lnTo>
                    <a:pt x="32893" y="493775"/>
                  </a:lnTo>
                  <a:lnTo>
                    <a:pt x="462406" y="493775"/>
                  </a:lnTo>
                  <a:lnTo>
                    <a:pt x="475208" y="491190"/>
                  </a:lnTo>
                  <a:lnTo>
                    <a:pt x="485663" y="484139"/>
                  </a:lnTo>
                  <a:lnTo>
                    <a:pt x="492714" y="473684"/>
                  </a:lnTo>
                  <a:lnTo>
                    <a:pt x="495300" y="460883"/>
                  </a:lnTo>
                  <a:lnTo>
                    <a:pt x="495300" y="32892"/>
                  </a:lnTo>
                  <a:lnTo>
                    <a:pt x="492714" y="20091"/>
                  </a:lnTo>
                  <a:lnTo>
                    <a:pt x="485663" y="9636"/>
                  </a:lnTo>
                  <a:lnTo>
                    <a:pt x="475208" y="2585"/>
                  </a:lnTo>
                  <a:lnTo>
                    <a:pt x="462406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55901" y="2098928"/>
            <a:ext cx="133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8EDE7"/>
                </a:solidFill>
                <a:latin typeface="Quattrocento"/>
                <a:cs typeface="Quattrocento"/>
              </a:rPr>
              <a:t>1</a:t>
            </a:r>
            <a:endParaRPr sz="2400">
              <a:latin typeface="Quattrocento"/>
              <a:cs typeface="Quattrocen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3866" y="3302888"/>
            <a:ext cx="2618105" cy="3653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8EDE7"/>
                </a:solidFill>
                <a:latin typeface="Quattrocento"/>
                <a:cs typeface="Quattrocento"/>
              </a:rPr>
              <a:t>Incident</a:t>
            </a:r>
            <a:endParaRPr sz="2000">
              <a:latin typeface="Quattrocento"/>
              <a:cs typeface="Quattrocento"/>
            </a:endParaRPr>
          </a:p>
          <a:p>
            <a:pPr marL="165100" marR="156845" indent="-1270" algn="ctr">
              <a:lnSpc>
                <a:spcPct val="137300"/>
              </a:lnSpc>
              <a:spcBef>
                <a:spcPts val="95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An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elderly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patient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a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private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nursing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 home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suffers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severe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bedsores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due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 inadequate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care.</a:t>
            </a:r>
            <a:endParaRPr sz="1700">
              <a:latin typeface="Quattrocento"/>
              <a:cs typeface="Quattrocento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negligence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7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traced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endParaRPr sz="1700">
              <a:latin typeface="Quattrocento"/>
              <a:cs typeface="Quattrocento"/>
            </a:endParaRPr>
          </a:p>
          <a:p>
            <a:pPr marL="32384" marR="23495" algn="ctr">
              <a:lnSpc>
                <a:spcPct val="137300"/>
              </a:lnSpc>
              <a:spcBef>
                <a:spcPts val="5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both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employed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nurses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visiting physiotherapist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who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700" spc="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an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independent</a:t>
            </a:r>
            <a:r>
              <a:rPr sz="17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contractor.</a:t>
            </a:r>
            <a:endParaRPr sz="1700">
              <a:latin typeface="Quattrocento"/>
              <a:cs typeface="Quattrocen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04103" y="2095500"/>
            <a:ext cx="494030" cy="1016635"/>
            <a:chOff x="5404103" y="2095500"/>
            <a:chExt cx="494030" cy="1016635"/>
          </a:xfrm>
        </p:grpSpPr>
        <p:sp>
          <p:nvSpPr>
            <p:cNvPr id="9" name="object 9"/>
            <p:cNvSpPr/>
            <p:nvPr/>
          </p:nvSpPr>
          <p:spPr>
            <a:xfrm>
              <a:off x="5635751" y="2342388"/>
              <a:ext cx="30480" cy="769620"/>
            </a:xfrm>
            <a:custGeom>
              <a:avLst/>
              <a:gdLst/>
              <a:ahLst/>
              <a:cxnLst/>
              <a:rect l="l" t="t" r="r" b="b"/>
              <a:pathLst>
                <a:path w="30479" h="769619">
                  <a:moveTo>
                    <a:pt x="23622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62762"/>
                  </a:lnTo>
                  <a:lnTo>
                    <a:pt x="6858" y="769620"/>
                  </a:lnTo>
                  <a:lnTo>
                    <a:pt x="23622" y="769620"/>
                  </a:lnTo>
                  <a:lnTo>
                    <a:pt x="30480" y="762762"/>
                  </a:lnTo>
                  <a:lnTo>
                    <a:pt x="30480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04103" y="2095500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29" h="494030">
                  <a:moveTo>
                    <a:pt x="460883" y="0"/>
                  </a:moveTo>
                  <a:lnTo>
                    <a:pt x="32893" y="0"/>
                  </a:lnTo>
                  <a:lnTo>
                    <a:pt x="20091" y="2585"/>
                  </a:lnTo>
                  <a:lnTo>
                    <a:pt x="9636" y="9636"/>
                  </a:lnTo>
                  <a:lnTo>
                    <a:pt x="2585" y="20091"/>
                  </a:lnTo>
                  <a:lnTo>
                    <a:pt x="0" y="32892"/>
                  </a:lnTo>
                  <a:lnTo>
                    <a:pt x="0" y="460883"/>
                  </a:lnTo>
                  <a:lnTo>
                    <a:pt x="2585" y="473684"/>
                  </a:lnTo>
                  <a:lnTo>
                    <a:pt x="9636" y="484139"/>
                  </a:lnTo>
                  <a:lnTo>
                    <a:pt x="20091" y="491190"/>
                  </a:lnTo>
                  <a:lnTo>
                    <a:pt x="32893" y="493775"/>
                  </a:lnTo>
                  <a:lnTo>
                    <a:pt x="460883" y="493775"/>
                  </a:lnTo>
                  <a:lnTo>
                    <a:pt x="473684" y="491190"/>
                  </a:lnTo>
                  <a:lnTo>
                    <a:pt x="484139" y="484139"/>
                  </a:lnTo>
                  <a:lnTo>
                    <a:pt x="491190" y="473684"/>
                  </a:lnTo>
                  <a:lnTo>
                    <a:pt x="493775" y="460883"/>
                  </a:lnTo>
                  <a:lnTo>
                    <a:pt x="493775" y="32892"/>
                  </a:lnTo>
                  <a:lnTo>
                    <a:pt x="491190" y="20091"/>
                  </a:lnTo>
                  <a:lnTo>
                    <a:pt x="484139" y="9636"/>
                  </a:lnTo>
                  <a:lnTo>
                    <a:pt x="473684" y="2585"/>
                  </a:lnTo>
                  <a:lnTo>
                    <a:pt x="460883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56250" y="2098928"/>
            <a:ext cx="189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8EDE7"/>
                </a:solidFill>
                <a:latin typeface="Quattrocento"/>
                <a:cs typeface="Quattrocento"/>
              </a:rPr>
              <a:t>2</a:t>
            </a:r>
            <a:endParaRPr sz="2400">
              <a:latin typeface="Quattrocento"/>
              <a:cs typeface="Quattrocen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7430" y="3302888"/>
            <a:ext cx="2626995" cy="4008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Legal</a:t>
            </a:r>
            <a:r>
              <a:rPr sz="20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spc="-10" dirty="0">
                <a:solidFill>
                  <a:srgbClr val="F8EDE7"/>
                </a:solidFill>
                <a:latin typeface="Quattrocento"/>
                <a:cs typeface="Quattrocento"/>
              </a:rPr>
              <a:t>Considerations</a:t>
            </a:r>
            <a:endParaRPr sz="2000">
              <a:latin typeface="Quattrocento"/>
              <a:cs typeface="Quattrocento"/>
            </a:endParaRPr>
          </a:p>
          <a:p>
            <a:pPr marL="12700" marR="5080" indent="1905" algn="ctr">
              <a:lnSpc>
                <a:spcPct val="137300"/>
              </a:lnSpc>
              <a:spcBef>
                <a:spcPts val="95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raises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questions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about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extent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of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long-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term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care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settings.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nursing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home's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for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employed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nurses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is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relatively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straightforward,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but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independent physiotherapist's</a:t>
            </a:r>
            <a:r>
              <a:rPr sz="1700" spc="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status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complicates</a:t>
            </a:r>
            <a:r>
              <a:rPr sz="1700" spc="-9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matters.</a:t>
            </a:r>
            <a:endParaRPr sz="1700">
              <a:latin typeface="Quattrocento"/>
              <a:cs typeface="Quattrocen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32519" y="2095500"/>
            <a:ext cx="494030" cy="1016635"/>
            <a:chOff x="8732519" y="2095500"/>
            <a:chExt cx="494030" cy="1016635"/>
          </a:xfrm>
        </p:grpSpPr>
        <p:sp>
          <p:nvSpPr>
            <p:cNvPr id="14" name="object 14"/>
            <p:cNvSpPr/>
            <p:nvPr/>
          </p:nvSpPr>
          <p:spPr>
            <a:xfrm>
              <a:off x="8964167" y="2342388"/>
              <a:ext cx="30480" cy="769620"/>
            </a:xfrm>
            <a:custGeom>
              <a:avLst/>
              <a:gdLst/>
              <a:ahLst/>
              <a:cxnLst/>
              <a:rect l="l" t="t" r="r" b="b"/>
              <a:pathLst>
                <a:path w="30479" h="769619">
                  <a:moveTo>
                    <a:pt x="23622" y="0"/>
                  </a:moveTo>
                  <a:lnTo>
                    <a:pt x="6857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62762"/>
                  </a:lnTo>
                  <a:lnTo>
                    <a:pt x="6857" y="769620"/>
                  </a:lnTo>
                  <a:lnTo>
                    <a:pt x="23622" y="769620"/>
                  </a:lnTo>
                  <a:lnTo>
                    <a:pt x="30479" y="762762"/>
                  </a:lnTo>
                  <a:lnTo>
                    <a:pt x="30479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32519" y="2095500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29" h="494030">
                  <a:moveTo>
                    <a:pt x="460882" y="0"/>
                  </a:moveTo>
                  <a:lnTo>
                    <a:pt x="32893" y="0"/>
                  </a:lnTo>
                  <a:lnTo>
                    <a:pt x="20091" y="2585"/>
                  </a:lnTo>
                  <a:lnTo>
                    <a:pt x="9636" y="9636"/>
                  </a:lnTo>
                  <a:lnTo>
                    <a:pt x="2585" y="20091"/>
                  </a:lnTo>
                  <a:lnTo>
                    <a:pt x="0" y="32892"/>
                  </a:lnTo>
                  <a:lnTo>
                    <a:pt x="0" y="460883"/>
                  </a:lnTo>
                  <a:lnTo>
                    <a:pt x="2585" y="473684"/>
                  </a:lnTo>
                  <a:lnTo>
                    <a:pt x="9636" y="484139"/>
                  </a:lnTo>
                  <a:lnTo>
                    <a:pt x="20091" y="491190"/>
                  </a:lnTo>
                  <a:lnTo>
                    <a:pt x="32893" y="493775"/>
                  </a:lnTo>
                  <a:lnTo>
                    <a:pt x="460882" y="493775"/>
                  </a:lnTo>
                  <a:lnTo>
                    <a:pt x="473684" y="491190"/>
                  </a:lnTo>
                  <a:lnTo>
                    <a:pt x="484139" y="484139"/>
                  </a:lnTo>
                  <a:lnTo>
                    <a:pt x="491190" y="473684"/>
                  </a:lnTo>
                  <a:lnTo>
                    <a:pt x="493775" y="460883"/>
                  </a:lnTo>
                  <a:lnTo>
                    <a:pt x="493775" y="32892"/>
                  </a:lnTo>
                  <a:lnTo>
                    <a:pt x="491190" y="20091"/>
                  </a:lnTo>
                  <a:lnTo>
                    <a:pt x="484139" y="9636"/>
                  </a:lnTo>
                  <a:lnTo>
                    <a:pt x="473684" y="2585"/>
                  </a:lnTo>
                  <a:lnTo>
                    <a:pt x="460882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82888" y="2098928"/>
            <a:ext cx="19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8EDE7"/>
                </a:solidFill>
                <a:latin typeface="Quattrocento"/>
                <a:cs typeface="Quattrocento"/>
              </a:rPr>
              <a:t>3</a:t>
            </a:r>
            <a:endParaRPr sz="2400">
              <a:latin typeface="Quattrocento"/>
              <a:cs typeface="Quattrocen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61275" y="3302888"/>
            <a:ext cx="2637790" cy="2586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Relevant</a:t>
            </a:r>
            <a:r>
              <a:rPr sz="20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20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spc="-25" dirty="0">
                <a:solidFill>
                  <a:srgbClr val="F8EDE7"/>
                </a:solidFill>
                <a:latin typeface="Quattrocento"/>
                <a:cs typeface="Quattrocento"/>
              </a:rPr>
              <a:t>Law</a:t>
            </a:r>
            <a:endParaRPr sz="2000">
              <a:latin typeface="Quattrocento"/>
              <a:cs typeface="Quattrocento"/>
            </a:endParaRPr>
          </a:p>
          <a:p>
            <a:pPr marL="12700" marR="5080" indent="-635" algn="ctr">
              <a:lnSpc>
                <a:spcPct val="137300"/>
              </a:lnSpc>
              <a:spcBef>
                <a:spcPts val="95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Cox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v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Ministry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Justice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[2016]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UKSC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10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might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be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applicable,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it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expanded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scope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vicarious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beyond</a:t>
            </a:r>
            <a:r>
              <a:rPr sz="1700" spc="-9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traditional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employment</a:t>
            </a:r>
            <a:r>
              <a:rPr sz="1700" spc="-8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relationships.</a:t>
            </a:r>
            <a:endParaRPr sz="1700">
              <a:latin typeface="Quattrocento"/>
              <a:cs typeface="Quattrocen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059411" y="2095500"/>
            <a:ext cx="495300" cy="1016635"/>
            <a:chOff x="12059411" y="2095500"/>
            <a:chExt cx="495300" cy="1016635"/>
          </a:xfrm>
        </p:grpSpPr>
        <p:sp>
          <p:nvSpPr>
            <p:cNvPr id="19" name="object 19"/>
            <p:cNvSpPr/>
            <p:nvPr/>
          </p:nvSpPr>
          <p:spPr>
            <a:xfrm>
              <a:off x="12291059" y="2342388"/>
              <a:ext cx="30480" cy="769620"/>
            </a:xfrm>
            <a:custGeom>
              <a:avLst/>
              <a:gdLst/>
              <a:ahLst/>
              <a:cxnLst/>
              <a:rect l="l" t="t" r="r" b="b"/>
              <a:pathLst>
                <a:path w="30479" h="769619">
                  <a:moveTo>
                    <a:pt x="23622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62762"/>
                  </a:lnTo>
                  <a:lnTo>
                    <a:pt x="6858" y="769620"/>
                  </a:lnTo>
                  <a:lnTo>
                    <a:pt x="23622" y="769620"/>
                  </a:lnTo>
                  <a:lnTo>
                    <a:pt x="30480" y="762762"/>
                  </a:lnTo>
                  <a:lnTo>
                    <a:pt x="30480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59411" y="2095500"/>
              <a:ext cx="495300" cy="494030"/>
            </a:xfrm>
            <a:custGeom>
              <a:avLst/>
              <a:gdLst/>
              <a:ahLst/>
              <a:cxnLst/>
              <a:rect l="l" t="t" r="r" b="b"/>
              <a:pathLst>
                <a:path w="495300" h="494030">
                  <a:moveTo>
                    <a:pt x="462407" y="0"/>
                  </a:moveTo>
                  <a:lnTo>
                    <a:pt x="32893" y="0"/>
                  </a:lnTo>
                  <a:lnTo>
                    <a:pt x="20091" y="2585"/>
                  </a:lnTo>
                  <a:lnTo>
                    <a:pt x="9636" y="9636"/>
                  </a:lnTo>
                  <a:lnTo>
                    <a:pt x="2585" y="20091"/>
                  </a:lnTo>
                  <a:lnTo>
                    <a:pt x="0" y="32892"/>
                  </a:lnTo>
                  <a:lnTo>
                    <a:pt x="0" y="460883"/>
                  </a:lnTo>
                  <a:lnTo>
                    <a:pt x="2585" y="473684"/>
                  </a:lnTo>
                  <a:lnTo>
                    <a:pt x="9636" y="484139"/>
                  </a:lnTo>
                  <a:lnTo>
                    <a:pt x="20091" y="491190"/>
                  </a:lnTo>
                  <a:lnTo>
                    <a:pt x="32893" y="493775"/>
                  </a:lnTo>
                  <a:lnTo>
                    <a:pt x="462407" y="493775"/>
                  </a:lnTo>
                  <a:lnTo>
                    <a:pt x="475208" y="491190"/>
                  </a:lnTo>
                  <a:lnTo>
                    <a:pt x="485663" y="484139"/>
                  </a:lnTo>
                  <a:lnTo>
                    <a:pt x="492714" y="473684"/>
                  </a:lnTo>
                  <a:lnTo>
                    <a:pt x="495300" y="460883"/>
                  </a:lnTo>
                  <a:lnTo>
                    <a:pt x="495300" y="32892"/>
                  </a:lnTo>
                  <a:lnTo>
                    <a:pt x="492714" y="20091"/>
                  </a:lnTo>
                  <a:lnTo>
                    <a:pt x="485663" y="9636"/>
                  </a:lnTo>
                  <a:lnTo>
                    <a:pt x="475208" y="2585"/>
                  </a:lnTo>
                  <a:lnTo>
                    <a:pt x="462407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216765" y="2098928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8EDE7"/>
                </a:solidFill>
                <a:latin typeface="Quattrocento"/>
                <a:cs typeface="Quattrocento"/>
              </a:rPr>
              <a:t>4</a:t>
            </a:r>
            <a:endParaRPr sz="2400">
              <a:latin typeface="Quattrocento"/>
              <a:cs typeface="Quattrocento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013693" y="3302888"/>
            <a:ext cx="2586990" cy="3653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Potential</a:t>
            </a:r>
            <a:r>
              <a:rPr sz="20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spc="-10" dirty="0">
                <a:solidFill>
                  <a:srgbClr val="F8EDE7"/>
                </a:solidFill>
                <a:latin typeface="Quattrocento"/>
                <a:cs typeface="Quattrocento"/>
              </a:rPr>
              <a:t>Outcome</a:t>
            </a:r>
            <a:endParaRPr sz="2000">
              <a:latin typeface="Quattrocento"/>
              <a:cs typeface="Quattrocento"/>
            </a:endParaRPr>
          </a:p>
          <a:p>
            <a:pPr marL="12700" marR="5080" indent="1270" algn="ctr">
              <a:lnSpc>
                <a:spcPct val="137300"/>
              </a:lnSpc>
              <a:spcBef>
                <a:spcPts val="95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court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might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hold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nursing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home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vicariously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liable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both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nurses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physiotherapist,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considering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integrated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nature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care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provided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home's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overall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responsibility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patient welfare.</a:t>
            </a:r>
            <a:endParaRPr sz="1700">
              <a:latin typeface="Quattrocento"/>
              <a:cs typeface="Quattrocen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1061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Interactive</a:t>
            </a:r>
            <a:r>
              <a:rPr sz="4400" spc="-100" dirty="0"/>
              <a:t> </a:t>
            </a:r>
            <a:r>
              <a:rPr sz="4400" dirty="0"/>
              <a:t>Scenario</a:t>
            </a:r>
            <a:r>
              <a:rPr sz="4400" spc="-114" dirty="0"/>
              <a:t> </a:t>
            </a:r>
            <a:r>
              <a:rPr sz="4400" dirty="0"/>
              <a:t>4:</a:t>
            </a:r>
            <a:r>
              <a:rPr sz="4400" spc="-70" dirty="0"/>
              <a:t> </a:t>
            </a:r>
            <a:r>
              <a:rPr sz="4400" dirty="0"/>
              <a:t>Telemedicine</a:t>
            </a:r>
            <a:r>
              <a:rPr sz="4400" spc="-120" dirty="0"/>
              <a:t> </a:t>
            </a:r>
            <a:r>
              <a:rPr sz="4400" spc="-10" dirty="0"/>
              <a:t>Consultation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124455"/>
            <a:ext cx="597407" cy="5989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5195" y="2937459"/>
            <a:ext cx="2982595" cy="4297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8EDE7"/>
                </a:solidFill>
                <a:latin typeface="Quattrocento"/>
                <a:cs typeface="Quattrocento"/>
              </a:rPr>
              <a:t>Scenario</a:t>
            </a:r>
            <a:r>
              <a:rPr sz="22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200" spc="-10" dirty="0">
                <a:solidFill>
                  <a:srgbClr val="F8EDE7"/>
                </a:solidFill>
                <a:latin typeface="Quattrocento"/>
                <a:cs typeface="Quattrocento"/>
              </a:rPr>
              <a:t>Setup</a:t>
            </a:r>
            <a:endParaRPr sz="2200">
              <a:latin typeface="Quattrocento"/>
              <a:cs typeface="Quattrocento"/>
            </a:endParaRPr>
          </a:p>
          <a:p>
            <a:pPr marL="12700" marR="38100">
              <a:lnSpc>
                <a:spcPct val="135200"/>
              </a:lnSpc>
              <a:spcBef>
                <a:spcPts val="990"/>
              </a:spcBef>
            </a:pP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offers telemedicine</a:t>
            </a:r>
            <a:r>
              <a:rPr sz="185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services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0" dirty="0">
                <a:solidFill>
                  <a:srgbClr val="F8EDE7"/>
                </a:solidFill>
                <a:latin typeface="Quattrocento"/>
                <a:cs typeface="Quattrocento"/>
              </a:rPr>
              <a:t>using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platform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provided</a:t>
            </a:r>
            <a:r>
              <a:rPr sz="18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by</a:t>
            </a:r>
            <a:r>
              <a:rPr sz="18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a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third-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party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tech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company.</a:t>
            </a:r>
            <a:endParaRPr sz="1850">
              <a:latin typeface="Quattrocento"/>
              <a:cs typeface="Quattrocento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patient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receives</a:t>
            </a:r>
            <a:r>
              <a:rPr sz="18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an</a:t>
            </a:r>
            <a:endParaRPr sz="1850">
              <a:latin typeface="Quattrocento"/>
              <a:cs typeface="Quattrocento"/>
            </a:endParaRPr>
          </a:p>
          <a:p>
            <a:pPr marL="12700" marR="5080">
              <a:lnSpc>
                <a:spcPct val="135200"/>
              </a:lnSpc>
            </a:pP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incorrect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diagnosis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during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a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video</a:t>
            </a:r>
            <a:r>
              <a:rPr sz="18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consultation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with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a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doctor</a:t>
            </a:r>
            <a:r>
              <a:rPr sz="185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employed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by</a:t>
            </a:r>
            <a:r>
              <a:rPr sz="18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but</a:t>
            </a:r>
            <a:r>
              <a:rPr sz="18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working</a:t>
            </a:r>
            <a:r>
              <a:rPr sz="18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0" dirty="0">
                <a:solidFill>
                  <a:srgbClr val="F8EDE7"/>
                </a:solidFill>
                <a:latin typeface="Quattrocento"/>
                <a:cs typeface="Quattrocento"/>
              </a:rPr>
              <a:t>from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home.</a:t>
            </a:r>
            <a:endParaRPr sz="1850">
              <a:latin typeface="Quattrocento"/>
              <a:cs typeface="Quattrocen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6615" y="2124455"/>
            <a:ext cx="597408" cy="5989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53915" y="2937459"/>
            <a:ext cx="2929890" cy="4297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22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200" spc="-10" dirty="0">
                <a:solidFill>
                  <a:srgbClr val="F8EDE7"/>
                </a:solidFill>
                <a:latin typeface="Quattrocento"/>
                <a:cs typeface="Quattrocento"/>
              </a:rPr>
              <a:t>Aspect</a:t>
            </a:r>
            <a:endParaRPr sz="2200">
              <a:latin typeface="Quattrocento"/>
              <a:cs typeface="Quattrocento"/>
            </a:endParaRPr>
          </a:p>
          <a:p>
            <a:pPr marL="12700" marR="5080">
              <a:lnSpc>
                <a:spcPct val="135200"/>
              </a:lnSpc>
              <a:spcBef>
                <a:spcPts val="990"/>
              </a:spcBef>
            </a:pP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misdiagnosis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leads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a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delay</a:t>
            </a:r>
            <a:r>
              <a:rPr sz="18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8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treatment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8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a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serious</a:t>
            </a:r>
            <a:r>
              <a:rPr sz="18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condition,</a:t>
            </a:r>
            <a:r>
              <a:rPr sz="185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resulting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significant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harm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patient.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error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is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attributed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8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limitations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telemedicine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platform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doctor's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failure</a:t>
            </a:r>
            <a:r>
              <a:rPr sz="1850" spc="-9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850" spc="-8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recommend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an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in-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person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follow-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up.</a:t>
            </a:r>
            <a:endParaRPr sz="1850">
              <a:latin typeface="Quattrocento"/>
              <a:cs typeface="Quattrocento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2124455"/>
            <a:ext cx="597407" cy="5989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82585" y="2937459"/>
            <a:ext cx="2990215" cy="3916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8EDE7"/>
                </a:solidFill>
                <a:latin typeface="Quattrocento"/>
                <a:cs typeface="Quattrocento"/>
              </a:rPr>
              <a:t>Legal</a:t>
            </a:r>
            <a:r>
              <a:rPr sz="2200" spc="-10" dirty="0">
                <a:solidFill>
                  <a:srgbClr val="F8EDE7"/>
                </a:solidFill>
                <a:latin typeface="Quattrocento"/>
                <a:cs typeface="Quattrocento"/>
              </a:rPr>
              <a:t> Considerations</a:t>
            </a:r>
            <a:endParaRPr sz="2200">
              <a:latin typeface="Quattrocento"/>
              <a:cs typeface="Quattrocento"/>
            </a:endParaRPr>
          </a:p>
          <a:p>
            <a:pPr marL="12700" marR="5080">
              <a:lnSpc>
                <a:spcPct val="135200"/>
              </a:lnSpc>
              <a:spcBef>
                <a:spcPts val="990"/>
              </a:spcBef>
            </a:pP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scenario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raises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novel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questions</a:t>
            </a:r>
            <a:r>
              <a:rPr sz="185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about</a:t>
            </a:r>
            <a:r>
              <a:rPr sz="18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vicarious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8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8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digital</a:t>
            </a:r>
            <a:r>
              <a:rPr sz="18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healthcare.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hospital's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responsibility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8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its</a:t>
            </a:r>
            <a:r>
              <a:rPr sz="18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employed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doctor</a:t>
            </a:r>
            <a:r>
              <a:rPr sz="18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is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clear,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but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involvement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third-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party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0" dirty="0">
                <a:solidFill>
                  <a:srgbClr val="F8EDE7"/>
                </a:solidFill>
                <a:latin typeface="Quattrocento"/>
                <a:cs typeface="Quattrocento"/>
              </a:rPr>
              <a:t>tech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platform</a:t>
            </a:r>
            <a:r>
              <a:rPr sz="18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complicates matters.</a:t>
            </a:r>
            <a:endParaRPr sz="1850">
              <a:latin typeface="Quattrocento"/>
              <a:cs typeface="Quattrocento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3447" y="2124455"/>
            <a:ext cx="597407" cy="5989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11382" y="2937459"/>
            <a:ext cx="2900045" cy="353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8EDE7"/>
                </a:solidFill>
                <a:latin typeface="Quattrocento"/>
                <a:cs typeface="Quattrocento"/>
              </a:rPr>
              <a:t>Potential</a:t>
            </a:r>
            <a:r>
              <a:rPr sz="2200" spc="-1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200" spc="-10" dirty="0">
                <a:solidFill>
                  <a:srgbClr val="F8EDE7"/>
                </a:solidFill>
                <a:latin typeface="Quattrocento"/>
                <a:cs typeface="Quattrocento"/>
              </a:rPr>
              <a:t>Ruling</a:t>
            </a:r>
            <a:endParaRPr sz="2200">
              <a:latin typeface="Quattrocento"/>
              <a:cs typeface="Quattrocento"/>
            </a:endParaRPr>
          </a:p>
          <a:p>
            <a:pPr marL="12700" marR="5080">
              <a:lnSpc>
                <a:spcPct val="135200"/>
              </a:lnSpc>
              <a:spcBef>
                <a:spcPts val="990"/>
              </a:spcBef>
            </a:pP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court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might</a:t>
            </a:r>
            <a:r>
              <a:rPr sz="18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hold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85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vicariously</a:t>
            </a:r>
            <a:r>
              <a:rPr sz="1850" spc="-8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liable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doctor's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negligence,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but</a:t>
            </a:r>
            <a:r>
              <a:rPr sz="18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could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also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consider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tech</a:t>
            </a:r>
            <a:r>
              <a:rPr sz="18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company's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role.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0" dirty="0">
                <a:solidFill>
                  <a:srgbClr val="F8EDE7"/>
                </a:solidFill>
                <a:latin typeface="Quattrocento"/>
                <a:cs typeface="Quattrocento"/>
              </a:rPr>
              <a:t>This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8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could</a:t>
            </a:r>
            <a:r>
              <a:rPr sz="18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set</a:t>
            </a:r>
            <a:r>
              <a:rPr sz="18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new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precedents</a:t>
            </a:r>
            <a:r>
              <a:rPr sz="18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850" spc="-10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850" spc="-9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in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telemedicine</a:t>
            </a:r>
            <a:r>
              <a:rPr sz="18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850" spc="-10" dirty="0">
                <a:solidFill>
                  <a:srgbClr val="F8EDE7"/>
                </a:solidFill>
                <a:latin typeface="Quattrocento"/>
                <a:cs typeface="Quattrocento"/>
              </a:rPr>
              <a:t>services.</a:t>
            </a:r>
            <a:endParaRPr sz="1850">
              <a:latin typeface="Quattrocento"/>
              <a:cs typeface="Quattrocen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74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3550" dirty="0"/>
              <a:t>Interactive</a:t>
            </a:r>
            <a:r>
              <a:rPr sz="3550" spc="-110" dirty="0"/>
              <a:t> </a:t>
            </a:r>
            <a:r>
              <a:rPr sz="3550" dirty="0"/>
              <a:t>Scenario</a:t>
            </a:r>
            <a:r>
              <a:rPr sz="3550" spc="-100" dirty="0"/>
              <a:t> </a:t>
            </a:r>
            <a:r>
              <a:rPr sz="3550" dirty="0"/>
              <a:t>5:</a:t>
            </a:r>
            <a:r>
              <a:rPr sz="3550" spc="-95" dirty="0"/>
              <a:t> </a:t>
            </a:r>
            <a:r>
              <a:rPr sz="3550" dirty="0"/>
              <a:t>Hospital</a:t>
            </a:r>
            <a:r>
              <a:rPr sz="3550" spc="-100" dirty="0"/>
              <a:t> </a:t>
            </a:r>
            <a:r>
              <a:rPr sz="3550" dirty="0"/>
              <a:t>Volunteer</a:t>
            </a:r>
            <a:r>
              <a:rPr sz="3550" spc="-100" dirty="0"/>
              <a:t> </a:t>
            </a:r>
            <a:r>
              <a:rPr sz="3550" spc="-10" dirty="0"/>
              <a:t>Programme</a:t>
            </a:r>
            <a:endParaRPr sz="35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" y="1491996"/>
            <a:ext cx="969263" cy="62042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26463" y="1660347"/>
            <a:ext cx="11955145" cy="566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Scenario</a:t>
            </a:r>
            <a:r>
              <a:rPr sz="17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Context</a:t>
            </a:r>
            <a:endParaRPr sz="1750">
              <a:latin typeface="Quattrocento"/>
              <a:cs typeface="Quattrocento"/>
            </a:endParaRPr>
          </a:p>
          <a:p>
            <a:pPr marL="12700" marR="788035">
              <a:lnSpc>
                <a:spcPct val="133300"/>
              </a:lnSpc>
              <a:spcBef>
                <a:spcPts val="855"/>
              </a:spcBef>
            </a:pP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runs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volunteer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programme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where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community</a:t>
            </a:r>
            <a:r>
              <a:rPr sz="15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members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assist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with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non-medical</a:t>
            </a:r>
            <a:r>
              <a:rPr sz="15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tasks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like</a:t>
            </a:r>
            <a:r>
              <a:rPr sz="15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patient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guidance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meal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distribution.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volunteer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accidentally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gives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patient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with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dietary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restrictions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wrong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meal,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causing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an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allergic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reaction.</a:t>
            </a:r>
            <a:endParaRPr sz="1500">
              <a:latin typeface="Quattrocento"/>
              <a:cs typeface="Quattrocento"/>
            </a:endParaRPr>
          </a:p>
          <a:p>
            <a:pPr>
              <a:lnSpc>
                <a:spcPct val="100000"/>
              </a:lnSpc>
            </a:pPr>
            <a:endParaRPr sz="1500">
              <a:latin typeface="Quattrocento"/>
              <a:cs typeface="Quattrocento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500">
              <a:latin typeface="Quattrocento"/>
              <a:cs typeface="Quattrocento"/>
            </a:endParaRPr>
          </a:p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Legal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Question</a:t>
            </a:r>
            <a:endParaRPr sz="1750">
              <a:latin typeface="Quattrocento"/>
              <a:cs typeface="Quattrocento"/>
            </a:endParaRPr>
          </a:p>
          <a:p>
            <a:pPr marL="12700" marR="471805">
              <a:lnSpc>
                <a:spcPct val="133300"/>
              </a:lnSpc>
              <a:spcBef>
                <a:spcPts val="855"/>
              </a:spcBef>
            </a:pP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Can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be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held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vicariously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liable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actions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unpaid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volunteers?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scenario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tests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boundaries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liability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beyond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traditional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employment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relationships.</a:t>
            </a:r>
            <a:endParaRPr sz="1500">
              <a:latin typeface="Quattrocento"/>
              <a:cs typeface="Quattrocento"/>
            </a:endParaRPr>
          </a:p>
          <a:p>
            <a:pPr>
              <a:lnSpc>
                <a:spcPct val="100000"/>
              </a:lnSpc>
            </a:pPr>
            <a:endParaRPr sz="1500">
              <a:latin typeface="Quattrocento"/>
              <a:cs typeface="Quattrocento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500">
              <a:latin typeface="Quattrocento"/>
              <a:cs typeface="Quattrocento"/>
            </a:endParaRPr>
          </a:p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Relevant</a:t>
            </a:r>
            <a:r>
              <a:rPr sz="1750" spc="-8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Precedent</a:t>
            </a:r>
            <a:endParaRPr sz="1750">
              <a:latin typeface="Quattrocento"/>
              <a:cs typeface="Quattrocento"/>
            </a:endParaRPr>
          </a:p>
          <a:p>
            <a:pPr marL="12700" marR="228600">
              <a:lnSpc>
                <a:spcPct val="133300"/>
              </a:lnSpc>
              <a:spcBef>
                <a:spcPts val="855"/>
              </a:spcBef>
            </a:pP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JGE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Trustees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Portsmouth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Roman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Catholic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Diocesan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Trust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[2012]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EWCA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Civ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938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might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be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relevant,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it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dealt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with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5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context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non-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traditional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'employment'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relationships.</a:t>
            </a:r>
            <a:endParaRPr sz="1500">
              <a:latin typeface="Quattrocento"/>
              <a:cs typeface="Quattrocento"/>
            </a:endParaRPr>
          </a:p>
          <a:p>
            <a:pPr>
              <a:lnSpc>
                <a:spcPct val="100000"/>
              </a:lnSpc>
            </a:pPr>
            <a:endParaRPr sz="1500">
              <a:latin typeface="Quattrocento"/>
              <a:cs typeface="Quattrocento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500">
              <a:latin typeface="Quattrocento"/>
              <a:cs typeface="Quattrocento"/>
            </a:endParaRPr>
          </a:p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Potential</a:t>
            </a:r>
            <a:r>
              <a:rPr sz="17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Outcome</a:t>
            </a:r>
            <a:endParaRPr sz="1750">
              <a:latin typeface="Quattrocento"/>
              <a:cs typeface="Quattrocento"/>
            </a:endParaRPr>
          </a:p>
          <a:p>
            <a:pPr marL="12700" marR="5080">
              <a:lnSpc>
                <a:spcPct val="133300"/>
              </a:lnSpc>
              <a:spcBef>
                <a:spcPts val="860"/>
              </a:spcBef>
            </a:pP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court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might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consider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factors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such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level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control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exercised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over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volunteers,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integration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volunteers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into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hospital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operations,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public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policy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considerations</a:t>
            </a:r>
            <a:r>
              <a:rPr sz="15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regarding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volunteer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programmes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settings.</a:t>
            </a:r>
            <a:endParaRPr sz="1500">
              <a:latin typeface="Quattrocento"/>
              <a:cs typeface="Quattrocen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Conclusion:</a:t>
            </a:r>
            <a:r>
              <a:rPr spc="-110" dirty="0"/>
              <a:t> </a:t>
            </a:r>
            <a:r>
              <a:rPr dirty="0"/>
              <a:t>The</a:t>
            </a:r>
            <a:r>
              <a:rPr spc="-80" dirty="0"/>
              <a:t> </a:t>
            </a:r>
            <a:r>
              <a:rPr dirty="0"/>
              <a:t>Future</a:t>
            </a:r>
            <a:r>
              <a:rPr spc="-10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Vicarious</a:t>
            </a:r>
            <a:r>
              <a:rPr spc="-75" dirty="0"/>
              <a:t> </a:t>
            </a:r>
            <a:r>
              <a:rPr dirty="0"/>
              <a:t>Liability</a:t>
            </a:r>
            <a:r>
              <a:rPr spc="-80" dirty="0"/>
              <a:t> </a:t>
            </a:r>
            <a:r>
              <a:rPr dirty="0"/>
              <a:t>in</a:t>
            </a:r>
            <a:r>
              <a:rPr spc="-80" dirty="0"/>
              <a:t> </a:t>
            </a:r>
            <a:r>
              <a:rPr spc="-10" dirty="0"/>
              <a:t>Healthcare</a:t>
            </a:r>
          </a:p>
        </p:txBody>
      </p:sp>
      <p:sp>
        <p:nvSpPr>
          <p:cNvPr id="3" name="object 3"/>
          <p:cNvSpPr/>
          <p:nvPr/>
        </p:nvSpPr>
        <p:spPr>
          <a:xfrm>
            <a:off x="723900" y="2273807"/>
            <a:ext cx="466725" cy="464820"/>
          </a:xfrm>
          <a:custGeom>
            <a:avLst/>
            <a:gdLst/>
            <a:ahLst/>
            <a:cxnLst/>
            <a:rect l="l" t="t" r="r" b="b"/>
            <a:pathLst>
              <a:path w="466725" h="464819">
                <a:moveTo>
                  <a:pt x="435356" y="0"/>
                </a:moveTo>
                <a:lnTo>
                  <a:pt x="30987" y="0"/>
                </a:lnTo>
                <a:lnTo>
                  <a:pt x="18929" y="2430"/>
                </a:lnTo>
                <a:lnTo>
                  <a:pt x="9078" y="9064"/>
                </a:lnTo>
                <a:lnTo>
                  <a:pt x="2436" y="18913"/>
                </a:lnTo>
                <a:lnTo>
                  <a:pt x="0" y="30987"/>
                </a:lnTo>
                <a:lnTo>
                  <a:pt x="0" y="433831"/>
                </a:lnTo>
                <a:lnTo>
                  <a:pt x="2436" y="445906"/>
                </a:lnTo>
                <a:lnTo>
                  <a:pt x="9078" y="455755"/>
                </a:lnTo>
                <a:lnTo>
                  <a:pt x="18929" y="462389"/>
                </a:lnTo>
                <a:lnTo>
                  <a:pt x="30987" y="464819"/>
                </a:lnTo>
                <a:lnTo>
                  <a:pt x="435356" y="464819"/>
                </a:lnTo>
                <a:lnTo>
                  <a:pt x="447414" y="462389"/>
                </a:lnTo>
                <a:lnTo>
                  <a:pt x="457265" y="455755"/>
                </a:lnTo>
                <a:lnTo>
                  <a:pt x="463907" y="445906"/>
                </a:lnTo>
                <a:lnTo>
                  <a:pt x="466344" y="433831"/>
                </a:lnTo>
                <a:lnTo>
                  <a:pt x="466344" y="30987"/>
                </a:lnTo>
                <a:lnTo>
                  <a:pt x="463907" y="18913"/>
                </a:lnTo>
                <a:lnTo>
                  <a:pt x="457265" y="9064"/>
                </a:lnTo>
                <a:lnTo>
                  <a:pt x="447414" y="2430"/>
                </a:lnTo>
                <a:lnTo>
                  <a:pt x="435356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2555" y="2281173"/>
            <a:ext cx="12700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F8EDE7"/>
                </a:solidFill>
                <a:latin typeface="Quattrocento"/>
                <a:cs typeface="Quattrocento"/>
              </a:rPr>
              <a:t>1</a:t>
            </a:r>
            <a:endParaRPr sz="2250">
              <a:latin typeface="Quattrocento"/>
              <a:cs typeface="Quattrocen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3919" y="2249169"/>
            <a:ext cx="5674360" cy="2075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8EDE7"/>
                </a:solidFill>
                <a:latin typeface="Quattrocento"/>
                <a:cs typeface="Quattrocento"/>
              </a:rPr>
              <a:t>Expanding</a:t>
            </a:r>
            <a:r>
              <a:rPr sz="1900" spc="-1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900" spc="-20" dirty="0">
                <a:solidFill>
                  <a:srgbClr val="F8EDE7"/>
                </a:solidFill>
                <a:latin typeface="Quattrocento"/>
                <a:cs typeface="Quattrocento"/>
              </a:rPr>
              <a:t>Scope</a:t>
            </a:r>
            <a:endParaRPr sz="1900">
              <a:latin typeface="Quattrocento"/>
              <a:cs typeface="Quattrocento"/>
            </a:endParaRPr>
          </a:p>
          <a:p>
            <a:pPr marL="12700" marR="5080">
              <a:lnSpc>
                <a:spcPct val="135300"/>
              </a:lnSpc>
              <a:spcBef>
                <a:spcPts val="875"/>
              </a:spcBef>
            </a:pP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trend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recent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6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law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suggests a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broadening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scope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of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6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healthcare.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Courts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are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increasingly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willing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hold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hospitals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responsible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wider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range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individuals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working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within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their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premises,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including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certain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independent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contractors</a:t>
            </a:r>
            <a:r>
              <a:rPr sz="16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6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volunteers.</a:t>
            </a:r>
            <a:endParaRPr sz="1600">
              <a:latin typeface="Quattrocento"/>
              <a:cs typeface="Quattrocen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8831" y="2273807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19">
                <a:moveTo>
                  <a:pt x="433832" y="0"/>
                </a:moveTo>
                <a:lnTo>
                  <a:pt x="30988" y="0"/>
                </a:lnTo>
                <a:lnTo>
                  <a:pt x="18913" y="2430"/>
                </a:lnTo>
                <a:lnTo>
                  <a:pt x="9064" y="9064"/>
                </a:lnTo>
                <a:lnTo>
                  <a:pt x="2430" y="18913"/>
                </a:lnTo>
                <a:lnTo>
                  <a:pt x="0" y="30987"/>
                </a:lnTo>
                <a:lnTo>
                  <a:pt x="0" y="433831"/>
                </a:lnTo>
                <a:lnTo>
                  <a:pt x="2430" y="445906"/>
                </a:lnTo>
                <a:lnTo>
                  <a:pt x="9064" y="455755"/>
                </a:lnTo>
                <a:lnTo>
                  <a:pt x="18913" y="462389"/>
                </a:lnTo>
                <a:lnTo>
                  <a:pt x="30988" y="464819"/>
                </a:lnTo>
                <a:lnTo>
                  <a:pt x="433832" y="464819"/>
                </a:lnTo>
                <a:lnTo>
                  <a:pt x="445906" y="462389"/>
                </a:lnTo>
                <a:lnTo>
                  <a:pt x="455755" y="455755"/>
                </a:lnTo>
                <a:lnTo>
                  <a:pt x="462389" y="445906"/>
                </a:lnTo>
                <a:lnTo>
                  <a:pt x="464820" y="433831"/>
                </a:lnTo>
                <a:lnTo>
                  <a:pt x="464820" y="30987"/>
                </a:lnTo>
                <a:lnTo>
                  <a:pt x="462389" y="18913"/>
                </a:lnTo>
                <a:lnTo>
                  <a:pt x="455755" y="9064"/>
                </a:lnTo>
                <a:lnTo>
                  <a:pt x="445906" y="2430"/>
                </a:lnTo>
                <a:lnTo>
                  <a:pt x="433832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61580" y="2281173"/>
            <a:ext cx="17907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F8EDE7"/>
                </a:solidFill>
                <a:latin typeface="Quattrocento"/>
                <a:cs typeface="Quattrocento"/>
              </a:rPr>
              <a:t>2</a:t>
            </a:r>
            <a:endParaRPr sz="2250">
              <a:latin typeface="Quattrocento"/>
              <a:cs typeface="Quattrocen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8851" y="2249169"/>
            <a:ext cx="5756910" cy="2075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8EDE7"/>
                </a:solidFill>
                <a:latin typeface="Quattrocento"/>
                <a:cs typeface="Quattrocento"/>
              </a:rPr>
              <a:t>Technological</a:t>
            </a:r>
            <a:r>
              <a:rPr sz="19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900" spc="-10" dirty="0">
                <a:solidFill>
                  <a:srgbClr val="F8EDE7"/>
                </a:solidFill>
                <a:latin typeface="Quattrocento"/>
                <a:cs typeface="Quattrocento"/>
              </a:rPr>
              <a:t>Challenges</a:t>
            </a:r>
            <a:endParaRPr sz="1900">
              <a:latin typeface="Quattrocento"/>
              <a:cs typeface="Quattrocento"/>
            </a:endParaRPr>
          </a:p>
          <a:p>
            <a:pPr marL="12700" marR="5080">
              <a:lnSpc>
                <a:spcPct val="135300"/>
              </a:lnSpc>
              <a:spcBef>
                <a:spcPts val="875"/>
              </a:spcBef>
            </a:pP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rise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telemedicine,</a:t>
            </a:r>
            <a:r>
              <a:rPr sz="16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AI-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assisted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diagnostics,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other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technological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advancements</a:t>
            </a:r>
            <a:r>
              <a:rPr sz="16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will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likely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present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new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challenges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determining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boundaries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vicarious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liability.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Future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cases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may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need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address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issues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for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errors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AI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algorithms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or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telemedicine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platforms.</a:t>
            </a:r>
            <a:endParaRPr sz="1600">
              <a:latin typeface="Quattrocento"/>
              <a:cs typeface="Quattrocen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3900" y="4796028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435254" y="0"/>
                </a:moveTo>
                <a:lnTo>
                  <a:pt x="31089" y="0"/>
                </a:lnTo>
                <a:lnTo>
                  <a:pt x="18988" y="2450"/>
                </a:lnTo>
                <a:lnTo>
                  <a:pt x="9105" y="9128"/>
                </a:lnTo>
                <a:lnTo>
                  <a:pt x="2443" y="19020"/>
                </a:lnTo>
                <a:lnTo>
                  <a:pt x="0" y="31114"/>
                </a:lnTo>
                <a:lnTo>
                  <a:pt x="0" y="435229"/>
                </a:lnTo>
                <a:lnTo>
                  <a:pt x="2443" y="447323"/>
                </a:lnTo>
                <a:lnTo>
                  <a:pt x="9105" y="457215"/>
                </a:lnTo>
                <a:lnTo>
                  <a:pt x="18988" y="463893"/>
                </a:lnTo>
                <a:lnTo>
                  <a:pt x="31089" y="466344"/>
                </a:lnTo>
                <a:lnTo>
                  <a:pt x="435254" y="466344"/>
                </a:lnTo>
                <a:lnTo>
                  <a:pt x="447355" y="463893"/>
                </a:lnTo>
                <a:lnTo>
                  <a:pt x="457238" y="457215"/>
                </a:lnTo>
                <a:lnTo>
                  <a:pt x="463900" y="447323"/>
                </a:lnTo>
                <a:lnTo>
                  <a:pt x="466344" y="435229"/>
                </a:lnTo>
                <a:lnTo>
                  <a:pt x="466344" y="31114"/>
                </a:lnTo>
                <a:lnTo>
                  <a:pt x="463900" y="19020"/>
                </a:lnTo>
                <a:lnTo>
                  <a:pt x="457238" y="9128"/>
                </a:lnTo>
                <a:lnTo>
                  <a:pt x="447355" y="2450"/>
                </a:lnTo>
                <a:lnTo>
                  <a:pt x="435254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6343" y="4804409"/>
            <a:ext cx="18161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F8EDE7"/>
                </a:solidFill>
                <a:latin typeface="Quattrocento"/>
                <a:cs typeface="Quattrocento"/>
              </a:rPr>
              <a:t>3</a:t>
            </a:r>
            <a:endParaRPr sz="2250">
              <a:latin typeface="Quattrocento"/>
              <a:cs typeface="Quattrocen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3919" y="4772101"/>
            <a:ext cx="5723890" cy="2075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8EDE7"/>
                </a:solidFill>
                <a:latin typeface="Quattrocento"/>
                <a:cs typeface="Quattrocento"/>
              </a:rPr>
              <a:t>Policy</a:t>
            </a:r>
            <a:r>
              <a:rPr sz="19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900" spc="-10" dirty="0">
                <a:solidFill>
                  <a:srgbClr val="F8EDE7"/>
                </a:solidFill>
                <a:latin typeface="Quattrocento"/>
                <a:cs typeface="Quattrocento"/>
              </a:rPr>
              <a:t>Implications</a:t>
            </a:r>
            <a:endParaRPr sz="1900">
              <a:latin typeface="Quattrocento"/>
              <a:cs typeface="Quattrocento"/>
            </a:endParaRPr>
          </a:p>
          <a:p>
            <a:pPr marL="12700" marR="5080">
              <a:lnSpc>
                <a:spcPct val="135300"/>
              </a:lnSpc>
              <a:spcBef>
                <a:spcPts val="875"/>
              </a:spcBef>
            </a:pP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6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continues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evolve,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hospitals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and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providers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will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need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adapt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their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policies,</a:t>
            </a:r>
            <a:r>
              <a:rPr sz="16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training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programmes,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contractual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arrangements.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may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lead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to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more</a:t>
            </a:r>
            <a:r>
              <a:rPr sz="16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comprehensive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risk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management</a:t>
            </a:r>
            <a:r>
              <a:rPr sz="16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strategies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and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potentially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impact</a:t>
            </a:r>
            <a:r>
              <a:rPr sz="16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structure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delivery</a:t>
            </a:r>
            <a:r>
              <a:rPr sz="16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models.</a:t>
            </a:r>
            <a:endParaRPr sz="1600">
              <a:latin typeface="Quattrocento"/>
              <a:cs typeface="Quattrocen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18831" y="4796028"/>
            <a:ext cx="464820" cy="466725"/>
          </a:xfrm>
          <a:custGeom>
            <a:avLst/>
            <a:gdLst/>
            <a:ahLst/>
            <a:cxnLst/>
            <a:rect l="l" t="t" r="r" b="b"/>
            <a:pathLst>
              <a:path w="464820" h="466725">
                <a:moveTo>
                  <a:pt x="433832" y="0"/>
                </a:moveTo>
                <a:lnTo>
                  <a:pt x="30988" y="0"/>
                </a:lnTo>
                <a:lnTo>
                  <a:pt x="18913" y="2430"/>
                </a:lnTo>
                <a:lnTo>
                  <a:pt x="9064" y="9064"/>
                </a:lnTo>
                <a:lnTo>
                  <a:pt x="2430" y="18913"/>
                </a:lnTo>
                <a:lnTo>
                  <a:pt x="0" y="30987"/>
                </a:lnTo>
                <a:lnTo>
                  <a:pt x="0" y="435356"/>
                </a:lnTo>
                <a:lnTo>
                  <a:pt x="2430" y="447430"/>
                </a:lnTo>
                <a:lnTo>
                  <a:pt x="9064" y="457279"/>
                </a:lnTo>
                <a:lnTo>
                  <a:pt x="18913" y="463913"/>
                </a:lnTo>
                <a:lnTo>
                  <a:pt x="30988" y="466344"/>
                </a:lnTo>
                <a:lnTo>
                  <a:pt x="433832" y="466344"/>
                </a:lnTo>
                <a:lnTo>
                  <a:pt x="445906" y="463913"/>
                </a:lnTo>
                <a:lnTo>
                  <a:pt x="455755" y="457279"/>
                </a:lnTo>
                <a:lnTo>
                  <a:pt x="462389" y="447430"/>
                </a:lnTo>
                <a:lnTo>
                  <a:pt x="464820" y="435356"/>
                </a:lnTo>
                <a:lnTo>
                  <a:pt x="464820" y="30987"/>
                </a:lnTo>
                <a:lnTo>
                  <a:pt x="462389" y="18913"/>
                </a:lnTo>
                <a:lnTo>
                  <a:pt x="455755" y="9064"/>
                </a:lnTo>
                <a:lnTo>
                  <a:pt x="445906" y="2430"/>
                </a:lnTo>
                <a:lnTo>
                  <a:pt x="433832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65517" y="4804409"/>
            <a:ext cx="17145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F8EDE7"/>
                </a:solidFill>
                <a:latin typeface="Quattrocento"/>
                <a:cs typeface="Quattrocento"/>
              </a:rPr>
              <a:t>4</a:t>
            </a:r>
            <a:endParaRPr sz="2250">
              <a:latin typeface="Quattrocento"/>
              <a:cs typeface="Quattrocen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78851" y="4772101"/>
            <a:ext cx="5722620" cy="2406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8EDE7"/>
                </a:solidFill>
                <a:latin typeface="Quattrocento"/>
                <a:cs typeface="Quattrocento"/>
              </a:rPr>
              <a:t>Balancing</a:t>
            </a:r>
            <a:r>
              <a:rPr sz="19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900" spc="-25" dirty="0">
                <a:solidFill>
                  <a:srgbClr val="F8EDE7"/>
                </a:solidFill>
                <a:latin typeface="Quattrocento"/>
                <a:cs typeface="Quattrocento"/>
              </a:rPr>
              <a:t>Act</a:t>
            </a:r>
            <a:endParaRPr sz="1900">
              <a:latin typeface="Quattrocento"/>
              <a:cs typeface="Quattrocento"/>
            </a:endParaRPr>
          </a:p>
          <a:p>
            <a:pPr marL="12700" marR="5080">
              <a:lnSpc>
                <a:spcPct val="135400"/>
              </a:lnSpc>
              <a:spcBef>
                <a:spcPts val="869"/>
              </a:spcBef>
            </a:pP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future development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 will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require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careful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balancing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act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between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ensuring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patient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protection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maintaining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fair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sustainable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operating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environment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providers.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6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balance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will</a:t>
            </a:r>
            <a:r>
              <a:rPr sz="16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likely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be</a:t>
            </a:r>
            <a:r>
              <a:rPr sz="16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shaped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by</a:t>
            </a:r>
            <a:r>
              <a:rPr sz="16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both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judicial</a:t>
            </a:r>
            <a:r>
              <a:rPr sz="16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decisions</a:t>
            </a:r>
            <a:r>
              <a:rPr sz="16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6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legislative interventions</a:t>
            </a:r>
            <a:r>
              <a:rPr sz="16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6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600" dirty="0">
                <a:solidFill>
                  <a:srgbClr val="F8EDE7"/>
                </a:solidFill>
                <a:latin typeface="Quattrocento"/>
                <a:cs typeface="Quattrocento"/>
              </a:rPr>
              <a:t>coming</a:t>
            </a:r>
            <a:r>
              <a:rPr sz="1600" spc="-10" dirty="0">
                <a:solidFill>
                  <a:srgbClr val="F8EDE7"/>
                </a:solidFill>
                <a:latin typeface="Quattrocento"/>
                <a:cs typeface="Quattrocento"/>
              </a:rPr>
              <a:t> years.</a:t>
            </a:r>
            <a:endParaRPr sz="1600">
              <a:latin typeface="Quattrocento"/>
              <a:cs typeface="Quattrocen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D73D89B5-A790-413B-9CD7-B4F14CFDAC46}" type="datetime1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2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5563" y="1052321"/>
            <a:ext cx="7339965" cy="787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3395">
              <a:lnSpc>
                <a:spcPts val="6190"/>
              </a:lnSpc>
              <a:spcBef>
                <a:spcPts val="100"/>
              </a:spcBef>
            </a:pPr>
            <a:r>
              <a:rPr lang="en-GB" sz="4950" dirty="0"/>
              <a:t>Introduction</a:t>
            </a:r>
            <a:endParaRPr sz="4950" dirty="0"/>
          </a:p>
        </p:txBody>
      </p:sp>
      <p:sp>
        <p:nvSpPr>
          <p:cNvPr id="4" name="object 4"/>
          <p:cNvSpPr txBox="1"/>
          <p:nvPr/>
        </p:nvSpPr>
        <p:spPr>
          <a:xfrm>
            <a:off x="6155563" y="3709797"/>
            <a:ext cx="7763509" cy="2567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5"/>
              </a:spcBef>
            </a:pP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concept</a:t>
            </a:r>
            <a:r>
              <a:rPr sz="15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5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plays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crucial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role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shaping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legal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landscape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sector,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particularly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concerning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hospitals'</a:t>
            </a:r>
            <a:r>
              <a:rPr sz="15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responsibilities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actions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their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staff.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presentation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delves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into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intricate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web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legal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principles,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law,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and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practical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implications</a:t>
            </a:r>
            <a:r>
              <a:rPr sz="15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surrounding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5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settings.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We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will</a:t>
            </a:r>
            <a:r>
              <a:rPr sz="1500" spc="50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explore</a:t>
            </a:r>
            <a:r>
              <a:rPr sz="15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how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doctrine</a:t>
            </a:r>
            <a:r>
              <a:rPr sz="15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affects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hospitals,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5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professionals,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patients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alike,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drawing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upon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relevant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English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Hong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Kong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cases</a:t>
            </a:r>
            <a:r>
              <a:rPr sz="15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illustrate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key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points.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By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examining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5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nuances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liability,</a:t>
            </a:r>
            <a:r>
              <a:rPr sz="15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we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aim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provide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5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comprehensive</a:t>
            </a:r>
            <a:r>
              <a:rPr sz="15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understanding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5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25" dirty="0">
                <a:solidFill>
                  <a:srgbClr val="F8EDE7"/>
                </a:solidFill>
                <a:latin typeface="Quattrocento"/>
                <a:cs typeface="Quattrocento"/>
              </a:rPr>
              <a:t>its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impact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on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delivery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5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risk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management</a:t>
            </a:r>
            <a:r>
              <a:rPr sz="15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5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modern</a:t>
            </a:r>
            <a:r>
              <a:rPr sz="15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5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500" spc="-10" dirty="0">
                <a:solidFill>
                  <a:srgbClr val="F8EDE7"/>
                </a:solidFill>
                <a:latin typeface="Quattrocento"/>
                <a:cs typeface="Quattrocento"/>
              </a:rPr>
              <a:t>institutions.</a:t>
            </a:r>
            <a:endParaRPr sz="1500" dirty="0">
              <a:latin typeface="Quattrocento"/>
              <a:cs typeface="Quattrocen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037" y="449098"/>
            <a:ext cx="646366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3400" dirty="0"/>
              <a:t>Overview</a:t>
            </a:r>
            <a:r>
              <a:rPr sz="3400" spc="-110" dirty="0"/>
              <a:t> </a:t>
            </a:r>
            <a:r>
              <a:rPr sz="3400" dirty="0"/>
              <a:t>of</a:t>
            </a:r>
            <a:r>
              <a:rPr sz="3400" spc="-114" dirty="0"/>
              <a:t> </a:t>
            </a:r>
            <a:r>
              <a:rPr sz="3400" dirty="0"/>
              <a:t>Vicarious</a:t>
            </a:r>
            <a:r>
              <a:rPr sz="3400" spc="-125" dirty="0"/>
              <a:t> </a:t>
            </a:r>
            <a:r>
              <a:rPr sz="3400" dirty="0"/>
              <a:t>Liability</a:t>
            </a:r>
            <a:r>
              <a:rPr sz="3400" spc="-105" dirty="0"/>
              <a:t> </a:t>
            </a:r>
            <a:r>
              <a:rPr sz="3400" spc="-25" dirty="0"/>
              <a:t>in </a:t>
            </a:r>
            <a:r>
              <a:rPr sz="3400" spc="-10" dirty="0"/>
              <a:t>Healthcare</a:t>
            </a:r>
            <a:endParaRPr sz="3400"/>
          </a:p>
        </p:txBody>
      </p:sp>
      <p:grpSp>
        <p:nvGrpSpPr>
          <p:cNvPr id="4" name="object 4"/>
          <p:cNvGrpSpPr/>
          <p:nvPr/>
        </p:nvGrpSpPr>
        <p:grpSpPr>
          <a:xfrm>
            <a:off x="713231" y="1868423"/>
            <a:ext cx="1035050" cy="5850890"/>
            <a:chOff x="713231" y="1868423"/>
            <a:chExt cx="1035050" cy="5850890"/>
          </a:xfrm>
        </p:grpSpPr>
        <p:sp>
          <p:nvSpPr>
            <p:cNvPr id="5" name="object 5"/>
            <p:cNvSpPr/>
            <p:nvPr/>
          </p:nvSpPr>
          <p:spPr>
            <a:xfrm>
              <a:off x="908304" y="1868423"/>
              <a:ext cx="840105" cy="5850890"/>
            </a:xfrm>
            <a:custGeom>
              <a:avLst/>
              <a:gdLst/>
              <a:ahLst/>
              <a:cxnLst/>
              <a:rect l="l" t="t" r="r" b="b"/>
              <a:pathLst>
                <a:path w="840105" h="5850890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845518"/>
                  </a:lnTo>
                  <a:lnTo>
                    <a:pt x="5118" y="5850636"/>
                  </a:lnTo>
                  <a:lnTo>
                    <a:pt x="17741" y="5850636"/>
                  </a:lnTo>
                  <a:lnTo>
                    <a:pt x="22860" y="5845518"/>
                  </a:lnTo>
                  <a:lnTo>
                    <a:pt x="22860" y="5080"/>
                  </a:lnTo>
                  <a:close/>
                </a:path>
                <a:path w="840105" h="5850890">
                  <a:moveTo>
                    <a:pt x="839724" y="407416"/>
                  </a:moveTo>
                  <a:lnTo>
                    <a:pt x="834644" y="402336"/>
                  </a:lnTo>
                  <a:lnTo>
                    <a:pt x="200190" y="402336"/>
                  </a:lnTo>
                  <a:lnTo>
                    <a:pt x="195072" y="407416"/>
                  </a:lnTo>
                  <a:lnTo>
                    <a:pt x="195072" y="413766"/>
                  </a:lnTo>
                  <a:lnTo>
                    <a:pt x="195072" y="420116"/>
                  </a:lnTo>
                  <a:lnTo>
                    <a:pt x="200190" y="425196"/>
                  </a:lnTo>
                  <a:lnTo>
                    <a:pt x="834644" y="425196"/>
                  </a:lnTo>
                  <a:lnTo>
                    <a:pt x="839724" y="420116"/>
                  </a:lnTo>
                  <a:lnTo>
                    <a:pt x="839724" y="407416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3231" y="2075687"/>
              <a:ext cx="413384" cy="413384"/>
            </a:xfrm>
            <a:custGeom>
              <a:avLst/>
              <a:gdLst/>
              <a:ahLst/>
              <a:cxnLst/>
              <a:rect l="l" t="t" r="r" b="b"/>
              <a:pathLst>
                <a:path w="413384" h="413385">
                  <a:moveTo>
                    <a:pt x="385470" y="0"/>
                  </a:moveTo>
                  <a:lnTo>
                    <a:pt x="27533" y="0"/>
                  </a:lnTo>
                  <a:lnTo>
                    <a:pt x="16818" y="2162"/>
                  </a:lnTo>
                  <a:lnTo>
                    <a:pt x="8066" y="8064"/>
                  </a:lnTo>
                  <a:lnTo>
                    <a:pt x="2164" y="16823"/>
                  </a:lnTo>
                  <a:lnTo>
                    <a:pt x="0" y="27559"/>
                  </a:lnTo>
                  <a:lnTo>
                    <a:pt x="0" y="385445"/>
                  </a:lnTo>
                  <a:lnTo>
                    <a:pt x="2164" y="396180"/>
                  </a:lnTo>
                  <a:lnTo>
                    <a:pt x="8066" y="404939"/>
                  </a:lnTo>
                  <a:lnTo>
                    <a:pt x="16818" y="410841"/>
                  </a:lnTo>
                  <a:lnTo>
                    <a:pt x="27533" y="413003"/>
                  </a:lnTo>
                  <a:lnTo>
                    <a:pt x="385470" y="413003"/>
                  </a:lnTo>
                  <a:lnTo>
                    <a:pt x="396185" y="410841"/>
                  </a:lnTo>
                  <a:lnTo>
                    <a:pt x="404937" y="404939"/>
                  </a:lnTo>
                  <a:lnTo>
                    <a:pt x="410839" y="396180"/>
                  </a:lnTo>
                  <a:lnTo>
                    <a:pt x="413004" y="385445"/>
                  </a:lnTo>
                  <a:lnTo>
                    <a:pt x="413004" y="27559"/>
                  </a:lnTo>
                  <a:lnTo>
                    <a:pt x="410839" y="16823"/>
                  </a:lnTo>
                  <a:lnTo>
                    <a:pt x="404937" y="8064"/>
                  </a:lnTo>
                  <a:lnTo>
                    <a:pt x="396185" y="2162"/>
                  </a:lnTo>
                  <a:lnTo>
                    <a:pt x="385470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1771" y="2076069"/>
            <a:ext cx="115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F8EDE7"/>
                </a:solidFill>
                <a:latin typeface="Quattrocento"/>
                <a:cs typeface="Quattrocento"/>
              </a:rPr>
              <a:t>1</a:t>
            </a:r>
            <a:endParaRPr sz="2000">
              <a:latin typeface="Quattrocento"/>
              <a:cs typeface="Quattrocen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8842" y="2023363"/>
            <a:ext cx="6289040" cy="155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Definition</a:t>
            </a:r>
            <a:endParaRPr sz="1700">
              <a:latin typeface="Quattrocento"/>
              <a:cs typeface="Quattrocento"/>
            </a:endParaRPr>
          </a:p>
          <a:p>
            <a:pPr marL="12700" marR="5080">
              <a:lnSpc>
                <a:spcPct val="136900"/>
              </a:lnSpc>
              <a:spcBef>
                <a:spcPts val="790"/>
              </a:spcBef>
            </a:pP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4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4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4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refers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4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legal</a:t>
            </a:r>
            <a:r>
              <a:rPr sz="14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principle</a:t>
            </a:r>
            <a:r>
              <a:rPr sz="14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where</a:t>
            </a:r>
            <a:r>
              <a:rPr sz="14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25" dirty="0">
                <a:solidFill>
                  <a:srgbClr val="F8EDE7"/>
                </a:solidFill>
                <a:latin typeface="Quattrocento"/>
                <a:cs typeface="Quattrocento"/>
              </a:rPr>
              <a:t>or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institution</a:t>
            </a:r>
            <a:r>
              <a:rPr sz="14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can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be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held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10" dirty="0">
                <a:solidFill>
                  <a:srgbClr val="F8EDE7"/>
                </a:solidFill>
                <a:latin typeface="Quattrocento"/>
                <a:cs typeface="Quattrocento"/>
              </a:rPr>
              <a:t>responsible</a:t>
            </a:r>
            <a:r>
              <a:rPr sz="14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4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negligent</a:t>
            </a:r>
            <a:r>
              <a:rPr sz="14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actions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25" dirty="0">
                <a:solidFill>
                  <a:srgbClr val="F8EDE7"/>
                </a:solidFill>
                <a:latin typeface="Quattrocento"/>
                <a:cs typeface="Quattrocento"/>
              </a:rPr>
              <a:t>its </a:t>
            </a:r>
            <a:r>
              <a:rPr sz="1400" spc="-10" dirty="0">
                <a:solidFill>
                  <a:srgbClr val="F8EDE7"/>
                </a:solidFill>
                <a:latin typeface="Quattrocento"/>
                <a:cs typeface="Quattrocento"/>
              </a:rPr>
              <a:t>employees.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concept</a:t>
            </a:r>
            <a:r>
              <a:rPr sz="14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stems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from</a:t>
            </a:r>
            <a:r>
              <a:rPr sz="14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Latin</a:t>
            </a:r>
            <a:r>
              <a:rPr sz="14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maxim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'respondeat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10" dirty="0">
                <a:solidFill>
                  <a:srgbClr val="F8EDE7"/>
                </a:solidFill>
                <a:latin typeface="Quattrocento"/>
                <a:cs typeface="Quattrocento"/>
              </a:rPr>
              <a:t>superior',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meaning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'let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4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master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10" dirty="0">
                <a:solidFill>
                  <a:srgbClr val="F8EDE7"/>
                </a:solidFill>
                <a:latin typeface="Quattrocento"/>
                <a:cs typeface="Quattrocento"/>
              </a:rPr>
              <a:t>answer'.</a:t>
            </a:r>
            <a:endParaRPr sz="1400">
              <a:latin typeface="Quattrocento"/>
              <a:cs typeface="Quattrocen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3231" y="4184903"/>
            <a:ext cx="1035050" cy="413384"/>
            <a:chOff x="713231" y="4184903"/>
            <a:chExt cx="1035050" cy="413384"/>
          </a:xfrm>
        </p:grpSpPr>
        <p:sp>
          <p:nvSpPr>
            <p:cNvPr id="10" name="object 10"/>
            <p:cNvSpPr/>
            <p:nvPr/>
          </p:nvSpPr>
          <p:spPr>
            <a:xfrm>
              <a:off x="1103375" y="4379975"/>
              <a:ext cx="645160" cy="22860"/>
            </a:xfrm>
            <a:custGeom>
              <a:avLst/>
              <a:gdLst/>
              <a:ahLst/>
              <a:cxnLst/>
              <a:rect l="l" t="t" r="r" b="b"/>
              <a:pathLst>
                <a:path w="645160" h="22860">
                  <a:moveTo>
                    <a:pt x="639572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639572" y="22860"/>
                  </a:lnTo>
                  <a:lnTo>
                    <a:pt x="644651" y="17779"/>
                  </a:lnTo>
                  <a:lnTo>
                    <a:pt x="644651" y="5079"/>
                  </a:lnTo>
                  <a:lnTo>
                    <a:pt x="639572" y="0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3231" y="4184903"/>
              <a:ext cx="413384" cy="413384"/>
            </a:xfrm>
            <a:custGeom>
              <a:avLst/>
              <a:gdLst/>
              <a:ahLst/>
              <a:cxnLst/>
              <a:rect l="l" t="t" r="r" b="b"/>
              <a:pathLst>
                <a:path w="413384" h="413385">
                  <a:moveTo>
                    <a:pt x="385470" y="0"/>
                  </a:moveTo>
                  <a:lnTo>
                    <a:pt x="27533" y="0"/>
                  </a:lnTo>
                  <a:lnTo>
                    <a:pt x="16818" y="2162"/>
                  </a:lnTo>
                  <a:lnTo>
                    <a:pt x="8066" y="8064"/>
                  </a:lnTo>
                  <a:lnTo>
                    <a:pt x="2164" y="16823"/>
                  </a:lnTo>
                  <a:lnTo>
                    <a:pt x="0" y="27559"/>
                  </a:lnTo>
                  <a:lnTo>
                    <a:pt x="0" y="385445"/>
                  </a:lnTo>
                  <a:lnTo>
                    <a:pt x="2164" y="396180"/>
                  </a:lnTo>
                  <a:lnTo>
                    <a:pt x="8066" y="404939"/>
                  </a:lnTo>
                  <a:lnTo>
                    <a:pt x="16818" y="410841"/>
                  </a:lnTo>
                  <a:lnTo>
                    <a:pt x="27533" y="413004"/>
                  </a:lnTo>
                  <a:lnTo>
                    <a:pt x="385470" y="413004"/>
                  </a:lnTo>
                  <a:lnTo>
                    <a:pt x="396185" y="410841"/>
                  </a:lnTo>
                  <a:lnTo>
                    <a:pt x="404937" y="404939"/>
                  </a:lnTo>
                  <a:lnTo>
                    <a:pt x="410839" y="396180"/>
                  </a:lnTo>
                  <a:lnTo>
                    <a:pt x="413004" y="385445"/>
                  </a:lnTo>
                  <a:lnTo>
                    <a:pt x="413004" y="27559"/>
                  </a:lnTo>
                  <a:lnTo>
                    <a:pt x="410839" y="16823"/>
                  </a:lnTo>
                  <a:lnTo>
                    <a:pt x="404937" y="8064"/>
                  </a:lnTo>
                  <a:lnTo>
                    <a:pt x="396185" y="2162"/>
                  </a:lnTo>
                  <a:lnTo>
                    <a:pt x="385470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37996" y="4185920"/>
            <a:ext cx="161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F8EDE7"/>
                </a:solidFill>
                <a:latin typeface="Quattrocento"/>
                <a:cs typeface="Quattrocento"/>
              </a:rPr>
              <a:t>2</a:t>
            </a:r>
            <a:endParaRPr sz="2000">
              <a:latin typeface="Quattrocento"/>
              <a:cs typeface="Quattrocen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8842" y="4133214"/>
            <a:ext cx="6510020" cy="126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Historical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Context</a:t>
            </a:r>
            <a:endParaRPr sz="1700">
              <a:latin typeface="Quattrocento"/>
              <a:cs typeface="Quattrocento"/>
            </a:endParaRPr>
          </a:p>
          <a:p>
            <a:pPr marL="12700" marR="5080">
              <a:lnSpc>
                <a:spcPct val="136800"/>
              </a:lnSpc>
              <a:spcBef>
                <a:spcPts val="790"/>
              </a:spcBef>
            </a:pP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4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doctrine</a:t>
            </a:r>
            <a:r>
              <a:rPr sz="14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has</a:t>
            </a:r>
            <a:r>
              <a:rPr sz="14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evolved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significantly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over</a:t>
            </a:r>
            <a:r>
              <a:rPr sz="14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years,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with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early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cases</a:t>
            </a:r>
            <a:r>
              <a:rPr sz="14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4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20" dirty="0">
                <a:solidFill>
                  <a:srgbClr val="F8EDE7"/>
                </a:solidFill>
                <a:latin typeface="Quattrocento"/>
                <a:cs typeface="Quattrocento"/>
              </a:rPr>
              <a:t>19th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century</a:t>
            </a:r>
            <a:r>
              <a:rPr sz="14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establishing</a:t>
            </a:r>
            <a:r>
              <a:rPr sz="14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10" dirty="0">
                <a:solidFill>
                  <a:srgbClr val="F8EDE7"/>
                </a:solidFill>
                <a:latin typeface="Quattrocento"/>
                <a:cs typeface="Quattrocento"/>
              </a:rPr>
              <a:t>foundations</a:t>
            </a:r>
            <a:r>
              <a:rPr sz="14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4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employer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liability.</a:t>
            </a:r>
            <a:r>
              <a:rPr sz="14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4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healthcare,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25" dirty="0">
                <a:solidFill>
                  <a:srgbClr val="F8EDE7"/>
                </a:solidFill>
                <a:latin typeface="Quattrocento"/>
                <a:cs typeface="Quattrocento"/>
              </a:rPr>
              <a:t>has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been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10" dirty="0">
                <a:solidFill>
                  <a:srgbClr val="F8EDE7"/>
                </a:solidFill>
                <a:latin typeface="Quattrocento"/>
                <a:cs typeface="Quattrocento"/>
              </a:rPr>
              <a:t>particularly</a:t>
            </a:r>
            <a:r>
              <a:rPr sz="14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important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due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high-stakes</a:t>
            </a:r>
            <a:r>
              <a:rPr sz="14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nature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4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4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10" dirty="0">
                <a:solidFill>
                  <a:srgbClr val="F8EDE7"/>
                </a:solidFill>
                <a:latin typeface="Quattrocento"/>
                <a:cs typeface="Quattrocento"/>
              </a:rPr>
              <a:t>treatment.</a:t>
            </a:r>
            <a:endParaRPr sz="1400">
              <a:latin typeface="Quattrocento"/>
              <a:cs typeface="Quattrocen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3231" y="6294120"/>
            <a:ext cx="1035050" cy="414655"/>
            <a:chOff x="713231" y="6294120"/>
            <a:chExt cx="1035050" cy="414655"/>
          </a:xfrm>
        </p:grpSpPr>
        <p:sp>
          <p:nvSpPr>
            <p:cNvPr id="15" name="object 15"/>
            <p:cNvSpPr/>
            <p:nvPr/>
          </p:nvSpPr>
          <p:spPr>
            <a:xfrm>
              <a:off x="1103375" y="6489192"/>
              <a:ext cx="645160" cy="22860"/>
            </a:xfrm>
            <a:custGeom>
              <a:avLst/>
              <a:gdLst/>
              <a:ahLst/>
              <a:cxnLst/>
              <a:rect l="l" t="t" r="r" b="b"/>
              <a:pathLst>
                <a:path w="645160" h="22859">
                  <a:moveTo>
                    <a:pt x="639572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39572" y="22859"/>
                  </a:lnTo>
                  <a:lnTo>
                    <a:pt x="644651" y="17779"/>
                  </a:lnTo>
                  <a:lnTo>
                    <a:pt x="644651" y="5079"/>
                  </a:lnTo>
                  <a:lnTo>
                    <a:pt x="639572" y="0"/>
                  </a:lnTo>
                  <a:close/>
                </a:path>
              </a:pathLst>
            </a:custGeom>
            <a:solidFill>
              <a:srgbClr val="496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231" y="6294120"/>
              <a:ext cx="413384" cy="414655"/>
            </a:xfrm>
            <a:custGeom>
              <a:avLst/>
              <a:gdLst/>
              <a:ahLst/>
              <a:cxnLst/>
              <a:rect l="l" t="t" r="r" b="b"/>
              <a:pathLst>
                <a:path w="413384" h="414654">
                  <a:moveTo>
                    <a:pt x="385470" y="0"/>
                  </a:moveTo>
                  <a:lnTo>
                    <a:pt x="27533" y="0"/>
                  </a:lnTo>
                  <a:lnTo>
                    <a:pt x="16818" y="2162"/>
                  </a:lnTo>
                  <a:lnTo>
                    <a:pt x="8066" y="8064"/>
                  </a:lnTo>
                  <a:lnTo>
                    <a:pt x="2164" y="16823"/>
                  </a:lnTo>
                  <a:lnTo>
                    <a:pt x="0" y="27558"/>
                  </a:lnTo>
                  <a:lnTo>
                    <a:pt x="0" y="386968"/>
                  </a:lnTo>
                  <a:lnTo>
                    <a:pt x="2164" y="397704"/>
                  </a:lnTo>
                  <a:lnTo>
                    <a:pt x="8066" y="406463"/>
                  </a:lnTo>
                  <a:lnTo>
                    <a:pt x="16818" y="412365"/>
                  </a:lnTo>
                  <a:lnTo>
                    <a:pt x="27533" y="414527"/>
                  </a:lnTo>
                  <a:lnTo>
                    <a:pt x="385470" y="414527"/>
                  </a:lnTo>
                  <a:lnTo>
                    <a:pt x="396185" y="412365"/>
                  </a:lnTo>
                  <a:lnTo>
                    <a:pt x="404937" y="406463"/>
                  </a:lnTo>
                  <a:lnTo>
                    <a:pt x="410839" y="397704"/>
                  </a:lnTo>
                  <a:lnTo>
                    <a:pt x="413004" y="386968"/>
                  </a:lnTo>
                  <a:lnTo>
                    <a:pt x="413004" y="27558"/>
                  </a:lnTo>
                  <a:lnTo>
                    <a:pt x="410839" y="16823"/>
                  </a:lnTo>
                  <a:lnTo>
                    <a:pt x="404937" y="8064"/>
                  </a:lnTo>
                  <a:lnTo>
                    <a:pt x="396185" y="2162"/>
                  </a:lnTo>
                  <a:lnTo>
                    <a:pt x="385470" y="0"/>
                  </a:lnTo>
                  <a:close/>
                </a:path>
              </a:pathLst>
            </a:custGeom>
            <a:solidFill>
              <a:srgbClr val="305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7082" y="6295771"/>
            <a:ext cx="164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F8EDE7"/>
                </a:solidFill>
                <a:latin typeface="Quattrocento"/>
                <a:cs typeface="Quattrocento"/>
              </a:rPr>
              <a:t>3</a:t>
            </a:r>
            <a:endParaRPr sz="2000">
              <a:latin typeface="Quattrocento"/>
              <a:cs typeface="Quattrocent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18842" y="6243065"/>
            <a:ext cx="6085205" cy="126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Modern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 Application</a:t>
            </a:r>
            <a:endParaRPr sz="1700">
              <a:latin typeface="Quattrocento"/>
              <a:cs typeface="Quattrocento"/>
            </a:endParaRPr>
          </a:p>
          <a:p>
            <a:pPr marL="12700" marR="5080">
              <a:lnSpc>
                <a:spcPct val="136800"/>
              </a:lnSpc>
              <a:spcBef>
                <a:spcPts val="795"/>
              </a:spcBef>
            </a:pP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Today,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4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extends</a:t>
            </a:r>
            <a:r>
              <a:rPr sz="14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beyond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10" dirty="0">
                <a:solidFill>
                  <a:srgbClr val="F8EDE7"/>
                </a:solidFill>
                <a:latin typeface="Quattrocento"/>
                <a:cs typeface="Quattrocento"/>
              </a:rPr>
              <a:t>traditional</a:t>
            </a:r>
            <a:r>
              <a:rPr sz="14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10" dirty="0">
                <a:solidFill>
                  <a:srgbClr val="F8EDE7"/>
                </a:solidFill>
                <a:latin typeface="Quattrocento"/>
                <a:cs typeface="Quattrocento"/>
              </a:rPr>
              <a:t>employer-employee relationships,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encompassing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various</a:t>
            </a:r>
            <a:r>
              <a:rPr sz="14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scenarios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reflecting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complex</a:t>
            </a:r>
            <a:r>
              <a:rPr sz="14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organisational</a:t>
            </a:r>
            <a:r>
              <a:rPr sz="14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structures</a:t>
            </a:r>
            <a:r>
              <a:rPr sz="14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4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dirty="0">
                <a:solidFill>
                  <a:srgbClr val="F8EDE7"/>
                </a:solidFill>
                <a:latin typeface="Quattrocento"/>
                <a:cs typeface="Quattrocento"/>
              </a:rPr>
              <a:t>modern</a:t>
            </a:r>
            <a:r>
              <a:rPr sz="14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400" spc="-10" dirty="0">
                <a:solidFill>
                  <a:srgbClr val="F8EDE7"/>
                </a:solidFill>
                <a:latin typeface="Quattrocento"/>
                <a:cs typeface="Quattrocento"/>
              </a:rPr>
              <a:t>hospitals.</a:t>
            </a:r>
            <a:endParaRPr sz="1400">
              <a:latin typeface="Quattrocento"/>
              <a:cs typeface="Quattrocen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646" y="757554"/>
            <a:ext cx="11438255" cy="131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200"/>
              </a:lnSpc>
            </a:pPr>
            <a:r>
              <a:rPr sz="4150" dirty="0"/>
              <a:t>Key</a:t>
            </a:r>
            <a:r>
              <a:rPr sz="4150" spc="-90" dirty="0"/>
              <a:t> </a:t>
            </a:r>
            <a:r>
              <a:rPr sz="4150" dirty="0"/>
              <a:t>Legal</a:t>
            </a:r>
            <a:r>
              <a:rPr sz="4150" spc="-100" dirty="0"/>
              <a:t> </a:t>
            </a:r>
            <a:r>
              <a:rPr sz="4150" dirty="0"/>
              <a:t>Principles:</a:t>
            </a:r>
            <a:r>
              <a:rPr sz="4150" spc="-105" dirty="0"/>
              <a:t> </a:t>
            </a:r>
            <a:r>
              <a:rPr sz="4150" dirty="0"/>
              <a:t>Duty</a:t>
            </a:r>
            <a:r>
              <a:rPr sz="4150" spc="-85" dirty="0"/>
              <a:t> </a:t>
            </a:r>
            <a:r>
              <a:rPr sz="4150" dirty="0"/>
              <a:t>of</a:t>
            </a:r>
            <a:r>
              <a:rPr sz="4150" spc="-85" dirty="0"/>
              <a:t> </a:t>
            </a:r>
            <a:r>
              <a:rPr sz="4150" dirty="0"/>
              <a:t>Care</a:t>
            </a:r>
            <a:r>
              <a:rPr sz="4150" spc="-85" dirty="0"/>
              <a:t> </a:t>
            </a:r>
            <a:r>
              <a:rPr sz="4150" dirty="0"/>
              <a:t>and</a:t>
            </a:r>
            <a:r>
              <a:rPr sz="4150" spc="-90" dirty="0"/>
              <a:t> </a:t>
            </a:r>
            <a:r>
              <a:rPr sz="4150" spc="-10" dirty="0"/>
              <a:t>Employer Control</a:t>
            </a:r>
            <a:endParaRPr sz="415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7646" y="2670174"/>
            <a:ext cx="149415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solidFill>
                  <a:srgbClr val="FFD9BD"/>
                </a:solidFill>
                <a:latin typeface="Quattrocento"/>
                <a:cs typeface="Quattrocento"/>
              </a:rPr>
              <a:t>Duty</a:t>
            </a:r>
            <a:r>
              <a:rPr sz="2050" spc="-70" dirty="0">
                <a:solidFill>
                  <a:srgbClr val="FFD9BD"/>
                </a:solidFill>
                <a:latin typeface="Quattrocento"/>
                <a:cs typeface="Quattrocento"/>
              </a:rPr>
              <a:t> </a:t>
            </a:r>
            <a:r>
              <a:rPr sz="2050" dirty="0">
                <a:solidFill>
                  <a:srgbClr val="FFD9BD"/>
                </a:solidFill>
                <a:latin typeface="Quattrocento"/>
                <a:cs typeface="Quattrocento"/>
              </a:rPr>
              <a:t>of</a:t>
            </a:r>
            <a:r>
              <a:rPr sz="2050" spc="-40" dirty="0">
                <a:solidFill>
                  <a:srgbClr val="FFD9BD"/>
                </a:solidFill>
                <a:latin typeface="Quattrocento"/>
                <a:cs typeface="Quattrocento"/>
              </a:rPr>
              <a:t> </a:t>
            </a:r>
            <a:r>
              <a:rPr sz="2050" spc="-20" dirty="0">
                <a:solidFill>
                  <a:srgbClr val="FFD9BD"/>
                </a:solidFill>
                <a:latin typeface="Quattrocento"/>
                <a:cs typeface="Quattrocento"/>
              </a:rPr>
              <a:t>Care</a:t>
            </a:r>
            <a:endParaRPr sz="2050">
              <a:latin typeface="Quattrocento"/>
              <a:cs typeface="Quattrocen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646" y="3196259"/>
            <a:ext cx="3902075" cy="358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foundation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5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in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duty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care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owed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by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7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professionals</a:t>
            </a:r>
            <a:r>
              <a:rPr sz="17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their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patients.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duty</a:t>
            </a:r>
            <a:r>
              <a:rPr sz="175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extends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hospital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through</a:t>
            </a:r>
            <a:r>
              <a:rPr sz="17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principle</a:t>
            </a:r>
            <a:r>
              <a:rPr sz="175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vicarious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liability.</a:t>
            </a:r>
            <a:r>
              <a:rPr sz="17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landmark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7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of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Donoghue</a:t>
            </a:r>
            <a:r>
              <a:rPr sz="17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v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Stevenson</a:t>
            </a:r>
            <a:r>
              <a:rPr sz="17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[1932]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AC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562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established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'neighbour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principle',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which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has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been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applied</a:t>
            </a:r>
            <a:r>
              <a:rPr sz="17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healthcare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contexts</a:t>
            </a:r>
            <a:r>
              <a:rPr sz="17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define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scope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duty.</a:t>
            </a:r>
            <a:endParaRPr sz="1750">
              <a:latin typeface="Quattrocento"/>
              <a:cs typeface="Quattrocen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8886" y="2670174"/>
            <a:ext cx="212725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solidFill>
                  <a:srgbClr val="FFD9BD"/>
                </a:solidFill>
                <a:latin typeface="Quattrocento"/>
                <a:cs typeface="Quattrocento"/>
              </a:rPr>
              <a:t>Employer</a:t>
            </a:r>
            <a:r>
              <a:rPr sz="2050" spc="-50" dirty="0">
                <a:solidFill>
                  <a:srgbClr val="FFD9BD"/>
                </a:solidFill>
                <a:latin typeface="Quattrocento"/>
                <a:cs typeface="Quattrocento"/>
              </a:rPr>
              <a:t> </a:t>
            </a:r>
            <a:r>
              <a:rPr sz="2050" spc="-10" dirty="0">
                <a:solidFill>
                  <a:srgbClr val="FFD9BD"/>
                </a:solidFill>
                <a:latin typeface="Quattrocento"/>
                <a:cs typeface="Quattrocento"/>
              </a:rPr>
              <a:t>Control</a:t>
            </a:r>
            <a:endParaRPr sz="2050">
              <a:latin typeface="Quattrocento"/>
              <a:cs typeface="Quattrocen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8886" y="3196259"/>
            <a:ext cx="4002404" cy="393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95"/>
              </a:spcBef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degree</a:t>
            </a:r>
            <a:r>
              <a:rPr sz="175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control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an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employer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exercises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over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its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employees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crucial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factor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determining</a:t>
            </a:r>
            <a:r>
              <a:rPr sz="175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liability.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healthcare,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can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be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complex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 due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autonomous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nature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medical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professionals'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work.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50" spc="50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Various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Claimants</a:t>
            </a:r>
            <a:r>
              <a:rPr sz="17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v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Catholic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Child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Welfare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Society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0" dirty="0">
                <a:solidFill>
                  <a:srgbClr val="F8EDE7"/>
                </a:solidFill>
                <a:latin typeface="Quattrocento"/>
                <a:cs typeface="Quattrocento"/>
              </a:rPr>
              <a:t>[2012]</a:t>
            </a:r>
            <a:r>
              <a:rPr sz="17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UKSC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56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expanded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concept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control,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considering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factors</a:t>
            </a:r>
            <a:r>
              <a:rPr sz="17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beyond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direct supervision.</a:t>
            </a:r>
            <a:endParaRPr sz="1750">
              <a:latin typeface="Quattrocento"/>
              <a:cs typeface="Quattrocen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9771" y="2670174"/>
            <a:ext cx="263080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solidFill>
                  <a:srgbClr val="FFD9BD"/>
                </a:solidFill>
                <a:latin typeface="Quattrocento"/>
                <a:cs typeface="Quattrocento"/>
              </a:rPr>
              <a:t>Scope</a:t>
            </a:r>
            <a:r>
              <a:rPr sz="2050" spc="-65" dirty="0">
                <a:solidFill>
                  <a:srgbClr val="FFD9BD"/>
                </a:solidFill>
                <a:latin typeface="Quattrocento"/>
                <a:cs typeface="Quattrocento"/>
              </a:rPr>
              <a:t> </a:t>
            </a:r>
            <a:r>
              <a:rPr sz="2050" dirty="0">
                <a:solidFill>
                  <a:srgbClr val="FFD9BD"/>
                </a:solidFill>
                <a:latin typeface="Quattrocento"/>
                <a:cs typeface="Quattrocento"/>
              </a:rPr>
              <a:t>of</a:t>
            </a:r>
            <a:r>
              <a:rPr sz="2050" spc="-40" dirty="0">
                <a:solidFill>
                  <a:srgbClr val="FFD9BD"/>
                </a:solidFill>
                <a:latin typeface="Quattrocento"/>
                <a:cs typeface="Quattrocento"/>
              </a:rPr>
              <a:t> </a:t>
            </a:r>
            <a:r>
              <a:rPr sz="2050" spc="-10" dirty="0">
                <a:solidFill>
                  <a:srgbClr val="FFD9BD"/>
                </a:solidFill>
                <a:latin typeface="Quattrocento"/>
                <a:cs typeface="Quattrocento"/>
              </a:rPr>
              <a:t>Employment</a:t>
            </a:r>
            <a:endParaRPr sz="2050">
              <a:latin typeface="Quattrocento"/>
              <a:cs typeface="Quattrocen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59771" y="3196259"/>
            <a:ext cx="3813810" cy="251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95"/>
              </a:spcBef>
            </a:pP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Acts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must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be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within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scope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of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employment</a:t>
            </a:r>
            <a:r>
              <a:rPr sz="17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5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to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apply.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Lister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v</a:t>
            </a:r>
            <a:r>
              <a:rPr sz="175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Hesley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0" dirty="0">
                <a:solidFill>
                  <a:srgbClr val="F8EDE7"/>
                </a:solidFill>
                <a:latin typeface="Quattrocento"/>
                <a:cs typeface="Quattrocento"/>
              </a:rPr>
              <a:t>Hall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Ltd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0" dirty="0">
                <a:solidFill>
                  <a:srgbClr val="F8EDE7"/>
                </a:solidFill>
                <a:latin typeface="Quattrocento"/>
                <a:cs typeface="Quattrocento"/>
              </a:rPr>
              <a:t>[2001]</a:t>
            </a:r>
            <a:r>
              <a:rPr sz="175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UKHL</a:t>
            </a:r>
            <a:r>
              <a:rPr sz="175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22</a:t>
            </a:r>
            <a:r>
              <a:rPr sz="17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broadened</a:t>
            </a:r>
            <a:r>
              <a:rPr sz="17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0" dirty="0">
                <a:solidFill>
                  <a:srgbClr val="F8EDE7"/>
                </a:solidFill>
                <a:latin typeface="Quattrocento"/>
                <a:cs typeface="Quattrocento"/>
              </a:rPr>
              <a:t>this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concept,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considering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whether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employee's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act</a:t>
            </a:r>
            <a:r>
              <a:rPr sz="17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was</a:t>
            </a:r>
            <a:r>
              <a:rPr sz="175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closely</a:t>
            </a:r>
            <a:r>
              <a:rPr sz="175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connected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their</a:t>
            </a:r>
            <a:r>
              <a:rPr sz="175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dirty="0">
                <a:solidFill>
                  <a:srgbClr val="F8EDE7"/>
                </a:solidFill>
                <a:latin typeface="Quattrocento"/>
                <a:cs typeface="Quattrocento"/>
              </a:rPr>
              <a:t>authorised</a:t>
            </a:r>
            <a:r>
              <a:rPr sz="175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50" spc="-10" dirty="0">
                <a:solidFill>
                  <a:srgbClr val="F8EDE7"/>
                </a:solidFill>
                <a:latin typeface="Quattrocento"/>
                <a:cs typeface="Quattrocento"/>
              </a:rPr>
              <a:t>duties.</a:t>
            </a:r>
            <a:endParaRPr sz="1750">
              <a:latin typeface="Quattrocento"/>
              <a:cs typeface="Quattrocen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283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0"/>
              </a:spcBef>
            </a:pPr>
            <a:r>
              <a:rPr sz="4100" dirty="0"/>
              <a:t>Case</a:t>
            </a:r>
            <a:r>
              <a:rPr sz="4100" spc="-125" dirty="0"/>
              <a:t> </a:t>
            </a:r>
            <a:r>
              <a:rPr sz="4100" dirty="0"/>
              <a:t>Law:</a:t>
            </a:r>
            <a:r>
              <a:rPr sz="4100" spc="-125" dirty="0"/>
              <a:t> </a:t>
            </a:r>
            <a:r>
              <a:rPr sz="4100" dirty="0"/>
              <a:t>Cassidy</a:t>
            </a:r>
            <a:r>
              <a:rPr sz="4100" spc="-125" dirty="0"/>
              <a:t> </a:t>
            </a:r>
            <a:r>
              <a:rPr sz="4100" dirty="0"/>
              <a:t>v</a:t>
            </a:r>
            <a:r>
              <a:rPr sz="4100" spc="-125" dirty="0"/>
              <a:t> </a:t>
            </a:r>
            <a:r>
              <a:rPr sz="4100" dirty="0"/>
              <a:t>Ministry</a:t>
            </a:r>
            <a:r>
              <a:rPr sz="4100" spc="-105" dirty="0"/>
              <a:t> </a:t>
            </a:r>
            <a:r>
              <a:rPr sz="4100" dirty="0"/>
              <a:t>of</a:t>
            </a:r>
            <a:r>
              <a:rPr sz="4100" spc="-125" dirty="0"/>
              <a:t> </a:t>
            </a:r>
            <a:r>
              <a:rPr sz="4100" dirty="0"/>
              <a:t>Health</a:t>
            </a:r>
            <a:r>
              <a:rPr sz="4100" spc="-125" dirty="0"/>
              <a:t> </a:t>
            </a:r>
            <a:r>
              <a:rPr sz="4100" spc="-10" dirty="0"/>
              <a:t>(1951)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774191" y="1879092"/>
            <a:ext cx="6430010" cy="2672080"/>
          </a:xfrm>
          <a:custGeom>
            <a:avLst/>
            <a:gdLst/>
            <a:ahLst/>
            <a:cxnLst/>
            <a:rect l="l" t="t" r="r" b="b"/>
            <a:pathLst>
              <a:path w="6430009" h="2672079">
                <a:moveTo>
                  <a:pt x="6396482" y="0"/>
                </a:moveTo>
                <a:lnTo>
                  <a:pt x="33210" y="0"/>
                </a:lnTo>
                <a:lnTo>
                  <a:pt x="20284" y="2609"/>
                </a:lnTo>
                <a:lnTo>
                  <a:pt x="9728" y="9731"/>
                </a:lnTo>
                <a:lnTo>
                  <a:pt x="2610" y="20306"/>
                </a:lnTo>
                <a:lnTo>
                  <a:pt x="0" y="33274"/>
                </a:lnTo>
                <a:lnTo>
                  <a:pt x="0" y="2638298"/>
                </a:lnTo>
                <a:lnTo>
                  <a:pt x="2610" y="2651265"/>
                </a:lnTo>
                <a:lnTo>
                  <a:pt x="9728" y="2661840"/>
                </a:lnTo>
                <a:lnTo>
                  <a:pt x="20284" y="2668962"/>
                </a:lnTo>
                <a:lnTo>
                  <a:pt x="33210" y="2671572"/>
                </a:lnTo>
                <a:lnTo>
                  <a:pt x="6396482" y="2671572"/>
                </a:lnTo>
                <a:lnTo>
                  <a:pt x="6409449" y="2668962"/>
                </a:lnTo>
                <a:lnTo>
                  <a:pt x="6420024" y="2661840"/>
                </a:lnTo>
                <a:lnTo>
                  <a:pt x="6427146" y="2651265"/>
                </a:lnTo>
                <a:lnTo>
                  <a:pt x="6429756" y="2638298"/>
                </a:lnTo>
                <a:lnTo>
                  <a:pt x="6429756" y="33274"/>
                </a:lnTo>
                <a:lnTo>
                  <a:pt x="6427146" y="20306"/>
                </a:lnTo>
                <a:lnTo>
                  <a:pt x="6420024" y="9731"/>
                </a:lnTo>
                <a:lnTo>
                  <a:pt x="6409449" y="2609"/>
                </a:lnTo>
                <a:lnTo>
                  <a:pt x="6396482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3386" y="2076144"/>
            <a:ext cx="5854065" cy="2228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205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50" spc="-10" dirty="0">
                <a:solidFill>
                  <a:srgbClr val="F8EDE7"/>
                </a:solidFill>
                <a:latin typeface="Quattrocento"/>
                <a:cs typeface="Quattrocento"/>
              </a:rPr>
              <a:t>Summary</a:t>
            </a:r>
            <a:endParaRPr sz="2050">
              <a:latin typeface="Quattrocento"/>
              <a:cs typeface="Quattrocento"/>
            </a:endParaRPr>
          </a:p>
          <a:p>
            <a:pPr marL="12700" marR="5080">
              <a:lnSpc>
                <a:spcPct val="137200"/>
              </a:lnSpc>
              <a:spcBef>
                <a:spcPts val="88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Cassidy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v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Ministry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Health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[1951]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2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KB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343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seminal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case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development</a:t>
            </a:r>
            <a:r>
              <a:rPr sz="17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00" spc="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healthcare.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claimant,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Mr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Cassidy,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underwent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hand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surgery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at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hospital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managed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by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Ministry</a:t>
            </a:r>
            <a:r>
              <a:rPr sz="17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Health.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Following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operation,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his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hand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was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left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stiff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useless.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6452" y="1879092"/>
            <a:ext cx="6430010" cy="2672080"/>
          </a:xfrm>
          <a:custGeom>
            <a:avLst/>
            <a:gdLst/>
            <a:ahLst/>
            <a:cxnLst/>
            <a:rect l="l" t="t" r="r" b="b"/>
            <a:pathLst>
              <a:path w="6430009" h="2672079">
                <a:moveTo>
                  <a:pt x="6396482" y="0"/>
                </a:moveTo>
                <a:lnTo>
                  <a:pt x="33147" y="0"/>
                </a:lnTo>
                <a:lnTo>
                  <a:pt x="20252" y="2609"/>
                </a:lnTo>
                <a:lnTo>
                  <a:pt x="9715" y="9731"/>
                </a:lnTo>
                <a:lnTo>
                  <a:pt x="2607" y="20306"/>
                </a:lnTo>
                <a:lnTo>
                  <a:pt x="0" y="33274"/>
                </a:lnTo>
                <a:lnTo>
                  <a:pt x="0" y="2638298"/>
                </a:lnTo>
                <a:lnTo>
                  <a:pt x="2607" y="2651265"/>
                </a:lnTo>
                <a:lnTo>
                  <a:pt x="9715" y="2661840"/>
                </a:lnTo>
                <a:lnTo>
                  <a:pt x="20252" y="2668962"/>
                </a:lnTo>
                <a:lnTo>
                  <a:pt x="33147" y="2671572"/>
                </a:lnTo>
                <a:lnTo>
                  <a:pt x="6396482" y="2671572"/>
                </a:lnTo>
                <a:lnTo>
                  <a:pt x="6409449" y="2668962"/>
                </a:lnTo>
                <a:lnTo>
                  <a:pt x="6420024" y="2661840"/>
                </a:lnTo>
                <a:lnTo>
                  <a:pt x="6427146" y="2651265"/>
                </a:lnTo>
                <a:lnTo>
                  <a:pt x="6429756" y="2638298"/>
                </a:lnTo>
                <a:lnTo>
                  <a:pt x="6429756" y="33274"/>
                </a:lnTo>
                <a:lnTo>
                  <a:pt x="6427146" y="20306"/>
                </a:lnTo>
                <a:lnTo>
                  <a:pt x="6420024" y="9731"/>
                </a:lnTo>
                <a:lnTo>
                  <a:pt x="6409449" y="2609"/>
                </a:lnTo>
                <a:lnTo>
                  <a:pt x="6396482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5367" y="2076144"/>
            <a:ext cx="5726430" cy="1873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dirty="0">
                <a:solidFill>
                  <a:srgbClr val="F8EDE7"/>
                </a:solidFill>
                <a:latin typeface="Quattrocento"/>
                <a:cs typeface="Quattrocento"/>
              </a:rPr>
              <a:t>Legal</a:t>
            </a:r>
            <a:r>
              <a:rPr sz="205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50" dirty="0">
                <a:solidFill>
                  <a:srgbClr val="F8EDE7"/>
                </a:solidFill>
                <a:latin typeface="Quattrocento"/>
                <a:cs typeface="Quattrocento"/>
              </a:rPr>
              <a:t>Principle</a:t>
            </a:r>
            <a:r>
              <a:rPr sz="205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50" spc="-10" dirty="0">
                <a:solidFill>
                  <a:srgbClr val="F8EDE7"/>
                </a:solidFill>
                <a:latin typeface="Quattrocento"/>
                <a:cs typeface="Quattrocento"/>
              </a:rPr>
              <a:t>Established</a:t>
            </a:r>
            <a:endParaRPr sz="2050">
              <a:latin typeface="Quattrocento"/>
              <a:cs typeface="Quattrocento"/>
            </a:endParaRPr>
          </a:p>
          <a:p>
            <a:pPr marL="12700" marR="5080">
              <a:lnSpc>
                <a:spcPct val="137300"/>
              </a:lnSpc>
              <a:spcBef>
                <a:spcPts val="88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Court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Appeal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held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that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was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vicariously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liable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negligence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its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staff,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including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both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employed</a:t>
            </a:r>
            <a:r>
              <a:rPr sz="17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contracted</a:t>
            </a:r>
            <a:r>
              <a:rPr sz="17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doctors.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decision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expanded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scope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significantly.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191" y="4771644"/>
            <a:ext cx="6430010" cy="2672080"/>
          </a:xfrm>
          <a:custGeom>
            <a:avLst/>
            <a:gdLst/>
            <a:ahLst/>
            <a:cxnLst/>
            <a:rect l="l" t="t" r="r" b="b"/>
            <a:pathLst>
              <a:path w="6430009" h="2672079">
                <a:moveTo>
                  <a:pt x="6396482" y="0"/>
                </a:moveTo>
                <a:lnTo>
                  <a:pt x="33210" y="0"/>
                </a:lnTo>
                <a:lnTo>
                  <a:pt x="20284" y="2607"/>
                </a:lnTo>
                <a:lnTo>
                  <a:pt x="9728" y="9715"/>
                </a:lnTo>
                <a:lnTo>
                  <a:pt x="2610" y="20252"/>
                </a:lnTo>
                <a:lnTo>
                  <a:pt x="0" y="33146"/>
                </a:lnTo>
                <a:lnTo>
                  <a:pt x="0" y="2638361"/>
                </a:lnTo>
                <a:lnTo>
                  <a:pt x="2610" y="2651287"/>
                </a:lnTo>
                <a:lnTo>
                  <a:pt x="9728" y="2661843"/>
                </a:lnTo>
                <a:lnTo>
                  <a:pt x="20284" y="2668961"/>
                </a:lnTo>
                <a:lnTo>
                  <a:pt x="33210" y="2671571"/>
                </a:lnTo>
                <a:lnTo>
                  <a:pt x="6396482" y="2671571"/>
                </a:lnTo>
                <a:lnTo>
                  <a:pt x="6409449" y="2668961"/>
                </a:lnTo>
                <a:lnTo>
                  <a:pt x="6420024" y="2661843"/>
                </a:lnTo>
                <a:lnTo>
                  <a:pt x="6427146" y="2651287"/>
                </a:lnTo>
                <a:lnTo>
                  <a:pt x="6429756" y="2638361"/>
                </a:lnTo>
                <a:lnTo>
                  <a:pt x="6429756" y="33146"/>
                </a:lnTo>
                <a:lnTo>
                  <a:pt x="6427146" y="20252"/>
                </a:lnTo>
                <a:lnTo>
                  <a:pt x="6420024" y="9715"/>
                </a:lnTo>
                <a:lnTo>
                  <a:pt x="6409449" y="2607"/>
                </a:lnTo>
                <a:lnTo>
                  <a:pt x="6396482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3386" y="4969205"/>
            <a:ext cx="5875020" cy="1873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-10" dirty="0">
                <a:solidFill>
                  <a:srgbClr val="F8EDE7"/>
                </a:solidFill>
                <a:latin typeface="Quattrocento"/>
                <a:cs typeface="Quattrocento"/>
              </a:rPr>
              <a:t>Reasoning</a:t>
            </a:r>
            <a:endParaRPr sz="2050">
              <a:latin typeface="Quattrocento"/>
              <a:cs typeface="Quattrocento"/>
            </a:endParaRPr>
          </a:p>
          <a:p>
            <a:pPr marL="12700" marR="5080">
              <a:lnSpc>
                <a:spcPct val="137300"/>
              </a:lnSpc>
              <a:spcBef>
                <a:spcPts val="88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court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reasoned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that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had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undertaken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treat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patient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had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selected</a:t>
            </a:r>
            <a:r>
              <a:rPr sz="1700" spc="-8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staff.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Therefore,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it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was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liable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staff's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negligence,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regardless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whether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they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were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employees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or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independent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contractors.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6452" y="4771644"/>
            <a:ext cx="6430010" cy="2672080"/>
          </a:xfrm>
          <a:custGeom>
            <a:avLst/>
            <a:gdLst/>
            <a:ahLst/>
            <a:cxnLst/>
            <a:rect l="l" t="t" r="r" b="b"/>
            <a:pathLst>
              <a:path w="6430009" h="2672079">
                <a:moveTo>
                  <a:pt x="6396482" y="0"/>
                </a:moveTo>
                <a:lnTo>
                  <a:pt x="33147" y="0"/>
                </a:lnTo>
                <a:lnTo>
                  <a:pt x="20252" y="2607"/>
                </a:lnTo>
                <a:lnTo>
                  <a:pt x="9715" y="9715"/>
                </a:lnTo>
                <a:lnTo>
                  <a:pt x="2607" y="20252"/>
                </a:lnTo>
                <a:lnTo>
                  <a:pt x="0" y="33146"/>
                </a:lnTo>
                <a:lnTo>
                  <a:pt x="0" y="2638361"/>
                </a:lnTo>
                <a:lnTo>
                  <a:pt x="2607" y="2651287"/>
                </a:lnTo>
                <a:lnTo>
                  <a:pt x="9715" y="2661843"/>
                </a:lnTo>
                <a:lnTo>
                  <a:pt x="20252" y="2668961"/>
                </a:lnTo>
                <a:lnTo>
                  <a:pt x="33147" y="2671571"/>
                </a:lnTo>
                <a:lnTo>
                  <a:pt x="6396482" y="2671571"/>
                </a:lnTo>
                <a:lnTo>
                  <a:pt x="6409449" y="2668961"/>
                </a:lnTo>
                <a:lnTo>
                  <a:pt x="6420024" y="2661843"/>
                </a:lnTo>
                <a:lnTo>
                  <a:pt x="6427146" y="2651287"/>
                </a:lnTo>
                <a:lnTo>
                  <a:pt x="6429756" y="2638361"/>
                </a:lnTo>
                <a:lnTo>
                  <a:pt x="6429756" y="33146"/>
                </a:lnTo>
                <a:lnTo>
                  <a:pt x="6427146" y="20252"/>
                </a:lnTo>
                <a:lnTo>
                  <a:pt x="6420024" y="9715"/>
                </a:lnTo>
                <a:lnTo>
                  <a:pt x="6409449" y="2607"/>
                </a:lnTo>
                <a:lnTo>
                  <a:pt x="6396482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35367" y="4969205"/>
            <a:ext cx="5896610" cy="1873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-10" dirty="0">
                <a:solidFill>
                  <a:srgbClr val="F8EDE7"/>
                </a:solidFill>
                <a:latin typeface="Quattrocento"/>
                <a:cs typeface="Quattrocento"/>
              </a:rPr>
              <a:t>Impact</a:t>
            </a:r>
            <a:endParaRPr sz="2050">
              <a:latin typeface="Quattrocento"/>
              <a:cs typeface="Quattrocento"/>
            </a:endParaRPr>
          </a:p>
          <a:p>
            <a:pPr marL="12700" marR="5080">
              <a:lnSpc>
                <a:spcPct val="137300"/>
              </a:lnSpc>
              <a:spcBef>
                <a:spcPts val="88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set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precedent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holding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hospitals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responsible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actions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professionals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working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within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their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facilities,</a:t>
            </a:r>
            <a:r>
              <a:rPr sz="1700" spc="-9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significantly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influencing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subsequent</a:t>
            </a:r>
            <a:r>
              <a:rPr sz="1700" spc="-10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healthcare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cases.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577" y="905636"/>
            <a:ext cx="10594340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100"/>
              </a:lnSpc>
            </a:pPr>
            <a:r>
              <a:rPr sz="4050" dirty="0"/>
              <a:t>Hong</a:t>
            </a:r>
            <a:r>
              <a:rPr sz="4050" spc="-85" dirty="0"/>
              <a:t> </a:t>
            </a:r>
            <a:r>
              <a:rPr sz="4050" dirty="0"/>
              <a:t>Kong</a:t>
            </a:r>
            <a:r>
              <a:rPr sz="4050" spc="-60" dirty="0"/>
              <a:t> </a:t>
            </a:r>
            <a:r>
              <a:rPr sz="4050" dirty="0"/>
              <a:t>Example:</a:t>
            </a:r>
            <a:r>
              <a:rPr sz="4050" spc="-60" dirty="0"/>
              <a:t> </a:t>
            </a:r>
            <a:r>
              <a:rPr sz="4050" dirty="0"/>
              <a:t>Private</a:t>
            </a:r>
            <a:r>
              <a:rPr sz="4050" spc="-70" dirty="0"/>
              <a:t> </a:t>
            </a:r>
            <a:r>
              <a:rPr sz="4050" dirty="0"/>
              <a:t>Hospital</a:t>
            </a:r>
            <a:r>
              <a:rPr sz="4050" spc="-90" dirty="0"/>
              <a:t> </a:t>
            </a:r>
            <a:r>
              <a:rPr sz="4050" spc="-10" dirty="0"/>
              <a:t>Liability Provisions</a:t>
            </a:r>
            <a:endParaRPr sz="4050"/>
          </a:p>
        </p:txBody>
      </p:sp>
      <p:sp>
        <p:nvSpPr>
          <p:cNvPr id="3" name="object 3"/>
          <p:cNvSpPr/>
          <p:nvPr/>
        </p:nvSpPr>
        <p:spPr>
          <a:xfrm>
            <a:off x="772668" y="2936748"/>
            <a:ext cx="498475" cy="497205"/>
          </a:xfrm>
          <a:custGeom>
            <a:avLst/>
            <a:gdLst/>
            <a:ahLst/>
            <a:cxnLst/>
            <a:rect l="l" t="t" r="r" b="b"/>
            <a:pathLst>
              <a:path w="498475" h="497204">
                <a:moveTo>
                  <a:pt x="465213" y="0"/>
                </a:moveTo>
                <a:lnTo>
                  <a:pt x="33134" y="0"/>
                </a:lnTo>
                <a:lnTo>
                  <a:pt x="20236" y="2607"/>
                </a:lnTo>
                <a:lnTo>
                  <a:pt x="9704" y="9715"/>
                </a:lnTo>
                <a:lnTo>
                  <a:pt x="2603" y="20252"/>
                </a:lnTo>
                <a:lnTo>
                  <a:pt x="0" y="33147"/>
                </a:lnTo>
                <a:lnTo>
                  <a:pt x="0" y="463676"/>
                </a:lnTo>
                <a:lnTo>
                  <a:pt x="2603" y="476571"/>
                </a:lnTo>
                <a:lnTo>
                  <a:pt x="9704" y="487108"/>
                </a:lnTo>
                <a:lnTo>
                  <a:pt x="20236" y="494216"/>
                </a:lnTo>
                <a:lnTo>
                  <a:pt x="33134" y="496824"/>
                </a:lnTo>
                <a:lnTo>
                  <a:pt x="465213" y="496824"/>
                </a:lnTo>
                <a:lnTo>
                  <a:pt x="478111" y="494216"/>
                </a:lnTo>
                <a:lnTo>
                  <a:pt x="488643" y="487108"/>
                </a:lnTo>
                <a:lnTo>
                  <a:pt x="495744" y="476571"/>
                </a:lnTo>
                <a:lnTo>
                  <a:pt x="498347" y="463676"/>
                </a:lnTo>
                <a:lnTo>
                  <a:pt x="498347" y="33147"/>
                </a:lnTo>
                <a:lnTo>
                  <a:pt x="495744" y="20252"/>
                </a:lnTo>
                <a:lnTo>
                  <a:pt x="488643" y="9715"/>
                </a:lnTo>
                <a:lnTo>
                  <a:pt x="478111" y="2607"/>
                </a:lnTo>
                <a:lnTo>
                  <a:pt x="465213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4430" y="2944113"/>
            <a:ext cx="13589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0" dirty="0">
                <a:solidFill>
                  <a:srgbClr val="F8EDE7"/>
                </a:solidFill>
                <a:latin typeface="Quattrocento"/>
                <a:cs typeface="Quattrocento"/>
              </a:rPr>
              <a:t>1</a:t>
            </a:r>
            <a:endParaRPr sz="2450">
              <a:latin typeface="Quattrocento"/>
              <a:cs typeface="Quattrocen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8661" y="2918841"/>
            <a:ext cx="3443604" cy="3644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Legislative</a:t>
            </a:r>
            <a:r>
              <a:rPr sz="20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spc="-10" dirty="0">
                <a:solidFill>
                  <a:srgbClr val="F8EDE7"/>
                </a:solidFill>
                <a:latin typeface="Quattrocento"/>
                <a:cs typeface="Quattrocento"/>
              </a:rPr>
              <a:t>Framework</a:t>
            </a:r>
            <a:endParaRPr sz="2000">
              <a:latin typeface="Quattrocento"/>
              <a:cs typeface="Quattrocento"/>
            </a:endParaRPr>
          </a:p>
          <a:p>
            <a:pPr marL="12700" marR="5080">
              <a:lnSpc>
                <a:spcPct val="137300"/>
              </a:lnSpc>
              <a:spcBef>
                <a:spcPts val="88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Hong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Kong's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approach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private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is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governed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by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Private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700" spc="-9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Facilities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Ordinance</a:t>
            </a:r>
            <a:r>
              <a:rPr sz="1700" spc="-8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(Cap.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633).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This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legislation,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enacted</a:t>
            </a:r>
            <a:r>
              <a:rPr sz="1700" spc="-9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2018,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aims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to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enhance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regulatory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regime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for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private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1700" spc="-9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facilities,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including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provisions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related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to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liability.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07508" y="2936748"/>
            <a:ext cx="498475" cy="497205"/>
          </a:xfrm>
          <a:custGeom>
            <a:avLst/>
            <a:gdLst/>
            <a:ahLst/>
            <a:cxnLst/>
            <a:rect l="l" t="t" r="r" b="b"/>
            <a:pathLst>
              <a:path w="498475" h="497204">
                <a:moveTo>
                  <a:pt x="465200" y="0"/>
                </a:moveTo>
                <a:lnTo>
                  <a:pt x="33146" y="0"/>
                </a:lnTo>
                <a:lnTo>
                  <a:pt x="20252" y="2607"/>
                </a:lnTo>
                <a:lnTo>
                  <a:pt x="9715" y="9715"/>
                </a:lnTo>
                <a:lnTo>
                  <a:pt x="2607" y="20252"/>
                </a:lnTo>
                <a:lnTo>
                  <a:pt x="0" y="33147"/>
                </a:lnTo>
                <a:lnTo>
                  <a:pt x="0" y="463676"/>
                </a:lnTo>
                <a:lnTo>
                  <a:pt x="2607" y="476571"/>
                </a:lnTo>
                <a:lnTo>
                  <a:pt x="9715" y="487108"/>
                </a:lnTo>
                <a:lnTo>
                  <a:pt x="20252" y="494216"/>
                </a:lnTo>
                <a:lnTo>
                  <a:pt x="33146" y="496824"/>
                </a:lnTo>
                <a:lnTo>
                  <a:pt x="465200" y="496824"/>
                </a:lnTo>
                <a:lnTo>
                  <a:pt x="478095" y="494216"/>
                </a:lnTo>
                <a:lnTo>
                  <a:pt x="488632" y="487108"/>
                </a:lnTo>
                <a:lnTo>
                  <a:pt x="495740" y="476571"/>
                </a:lnTo>
                <a:lnTo>
                  <a:pt x="498347" y="463676"/>
                </a:lnTo>
                <a:lnTo>
                  <a:pt x="498347" y="33147"/>
                </a:lnTo>
                <a:lnTo>
                  <a:pt x="495740" y="20252"/>
                </a:lnTo>
                <a:lnTo>
                  <a:pt x="488632" y="9715"/>
                </a:lnTo>
                <a:lnTo>
                  <a:pt x="478095" y="2607"/>
                </a:lnTo>
                <a:lnTo>
                  <a:pt x="465200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1178" y="2944113"/>
            <a:ext cx="1924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0" dirty="0">
                <a:solidFill>
                  <a:srgbClr val="F8EDE7"/>
                </a:solidFill>
                <a:latin typeface="Quattrocento"/>
                <a:cs typeface="Quattrocento"/>
              </a:rPr>
              <a:t>2</a:t>
            </a:r>
            <a:endParaRPr sz="2450">
              <a:latin typeface="Quattrocento"/>
              <a:cs typeface="Quattrocen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3882" y="2918841"/>
            <a:ext cx="3491865" cy="3644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Vicarious</a:t>
            </a:r>
            <a:r>
              <a:rPr sz="20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20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spc="-10" dirty="0">
                <a:solidFill>
                  <a:srgbClr val="F8EDE7"/>
                </a:solidFill>
                <a:latin typeface="Quattrocento"/>
                <a:cs typeface="Quattrocento"/>
              </a:rPr>
              <a:t>Application</a:t>
            </a:r>
            <a:endParaRPr sz="2000">
              <a:latin typeface="Quattrocento"/>
              <a:cs typeface="Quattrocento"/>
            </a:endParaRPr>
          </a:p>
          <a:p>
            <a:pPr marL="12700" marR="5080">
              <a:lnSpc>
                <a:spcPct val="137300"/>
              </a:lnSpc>
              <a:spcBef>
                <a:spcPts val="88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While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not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explicitly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using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term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'vicarious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liability',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Ordinance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imposes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responsibilities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on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private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hospitals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actions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their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staff.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Section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85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Ordinance,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instance,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holds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licensee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a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private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responsible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for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contraventions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Ordinance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by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its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employees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or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agents.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2347" y="2936748"/>
            <a:ext cx="498475" cy="497205"/>
          </a:xfrm>
          <a:custGeom>
            <a:avLst/>
            <a:gdLst/>
            <a:ahLst/>
            <a:cxnLst/>
            <a:rect l="l" t="t" r="r" b="b"/>
            <a:pathLst>
              <a:path w="498475" h="497204">
                <a:moveTo>
                  <a:pt x="465200" y="0"/>
                </a:moveTo>
                <a:lnTo>
                  <a:pt x="33147" y="0"/>
                </a:lnTo>
                <a:lnTo>
                  <a:pt x="20252" y="2607"/>
                </a:lnTo>
                <a:lnTo>
                  <a:pt x="9715" y="9715"/>
                </a:lnTo>
                <a:lnTo>
                  <a:pt x="2607" y="20252"/>
                </a:lnTo>
                <a:lnTo>
                  <a:pt x="0" y="33147"/>
                </a:lnTo>
                <a:lnTo>
                  <a:pt x="0" y="463676"/>
                </a:lnTo>
                <a:lnTo>
                  <a:pt x="2607" y="476571"/>
                </a:lnTo>
                <a:lnTo>
                  <a:pt x="9715" y="487108"/>
                </a:lnTo>
                <a:lnTo>
                  <a:pt x="20252" y="494216"/>
                </a:lnTo>
                <a:lnTo>
                  <a:pt x="33147" y="496824"/>
                </a:lnTo>
                <a:lnTo>
                  <a:pt x="465200" y="496824"/>
                </a:lnTo>
                <a:lnTo>
                  <a:pt x="478095" y="494216"/>
                </a:lnTo>
                <a:lnTo>
                  <a:pt x="488632" y="487108"/>
                </a:lnTo>
                <a:lnTo>
                  <a:pt x="495740" y="476571"/>
                </a:lnTo>
                <a:lnTo>
                  <a:pt x="498348" y="463676"/>
                </a:lnTo>
                <a:lnTo>
                  <a:pt x="498348" y="33147"/>
                </a:lnTo>
                <a:lnTo>
                  <a:pt x="495740" y="20252"/>
                </a:lnTo>
                <a:lnTo>
                  <a:pt x="488632" y="9715"/>
                </a:lnTo>
                <a:lnTo>
                  <a:pt x="478095" y="2607"/>
                </a:lnTo>
                <a:lnTo>
                  <a:pt x="465200" y="0"/>
                </a:lnTo>
                <a:close/>
              </a:path>
            </a:pathLst>
          </a:custGeom>
          <a:solidFill>
            <a:srgbClr val="30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95509" y="2944113"/>
            <a:ext cx="19494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0" dirty="0">
                <a:solidFill>
                  <a:srgbClr val="F8EDE7"/>
                </a:solidFill>
                <a:latin typeface="Quattrocento"/>
                <a:cs typeface="Quattrocento"/>
              </a:rPr>
              <a:t>3</a:t>
            </a:r>
            <a:endParaRPr sz="2450">
              <a:latin typeface="Quattrocento"/>
              <a:cs typeface="Quattrocen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349230" y="2918841"/>
            <a:ext cx="3509010" cy="435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20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spc="-10" dirty="0">
                <a:solidFill>
                  <a:srgbClr val="F8EDE7"/>
                </a:solidFill>
                <a:latin typeface="Quattrocento"/>
                <a:cs typeface="Quattrocento"/>
              </a:rPr>
              <a:t>Example</a:t>
            </a:r>
            <a:endParaRPr sz="2000">
              <a:latin typeface="Quattrocento"/>
              <a:cs typeface="Quattrocento"/>
            </a:endParaRPr>
          </a:p>
          <a:p>
            <a:pPr marL="12700" marR="5080">
              <a:lnSpc>
                <a:spcPct val="137300"/>
              </a:lnSpc>
              <a:spcBef>
                <a:spcPts val="88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Tai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Sing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Lam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v.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Hospital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Authority</a:t>
            </a:r>
            <a:r>
              <a:rPr sz="1700" spc="-8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[2016]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HKCFI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1317,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Hong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Kong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Court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First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Instance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applied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principles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vicarious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hold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Hospital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Authority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responsible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negligent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actions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its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employed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doctor.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demonstrates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alignment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Hong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Kong's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approach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with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English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common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law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principles.</a:t>
            </a:r>
            <a:endParaRPr sz="1700">
              <a:latin typeface="Quattrocento"/>
              <a:cs typeface="Quattrocen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2238" y="540258"/>
            <a:ext cx="6891020" cy="12509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4910"/>
              </a:lnSpc>
              <a:spcBef>
                <a:spcPts val="25"/>
              </a:spcBef>
            </a:pPr>
            <a:r>
              <a:rPr sz="3950" dirty="0"/>
              <a:t>Liability</a:t>
            </a:r>
            <a:r>
              <a:rPr sz="3950" spc="-135" dirty="0"/>
              <a:t> </a:t>
            </a:r>
            <a:r>
              <a:rPr sz="3950" dirty="0"/>
              <a:t>for</a:t>
            </a:r>
            <a:r>
              <a:rPr sz="3950" spc="-140" dirty="0"/>
              <a:t> </a:t>
            </a:r>
            <a:r>
              <a:rPr sz="3950" dirty="0"/>
              <a:t>Acts</a:t>
            </a:r>
            <a:r>
              <a:rPr sz="3950" spc="-130" dirty="0"/>
              <a:t> </a:t>
            </a:r>
            <a:r>
              <a:rPr sz="3950" dirty="0"/>
              <a:t>of</a:t>
            </a:r>
            <a:r>
              <a:rPr sz="3950" spc="-135" dirty="0"/>
              <a:t> </a:t>
            </a:r>
            <a:r>
              <a:rPr sz="3950" dirty="0"/>
              <a:t>Doctors</a:t>
            </a:r>
            <a:r>
              <a:rPr sz="3950" spc="-110" dirty="0"/>
              <a:t> </a:t>
            </a:r>
            <a:r>
              <a:rPr sz="3950" spc="-25" dirty="0"/>
              <a:t>vs. </a:t>
            </a:r>
            <a:r>
              <a:rPr sz="3950" spc="-10" dirty="0"/>
              <a:t>Nurses</a:t>
            </a:r>
            <a:endParaRPr sz="395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86747"/>
              </p:ext>
            </p:extLst>
          </p:nvPr>
        </p:nvGraphicFramePr>
        <p:xfrm>
          <a:off x="6222868" y="2159767"/>
          <a:ext cx="7631429" cy="5475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2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Aspect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191135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Doctors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191135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Nurses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19113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Employment</a:t>
                      </a:r>
                      <a:r>
                        <a:rPr sz="1650" spc="-6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Status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183515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427355">
                        <a:lnSpc>
                          <a:spcPct val="136400"/>
                        </a:lnSpc>
                        <a:spcBef>
                          <a:spcPts val="725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Often</a:t>
                      </a:r>
                      <a:r>
                        <a:rPr sz="1650" spc="-5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independent contractors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9207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6705" marR="1019175">
                        <a:lnSpc>
                          <a:spcPct val="136400"/>
                        </a:lnSpc>
                        <a:spcBef>
                          <a:spcPts val="725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Usually</a:t>
                      </a:r>
                      <a:r>
                        <a:rPr sz="1650" spc="-4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direct employees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92075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Scope</a:t>
                      </a:r>
                      <a:r>
                        <a:rPr sz="1650" spc="-4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of</a:t>
                      </a:r>
                      <a:r>
                        <a:rPr sz="1650" spc="-3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Liability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183515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Complex,</a:t>
                      </a:r>
                      <a:r>
                        <a:rPr sz="1650" spc="-7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2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case-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  <a:p>
                      <a:pPr marL="3492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dependent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183515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GB"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Generally,</a:t>
                      </a:r>
                      <a:r>
                        <a:rPr sz="1650" spc="-6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2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more</a:t>
                      </a:r>
                      <a:endParaRPr sz="1650" dirty="0">
                        <a:latin typeface="Quattrocento"/>
                        <a:cs typeface="Quattrocento"/>
                      </a:endParaRPr>
                    </a:p>
                    <a:p>
                      <a:pPr marL="3067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straightforward</a:t>
                      </a:r>
                      <a:endParaRPr sz="1650" dirty="0">
                        <a:latin typeface="Quattrocento"/>
                        <a:cs typeface="Quattrocento"/>
                      </a:endParaRPr>
                    </a:p>
                  </a:txBody>
                  <a:tcPr marL="0" marR="0" marT="183515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Key</a:t>
                      </a:r>
                      <a:r>
                        <a:rPr sz="1650" spc="-3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Case</a:t>
                      </a:r>
                      <a:r>
                        <a:rPr sz="1650" spc="-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2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Law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18415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299085">
                        <a:lnSpc>
                          <a:spcPct val="136400"/>
                        </a:lnSpc>
                        <a:spcBef>
                          <a:spcPts val="730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Woodland</a:t>
                      </a:r>
                      <a:r>
                        <a:rPr sz="1650" spc="-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v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Swimming</a:t>
                      </a:r>
                      <a:r>
                        <a:rPr sz="1650" spc="-4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Teachers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Association</a:t>
                      </a:r>
                      <a:r>
                        <a:rPr sz="1650" spc="-10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[2013]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  <a:p>
                      <a:pPr marL="3492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UKSC</a:t>
                      </a:r>
                      <a:r>
                        <a:rPr sz="1650" spc="-2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66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92710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6705" marR="386080">
                        <a:lnSpc>
                          <a:spcPct val="136400"/>
                        </a:lnSpc>
                        <a:spcBef>
                          <a:spcPts val="730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Mersey</a:t>
                      </a:r>
                      <a:r>
                        <a:rPr sz="1650" spc="-3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Docks</a:t>
                      </a:r>
                      <a:r>
                        <a:rPr sz="1650" spc="-3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2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and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Harbour</a:t>
                      </a:r>
                      <a:r>
                        <a:rPr sz="1650" spc="-6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Board</a:t>
                      </a:r>
                      <a:r>
                        <a:rPr sz="1650" spc="-4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v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Coggins</a:t>
                      </a:r>
                      <a:r>
                        <a:rPr sz="1650" spc="-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&amp;</a:t>
                      </a:r>
                      <a:r>
                        <a:rPr sz="1650" spc="2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Griffith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(Liverpool)</a:t>
                      </a:r>
                      <a:r>
                        <a:rPr sz="1650" spc="-5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Ltd</a:t>
                      </a:r>
                      <a:r>
                        <a:rPr sz="1650" spc="-6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[1947]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  <a:p>
                      <a:pPr marL="3067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AC</a:t>
                      </a:r>
                      <a:r>
                        <a:rPr sz="1650" spc="-2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1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9271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294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Hospital</a:t>
                      </a:r>
                      <a:r>
                        <a:rPr sz="1650" spc="-6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Control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18478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550545">
                        <a:lnSpc>
                          <a:spcPct val="136400"/>
                        </a:lnSpc>
                        <a:spcBef>
                          <a:spcPts val="735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Limited</a:t>
                      </a:r>
                      <a:r>
                        <a:rPr sz="1650" spc="-6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in</a:t>
                      </a:r>
                      <a:r>
                        <a:rPr sz="1650" spc="-3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clinical decisions</a:t>
                      </a:r>
                      <a:endParaRPr sz="1650">
                        <a:latin typeface="Quattrocento"/>
                        <a:cs typeface="Quattrocento"/>
                      </a:endParaRPr>
                    </a:p>
                  </a:txBody>
                  <a:tcPr marL="0" marR="0" marT="9334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6705" marR="736600">
                        <a:lnSpc>
                          <a:spcPct val="136400"/>
                        </a:lnSpc>
                        <a:spcBef>
                          <a:spcPts val="735"/>
                        </a:spcBef>
                      </a:pP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Higher</a:t>
                      </a:r>
                      <a:r>
                        <a:rPr sz="1650" spc="-3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degree</a:t>
                      </a:r>
                      <a:r>
                        <a:rPr sz="1650" spc="-3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 </a:t>
                      </a:r>
                      <a:r>
                        <a:rPr sz="1650" spc="-25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of </a:t>
                      </a:r>
                      <a:r>
                        <a:rPr sz="1650" spc="-10" dirty="0">
                          <a:solidFill>
                            <a:srgbClr val="F8EDE7"/>
                          </a:solidFill>
                          <a:latin typeface="Quattrocento"/>
                          <a:cs typeface="Quattrocento"/>
                        </a:rPr>
                        <a:t>control</a:t>
                      </a:r>
                      <a:endParaRPr sz="1650" dirty="0">
                        <a:latin typeface="Quattrocento"/>
                        <a:cs typeface="Quattrocento"/>
                      </a:endParaRPr>
                    </a:p>
                  </a:txBody>
                  <a:tcPr marL="0" marR="0" marT="93345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8157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Independent</a:t>
            </a:r>
            <a:r>
              <a:rPr sz="4000" spc="-114" dirty="0"/>
              <a:t> </a:t>
            </a:r>
            <a:r>
              <a:rPr sz="4000" dirty="0"/>
              <a:t>Contractor</a:t>
            </a:r>
            <a:r>
              <a:rPr sz="4000" spc="-105" dirty="0"/>
              <a:t> </a:t>
            </a:r>
            <a:r>
              <a:rPr sz="4000" dirty="0"/>
              <a:t>Issues</a:t>
            </a:r>
            <a:r>
              <a:rPr sz="4000" spc="-140" dirty="0"/>
              <a:t> </a:t>
            </a:r>
            <a:r>
              <a:rPr sz="4000" dirty="0"/>
              <a:t>in</a:t>
            </a:r>
            <a:r>
              <a:rPr sz="4000" spc="-145" dirty="0"/>
              <a:t> </a:t>
            </a:r>
            <a:r>
              <a:rPr sz="4000" spc="-10" dirty="0"/>
              <a:t>Healthcare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59916" y="3153282"/>
            <a:ext cx="2862580" cy="387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Traditional</a:t>
            </a:r>
            <a:r>
              <a:rPr sz="2000" spc="-9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spc="-20" dirty="0">
                <a:solidFill>
                  <a:srgbClr val="F8EDE7"/>
                </a:solidFill>
                <a:latin typeface="Quattrocento"/>
                <a:cs typeface="Quattrocento"/>
              </a:rPr>
              <a:t>Rule</a:t>
            </a:r>
            <a:endParaRPr sz="2000">
              <a:latin typeface="Quattrocento"/>
              <a:cs typeface="Quattrocento"/>
            </a:endParaRPr>
          </a:p>
          <a:p>
            <a:pPr marL="12700" marR="5080">
              <a:lnSpc>
                <a:spcPct val="132400"/>
              </a:lnSpc>
              <a:spcBef>
                <a:spcPts val="92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Historically,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hospitals</a:t>
            </a:r>
            <a:r>
              <a:rPr sz="17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were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not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held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liable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for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actions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1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independent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contractors,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such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consulting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physicians.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was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based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on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principle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that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hospitals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did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not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exercise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control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over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these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professionals'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clinical decisions.</a:t>
            </a:r>
            <a:endParaRPr sz="1700">
              <a:latin typeface="Quattrocento"/>
              <a:cs typeface="Quattrocen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1993392"/>
            <a:ext cx="13118592" cy="8641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39514" y="3153282"/>
            <a:ext cx="2786380" cy="387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Evolving</a:t>
            </a:r>
            <a:r>
              <a:rPr sz="20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spc="-10" dirty="0">
                <a:solidFill>
                  <a:srgbClr val="F8EDE7"/>
                </a:solidFill>
                <a:latin typeface="Quattrocento"/>
                <a:cs typeface="Quattrocento"/>
              </a:rPr>
              <a:t>Jurisprudence</a:t>
            </a:r>
            <a:endParaRPr sz="2000">
              <a:latin typeface="Quattrocento"/>
              <a:cs typeface="Quattrocento"/>
            </a:endParaRPr>
          </a:p>
          <a:p>
            <a:pPr marL="12700" marR="5080">
              <a:lnSpc>
                <a:spcPct val="132400"/>
              </a:lnSpc>
              <a:spcBef>
                <a:spcPts val="92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Recent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case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law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has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challenged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traditional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view.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Barclays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Bank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plc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v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Various</a:t>
            </a:r>
            <a:r>
              <a:rPr sz="17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Claimants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[2020]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UKSC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13,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Supreme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Court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considered</a:t>
            </a:r>
            <a:r>
              <a:rPr sz="17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nature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relationship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integration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contractor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into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6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organisation's business.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19161" y="3153282"/>
            <a:ext cx="2753995" cy="319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Healthcare</a:t>
            </a:r>
            <a:r>
              <a:rPr sz="2000" spc="-9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spc="-10" dirty="0">
                <a:solidFill>
                  <a:srgbClr val="F8EDE7"/>
                </a:solidFill>
                <a:latin typeface="Quattrocento"/>
                <a:cs typeface="Quattrocento"/>
              </a:rPr>
              <a:t>Application</a:t>
            </a:r>
            <a:endParaRPr sz="2000">
              <a:latin typeface="Quattrocento"/>
              <a:cs typeface="Quattrocento"/>
            </a:endParaRPr>
          </a:p>
          <a:p>
            <a:pPr marL="12700" marR="5080">
              <a:lnSpc>
                <a:spcPct val="132400"/>
              </a:lnSpc>
              <a:spcBef>
                <a:spcPts val="92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healthcare,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courts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now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consider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factors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such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as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hospital's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portrayal</a:t>
            </a:r>
            <a:r>
              <a:rPr sz="17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the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doctor</a:t>
            </a:r>
            <a:r>
              <a:rPr sz="1700" spc="-9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patients,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7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level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of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integration</a:t>
            </a:r>
            <a:r>
              <a:rPr sz="1700" spc="-6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into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hospital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systems,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and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degree</a:t>
            </a:r>
            <a:r>
              <a:rPr sz="1700" spc="-9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of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control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exercised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over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0" dirty="0">
                <a:solidFill>
                  <a:srgbClr val="F8EDE7"/>
                </a:solidFill>
                <a:latin typeface="Quattrocento"/>
                <a:cs typeface="Quattrocento"/>
              </a:rPr>
              <a:t>non-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clinical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matters.</a:t>
            </a:r>
            <a:endParaRPr sz="1700">
              <a:latin typeface="Quattrocento"/>
              <a:cs typeface="Quattrocen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98809" y="3153282"/>
            <a:ext cx="2782570" cy="319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8EDE7"/>
                </a:solidFill>
                <a:latin typeface="Quattrocento"/>
                <a:cs typeface="Quattrocento"/>
              </a:rPr>
              <a:t>Future</a:t>
            </a:r>
            <a:r>
              <a:rPr sz="20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2000" spc="-10" dirty="0">
                <a:solidFill>
                  <a:srgbClr val="F8EDE7"/>
                </a:solidFill>
                <a:latin typeface="Quattrocento"/>
                <a:cs typeface="Quattrocento"/>
              </a:rPr>
              <a:t>Implications</a:t>
            </a:r>
            <a:endParaRPr sz="2000">
              <a:latin typeface="Quattrocento"/>
              <a:cs typeface="Quattrocento"/>
            </a:endParaRPr>
          </a:p>
          <a:p>
            <a:pPr marL="12700" marR="5080">
              <a:lnSpc>
                <a:spcPct val="132400"/>
              </a:lnSpc>
              <a:spcBef>
                <a:spcPts val="920"/>
              </a:spcBef>
            </a:pP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This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evolving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approach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may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lead</a:t>
            </a:r>
            <a:r>
              <a:rPr sz="1700" spc="-7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to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increased</a:t>
            </a:r>
            <a:r>
              <a:rPr sz="1700" spc="-8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liability</a:t>
            </a:r>
            <a:r>
              <a:rPr sz="1700" spc="-3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for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hospitals,</a:t>
            </a:r>
            <a:r>
              <a:rPr sz="1700" spc="-9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necessitating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careful</a:t>
            </a:r>
            <a:r>
              <a:rPr sz="1700" spc="-4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consideration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 of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contractor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agreements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and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patient</a:t>
            </a:r>
            <a:r>
              <a:rPr sz="1700" spc="-8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communication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regarding</a:t>
            </a:r>
            <a:r>
              <a:rPr sz="1700" spc="-55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the</a:t>
            </a:r>
            <a:r>
              <a:rPr sz="1700" spc="-5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status</a:t>
            </a:r>
            <a:r>
              <a:rPr sz="1700" spc="-3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25" dirty="0">
                <a:solidFill>
                  <a:srgbClr val="F8EDE7"/>
                </a:solidFill>
                <a:latin typeface="Quattrocento"/>
                <a:cs typeface="Quattrocento"/>
              </a:rPr>
              <a:t>of </a:t>
            </a:r>
            <a:r>
              <a:rPr sz="1700" dirty="0">
                <a:solidFill>
                  <a:srgbClr val="F8EDE7"/>
                </a:solidFill>
                <a:latin typeface="Quattrocento"/>
                <a:cs typeface="Quattrocento"/>
              </a:rPr>
              <a:t>medical</a:t>
            </a:r>
            <a:r>
              <a:rPr sz="1700" spc="-40" dirty="0">
                <a:solidFill>
                  <a:srgbClr val="F8EDE7"/>
                </a:solidFill>
                <a:latin typeface="Quattrocento"/>
                <a:cs typeface="Quattrocento"/>
              </a:rPr>
              <a:t> </a:t>
            </a:r>
            <a:r>
              <a:rPr sz="1700" spc="-10" dirty="0">
                <a:solidFill>
                  <a:srgbClr val="F8EDE7"/>
                </a:solidFill>
                <a:latin typeface="Quattrocento"/>
                <a:cs typeface="Quattrocento"/>
              </a:rPr>
              <a:t>professionals.</a:t>
            </a:r>
            <a:endParaRPr sz="1700">
              <a:latin typeface="Quattrocento"/>
              <a:cs typeface="Quattrocento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2470</Words>
  <Application>Microsoft Office PowerPoint</Application>
  <PresentationFormat>Custom</PresentationFormat>
  <Paragraphs>187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Noto Sans</vt:lpstr>
      <vt:lpstr>Quattrocento</vt:lpstr>
      <vt:lpstr>Office Theme</vt:lpstr>
      <vt:lpstr>Organic</vt:lpstr>
      <vt:lpstr>Vicarious Liability in the Healthcare Sector: Legal Implications for Hospitals</vt:lpstr>
      <vt:lpstr>Minor House Keeping</vt:lpstr>
      <vt:lpstr>Introduction</vt:lpstr>
      <vt:lpstr>Overview of Vicarious Liability in Healthcare</vt:lpstr>
      <vt:lpstr>Key Legal Principles: Duty of Care and Employer Control</vt:lpstr>
      <vt:lpstr>Case Law: Cassidy v Ministry of Health (1951)</vt:lpstr>
      <vt:lpstr>Hong Kong Example: Private Hospital Liability Provisions</vt:lpstr>
      <vt:lpstr>Liability for Acts of Doctors vs. Nurses</vt:lpstr>
      <vt:lpstr>Independent Contractor Issues in Healthcare</vt:lpstr>
      <vt:lpstr>Practical Implications: Policies and Training</vt:lpstr>
      <vt:lpstr>The Role of Vicarious Liability in Medical Negligence Claims</vt:lpstr>
      <vt:lpstr>Interactive Scenario 1: Emergency Room Mishap</vt:lpstr>
      <vt:lpstr>Interactive Scenario 2: Surgical Team Error</vt:lpstr>
      <vt:lpstr>Interactive Scenario 3: Nursing Home Care</vt:lpstr>
      <vt:lpstr>Interactive Scenario 4: Telemedicine Consultation</vt:lpstr>
      <vt:lpstr>Interactive Scenario 5: Hospital Volunteer Programme</vt:lpstr>
      <vt:lpstr>Conclusion: The Future of Vicarious Liability in Healthcare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1</cp:revision>
  <dcterms:created xsi:type="dcterms:W3CDTF">2024-11-22T17:04:14Z</dcterms:created>
  <dcterms:modified xsi:type="dcterms:W3CDTF">2024-11-22T18:04:17Z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