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F12F-35DE-44BD-B2E5-E795AF06768F}" type="datetimeFigureOut">
              <a:rPr lang="es-ES_tradnl" smtClean="0"/>
              <a:t>23/10/2012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F77-5488-4D50-B0C1-56C7A09458C2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38301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F12F-35DE-44BD-B2E5-E795AF06768F}" type="datetimeFigureOut">
              <a:rPr lang="es-ES_tradnl" smtClean="0"/>
              <a:t>23/10/2012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F77-5488-4D50-B0C1-56C7A09458C2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4888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F12F-35DE-44BD-B2E5-E795AF06768F}" type="datetimeFigureOut">
              <a:rPr lang="es-ES_tradnl" smtClean="0"/>
              <a:t>23/10/2012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F77-5488-4D50-B0C1-56C7A09458C2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60476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F12F-35DE-44BD-B2E5-E795AF06768F}" type="datetimeFigureOut">
              <a:rPr lang="es-ES_tradnl" smtClean="0"/>
              <a:t>23/10/2012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F77-5488-4D50-B0C1-56C7A09458C2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8225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F12F-35DE-44BD-B2E5-E795AF06768F}" type="datetimeFigureOut">
              <a:rPr lang="es-ES_tradnl" smtClean="0"/>
              <a:t>23/10/2012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F77-5488-4D50-B0C1-56C7A09458C2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4102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F12F-35DE-44BD-B2E5-E795AF06768F}" type="datetimeFigureOut">
              <a:rPr lang="es-ES_tradnl" smtClean="0"/>
              <a:t>23/10/2012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F77-5488-4D50-B0C1-56C7A09458C2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15099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F12F-35DE-44BD-B2E5-E795AF06768F}" type="datetimeFigureOut">
              <a:rPr lang="es-ES_tradnl" smtClean="0"/>
              <a:t>23/10/2012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F77-5488-4D50-B0C1-56C7A09458C2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35653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F12F-35DE-44BD-B2E5-E795AF06768F}" type="datetimeFigureOut">
              <a:rPr lang="es-ES_tradnl" smtClean="0"/>
              <a:t>23/10/2012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F77-5488-4D50-B0C1-56C7A09458C2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86290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F12F-35DE-44BD-B2E5-E795AF06768F}" type="datetimeFigureOut">
              <a:rPr lang="es-ES_tradnl" smtClean="0"/>
              <a:t>23/10/2012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F77-5488-4D50-B0C1-56C7A09458C2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39021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F12F-35DE-44BD-B2E5-E795AF06768F}" type="datetimeFigureOut">
              <a:rPr lang="es-ES_tradnl" smtClean="0"/>
              <a:t>23/10/2012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F77-5488-4D50-B0C1-56C7A09458C2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17318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F12F-35DE-44BD-B2E5-E795AF06768F}" type="datetimeFigureOut">
              <a:rPr lang="es-ES_tradnl" smtClean="0"/>
              <a:t>23/10/2012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26F77-5488-4D50-B0C1-56C7A09458C2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805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0F12F-35DE-44BD-B2E5-E795AF06768F}" type="datetimeFigureOut">
              <a:rPr lang="es-ES_tradnl" smtClean="0"/>
              <a:t>23/10/2012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26F77-5488-4D50-B0C1-56C7A09458C2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54129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>
                <a:latin typeface="Goudy Stout" pitchFamily="18" charset="0"/>
              </a:rPr>
              <a:t>Para hacer ahora</a:t>
            </a:r>
            <a:endParaRPr lang="es-ES_tradnl" dirty="0">
              <a:latin typeface="Goudy Stout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es-ES_tradnl" sz="3600" dirty="0" err="1" smtClean="0"/>
              <a:t>Definite</a:t>
            </a:r>
            <a:r>
              <a:rPr lang="es-ES_tradnl" sz="3600" dirty="0" smtClean="0"/>
              <a:t> </a:t>
            </a:r>
            <a:r>
              <a:rPr lang="es-ES_tradnl" sz="3600" dirty="0" err="1" smtClean="0"/>
              <a:t>Articles</a:t>
            </a:r>
            <a:endParaRPr lang="es-ES_tradn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ES_tradnl" sz="2800" dirty="0" smtClean="0"/>
              <a:t>1)  _____ agua</a:t>
            </a:r>
          </a:p>
          <a:p>
            <a:r>
              <a:rPr lang="es-ES_tradnl" sz="2800" dirty="0" smtClean="0"/>
              <a:t>2)  _____ muchacho</a:t>
            </a:r>
          </a:p>
          <a:p>
            <a:r>
              <a:rPr lang="es-ES_tradnl" sz="2800" dirty="0" smtClean="0"/>
              <a:t>3)  _____ lápiz </a:t>
            </a:r>
          </a:p>
          <a:p>
            <a:r>
              <a:rPr lang="es-ES_tradnl" sz="2800" dirty="0" smtClean="0"/>
              <a:t>4)  _____ bolígrafo</a:t>
            </a:r>
          </a:p>
          <a:p>
            <a:r>
              <a:rPr lang="es-ES_tradnl" sz="2800" dirty="0" smtClean="0"/>
              <a:t>5)  _____ hoja de papel</a:t>
            </a:r>
            <a:endParaRPr lang="es-ES_tradnl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ES_tradnl" sz="2800" dirty="0" smtClean="0"/>
              <a:t>6)  _____ mapa</a:t>
            </a:r>
          </a:p>
          <a:p>
            <a:r>
              <a:rPr lang="es-ES_tradnl" sz="2800" dirty="0" smtClean="0"/>
              <a:t>7)  _____ muchacha</a:t>
            </a:r>
          </a:p>
          <a:p>
            <a:r>
              <a:rPr lang="es-ES_tradnl" sz="2800" dirty="0" smtClean="0"/>
              <a:t>8)  _____ mochila</a:t>
            </a:r>
          </a:p>
          <a:p>
            <a:r>
              <a:rPr lang="es-ES_tradnl" sz="2800" dirty="0" smtClean="0"/>
              <a:t>9)  _____ profesor</a:t>
            </a:r>
          </a:p>
          <a:p>
            <a:r>
              <a:rPr lang="es-ES_tradnl" sz="2800" dirty="0" smtClean="0"/>
              <a:t>10)  _____ silla</a:t>
            </a:r>
            <a:endParaRPr lang="es-ES_tradnl" sz="2800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idx="1"/>
          </p:nvPr>
        </p:nvSpPr>
        <p:spPr>
          <a:xfrm>
            <a:off x="4648200" y="1524000"/>
            <a:ext cx="4040188" cy="639762"/>
          </a:xfrm>
        </p:spPr>
        <p:txBody>
          <a:bodyPr>
            <a:noAutofit/>
          </a:bodyPr>
          <a:lstStyle/>
          <a:p>
            <a:pPr algn="ctr"/>
            <a:r>
              <a:rPr lang="es-ES_tradnl" sz="3600" dirty="0" err="1" smtClean="0"/>
              <a:t>Indefinite</a:t>
            </a:r>
            <a:r>
              <a:rPr lang="es-ES_tradnl" sz="3600" dirty="0" smtClean="0"/>
              <a:t> </a:t>
            </a:r>
            <a:r>
              <a:rPr lang="es-ES_tradnl" sz="3600" dirty="0" err="1" smtClean="0"/>
              <a:t>Articles</a:t>
            </a:r>
            <a:endParaRPr lang="es-ES_tradnl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5334000"/>
            <a:ext cx="647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000" dirty="0" smtClean="0">
                <a:latin typeface="Aharoni" pitchFamily="2" charset="-79"/>
                <a:cs typeface="Aharoni" pitchFamily="2" charset="-79"/>
              </a:rPr>
              <a:t>Pase (palabra masculina)</a:t>
            </a:r>
            <a:endParaRPr lang="es-ES_tradnl" sz="4000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62869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>
                <a:latin typeface="Goudy Stout" pitchFamily="18" charset="0"/>
              </a:rPr>
              <a:t>Unos ejemplos</a:t>
            </a:r>
            <a:endParaRPr lang="es-ES_tradnl" dirty="0">
              <a:latin typeface="Goudy Stou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Tú eres mi amigo.</a:t>
            </a:r>
          </a:p>
          <a:p>
            <a:r>
              <a:rPr lang="es-ES_tradnl" dirty="0" smtClean="0"/>
              <a:t>Tú eres muy bajo.</a:t>
            </a:r>
          </a:p>
          <a:p>
            <a:r>
              <a:rPr lang="es-ES_tradnl" dirty="0" smtClean="0"/>
              <a:t>Tú eres honesto.</a:t>
            </a:r>
          </a:p>
          <a:p>
            <a:r>
              <a:rPr lang="es-ES_tradnl" dirty="0" smtClean="0"/>
              <a:t>Tú eres ambicioso.</a:t>
            </a:r>
          </a:p>
          <a:p>
            <a:r>
              <a:rPr lang="es-ES_tradnl" dirty="0" smtClean="0"/>
              <a:t>Tú eres un alumno.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069" y="1752600"/>
            <a:ext cx="3038475" cy="4056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4056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>
                <a:latin typeface="Goudy Stout" pitchFamily="18" charset="0"/>
              </a:rPr>
              <a:t>Unos ejemplos</a:t>
            </a:r>
            <a:endParaRPr lang="es-ES_tradnl" dirty="0">
              <a:latin typeface="Goudy Stou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Él es mi amigo.</a:t>
            </a:r>
          </a:p>
          <a:p>
            <a:r>
              <a:rPr lang="es-ES_tradnl" dirty="0" smtClean="0"/>
              <a:t>Él es delgado.</a:t>
            </a:r>
          </a:p>
          <a:p>
            <a:r>
              <a:rPr lang="es-ES_tradnl" dirty="0" smtClean="0"/>
              <a:t>Él es inteligente.</a:t>
            </a:r>
          </a:p>
          <a:p>
            <a:r>
              <a:rPr lang="es-ES_tradnl" dirty="0" smtClean="0"/>
              <a:t>Él es tímido.  </a:t>
            </a:r>
          </a:p>
          <a:p>
            <a:r>
              <a:rPr lang="es-ES_tradnl" dirty="0" smtClean="0"/>
              <a:t>Él es un alumno en la </a:t>
            </a:r>
          </a:p>
          <a:p>
            <a:pPr marL="0" indent="0">
              <a:buNone/>
            </a:pPr>
            <a:r>
              <a:rPr lang="es-ES_tradnl" dirty="0" smtClean="0"/>
              <a:t>escuela secundaria de Belleville.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447800"/>
            <a:ext cx="3143873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586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>
                <a:latin typeface="Goudy Stout" pitchFamily="18" charset="0"/>
              </a:rPr>
              <a:t>Unos ejemplos</a:t>
            </a:r>
            <a:endParaRPr lang="es-ES_tradnl" dirty="0">
              <a:latin typeface="Goudy Stou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Ella es mi amiga.</a:t>
            </a:r>
          </a:p>
          <a:p>
            <a:r>
              <a:rPr lang="es-ES_tradnl" dirty="0" smtClean="0"/>
              <a:t>Ella es rubia.</a:t>
            </a:r>
          </a:p>
          <a:p>
            <a:r>
              <a:rPr lang="es-ES_tradnl" dirty="0" smtClean="0"/>
              <a:t>Ella es cubana.</a:t>
            </a:r>
          </a:p>
          <a:p>
            <a:r>
              <a:rPr lang="es-ES_tradnl" dirty="0" smtClean="0"/>
              <a:t>Ella es simpática.</a:t>
            </a:r>
          </a:p>
          <a:p>
            <a:r>
              <a:rPr lang="es-ES_tradnl" dirty="0" smtClean="0"/>
              <a:t>Ella es generosa.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676400"/>
            <a:ext cx="2952750" cy="4209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0538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>
                <a:latin typeface="Goudy Stout" pitchFamily="18" charset="0"/>
              </a:rPr>
              <a:t>Unos ejemplos</a:t>
            </a:r>
            <a:endParaRPr lang="es-ES_tradnl" dirty="0">
              <a:latin typeface="Goudy Stou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87" y="1905000"/>
            <a:ext cx="8229600" cy="4525963"/>
          </a:xfrm>
        </p:spPr>
        <p:txBody>
          <a:bodyPr/>
          <a:lstStyle/>
          <a:p>
            <a:r>
              <a:rPr lang="es-ES_tradnl" dirty="0" smtClean="0"/>
              <a:t>Usted es mi profesor.</a:t>
            </a:r>
          </a:p>
          <a:p>
            <a:r>
              <a:rPr lang="es-ES_tradnl" dirty="0" smtClean="0"/>
              <a:t>Usted es muy alto.</a:t>
            </a:r>
          </a:p>
          <a:p>
            <a:r>
              <a:rPr lang="es-ES_tradnl" dirty="0" smtClean="0"/>
              <a:t>Usted es serio.</a:t>
            </a:r>
          </a:p>
          <a:p>
            <a:r>
              <a:rPr lang="es-ES_tradnl" dirty="0" smtClean="0"/>
              <a:t>Usted es de los </a:t>
            </a:r>
          </a:p>
          <a:p>
            <a:pPr marL="0" indent="0">
              <a:buNone/>
            </a:pPr>
            <a:r>
              <a:rPr lang="es-ES_tradnl" dirty="0" smtClean="0"/>
              <a:t>Estados Unidos.</a:t>
            </a:r>
          </a:p>
          <a:p>
            <a:r>
              <a:rPr lang="es-ES_tradnl" dirty="0" smtClean="0"/>
              <a:t>Usted es amable.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057400"/>
            <a:ext cx="4014787" cy="3215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3088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latin typeface="Goudy Stout" pitchFamily="18" charset="0"/>
              </a:rPr>
              <a:t>Más práctica</a:t>
            </a:r>
            <a:endParaRPr lang="es-ES_tradnl" dirty="0">
              <a:latin typeface="Goudy Stout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86000"/>
            <a:ext cx="5186363" cy="3514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7110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70025"/>
          </a:xfrm>
        </p:spPr>
        <p:txBody>
          <a:bodyPr/>
          <a:lstStyle/>
          <a:p>
            <a:r>
              <a:rPr lang="es-ES_tradnl" dirty="0" smtClean="0">
                <a:latin typeface="Goudy Stout" pitchFamily="18" charset="0"/>
              </a:rPr>
              <a:t>Hoy es el 24 de octubre.</a:t>
            </a:r>
            <a:endParaRPr lang="es-ES_tradnl" dirty="0">
              <a:latin typeface="Goudy Stout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18" y="2057400"/>
            <a:ext cx="297180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5661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>
                <a:latin typeface="Goudy Stout" pitchFamily="18" charset="0"/>
              </a:rPr>
              <a:t>La cita del día</a:t>
            </a:r>
            <a:endParaRPr lang="es-ES_tradnl" dirty="0">
              <a:latin typeface="Goudy Stout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19200"/>
            <a:ext cx="3900908" cy="547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05400" y="1524000"/>
            <a:ext cx="3048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800" dirty="0" smtClean="0"/>
              <a:t>“</a:t>
            </a:r>
            <a:r>
              <a:rPr lang="es-ES_tradnl" sz="4800" dirty="0" err="1" smtClean="0"/>
              <a:t>Life</a:t>
            </a:r>
            <a:r>
              <a:rPr lang="es-ES_tradnl" sz="4800" dirty="0" smtClean="0"/>
              <a:t> </a:t>
            </a:r>
            <a:r>
              <a:rPr lang="es-ES_tradnl" sz="4800" dirty="0" err="1" smtClean="0"/>
              <a:t>isn’t</a:t>
            </a:r>
            <a:r>
              <a:rPr lang="es-ES_tradnl" sz="4800" dirty="0" smtClean="0"/>
              <a:t> </a:t>
            </a:r>
            <a:r>
              <a:rPr lang="es-ES_tradnl" sz="4800" dirty="0" err="1" smtClean="0"/>
              <a:t>white</a:t>
            </a:r>
            <a:r>
              <a:rPr lang="es-ES_tradnl" sz="4800" dirty="0" smtClean="0"/>
              <a:t> </a:t>
            </a:r>
            <a:r>
              <a:rPr lang="es-ES_tradnl" sz="4800" dirty="0" err="1" smtClean="0"/>
              <a:t>out</a:t>
            </a:r>
            <a:r>
              <a:rPr lang="es-ES_tradnl" sz="4800" dirty="0" smtClean="0"/>
              <a:t>.  </a:t>
            </a:r>
            <a:r>
              <a:rPr lang="es-ES_tradnl" sz="4800" dirty="0" err="1" smtClean="0"/>
              <a:t>You</a:t>
            </a:r>
            <a:r>
              <a:rPr lang="es-ES_tradnl" sz="4800" dirty="0" smtClean="0"/>
              <a:t> </a:t>
            </a:r>
            <a:r>
              <a:rPr lang="es-ES_tradnl" sz="4800" dirty="0" err="1" smtClean="0"/>
              <a:t>can’t</a:t>
            </a:r>
            <a:r>
              <a:rPr lang="es-ES_tradnl" sz="4800" dirty="0" smtClean="0"/>
              <a:t> </a:t>
            </a:r>
            <a:r>
              <a:rPr lang="es-ES_tradnl" sz="4800" dirty="0" err="1" smtClean="0"/>
              <a:t>cover</a:t>
            </a:r>
            <a:r>
              <a:rPr lang="es-ES_tradnl" sz="4800" dirty="0" smtClean="0"/>
              <a:t> up </a:t>
            </a:r>
            <a:r>
              <a:rPr lang="es-ES_tradnl" sz="4800" dirty="0" err="1" smtClean="0"/>
              <a:t>your</a:t>
            </a:r>
            <a:r>
              <a:rPr lang="es-ES_tradnl" sz="4800" dirty="0" smtClean="0"/>
              <a:t> </a:t>
            </a:r>
            <a:r>
              <a:rPr lang="es-ES_tradnl" sz="4800" dirty="0" err="1" smtClean="0"/>
              <a:t>mistakes</a:t>
            </a:r>
            <a:r>
              <a:rPr lang="es-ES_tradnl" sz="4800" dirty="0" smtClean="0"/>
              <a:t>.”</a:t>
            </a:r>
            <a:endParaRPr lang="es-ES_tradnl" sz="4800" dirty="0"/>
          </a:p>
        </p:txBody>
      </p:sp>
    </p:spTree>
    <p:extLst>
      <p:ext uri="{BB962C8B-B14F-4D97-AF65-F5344CB8AC3E}">
        <p14:creationId xmlns:p14="http://schemas.microsoft.com/office/powerpoint/2010/main" val="1332171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>
                <a:latin typeface="Goudy Stout" pitchFamily="18" charset="0"/>
              </a:rPr>
              <a:t>Un verbo importante</a:t>
            </a:r>
            <a:endParaRPr lang="es-ES_tradnl" dirty="0">
              <a:latin typeface="Goudy Stou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err="1" smtClean="0"/>
              <a:t>Today</a:t>
            </a:r>
            <a:r>
              <a:rPr lang="es-ES_tradnl" dirty="0" smtClean="0"/>
              <a:t> </a:t>
            </a:r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will</a:t>
            </a:r>
            <a:r>
              <a:rPr lang="es-ES_tradnl" dirty="0" smtClean="0"/>
              <a:t> </a:t>
            </a:r>
            <a:r>
              <a:rPr lang="es-ES_tradnl" dirty="0" err="1" smtClean="0"/>
              <a:t>begin</a:t>
            </a:r>
            <a:r>
              <a:rPr lang="es-ES_tradnl" dirty="0" smtClean="0"/>
              <a:t> </a:t>
            </a:r>
            <a:r>
              <a:rPr lang="es-ES_tradnl" dirty="0" err="1" smtClean="0"/>
              <a:t>our</a:t>
            </a:r>
            <a:r>
              <a:rPr lang="es-ES_tradnl" dirty="0" smtClean="0"/>
              <a:t> </a:t>
            </a:r>
            <a:r>
              <a:rPr lang="es-ES_tradnl" dirty="0" err="1" smtClean="0"/>
              <a:t>study</a:t>
            </a:r>
            <a:r>
              <a:rPr lang="es-ES_tradnl" dirty="0" smtClean="0"/>
              <a:t> of </a:t>
            </a:r>
            <a:r>
              <a:rPr lang="es-ES_tradnl" dirty="0" err="1" smtClean="0"/>
              <a:t>verbs</a:t>
            </a:r>
            <a:r>
              <a:rPr lang="es-ES_tradnl" dirty="0" smtClean="0"/>
              <a:t> in </a:t>
            </a:r>
            <a:r>
              <a:rPr lang="es-ES_tradnl" dirty="0" err="1" smtClean="0"/>
              <a:t>Spanish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r>
              <a:rPr lang="es-ES_tradnl" dirty="0" err="1" smtClean="0"/>
              <a:t>Without</a:t>
            </a:r>
            <a:r>
              <a:rPr lang="es-ES_tradnl" dirty="0" smtClean="0"/>
              <a:t> a </a:t>
            </a:r>
            <a:r>
              <a:rPr lang="es-ES_tradnl" dirty="0" err="1" smtClean="0"/>
              <a:t>strong</a:t>
            </a:r>
            <a:r>
              <a:rPr lang="es-ES_tradnl" dirty="0" smtClean="0"/>
              <a:t> </a:t>
            </a:r>
            <a:r>
              <a:rPr lang="es-ES_tradnl" dirty="0" err="1" smtClean="0"/>
              <a:t>understanding</a:t>
            </a:r>
            <a:r>
              <a:rPr lang="es-ES_tradnl" dirty="0" smtClean="0"/>
              <a:t> of </a:t>
            </a:r>
            <a:r>
              <a:rPr lang="es-ES_tradnl" dirty="0" err="1" smtClean="0"/>
              <a:t>verbs</a:t>
            </a:r>
            <a:r>
              <a:rPr lang="es-ES_tradnl" dirty="0" smtClean="0"/>
              <a:t>, </a:t>
            </a:r>
            <a:r>
              <a:rPr lang="es-ES_tradnl" dirty="0" err="1" smtClean="0"/>
              <a:t>you</a:t>
            </a:r>
            <a:r>
              <a:rPr lang="es-ES_tradnl" dirty="0" smtClean="0"/>
              <a:t> </a:t>
            </a:r>
            <a:r>
              <a:rPr lang="es-ES_tradnl" dirty="0" err="1" smtClean="0"/>
              <a:t>cannot</a:t>
            </a:r>
            <a:r>
              <a:rPr lang="es-ES_tradnl" dirty="0" smtClean="0"/>
              <a:t> </a:t>
            </a:r>
            <a:r>
              <a:rPr lang="es-ES_tradnl" dirty="0" err="1" smtClean="0"/>
              <a:t>successfully</a:t>
            </a:r>
            <a:r>
              <a:rPr lang="es-ES_tradnl" dirty="0" smtClean="0"/>
              <a:t> </a:t>
            </a:r>
            <a:r>
              <a:rPr lang="es-ES_tradnl" dirty="0" err="1" smtClean="0"/>
              <a:t>speak</a:t>
            </a:r>
            <a:r>
              <a:rPr lang="es-ES_tradnl" dirty="0" smtClean="0"/>
              <a:t> a </a:t>
            </a:r>
            <a:r>
              <a:rPr lang="es-ES_tradnl" dirty="0" err="1" smtClean="0"/>
              <a:t>language</a:t>
            </a:r>
            <a:r>
              <a:rPr lang="es-ES_tradnl" dirty="0" smtClean="0"/>
              <a:t>!</a:t>
            </a:r>
          </a:p>
          <a:p>
            <a:endParaRPr lang="es-ES_tradnl" dirty="0"/>
          </a:p>
          <a:p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will</a:t>
            </a:r>
            <a:r>
              <a:rPr lang="es-ES_tradnl" dirty="0" smtClean="0"/>
              <a:t> be </a:t>
            </a:r>
            <a:r>
              <a:rPr lang="es-ES_tradnl" dirty="0" err="1" smtClean="0"/>
              <a:t>analyzing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verb</a:t>
            </a:r>
            <a:r>
              <a:rPr lang="es-ES_tradnl" dirty="0" smtClean="0"/>
              <a:t> “ser” </a:t>
            </a:r>
            <a:r>
              <a:rPr lang="es-ES_tradnl" dirty="0" err="1" smtClean="0"/>
              <a:t>today</a:t>
            </a:r>
            <a:r>
              <a:rPr lang="es-ES_tradnl" dirty="0" smtClean="0"/>
              <a:t> in </a:t>
            </a:r>
            <a:r>
              <a:rPr lang="es-ES_tradnl" dirty="0" err="1" smtClean="0"/>
              <a:t>class</a:t>
            </a:r>
            <a:r>
              <a:rPr lang="es-ES_tradnl" dirty="0" smtClean="0"/>
              <a:t>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20380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latin typeface="Goudy Stout" pitchFamily="18" charset="0"/>
              </a:rPr>
              <a:t>Los sujetos</a:t>
            </a:r>
            <a:endParaRPr lang="es-ES_tradnl" dirty="0">
              <a:latin typeface="Goudy Stou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b="1" dirty="0" smtClean="0"/>
              <a:t>Yo</a:t>
            </a:r>
            <a:r>
              <a:rPr lang="es-ES_tradnl" dirty="0" smtClean="0"/>
              <a:t>- I</a:t>
            </a:r>
          </a:p>
          <a:p>
            <a:r>
              <a:rPr lang="es-ES_tradnl" b="1" dirty="0" smtClean="0"/>
              <a:t>Tú</a:t>
            </a:r>
            <a:r>
              <a:rPr lang="es-ES_tradnl" dirty="0" smtClean="0"/>
              <a:t>- </a:t>
            </a:r>
            <a:r>
              <a:rPr lang="es-ES_tradnl" dirty="0" err="1" smtClean="0"/>
              <a:t>You</a:t>
            </a:r>
            <a:r>
              <a:rPr lang="es-ES_tradnl" dirty="0" smtClean="0"/>
              <a:t> (singular, informal)</a:t>
            </a:r>
          </a:p>
          <a:p>
            <a:r>
              <a:rPr lang="es-ES_tradnl" b="1" dirty="0" smtClean="0"/>
              <a:t>Él</a:t>
            </a:r>
            <a:r>
              <a:rPr lang="es-ES_tradnl" dirty="0" smtClean="0"/>
              <a:t>- He</a:t>
            </a:r>
          </a:p>
          <a:p>
            <a:r>
              <a:rPr lang="es-ES_tradnl" b="1" dirty="0" smtClean="0"/>
              <a:t>Ella</a:t>
            </a:r>
            <a:r>
              <a:rPr lang="es-ES_tradnl" dirty="0" smtClean="0"/>
              <a:t>- </a:t>
            </a:r>
            <a:r>
              <a:rPr lang="es-ES_tradnl" dirty="0" err="1" smtClean="0"/>
              <a:t>She</a:t>
            </a:r>
            <a:endParaRPr lang="es-ES_tradnl" dirty="0" smtClean="0"/>
          </a:p>
          <a:p>
            <a:r>
              <a:rPr lang="es-ES_tradnl" b="1" dirty="0" smtClean="0"/>
              <a:t>Usted</a:t>
            </a:r>
            <a:r>
              <a:rPr lang="es-ES_tradnl" dirty="0" smtClean="0"/>
              <a:t>- </a:t>
            </a:r>
            <a:r>
              <a:rPr lang="es-ES_tradnl" dirty="0" err="1" smtClean="0"/>
              <a:t>You</a:t>
            </a:r>
            <a:r>
              <a:rPr lang="es-ES_tradnl" dirty="0" smtClean="0"/>
              <a:t> (singular, formal)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86838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latin typeface="Goudy Stout" pitchFamily="18" charset="0"/>
              </a:rPr>
              <a:t>Los verbos</a:t>
            </a:r>
            <a:endParaRPr lang="es-ES_tradnl" dirty="0">
              <a:latin typeface="Goudy Stou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err="1" smtClean="0"/>
              <a:t>Verbs</a:t>
            </a:r>
            <a:r>
              <a:rPr lang="es-ES_tradnl" dirty="0" smtClean="0"/>
              <a:t> </a:t>
            </a:r>
            <a:r>
              <a:rPr lang="es-ES_tradnl" dirty="0" err="1" smtClean="0"/>
              <a:t>begin</a:t>
            </a:r>
            <a:r>
              <a:rPr lang="es-ES_tradnl" dirty="0" smtClean="0"/>
              <a:t> as </a:t>
            </a:r>
            <a:r>
              <a:rPr lang="es-ES_tradnl" dirty="0" err="1" smtClean="0"/>
              <a:t>infinitives</a:t>
            </a:r>
            <a:r>
              <a:rPr lang="es-ES_tradnl" dirty="0" smtClean="0"/>
              <a:t>. </a:t>
            </a:r>
          </a:p>
          <a:p>
            <a:endParaRPr lang="es-ES_tradnl" dirty="0"/>
          </a:p>
          <a:p>
            <a:r>
              <a:rPr lang="es-ES_tradnl" dirty="0" err="1" smtClean="0"/>
              <a:t>What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 </a:t>
            </a:r>
            <a:r>
              <a:rPr lang="es-ES_tradnl" dirty="0" err="1" smtClean="0"/>
              <a:t>an</a:t>
            </a:r>
            <a:r>
              <a:rPr lang="es-ES_tradnl" dirty="0" smtClean="0"/>
              <a:t> </a:t>
            </a:r>
            <a:r>
              <a:rPr lang="es-ES_tradnl" dirty="0" err="1" smtClean="0"/>
              <a:t>infinitive</a:t>
            </a:r>
            <a:r>
              <a:rPr lang="es-ES_tradnl" dirty="0" smtClean="0"/>
              <a:t>?</a:t>
            </a:r>
          </a:p>
          <a:p>
            <a:endParaRPr lang="es-ES_tradnl" dirty="0"/>
          </a:p>
          <a:p>
            <a:r>
              <a:rPr lang="es-ES_tradnl" dirty="0" err="1" smtClean="0"/>
              <a:t>An</a:t>
            </a:r>
            <a:r>
              <a:rPr lang="es-ES_tradnl" dirty="0" smtClean="0"/>
              <a:t> </a:t>
            </a:r>
            <a:r>
              <a:rPr lang="es-ES_tradnl" dirty="0" err="1" smtClean="0"/>
              <a:t>infinitive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 a </a:t>
            </a:r>
            <a:r>
              <a:rPr lang="es-ES_tradnl" dirty="0" err="1" smtClean="0"/>
              <a:t>verb</a:t>
            </a:r>
            <a:r>
              <a:rPr lang="es-ES_tradnl" dirty="0" smtClean="0"/>
              <a:t> </a:t>
            </a:r>
            <a:r>
              <a:rPr lang="es-ES_tradnl" dirty="0" err="1" smtClean="0"/>
              <a:t>before</a:t>
            </a:r>
            <a:r>
              <a:rPr lang="es-ES_tradnl" dirty="0" smtClean="0"/>
              <a:t> </a:t>
            </a:r>
            <a:r>
              <a:rPr lang="es-ES_tradnl" dirty="0" err="1" smtClean="0"/>
              <a:t>it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 </a:t>
            </a:r>
            <a:r>
              <a:rPr lang="es-ES_tradnl" dirty="0" err="1" smtClean="0"/>
              <a:t>conjugated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r>
              <a:rPr lang="es-ES_tradnl" dirty="0" err="1" smtClean="0"/>
              <a:t>Today</a:t>
            </a:r>
            <a:r>
              <a:rPr lang="es-ES_tradnl" dirty="0" smtClean="0"/>
              <a:t> </a:t>
            </a:r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will</a:t>
            </a:r>
            <a:r>
              <a:rPr lang="es-ES_tradnl" dirty="0" smtClean="0"/>
              <a:t> be </a:t>
            </a:r>
            <a:r>
              <a:rPr lang="es-ES_tradnl" dirty="0" err="1" smtClean="0"/>
              <a:t>studying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verb</a:t>
            </a:r>
            <a:r>
              <a:rPr lang="es-ES_tradnl" dirty="0" smtClean="0"/>
              <a:t> “ser”.  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55065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latin typeface="Goudy Stout" pitchFamily="18" charset="0"/>
              </a:rPr>
              <a:t>Ser- </a:t>
            </a:r>
            <a:r>
              <a:rPr lang="es-ES_tradnl" dirty="0" err="1" smtClean="0">
                <a:latin typeface="Goudy Stout" pitchFamily="18" charset="0"/>
              </a:rPr>
              <a:t>to</a:t>
            </a:r>
            <a:r>
              <a:rPr lang="es-ES_tradnl" dirty="0" smtClean="0">
                <a:latin typeface="Goudy Stout" pitchFamily="18" charset="0"/>
              </a:rPr>
              <a:t> be</a:t>
            </a:r>
            <a:endParaRPr lang="es-ES_tradnl" dirty="0">
              <a:latin typeface="Goudy Stou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verb</a:t>
            </a:r>
            <a:r>
              <a:rPr lang="es-ES_tradnl" dirty="0" smtClean="0"/>
              <a:t> “ser” </a:t>
            </a:r>
            <a:r>
              <a:rPr lang="es-ES_tradnl" dirty="0" err="1" smtClean="0"/>
              <a:t>means</a:t>
            </a:r>
            <a:r>
              <a:rPr lang="es-ES_tradnl" dirty="0" smtClean="0"/>
              <a:t> “</a:t>
            </a:r>
            <a:r>
              <a:rPr lang="es-ES_tradnl" dirty="0" err="1" smtClean="0"/>
              <a:t>to</a:t>
            </a:r>
            <a:r>
              <a:rPr lang="es-ES_tradnl" dirty="0" smtClean="0"/>
              <a:t> be”.</a:t>
            </a:r>
          </a:p>
          <a:p>
            <a:pPr marL="0" indent="0">
              <a:buNone/>
            </a:pPr>
            <a:endParaRPr lang="es-ES_tradnl" dirty="0" smtClean="0"/>
          </a:p>
          <a:p>
            <a:r>
              <a:rPr lang="es-ES_tradnl" dirty="0" smtClean="0"/>
              <a:t>In </a:t>
            </a:r>
            <a:r>
              <a:rPr lang="es-ES_tradnl" dirty="0" err="1" smtClean="0"/>
              <a:t>order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say</a:t>
            </a:r>
            <a:r>
              <a:rPr lang="es-ES_tradnl" dirty="0" smtClean="0"/>
              <a:t> “I am”, “</a:t>
            </a:r>
            <a:r>
              <a:rPr lang="es-ES_tradnl" dirty="0" err="1" smtClean="0"/>
              <a:t>You</a:t>
            </a:r>
            <a:r>
              <a:rPr lang="es-ES_tradnl" dirty="0" smtClean="0"/>
              <a:t> are”, “He/</a:t>
            </a:r>
            <a:r>
              <a:rPr lang="es-ES_tradnl" dirty="0" err="1" smtClean="0"/>
              <a:t>she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” </a:t>
            </a:r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must</a:t>
            </a:r>
            <a:r>
              <a:rPr lang="es-ES_tradnl" dirty="0" smtClean="0"/>
              <a:t> </a:t>
            </a:r>
            <a:r>
              <a:rPr lang="es-ES_tradnl" dirty="0" err="1" smtClean="0"/>
              <a:t>conjugate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verb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r>
              <a:rPr lang="es-ES_tradnl" dirty="0" err="1" smtClean="0"/>
              <a:t>When</a:t>
            </a:r>
            <a:r>
              <a:rPr lang="es-ES_tradnl" dirty="0" smtClean="0"/>
              <a:t> </a:t>
            </a:r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conjugate</a:t>
            </a:r>
            <a:r>
              <a:rPr lang="es-ES_tradnl" dirty="0" smtClean="0"/>
              <a:t> a </a:t>
            </a:r>
            <a:r>
              <a:rPr lang="es-ES_tradnl" dirty="0" err="1" smtClean="0"/>
              <a:t>verb</a:t>
            </a:r>
            <a:r>
              <a:rPr lang="es-ES_tradnl" dirty="0" smtClean="0"/>
              <a:t>, </a:t>
            </a:r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change</a:t>
            </a:r>
            <a:r>
              <a:rPr lang="es-ES_tradnl" dirty="0" smtClean="0"/>
              <a:t> </a:t>
            </a:r>
            <a:r>
              <a:rPr lang="es-ES_tradnl" dirty="0" err="1" smtClean="0"/>
              <a:t>it’s</a:t>
            </a:r>
            <a:r>
              <a:rPr lang="es-ES_tradnl" dirty="0" smtClean="0"/>
              <a:t> </a:t>
            </a:r>
            <a:r>
              <a:rPr lang="es-ES_tradnl" dirty="0" err="1" smtClean="0"/>
              <a:t>form</a:t>
            </a:r>
            <a:r>
              <a:rPr lang="es-ES_tradnl" dirty="0" smtClean="0"/>
              <a:t>.</a:t>
            </a:r>
          </a:p>
          <a:p>
            <a:pPr marL="0" indent="0">
              <a:buNone/>
            </a:pPr>
            <a:endParaRPr lang="es-ES_tradnl" dirty="0" smtClean="0"/>
          </a:p>
          <a:p>
            <a:r>
              <a:rPr lang="es-ES_tradnl" dirty="0" err="1" smtClean="0"/>
              <a:t>Please</a:t>
            </a:r>
            <a:r>
              <a:rPr lang="es-ES_tradnl" dirty="0" smtClean="0"/>
              <a:t> </a:t>
            </a:r>
            <a:r>
              <a:rPr lang="es-ES_tradnl" dirty="0" err="1" smtClean="0"/>
              <a:t>copy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following</a:t>
            </a:r>
            <a:r>
              <a:rPr lang="es-ES_tradnl" dirty="0" smtClean="0"/>
              <a:t> chart…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62461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latin typeface="Goudy Stout" pitchFamily="18" charset="0"/>
              </a:rPr>
              <a:t>Ser- </a:t>
            </a:r>
            <a:r>
              <a:rPr lang="es-ES_tradnl" dirty="0" err="1" smtClean="0">
                <a:latin typeface="Goudy Stout" pitchFamily="18" charset="0"/>
              </a:rPr>
              <a:t>to</a:t>
            </a:r>
            <a:r>
              <a:rPr lang="es-ES_tradnl" dirty="0" smtClean="0">
                <a:latin typeface="Goudy Stout" pitchFamily="18" charset="0"/>
              </a:rPr>
              <a:t> be</a:t>
            </a:r>
            <a:endParaRPr lang="es-ES_tradn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2466227"/>
              </p:ext>
            </p:extLst>
          </p:nvPr>
        </p:nvGraphicFramePr>
        <p:xfrm>
          <a:off x="457200" y="1600200"/>
          <a:ext cx="8229600" cy="387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4000" b="1" dirty="0" smtClean="0"/>
                        <a:t>Yo</a:t>
                      </a:r>
                      <a:endParaRPr lang="es-ES_tradnl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4000" b="1" dirty="0" smtClean="0"/>
                        <a:t>soy</a:t>
                      </a:r>
                      <a:endParaRPr lang="es-ES_tradnl" sz="4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4000" b="1" dirty="0" smtClean="0"/>
                        <a:t>Tú</a:t>
                      </a:r>
                      <a:endParaRPr lang="es-ES_tradnl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4000" b="1" dirty="0" smtClean="0"/>
                        <a:t>eres</a:t>
                      </a:r>
                      <a:endParaRPr lang="es-ES_tradnl" sz="4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4000" b="1" dirty="0" smtClean="0"/>
                        <a:t>Él</a:t>
                      </a:r>
                      <a:endParaRPr lang="es-ES_tradnl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4000" b="1" dirty="0" smtClean="0"/>
                        <a:t>es</a:t>
                      </a:r>
                      <a:endParaRPr lang="es-ES_tradnl" sz="4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4000" b="1" dirty="0" smtClean="0"/>
                        <a:t>Ella</a:t>
                      </a:r>
                      <a:endParaRPr lang="es-ES_tradnl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4000" b="1" dirty="0" smtClean="0"/>
                        <a:t>es</a:t>
                      </a:r>
                      <a:endParaRPr lang="es-ES_tradnl" sz="4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4000" b="1" dirty="0" smtClean="0"/>
                        <a:t>Usted</a:t>
                      </a:r>
                      <a:endParaRPr lang="es-ES_tradnl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4000" b="1" dirty="0" smtClean="0"/>
                        <a:t>es</a:t>
                      </a:r>
                      <a:endParaRPr lang="es-ES_tradnl" sz="4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1739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>
                <a:latin typeface="Goudy Stout" pitchFamily="18" charset="0"/>
              </a:rPr>
              <a:t>Unos ejemplos</a:t>
            </a:r>
            <a:endParaRPr lang="es-ES_tradnl" dirty="0">
              <a:latin typeface="Goudy Stou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Yo soy alta.</a:t>
            </a:r>
          </a:p>
          <a:p>
            <a:r>
              <a:rPr lang="es-ES_tradnl" dirty="0" smtClean="0"/>
              <a:t>Yo soy morena.</a:t>
            </a:r>
          </a:p>
          <a:p>
            <a:r>
              <a:rPr lang="es-ES_tradnl" dirty="0" smtClean="0"/>
              <a:t>Yo soy cómica.  </a:t>
            </a:r>
          </a:p>
          <a:p>
            <a:r>
              <a:rPr lang="es-ES_tradnl" dirty="0" smtClean="0"/>
              <a:t>Yo soy cariñosa.  </a:t>
            </a:r>
          </a:p>
          <a:p>
            <a:r>
              <a:rPr lang="es-ES_tradnl" dirty="0" smtClean="0"/>
              <a:t>Yo soy una profesora de español.  </a:t>
            </a:r>
          </a:p>
        </p:txBody>
      </p:sp>
    </p:spTree>
    <p:extLst>
      <p:ext uri="{BB962C8B-B14F-4D97-AF65-F5344CB8AC3E}">
        <p14:creationId xmlns:p14="http://schemas.microsoft.com/office/powerpoint/2010/main" val="1215343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370</Words>
  <Application>Microsoft Office PowerPoint</Application>
  <PresentationFormat>On-screen Show (4:3)</PresentationFormat>
  <Paragraphs>89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Para hacer ahora</vt:lpstr>
      <vt:lpstr>Hoy es el 24 de octubre.</vt:lpstr>
      <vt:lpstr>La cita del día</vt:lpstr>
      <vt:lpstr>Un verbo importante</vt:lpstr>
      <vt:lpstr>Los sujetos</vt:lpstr>
      <vt:lpstr>Los verbos</vt:lpstr>
      <vt:lpstr>Ser- to be</vt:lpstr>
      <vt:lpstr>Ser- to be</vt:lpstr>
      <vt:lpstr>Unos ejemplos</vt:lpstr>
      <vt:lpstr>Unos ejemplos</vt:lpstr>
      <vt:lpstr>Unos ejemplos</vt:lpstr>
      <vt:lpstr>Unos ejemplos</vt:lpstr>
      <vt:lpstr>Unos ejemplos</vt:lpstr>
      <vt:lpstr>Más práctica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Hoy es el 24 de octubre.</dc:title>
  <dc:creator>Wendy</dc:creator>
  <cp:lastModifiedBy>Wendy</cp:lastModifiedBy>
  <cp:revision>9</cp:revision>
  <dcterms:created xsi:type="dcterms:W3CDTF">2012-10-17T21:57:47Z</dcterms:created>
  <dcterms:modified xsi:type="dcterms:W3CDTF">2012-10-23T20:29:02Z</dcterms:modified>
</cp:coreProperties>
</file>