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4630400" cy="8229600"/>
  <p:notesSz cx="14630400" cy="8229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E2DFDF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 spc="-10"/>
              <a:t>11/23/2024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E2DFDF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 spc="-10"/>
              <a:t>11/23/2024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 spc="-10"/>
              <a:t>11/23/2024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 spc="-10"/>
              <a:t>11/23/2024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 spc="-10"/>
              <a:t>11/23/2024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2722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1459" y="438547"/>
            <a:ext cx="13327481" cy="1728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48473" y="1595754"/>
            <a:ext cx="6492875" cy="2451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E2DFDF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18515" y="7654557"/>
            <a:ext cx="1153160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 spc="-10"/>
              <a:t>11/23/2024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608685" y="7654557"/>
            <a:ext cx="335915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399" cy="822959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29996" y="731519"/>
              <a:ext cx="13167360" cy="6766559"/>
            </a:xfrm>
            <a:custGeom>
              <a:avLst/>
              <a:gdLst/>
              <a:ahLst/>
              <a:cxnLst/>
              <a:rect l="l" t="t" r="r" b="b"/>
              <a:pathLst>
                <a:path w="13167360" h="6766559">
                  <a:moveTo>
                    <a:pt x="0" y="6766559"/>
                  </a:moveTo>
                  <a:lnTo>
                    <a:pt x="13167360" y="6766559"/>
                  </a:lnTo>
                  <a:lnTo>
                    <a:pt x="13167360" y="0"/>
                  </a:lnTo>
                  <a:lnTo>
                    <a:pt x="0" y="0"/>
                  </a:lnTo>
                  <a:lnTo>
                    <a:pt x="0" y="6766559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091"/>
              <a:ext cx="914399" cy="7284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25143" y="3784091"/>
              <a:ext cx="905255" cy="72847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674876" y="2906267"/>
              <a:ext cx="11289665" cy="0"/>
            </a:xfrm>
            <a:custGeom>
              <a:avLst/>
              <a:gdLst/>
              <a:ahLst/>
              <a:cxnLst/>
              <a:rect l="l" t="t" r="r" b="b"/>
              <a:pathLst>
                <a:path w="11289665" h="0">
                  <a:moveTo>
                    <a:pt x="0" y="0"/>
                  </a:moveTo>
                  <a:lnTo>
                    <a:pt x="11289538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4630399" cy="82295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396995" y="1043939"/>
              <a:ext cx="8133715" cy="1614170"/>
            </a:xfrm>
            <a:custGeom>
              <a:avLst/>
              <a:gdLst/>
              <a:ahLst/>
              <a:cxnLst/>
              <a:rect l="l" t="t" r="r" b="b"/>
              <a:pathLst>
                <a:path w="8133715" h="1614170">
                  <a:moveTo>
                    <a:pt x="8133207" y="789940"/>
                  </a:moveTo>
                  <a:lnTo>
                    <a:pt x="7262876" y="789940"/>
                  </a:lnTo>
                  <a:lnTo>
                    <a:pt x="7262876" y="0"/>
                  </a:lnTo>
                  <a:lnTo>
                    <a:pt x="870331" y="0"/>
                  </a:lnTo>
                  <a:lnTo>
                    <a:pt x="870331" y="789940"/>
                  </a:lnTo>
                  <a:lnTo>
                    <a:pt x="0" y="789940"/>
                  </a:lnTo>
                  <a:lnTo>
                    <a:pt x="0" y="1614170"/>
                  </a:lnTo>
                  <a:lnTo>
                    <a:pt x="8133207" y="1614170"/>
                  </a:lnTo>
                  <a:lnTo>
                    <a:pt x="8133207" y="78994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55389" y="895858"/>
            <a:ext cx="6419850" cy="9017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750">
                <a:solidFill>
                  <a:srgbClr val="FFFF00"/>
                </a:solidFill>
                <a:latin typeface="Times New Roman"/>
                <a:cs typeface="Times New Roman"/>
              </a:rPr>
              <a:t>Case</a:t>
            </a:r>
            <a:r>
              <a:rPr dirty="0" sz="5750" spc="-17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750" spc="-110">
                <a:solidFill>
                  <a:srgbClr val="FFFF00"/>
                </a:solidFill>
                <a:latin typeface="Times New Roman"/>
                <a:cs typeface="Times New Roman"/>
              </a:rPr>
              <a:t>Study</a:t>
            </a:r>
            <a:r>
              <a:rPr dirty="0" sz="5750" spc="-24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750" spc="-50">
                <a:solidFill>
                  <a:srgbClr val="FFFF00"/>
                </a:solidFill>
                <a:latin typeface="Times New Roman"/>
                <a:cs typeface="Times New Roman"/>
              </a:rPr>
              <a:t>Analysis:</a:t>
            </a:r>
            <a:endParaRPr sz="575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384930" y="1685289"/>
            <a:ext cx="8095615" cy="901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750" spc="-150" b="1">
                <a:solidFill>
                  <a:srgbClr val="FFFF00"/>
                </a:solidFill>
                <a:latin typeface="Times New Roman"/>
                <a:cs typeface="Times New Roman"/>
              </a:rPr>
              <a:t>Landmark</a:t>
            </a:r>
            <a:r>
              <a:rPr dirty="0" sz="5750" spc="-35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750" spc="-25" b="1">
                <a:solidFill>
                  <a:srgbClr val="FFFF00"/>
                </a:solidFill>
                <a:latin typeface="Times New Roman"/>
                <a:cs typeface="Times New Roman"/>
              </a:rPr>
              <a:t>Trespass</a:t>
            </a:r>
            <a:r>
              <a:rPr dirty="0" sz="5750" spc="-26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750" spc="-10" b="1">
                <a:solidFill>
                  <a:srgbClr val="FFFF00"/>
                </a:solidFill>
                <a:latin typeface="Times New Roman"/>
                <a:cs typeface="Times New Roman"/>
              </a:rPr>
              <a:t>Cases</a:t>
            </a:r>
            <a:endParaRPr sz="5750">
              <a:latin typeface="Times New Roman"/>
              <a:cs typeface="Times New Roman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546542" y="6638226"/>
            <a:ext cx="11537315" cy="776605"/>
            <a:chOff x="1546542" y="6638226"/>
            <a:chExt cx="11537315" cy="776605"/>
          </a:xfrm>
        </p:grpSpPr>
        <p:sp>
          <p:nvSpPr>
            <p:cNvPr id="13" name="object 13" descr=""/>
            <p:cNvSpPr/>
            <p:nvPr/>
          </p:nvSpPr>
          <p:spPr>
            <a:xfrm>
              <a:off x="1554480" y="6646164"/>
              <a:ext cx="11521440" cy="760730"/>
            </a:xfrm>
            <a:custGeom>
              <a:avLst/>
              <a:gdLst/>
              <a:ahLst/>
              <a:cxnLst/>
              <a:rect l="l" t="t" r="r" b="b"/>
              <a:pathLst>
                <a:path w="11521440" h="760729">
                  <a:moveTo>
                    <a:pt x="11521440" y="0"/>
                  </a:moveTo>
                  <a:lnTo>
                    <a:pt x="0" y="0"/>
                  </a:lnTo>
                  <a:lnTo>
                    <a:pt x="0" y="760221"/>
                  </a:lnTo>
                  <a:lnTo>
                    <a:pt x="11521440" y="760221"/>
                  </a:lnTo>
                  <a:lnTo>
                    <a:pt x="1152144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554480" y="6646164"/>
              <a:ext cx="11521440" cy="760730"/>
            </a:xfrm>
            <a:custGeom>
              <a:avLst/>
              <a:gdLst/>
              <a:ahLst/>
              <a:cxnLst/>
              <a:rect l="l" t="t" r="r" b="b"/>
              <a:pathLst>
                <a:path w="11521440" h="760729">
                  <a:moveTo>
                    <a:pt x="0" y="760221"/>
                  </a:moveTo>
                  <a:lnTo>
                    <a:pt x="11521440" y="760221"/>
                  </a:lnTo>
                  <a:lnTo>
                    <a:pt x="11521440" y="0"/>
                  </a:lnTo>
                  <a:lnTo>
                    <a:pt x="0" y="0"/>
                  </a:lnTo>
                  <a:lnTo>
                    <a:pt x="0" y="76022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446903" y="6746240"/>
            <a:ext cx="3745229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6E2E9F"/>
                </a:solidFill>
                <a:latin typeface="Times New Roman"/>
                <a:cs typeface="Times New Roman"/>
              </a:rPr>
              <a:t>Dr</a:t>
            </a:r>
            <a:r>
              <a:rPr dirty="0" sz="2700" spc="-145" b="1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6E2E9F"/>
                </a:solidFill>
                <a:latin typeface="Times New Roman"/>
                <a:cs typeface="Times New Roman"/>
              </a:rPr>
              <a:t>Okwudili</a:t>
            </a:r>
            <a:r>
              <a:rPr dirty="0" sz="2700" spc="-114" b="1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6E2E9F"/>
                </a:solidFill>
                <a:latin typeface="Times New Roman"/>
                <a:cs typeface="Times New Roman"/>
              </a:rPr>
              <a:t>O.</a:t>
            </a:r>
            <a:r>
              <a:rPr dirty="0" sz="2700" spc="-145" b="1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dirty="0" sz="2700" spc="-25" b="1">
                <a:solidFill>
                  <a:srgbClr val="6E2E9F"/>
                </a:solidFill>
                <a:latin typeface="Times New Roman"/>
                <a:cs typeface="Times New Roman"/>
              </a:rPr>
              <a:t>Onwurah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546542" y="2901378"/>
            <a:ext cx="11537315" cy="3789045"/>
            <a:chOff x="1546542" y="2901378"/>
            <a:chExt cx="11537315" cy="3789045"/>
          </a:xfrm>
        </p:grpSpPr>
        <p:sp>
          <p:nvSpPr>
            <p:cNvPr id="17" name="object 17" descr=""/>
            <p:cNvSpPr/>
            <p:nvPr/>
          </p:nvSpPr>
          <p:spPr>
            <a:xfrm>
              <a:off x="1554480" y="2909316"/>
              <a:ext cx="11521440" cy="3773170"/>
            </a:xfrm>
            <a:custGeom>
              <a:avLst/>
              <a:gdLst/>
              <a:ahLst/>
              <a:cxnLst/>
              <a:rect l="l" t="t" r="r" b="b"/>
              <a:pathLst>
                <a:path w="11521440" h="3773170">
                  <a:moveTo>
                    <a:pt x="11521440" y="0"/>
                  </a:moveTo>
                  <a:lnTo>
                    <a:pt x="0" y="0"/>
                  </a:lnTo>
                  <a:lnTo>
                    <a:pt x="0" y="2451608"/>
                  </a:lnTo>
                  <a:lnTo>
                    <a:pt x="5289042" y="2451608"/>
                  </a:lnTo>
                  <a:lnTo>
                    <a:pt x="5289042" y="2829814"/>
                  </a:lnTo>
                  <a:lnTo>
                    <a:pt x="4817364" y="2829814"/>
                  </a:lnTo>
                  <a:lnTo>
                    <a:pt x="5760720" y="3773043"/>
                  </a:lnTo>
                  <a:lnTo>
                    <a:pt x="6704076" y="2829814"/>
                  </a:lnTo>
                  <a:lnTo>
                    <a:pt x="6232398" y="2829814"/>
                  </a:lnTo>
                  <a:lnTo>
                    <a:pt x="6232398" y="2451608"/>
                  </a:lnTo>
                  <a:lnTo>
                    <a:pt x="11521440" y="2451608"/>
                  </a:lnTo>
                  <a:lnTo>
                    <a:pt x="1152144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554480" y="2909316"/>
              <a:ext cx="11521440" cy="3773170"/>
            </a:xfrm>
            <a:custGeom>
              <a:avLst/>
              <a:gdLst/>
              <a:ahLst/>
              <a:cxnLst/>
              <a:rect l="l" t="t" r="r" b="b"/>
              <a:pathLst>
                <a:path w="11521440" h="3773170">
                  <a:moveTo>
                    <a:pt x="11521440" y="2451608"/>
                  </a:moveTo>
                  <a:lnTo>
                    <a:pt x="6232398" y="2451608"/>
                  </a:lnTo>
                  <a:lnTo>
                    <a:pt x="6232398" y="2829814"/>
                  </a:lnTo>
                  <a:lnTo>
                    <a:pt x="6704076" y="2829814"/>
                  </a:lnTo>
                  <a:lnTo>
                    <a:pt x="5760720" y="3773043"/>
                  </a:lnTo>
                  <a:lnTo>
                    <a:pt x="4817364" y="2829814"/>
                  </a:lnTo>
                  <a:lnTo>
                    <a:pt x="5289042" y="2829814"/>
                  </a:lnTo>
                  <a:lnTo>
                    <a:pt x="5289042" y="2451608"/>
                  </a:lnTo>
                  <a:lnTo>
                    <a:pt x="0" y="2451608"/>
                  </a:lnTo>
                  <a:lnTo>
                    <a:pt x="0" y="0"/>
                  </a:lnTo>
                  <a:lnTo>
                    <a:pt x="11521440" y="0"/>
                  </a:lnTo>
                  <a:lnTo>
                    <a:pt x="11521440" y="245160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2015744" y="3085846"/>
            <a:ext cx="10600690" cy="818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120"/>
              </a:lnSpc>
              <a:spcBef>
                <a:spcPts val="100"/>
              </a:spcBef>
            </a:pPr>
            <a:r>
              <a:rPr dirty="0" sz="2700" spc="-80" b="1">
                <a:solidFill>
                  <a:srgbClr val="FFFFFF"/>
                </a:solidFill>
                <a:latin typeface="Times New Roman"/>
                <a:cs typeface="Times New Roman"/>
              </a:rPr>
              <a:t>Tutor</a:t>
            </a:r>
            <a:r>
              <a:rPr dirty="0" sz="2700" spc="-8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2700" spc="-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25" b="1">
                <a:solidFill>
                  <a:srgbClr val="FFFFFF"/>
                </a:solidFill>
                <a:latin typeface="Times New Roman"/>
                <a:cs typeface="Times New Roman"/>
              </a:rPr>
              <a:t>Okwudili</a:t>
            </a:r>
            <a:r>
              <a:rPr dirty="0" sz="27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O.</a:t>
            </a:r>
            <a:r>
              <a:rPr dirty="0" sz="27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ONWURAH,</a:t>
            </a:r>
            <a:r>
              <a:rPr dirty="0" sz="27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LL.B.</a:t>
            </a:r>
            <a:r>
              <a:rPr dirty="0" sz="2700" spc="-8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90">
                <a:solidFill>
                  <a:srgbClr val="FFFFFF"/>
                </a:solidFill>
                <a:latin typeface="Times New Roman"/>
                <a:cs typeface="Times New Roman"/>
              </a:rPr>
              <a:t>(Nigeria);</a:t>
            </a:r>
            <a:r>
              <a:rPr dirty="0" sz="27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dirty="0" sz="27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80">
                <a:solidFill>
                  <a:srgbClr val="FFFFFF"/>
                </a:solidFill>
                <a:latin typeface="Times New Roman"/>
                <a:cs typeface="Times New Roman"/>
              </a:rPr>
              <a:t>(Abuja,</a:t>
            </a:r>
            <a:r>
              <a:rPr dirty="0" sz="2700" spc="-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75">
                <a:solidFill>
                  <a:srgbClr val="FFFFFF"/>
                </a:solidFill>
                <a:latin typeface="Times New Roman"/>
                <a:cs typeface="Times New Roman"/>
              </a:rPr>
              <a:t>Nigeria);</a:t>
            </a:r>
            <a:r>
              <a:rPr dirty="0" sz="2700" spc="-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25" b="1">
                <a:solidFill>
                  <a:srgbClr val="FFFFFF"/>
                </a:solidFill>
                <a:latin typeface="Times New Roman"/>
                <a:cs typeface="Times New Roman"/>
              </a:rPr>
              <a:t>LLM</a:t>
            </a:r>
            <a:endParaRPr sz="2700">
              <a:latin typeface="Times New Roman"/>
              <a:cs typeface="Times New Roman"/>
            </a:endParaRPr>
          </a:p>
          <a:p>
            <a:pPr algn="ctr" marL="1270">
              <a:lnSpc>
                <a:spcPts val="3120"/>
              </a:lnSpc>
            </a:pPr>
            <a:r>
              <a:rPr dirty="0" sz="2700" spc="-65">
                <a:solidFill>
                  <a:srgbClr val="FFFFFF"/>
                </a:solidFill>
                <a:latin typeface="Times New Roman"/>
                <a:cs typeface="Times New Roman"/>
              </a:rPr>
              <a:t>(Exeter,</a:t>
            </a:r>
            <a:r>
              <a:rPr dirty="0" sz="27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40">
                <a:solidFill>
                  <a:srgbClr val="FFFFFF"/>
                </a:solidFill>
                <a:latin typeface="Times New Roman"/>
                <a:cs typeface="Times New Roman"/>
              </a:rPr>
              <a:t>UK);</a:t>
            </a:r>
            <a:r>
              <a:rPr dirty="0" sz="27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35" b="1">
                <a:solidFill>
                  <a:srgbClr val="FFFFFF"/>
                </a:solidFill>
                <a:latin typeface="Times New Roman"/>
                <a:cs typeface="Times New Roman"/>
              </a:rPr>
              <a:t>LLM</a:t>
            </a:r>
            <a:r>
              <a:rPr dirty="0" sz="2700" spc="-1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50">
                <a:solidFill>
                  <a:srgbClr val="FFFFFF"/>
                </a:solidFill>
                <a:latin typeface="Times New Roman"/>
                <a:cs typeface="Times New Roman"/>
              </a:rPr>
              <a:t>(Qingdao,</a:t>
            </a:r>
            <a:r>
              <a:rPr dirty="0" sz="27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85">
                <a:solidFill>
                  <a:srgbClr val="FFFFFF"/>
                </a:solidFill>
                <a:latin typeface="Times New Roman"/>
                <a:cs typeface="Times New Roman"/>
              </a:rPr>
              <a:t>PRC);</a:t>
            </a:r>
            <a:r>
              <a:rPr dirty="0" sz="27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35" b="1">
                <a:solidFill>
                  <a:srgbClr val="FFFFFF"/>
                </a:solidFill>
                <a:latin typeface="Times New Roman"/>
                <a:cs typeface="Times New Roman"/>
              </a:rPr>
              <a:t>LLM</a:t>
            </a:r>
            <a:r>
              <a:rPr dirty="0" sz="2700" spc="-1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75">
                <a:solidFill>
                  <a:srgbClr val="FFFFFF"/>
                </a:solidFill>
                <a:latin typeface="Times New Roman"/>
                <a:cs typeface="Times New Roman"/>
              </a:rPr>
              <a:t>(Shanghai,</a:t>
            </a:r>
            <a:r>
              <a:rPr dirty="0" sz="2700" spc="-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20">
                <a:solidFill>
                  <a:srgbClr val="FFFFFF"/>
                </a:solidFill>
                <a:latin typeface="Times New Roman"/>
                <a:cs typeface="Times New Roman"/>
              </a:rPr>
              <a:t>PRC)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1505438" y="7229178"/>
            <a:ext cx="70675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11/23/2024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2901421" y="7229178"/>
            <a:ext cx="1016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546860" y="4035552"/>
            <a:ext cx="11536680" cy="1525905"/>
          </a:xfrm>
          <a:prstGeom prst="rect">
            <a:avLst/>
          </a:prstGeom>
          <a:solidFill>
            <a:srgbClr val="D9DECD">
              <a:alpha val="90194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540">
              <a:lnSpc>
                <a:spcPts val="5515"/>
              </a:lnSpc>
            </a:pPr>
            <a:r>
              <a:rPr dirty="0" sz="5300" spc="50">
                <a:latin typeface="Times New Roman"/>
                <a:cs typeface="Times New Roman"/>
              </a:rPr>
              <a:t>PhD</a:t>
            </a:r>
            <a:r>
              <a:rPr dirty="0" sz="5300" spc="-114">
                <a:latin typeface="Times New Roman"/>
                <a:cs typeface="Times New Roman"/>
              </a:rPr>
              <a:t> </a:t>
            </a:r>
            <a:r>
              <a:rPr dirty="0" sz="5300">
                <a:latin typeface="Times New Roman"/>
                <a:cs typeface="Times New Roman"/>
              </a:rPr>
              <a:t>in</a:t>
            </a:r>
            <a:r>
              <a:rPr dirty="0" sz="5300" spc="-120">
                <a:latin typeface="Times New Roman"/>
                <a:cs typeface="Times New Roman"/>
              </a:rPr>
              <a:t> </a:t>
            </a:r>
            <a:r>
              <a:rPr dirty="0" sz="5300" spc="-195">
                <a:latin typeface="Times New Roman"/>
                <a:cs typeface="Times New Roman"/>
              </a:rPr>
              <a:t>Law</a:t>
            </a:r>
            <a:r>
              <a:rPr dirty="0" sz="5300" spc="-335">
                <a:latin typeface="Times New Roman"/>
                <a:cs typeface="Times New Roman"/>
              </a:rPr>
              <a:t> </a:t>
            </a:r>
            <a:r>
              <a:rPr dirty="0" sz="5300">
                <a:latin typeface="Times New Roman"/>
                <a:cs typeface="Times New Roman"/>
              </a:rPr>
              <a:t>(Hong</a:t>
            </a:r>
            <a:r>
              <a:rPr dirty="0" sz="5300" spc="-120">
                <a:latin typeface="Times New Roman"/>
                <a:cs typeface="Times New Roman"/>
              </a:rPr>
              <a:t> </a:t>
            </a:r>
            <a:r>
              <a:rPr dirty="0" sz="5300" spc="-10">
                <a:latin typeface="Times New Roman"/>
                <a:cs typeface="Times New Roman"/>
              </a:rPr>
              <a:t>Kong)</a:t>
            </a:r>
            <a:endParaRPr sz="5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09252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105"/>
              </a:spcBef>
            </a:pPr>
            <a:r>
              <a:rPr dirty="0" spc="-160"/>
              <a:t>Implications</a:t>
            </a:r>
            <a:r>
              <a:rPr dirty="0" spc="-380"/>
              <a:t> </a:t>
            </a:r>
            <a:r>
              <a:rPr dirty="0" spc="-85"/>
              <a:t>for</a:t>
            </a:r>
            <a:r>
              <a:rPr dirty="0" spc="-285"/>
              <a:t> </a:t>
            </a:r>
            <a:r>
              <a:rPr dirty="0" spc="-114"/>
              <a:t>Modern</a:t>
            </a:r>
            <a:r>
              <a:rPr dirty="0" spc="-375"/>
              <a:t> </a:t>
            </a:r>
            <a:r>
              <a:rPr dirty="0" spc="-130"/>
              <a:t>Trespass</a:t>
            </a:r>
            <a:r>
              <a:rPr dirty="0" spc="-385"/>
              <a:t> </a:t>
            </a:r>
            <a:r>
              <a:rPr dirty="0" spc="-10"/>
              <a:t>Disputes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pc="-10"/>
              <a:t>11/23/2024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780694" y="2669286"/>
            <a:ext cx="27266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90" b="1">
                <a:solidFill>
                  <a:srgbClr val="FFFFFF"/>
                </a:solidFill>
                <a:latin typeface="Carlito"/>
                <a:cs typeface="Carlito"/>
              </a:rPr>
              <a:t>Technological</a:t>
            </a:r>
            <a:r>
              <a:rPr dirty="0" sz="2200" spc="-4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30" b="1">
                <a:solidFill>
                  <a:srgbClr val="FFFFFF"/>
                </a:solidFill>
                <a:latin typeface="Carlito"/>
                <a:cs typeface="Carlito"/>
              </a:rPr>
              <a:t>Challenges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0694" y="3152061"/>
            <a:ext cx="3956685" cy="26041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38000"/>
              </a:lnSpc>
              <a:spcBef>
                <a:spcPts val="110"/>
              </a:spcBef>
            </a:pP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principles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established</a:t>
            </a:r>
            <a:r>
              <a:rPr dirty="0" sz="1750" spc="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750" spc="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these</a:t>
            </a:r>
            <a:r>
              <a:rPr dirty="0" sz="17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landmark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landmark</a:t>
            </a:r>
            <a:r>
              <a:rPr dirty="0" sz="1750" spc="-1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cases</a:t>
            </a:r>
            <a:r>
              <a:rPr dirty="0" sz="17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are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now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being</a:t>
            </a:r>
            <a:r>
              <a:rPr dirty="0" sz="175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tested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by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new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by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new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technologies.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Drones,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for</a:t>
            </a:r>
            <a:r>
              <a:rPr dirty="0" sz="17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instance,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instance,</a:t>
            </a:r>
            <a:r>
              <a:rPr dirty="0" sz="17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raise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questions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about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airspace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rights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rights</a:t>
            </a:r>
            <a:r>
              <a:rPr dirty="0" sz="175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similar</a:t>
            </a:r>
            <a:r>
              <a:rPr dirty="0" sz="1750" spc="-1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those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addressed</a:t>
            </a:r>
            <a:r>
              <a:rPr dirty="0" sz="1750" spc="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750" spc="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Bernstein 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Bernstein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v</a:t>
            </a:r>
            <a:r>
              <a:rPr dirty="0" sz="175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Skyviews.</a:t>
            </a:r>
            <a:r>
              <a:rPr dirty="0" sz="1750" spc="-1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concept</a:t>
            </a:r>
            <a:r>
              <a:rPr dirty="0" sz="1750" spc="-1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trespass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trespass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must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evolve</a:t>
            </a:r>
            <a:r>
              <a:rPr dirty="0" sz="1750" spc="-1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address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issues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0694" y="5903722"/>
            <a:ext cx="310070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digital</a:t>
            </a:r>
            <a:r>
              <a:rPr dirty="0" sz="175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intrusion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data</a:t>
            </a:r>
            <a:r>
              <a:rPr dirty="0" sz="17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privacy.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320665" y="2669286"/>
            <a:ext cx="3554729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5" b="1">
                <a:solidFill>
                  <a:srgbClr val="FFFFFF"/>
                </a:solidFill>
                <a:latin typeface="Carlito"/>
                <a:cs typeface="Carlito"/>
              </a:rPr>
              <a:t>Social</a:t>
            </a:r>
            <a:r>
              <a:rPr dirty="0" sz="2200" spc="-16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75" b="1">
                <a:solidFill>
                  <a:srgbClr val="FFFFFF"/>
                </a:solidFill>
                <a:latin typeface="Carlito"/>
                <a:cs typeface="Carlito"/>
              </a:rPr>
              <a:t>Media</a:t>
            </a:r>
            <a:r>
              <a:rPr dirty="0" sz="2200" spc="-14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55" b="1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dirty="0" sz="2200" spc="-13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85" b="1">
                <a:solidFill>
                  <a:srgbClr val="FFFFFF"/>
                </a:solidFill>
                <a:latin typeface="Carlito"/>
                <a:cs typeface="Carlito"/>
              </a:rPr>
              <a:t>Personal</a:t>
            </a:r>
            <a:r>
              <a:rPr dirty="0" sz="2200" spc="-5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rlito"/>
                <a:cs typeface="Carlito"/>
              </a:rPr>
              <a:t>Space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320665" y="3506710"/>
            <a:ext cx="3940810" cy="223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nuanced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understanding</a:t>
            </a:r>
            <a:r>
              <a:rPr dirty="0" sz="1750" spc="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battery</a:t>
            </a:r>
            <a:r>
              <a:rPr dirty="0" sz="1750" spc="-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from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Collins</a:t>
            </a:r>
            <a:r>
              <a:rPr dirty="0" sz="1750" spc="-1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v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Wilcock</a:t>
            </a:r>
            <a:r>
              <a:rPr dirty="0" sz="1750" spc="-1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may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need</a:t>
            </a:r>
            <a:r>
              <a:rPr dirty="0" sz="1750" spc="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reinterpretation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in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context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 online</a:t>
            </a:r>
            <a:r>
              <a:rPr dirty="0" sz="1750" spc="-1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interactions.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As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our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lives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increasingly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merge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with</a:t>
            </a:r>
            <a:r>
              <a:rPr dirty="0" sz="175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digital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spaces,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the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boundaries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personal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space</a:t>
            </a:r>
            <a:r>
              <a:rPr dirty="0" sz="17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acceptable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'touching'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become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more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complex.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861042" y="2669286"/>
            <a:ext cx="316928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5" b="1">
                <a:solidFill>
                  <a:srgbClr val="FFFFFF"/>
                </a:solidFill>
                <a:latin typeface="Carlito"/>
                <a:cs typeface="Carlito"/>
              </a:rPr>
              <a:t>Housing</a:t>
            </a:r>
            <a:r>
              <a:rPr dirty="0" sz="2200" spc="-10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40" b="1">
                <a:solidFill>
                  <a:srgbClr val="FFFFFF"/>
                </a:solidFill>
                <a:latin typeface="Carlito"/>
                <a:cs typeface="Carlito"/>
              </a:rPr>
              <a:t>Rightsand</a:t>
            </a:r>
            <a:r>
              <a:rPr dirty="0" sz="2200" spc="-10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35" b="1">
                <a:solidFill>
                  <a:srgbClr val="FFFFFF"/>
                </a:solidFill>
                <a:latin typeface="Carlito"/>
                <a:cs typeface="Carlito"/>
              </a:rPr>
              <a:t>Necessity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861042" y="3151809"/>
            <a:ext cx="3953510" cy="2972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5"/>
              </a:spcBef>
            </a:pP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light</a:t>
            </a:r>
            <a:r>
              <a:rPr dirty="0" sz="1750" spc="-1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ongoing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housing</a:t>
            </a:r>
            <a:r>
              <a:rPr dirty="0" sz="17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crises,</a:t>
            </a:r>
            <a:r>
              <a:rPr dirty="0" sz="17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ruling</a:t>
            </a:r>
            <a:r>
              <a:rPr dirty="0" sz="1750" spc="-1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in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ruling</a:t>
            </a:r>
            <a:r>
              <a:rPr dirty="0" sz="1750" spc="-1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750" spc="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Southwark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v</a:t>
            </a:r>
            <a:r>
              <a:rPr dirty="0" sz="1750" spc="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Williams</a:t>
            </a:r>
            <a:r>
              <a:rPr dirty="0" sz="1750" spc="-1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continues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to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continues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be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debated.</a:t>
            </a:r>
            <a:r>
              <a:rPr dirty="0" sz="1750" spc="-1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Some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argue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for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r>
              <a:rPr dirty="0" sz="1750" spc="5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for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r>
              <a:rPr dirty="0" sz="1750" spc="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more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flexible</a:t>
            </a:r>
            <a:r>
              <a:rPr dirty="0" sz="1750" spc="-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approach</a:t>
            </a:r>
            <a:r>
              <a:rPr dirty="0" sz="175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750" spc="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necessity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in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necessity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750" spc="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trespass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cases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involving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homeless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homeless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individuals,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highlighting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tension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tension</a:t>
            </a:r>
            <a:r>
              <a:rPr dirty="0" sz="17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between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property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rights</a:t>
            </a:r>
            <a:r>
              <a:rPr dirty="0" sz="1750" spc="-1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750" spc="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social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social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welfare.</a:t>
            </a:r>
            <a:endParaRPr sz="17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0694" y="520700"/>
            <a:ext cx="11876405" cy="14160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5610"/>
              </a:lnSpc>
            </a:pPr>
            <a:r>
              <a:rPr dirty="0" spc="-135"/>
              <a:t>Interactive</a:t>
            </a:r>
            <a:r>
              <a:rPr dirty="0" spc="-525"/>
              <a:t> </a:t>
            </a:r>
            <a:r>
              <a:rPr dirty="0" spc="-135"/>
              <a:t>Activity:</a:t>
            </a:r>
            <a:r>
              <a:rPr dirty="0" spc="-540"/>
              <a:t> </a:t>
            </a:r>
            <a:r>
              <a:rPr dirty="0" spc="-150"/>
              <a:t>Identifying</a:t>
            </a:r>
            <a:r>
              <a:rPr dirty="0" spc="-434"/>
              <a:t> </a:t>
            </a:r>
            <a:r>
              <a:rPr dirty="0" spc="-130"/>
              <a:t>Principles</a:t>
            </a:r>
            <a:r>
              <a:rPr dirty="0" spc="-515"/>
              <a:t> </a:t>
            </a:r>
            <a:r>
              <a:rPr dirty="0" spc="-25"/>
              <a:t>in</a:t>
            </a:r>
            <a:r>
              <a:rPr dirty="0" spc="-204"/>
              <a:t> </a:t>
            </a:r>
            <a:r>
              <a:rPr dirty="0" spc="-55"/>
              <a:t>New</a:t>
            </a:r>
            <a:r>
              <a:rPr dirty="0" spc="-345"/>
              <a:t> </a:t>
            </a:r>
            <a:r>
              <a:rPr dirty="0" spc="-10"/>
              <a:t>Cases Cases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92481" y="2526793"/>
            <a:ext cx="6416040" cy="2415540"/>
            <a:chOff x="792481" y="2526793"/>
            <a:chExt cx="6416040" cy="2415540"/>
          </a:xfrm>
        </p:grpSpPr>
        <p:sp>
          <p:nvSpPr>
            <p:cNvPr id="4" name="object 4" descr=""/>
            <p:cNvSpPr/>
            <p:nvPr/>
          </p:nvSpPr>
          <p:spPr>
            <a:xfrm>
              <a:off x="794004" y="2528316"/>
              <a:ext cx="6408420" cy="2409825"/>
            </a:xfrm>
            <a:custGeom>
              <a:avLst/>
              <a:gdLst/>
              <a:ahLst/>
              <a:cxnLst/>
              <a:rect l="l" t="t" r="r" b="b"/>
              <a:pathLst>
                <a:path w="6408420" h="2409825">
                  <a:moveTo>
                    <a:pt x="6313170" y="0"/>
                  </a:moveTo>
                  <a:lnTo>
                    <a:pt x="95224" y="0"/>
                  </a:lnTo>
                  <a:lnTo>
                    <a:pt x="58153" y="7493"/>
                  </a:lnTo>
                  <a:lnTo>
                    <a:pt x="27889" y="27939"/>
                  </a:lnTo>
                  <a:lnTo>
                    <a:pt x="7480" y="58166"/>
                  </a:lnTo>
                  <a:lnTo>
                    <a:pt x="0" y="95250"/>
                  </a:lnTo>
                  <a:lnTo>
                    <a:pt x="0" y="2314067"/>
                  </a:lnTo>
                  <a:lnTo>
                    <a:pt x="7480" y="2351151"/>
                  </a:lnTo>
                  <a:lnTo>
                    <a:pt x="27889" y="2381377"/>
                  </a:lnTo>
                  <a:lnTo>
                    <a:pt x="58153" y="2401824"/>
                  </a:lnTo>
                  <a:lnTo>
                    <a:pt x="95224" y="2409317"/>
                  </a:lnTo>
                  <a:lnTo>
                    <a:pt x="6313170" y="2409317"/>
                  </a:lnTo>
                  <a:lnTo>
                    <a:pt x="6350254" y="2401824"/>
                  </a:lnTo>
                  <a:lnTo>
                    <a:pt x="6380480" y="2381377"/>
                  </a:lnTo>
                  <a:lnTo>
                    <a:pt x="6400927" y="2351151"/>
                  </a:lnTo>
                  <a:lnTo>
                    <a:pt x="6408420" y="2314067"/>
                  </a:lnTo>
                  <a:lnTo>
                    <a:pt x="6408420" y="95250"/>
                  </a:lnTo>
                  <a:lnTo>
                    <a:pt x="6400927" y="58166"/>
                  </a:lnTo>
                  <a:lnTo>
                    <a:pt x="6380480" y="27939"/>
                  </a:lnTo>
                  <a:lnTo>
                    <a:pt x="6350254" y="7493"/>
                  </a:lnTo>
                  <a:lnTo>
                    <a:pt x="6313170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96290" y="2530602"/>
              <a:ext cx="6408420" cy="2407920"/>
            </a:xfrm>
            <a:custGeom>
              <a:avLst/>
              <a:gdLst/>
              <a:ahLst/>
              <a:cxnLst/>
              <a:rect l="l" t="t" r="r" b="b"/>
              <a:pathLst>
                <a:path w="6408420" h="2407920">
                  <a:moveTo>
                    <a:pt x="0" y="95250"/>
                  </a:moveTo>
                  <a:lnTo>
                    <a:pt x="7480" y="58165"/>
                  </a:lnTo>
                  <a:lnTo>
                    <a:pt x="27889" y="27939"/>
                  </a:lnTo>
                  <a:lnTo>
                    <a:pt x="58153" y="7493"/>
                  </a:lnTo>
                  <a:lnTo>
                    <a:pt x="95224" y="0"/>
                  </a:lnTo>
                  <a:lnTo>
                    <a:pt x="6313170" y="0"/>
                  </a:lnTo>
                  <a:lnTo>
                    <a:pt x="6350254" y="7493"/>
                  </a:lnTo>
                  <a:lnTo>
                    <a:pt x="6380480" y="27939"/>
                  </a:lnTo>
                  <a:lnTo>
                    <a:pt x="6400927" y="58165"/>
                  </a:lnTo>
                  <a:lnTo>
                    <a:pt x="6408420" y="95250"/>
                  </a:lnTo>
                  <a:lnTo>
                    <a:pt x="6408420" y="2312543"/>
                  </a:lnTo>
                  <a:lnTo>
                    <a:pt x="6400927" y="2349627"/>
                  </a:lnTo>
                  <a:lnTo>
                    <a:pt x="6380480" y="2379853"/>
                  </a:lnTo>
                  <a:lnTo>
                    <a:pt x="6350254" y="2400300"/>
                  </a:lnTo>
                  <a:lnTo>
                    <a:pt x="6313170" y="2407793"/>
                  </a:lnTo>
                  <a:lnTo>
                    <a:pt x="95224" y="2407793"/>
                  </a:lnTo>
                  <a:lnTo>
                    <a:pt x="58153" y="2400300"/>
                  </a:lnTo>
                  <a:lnTo>
                    <a:pt x="27889" y="2379853"/>
                  </a:lnTo>
                  <a:lnTo>
                    <a:pt x="7480" y="2349627"/>
                  </a:lnTo>
                  <a:lnTo>
                    <a:pt x="0" y="2312543"/>
                  </a:lnTo>
                  <a:lnTo>
                    <a:pt x="0" y="95250"/>
                  </a:lnTo>
                  <a:close/>
                </a:path>
              </a:pathLst>
            </a:custGeom>
            <a:ln w="7617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015085" y="2702813"/>
            <a:ext cx="5495925" cy="18916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5" b="1">
                <a:solidFill>
                  <a:srgbClr val="E2DFDF"/>
                </a:solidFill>
                <a:latin typeface="Carlito"/>
                <a:cs typeface="Carlito"/>
              </a:rPr>
              <a:t>Case</a:t>
            </a:r>
            <a:r>
              <a:rPr dirty="0" sz="2200" spc="-15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90" b="1">
                <a:solidFill>
                  <a:srgbClr val="E2DFDF"/>
                </a:solidFill>
                <a:latin typeface="Carlito"/>
                <a:cs typeface="Carlito"/>
              </a:rPr>
              <a:t>Scenario</a:t>
            </a:r>
            <a:r>
              <a:rPr dirty="0" sz="2200" spc="-10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35" b="1">
                <a:solidFill>
                  <a:srgbClr val="E2DFDF"/>
                </a:solidFill>
                <a:latin typeface="Carlito"/>
                <a:cs typeface="Carlito"/>
              </a:rPr>
              <a:t>1:</a:t>
            </a:r>
            <a:r>
              <a:rPr dirty="0" sz="2200" spc="-13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80" b="1">
                <a:solidFill>
                  <a:srgbClr val="E2DFDF"/>
                </a:solidFill>
                <a:latin typeface="Carlito"/>
                <a:cs typeface="Carlito"/>
              </a:rPr>
              <a:t>Drone</a:t>
            </a:r>
            <a:r>
              <a:rPr dirty="0" sz="2200" spc="-4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10" b="1">
                <a:solidFill>
                  <a:srgbClr val="E2DFDF"/>
                </a:solidFill>
                <a:latin typeface="Carlito"/>
                <a:cs typeface="Carlito"/>
              </a:rPr>
              <a:t>Surveillance</a:t>
            </a:r>
            <a:endParaRPr sz="2200">
              <a:latin typeface="Carlito"/>
              <a:cs typeface="Carlito"/>
            </a:endParaRPr>
          </a:p>
          <a:p>
            <a:pPr marL="12700" marR="5080">
              <a:lnSpc>
                <a:spcPct val="138100"/>
              </a:lnSpc>
              <a:spcBef>
                <a:spcPts val="455"/>
              </a:spcBef>
            </a:pP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homeowner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sues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neighbour</a:t>
            </a:r>
            <a:r>
              <a:rPr dirty="0" sz="17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for</a:t>
            </a:r>
            <a:r>
              <a:rPr dirty="0" sz="1750" spc="-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flying</a:t>
            </a:r>
            <a:r>
              <a:rPr dirty="0" sz="1750" spc="-1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r>
              <a:rPr dirty="0" sz="175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drone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over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their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their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property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75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take</a:t>
            </a:r>
            <a:r>
              <a:rPr dirty="0" sz="17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photos.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Participants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must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apply</a:t>
            </a:r>
            <a:r>
              <a:rPr dirty="0" sz="1750" spc="-1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principles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principles</a:t>
            </a:r>
            <a:r>
              <a:rPr dirty="0" sz="17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from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Bernstein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v</a:t>
            </a:r>
            <a:r>
              <a:rPr dirty="0" sz="1750" spc="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Skyviews</a:t>
            </a:r>
            <a:r>
              <a:rPr dirty="0" sz="17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7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this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modern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context. context.</a:t>
            </a:r>
            <a:endParaRPr sz="1750">
              <a:latin typeface="Carlito"/>
              <a:cs typeface="Carlito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426452" y="2526793"/>
            <a:ext cx="6416040" cy="2415540"/>
            <a:chOff x="7426452" y="2526793"/>
            <a:chExt cx="6416040" cy="2415540"/>
          </a:xfrm>
        </p:grpSpPr>
        <p:sp>
          <p:nvSpPr>
            <p:cNvPr id="8" name="object 8" descr=""/>
            <p:cNvSpPr/>
            <p:nvPr/>
          </p:nvSpPr>
          <p:spPr>
            <a:xfrm>
              <a:off x="7429499" y="2528316"/>
              <a:ext cx="6408420" cy="2409825"/>
            </a:xfrm>
            <a:custGeom>
              <a:avLst/>
              <a:gdLst/>
              <a:ahLst/>
              <a:cxnLst/>
              <a:rect l="l" t="t" r="r" b="b"/>
              <a:pathLst>
                <a:path w="6408419" h="2409825">
                  <a:moveTo>
                    <a:pt x="6313169" y="0"/>
                  </a:moveTo>
                  <a:lnTo>
                    <a:pt x="95250" y="0"/>
                  </a:lnTo>
                  <a:lnTo>
                    <a:pt x="58166" y="7493"/>
                  </a:lnTo>
                  <a:lnTo>
                    <a:pt x="27940" y="27939"/>
                  </a:lnTo>
                  <a:lnTo>
                    <a:pt x="7493" y="58166"/>
                  </a:lnTo>
                  <a:lnTo>
                    <a:pt x="0" y="95250"/>
                  </a:lnTo>
                  <a:lnTo>
                    <a:pt x="0" y="2314067"/>
                  </a:lnTo>
                  <a:lnTo>
                    <a:pt x="7493" y="2351151"/>
                  </a:lnTo>
                  <a:lnTo>
                    <a:pt x="27940" y="2381377"/>
                  </a:lnTo>
                  <a:lnTo>
                    <a:pt x="58166" y="2401824"/>
                  </a:lnTo>
                  <a:lnTo>
                    <a:pt x="95250" y="2409317"/>
                  </a:lnTo>
                  <a:lnTo>
                    <a:pt x="6313169" y="2409317"/>
                  </a:lnTo>
                  <a:lnTo>
                    <a:pt x="6350254" y="2401824"/>
                  </a:lnTo>
                  <a:lnTo>
                    <a:pt x="6380480" y="2381377"/>
                  </a:lnTo>
                  <a:lnTo>
                    <a:pt x="6400927" y="2351151"/>
                  </a:lnTo>
                  <a:lnTo>
                    <a:pt x="6408419" y="2314067"/>
                  </a:lnTo>
                  <a:lnTo>
                    <a:pt x="6408419" y="95250"/>
                  </a:lnTo>
                  <a:lnTo>
                    <a:pt x="6400927" y="58166"/>
                  </a:lnTo>
                  <a:lnTo>
                    <a:pt x="6380480" y="27939"/>
                  </a:lnTo>
                  <a:lnTo>
                    <a:pt x="6350254" y="7493"/>
                  </a:lnTo>
                  <a:lnTo>
                    <a:pt x="6313169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430261" y="2530602"/>
              <a:ext cx="6408420" cy="2407920"/>
            </a:xfrm>
            <a:custGeom>
              <a:avLst/>
              <a:gdLst/>
              <a:ahLst/>
              <a:cxnLst/>
              <a:rect l="l" t="t" r="r" b="b"/>
              <a:pathLst>
                <a:path w="6408419" h="2407920">
                  <a:moveTo>
                    <a:pt x="0" y="95250"/>
                  </a:moveTo>
                  <a:lnTo>
                    <a:pt x="7493" y="58165"/>
                  </a:lnTo>
                  <a:lnTo>
                    <a:pt x="27940" y="27939"/>
                  </a:lnTo>
                  <a:lnTo>
                    <a:pt x="58166" y="7493"/>
                  </a:lnTo>
                  <a:lnTo>
                    <a:pt x="95250" y="0"/>
                  </a:lnTo>
                  <a:lnTo>
                    <a:pt x="6313170" y="0"/>
                  </a:lnTo>
                  <a:lnTo>
                    <a:pt x="6350254" y="7493"/>
                  </a:lnTo>
                  <a:lnTo>
                    <a:pt x="6380480" y="27939"/>
                  </a:lnTo>
                  <a:lnTo>
                    <a:pt x="6400927" y="58165"/>
                  </a:lnTo>
                  <a:lnTo>
                    <a:pt x="6408420" y="95250"/>
                  </a:lnTo>
                  <a:lnTo>
                    <a:pt x="6408420" y="2312543"/>
                  </a:lnTo>
                  <a:lnTo>
                    <a:pt x="6400927" y="2349627"/>
                  </a:lnTo>
                  <a:lnTo>
                    <a:pt x="6380480" y="2379853"/>
                  </a:lnTo>
                  <a:lnTo>
                    <a:pt x="6350254" y="2400300"/>
                  </a:lnTo>
                  <a:lnTo>
                    <a:pt x="6313170" y="2407793"/>
                  </a:lnTo>
                  <a:lnTo>
                    <a:pt x="95250" y="2407793"/>
                  </a:lnTo>
                  <a:lnTo>
                    <a:pt x="58166" y="2400300"/>
                  </a:lnTo>
                  <a:lnTo>
                    <a:pt x="27940" y="2379853"/>
                  </a:lnTo>
                  <a:lnTo>
                    <a:pt x="7493" y="2349627"/>
                  </a:lnTo>
                  <a:lnTo>
                    <a:pt x="0" y="2312543"/>
                  </a:lnTo>
                  <a:lnTo>
                    <a:pt x="0" y="95250"/>
                  </a:lnTo>
                  <a:close/>
                </a:path>
              </a:pathLst>
            </a:custGeom>
            <a:ln w="7617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651750" y="2702813"/>
            <a:ext cx="5421630" cy="15227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5" b="1">
                <a:solidFill>
                  <a:srgbClr val="E2DFDF"/>
                </a:solidFill>
                <a:latin typeface="Carlito"/>
                <a:cs typeface="Carlito"/>
              </a:rPr>
              <a:t>Case</a:t>
            </a:r>
            <a:r>
              <a:rPr dirty="0" sz="2200" spc="-14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90" b="1">
                <a:solidFill>
                  <a:srgbClr val="E2DFDF"/>
                </a:solidFill>
                <a:latin typeface="Carlito"/>
                <a:cs typeface="Carlito"/>
              </a:rPr>
              <a:t>Scenario</a:t>
            </a:r>
            <a:r>
              <a:rPr dirty="0" sz="2200" spc="-11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30" b="1">
                <a:solidFill>
                  <a:srgbClr val="E2DFDF"/>
                </a:solidFill>
                <a:latin typeface="Carlito"/>
                <a:cs typeface="Carlito"/>
              </a:rPr>
              <a:t>2:</a:t>
            </a:r>
            <a:r>
              <a:rPr dirty="0" sz="2200" spc="-11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45" b="1">
                <a:solidFill>
                  <a:srgbClr val="E2DFDF"/>
                </a:solidFill>
                <a:latin typeface="Carlito"/>
                <a:cs typeface="Carlito"/>
              </a:rPr>
              <a:t>VR</a:t>
            </a:r>
            <a:r>
              <a:rPr dirty="0" sz="2200" spc="-13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10" b="1">
                <a:solidFill>
                  <a:srgbClr val="E2DFDF"/>
                </a:solidFill>
                <a:latin typeface="Carlito"/>
                <a:cs typeface="Carlito"/>
              </a:rPr>
              <a:t>Trespass</a:t>
            </a:r>
            <a:endParaRPr sz="2200">
              <a:latin typeface="Carlito"/>
              <a:cs typeface="Carlito"/>
            </a:endParaRPr>
          </a:p>
          <a:p>
            <a:pPr algn="just" marL="12700" marR="5080">
              <a:lnSpc>
                <a:spcPct val="138000"/>
              </a:lnSpc>
              <a:spcBef>
                <a:spcPts val="455"/>
              </a:spcBef>
            </a:pP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company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creates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virtual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reality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model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r>
              <a:rPr dirty="0" sz="1750" spc="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famous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building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building without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permission.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Participants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discuss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whether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this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this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constitutes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trespass,</a:t>
            </a:r>
            <a:r>
              <a:rPr dirty="0" sz="175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considering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principles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from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Entick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v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651750" y="4373372"/>
            <a:ext cx="117284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v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Carrington.</a:t>
            </a:r>
            <a:endParaRPr sz="1750">
              <a:latin typeface="Carlito"/>
              <a:cs typeface="Carlito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790956" y="5163312"/>
            <a:ext cx="6416040" cy="2418715"/>
            <a:chOff x="790956" y="5163312"/>
            <a:chExt cx="6416040" cy="2418715"/>
          </a:xfrm>
        </p:grpSpPr>
        <p:sp>
          <p:nvSpPr>
            <p:cNvPr id="13" name="object 13" descr=""/>
            <p:cNvSpPr/>
            <p:nvPr/>
          </p:nvSpPr>
          <p:spPr>
            <a:xfrm>
              <a:off x="794004" y="5164835"/>
              <a:ext cx="6408420" cy="2411095"/>
            </a:xfrm>
            <a:custGeom>
              <a:avLst/>
              <a:gdLst/>
              <a:ahLst/>
              <a:cxnLst/>
              <a:rect l="l" t="t" r="r" b="b"/>
              <a:pathLst>
                <a:path w="6408420" h="2411095">
                  <a:moveTo>
                    <a:pt x="6313170" y="0"/>
                  </a:moveTo>
                  <a:lnTo>
                    <a:pt x="95275" y="0"/>
                  </a:lnTo>
                  <a:lnTo>
                    <a:pt x="58191" y="7493"/>
                  </a:lnTo>
                  <a:lnTo>
                    <a:pt x="27901" y="27939"/>
                  </a:lnTo>
                  <a:lnTo>
                    <a:pt x="7492" y="58165"/>
                  </a:lnTo>
                  <a:lnTo>
                    <a:pt x="0" y="95250"/>
                  </a:lnTo>
                  <a:lnTo>
                    <a:pt x="0" y="2315438"/>
                  </a:lnTo>
                  <a:lnTo>
                    <a:pt x="7492" y="2352522"/>
                  </a:lnTo>
                  <a:lnTo>
                    <a:pt x="27901" y="2382812"/>
                  </a:lnTo>
                  <a:lnTo>
                    <a:pt x="58191" y="2403221"/>
                  </a:lnTo>
                  <a:lnTo>
                    <a:pt x="95275" y="2410714"/>
                  </a:lnTo>
                  <a:lnTo>
                    <a:pt x="6313170" y="2410714"/>
                  </a:lnTo>
                  <a:lnTo>
                    <a:pt x="6350254" y="2403221"/>
                  </a:lnTo>
                  <a:lnTo>
                    <a:pt x="6380480" y="2382812"/>
                  </a:lnTo>
                  <a:lnTo>
                    <a:pt x="6400927" y="2352522"/>
                  </a:lnTo>
                  <a:lnTo>
                    <a:pt x="6408420" y="2315438"/>
                  </a:lnTo>
                  <a:lnTo>
                    <a:pt x="6408420" y="95250"/>
                  </a:lnTo>
                  <a:lnTo>
                    <a:pt x="6400927" y="58165"/>
                  </a:lnTo>
                  <a:lnTo>
                    <a:pt x="6380480" y="27939"/>
                  </a:lnTo>
                  <a:lnTo>
                    <a:pt x="6350254" y="7493"/>
                  </a:lnTo>
                  <a:lnTo>
                    <a:pt x="6313170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94766" y="5167121"/>
              <a:ext cx="6408420" cy="2411095"/>
            </a:xfrm>
            <a:custGeom>
              <a:avLst/>
              <a:gdLst/>
              <a:ahLst/>
              <a:cxnLst/>
              <a:rect l="l" t="t" r="r" b="b"/>
              <a:pathLst>
                <a:path w="6408420" h="2411095">
                  <a:moveTo>
                    <a:pt x="0" y="95250"/>
                  </a:moveTo>
                  <a:lnTo>
                    <a:pt x="7493" y="58165"/>
                  </a:lnTo>
                  <a:lnTo>
                    <a:pt x="27901" y="27939"/>
                  </a:lnTo>
                  <a:lnTo>
                    <a:pt x="58191" y="7492"/>
                  </a:lnTo>
                  <a:lnTo>
                    <a:pt x="95275" y="0"/>
                  </a:lnTo>
                  <a:lnTo>
                    <a:pt x="6313170" y="0"/>
                  </a:lnTo>
                  <a:lnTo>
                    <a:pt x="6350254" y="7492"/>
                  </a:lnTo>
                  <a:lnTo>
                    <a:pt x="6380480" y="27939"/>
                  </a:lnTo>
                  <a:lnTo>
                    <a:pt x="6400927" y="58165"/>
                  </a:lnTo>
                  <a:lnTo>
                    <a:pt x="6408420" y="95250"/>
                  </a:lnTo>
                  <a:lnTo>
                    <a:pt x="6408420" y="2315438"/>
                  </a:lnTo>
                  <a:lnTo>
                    <a:pt x="6400927" y="2352522"/>
                  </a:lnTo>
                  <a:lnTo>
                    <a:pt x="6380480" y="2382812"/>
                  </a:lnTo>
                  <a:lnTo>
                    <a:pt x="6350254" y="2403221"/>
                  </a:lnTo>
                  <a:lnTo>
                    <a:pt x="6313170" y="2410714"/>
                  </a:lnTo>
                  <a:lnTo>
                    <a:pt x="95275" y="2410714"/>
                  </a:lnTo>
                  <a:lnTo>
                    <a:pt x="58191" y="2403221"/>
                  </a:lnTo>
                  <a:lnTo>
                    <a:pt x="27901" y="2382812"/>
                  </a:lnTo>
                  <a:lnTo>
                    <a:pt x="7493" y="2352522"/>
                  </a:lnTo>
                  <a:lnTo>
                    <a:pt x="0" y="2315438"/>
                  </a:lnTo>
                  <a:lnTo>
                    <a:pt x="0" y="95250"/>
                  </a:lnTo>
                  <a:close/>
                </a:path>
              </a:pathLst>
            </a:custGeom>
            <a:ln w="7618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015085" y="5341747"/>
            <a:ext cx="5809615" cy="18916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5" b="1">
                <a:solidFill>
                  <a:srgbClr val="E2DFDF"/>
                </a:solidFill>
                <a:latin typeface="Carlito"/>
                <a:cs typeface="Carlito"/>
              </a:rPr>
              <a:t>Case</a:t>
            </a:r>
            <a:r>
              <a:rPr dirty="0" sz="2200" spc="-14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90" b="1">
                <a:solidFill>
                  <a:srgbClr val="E2DFDF"/>
                </a:solidFill>
                <a:latin typeface="Carlito"/>
                <a:cs typeface="Carlito"/>
              </a:rPr>
              <a:t>Scenario </a:t>
            </a:r>
            <a:r>
              <a:rPr dirty="0" sz="2200" spc="-35" b="1">
                <a:solidFill>
                  <a:srgbClr val="E2DFDF"/>
                </a:solidFill>
                <a:latin typeface="Carlito"/>
                <a:cs typeface="Carlito"/>
              </a:rPr>
              <a:t>3:</a:t>
            </a:r>
            <a:r>
              <a:rPr dirty="0" sz="2200" spc="-10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75" b="1">
                <a:solidFill>
                  <a:srgbClr val="E2DFDF"/>
                </a:solidFill>
                <a:latin typeface="Carlito"/>
                <a:cs typeface="Carlito"/>
              </a:rPr>
              <a:t>Social</a:t>
            </a:r>
            <a:r>
              <a:rPr dirty="0" sz="2200" spc="-15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75" b="1">
                <a:solidFill>
                  <a:srgbClr val="E2DFDF"/>
                </a:solidFill>
                <a:latin typeface="Carlito"/>
                <a:cs typeface="Carlito"/>
              </a:rPr>
              <a:t>Media</a:t>
            </a:r>
            <a:r>
              <a:rPr dirty="0" sz="2200" spc="-13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10" b="1">
                <a:solidFill>
                  <a:srgbClr val="E2DFDF"/>
                </a:solidFill>
                <a:latin typeface="Carlito"/>
                <a:cs typeface="Carlito"/>
              </a:rPr>
              <a:t>Intrusion</a:t>
            </a:r>
            <a:endParaRPr sz="2200">
              <a:latin typeface="Carlito"/>
              <a:cs typeface="Carlito"/>
            </a:endParaRPr>
          </a:p>
          <a:p>
            <a:pPr marL="12700" marR="5080">
              <a:lnSpc>
                <a:spcPct val="138100"/>
              </a:lnSpc>
              <a:spcBef>
                <a:spcPts val="455"/>
              </a:spcBef>
            </a:pP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An</a:t>
            </a:r>
            <a:r>
              <a:rPr dirty="0" sz="1750" spc="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individual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claimsemotional</a:t>
            </a:r>
            <a:r>
              <a:rPr dirty="0" sz="175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distress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from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unwanted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social</a:t>
            </a:r>
            <a:r>
              <a:rPr dirty="0" sz="17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media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social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media</a:t>
            </a:r>
            <a:r>
              <a:rPr dirty="0" sz="17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contact.</a:t>
            </a:r>
            <a:r>
              <a:rPr dirty="0" sz="1750" spc="-1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Participants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apply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principles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from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Collins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v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Collins</a:t>
            </a:r>
            <a:r>
              <a:rPr dirty="0" sz="1750" spc="-1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v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Wilcock</a:t>
            </a:r>
            <a:r>
              <a:rPr dirty="0" sz="1750" spc="-1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determine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if</a:t>
            </a:r>
            <a:r>
              <a:rPr dirty="0" sz="17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this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constitutes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form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battery</a:t>
            </a:r>
            <a:r>
              <a:rPr dirty="0" sz="17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or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battery</a:t>
            </a:r>
            <a:r>
              <a:rPr dirty="0" sz="175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or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trespass.</a:t>
            </a:r>
            <a:endParaRPr sz="1750">
              <a:latin typeface="Carlito"/>
              <a:cs typeface="Carlito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7427976" y="5163311"/>
            <a:ext cx="6416040" cy="2418715"/>
            <a:chOff x="7427976" y="5163311"/>
            <a:chExt cx="6416040" cy="2418715"/>
          </a:xfrm>
        </p:grpSpPr>
        <p:sp>
          <p:nvSpPr>
            <p:cNvPr id="17" name="object 17" descr=""/>
            <p:cNvSpPr/>
            <p:nvPr/>
          </p:nvSpPr>
          <p:spPr>
            <a:xfrm>
              <a:off x="7429500" y="5164835"/>
              <a:ext cx="6408420" cy="2411095"/>
            </a:xfrm>
            <a:custGeom>
              <a:avLst/>
              <a:gdLst/>
              <a:ahLst/>
              <a:cxnLst/>
              <a:rect l="l" t="t" r="r" b="b"/>
              <a:pathLst>
                <a:path w="6408419" h="2411095">
                  <a:moveTo>
                    <a:pt x="6313169" y="0"/>
                  </a:moveTo>
                  <a:lnTo>
                    <a:pt x="95250" y="0"/>
                  </a:lnTo>
                  <a:lnTo>
                    <a:pt x="58166" y="7493"/>
                  </a:lnTo>
                  <a:lnTo>
                    <a:pt x="27940" y="27939"/>
                  </a:lnTo>
                  <a:lnTo>
                    <a:pt x="7493" y="58165"/>
                  </a:lnTo>
                  <a:lnTo>
                    <a:pt x="0" y="95250"/>
                  </a:lnTo>
                  <a:lnTo>
                    <a:pt x="0" y="2315438"/>
                  </a:lnTo>
                  <a:lnTo>
                    <a:pt x="7493" y="2352522"/>
                  </a:lnTo>
                  <a:lnTo>
                    <a:pt x="27940" y="2382812"/>
                  </a:lnTo>
                  <a:lnTo>
                    <a:pt x="58166" y="2403221"/>
                  </a:lnTo>
                  <a:lnTo>
                    <a:pt x="95250" y="2410714"/>
                  </a:lnTo>
                  <a:lnTo>
                    <a:pt x="6313169" y="2410714"/>
                  </a:lnTo>
                  <a:lnTo>
                    <a:pt x="6350254" y="2403221"/>
                  </a:lnTo>
                  <a:lnTo>
                    <a:pt x="6380480" y="2382812"/>
                  </a:lnTo>
                  <a:lnTo>
                    <a:pt x="6400927" y="2352522"/>
                  </a:lnTo>
                  <a:lnTo>
                    <a:pt x="6408419" y="2315438"/>
                  </a:lnTo>
                  <a:lnTo>
                    <a:pt x="6408419" y="95250"/>
                  </a:lnTo>
                  <a:lnTo>
                    <a:pt x="6400927" y="58165"/>
                  </a:lnTo>
                  <a:lnTo>
                    <a:pt x="6380480" y="27939"/>
                  </a:lnTo>
                  <a:lnTo>
                    <a:pt x="6350254" y="7493"/>
                  </a:lnTo>
                  <a:lnTo>
                    <a:pt x="6313169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431786" y="5167121"/>
              <a:ext cx="6408420" cy="2411095"/>
            </a:xfrm>
            <a:custGeom>
              <a:avLst/>
              <a:gdLst/>
              <a:ahLst/>
              <a:cxnLst/>
              <a:rect l="l" t="t" r="r" b="b"/>
              <a:pathLst>
                <a:path w="6408419" h="2411095">
                  <a:moveTo>
                    <a:pt x="0" y="95250"/>
                  </a:moveTo>
                  <a:lnTo>
                    <a:pt x="7493" y="58165"/>
                  </a:lnTo>
                  <a:lnTo>
                    <a:pt x="27940" y="27939"/>
                  </a:lnTo>
                  <a:lnTo>
                    <a:pt x="58166" y="7492"/>
                  </a:lnTo>
                  <a:lnTo>
                    <a:pt x="95250" y="0"/>
                  </a:lnTo>
                  <a:lnTo>
                    <a:pt x="6313170" y="0"/>
                  </a:lnTo>
                  <a:lnTo>
                    <a:pt x="6350254" y="7492"/>
                  </a:lnTo>
                  <a:lnTo>
                    <a:pt x="6380480" y="27939"/>
                  </a:lnTo>
                  <a:lnTo>
                    <a:pt x="6400927" y="58165"/>
                  </a:lnTo>
                  <a:lnTo>
                    <a:pt x="6408420" y="95250"/>
                  </a:lnTo>
                  <a:lnTo>
                    <a:pt x="6408420" y="2315438"/>
                  </a:lnTo>
                  <a:lnTo>
                    <a:pt x="6400927" y="2352522"/>
                  </a:lnTo>
                  <a:lnTo>
                    <a:pt x="6380480" y="2382812"/>
                  </a:lnTo>
                  <a:lnTo>
                    <a:pt x="6350254" y="2403221"/>
                  </a:lnTo>
                  <a:lnTo>
                    <a:pt x="6313170" y="2410714"/>
                  </a:lnTo>
                  <a:lnTo>
                    <a:pt x="95250" y="2410714"/>
                  </a:lnTo>
                  <a:lnTo>
                    <a:pt x="58166" y="2403221"/>
                  </a:lnTo>
                  <a:lnTo>
                    <a:pt x="27940" y="2382812"/>
                  </a:lnTo>
                  <a:lnTo>
                    <a:pt x="7493" y="2352522"/>
                  </a:lnTo>
                  <a:lnTo>
                    <a:pt x="0" y="2315438"/>
                  </a:lnTo>
                  <a:lnTo>
                    <a:pt x="0" y="95250"/>
                  </a:lnTo>
                  <a:close/>
                </a:path>
              </a:pathLst>
            </a:custGeom>
            <a:ln w="7619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7651750" y="5341747"/>
            <a:ext cx="5226050" cy="15227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5" b="1">
                <a:solidFill>
                  <a:srgbClr val="E2DFDF"/>
                </a:solidFill>
                <a:latin typeface="Carlito"/>
                <a:cs typeface="Carlito"/>
              </a:rPr>
              <a:t>Case</a:t>
            </a:r>
            <a:r>
              <a:rPr dirty="0" sz="2200" spc="-12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90" b="1">
                <a:solidFill>
                  <a:srgbClr val="E2DFDF"/>
                </a:solidFill>
                <a:latin typeface="Carlito"/>
                <a:cs typeface="Carlito"/>
              </a:rPr>
              <a:t>Scenario</a:t>
            </a:r>
            <a:r>
              <a:rPr dirty="0" sz="2200" spc="-7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35" b="1">
                <a:solidFill>
                  <a:srgbClr val="E2DFDF"/>
                </a:solidFill>
                <a:latin typeface="Carlito"/>
                <a:cs typeface="Carlito"/>
              </a:rPr>
              <a:t>4:</a:t>
            </a:r>
            <a:r>
              <a:rPr dirty="0" sz="2200" spc="-90" b="1">
                <a:solidFill>
                  <a:srgbClr val="E2DFDF"/>
                </a:solidFill>
                <a:latin typeface="Carlito"/>
                <a:cs typeface="Carlito"/>
              </a:rPr>
              <a:t> Squatters'</a:t>
            </a:r>
            <a:r>
              <a:rPr dirty="0" sz="2200" spc="-4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10" b="1">
                <a:solidFill>
                  <a:srgbClr val="E2DFDF"/>
                </a:solidFill>
                <a:latin typeface="Carlito"/>
                <a:cs typeface="Carlito"/>
              </a:rPr>
              <a:t>Rights</a:t>
            </a:r>
            <a:endParaRPr sz="2200">
              <a:latin typeface="Carlito"/>
              <a:cs typeface="Carlito"/>
            </a:endParaRPr>
          </a:p>
          <a:p>
            <a:pPr marL="12700" marR="5080">
              <a:lnSpc>
                <a:spcPct val="138000"/>
              </a:lnSpc>
              <a:spcBef>
                <a:spcPts val="455"/>
              </a:spcBef>
            </a:pP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Activists</a:t>
            </a:r>
            <a:r>
              <a:rPr dirty="0" sz="1750" spc="-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occupy</a:t>
            </a:r>
            <a:r>
              <a:rPr dirty="0" sz="1750" spc="-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an</a:t>
            </a:r>
            <a:r>
              <a:rPr dirty="0" sz="17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abandoned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building</a:t>
            </a:r>
            <a:r>
              <a:rPr dirty="0" sz="17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provide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shelter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for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for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homeless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people.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Participants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debate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application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of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Southwark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v</a:t>
            </a:r>
            <a:r>
              <a:rPr dirty="0" sz="175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Williams</a:t>
            </a:r>
            <a:r>
              <a:rPr dirty="0" sz="1750" spc="-1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75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light</a:t>
            </a:r>
            <a:r>
              <a:rPr dirty="0" sz="1750" spc="-1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current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social</a:t>
            </a:r>
            <a:r>
              <a:rPr dirty="0" sz="1750" spc="-1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issues.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pc="-10"/>
              <a:t>11/23/2024</a:t>
            </a: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6075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991" y="3232226"/>
            <a:ext cx="9630410" cy="6515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100" spc="-75"/>
              <a:t>Q&amp;A:</a:t>
            </a:r>
            <a:r>
              <a:rPr dirty="0" sz="4100" spc="-330"/>
              <a:t> </a:t>
            </a:r>
            <a:r>
              <a:rPr dirty="0" sz="4100" spc="-125"/>
              <a:t>Unresolved</a:t>
            </a:r>
            <a:r>
              <a:rPr dirty="0" sz="4100" spc="-445"/>
              <a:t> </a:t>
            </a:r>
            <a:r>
              <a:rPr dirty="0" sz="4100" spc="-140"/>
              <a:t>Controversies</a:t>
            </a:r>
            <a:r>
              <a:rPr dirty="0" sz="4100" spc="-465"/>
              <a:t> </a:t>
            </a:r>
            <a:r>
              <a:rPr dirty="0" sz="4100" spc="-55"/>
              <a:t>in</a:t>
            </a:r>
            <a:r>
              <a:rPr dirty="0" sz="4100" spc="-185"/>
              <a:t> </a:t>
            </a:r>
            <a:r>
              <a:rPr dirty="0" sz="4100" spc="-120"/>
              <a:t>Trespass</a:t>
            </a:r>
            <a:r>
              <a:rPr dirty="0" sz="4100" spc="-385"/>
              <a:t> </a:t>
            </a:r>
            <a:r>
              <a:rPr dirty="0" sz="4100" spc="-25"/>
              <a:t>Law</a:t>
            </a:r>
            <a:endParaRPr sz="41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995" y="4309871"/>
            <a:ext cx="521208" cy="52120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16991" y="4983860"/>
            <a:ext cx="2908935" cy="204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65" b="1">
                <a:solidFill>
                  <a:srgbClr val="E2DFDF"/>
                </a:solidFill>
                <a:latin typeface="Carlito"/>
                <a:cs typeface="Carlito"/>
              </a:rPr>
              <a:t>Digital</a:t>
            </a:r>
            <a:r>
              <a:rPr dirty="0" sz="2050" spc="-23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050" spc="-10" b="1">
                <a:solidFill>
                  <a:srgbClr val="E2DFDF"/>
                </a:solidFill>
                <a:latin typeface="Carlito"/>
                <a:cs typeface="Carlito"/>
              </a:rPr>
              <a:t>Trespass</a:t>
            </a:r>
            <a:endParaRPr sz="2050">
              <a:latin typeface="Carlito"/>
              <a:cs typeface="Carlito"/>
            </a:endParaRPr>
          </a:p>
          <a:p>
            <a:pPr marL="12700" marR="5080">
              <a:lnSpc>
                <a:spcPct val="135000"/>
              </a:lnSpc>
              <a:spcBef>
                <a:spcPts val="500"/>
              </a:spcBef>
            </a:pPr>
            <a:r>
              <a:rPr dirty="0" sz="1600" spc="-30">
                <a:solidFill>
                  <a:srgbClr val="E2DFDF"/>
                </a:solidFill>
                <a:latin typeface="Carlito"/>
                <a:cs typeface="Carlito"/>
              </a:rPr>
              <a:t>How</a:t>
            </a:r>
            <a:r>
              <a:rPr dirty="0" sz="160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40">
                <a:solidFill>
                  <a:srgbClr val="E2DFDF"/>
                </a:solidFill>
                <a:latin typeface="Carlito"/>
                <a:cs typeface="Carlito"/>
              </a:rPr>
              <a:t>should</a:t>
            </a:r>
            <a:r>
              <a:rPr dirty="0" sz="160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60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25">
                <a:solidFill>
                  <a:srgbClr val="E2DFDF"/>
                </a:solidFill>
                <a:latin typeface="Carlito"/>
                <a:cs typeface="Carlito"/>
              </a:rPr>
              <a:t>law</a:t>
            </a:r>
            <a:r>
              <a:rPr dirty="0" sz="160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55">
                <a:solidFill>
                  <a:srgbClr val="E2DFDF"/>
                </a:solidFill>
                <a:latin typeface="Carlito"/>
                <a:cs typeface="Carlito"/>
              </a:rPr>
              <a:t>address</a:t>
            </a:r>
            <a:r>
              <a:rPr dirty="0" sz="160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2DFDF"/>
                </a:solidFill>
                <a:latin typeface="Carlito"/>
                <a:cs typeface="Carlito"/>
              </a:rPr>
              <a:t>trespass </a:t>
            </a:r>
            <a:r>
              <a:rPr dirty="0" sz="1600" spc="-55">
                <a:solidFill>
                  <a:srgbClr val="E2DFDF"/>
                </a:solidFill>
                <a:latin typeface="Carlito"/>
                <a:cs typeface="Carlito"/>
              </a:rPr>
              <a:t>trespass</a:t>
            </a:r>
            <a:r>
              <a:rPr dirty="0" sz="160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60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40">
                <a:solidFill>
                  <a:srgbClr val="E2DFDF"/>
                </a:solidFill>
                <a:latin typeface="Carlito"/>
                <a:cs typeface="Carlito"/>
              </a:rPr>
              <a:t>virtual</a:t>
            </a:r>
            <a:r>
              <a:rPr dirty="0" sz="1600" spc="-1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45">
                <a:solidFill>
                  <a:srgbClr val="E2DFDF"/>
                </a:solidFill>
                <a:latin typeface="Carlito"/>
                <a:cs typeface="Carlito"/>
              </a:rPr>
              <a:t>spaces</a:t>
            </a:r>
            <a:r>
              <a:rPr dirty="0" sz="160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40">
                <a:solidFill>
                  <a:srgbClr val="E2DFDF"/>
                </a:solidFill>
                <a:latin typeface="Carlito"/>
                <a:cs typeface="Carlito"/>
              </a:rPr>
              <a:t>or</a:t>
            </a:r>
            <a:r>
              <a:rPr dirty="0" sz="160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2DFDF"/>
                </a:solidFill>
                <a:latin typeface="Carlito"/>
                <a:cs typeface="Carlito"/>
              </a:rPr>
              <a:t>digital </a:t>
            </a:r>
            <a:r>
              <a:rPr dirty="0" sz="1600" spc="-30">
                <a:solidFill>
                  <a:srgbClr val="E2DFDF"/>
                </a:solidFill>
                <a:latin typeface="Carlito"/>
                <a:cs typeface="Carlito"/>
              </a:rPr>
              <a:t>digitalproperty?</a:t>
            </a:r>
            <a:r>
              <a:rPr dirty="0" sz="1600" spc="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50">
                <a:solidFill>
                  <a:srgbClr val="E2DFDF"/>
                </a:solidFill>
                <a:latin typeface="Carlito"/>
                <a:cs typeface="Carlito"/>
              </a:rPr>
              <a:t>Does</a:t>
            </a:r>
            <a:r>
              <a:rPr dirty="0" sz="16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2DFDF"/>
                </a:solidFill>
                <a:latin typeface="Carlito"/>
                <a:cs typeface="Carlito"/>
              </a:rPr>
              <a:t>unauthorised </a:t>
            </a:r>
            <a:r>
              <a:rPr dirty="0" sz="1600" spc="-55">
                <a:solidFill>
                  <a:srgbClr val="E2DFDF"/>
                </a:solidFill>
                <a:latin typeface="Carlito"/>
                <a:cs typeface="Carlito"/>
              </a:rPr>
              <a:t>unauthorised</a:t>
            </a:r>
            <a:r>
              <a:rPr dirty="0" sz="160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40">
                <a:solidFill>
                  <a:srgbClr val="E2DFDF"/>
                </a:solidFill>
                <a:latin typeface="Carlito"/>
                <a:cs typeface="Carlito"/>
              </a:rPr>
              <a:t>access </a:t>
            </a:r>
            <a:r>
              <a:rPr dirty="0" sz="160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60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2DFDF"/>
                </a:solidFill>
                <a:latin typeface="Carlito"/>
                <a:cs typeface="Carlito"/>
              </a:rPr>
              <a:t>online </a:t>
            </a:r>
            <a:r>
              <a:rPr dirty="0" sz="1600" spc="-45">
                <a:solidFill>
                  <a:srgbClr val="E2DFDF"/>
                </a:solidFill>
                <a:latin typeface="Carlito"/>
                <a:cs typeface="Carlito"/>
              </a:rPr>
              <a:t>accounts</a:t>
            </a:r>
            <a:r>
              <a:rPr dirty="0" sz="160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50">
                <a:solidFill>
                  <a:srgbClr val="E2DFDF"/>
                </a:solidFill>
                <a:latin typeface="Carlito"/>
                <a:cs typeface="Carlito"/>
              </a:rPr>
              <a:t>constitute</a:t>
            </a:r>
            <a:r>
              <a:rPr dirty="0" sz="160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2DFDF"/>
                </a:solidFill>
                <a:latin typeface="Carlito"/>
                <a:cs typeface="Carlito"/>
              </a:rPr>
              <a:t>trespass?</a:t>
            </a:r>
            <a:endParaRPr sz="1600">
              <a:latin typeface="Carlito"/>
              <a:cs typeface="Carli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01084" y="4309871"/>
            <a:ext cx="521208" cy="52120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088384" y="4983860"/>
            <a:ext cx="3026410" cy="204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65" b="1">
                <a:solidFill>
                  <a:srgbClr val="E2DFDF"/>
                </a:solidFill>
                <a:latin typeface="Carlito"/>
                <a:cs typeface="Carlito"/>
              </a:rPr>
              <a:t>Balancing</a:t>
            </a:r>
            <a:r>
              <a:rPr dirty="0" sz="2050" spc="-19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050" spc="-10" b="1">
                <a:solidFill>
                  <a:srgbClr val="E2DFDF"/>
                </a:solidFill>
                <a:latin typeface="Carlito"/>
                <a:cs typeface="Carlito"/>
              </a:rPr>
              <a:t>Rights</a:t>
            </a:r>
            <a:endParaRPr sz="2050">
              <a:latin typeface="Carlito"/>
              <a:cs typeface="Carlito"/>
            </a:endParaRPr>
          </a:p>
          <a:p>
            <a:pPr marL="12700" marR="5080">
              <a:lnSpc>
                <a:spcPct val="135000"/>
              </a:lnSpc>
              <a:spcBef>
                <a:spcPts val="500"/>
              </a:spcBef>
            </a:pPr>
            <a:r>
              <a:rPr dirty="0" sz="1600" spc="-35">
                <a:solidFill>
                  <a:srgbClr val="E2DFDF"/>
                </a:solidFill>
                <a:latin typeface="Carlito"/>
                <a:cs typeface="Carlito"/>
              </a:rPr>
              <a:t>How</a:t>
            </a:r>
            <a:r>
              <a:rPr dirty="0" sz="160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2DFDF"/>
                </a:solidFill>
                <a:latin typeface="Carlito"/>
                <a:cs typeface="Carlito"/>
              </a:rPr>
              <a:t>can</a:t>
            </a:r>
            <a:r>
              <a:rPr dirty="0" sz="160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E2DFDF"/>
                </a:solidFill>
                <a:latin typeface="Carlito"/>
                <a:cs typeface="Carlito"/>
              </a:rPr>
              <a:t>we</a:t>
            </a:r>
            <a:r>
              <a:rPr dirty="0" sz="1600" spc="-40">
                <a:solidFill>
                  <a:srgbClr val="E2DFDF"/>
                </a:solidFill>
                <a:latin typeface="Carlito"/>
                <a:cs typeface="Carlito"/>
              </a:rPr>
              <a:t> balance</a:t>
            </a:r>
            <a:r>
              <a:rPr dirty="0" sz="1600" spc="-1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50">
                <a:solidFill>
                  <a:srgbClr val="E2DFDF"/>
                </a:solidFill>
                <a:latin typeface="Carlito"/>
                <a:cs typeface="Carlito"/>
              </a:rPr>
              <a:t>property</a:t>
            </a:r>
            <a:r>
              <a:rPr dirty="0" sz="1600" spc="-10">
                <a:solidFill>
                  <a:srgbClr val="E2DFDF"/>
                </a:solidFill>
                <a:latin typeface="Carlito"/>
                <a:cs typeface="Carlito"/>
              </a:rPr>
              <a:t> rights </a:t>
            </a:r>
            <a:r>
              <a:rPr dirty="0" sz="1600" spc="-40">
                <a:solidFill>
                  <a:srgbClr val="E2DFDF"/>
                </a:solidFill>
                <a:latin typeface="Carlito"/>
                <a:cs typeface="Carlito"/>
              </a:rPr>
              <a:t>rights</a:t>
            </a:r>
            <a:r>
              <a:rPr dirty="0" sz="160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25">
                <a:solidFill>
                  <a:srgbClr val="E2DFDF"/>
                </a:solidFill>
                <a:latin typeface="Carlito"/>
                <a:cs typeface="Carlito"/>
              </a:rPr>
              <a:t>with</a:t>
            </a:r>
            <a:r>
              <a:rPr dirty="0" sz="160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2DFDF"/>
                </a:solidFill>
                <a:latin typeface="Carlito"/>
                <a:cs typeface="Carlito"/>
              </a:rPr>
              <a:t>public</a:t>
            </a:r>
            <a:r>
              <a:rPr dirty="0" sz="1600" spc="-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45">
                <a:solidFill>
                  <a:srgbClr val="E2DFDF"/>
                </a:solidFill>
                <a:latin typeface="Carlito"/>
                <a:cs typeface="Carlito"/>
              </a:rPr>
              <a:t>interest,</a:t>
            </a:r>
            <a:r>
              <a:rPr dirty="0" sz="160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55">
                <a:solidFill>
                  <a:srgbClr val="E2DFDF"/>
                </a:solidFill>
                <a:latin typeface="Carlito"/>
                <a:cs typeface="Carlito"/>
              </a:rPr>
              <a:t>especially</a:t>
            </a:r>
            <a:r>
              <a:rPr dirty="0" sz="160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25">
                <a:solidFill>
                  <a:srgbClr val="E2DFDF"/>
                </a:solidFill>
                <a:latin typeface="Carlito"/>
                <a:cs typeface="Carlito"/>
              </a:rPr>
              <a:t>in </a:t>
            </a:r>
            <a:r>
              <a:rPr dirty="0" sz="1600" spc="-55">
                <a:solidFill>
                  <a:srgbClr val="E2DFDF"/>
                </a:solidFill>
                <a:latin typeface="Carlito"/>
                <a:cs typeface="Carlito"/>
              </a:rPr>
              <a:t>especially</a:t>
            </a:r>
            <a:r>
              <a:rPr dirty="0" sz="1600" spc="-1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60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55">
                <a:solidFill>
                  <a:srgbClr val="E2DFDF"/>
                </a:solidFill>
                <a:latin typeface="Carlito"/>
                <a:cs typeface="Carlito"/>
              </a:rPr>
              <a:t>cases</a:t>
            </a:r>
            <a:r>
              <a:rPr dirty="0" sz="160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600" spc="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2DFDF"/>
                </a:solidFill>
                <a:latin typeface="Carlito"/>
                <a:cs typeface="Carlito"/>
              </a:rPr>
              <a:t>environmental </a:t>
            </a:r>
            <a:r>
              <a:rPr dirty="0" sz="1600" spc="-55">
                <a:solidFill>
                  <a:srgbClr val="E2DFDF"/>
                </a:solidFill>
                <a:latin typeface="Carlito"/>
                <a:cs typeface="Carlito"/>
              </a:rPr>
              <a:t>environmental</a:t>
            </a:r>
            <a:r>
              <a:rPr dirty="0" sz="160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55">
                <a:solidFill>
                  <a:srgbClr val="E2DFDF"/>
                </a:solidFill>
                <a:latin typeface="Carlito"/>
                <a:cs typeface="Carlito"/>
              </a:rPr>
              <a:t>protection</a:t>
            </a:r>
            <a:r>
              <a:rPr dirty="0" sz="160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E2DFDF"/>
                </a:solidFill>
                <a:latin typeface="Carlito"/>
                <a:cs typeface="Carlito"/>
              </a:rPr>
              <a:t>or</a:t>
            </a:r>
            <a:r>
              <a:rPr dirty="0" sz="1600" spc="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2DFDF"/>
                </a:solidFill>
                <a:latin typeface="Carlito"/>
                <a:cs typeface="Carlito"/>
              </a:rPr>
              <a:t>historical </a:t>
            </a:r>
            <a:r>
              <a:rPr dirty="0" sz="1600" spc="-50">
                <a:solidFill>
                  <a:srgbClr val="E2DFDF"/>
                </a:solidFill>
                <a:latin typeface="Carlito"/>
                <a:cs typeface="Carlito"/>
              </a:rPr>
              <a:t>historical</a:t>
            </a:r>
            <a:r>
              <a:rPr dirty="0" sz="160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2DFDF"/>
                </a:solidFill>
                <a:latin typeface="Carlito"/>
                <a:cs typeface="Carlito"/>
              </a:rPr>
              <a:t>preservation?</a:t>
            </a:r>
            <a:endParaRPr sz="1600">
              <a:latin typeface="Carlito"/>
              <a:cs typeface="Carlit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72171" y="4309871"/>
            <a:ext cx="521207" cy="52120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7460360" y="4983860"/>
            <a:ext cx="3031490" cy="2377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85" b="1">
                <a:solidFill>
                  <a:srgbClr val="E2DFDF"/>
                </a:solidFill>
                <a:latin typeface="Carlito"/>
                <a:cs typeface="Carlito"/>
              </a:rPr>
              <a:t>International</a:t>
            </a:r>
            <a:r>
              <a:rPr dirty="0" sz="2050" spc="-3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050" spc="-10" b="1">
                <a:solidFill>
                  <a:srgbClr val="E2DFDF"/>
                </a:solidFill>
                <a:latin typeface="Carlito"/>
                <a:cs typeface="Carlito"/>
              </a:rPr>
              <a:t>Boundaries</a:t>
            </a:r>
            <a:endParaRPr sz="2050">
              <a:latin typeface="Carlito"/>
              <a:cs typeface="Carlito"/>
            </a:endParaRPr>
          </a:p>
          <a:p>
            <a:pPr marL="12700" marR="5080">
              <a:lnSpc>
                <a:spcPct val="135000"/>
              </a:lnSpc>
              <a:spcBef>
                <a:spcPts val="500"/>
              </a:spcBef>
            </a:pPr>
            <a:r>
              <a:rPr dirty="0" sz="160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60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E2DFDF"/>
                </a:solidFill>
                <a:latin typeface="Carlito"/>
                <a:cs typeface="Carlito"/>
              </a:rPr>
              <a:t>an</a:t>
            </a:r>
            <a:r>
              <a:rPr dirty="0" sz="1600" spc="-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55">
                <a:solidFill>
                  <a:srgbClr val="E2DFDF"/>
                </a:solidFill>
                <a:latin typeface="Carlito"/>
                <a:cs typeface="Carlito"/>
              </a:rPr>
              <a:t>increasingly</a:t>
            </a:r>
            <a:r>
              <a:rPr dirty="0" sz="160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45">
                <a:solidFill>
                  <a:srgbClr val="E2DFDF"/>
                </a:solidFill>
                <a:latin typeface="Carlito"/>
                <a:cs typeface="Carlito"/>
              </a:rPr>
              <a:t>globalised</a:t>
            </a:r>
            <a:r>
              <a:rPr dirty="0" sz="160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2DFDF"/>
                </a:solidFill>
                <a:latin typeface="Carlito"/>
                <a:cs typeface="Carlito"/>
              </a:rPr>
              <a:t>world, </a:t>
            </a:r>
            <a:r>
              <a:rPr dirty="0" sz="1600" spc="-45">
                <a:solidFill>
                  <a:srgbClr val="E2DFDF"/>
                </a:solidFill>
                <a:latin typeface="Carlito"/>
                <a:cs typeface="Carlito"/>
              </a:rPr>
              <a:t>world,</a:t>
            </a:r>
            <a:r>
              <a:rPr dirty="0" sz="160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2DFDF"/>
                </a:solidFill>
                <a:latin typeface="Carlito"/>
                <a:cs typeface="Carlito"/>
              </a:rPr>
              <a:t>how</a:t>
            </a:r>
            <a:r>
              <a:rPr dirty="0" sz="160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25">
                <a:solidFill>
                  <a:srgbClr val="E2DFDF"/>
                </a:solidFill>
                <a:latin typeface="Carlito"/>
                <a:cs typeface="Carlito"/>
              </a:rPr>
              <a:t>do</a:t>
            </a:r>
            <a:r>
              <a:rPr dirty="0" sz="160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E2DFDF"/>
                </a:solidFill>
                <a:latin typeface="Carlito"/>
                <a:cs typeface="Carlito"/>
              </a:rPr>
              <a:t>we </a:t>
            </a:r>
            <a:r>
              <a:rPr dirty="0" sz="1600" spc="-55">
                <a:solidFill>
                  <a:srgbClr val="E2DFDF"/>
                </a:solidFill>
                <a:latin typeface="Carlito"/>
                <a:cs typeface="Carlito"/>
              </a:rPr>
              <a:t>address</a:t>
            </a:r>
            <a:r>
              <a:rPr dirty="0" sz="160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2DFDF"/>
                </a:solidFill>
                <a:latin typeface="Carlito"/>
                <a:cs typeface="Carlito"/>
              </a:rPr>
              <a:t>trespass </a:t>
            </a:r>
            <a:r>
              <a:rPr dirty="0" sz="1600" spc="-55">
                <a:solidFill>
                  <a:srgbClr val="E2DFDF"/>
                </a:solidFill>
                <a:latin typeface="Carlito"/>
                <a:cs typeface="Carlito"/>
              </a:rPr>
              <a:t>trespass</a:t>
            </a:r>
            <a:r>
              <a:rPr dirty="0" sz="160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55">
                <a:solidFill>
                  <a:srgbClr val="E2DFDF"/>
                </a:solidFill>
                <a:latin typeface="Carlito"/>
                <a:cs typeface="Carlito"/>
              </a:rPr>
              <a:t>issues</a:t>
            </a:r>
            <a:r>
              <a:rPr dirty="0" sz="160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30">
                <a:solidFill>
                  <a:srgbClr val="E2DFDF"/>
                </a:solidFill>
                <a:latin typeface="Carlito"/>
                <a:cs typeface="Carlito"/>
              </a:rPr>
              <a:t>that</a:t>
            </a:r>
            <a:r>
              <a:rPr dirty="0" sz="160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55">
                <a:solidFill>
                  <a:srgbClr val="E2DFDF"/>
                </a:solidFill>
                <a:latin typeface="Carlito"/>
                <a:cs typeface="Carlito"/>
              </a:rPr>
              <a:t>cross</a:t>
            </a:r>
            <a:r>
              <a:rPr dirty="0" sz="1600" spc="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20">
                <a:solidFill>
                  <a:srgbClr val="E2DFDF"/>
                </a:solidFill>
                <a:latin typeface="Carlito"/>
                <a:cs typeface="Carlito"/>
              </a:rPr>
              <a:t>international </a:t>
            </a:r>
            <a:r>
              <a:rPr dirty="0" sz="1600" spc="-55">
                <a:solidFill>
                  <a:srgbClr val="E2DFDF"/>
                </a:solidFill>
                <a:latin typeface="Carlito"/>
                <a:cs typeface="Carlito"/>
              </a:rPr>
              <a:t>international</a:t>
            </a:r>
            <a:r>
              <a:rPr dirty="0" sz="160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40">
                <a:solidFill>
                  <a:srgbClr val="E2DFDF"/>
                </a:solidFill>
                <a:latin typeface="Carlito"/>
                <a:cs typeface="Carlito"/>
              </a:rPr>
              <a:t>borders,</a:t>
            </a:r>
            <a:r>
              <a:rPr dirty="0" sz="1600" spc="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40">
                <a:solidFill>
                  <a:srgbClr val="E2DFDF"/>
                </a:solidFill>
                <a:latin typeface="Carlito"/>
                <a:cs typeface="Carlito"/>
              </a:rPr>
              <a:t>such</a:t>
            </a:r>
            <a:r>
              <a:rPr dirty="0" sz="160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2DFDF"/>
                </a:solidFill>
                <a:latin typeface="Carlito"/>
                <a:cs typeface="Carlito"/>
              </a:rPr>
              <a:t>as</a:t>
            </a:r>
            <a:r>
              <a:rPr dirty="0" sz="160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20">
                <a:solidFill>
                  <a:srgbClr val="E2DFDF"/>
                </a:solidFill>
                <a:latin typeface="Carlito"/>
                <a:cs typeface="Carlito"/>
              </a:rPr>
              <a:t>data </a:t>
            </a:r>
            <a:r>
              <a:rPr dirty="0" sz="1600" spc="-25">
                <a:solidFill>
                  <a:srgbClr val="E2DFDF"/>
                </a:solidFill>
                <a:latin typeface="Carlito"/>
                <a:cs typeface="Carlito"/>
              </a:rPr>
              <a:t>data</a:t>
            </a:r>
            <a:r>
              <a:rPr dirty="0" sz="1600" spc="-1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40">
                <a:solidFill>
                  <a:srgbClr val="E2DFDF"/>
                </a:solidFill>
                <a:latin typeface="Carlito"/>
                <a:cs typeface="Carlito"/>
              </a:rPr>
              <a:t>storage</a:t>
            </a:r>
            <a:r>
              <a:rPr dirty="0" sz="160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60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55">
                <a:solidFill>
                  <a:srgbClr val="E2DFDF"/>
                </a:solidFill>
                <a:latin typeface="Carlito"/>
                <a:cs typeface="Carlito"/>
              </a:rPr>
              <a:t>foreign</a:t>
            </a:r>
            <a:r>
              <a:rPr dirty="0" sz="160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2DFDF"/>
                </a:solidFill>
                <a:latin typeface="Carlito"/>
                <a:cs typeface="Carlito"/>
              </a:rPr>
              <a:t>countries? countries?</a:t>
            </a:r>
            <a:endParaRPr sz="160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41735" y="4309871"/>
            <a:ext cx="522731" cy="521208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0831830" y="4983860"/>
            <a:ext cx="2921000" cy="204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0" b="1">
                <a:solidFill>
                  <a:srgbClr val="E2DFDF"/>
                </a:solidFill>
                <a:latin typeface="Carlito"/>
                <a:cs typeface="Carlito"/>
              </a:rPr>
              <a:t>AI</a:t>
            </a:r>
            <a:r>
              <a:rPr dirty="0" sz="2050" spc="-20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050" spc="-35" b="1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2050" spc="-18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050" spc="-10" b="1">
                <a:solidFill>
                  <a:srgbClr val="E2DFDF"/>
                </a:solidFill>
                <a:latin typeface="Carlito"/>
                <a:cs typeface="Carlito"/>
              </a:rPr>
              <a:t>Autonomy</a:t>
            </a:r>
            <a:endParaRPr sz="2050">
              <a:latin typeface="Carlito"/>
              <a:cs typeface="Carlito"/>
            </a:endParaRPr>
          </a:p>
          <a:p>
            <a:pPr marL="12700" marR="5080">
              <a:lnSpc>
                <a:spcPct val="135000"/>
              </a:lnSpc>
              <a:spcBef>
                <a:spcPts val="500"/>
              </a:spcBef>
            </a:pPr>
            <a:r>
              <a:rPr dirty="0" sz="1600" spc="-30">
                <a:solidFill>
                  <a:srgbClr val="E2DFDF"/>
                </a:solidFill>
                <a:latin typeface="Carlito"/>
                <a:cs typeface="Carlito"/>
              </a:rPr>
              <a:t>As</a:t>
            </a:r>
            <a:r>
              <a:rPr dirty="0" sz="160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20">
                <a:solidFill>
                  <a:srgbClr val="E2DFDF"/>
                </a:solidFill>
                <a:latin typeface="Carlito"/>
                <a:cs typeface="Carlito"/>
              </a:rPr>
              <a:t>AI</a:t>
            </a:r>
            <a:r>
              <a:rPr dirty="0" sz="160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45">
                <a:solidFill>
                  <a:srgbClr val="E2DFDF"/>
                </a:solidFill>
                <a:latin typeface="Carlito"/>
                <a:cs typeface="Carlito"/>
              </a:rPr>
              <a:t>becomes</a:t>
            </a:r>
            <a:r>
              <a:rPr dirty="0" sz="160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2DFDF"/>
                </a:solidFill>
                <a:latin typeface="Carlito"/>
                <a:cs typeface="Carlito"/>
              </a:rPr>
              <a:t>more</a:t>
            </a:r>
            <a:r>
              <a:rPr dirty="0" sz="1600" spc="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55">
                <a:solidFill>
                  <a:srgbClr val="E2DFDF"/>
                </a:solidFill>
                <a:latin typeface="Carlito"/>
                <a:cs typeface="Carlito"/>
              </a:rPr>
              <a:t>advanced,</a:t>
            </a:r>
            <a:r>
              <a:rPr dirty="0" sz="160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25">
                <a:solidFill>
                  <a:srgbClr val="E2DFDF"/>
                </a:solidFill>
                <a:latin typeface="Carlito"/>
                <a:cs typeface="Carlito"/>
              </a:rPr>
              <a:t>how how</a:t>
            </a:r>
            <a:r>
              <a:rPr dirty="0" sz="160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30">
                <a:solidFill>
                  <a:srgbClr val="E2DFDF"/>
                </a:solidFill>
                <a:latin typeface="Carlito"/>
                <a:cs typeface="Carlito"/>
              </a:rPr>
              <a:t>do</a:t>
            </a:r>
            <a:r>
              <a:rPr dirty="0" sz="1600" spc="-1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E2DFDF"/>
                </a:solidFill>
                <a:latin typeface="Carlito"/>
                <a:cs typeface="Carlito"/>
              </a:rPr>
              <a:t>we</a:t>
            </a:r>
            <a:r>
              <a:rPr dirty="0" sz="160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2DFDF"/>
                </a:solidFill>
                <a:latin typeface="Carlito"/>
                <a:cs typeface="Carlito"/>
              </a:rPr>
              <a:t>handletrespass </a:t>
            </a:r>
            <a:r>
              <a:rPr dirty="0" sz="1600" spc="-55">
                <a:solidFill>
                  <a:srgbClr val="E2DFDF"/>
                </a:solidFill>
                <a:latin typeface="Carlito"/>
                <a:cs typeface="Carlito"/>
              </a:rPr>
              <a:t>committed</a:t>
            </a:r>
            <a:r>
              <a:rPr dirty="0" sz="160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25">
                <a:solidFill>
                  <a:srgbClr val="E2DFDF"/>
                </a:solidFill>
                <a:latin typeface="Carlito"/>
                <a:cs typeface="Carlito"/>
              </a:rPr>
              <a:t>by</a:t>
            </a:r>
            <a:r>
              <a:rPr dirty="0" sz="160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50">
                <a:solidFill>
                  <a:srgbClr val="E2DFDF"/>
                </a:solidFill>
                <a:latin typeface="Carlito"/>
                <a:cs typeface="Carlito"/>
              </a:rPr>
              <a:t>autonomous</a:t>
            </a:r>
            <a:r>
              <a:rPr dirty="0" sz="160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20">
                <a:solidFill>
                  <a:srgbClr val="E2DFDF"/>
                </a:solidFill>
                <a:latin typeface="Carlito"/>
                <a:cs typeface="Carlito"/>
              </a:rPr>
              <a:t>systems? </a:t>
            </a:r>
            <a:r>
              <a:rPr dirty="0" sz="1600" spc="-60">
                <a:solidFill>
                  <a:srgbClr val="E2DFDF"/>
                </a:solidFill>
                <a:latin typeface="Carlito"/>
                <a:cs typeface="Carlito"/>
              </a:rPr>
              <a:t>systems?</a:t>
            </a:r>
            <a:r>
              <a:rPr dirty="0" sz="160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2DFDF"/>
                </a:solidFill>
                <a:latin typeface="Carlito"/>
                <a:cs typeface="Carlito"/>
              </a:rPr>
              <a:t>Who</a:t>
            </a:r>
            <a:r>
              <a:rPr dirty="0" sz="1600" spc="-10">
                <a:solidFill>
                  <a:srgbClr val="E2DFDF"/>
                </a:solidFill>
                <a:latin typeface="Carlito"/>
                <a:cs typeface="Carlito"/>
              </a:rPr>
              <a:t> is</a:t>
            </a:r>
            <a:r>
              <a:rPr dirty="0" sz="160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20">
                <a:solidFill>
                  <a:srgbClr val="E2DFDF"/>
                </a:solidFill>
                <a:latin typeface="Carlito"/>
                <a:cs typeface="Carlito"/>
              </a:rPr>
              <a:t>liablewhen</a:t>
            </a:r>
            <a:r>
              <a:rPr dirty="0" sz="160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E2DFDF"/>
                </a:solidFill>
                <a:latin typeface="Carlito"/>
                <a:cs typeface="Carlito"/>
              </a:rPr>
              <a:t>an</a:t>
            </a:r>
            <a:r>
              <a:rPr dirty="0" sz="1600" spc="-25">
                <a:solidFill>
                  <a:srgbClr val="E2DFDF"/>
                </a:solidFill>
                <a:latin typeface="Carlito"/>
                <a:cs typeface="Carlito"/>
              </a:rPr>
              <a:t> AI- </a:t>
            </a:r>
            <a:r>
              <a:rPr dirty="0" sz="1600" spc="-35">
                <a:solidFill>
                  <a:srgbClr val="E2DFDF"/>
                </a:solidFill>
                <a:latin typeface="Carlito"/>
                <a:cs typeface="Carlito"/>
              </a:rPr>
              <a:t>AI-</a:t>
            </a:r>
            <a:r>
              <a:rPr dirty="0" sz="1600" spc="-50">
                <a:solidFill>
                  <a:srgbClr val="E2DFDF"/>
                </a:solidFill>
                <a:latin typeface="Carlito"/>
                <a:cs typeface="Carlito"/>
              </a:rPr>
              <a:t>controlled</a:t>
            </a:r>
            <a:r>
              <a:rPr dirty="0" sz="1600" spc="-40">
                <a:solidFill>
                  <a:srgbClr val="E2DFDF"/>
                </a:solidFill>
                <a:latin typeface="Carlito"/>
                <a:cs typeface="Carlito"/>
              </a:rPr>
              <a:t> drone</a:t>
            </a:r>
            <a:r>
              <a:rPr dirty="0" sz="160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2DFDF"/>
                </a:solidFill>
                <a:latin typeface="Carlito"/>
                <a:cs typeface="Carlito"/>
              </a:rPr>
              <a:t>trespasses?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pc="-10"/>
              <a:t>11/23/2024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4635" y="400049"/>
            <a:ext cx="7396480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25"/>
              <a:t>Evolution</a:t>
            </a:r>
            <a:r>
              <a:rPr dirty="0" sz="3500" spc="-375"/>
              <a:t> </a:t>
            </a:r>
            <a:r>
              <a:rPr dirty="0" sz="3500" spc="-55"/>
              <a:t>of</a:t>
            </a:r>
            <a:r>
              <a:rPr dirty="0" sz="3500" spc="-210"/>
              <a:t> </a:t>
            </a:r>
            <a:r>
              <a:rPr dirty="0" sz="3500" spc="-125"/>
              <a:t>Trespass</a:t>
            </a:r>
            <a:r>
              <a:rPr dirty="0" sz="3500" spc="-365"/>
              <a:t> </a:t>
            </a:r>
            <a:r>
              <a:rPr dirty="0" sz="3500" spc="-70"/>
              <a:t>Law</a:t>
            </a:r>
            <a:r>
              <a:rPr dirty="0" sz="3500" spc="-285"/>
              <a:t> </a:t>
            </a:r>
            <a:r>
              <a:rPr dirty="0" sz="3500" spc="-25"/>
              <a:t>in</a:t>
            </a:r>
            <a:r>
              <a:rPr dirty="0" sz="3500" spc="-270"/>
              <a:t> </a:t>
            </a:r>
            <a:r>
              <a:rPr dirty="0" sz="3500" spc="-40"/>
              <a:t>the</a:t>
            </a:r>
            <a:r>
              <a:rPr dirty="0" sz="3500" spc="-310"/>
              <a:t> </a:t>
            </a:r>
            <a:r>
              <a:rPr dirty="0" sz="3500" spc="-110"/>
              <a:t>Digital</a:t>
            </a:r>
            <a:r>
              <a:rPr dirty="0" sz="3500" spc="-350"/>
              <a:t> </a:t>
            </a:r>
            <a:r>
              <a:rPr dirty="0" sz="3500" spc="-25"/>
              <a:t>Age</a:t>
            </a:r>
            <a:endParaRPr sz="3500"/>
          </a:p>
        </p:txBody>
      </p:sp>
      <p:grpSp>
        <p:nvGrpSpPr>
          <p:cNvPr id="4" name="object 4" descr=""/>
          <p:cNvGrpSpPr/>
          <p:nvPr/>
        </p:nvGrpSpPr>
        <p:grpSpPr>
          <a:xfrm>
            <a:off x="6182867" y="1891283"/>
            <a:ext cx="1013460" cy="5842635"/>
            <a:chOff x="6182867" y="1891283"/>
            <a:chExt cx="1013460" cy="5842635"/>
          </a:xfrm>
        </p:grpSpPr>
        <p:sp>
          <p:nvSpPr>
            <p:cNvPr id="5" name="object 5" descr=""/>
            <p:cNvSpPr/>
            <p:nvPr/>
          </p:nvSpPr>
          <p:spPr>
            <a:xfrm>
              <a:off x="6374892" y="1891283"/>
              <a:ext cx="821055" cy="5842635"/>
            </a:xfrm>
            <a:custGeom>
              <a:avLst/>
              <a:gdLst/>
              <a:ahLst/>
              <a:cxnLst/>
              <a:rect l="l" t="t" r="r" b="b"/>
              <a:pathLst>
                <a:path w="821054" h="5842634">
                  <a:moveTo>
                    <a:pt x="22860" y="5080"/>
                  </a:moveTo>
                  <a:lnTo>
                    <a:pt x="17780" y="0"/>
                  </a:lnTo>
                  <a:lnTo>
                    <a:pt x="5080" y="0"/>
                  </a:lnTo>
                  <a:lnTo>
                    <a:pt x="0" y="5080"/>
                  </a:lnTo>
                  <a:lnTo>
                    <a:pt x="0" y="5837390"/>
                  </a:lnTo>
                  <a:lnTo>
                    <a:pt x="5080" y="5842508"/>
                  </a:lnTo>
                  <a:lnTo>
                    <a:pt x="17780" y="5842508"/>
                  </a:lnTo>
                  <a:lnTo>
                    <a:pt x="22860" y="5837390"/>
                  </a:lnTo>
                  <a:lnTo>
                    <a:pt x="22860" y="5080"/>
                  </a:lnTo>
                  <a:close/>
                </a:path>
                <a:path w="821054" h="5842634">
                  <a:moveTo>
                    <a:pt x="820928" y="398272"/>
                  </a:moveTo>
                  <a:lnTo>
                    <a:pt x="815848" y="393192"/>
                  </a:lnTo>
                  <a:lnTo>
                    <a:pt x="197104" y="393192"/>
                  </a:lnTo>
                  <a:lnTo>
                    <a:pt x="192024" y="398272"/>
                  </a:lnTo>
                  <a:lnTo>
                    <a:pt x="192024" y="410972"/>
                  </a:lnTo>
                  <a:lnTo>
                    <a:pt x="197104" y="416052"/>
                  </a:lnTo>
                  <a:lnTo>
                    <a:pt x="815848" y="416052"/>
                  </a:lnTo>
                  <a:lnTo>
                    <a:pt x="820928" y="410972"/>
                  </a:lnTo>
                  <a:lnTo>
                    <a:pt x="820928" y="398272"/>
                  </a:lnTo>
                  <a:close/>
                </a:path>
              </a:pathLst>
            </a:custGeom>
            <a:solidFill>
              <a:srgbClr val="2A1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185915" y="2093975"/>
              <a:ext cx="405765" cy="406400"/>
            </a:xfrm>
            <a:custGeom>
              <a:avLst/>
              <a:gdLst/>
              <a:ahLst/>
              <a:cxnLst/>
              <a:rect l="l" t="t" r="r" b="b"/>
              <a:pathLst>
                <a:path w="405765" h="406400">
                  <a:moveTo>
                    <a:pt x="329691" y="0"/>
                  </a:moveTo>
                  <a:lnTo>
                    <a:pt x="75564" y="0"/>
                  </a:lnTo>
                  <a:lnTo>
                    <a:pt x="46228" y="5969"/>
                  </a:lnTo>
                  <a:lnTo>
                    <a:pt x="22098" y="22225"/>
                  </a:lnTo>
                  <a:lnTo>
                    <a:pt x="5969" y="46354"/>
                  </a:lnTo>
                  <a:lnTo>
                    <a:pt x="0" y="75946"/>
                  </a:lnTo>
                  <a:lnTo>
                    <a:pt x="0" y="330453"/>
                  </a:lnTo>
                  <a:lnTo>
                    <a:pt x="5969" y="360045"/>
                  </a:lnTo>
                  <a:lnTo>
                    <a:pt x="22098" y="384175"/>
                  </a:lnTo>
                  <a:lnTo>
                    <a:pt x="46228" y="400431"/>
                  </a:lnTo>
                  <a:lnTo>
                    <a:pt x="75564" y="406400"/>
                  </a:lnTo>
                  <a:lnTo>
                    <a:pt x="329691" y="406400"/>
                  </a:lnTo>
                  <a:lnTo>
                    <a:pt x="359029" y="400431"/>
                  </a:lnTo>
                  <a:lnTo>
                    <a:pt x="383159" y="384175"/>
                  </a:lnTo>
                  <a:lnTo>
                    <a:pt x="399288" y="360045"/>
                  </a:lnTo>
                  <a:lnTo>
                    <a:pt x="405257" y="330453"/>
                  </a:lnTo>
                  <a:lnTo>
                    <a:pt x="405257" y="75946"/>
                  </a:lnTo>
                  <a:lnTo>
                    <a:pt x="399288" y="46354"/>
                  </a:lnTo>
                  <a:lnTo>
                    <a:pt x="383159" y="22225"/>
                  </a:lnTo>
                  <a:lnTo>
                    <a:pt x="359029" y="5969"/>
                  </a:lnTo>
                  <a:lnTo>
                    <a:pt x="329691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186677" y="2094737"/>
              <a:ext cx="405765" cy="408305"/>
            </a:xfrm>
            <a:custGeom>
              <a:avLst/>
              <a:gdLst/>
              <a:ahLst/>
              <a:cxnLst/>
              <a:rect l="l" t="t" r="r" b="b"/>
              <a:pathLst>
                <a:path w="405765" h="408305">
                  <a:moveTo>
                    <a:pt x="0" y="76200"/>
                  </a:moveTo>
                  <a:lnTo>
                    <a:pt x="5969" y="46482"/>
                  </a:lnTo>
                  <a:lnTo>
                    <a:pt x="22098" y="22351"/>
                  </a:lnTo>
                  <a:lnTo>
                    <a:pt x="46227" y="5969"/>
                  </a:lnTo>
                  <a:lnTo>
                    <a:pt x="75564" y="0"/>
                  </a:lnTo>
                  <a:lnTo>
                    <a:pt x="329692" y="0"/>
                  </a:lnTo>
                  <a:lnTo>
                    <a:pt x="359028" y="5969"/>
                  </a:lnTo>
                  <a:lnTo>
                    <a:pt x="383158" y="22351"/>
                  </a:lnTo>
                  <a:lnTo>
                    <a:pt x="399288" y="46482"/>
                  </a:lnTo>
                  <a:lnTo>
                    <a:pt x="405256" y="76200"/>
                  </a:lnTo>
                  <a:lnTo>
                    <a:pt x="405256" y="331724"/>
                  </a:lnTo>
                  <a:lnTo>
                    <a:pt x="399288" y="361441"/>
                  </a:lnTo>
                  <a:lnTo>
                    <a:pt x="383158" y="385572"/>
                  </a:lnTo>
                  <a:lnTo>
                    <a:pt x="359028" y="401954"/>
                  </a:lnTo>
                  <a:lnTo>
                    <a:pt x="329692" y="407924"/>
                  </a:lnTo>
                  <a:lnTo>
                    <a:pt x="75564" y="407924"/>
                  </a:lnTo>
                  <a:lnTo>
                    <a:pt x="46227" y="401954"/>
                  </a:lnTo>
                  <a:lnTo>
                    <a:pt x="22098" y="385572"/>
                  </a:lnTo>
                  <a:lnTo>
                    <a:pt x="5969" y="361441"/>
                  </a:lnTo>
                  <a:lnTo>
                    <a:pt x="0" y="331724"/>
                  </a:lnTo>
                  <a:lnTo>
                    <a:pt x="0" y="76200"/>
                  </a:lnTo>
                  <a:close/>
                </a:path>
              </a:pathLst>
            </a:custGeom>
            <a:ln w="7620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311646" y="2048713"/>
            <a:ext cx="16129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0" b="1">
                <a:solidFill>
                  <a:srgbClr val="E2DFDF"/>
                </a:solidFill>
                <a:latin typeface="Carlito"/>
                <a:cs typeface="Carlito"/>
              </a:rPr>
              <a:t>1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365238" y="2020569"/>
            <a:ext cx="176403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65" b="1">
                <a:solidFill>
                  <a:srgbClr val="E2DFDF"/>
                </a:solidFill>
                <a:latin typeface="Carlito"/>
                <a:cs typeface="Carlito"/>
              </a:rPr>
              <a:t>Traditional</a:t>
            </a:r>
            <a:r>
              <a:rPr dirty="0" sz="1750" spc="-6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 b="1">
                <a:solidFill>
                  <a:srgbClr val="E2DFDF"/>
                </a:solidFill>
                <a:latin typeface="Carlito"/>
                <a:cs typeface="Carlito"/>
              </a:rPr>
              <a:t>Trespass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365238" y="2467737"/>
            <a:ext cx="63379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5">
                <a:solidFill>
                  <a:srgbClr val="E2DFDF"/>
                </a:solidFill>
                <a:latin typeface="Carlito"/>
                <a:cs typeface="Carlito"/>
              </a:rPr>
              <a:t>Historically </a:t>
            </a:r>
            <a:r>
              <a:rPr dirty="0" sz="1400" spc="-40">
                <a:solidFill>
                  <a:srgbClr val="E2DFDF"/>
                </a:solidFill>
                <a:latin typeface="Carlito"/>
                <a:cs typeface="Carlito"/>
              </a:rPr>
              <a:t>focused</a:t>
            </a:r>
            <a:r>
              <a:rPr dirty="0" sz="140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E2DFDF"/>
                </a:solidFill>
                <a:latin typeface="Carlito"/>
                <a:cs typeface="Carlito"/>
              </a:rPr>
              <a:t>on</a:t>
            </a:r>
            <a:r>
              <a:rPr dirty="0" sz="140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physical</a:t>
            </a:r>
            <a:r>
              <a:rPr dirty="0" sz="1400" spc="-55">
                <a:solidFill>
                  <a:srgbClr val="E2DFDF"/>
                </a:solidFill>
                <a:latin typeface="Carlito"/>
                <a:cs typeface="Carlito"/>
              </a:rPr>
              <a:t> intrusion</a:t>
            </a:r>
            <a:r>
              <a:rPr dirty="0" sz="140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30">
                <a:solidFill>
                  <a:srgbClr val="E2DFDF"/>
                </a:solidFill>
                <a:latin typeface="Carlito"/>
                <a:cs typeface="Carlito"/>
              </a:rPr>
              <a:t>onto</a:t>
            </a:r>
            <a:r>
              <a:rPr dirty="0" sz="1400" spc="-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35">
                <a:solidFill>
                  <a:srgbClr val="E2DFDF"/>
                </a:solidFill>
                <a:latin typeface="Carlito"/>
                <a:cs typeface="Carlito"/>
              </a:rPr>
              <a:t>tangible</a:t>
            </a:r>
            <a:r>
              <a:rPr dirty="0" sz="1400" spc="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property</a:t>
            </a:r>
            <a:r>
              <a:rPr dirty="0" sz="140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E2DFDF"/>
                </a:solidFill>
                <a:latin typeface="Carlito"/>
                <a:cs typeface="Carlito"/>
              </a:rPr>
              <a:t>or</a:t>
            </a:r>
            <a:r>
              <a:rPr dirty="0" sz="140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unwanted</a:t>
            </a:r>
            <a:r>
              <a:rPr dirty="0" sz="140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35">
                <a:solidFill>
                  <a:srgbClr val="E2DFDF"/>
                </a:solidFill>
                <a:latin typeface="Carlito"/>
                <a:cs typeface="Carlito"/>
              </a:rPr>
              <a:t>bodily</a:t>
            </a:r>
            <a:r>
              <a:rPr dirty="0" sz="1400" spc="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E2DFDF"/>
                </a:solidFill>
                <a:latin typeface="Carlito"/>
                <a:cs typeface="Carlito"/>
              </a:rPr>
              <a:t>contact.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182867" y="3599688"/>
            <a:ext cx="1013460" cy="411480"/>
            <a:chOff x="6182867" y="3599688"/>
            <a:chExt cx="1013460" cy="411480"/>
          </a:xfrm>
        </p:grpSpPr>
        <p:sp>
          <p:nvSpPr>
            <p:cNvPr id="12" name="object 12" descr=""/>
            <p:cNvSpPr/>
            <p:nvPr/>
          </p:nvSpPr>
          <p:spPr>
            <a:xfrm>
              <a:off x="6566915" y="3790188"/>
              <a:ext cx="629285" cy="22860"/>
            </a:xfrm>
            <a:custGeom>
              <a:avLst/>
              <a:gdLst/>
              <a:ahLst/>
              <a:cxnLst/>
              <a:rect l="l" t="t" r="r" b="b"/>
              <a:pathLst>
                <a:path w="629284" h="22860">
                  <a:moveTo>
                    <a:pt x="623951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17779"/>
                  </a:lnTo>
                  <a:lnTo>
                    <a:pt x="5079" y="22860"/>
                  </a:lnTo>
                  <a:lnTo>
                    <a:pt x="623951" y="22860"/>
                  </a:lnTo>
                  <a:lnTo>
                    <a:pt x="629030" y="17779"/>
                  </a:lnTo>
                  <a:lnTo>
                    <a:pt x="629030" y="5079"/>
                  </a:lnTo>
                  <a:lnTo>
                    <a:pt x="623951" y="0"/>
                  </a:lnTo>
                  <a:close/>
                </a:path>
              </a:pathLst>
            </a:custGeom>
            <a:solidFill>
              <a:srgbClr val="2A1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185915" y="3601212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329691" y="0"/>
                  </a:moveTo>
                  <a:lnTo>
                    <a:pt x="75564" y="0"/>
                  </a:lnTo>
                  <a:lnTo>
                    <a:pt x="46228" y="5968"/>
                  </a:lnTo>
                  <a:lnTo>
                    <a:pt x="22098" y="22098"/>
                  </a:lnTo>
                  <a:lnTo>
                    <a:pt x="5969" y="46227"/>
                  </a:lnTo>
                  <a:lnTo>
                    <a:pt x="0" y="75564"/>
                  </a:lnTo>
                  <a:lnTo>
                    <a:pt x="0" y="329691"/>
                  </a:lnTo>
                  <a:lnTo>
                    <a:pt x="5969" y="359028"/>
                  </a:lnTo>
                  <a:lnTo>
                    <a:pt x="22098" y="383159"/>
                  </a:lnTo>
                  <a:lnTo>
                    <a:pt x="46228" y="399288"/>
                  </a:lnTo>
                  <a:lnTo>
                    <a:pt x="75564" y="405257"/>
                  </a:lnTo>
                  <a:lnTo>
                    <a:pt x="329691" y="405257"/>
                  </a:lnTo>
                  <a:lnTo>
                    <a:pt x="359029" y="399288"/>
                  </a:lnTo>
                  <a:lnTo>
                    <a:pt x="383159" y="383159"/>
                  </a:lnTo>
                  <a:lnTo>
                    <a:pt x="399288" y="359028"/>
                  </a:lnTo>
                  <a:lnTo>
                    <a:pt x="405257" y="329691"/>
                  </a:lnTo>
                  <a:lnTo>
                    <a:pt x="405257" y="75564"/>
                  </a:lnTo>
                  <a:lnTo>
                    <a:pt x="399288" y="46227"/>
                  </a:lnTo>
                  <a:lnTo>
                    <a:pt x="383159" y="22098"/>
                  </a:lnTo>
                  <a:lnTo>
                    <a:pt x="359029" y="5968"/>
                  </a:lnTo>
                  <a:lnTo>
                    <a:pt x="329691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186677" y="3603498"/>
              <a:ext cx="405765" cy="403860"/>
            </a:xfrm>
            <a:custGeom>
              <a:avLst/>
              <a:gdLst/>
              <a:ahLst/>
              <a:cxnLst/>
              <a:rect l="l" t="t" r="r" b="b"/>
              <a:pathLst>
                <a:path w="405765" h="403860">
                  <a:moveTo>
                    <a:pt x="0" y="75311"/>
                  </a:moveTo>
                  <a:lnTo>
                    <a:pt x="5969" y="46100"/>
                  </a:lnTo>
                  <a:lnTo>
                    <a:pt x="22098" y="21971"/>
                  </a:lnTo>
                  <a:lnTo>
                    <a:pt x="46227" y="5968"/>
                  </a:lnTo>
                  <a:lnTo>
                    <a:pt x="75564" y="0"/>
                  </a:lnTo>
                  <a:lnTo>
                    <a:pt x="329692" y="0"/>
                  </a:lnTo>
                  <a:lnTo>
                    <a:pt x="359028" y="5968"/>
                  </a:lnTo>
                  <a:lnTo>
                    <a:pt x="383158" y="21971"/>
                  </a:lnTo>
                  <a:lnTo>
                    <a:pt x="399288" y="46100"/>
                  </a:lnTo>
                  <a:lnTo>
                    <a:pt x="405256" y="75311"/>
                  </a:lnTo>
                  <a:lnTo>
                    <a:pt x="405256" y="328422"/>
                  </a:lnTo>
                  <a:lnTo>
                    <a:pt x="399288" y="357631"/>
                  </a:lnTo>
                  <a:lnTo>
                    <a:pt x="383158" y="381762"/>
                  </a:lnTo>
                  <a:lnTo>
                    <a:pt x="359028" y="397763"/>
                  </a:lnTo>
                  <a:lnTo>
                    <a:pt x="329692" y="403732"/>
                  </a:lnTo>
                  <a:lnTo>
                    <a:pt x="75564" y="403732"/>
                  </a:lnTo>
                  <a:lnTo>
                    <a:pt x="46227" y="397763"/>
                  </a:lnTo>
                  <a:lnTo>
                    <a:pt x="22098" y="381762"/>
                  </a:lnTo>
                  <a:lnTo>
                    <a:pt x="5969" y="357631"/>
                  </a:lnTo>
                  <a:lnTo>
                    <a:pt x="0" y="328422"/>
                  </a:lnTo>
                  <a:lnTo>
                    <a:pt x="0" y="75311"/>
                  </a:lnTo>
                  <a:close/>
                </a:path>
              </a:pathLst>
            </a:custGeom>
            <a:ln w="7620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310629" y="3554933"/>
            <a:ext cx="16129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0" b="1">
                <a:solidFill>
                  <a:srgbClr val="E2DFDF"/>
                </a:solidFill>
                <a:latin typeface="Carlito"/>
                <a:cs typeface="Carlito"/>
              </a:rPr>
              <a:t>2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365238" y="3526663"/>
            <a:ext cx="5916930" cy="951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50" b="1">
                <a:solidFill>
                  <a:srgbClr val="E2DFDF"/>
                </a:solidFill>
                <a:latin typeface="Carlito"/>
                <a:cs typeface="Carlito"/>
              </a:rPr>
              <a:t>Cyber</a:t>
            </a:r>
            <a:r>
              <a:rPr dirty="0" sz="1750" spc="-15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 b="1">
                <a:solidFill>
                  <a:srgbClr val="E2DFDF"/>
                </a:solidFill>
                <a:latin typeface="Carlito"/>
                <a:cs typeface="Carlito"/>
              </a:rPr>
              <a:t>Trespass</a:t>
            </a:r>
            <a:endParaRPr sz="1750">
              <a:latin typeface="Carlito"/>
              <a:cs typeface="Carlito"/>
            </a:endParaRPr>
          </a:p>
          <a:p>
            <a:pPr marL="12700" marR="5080">
              <a:lnSpc>
                <a:spcPct val="135700"/>
              </a:lnSpc>
              <a:spcBef>
                <a:spcPts val="630"/>
              </a:spcBef>
            </a:pPr>
            <a:r>
              <a:rPr dirty="0" sz="1400" spc="-55">
                <a:solidFill>
                  <a:srgbClr val="E2DFDF"/>
                </a:solidFill>
                <a:latin typeface="Carlito"/>
                <a:cs typeface="Carlito"/>
              </a:rPr>
              <a:t>Emergence</a:t>
            </a:r>
            <a:r>
              <a:rPr dirty="0" sz="140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2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40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cases</a:t>
            </a:r>
            <a:r>
              <a:rPr dirty="0" sz="140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involving</a:t>
            </a:r>
            <a:r>
              <a:rPr dirty="0" sz="140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50">
                <a:solidFill>
                  <a:srgbClr val="E2DFDF"/>
                </a:solidFill>
                <a:latin typeface="Carlito"/>
                <a:cs typeface="Carlito"/>
              </a:rPr>
              <a:t>unauthorised</a:t>
            </a:r>
            <a:r>
              <a:rPr dirty="0" sz="1400" spc="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access</a:t>
            </a:r>
            <a:r>
              <a:rPr dirty="0" sz="140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400" spc="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55">
                <a:solidFill>
                  <a:srgbClr val="E2DFDF"/>
                </a:solidFill>
                <a:latin typeface="Carlito"/>
                <a:cs typeface="Carlito"/>
              </a:rPr>
              <a:t>computer</a:t>
            </a:r>
            <a:r>
              <a:rPr dirty="0" sz="140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55">
                <a:solidFill>
                  <a:srgbClr val="E2DFDF"/>
                </a:solidFill>
                <a:latin typeface="Carlito"/>
                <a:cs typeface="Carlito"/>
              </a:rPr>
              <a:t>systems</a:t>
            </a:r>
            <a:r>
              <a:rPr dirty="0" sz="140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400" spc="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E2DFDF"/>
                </a:solidFill>
                <a:latin typeface="Carlito"/>
                <a:cs typeface="Carlito"/>
              </a:rPr>
              <a:t>networks, </a:t>
            </a: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networks,</a:t>
            </a:r>
            <a:r>
              <a:rPr dirty="0" sz="140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challenging</a:t>
            </a:r>
            <a:r>
              <a:rPr dirty="0" sz="1400" spc="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traditional</a:t>
            </a:r>
            <a:r>
              <a:rPr dirty="0" sz="1400" spc="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E2DFDF"/>
                </a:solidFill>
                <a:latin typeface="Carlito"/>
                <a:cs typeface="Carlito"/>
              </a:rPr>
              <a:t>concepts.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6182867" y="5105400"/>
            <a:ext cx="1013460" cy="411480"/>
            <a:chOff x="6182867" y="5105400"/>
            <a:chExt cx="1013460" cy="411480"/>
          </a:xfrm>
        </p:grpSpPr>
        <p:sp>
          <p:nvSpPr>
            <p:cNvPr id="18" name="object 18" descr=""/>
            <p:cNvSpPr/>
            <p:nvPr/>
          </p:nvSpPr>
          <p:spPr>
            <a:xfrm>
              <a:off x="6566915" y="5295900"/>
              <a:ext cx="629285" cy="22860"/>
            </a:xfrm>
            <a:custGeom>
              <a:avLst/>
              <a:gdLst/>
              <a:ahLst/>
              <a:cxnLst/>
              <a:rect l="l" t="t" r="r" b="b"/>
              <a:pathLst>
                <a:path w="629284" h="22860">
                  <a:moveTo>
                    <a:pt x="623951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7780"/>
                  </a:lnTo>
                  <a:lnTo>
                    <a:pt x="5079" y="22860"/>
                  </a:lnTo>
                  <a:lnTo>
                    <a:pt x="623951" y="22860"/>
                  </a:lnTo>
                  <a:lnTo>
                    <a:pt x="629030" y="17780"/>
                  </a:lnTo>
                  <a:lnTo>
                    <a:pt x="629030" y="5080"/>
                  </a:lnTo>
                  <a:lnTo>
                    <a:pt x="623951" y="0"/>
                  </a:lnTo>
                  <a:close/>
                </a:path>
              </a:pathLst>
            </a:custGeom>
            <a:solidFill>
              <a:srgbClr val="2A1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185915" y="5106923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329691" y="0"/>
                  </a:moveTo>
                  <a:lnTo>
                    <a:pt x="75564" y="0"/>
                  </a:lnTo>
                  <a:lnTo>
                    <a:pt x="46228" y="5968"/>
                  </a:lnTo>
                  <a:lnTo>
                    <a:pt x="22098" y="22098"/>
                  </a:lnTo>
                  <a:lnTo>
                    <a:pt x="5969" y="46227"/>
                  </a:lnTo>
                  <a:lnTo>
                    <a:pt x="0" y="75564"/>
                  </a:lnTo>
                  <a:lnTo>
                    <a:pt x="0" y="329692"/>
                  </a:lnTo>
                  <a:lnTo>
                    <a:pt x="5969" y="359028"/>
                  </a:lnTo>
                  <a:lnTo>
                    <a:pt x="22098" y="383158"/>
                  </a:lnTo>
                  <a:lnTo>
                    <a:pt x="46228" y="399288"/>
                  </a:lnTo>
                  <a:lnTo>
                    <a:pt x="75564" y="405256"/>
                  </a:lnTo>
                  <a:lnTo>
                    <a:pt x="329691" y="405256"/>
                  </a:lnTo>
                  <a:lnTo>
                    <a:pt x="359029" y="399288"/>
                  </a:lnTo>
                  <a:lnTo>
                    <a:pt x="383159" y="383158"/>
                  </a:lnTo>
                  <a:lnTo>
                    <a:pt x="399288" y="359028"/>
                  </a:lnTo>
                  <a:lnTo>
                    <a:pt x="405257" y="329692"/>
                  </a:lnTo>
                  <a:lnTo>
                    <a:pt x="405257" y="75564"/>
                  </a:lnTo>
                  <a:lnTo>
                    <a:pt x="399288" y="46227"/>
                  </a:lnTo>
                  <a:lnTo>
                    <a:pt x="383159" y="22098"/>
                  </a:lnTo>
                  <a:lnTo>
                    <a:pt x="359029" y="5968"/>
                  </a:lnTo>
                  <a:lnTo>
                    <a:pt x="329691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186677" y="5109210"/>
              <a:ext cx="405765" cy="403860"/>
            </a:xfrm>
            <a:custGeom>
              <a:avLst/>
              <a:gdLst/>
              <a:ahLst/>
              <a:cxnLst/>
              <a:rect l="l" t="t" r="r" b="b"/>
              <a:pathLst>
                <a:path w="405765" h="403860">
                  <a:moveTo>
                    <a:pt x="0" y="75310"/>
                  </a:moveTo>
                  <a:lnTo>
                    <a:pt x="5969" y="46100"/>
                  </a:lnTo>
                  <a:lnTo>
                    <a:pt x="22098" y="21970"/>
                  </a:lnTo>
                  <a:lnTo>
                    <a:pt x="46227" y="5968"/>
                  </a:lnTo>
                  <a:lnTo>
                    <a:pt x="75564" y="0"/>
                  </a:lnTo>
                  <a:lnTo>
                    <a:pt x="329692" y="0"/>
                  </a:lnTo>
                  <a:lnTo>
                    <a:pt x="359028" y="5968"/>
                  </a:lnTo>
                  <a:lnTo>
                    <a:pt x="383158" y="21970"/>
                  </a:lnTo>
                  <a:lnTo>
                    <a:pt x="399288" y="46100"/>
                  </a:lnTo>
                  <a:lnTo>
                    <a:pt x="405256" y="75310"/>
                  </a:lnTo>
                  <a:lnTo>
                    <a:pt x="405256" y="328421"/>
                  </a:lnTo>
                  <a:lnTo>
                    <a:pt x="399288" y="357631"/>
                  </a:lnTo>
                  <a:lnTo>
                    <a:pt x="383158" y="381762"/>
                  </a:lnTo>
                  <a:lnTo>
                    <a:pt x="359028" y="397763"/>
                  </a:lnTo>
                  <a:lnTo>
                    <a:pt x="329692" y="403732"/>
                  </a:lnTo>
                  <a:lnTo>
                    <a:pt x="75564" y="403732"/>
                  </a:lnTo>
                  <a:lnTo>
                    <a:pt x="46227" y="397763"/>
                  </a:lnTo>
                  <a:lnTo>
                    <a:pt x="22098" y="381762"/>
                  </a:lnTo>
                  <a:lnTo>
                    <a:pt x="5969" y="357631"/>
                  </a:lnTo>
                  <a:lnTo>
                    <a:pt x="0" y="328421"/>
                  </a:lnTo>
                  <a:lnTo>
                    <a:pt x="0" y="75310"/>
                  </a:lnTo>
                  <a:close/>
                </a:path>
              </a:pathLst>
            </a:custGeom>
            <a:ln w="7620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6310376" y="5061661"/>
            <a:ext cx="16129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0" b="1">
                <a:solidFill>
                  <a:srgbClr val="E2DFDF"/>
                </a:solidFill>
                <a:latin typeface="Carlito"/>
                <a:cs typeface="Carlito"/>
              </a:rPr>
              <a:t>3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365238" y="5033213"/>
            <a:ext cx="6256655" cy="951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-45" b="1">
                <a:solidFill>
                  <a:srgbClr val="E2DFDF"/>
                </a:solidFill>
                <a:latin typeface="Carlito"/>
                <a:cs typeface="Carlito"/>
              </a:rPr>
              <a:t>Data</a:t>
            </a:r>
            <a:r>
              <a:rPr dirty="0" sz="1750" spc="-14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 b="1">
                <a:solidFill>
                  <a:srgbClr val="E2DFDF"/>
                </a:solidFill>
                <a:latin typeface="Carlito"/>
                <a:cs typeface="Carlito"/>
              </a:rPr>
              <a:t>Trespass</a:t>
            </a:r>
            <a:endParaRPr sz="17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1400" spc="-40">
                <a:solidFill>
                  <a:srgbClr val="E2DFDF"/>
                </a:solidFill>
                <a:latin typeface="Carlito"/>
                <a:cs typeface="Carlito"/>
              </a:rPr>
              <a:t>Growing</a:t>
            </a:r>
            <a:r>
              <a:rPr dirty="0" sz="1400" spc="-1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concerns</a:t>
            </a:r>
            <a:r>
              <a:rPr dirty="0" sz="140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25">
                <a:solidFill>
                  <a:srgbClr val="E2DFDF"/>
                </a:solidFill>
                <a:latin typeface="Carlito"/>
                <a:cs typeface="Carlito"/>
              </a:rPr>
              <a:t>about</a:t>
            </a:r>
            <a:r>
              <a:rPr dirty="0" sz="1400" spc="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55">
                <a:solidFill>
                  <a:srgbClr val="E2DFDF"/>
                </a:solidFill>
                <a:latin typeface="Carlito"/>
                <a:cs typeface="Carlito"/>
              </a:rPr>
              <a:t>unauthorised</a:t>
            </a:r>
            <a:r>
              <a:rPr dirty="0" sz="140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55">
                <a:solidFill>
                  <a:srgbClr val="E2DFDF"/>
                </a:solidFill>
                <a:latin typeface="Carlito"/>
                <a:cs typeface="Carlito"/>
              </a:rPr>
              <a:t>collection,</a:t>
            </a: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25">
                <a:solidFill>
                  <a:srgbClr val="E2DFDF"/>
                </a:solidFill>
                <a:latin typeface="Carlito"/>
                <a:cs typeface="Carlito"/>
              </a:rPr>
              <a:t>use,</a:t>
            </a:r>
            <a:r>
              <a:rPr dirty="0" sz="1400" spc="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E2DFDF"/>
                </a:solidFill>
                <a:latin typeface="Carlito"/>
                <a:cs typeface="Carlito"/>
              </a:rPr>
              <a:t>or</a:t>
            </a:r>
            <a:r>
              <a:rPr dirty="0" sz="140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55">
                <a:solidFill>
                  <a:srgbClr val="E2DFDF"/>
                </a:solidFill>
                <a:latin typeface="Carlito"/>
                <a:cs typeface="Carlito"/>
              </a:rPr>
              <a:t>manipulation</a:t>
            </a:r>
            <a:r>
              <a:rPr dirty="0" sz="1400" spc="-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2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40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personal</a:t>
            </a:r>
            <a:r>
              <a:rPr dirty="0" sz="140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40">
                <a:solidFill>
                  <a:srgbClr val="E2DFDF"/>
                </a:solidFill>
                <a:latin typeface="Carlito"/>
                <a:cs typeface="Carlito"/>
              </a:rPr>
              <a:t>data</a:t>
            </a:r>
            <a:r>
              <a:rPr dirty="0" sz="140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E2DFDF"/>
                </a:solidFill>
                <a:latin typeface="Carlito"/>
                <a:cs typeface="Carlito"/>
              </a:rPr>
              <a:t>as</a:t>
            </a:r>
            <a:r>
              <a:rPr dirty="0" sz="1400" spc="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5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data</a:t>
            </a:r>
            <a:r>
              <a:rPr dirty="0" sz="140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20">
                <a:solidFill>
                  <a:srgbClr val="E2DFDF"/>
                </a:solidFill>
                <a:latin typeface="Carlito"/>
                <a:cs typeface="Carlito"/>
              </a:rPr>
              <a:t>as</a:t>
            </a: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r>
              <a:rPr dirty="0" sz="140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E2DFDF"/>
                </a:solidFill>
                <a:latin typeface="Carlito"/>
                <a:cs typeface="Carlito"/>
              </a:rPr>
              <a:t>formof</a:t>
            </a:r>
            <a:r>
              <a:rPr dirty="0" sz="1400" spc="-1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E2DFDF"/>
                </a:solidFill>
                <a:latin typeface="Carlito"/>
                <a:cs typeface="Carlito"/>
              </a:rPr>
              <a:t>trespass.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6182867" y="6611111"/>
            <a:ext cx="1013460" cy="411480"/>
            <a:chOff x="6182867" y="6611111"/>
            <a:chExt cx="1013460" cy="411480"/>
          </a:xfrm>
        </p:grpSpPr>
        <p:sp>
          <p:nvSpPr>
            <p:cNvPr id="24" name="object 24" descr=""/>
            <p:cNvSpPr/>
            <p:nvPr/>
          </p:nvSpPr>
          <p:spPr>
            <a:xfrm>
              <a:off x="6566915" y="6801611"/>
              <a:ext cx="629285" cy="22860"/>
            </a:xfrm>
            <a:custGeom>
              <a:avLst/>
              <a:gdLst/>
              <a:ahLst/>
              <a:cxnLst/>
              <a:rect l="l" t="t" r="r" b="b"/>
              <a:pathLst>
                <a:path w="629284" h="22859">
                  <a:moveTo>
                    <a:pt x="623951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7780"/>
                  </a:lnTo>
                  <a:lnTo>
                    <a:pt x="5079" y="22860"/>
                  </a:lnTo>
                  <a:lnTo>
                    <a:pt x="623951" y="22860"/>
                  </a:lnTo>
                  <a:lnTo>
                    <a:pt x="629030" y="17780"/>
                  </a:lnTo>
                  <a:lnTo>
                    <a:pt x="629030" y="5080"/>
                  </a:lnTo>
                  <a:lnTo>
                    <a:pt x="623951" y="0"/>
                  </a:lnTo>
                  <a:close/>
                </a:path>
              </a:pathLst>
            </a:custGeom>
            <a:solidFill>
              <a:srgbClr val="2A1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185915" y="6612635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5">
                  <a:moveTo>
                    <a:pt x="329691" y="0"/>
                  </a:moveTo>
                  <a:lnTo>
                    <a:pt x="75564" y="0"/>
                  </a:lnTo>
                  <a:lnTo>
                    <a:pt x="46228" y="5968"/>
                  </a:lnTo>
                  <a:lnTo>
                    <a:pt x="22098" y="22097"/>
                  </a:lnTo>
                  <a:lnTo>
                    <a:pt x="5969" y="46227"/>
                  </a:lnTo>
                  <a:lnTo>
                    <a:pt x="0" y="75564"/>
                  </a:lnTo>
                  <a:lnTo>
                    <a:pt x="0" y="329691"/>
                  </a:lnTo>
                  <a:lnTo>
                    <a:pt x="5969" y="359041"/>
                  </a:lnTo>
                  <a:lnTo>
                    <a:pt x="22098" y="383095"/>
                  </a:lnTo>
                  <a:lnTo>
                    <a:pt x="46228" y="399313"/>
                  </a:lnTo>
                  <a:lnTo>
                    <a:pt x="75564" y="405256"/>
                  </a:lnTo>
                  <a:lnTo>
                    <a:pt x="329691" y="405256"/>
                  </a:lnTo>
                  <a:lnTo>
                    <a:pt x="359029" y="399313"/>
                  </a:lnTo>
                  <a:lnTo>
                    <a:pt x="383159" y="383095"/>
                  </a:lnTo>
                  <a:lnTo>
                    <a:pt x="399288" y="359041"/>
                  </a:lnTo>
                  <a:lnTo>
                    <a:pt x="405257" y="329691"/>
                  </a:lnTo>
                  <a:lnTo>
                    <a:pt x="405257" y="75564"/>
                  </a:lnTo>
                  <a:lnTo>
                    <a:pt x="399288" y="46227"/>
                  </a:lnTo>
                  <a:lnTo>
                    <a:pt x="383159" y="22097"/>
                  </a:lnTo>
                  <a:lnTo>
                    <a:pt x="359029" y="5968"/>
                  </a:lnTo>
                  <a:lnTo>
                    <a:pt x="329691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186677" y="6614921"/>
              <a:ext cx="405765" cy="403860"/>
            </a:xfrm>
            <a:custGeom>
              <a:avLst/>
              <a:gdLst/>
              <a:ahLst/>
              <a:cxnLst/>
              <a:rect l="l" t="t" r="r" b="b"/>
              <a:pathLst>
                <a:path w="405765" h="403859">
                  <a:moveTo>
                    <a:pt x="0" y="75310"/>
                  </a:moveTo>
                  <a:lnTo>
                    <a:pt x="5969" y="46100"/>
                  </a:lnTo>
                  <a:lnTo>
                    <a:pt x="22098" y="21970"/>
                  </a:lnTo>
                  <a:lnTo>
                    <a:pt x="46227" y="5968"/>
                  </a:lnTo>
                  <a:lnTo>
                    <a:pt x="75564" y="0"/>
                  </a:lnTo>
                  <a:lnTo>
                    <a:pt x="329692" y="0"/>
                  </a:lnTo>
                  <a:lnTo>
                    <a:pt x="359028" y="5968"/>
                  </a:lnTo>
                  <a:lnTo>
                    <a:pt x="383158" y="21970"/>
                  </a:lnTo>
                  <a:lnTo>
                    <a:pt x="399288" y="46100"/>
                  </a:lnTo>
                  <a:lnTo>
                    <a:pt x="405256" y="75310"/>
                  </a:lnTo>
                  <a:lnTo>
                    <a:pt x="405256" y="328421"/>
                  </a:lnTo>
                  <a:lnTo>
                    <a:pt x="399288" y="357682"/>
                  </a:lnTo>
                  <a:lnTo>
                    <a:pt x="383158" y="381660"/>
                  </a:lnTo>
                  <a:lnTo>
                    <a:pt x="359028" y="397814"/>
                  </a:lnTo>
                  <a:lnTo>
                    <a:pt x="329692" y="403732"/>
                  </a:lnTo>
                  <a:lnTo>
                    <a:pt x="75564" y="403732"/>
                  </a:lnTo>
                  <a:lnTo>
                    <a:pt x="46227" y="397814"/>
                  </a:lnTo>
                  <a:lnTo>
                    <a:pt x="22098" y="381660"/>
                  </a:lnTo>
                  <a:lnTo>
                    <a:pt x="5969" y="357682"/>
                  </a:lnTo>
                  <a:lnTo>
                    <a:pt x="0" y="328421"/>
                  </a:lnTo>
                  <a:lnTo>
                    <a:pt x="0" y="75310"/>
                  </a:lnTo>
                  <a:close/>
                </a:path>
              </a:pathLst>
            </a:custGeom>
            <a:ln w="7620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6311010" y="6568516"/>
            <a:ext cx="16129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0" b="1">
                <a:solidFill>
                  <a:srgbClr val="E2DFDF"/>
                </a:solidFill>
                <a:latin typeface="Carlito"/>
                <a:cs typeface="Carlito"/>
              </a:rPr>
              <a:t>4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30" name="object 3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pc="-10"/>
              <a:t>11/23/2024</a:t>
            </a:r>
          </a:p>
        </p:txBody>
      </p:sp>
      <p:sp>
        <p:nvSpPr>
          <p:cNvPr id="31" name="object 3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8" name="object 28" descr=""/>
          <p:cNvSpPr txBox="1"/>
          <p:nvPr/>
        </p:nvSpPr>
        <p:spPr>
          <a:xfrm>
            <a:off x="7365238" y="6539941"/>
            <a:ext cx="2047875" cy="29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-65" b="1">
                <a:solidFill>
                  <a:srgbClr val="E2DFDF"/>
                </a:solidFill>
                <a:latin typeface="Carlito"/>
                <a:cs typeface="Carlito"/>
              </a:rPr>
              <a:t>Virtual</a:t>
            </a:r>
            <a:r>
              <a:rPr dirty="0" sz="1750" spc="-8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 b="1">
                <a:solidFill>
                  <a:srgbClr val="E2DFDF"/>
                </a:solidFill>
                <a:latin typeface="Carlito"/>
                <a:cs typeface="Carlito"/>
              </a:rPr>
              <a:t>Reality</a:t>
            </a:r>
            <a:r>
              <a:rPr dirty="0" sz="1750" spc="-17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 b="1">
                <a:solidFill>
                  <a:srgbClr val="E2DFDF"/>
                </a:solidFill>
                <a:latin typeface="Carlito"/>
                <a:cs typeface="Carlito"/>
              </a:rPr>
              <a:t>Trespass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365238" y="6885533"/>
            <a:ext cx="6305550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5700"/>
              </a:lnSpc>
              <a:spcBef>
                <a:spcPts val="100"/>
              </a:spcBef>
            </a:pP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Potential</a:t>
            </a:r>
            <a:r>
              <a:rPr dirty="0" sz="140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35">
                <a:solidFill>
                  <a:srgbClr val="E2DFDF"/>
                </a:solidFill>
                <a:latin typeface="Carlito"/>
                <a:cs typeface="Carlito"/>
              </a:rPr>
              <a:t>future</a:t>
            </a:r>
            <a:r>
              <a:rPr dirty="0" sz="14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40">
                <a:solidFill>
                  <a:srgbClr val="E2DFDF"/>
                </a:solidFill>
                <a:latin typeface="Carlito"/>
                <a:cs typeface="Carlito"/>
              </a:rPr>
              <a:t>cases </a:t>
            </a: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involving</a:t>
            </a:r>
            <a:r>
              <a:rPr dirty="0" sz="140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intrusion</a:t>
            </a:r>
            <a:r>
              <a:rPr dirty="0" sz="140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E2DFDF"/>
                </a:solidFill>
                <a:latin typeface="Carlito"/>
                <a:cs typeface="Carlito"/>
              </a:rPr>
              <a:t>or</a:t>
            </a:r>
            <a:r>
              <a:rPr dirty="0" sz="140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35">
                <a:solidFill>
                  <a:srgbClr val="E2DFDF"/>
                </a:solidFill>
                <a:latin typeface="Carlito"/>
                <a:cs typeface="Carlito"/>
              </a:rPr>
              <a:t>unwanted</a:t>
            </a:r>
            <a:r>
              <a:rPr dirty="0" sz="1400" spc="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50">
                <a:solidFill>
                  <a:srgbClr val="E2DFDF"/>
                </a:solidFill>
                <a:latin typeface="Carlito"/>
                <a:cs typeface="Carlito"/>
              </a:rPr>
              <a:t>interactions</a:t>
            </a:r>
            <a:r>
              <a:rPr dirty="0" sz="1400" spc="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400" spc="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virtual</a:t>
            </a:r>
            <a:r>
              <a:rPr dirty="0" sz="140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spaces,</a:t>
            </a:r>
            <a:r>
              <a:rPr dirty="0" sz="140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E2DFDF"/>
                </a:solidFill>
                <a:latin typeface="Carlito"/>
                <a:cs typeface="Carlito"/>
              </a:rPr>
              <a:t>blurring </a:t>
            </a: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blurring</a:t>
            </a:r>
            <a:r>
              <a:rPr dirty="0" sz="140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30">
                <a:solidFill>
                  <a:srgbClr val="E2DFDF"/>
                </a:solidFill>
                <a:latin typeface="Carlito"/>
                <a:cs typeface="Carlito"/>
              </a:rPr>
              <a:t>lines</a:t>
            </a:r>
            <a:r>
              <a:rPr dirty="0" sz="1400" spc="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between</a:t>
            </a:r>
            <a:r>
              <a:rPr dirty="0" sz="140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physical</a:t>
            </a:r>
            <a:r>
              <a:rPr dirty="0" sz="140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40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45">
                <a:solidFill>
                  <a:srgbClr val="E2DFDF"/>
                </a:solidFill>
                <a:latin typeface="Carlito"/>
                <a:cs typeface="Carlito"/>
              </a:rPr>
              <a:t>digital</a:t>
            </a:r>
            <a:r>
              <a:rPr dirty="0" sz="140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E2DFDF"/>
                </a:solidFill>
                <a:latin typeface="Carlito"/>
                <a:cs typeface="Carlito"/>
              </a:rPr>
              <a:t>realms.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1884" rIns="0" bIns="0" rtlCol="0" vert="horz">
            <a:spAutoFit/>
          </a:bodyPr>
          <a:lstStyle/>
          <a:p>
            <a:pPr marL="5497830" marR="5080">
              <a:lnSpc>
                <a:spcPct val="105900"/>
              </a:lnSpc>
              <a:spcBef>
                <a:spcPts val="100"/>
              </a:spcBef>
            </a:pPr>
            <a:r>
              <a:rPr dirty="0" sz="3700" spc="-145"/>
              <a:t>Comparative</a:t>
            </a:r>
            <a:r>
              <a:rPr dirty="0" sz="3700" spc="-385"/>
              <a:t> </a:t>
            </a:r>
            <a:r>
              <a:rPr dirty="0" sz="3700" spc="-114"/>
              <a:t>Analysis:</a:t>
            </a:r>
            <a:r>
              <a:rPr dirty="0" sz="3700" spc="-385"/>
              <a:t> </a:t>
            </a:r>
            <a:r>
              <a:rPr dirty="0" sz="3700" spc="-140"/>
              <a:t>Trespass</a:t>
            </a:r>
            <a:r>
              <a:rPr dirty="0" sz="3700" spc="-240"/>
              <a:t> </a:t>
            </a:r>
            <a:r>
              <a:rPr dirty="0" sz="3700" spc="-80"/>
              <a:t>Law</a:t>
            </a:r>
            <a:r>
              <a:rPr dirty="0" sz="3700" spc="-229"/>
              <a:t> </a:t>
            </a:r>
            <a:r>
              <a:rPr dirty="0" sz="3700" spc="-10"/>
              <a:t>Across Jurisdictions</a:t>
            </a:r>
            <a:endParaRPr sz="3700"/>
          </a:p>
        </p:txBody>
      </p:sp>
      <p:sp>
        <p:nvSpPr>
          <p:cNvPr id="4" name="object 4" descr=""/>
          <p:cNvSpPr/>
          <p:nvPr/>
        </p:nvSpPr>
        <p:spPr>
          <a:xfrm>
            <a:off x="6151626" y="2273045"/>
            <a:ext cx="7821295" cy="5154295"/>
          </a:xfrm>
          <a:custGeom>
            <a:avLst/>
            <a:gdLst/>
            <a:ahLst/>
            <a:cxnLst/>
            <a:rect l="l" t="t" r="r" b="b"/>
            <a:pathLst>
              <a:path w="7821294" h="5154295">
                <a:moveTo>
                  <a:pt x="0" y="79375"/>
                </a:moveTo>
                <a:lnTo>
                  <a:pt x="6223" y="48513"/>
                </a:lnTo>
                <a:lnTo>
                  <a:pt x="23240" y="23240"/>
                </a:lnTo>
                <a:lnTo>
                  <a:pt x="48513" y="6223"/>
                </a:lnTo>
                <a:lnTo>
                  <a:pt x="79375" y="0"/>
                </a:lnTo>
                <a:lnTo>
                  <a:pt x="7741539" y="0"/>
                </a:lnTo>
                <a:lnTo>
                  <a:pt x="7772400" y="6223"/>
                </a:lnTo>
                <a:lnTo>
                  <a:pt x="7797672" y="23240"/>
                </a:lnTo>
                <a:lnTo>
                  <a:pt x="7814691" y="48513"/>
                </a:lnTo>
                <a:lnTo>
                  <a:pt x="7820914" y="79375"/>
                </a:lnTo>
                <a:lnTo>
                  <a:pt x="7820914" y="5074424"/>
                </a:lnTo>
                <a:lnTo>
                  <a:pt x="7814691" y="5105311"/>
                </a:lnTo>
                <a:lnTo>
                  <a:pt x="7797672" y="5130533"/>
                </a:lnTo>
                <a:lnTo>
                  <a:pt x="7772400" y="5147551"/>
                </a:lnTo>
                <a:lnTo>
                  <a:pt x="7741539" y="5153787"/>
                </a:lnTo>
                <a:lnTo>
                  <a:pt x="79375" y="5153787"/>
                </a:lnTo>
                <a:lnTo>
                  <a:pt x="48513" y="5147551"/>
                </a:lnTo>
                <a:lnTo>
                  <a:pt x="23240" y="5130533"/>
                </a:lnTo>
                <a:lnTo>
                  <a:pt x="6223" y="5105311"/>
                </a:lnTo>
                <a:lnTo>
                  <a:pt x="0" y="5074424"/>
                </a:lnTo>
                <a:lnTo>
                  <a:pt x="0" y="79375"/>
                </a:lnTo>
                <a:close/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6155435" y="2276855"/>
          <a:ext cx="7882255" cy="5135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065"/>
                <a:gridCol w="3006725"/>
                <a:gridCol w="2629535"/>
              </a:tblGrid>
              <a:tr h="542925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Jurisdiction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B="0" marT="142875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2547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450" spc="-3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Key</a:t>
                      </a:r>
                      <a:r>
                        <a:rPr dirty="0" sz="1450" spc="-8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Principles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B="0" marT="142875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450" spc="-5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Notable</a:t>
                      </a:r>
                      <a:r>
                        <a:rPr dirty="0" sz="1450" spc="-3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Differences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B="0" marT="142875">
                    <a:solidFill>
                      <a:srgbClr val="FFFFFF">
                        <a:alpha val="3921"/>
                      </a:srgbClr>
                    </a:solidFill>
                  </a:tcPr>
                </a:tc>
              </a:tr>
              <a:tr h="1148715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450" spc="-4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England </a:t>
                      </a:r>
                      <a:r>
                        <a:rPr dirty="0" sz="1450" spc="-3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and</a:t>
                      </a:r>
                      <a:r>
                        <a:rPr dirty="0" sz="1450" spc="-5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2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Wales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B="0" marT="142875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25475" marR="591185">
                        <a:lnSpc>
                          <a:spcPct val="137900"/>
                        </a:lnSpc>
                        <a:spcBef>
                          <a:spcPts val="35"/>
                        </a:spcBef>
                      </a:pPr>
                      <a:r>
                        <a:rPr dirty="0" sz="1450" spc="-4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Strict</a:t>
                      </a:r>
                      <a:r>
                        <a:rPr dirty="0" sz="1450" spc="-7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5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liability,</a:t>
                      </a:r>
                      <a:r>
                        <a:rPr dirty="0" sz="1450" spc="-4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no</a:t>
                      </a:r>
                      <a:r>
                        <a:rPr dirty="0" sz="1450" spc="-3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damage required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B="0" marT="4445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222250" marR="313055">
                        <a:lnSpc>
                          <a:spcPct val="137900"/>
                        </a:lnSpc>
                        <a:spcBef>
                          <a:spcPts val="35"/>
                        </a:spcBef>
                      </a:pPr>
                      <a:r>
                        <a:rPr dirty="0" sz="1450" spc="-4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Distinction</a:t>
                      </a:r>
                      <a:r>
                        <a:rPr dirty="0" sz="1450" spc="-2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2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between</a:t>
                      </a: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trespass </a:t>
                      </a:r>
                      <a:r>
                        <a:rPr dirty="0" sz="1450" spc="-4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trespass</a:t>
                      </a:r>
                      <a:r>
                        <a:rPr dirty="0" sz="1450" spc="-4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to</a:t>
                      </a:r>
                      <a:r>
                        <a:rPr dirty="0" sz="1450" spc="-3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2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land</a:t>
                      </a:r>
                      <a:r>
                        <a:rPr dirty="0" sz="1450" spc="-2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and</a:t>
                      </a:r>
                      <a:r>
                        <a:rPr dirty="0" sz="1450" spc="-2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trespass </a:t>
                      </a:r>
                      <a:r>
                        <a:rPr dirty="0" sz="1450" spc="-5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trespass</a:t>
                      </a:r>
                      <a:r>
                        <a:rPr dirty="0" sz="1450" spc="-6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to</a:t>
                      </a:r>
                      <a:r>
                        <a:rPr dirty="0" sz="1450" spc="-3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the</a:t>
                      </a:r>
                      <a:r>
                        <a:rPr dirty="0" sz="1450" spc="-9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person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B="0" marT="4445">
                    <a:solidFill>
                      <a:srgbClr val="000000">
                        <a:alpha val="3921"/>
                      </a:srgbClr>
                    </a:solidFill>
                  </a:tcPr>
                </a:tc>
              </a:tr>
              <a:tr h="1148080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450" spc="-4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United</a:t>
                      </a:r>
                      <a:r>
                        <a:rPr dirty="0" sz="1450" spc="-6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States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B="0" marT="143510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2547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1450" spc="-5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Intentional</a:t>
                      </a:r>
                      <a:r>
                        <a:rPr dirty="0" sz="1450" spc="-4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tort,</a:t>
                      </a:r>
                      <a:r>
                        <a:rPr dirty="0" sz="1450" spc="-13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3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damage</a:t>
                      </a:r>
                      <a:r>
                        <a:rPr dirty="0" sz="1450" spc="3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2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often</a:t>
                      </a:r>
                      <a:endParaRPr sz="1450">
                        <a:latin typeface="Carlito"/>
                        <a:cs typeface="Carlito"/>
                      </a:endParaRPr>
                    </a:p>
                    <a:p>
                      <a:pPr marL="62547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50" spc="-4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often</a:t>
                      </a:r>
                      <a:r>
                        <a:rPr dirty="0" sz="1450" spc="-8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required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B="0" marT="88900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1450" spc="-4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Varies</a:t>
                      </a:r>
                      <a:r>
                        <a:rPr dirty="0" sz="1450" spc="-9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3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by</a:t>
                      </a:r>
                      <a:r>
                        <a:rPr dirty="0" sz="1450" spc="-7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4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state,</a:t>
                      </a:r>
                      <a:r>
                        <a:rPr dirty="0" sz="1450" spc="-7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stronger</a:t>
                      </a:r>
                      <a:endParaRPr sz="1450">
                        <a:latin typeface="Carlito"/>
                        <a:cs typeface="Carlito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50" spc="-5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emphasis</a:t>
                      </a:r>
                      <a:r>
                        <a:rPr dirty="0" sz="1450" spc="-8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on</a:t>
                      </a:r>
                      <a:r>
                        <a:rPr dirty="0" sz="1450" spc="-2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4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property</a:t>
                      </a:r>
                      <a:r>
                        <a:rPr dirty="0" sz="1450" spc="-5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rights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B="0" marT="88900">
                    <a:solidFill>
                      <a:srgbClr val="FFFFFF">
                        <a:alpha val="3921"/>
                      </a:srgbClr>
                    </a:solidFill>
                  </a:tcPr>
                </a:tc>
              </a:tr>
              <a:tr h="1147445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450" spc="-4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Hong</a:t>
                      </a:r>
                      <a:r>
                        <a:rPr dirty="0" sz="1450" spc="-8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2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Kong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B="0" marT="14478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25475" marR="492759">
                        <a:lnSpc>
                          <a:spcPct val="137900"/>
                        </a:lnSpc>
                        <a:spcBef>
                          <a:spcPts val="40"/>
                        </a:spcBef>
                      </a:pPr>
                      <a:r>
                        <a:rPr dirty="0" sz="1450" spc="-4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Similar</a:t>
                      </a:r>
                      <a:r>
                        <a:rPr dirty="0" sz="1450" spc="-114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to</a:t>
                      </a:r>
                      <a:r>
                        <a:rPr dirty="0" sz="1450" spc="-7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4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English</a:t>
                      </a:r>
                      <a:r>
                        <a:rPr dirty="0" sz="1450" spc="-6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4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law,</a:t>
                      </a:r>
                      <a:r>
                        <a:rPr dirty="0" sz="1450" spc="-3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2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with </a:t>
                      </a:r>
                      <a:r>
                        <a:rPr dirty="0" sz="1450" spc="-4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local</a:t>
                      </a:r>
                      <a:r>
                        <a:rPr dirty="0" sz="1450" spc="-6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adaptations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B="0" marT="508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2250" marR="192405">
                        <a:lnSpc>
                          <a:spcPct val="137900"/>
                        </a:lnSpc>
                        <a:spcBef>
                          <a:spcPts val="40"/>
                        </a:spcBef>
                      </a:pPr>
                      <a:r>
                        <a:rPr dirty="0" sz="1450" spc="-5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Influenced</a:t>
                      </a:r>
                      <a:r>
                        <a:rPr dirty="0" sz="1450" spc="-3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2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by</a:t>
                      </a:r>
                      <a:r>
                        <a:rPr dirty="0" sz="1450" spc="-5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Chinese </a:t>
                      </a:r>
                      <a:r>
                        <a:rPr dirty="0" sz="1450" spc="-4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customary</a:t>
                      </a:r>
                      <a:r>
                        <a:rPr dirty="0" sz="1450" spc="-9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3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law </a:t>
                      </a:r>
                      <a:r>
                        <a:rPr dirty="0" sz="1450" spc="-3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in</a:t>
                      </a:r>
                      <a:r>
                        <a:rPr dirty="0" sz="1450" spc="-5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4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some</a:t>
                      </a:r>
                      <a:r>
                        <a:rPr dirty="0" sz="1450" spc="-8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aspects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B="0" marT="5080">
                    <a:solidFill>
                      <a:srgbClr val="000000">
                        <a:alpha val="3921"/>
                      </a:srgbClr>
                    </a:solidFill>
                  </a:tcPr>
                </a:tc>
              </a:tr>
              <a:tr h="1148080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dirty="0" sz="1450" spc="-4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European</a:t>
                      </a:r>
                      <a:r>
                        <a:rPr dirty="0" sz="1450" spc="-3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2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Union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B="0" marT="145415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2547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450" spc="-4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Varies</a:t>
                      </a:r>
                      <a:r>
                        <a:rPr dirty="0" sz="1450" spc="-8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3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by</a:t>
                      </a:r>
                      <a:r>
                        <a:rPr dirty="0" sz="1450" spc="-5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5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member</a:t>
                      </a:r>
                      <a:r>
                        <a:rPr dirty="0" sz="1450" spc="-7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state,</a:t>
                      </a:r>
                      <a:endParaRPr sz="1450">
                        <a:latin typeface="Carlito"/>
                        <a:cs typeface="Carlito"/>
                      </a:endParaRPr>
                    </a:p>
                    <a:p>
                      <a:pPr marL="62547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50" spc="-5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harmonisation</a:t>
                      </a:r>
                      <a:r>
                        <a:rPr dirty="0" sz="1450" spc="-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4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efforts</a:t>
                      </a:r>
                      <a:r>
                        <a:rPr dirty="0" sz="1450" spc="-6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ongoing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B="0" marT="90805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450" spc="-4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Greater</a:t>
                      </a:r>
                      <a:r>
                        <a:rPr dirty="0" sz="1450" spc="-3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5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emphasis</a:t>
                      </a:r>
                      <a:r>
                        <a:rPr dirty="0" sz="1450" spc="-8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2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on</a:t>
                      </a:r>
                      <a:r>
                        <a:rPr dirty="0" sz="1450" spc="-2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privacy</a:t>
                      </a:r>
                      <a:endParaRPr sz="1450">
                        <a:latin typeface="Carlito"/>
                        <a:cs typeface="Carlito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50" spc="-4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rights</a:t>
                      </a:r>
                      <a:r>
                        <a:rPr dirty="0" sz="1450" spc="-10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25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in</a:t>
                      </a:r>
                      <a:r>
                        <a:rPr dirty="0" sz="1450" spc="-5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4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some</a:t>
                      </a:r>
                      <a:r>
                        <a:rPr dirty="0" sz="1450" spc="-9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50" spc="-10">
                          <a:solidFill>
                            <a:srgbClr val="E2DFDF"/>
                          </a:solidFill>
                          <a:latin typeface="Carlito"/>
                          <a:cs typeface="Carlito"/>
                        </a:rPr>
                        <a:t>countries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B="0" marT="90805">
                    <a:solidFill>
                      <a:srgbClr val="FFFFFF">
                        <a:alpha val="392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pc="-10"/>
              <a:t>11/23/2024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5567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100"/>
              </a:spcBef>
            </a:pPr>
            <a:r>
              <a:rPr dirty="0" spc="-95"/>
              <a:t>Case</a:t>
            </a:r>
            <a:r>
              <a:rPr dirty="0" spc="-415"/>
              <a:t> </a:t>
            </a:r>
            <a:r>
              <a:rPr dirty="0" spc="-114"/>
              <a:t>Study:</a:t>
            </a:r>
            <a:r>
              <a:rPr dirty="0" spc="-490"/>
              <a:t> </a:t>
            </a:r>
            <a:r>
              <a:rPr dirty="0" spc="-130"/>
              <a:t>Trespass</a:t>
            </a:r>
            <a:r>
              <a:rPr dirty="0" spc="-455"/>
              <a:t> </a:t>
            </a:r>
            <a:r>
              <a:rPr dirty="0" spc="-25"/>
              <a:t>in</a:t>
            </a:r>
            <a:r>
              <a:rPr dirty="0" spc="-325"/>
              <a:t> </a:t>
            </a:r>
            <a:r>
              <a:rPr dirty="0" spc="-114"/>
              <a:t>Hong</a:t>
            </a:r>
            <a:r>
              <a:rPr dirty="0" spc="-395"/>
              <a:t> </a:t>
            </a:r>
            <a:r>
              <a:rPr dirty="0" spc="-114"/>
              <a:t>Kong</a:t>
            </a:r>
            <a:r>
              <a:rPr dirty="0" spc="-409"/>
              <a:t> </a:t>
            </a:r>
            <a:r>
              <a:rPr dirty="0"/>
              <a:t>-</a:t>
            </a:r>
            <a:r>
              <a:rPr dirty="0" spc="-180"/>
              <a:t> </a:t>
            </a:r>
            <a:r>
              <a:rPr dirty="0" spc="-95"/>
              <a:t>Novel</a:t>
            </a:r>
            <a:r>
              <a:rPr dirty="0" spc="-465"/>
              <a:t> </a:t>
            </a:r>
            <a:r>
              <a:rPr dirty="0" spc="-20"/>
              <a:t>Developments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pc="-10"/>
              <a:t>11/23/2024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780694" y="3205098"/>
            <a:ext cx="282384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90" b="1">
                <a:solidFill>
                  <a:srgbClr val="FFFFFF"/>
                </a:solidFill>
                <a:latin typeface="Carlito"/>
                <a:cs typeface="Carlito"/>
              </a:rPr>
              <a:t>Trespass</a:t>
            </a:r>
            <a:r>
              <a:rPr dirty="0" sz="2200" spc="-11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55" b="1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dirty="0" sz="2200" spc="-12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75" b="1">
                <a:solidFill>
                  <a:srgbClr val="FFFFFF"/>
                </a:solidFill>
                <a:latin typeface="Carlito"/>
                <a:cs typeface="Carlito"/>
              </a:rPr>
              <a:t>Public </a:t>
            </a:r>
            <a:r>
              <a:rPr dirty="0" sz="2200" spc="-20" b="1">
                <a:solidFill>
                  <a:srgbClr val="FFFFFF"/>
                </a:solidFill>
                <a:latin typeface="Carlito"/>
                <a:cs typeface="Carlito"/>
              </a:rPr>
              <a:t>Order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0694" y="3689146"/>
            <a:ext cx="3893820" cy="2602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38000"/>
              </a:lnSpc>
              <a:spcBef>
                <a:spcPts val="105"/>
              </a:spcBef>
            </a:pP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Recent</a:t>
            </a:r>
            <a:r>
              <a:rPr dirty="0" sz="1750" spc="-1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cases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in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Hong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Kong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have</a:t>
            </a:r>
            <a:r>
              <a:rPr dirty="0" sz="1750" spc="-1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explored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the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intersection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trespass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law</a:t>
            </a:r>
            <a:r>
              <a:rPr dirty="0" sz="1750" spc="-1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publicorder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regulations,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particularly</a:t>
            </a:r>
            <a:r>
              <a:rPr dirty="0" sz="17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context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of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political</a:t>
            </a:r>
            <a:r>
              <a:rPr dirty="0" sz="1750" spc="-1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demonstrations.</a:t>
            </a:r>
            <a:r>
              <a:rPr dirty="0" sz="1750" spc="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These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cases 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highlight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delicate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balance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between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property</a:t>
            </a:r>
            <a:r>
              <a:rPr dirty="0" sz="17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rights,</a:t>
            </a:r>
            <a:r>
              <a:rPr dirty="0" sz="1750" spc="-1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freedom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assembly,</a:t>
            </a:r>
            <a:r>
              <a:rPr dirty="0" sz="17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and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state</a:t>
            </a:r>
            <a:r>
              <a:rPr dirty="0" sz="17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authority.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20665" y="3205098"/>
            <a:ext cx="3367404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85" b="1">
                <a:solidFill>
                  <a:srgbClr val="FFFFFF"/>
                </a:solidFill>
                <a:latin typeface="Carlito"/>
                <a:cs typeface="Carlito"/>
              </a:rPr>
              <a:t>Digital</a:t>
            </a:r>
            <a:r>
              <a:rPr dirty="0" sz="2200" spc="-8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85" b="1">
                <a:solidFill>
                  <a:srgbClr val="FFFFFF"/>
                </a:solidFill>
                <a:latin typeface="Carlito"/>
                <a:cs typeface="Carlito"/>
              </a:rPr>
              <a:t>Trespass</a:t>
            </a:r>
            <a:r>
              <a:rPr dirty="0" sz="2200" spc="-7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50" b="1">
                <a:solidFill>
                  <a:srgbClr val="FFFFFF"/>
                </a:solidFill>
                <a:latin typeface="Carlito"/>
                <a:cs typeface="Carlito"/>
              </a:rPr>
              <a:t>Considerations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320665" y="4042968"/>
            <a:ext cx="3886200" cy="2235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Hong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Kong's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position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as</a:t>
            </a:r>
            <a:r>
              <a:rPr dirty="0" sz="1750" spc="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r>
              <a:rPr dirty="0" sz="1750" spc="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global</a:t>
            </a:r>
            <a:r>
              <a:rPr dirty="0" sz="1750" spc="-1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financial</a:t>
            </a:r>
            <a:r>
              <a:rPr dirty="0" sz="1750" spc="-1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hub 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has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led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75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pioneering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cases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addressing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digital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trespass.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Courts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have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grappled</a:t>
            </a:r>
            <a:r>
              <a:rPr dirty="0" sz="17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with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issues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such</a:t>
            </a:r>
            <a:r>
              <a:rPr dirty="0" sz="1750" spc="-1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as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unauthorised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accessto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blockchain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assets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applicability</a:t>
            </a:r>
            <a:r>
              <a:rPr dirty="0" sz="1750" spc="-1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trespass 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law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to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smart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contracts.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861042" y="3205098"/>
            <a:ext cx="203581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90" b="1">
                <a:solidFill>
                  <a:srgbClr val="FFFFFF"/>
                </a:solidFill>
                <a:latin typeface="Carlito"/>
                <a:cs typeface="Carlito"/>
              </a:rPr>
              <a:t>Cultural</a:t>
            </a:r>
            <a:r>
              <a:rPr dirty="0" sz="2200" spc="-5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55" b="1">
                <a:solidFill>
                  <a:srgbClr val="FFFFFF"/>
                </a:solidFill>
                <a:latin typeface="Carlito"/>
                <a:cs typeface="Carlito"/>
              </a:rPr>
              <a:t>Influences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861042" y="3689146"/>
            <a:ext cx="3898265" cy="2602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38000"/>
              </a:lnSpc>
              <a:spcBef>
                <a:spcPts val="105"/>
              </a:spcBef>
            </a:pP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unique</a:t>
            </a:r>
            <a:r>
              <a:rPr dirty="0" sz="1750" spc="-1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legal</a:t>
            </a:r>
            <a:r>
              <a:rPr dirty="0" sz="1750" spc="-1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system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Hong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Kong,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blending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English</a:t>
            </a:r>
            <a:r>
              <a:rPr dirty="0" sz="17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common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law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with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Chinese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traditions,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has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led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nuanced</a:t>
            </a:r>
            <a:r>
              <a:rPr dirty="0" sz="175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interpretations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trespass.</a:t>
            </a:r>
            <a:r>
              <a:rPr dirty="0" sz="17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Some</a:t>
            </a:r>
            <a:r>
              <a:rPr dirty="0" sz="1750" spc="-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cases</a:t>
            </a:r>
            <a:r>
              <a:rPr dirty="0" sz="175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have</a:t>
            </a:r>
            <a:r>
              <a:rPr dirty="0" sz="175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considered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traditional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concepts</a:t>
            </a:r>
            <a:r>
              <a:rPr dirty="0" sz="17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land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use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and 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community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access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750" spc="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applying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trespass principles.</a:t>
            </a:r>
            <a:endParaRPr sz="17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9909" y="497280"/>
            <a:ext cx="6080760" cy="5822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50" spc="-114"/>
              <a:t>Future</a:t>
            </a:r>
            <a:r>
              <a:rPr dirty="0" sz="3650" spc="-355"/>
              <a:t> </a:t>
            </a:r>
            <a:r>
              <a:rPr dirty="0" sz="3650" spc="-120"/>
              <a:t>Challenges</a:t>
            </a:r>
            <a:r>
              <a:rPr dirty="0" sz="3650" spc="-415"/>
              <a:t> </a:t>
            </a:r>
            <a:r>
              <a:rPr dirty="0" sz="3650" spc="-50"/>
              <a:t>in</a:t>
            </a:r>
            <a:r>
              <a:rPr dirty="0" sz="3650" spc="-185"/>
              <a:t> </a:t>
            </a:r>
            <a:r>
              <a:rPr dirty="0" sz="3650" spc="-114"/>
              <a:t>Trespass</a:t>
            </a:r>
            <a:r>
              <a:rPr dirty="0" sz="3650" spc="-370"/>
              <a:t> </a:t>
            </a:r>
            <a:r>
              <a:rPr dirty="0" sz="3650" spc="-25"/>
              <a:t>Law</a:t>
            </a:r>
            <a:endParaRPr sz="365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1720" y="1459991"/>
            <a:ext cx="937259" cy="6176771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5"/>
              <a:t>Augmented</a:t>
            </a:r>
            <a:r>
              <a:rPr dirty="0" spc="-165"/>
              <a:t> </a:t>
            </a:r>
            <a:r>
              <a:rPr dirty="0" spc="-60"/>
              <a:t>Reality</a:t>
            </a:r>
            <a:r>
              <a:rPr dirty="0" spc="-65"/>
              <a:t> </a:t>
            </a:r>
            <a:r>
              <a:rPr dirty="0" spc="-10"/>
              <a:t>Disputes</a:t>
            </a: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 sz="1450" spc="-10" b="0">
                <a:latin typeface="Carlito"/>
                <a:cs typeface="Carlito"/>
              </a:rPr>
              <a:t>As</a:t>
            </a:r>
            <a:r>
              <a:rPr dirty="0" sz="1450" spc="-70" b="0">
                <a:latin typeface="Carlito"/>
                <a:cs typeface="Carlito"/>
              </a:rPr>
              <a:t> </a:t>
            </a:r>
            <a:r>
              <a:rPr dirty="0" sz="1450" spc="-10" b="0">
                <a:latin typeface="Carlito"/>
                <a:cs typeface="Carlito"/>
              </a:rPr>
              <a:t>AR</a:t>
            </a:r>
            <a:r>
              <a:rPr dirty="0" sz="1450" spc="-20" b="0">
                <a:latin typeface="Carlito"/>
                <a:cs typeface="Carlito"/>
              </a:rPr>
              <a:t> </a:t>
            </a:r>
            <a:r>
              <a:rPr dirty="0" sz="1450" spc="-45" b="0">
                <a:latin typeface="Carlito"/>
                <a:cs typeface="Carlito"/>
              </a:rPr>
              <a:t>technology</a:t>
            </a:r>
            <a:r>
              <a:rPr dirty="0" sz="1450" spc="-35" b="0">
                <a:latin typeface="Carlito"/>
                <a:cs typeface="Carlito"/>
              </a:rPr>
              <a:t> </a:t>
            </a:r>
            <a:r>
              <a:rPr dirty="0" sz="1450" spc="-55" b="0">
                <a:latin typeface="Carlito"/>
                <a:cs typeface="Carlito"/>
              </a:rPr>
              <a:t>becomes</a:t>
            </a:r>
            <a:r>
              <a:rPr dirty="0" sz="1450" spc="-45" b="0">
                <a:latin typeface="Carlito"/>
                <a:cs typeface="Carlito"/>
              </a:rPr>
              <a:t> </a:t>
            </a:r>
            <a:r>
              <a:rPr dirty="0" sz="1450" spc="-40" b="0">
                <a:latin typeface="Carlito"/>
                <a:cs typeface="Carlito"/>
              </a:rPr>
              <a:t>moreprevalent,</a:t>
            </a:r>
            <a:r>
              <a:rPr dirty="0" sz="1450" spc="-70" b="0">
                <a:latin typeface="Carlito"/>
                <a:cs typeface="Carlito"/>
              </a:rPr>
              <a:t> </a:t>
            </a:r>
            <a:r>
              <a:rPr dirty="0" sz="1450" spc="-35" b="0">
                <a:latin typeface="Carlito"/>
                <a:cs typeface="Carlito"/>
              </a:rPr>
              <a:t>laws</a:t>
            </a:r>
            <a:r>
              <a:rPr dirty="0" sz="1450" spc="-65" b="0">
                <a:latin typeface="Carlito"/>
                <a:cs typeface="Carlito"/>
              </a:rPr>
              <a:t> </a:t>
            </a:r>
            <a:r>
              <a:rPr dirty="0" sz="1450" spc="-40" b="0">
                <a:latin typeface="Carlito"/>
                <a:cs typeface="Carlito"/>
              </a:rPr>
              <a:t>will</a:t>
            </a:r>
            <a:r>
              <a:rPr dirty="0" sz="1450" spc="-75" b="0">
                <a:latin typeface="Carlito"/>
                <a:cs typeface="Carlito"/>
              </a:rPr>
              <a:t> </a:t>
            </a:r>
            <a:r>
              <a:rPr dirty="0" sz="1450" spc="-40" b="0">
                <a:latin typeface="Carlito"/>
                <a:cs typeface="Carlito"/>
              </a:rPr>
              <a:t>need</a:t>
            </a:r>
            <a:r>
              <a:rPr dirty="0" sz="1450" spc="-10" b="0">
                <a:latin typeface="Carlito"/>
                <a:cs typeface="Carlito"/>
              </a:rPr>
              <a:t> to</a:t>
            </a:r>
            <a:r>
              <a:rPr dirty="0" sz="1450" spc="-60" b="0">
                <a:latin typeface="Carlito"/>
                <a:cs typeface="Carlito"/>
              </a:rPr>
              <a:t> </a:t>
            </a:r>
            <a:r>
              <a:rPr dirty="0" sz="1450" spc="-40" b="0">
                <a:latin typeface="Carlito"/>
                <a:cs typeface="Carlito"/>
              </a:rPr>
              <a:t>address</a:t>
            </a:r>
            <a:r>
              <a:rPr dirty="0" sz="1450" spc="-80" b="0">
                <a:latin typeface="Carlito"/>
                <a:cs typeface="Carlito"/>
              </a:rPr>
              <a:t> </a:t>
            </a:r>
            <a:r>
              <a:rPr dirty="0" sz="1450" spc="-40" b="0">
                <a:latin typeface="Carlito"/>
                <a:cs typeface="Carlito"/>
              </a:rPr>
              <a:t>issues</a:t>
            </a:r>
            <a:r>
              <a:rPr dirty="0" sz="1450" spc="-105" b="0">
                <a:latin typeface="Carlito"/>
                <a:cs typeface="Carlito"/>
              </a:rPr>
              <a:t> </a:t>
            </a:r>
            <a:r>
              <a:rPr dirty="0" sz="1450" spc="-20" b="0">
                <a:latin typeface="Carlito"/>
                <a:cs typeface="Carlito"/>
              </a:rPr>
              <a:t>of</a:t>
            </a:r>
            <a:r>
              <a:rPr dirty="0" sz="1450" spc="-95" b="0">
                <a:latin typeface="Carlito"/>
                <a:cs typeface="Carlito"/>
              </a:rPr>
              <a:t> </a:t>
            </a:r>
            <a:r>
              <a:rPr dirty="0" sz="1450" spc="-10" b="0">
                <a:latin typeface="Carlito"/>
                <a:cs typeface="Carlito"/>
              </a:rPr>
              <a:t>virtual</a:t>
            </a:r>
            <a:endParaRPr sz="14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450" spc="-40" b="0">
                <a:latin typeface="Carlito"/>
                <a:cs typeface="Carlito"/>
              </a:rPr>
              <a:t>virtual</a:t>
            </a:r>
            <a:r>
              <a:rPr dirty="0" sz="1450" spc="-114" b="0">
                <a:latin typeface="Carlito"/>
                <a:cs typeface="Carlito"/>
              </a:rPr>
              <a:t> </a:t>
            </a:r>
            <a:r>
              <a:rPr dirty="0" sz="1450" spc="-35" b="0">
                <a:latin typeface="Carlito"/>
                <a:cs typeface="Carlito"/>
              </a:rPr>
              <a:t>objects</a:t>
            </a:r>
            <a:r>
              <a:rPr dirty="0" sz="1450" spc="-125" b="0">
                <a:latin typeface="Carlito"/>
                <a:cs typeface="Carlito"/>
              </a:rPr>
              <a:t> </a:t>
            </a:r>
            <a:r>
              <a:rPr dirty="0" sz="1450" spc="-35" b="0">
                <a:latin typeface="Carlito"/>
                <a:cs typeface="Carlito"/>
              </a:rPr>
              <a:t>'placed'</a:t>
            </a:r>
            <a:r>
              <a:rPr dirty="0" sz="1450" spc="25" b="0">
                <a:latin typeface="Carlito"/>
                <a:cs typeface="Carlito"/>
              </a:rPr>
              <a:t> </a:t>
            </a:r>
            <a:r>
              <a:rPr dirty="0" sz="1450" spc="-20" b="0">
                <a:latin typeface="Carlito"/>
                <a:cs typeface="Carlito"/>
              </a:rPr>
              <a:t>on</a:t>
            </a:r>
            <a:r>
              <a:rPr dirty="0" sz="1450" spc="-75" b="0">
                <a:latin typeface="Carlito"/>
                <a:cs typeface="Carlito"/>
              </a:rPr>
              <a:t> </a:t>
            </a:r>
            <a:r>
              <a:rPr dirty="0" sz="1450" spc="-30" b="0">
                <a:latin typeface="Carlito"/>
                <a:cs typeface="Carlito"/>
              </a:rPr>
              <a:t>privateproperty</a:t>
            </a:r>
            <a:r>
              <a:rPr dirty="0" sz="1450" spc="-100" b="0">
                <a:latin typeface="Carlito"/>
                <a:cs typeface="Carlito"/>
              </a:rPr>
              <a:t> </a:t>
            </a:r>
            <a:r>
              <a:rPr dirty="0" sz="1450" spc="-10" b="0">
                <a:latin typeface="Carlito"/>
                <a:cs typeface="Carlito"/>
              </a:rPr>
              <a:t>withoutpermission.</a:t>
            </a:r>
            <a:endParaRPr sz="145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5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4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pc="-65"/>
              <a:t>Autonomous</a:t>
            </a:r>
            <a:r>
              <a:rPr dirty="0" spc="-175"/>
              <a:t> </a:t>
            </a:r>
            <a:r>
              <a:rPr dirty="0" spc="-55"/>
              <a:t>Vehicle</a:t>
            </a:r>
            <a:r>
              <a:rPr dirty="0" spc="-95"/>
              <a:t> </a:t>
            </a:r>
            <a:r>
              <a:rPr dirty="0" spc="-10"/>
              <a:t>Navigation</a:t>
            </a:r>
          </a:p>
          <a:p>
            <a:pPr marL="12700" marR="5080">
              <a:lnSpc>
                <a:spcPct val="137900"/>
              </a:lnSpc>
              <a:spcBef>
                <a:spcPts val="409"/>
              </a:spcBef>
            </a:pPr>
            <a:r>
              <a:rPr dirty="0" sz="1450" spc="-35" b="0">
                <a:latin typeface="Carlito"/>
                <a:cs typeface="Carlito"/>
              </a:rPr>
              <a:t>The</a:t>
            </a:r>
            <a:r>
              <a:rPr dirty="0" sz="1450" spc="-65" b="0">
                <a:latin typeface="Carlito"/>
                <a:cs typeface="Carlito"/>
              </a:rPr>
              <a:t> </a:t>
            </a:r>
            <a:r>
              <a:rPr dirty="0" sz="1450" spc="-45" b="0">
                <a:latin typeface="Carlito"/>
                <a:cs typeface="Carlito"/>
              </a:rPr>
              <a:t>increasing</a:t>
            </a:r>
            <a:r>
              <a:rPr dirty="0" sz="1450" spc="-50" b="0">
                <a:latin typeface="Carlito"/>
                <a:cs typeface="Carlito"/>
              </a:rPr>
              <a:t> </a:t>
            </a:r>
            <a:r>
              <a:rPr dirty="0" sz="1450" spc="-35" b="0">
                <a:latin typeface="Carlito"/>
                <a:cs typeface="Carlito"/>
              </a:rPr>
              <a:t>use</a:t>
            </a:r>
            <a:r>
              <a:rPr dirty="0" sz="1450" spc="-90" b="0">
                <a:latin typeface="Carlito"/>
                <a:cs typeface="Carlito"/>
              </a:rPr>
              <a:t> </a:t>
            </a:r>
            <a:r>
              <a:rPr dirty="0" sz="1450" spc="-20" b="0">
                <a:latin typeface="Carlito"/>
                <a:cs typeface="Carlito"/>
              </a:rPr>
              <a:t>of</a:t>
            </a:r>
            <a:r>
              <a:rPr dirty="0" sz="1450" spc="-100" b="0">
                <a:latin typeface="Carlito"/>
                <a:cs typeface="Carlito"/>
              </a:rPr>
              <a:t> </a:t>
            </a:r>
            <a:r>
              <a:rPr dirty="0" sz="1450" spc="-75" b="0">
                <a:latin typeface="Carlito"/>
                <a:cs typeface="Carlito"/>
              </a:rPr>
              <a:t>self-</a:t>
            </a:r>
            <a:r>
              <a:rPr dirty="0" sz="1450" spc="-40" b="0">
                <a:latin typeface="Carlito"/>
                <a:cs typeface="Carlito"/>
              </a:rPr>
              <a:t>driving</a:t>
            </a:r>
            <a:r>
              <a:rPr dirty="0" sz="1450" spc="-50" b="0">
                <a:latin typeface="Carlito"/>
                <a:cs typeface="Carlito"/>
              </a:rPr>
              <a:t> </a:t>
            </a:r>
            <a:r>
              <a:rPr dirty="0" sz="1450" spc="-35" b="0">
                <a:latin typeface="Carlito"/>
                <a:cs typeface="Carlito"/>
              </a:rPr>
              <a:t>cars</a:t>
            </a:r>
            <a:r>
              <a:rPr dirty="0" sz="1450" spc="-55" b="0">
                <a:latin typeface="Carlito"/>
                <a:cs typeface="Carlito"/>
              </a:rPr>
              <a:t> </a:t>
            </a:r>
            <a:r>
              <a:rPr dirty="0" sz="1450" spc="-20" b="0">
                <a:latin typeface="Carlito"/>
                <a:cs typeface="Carlito"/>
              </a:rPr>
              <a:t>may</a:t>
            </a:r>
            <a:r>
              <a:rPr dirty="0" sz="1450" spc="-5" b="0">
                <a:latin typeface="Carlito"/>
                <a:cs typeface="Carlito"/>
              </a:rPr>
              <a:t> </a:t>
            </a:r>
            <a:r>
              <a:rPr dirty="0" sz="1450" spc="-25" b="0">
                <a:latin typeface="Carlito"/>
                <a:cs typeface="Carlito"/>
              </a:rPr>
              <a:t>lead</a:t>
            </a:r>
            <a:r>
              <a:rPr dirty="0" sz="1450" spc="15" b="0">
                <a:latin typeface="Carlito"/>
                <a:cs typeface="Carlito"/>
              </a:rPr>
              <a:t> </a:t>
            </a:r>
            <a:r>
              <a:rPr dirty="0" sz="1450" spc="-10" b="0">
                <a:latin typeface="Carlito"/>
                <a:cs typeface="Carlito"/>
              </a:rPr>
              <a:t>to</a:t>
            </a:r>
            <a:r>
              <a:rPr dirty="0" sz="1450" spc="-70" b="0">
                <a:latin typeface="Carlito"/>
                <a:cs typeface="Carlito"/>
              </a:rPr>
              <a:t> </a:t>
            </a:r>
            <a:r>
              <a:rPr dirty="0" sz="1450" spc="-30" b="0">
                <a:latin typeface="Carlito"/>
                <a:cs typeface="Carlito"/>
              </a:rPr>
              <a:t>new</a:t>
            </a:r>
            <a:r>
              <a:rPr dirty="0" sz="1450" spc="-25" b="0">
                <a:latin typeface="Carlito"/>
                <a:cs typeface="Carlito"/>
              </a:rPr>
              <a:t> questionsabouttrespass</a:t>
            </a:r>
            <a:r>
              <a:rPr dirty="0" sz="1450" spc="-105" b="0">
                <a:latin typeface="Carlito"/>
                <a:cs typeface="Carlito"/>
              </a:rPr>
              <a:t> </a:t>
            </a:r>
            <a:r>
              <a:rPr dirty="0" sz="1450" spc="-35" b="0">
                <a:latin typeface="Carlito"/>
                <a:cs typeface="Carlito"/>
              </a:rPr>
              <a:t>when</a:t>
            </a:r>
            <a:r>
              <a:rPr dirty="0" sz="1450" spc="-85" b="0">
                <a:latin typeface="Carlito"/>
                <a:cs typeface="Carlito"/>
              </a:rPr>
              <a:t> </a:t>
            </a:r>
            <a:r>
              <a:rPr dirty="0" sz="1450" spc="-10" b="0">
                <a:latin typeface="Carlito"/>
                <a:cs typeface="Carlito"/>
              </a:rPr>
              <a:t>these </a:t>
            </a:r>
            <a:r>
              <a:rPr dirty="0" sz="1450" spc="-30" b="0">
                <a:latin typeface="Carlito"/>
                <a:cs typeface="Carlito"/>
              </a:rPr>
              <a:t>when</a:t>
            </a:r>
            <a:r>
              <a:rPr dirty="0" sz="1450" b="0">
                <a:latin typeface="Carlito"/>
                <a:cs typeface="Carlito"/>
              </a:rPr>
              <a:t> </a:t>
            </a:r>
            <a:r>
              <a:rPr dirty="0" sz="1450" spc="-40" b="0">
                <a:latin typeface="Carlito"/>
                <a:cs typeface="Carlito"/>
              </a:rPr>
              <a:t>these</a:t>
            </a:r>
            <a:r>
              <a:rPr dirty="0" sz="1450" spc="-75" b="0">
                <a:latin typeface="Carlito"/>
                <a:cs typeface="Carlito"/>
              </a:rPr>
              <a:t> </a:t>
            </a:r>
            <a:r>
              <a:rPr dirty="0" sz="1450" spc="-45" b="0">
                <a:latin typeface="Carlito"/>
                <a:cs typeface="Carlito"/>
              </a:rPr>
              <a:t>vehicles</a:t>
            </a:r>
            <a:r>
              <a:rPr dirty="0" sz="1450" spc="-55" b="0">
                <a:latin typeface="Carlito"/>
                <a:cs typeface="Carlito"/>
              </a:rPr>
              <a:t> </a:t>
            </a:r>
            <a:r>
              <a:rPr dirty="0" sz="1450" spc="-45" b="0">
                <a:latin typeface="Carlito"/>
                <a:cs typeface="Carlito"/>
              </a:rPr>
              <a:t>make</a:t>
            </a:r>
            <a:r>
              <a:rPr dirty="0" sz="1450" spc="-30" b="0">
                <a:latin typeface="Carlito"/>
                <a:cs typeface="Carlito"/>
              </a:rPr>
              <a:t> </a:t>
            </a:r>
            <a:r>
              <a:rPr dirty="0" sz="1450" spc="-40" b="0">
                <a:latin typeface="Carlito"/>
                <a:cs typeface="Carlito"/>
              </a:rPr>
              <a:t>routing</a:t>
            </a:r>
            <a:r>
              <a:rPr dirty="0" sz="1450" spc="-75" b="0">
                <a:latin typeface="Carlito"/>
                <a:cs typeface="Carlito"/>
              </a:rPr>
              <a:t> </a:t>
            </a:r>
            <a:r>
              <a:rPr dirty="0" sz="1450" spc="-55" b="0">
                <a:latin typeface="Carlito"/>
                <a:cs typeface="Carlito"/>
              </a:rPr>
              <a:t>decisions</a:t>
            </a:r>
            <a:r>
              <a:rPr dirty="0" sz="1450" spc="-80" b="0">
                <a:latin typeface="Carlito"/>
                <a:cs typeface="Carlito"/>
              </a:rPr>
              <a:t> </a:t>
            </a:r>
            <a:r>
              <a:rPr dirty="0" sz="1450" spc="-40" b="0">
                <a:latin typeface="Carlito"/>
                <a:cs typeface="Carlito"/>
              </a:rPr>
              <a:t>that</a:t>
            </a:r>
            <a:r>
              <a:rPr dirty="0" sz="1450" spc="-90" b="0">
                <a:latin typeface="Carlito"/>
                <a:cs typeface="Carlito"/>
              </a:rPr>
              <a:t> </a:t>
            </a:r>
            <a:r>
              <a:rPr dirty="0" sz="1450" spc="-40" b="0">
                <a:latin typeface="Carlito"/>
                <a:cs typeface="Carlito"/>
              </a:rPr>
              <a:t>affect</a:t>
            </a:r>
            <a:r>
              <a:rPr dirty="0" sz="1450" spc="-70" b="0">
                <a:latin typeface="Carlito"/>
                <a:cs typeface="Carlito"/>
              </a:rPr>
              <a:t> </a:t>
            </a:r>
            <a:r>
              <a:rPr dirty="0" sz="1450" spc="-40" b="0">
                <a:latin typeface="Carlito"/>
                <a:cs typeface="Carlito"/>
              </a:rPr>
              <a:t>private</a:t>
            </a:r>
            <a:r>
              <a:rPr dirty="0" sz="1450" spc="-80" b="0">
                <a:latin typeface="Carlito"/>
                <a:cs typeface="Carlito"/>
              </a:rPr>
              <a:t> </a:t>
            </a:r>
            <a:r>
              <a:rPr dirty="0" sz="1450" spc="-10" b="0">
                <a:latin typeface="Carlito"/>
                <a:cs typeface="Carlito"/>
              </a:rPr>
              <a:t>property.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pc="-10"/>
              <a:t>11/23/2024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7348473" y="4775707"/>
            <a:ext cx="6465570" cy="2504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5" b="1">
                <a:solidFill>
                  <a:srgbClr val="E2DFDF"/>
                </a:solidFill>
                <a:latin typeface="Carlito"/>
                <a:cs typeface="Carlito"/>
              </a:rPr>
              <a:t>Biometric</a:t>
            </a:r>
            <a:r>
              <a:rPr dirty="0" sz="1800" spc="-17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800" spc="-60" b="1">
                <a:solidFill>
                  <a:srgbClr val="E2DFDF"/>
                </a:solidFill>
                <a:latin typeface="Carlito"/>
                <a:cs typeface="Carlito"/>
              </a:rPr>
              <a:t>Data</a:t>
            </a:r>
            <a:r>
              <a:rPr dirty="0" sz="1800" spc="-5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E2DFDF"/>
                </a:solidFill>
                <a:latin typeface="Carlito"/>
                <a:cs typeface="Carlito"/>
              </a:rPr>
              <a:t>Rights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4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collection</a:t>
            </a:r>
            <a:r>
              <a:rPr dirty="0" sz="14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5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use</a:t>
            </a:r>
            <a:r>
              <a:rPr dirty="0" sz="14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4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biometric</a:t>
            </a:r>
            <a:r>
              <a:rPr dirty="0" sz="14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data</a:t>
            </a:r>
            <a:r>
              <a:rPr dirty="0" sz="14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may</a:t>
            </a:r>
            <a:r>
              <a:rPr dirty="0" sz="14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be</a:t>
            </a:r>
            <a:r>
              <a:rPr dirty="0" sz="14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considered</a:t>
            </a:r>
            <a:r>
              <a:rPr dirty="0" sz="14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r>
              <a:rPr dirty="0" sz="1450" spc="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form</a:t>
            </a:r>
            <a:r>
              <a:rPr dirty="0" sz="14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trespass,</a:t>
            </a:r>
            <a:r>
              <a:rPr dirty="0" sz="14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requiring</a:t>
            </a:r>
            <a:endParaRPr sz="14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requiring</a:t>
            </a:r>
            <a:r>
              <a:rPr dirty="0" sz="14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0">
                <a:solidFill>
                  <a:srgbClr val="E2DFDF"/>
                </a:solidFill>
                <a:latin typeface="Carlito"/>
                <a:cs typeface="Carlito"/>
              </a:rPr>
              <a:t>new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legal</a:t>
            </a:r>
            <a:r>
              <a:rPr dirty="0" sz="1450" spc="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frameworks</a:t>
            </a:r>
            <a:r>
              <a:rPr dirty="0" sz="1450" spc="-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protect</a:t>
            </a:r>
            <a:r>
              <a:rPr dirty="0" sz="1450" spc="-1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individual</a:t>
            </a:r>
            <a:r>
              <a:rPr dirty="0" sz="14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rights.</a:t>
            </a:r>
            <a:endParaRPr sz="145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5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4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800" spc="-55" b="1">
                <a:solidFill>
                  <a:srgbClr val="E2DFDF"/>
                </a:solidFill>
                <a:latin typeface="Carlito"/>
                <a:cs typeface="Carlito"/>
              </a:rPr>
              <a:t>Space</a:t>
            </a:r>
            <a:r>
              <a:rPr dirty="0" sz="1800" spc="-17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800" spc="-45" b="1">
                <a:solidFill>
                  <a:srgbClr val="E2DFDF"/>
                </a:solidFill>
                <a:latin typeface="Carlito"/>
                <a:cs typeface="Carlito"/>
              </a:rPr>
              <a:t>Law</a:t>
            </a:r>
            <a:r>
              <a:rPr dirty="0" sz="1800" spc="-114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800" spc="-30" b="1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800" spc="-12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E2DFDF"/>
                </a:solidFill>
                <a:latin typeface="Carlito"/>
                <a:cs typeface="Carlito"/>
              </a:rPr>
              <a:t>Trespass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40900"/>
              </a:lnSpc>
              <a:spcBef>
                <a:spcPts val="805"/>
              </a:spcBef>
            </a:pP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As</a:t>
            </a:r>
            <a:r>
              <a:rPr dirty="0" sz="14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private</a:t>
            </a:r>
            <a:r>
              <a:rPr dirty="0" sz="1450" spc="-1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space</a:t>
            </a:r>
            <a:r>
              <a:rPr dirty="0" sz="14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exploration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grows,</a:t>
            </a:r>
            <a:r>
              <a:rPr dirty="0" sz="1450" spc="-1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laws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will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need</a:t>
            </a:r>
            <a:r>
              <a:rPr dirty="0" sz="14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0">
                <a:solidFill>
                  <a:srgbClr val="E2DFDF"/>
                </a:solidFill>
                <a:latin typeface="Carlito"/>
                <a:cs typeface="Carlito"/>
              </a:rPr>
              <a:t>addresstrespass</a:t>
            </a:r>
            <a:r>
              <a:rPr dirty="0" sz="14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issues</a:t>
            </a:r>
            <a:r>
              <a:rPr dirty="0" sz="14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orbital</a:t>
            </a:r>
            <a:r>
              <a:rPr dirty="0" sz="14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space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orbital</a:t>
            </a:r>
            <a:r>
              <a:rPr dirty="0" sz="14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space</a:t>
            </a:r>
            <a:r>
              <a:rPr dirty="0" sz="14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4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on</a:t>
            </a:r>
            <a:r>
              <a:rPr dirty="0" sz="14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celestial</a:t>
            </a:r>
            <a:r>
              <a:rPr dirty="0" sz="145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bodies.</a:t>
            </a:r>
            <a:endParaRPr sz="14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1459" y="505600"/>
            <a:ext cx="6965950" cy="122110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100"/>
              </a:spcBef>
            </a:pPr>
            <a:r>
              <a:rPr dirty="0" sz="3700" spc="-140"/>
              <a:t>Conclusion:</a:t>
            </a:r>
            <a:r>
              <a:rPr dirty="0" sz="3700" spc="-295"/>
              <a:t> </a:t>
            </a:r>
            <a:r>
              <a:rPr dirty="0" sz="3700" spc="-85"/>
              <a:t>The</a:t>
            </a:r>
            <a:r>
              <a:rPr dirty="0" sz="3700" spc="-240"/>
              <a:t> </a:t>
            </a:r>
            <a:r>
              <a:rPr dirty="0" sz="3700" spc="-114"/>
              <a:t>Enduring</a:t>
            </a:r>
            <a:r>
              <a:rPr dirty="0" sz="3700" spc="-320"/>
              <a:t> </a:t>
            </a:r>
            <a:r>
              <a:rPr dirty="0" sz="3700" spc="-145"/>
              <a:t>Relevance</a:t>
            </a:r>
            <a:r>
              <a:rPr dirty="0" sz="3700" spc="-275"/>
              <a:t> </a:t>
            </a:r>
            <a:r>
              <a:rPr dirty="0" sz="3700" spc="-25"/>
              <a:t>of </a:t>
            </a:r>
            <a:r>
              <a:rPr dirty="0" sz="3700" spc="-130"/>
              <a:t>Trespass</a:t>
            </a:r>
            <a:r>
              <a:rPr dirty="0" sz="3700" spc="-254"/>
              <a:t> </a:t>
            </a:r>
            <a:r>
              <a:rPr dirty="0" sz="3700" spc="-25"/>
              <a:t>Law</a:t>
            </a:r>
            <a:endParaRPr sz="3700"/>
          </a:p>
        </p:txBody>
      </p:sp>
      <p:grpSp>
        <p:nvGrpSpPr>
          <p:cNvPr id="4" name="object 4" descr=""/>
          <p:cNvGrpSpPr/>
          <p:nvPr/>
        </p:nvGrpSpPr>
        <p:grpSpPr>
          <a:xfrm>
            <a:off x="664464" y="2368296"/>
            <a:ext cx="434340" cy="434340"/>
            <a:chOff x="664464" y="2368296"/>
            <a:chExt cx="434340" cy="434340"/>
          </a:xfrm>
        </p:grpSpPr>
        <p:sp>
          <p:nvSpPr>
            <p:cNvPr id="5" name="object 5" descr=""/>
            <p:cNvSpPr/>
            <p:nvPr/>
          </p:nvSpPr>
          <p:spPr>
            <a:xfrm>
              <a:off x="665988" y="2371344"/>
              <a:ext cx="428625" cy="426720"/>
            </a:xfrm>
            <a:custGeom>
              <a:avLst/>
              <a:gdLst/>
              <a:ahLst/>
              <a:cxnLst/>
              <a:rect l="l" t="t" r="r" b="b"/>
              <a:pathLst>
                <a:path w="428625" h="426719">
                  <a:moveTo>
                    <a:pt x="348488" y="0"/>
                  </a:moveTo>
                  <a:lnTo>
                    <a:pt x="79629" y="0"/>
                  </a:lnTo>
                  <a:lnTo>
                    <a:pt x="48628" y="6222"/>
                  </a:lnTo>
                  <a:lnTo>
                    <a:pt x="23317" y="23367"/>
                  </a:lnTo>
                  <a:lnTo>
                    <a:pt x="6248" y="48640"/>
                  </a:lnTo>
                  <a:lnTo>
                    <a:pt x="0" y="79628"/>
                  </a:lnTo>
                  <a:lnTo>
                    <a:pt x="0" y="347090"/>
                  </a:lnTo>
                  <a:lnTo>
                    <a:pt x="6248" y="378078"/>
                  </a:lnTo>
                  <a:lnTo>
                    <a:pt x="23317" y="403351"/>
                  </a:lnTo>
                  <a:lnTo>
                    <a:pt x="48628" y="420496"/>
                  </a:lnTo>
                  <a:lnTo>
                    <a:pt x="79629" y="426719"/>
                  </a:lnTo>
                  <a:lnTo>
                    <a:pt x="348488" y="426719"/>
                  </a:lnTo>
                  <a:lnTo>
                    <a:pt x="379488" y="420496"/>
                  </a:lnTo>
                  <a:lnTo>
                    <a:pt x="404799" y="403351"/>
                  </a:lnTo>
                  <a:lnTo>
                    <a:pt x="421868" y="378078"/>
                  </a:lnTo>
                  <a:lnTo>
                    <a:pt x="428117" y="347090"/>
                  </a:lnTo>
                  <a:lnTo>
                    <a:pt x="428117" y="79628"/>
                  </a:lnTo>
                  <a:lnTo>
                    <a:pt x="421868" y="48640"/>
                  </a:lnTo>
                  <a:lnTo>
                    <a:pt x="404799" y="23367"/>
                  </a:lnTo>
                  <a:lnTo>
                    <a:pt x="379488" y="6222"/>
                  </a:lnTo>
                  <a:lnTo>
                    <a:pt x="348488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68274" y="2372106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19" h="426719">
                  <a:moveTo>
                    <a:pt x="0" y="79629"/>
                  </a:moveTo>
                  <a:lnTo>
                    <a:pt x="6235" y="48641"/>
                  </a:lnTo>
                  <a:lnTo>
                    <a:pt x="23241" y="23368"/>
                  </a:lnTo>
                  <a:lnTo>
                    <a:pt x="48463" y="6223"/>
                  </a:lnTo>
                  <a:lnTo>
                    <a:pt x="79336" y="0"/>
                  </a:lnTo>
                  <a:lnTo>
                    <a:pt x="347256" y="0"/>
                  </a:lnTo>
                  <a:lnTo>
                    <a:pt x="378129" y="6223"/>
                  </a:lnTo>
                  <a:lnTo>
                    <a:pt x="403352" y="23368"/>
                  </a:lnTo>
                  <a:lnTo>
                    <a:pt x="420357" y="48641"/>
                  </a:lnTo>
                  <a:lnTo>
                    <a:pt x="426592" y="79629"/>
                  </a:lnTo>
                  <a:lnTo>
                    <a:pt x="426592" y="347091"/>
                  </a:lnTo>
                  <a:lnTo>
                    <a:pt x="420357" y="378079"/>
                  </a:lnTo>
                  <a:lnTo>
                    <a:pt x="403352" y="403352"/>
                  </a:lnTo>
                  <a:lnTo>
                    <a:pt x="378129" y="420497"/>
                  </a:lnTo>
                  <a:lnTo>
                    <a:pt x="347256" y="426720"/>
                  </a:lnTo>
                  <a:lnTo>
                    <a:pt x="79336" y="426720"/>
                  </a:lnTo>
                  <a:lnTo>
                    <a:pt x="48463" y="420497"/>
                  </a:lnTo>
                  <a:lnTo>
                    <a:pt x="23241" y="403352"/>
                  </a:lnTo>
                  <a:lnTo>
                    <a:pt x="6235" y="378079"/>
                  </a:lnTo>
                  <a:lnTo>
                    <a:pt x="0" y="347091"/>
                  </a:lnTo>
                  <a:lnTo>
                    <a:pt x="0" y="79629"/>
                  </a:lnTo>
                  <a:close/>
                </a:path>
              </a:pathLst>
            </a:custGeom>
            <a:ln w="7618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798982" y="2326386"/>
            <a:ext cx="16700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0" b="1">
                <a:solidFill>
                  <a:srgbClr val="E2DFDF"/>
                </a:solidFill>
                <a:latin typeface="Carlito"/>
                <a:cs typeface="Carlito"/>
              </a:rPr>
              <a:t>1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68983" y="2311400"/>
            <a:ext cx="3024505" cy="1889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70" b="1">
                <a:solidFill>
                  <a:srgbClr val="E2DFDF"/>
                </a:solidFill>
                <a:latin typeface="Carlito"/>
                <a:cs typeface="Carlito"/>
              </a:rPr>
              <a:t>Adaptability</a:t>
            </a:r>
            <a:r>
              <a:rPr dirty="0" sz="1850" spc="-229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850" spc="-35" b="1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850" spc="-8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850" spc="-60" b="1">
                <a:solidFill>
                  <a:srgbClr val="E2DFDF"/>
                </a:solidFill>
                <a:latin typeface="Carlito"/>
                <a:cs typeface="Carlito"/>
              </a:rPr>
              <a:t>Common</a:t>
            </a:r>
            <a:r>
              <a:rPr dirty="0" sz="1850" spc="-14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850" spc="-25" b="1">
                <a:solidFill>
                  <a:srgbClr val="E2DFDF"/>
                </a:solidFill>
                <a:latin typeface="Carlito"/>
                <a:cs typeface="Carlito"/>
              </a:rPr>
              <a:t>Law</a:t>
            </a:r>
            <a:endParaRPr sz="1850">
              <a:latin typeface="Carlito"/>
              <a:cs typeface="Carlito"/>
            </a:endParaRPr>
          </a:p>
          <a:p>
            <a:pPr marL="12700" marR="5080">
              <a:lnSpc>
                <a:spcPct val="138000"/>
              </a:lnSpc>
              <a:spcBef>
                <a:spcPts val="455"/>
              </a:spcBef>
            </a:pP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4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evolution</a:t>
            </a:r>
            <a:r>
              <a:rPr dirty="0" sz="145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4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trespass</a:t>
            </a:r>
            <a:r>
              <a:rPr dirty="0" sz="14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law</a:t>
            </a:r>
            <a:r>
              <a:rPr dirty="0" sz="14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from</a:t>
            </a:r>
            <a:r>
              <a:rPr dirty="0" sz="14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Entick</a:t>
            </a:r>
            <a:r>
              <a:rPr dirty="0" sz="14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0">
                <a:solidFill>
                  <a:srgbClr val="E2DFDF"/>
                </a:solidFill>
                <a:latin typeface="Carlito"/>
                <a:cs typeface="Carlito"/>
              </a:rPr>
              <a:t>v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Carrington</a:t>
            </a:r>
            <a:r>
              <a:rPr dirty="0" sz="14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 modern</a:t>
            </a:r>
            <a:r>
              <a:rPr dirty="0" sz="1450" spc="-1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digital</a:t>
            </a:r>
            <a:r>
              <a:rPr dirty="0" sz="1450" spc="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cases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demonstrates</a:t>
            </a:r>
            <a:r>
              <a:rPr dirty="0" sz="14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4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0">
                <a:solidFill>
                  <a:srgbClr val="E2DFDF"/>
                </a:solidFill>
                <a:latin typeface="Carlito"/>
                <a:cs typeface="Carlito"/>
              </a:rPr>
              <a:t>flexibility</a:t>
            </a:r>
            <a:r>
              <a:rPr dirty="0" sz="14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5">
                <a:solidFill>
                  <a:srgbClr val="E2DFDF"/>
                </a:solidFill>
                <a:latin typeface="Carlito"/>
                <a:cs typeface="Carlito"/>
              </a:rPr>
              <a:t>and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enduring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relevance</a:t>
            </a:r>
            <a:r>
              <a:rPr dirty="0" sz="14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common</a:t>
            </a:r>
            <a:r>
              <a:rPr dirty="0" sz="14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law</a:t>
            </a:r>
            <a:r>
              <a:rPr dirty="0" sz="14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principles</a:t>
            </a:r>
            <a:r>
              <a:rPr dirty="0" sz="14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5">
                <a:solidFill>
                  <a:srgbClr val="E2DFDF"/>
                </a:solidFill>
                <a:latin typeface="Carlito"/>
                <a:cs typeface="Carlito"/>
              </a:rPr>
              <a:t>in </a:t>
            </a:r>
            <a:r>
              <a:rPr dirty="0" sz="1450" spc="-50">
                <a:solidFill>
                  <a:srgbClr val="E2DFDF"/>
                </a:solidFill>
                <a:latin typeface="Carlito"/>
                <a:cs typeface="Carlito"/>
              </a:rPr>
              <a:t>addressing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new</a:t>
            </a:r>
            <a:r>
              <a:rPr dirty="0" sz="14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challenges.</a:t>
            </a:r>
            <a:endParaRPr sz="1450">
              <a:latin typeface="Carlito"/>
              <a:cs typeface="Carlito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666488" y="2368296"/>
            <a:ext cx="434340" cy="434340"/>
            <a:chOff x="4666488" y="2368296"/>
            <a:chExt cx="434340" cy="434340"/>
          </a:xfrm>
        </p:grpSpPr>
        <p:sp>
          <p:nvSpPr>
            <p:cNvPr id="10" name="object 10" descr=""/>
            <p:cNvSpPr/>
            <p:nvPr/>
          </p:nvSpPr>
          <p:spPr>
            <a:xfrm>
              <a:off x="4668011" y="2371344"/>
              <a:ext cx="428625" cy="426720"/>
            </a:xfrm>
            <a:custGeom>
              <a:avLst/>
              <a:gdLst/>
              <a:ahLst/>
              <a:cxnLst/>
              <a:rect l="l" t="t" r="r" b="b"/>
              <a:pathLst>
                <a:path w="428625" h="426719">
                  <a:moveTo>
                    <a:pt x="348614" y="0"/>
                  </a:moveTo>
                  <a:lnTo>
                    <a:pt x="79501" y="0"/>
                  </a:lnTo>
                  <a:lnTo>
                    <a:pt x="48640" y="6222"/>
                  </a:lnTo>
                  <a:lnTo>
                    <a:pt x="23367" y="23367"/>
                  </a:lnTo>
                  <a:lnTo>
                    <a:pt x="6223" y="48640"/>
                  </a:lnTo>
                  <a:lnTo>
                    <a:pt x="0" y="79628"/>
                  </a:lnTo>
                  <a:lnTo>
                    <a:pt x="0" y="347090"/>
                  </a:lnTo>
                  <a:lnTo>
                    <a:pt x="6223" y="378078"/>
                  </a:lnTo>
                  <a:lnTo>
                    <a:pt x="23367" y="403351"/>
                  </a:lnTo>
                  <a:lnTo>
                    <a:pt x="48640" y="420496"/>
                  </a:lnTo>
                  <a:lnTo>
                    <a:pt x="79501" y="426719"/>
                  </a:lnTo>
                  <a:lnTo>
                    <a:pt x="348614" y="426719"/>
                  </a:lnTo>
                  <a:lnTo>
                    <a:pt x="379475" y="420496"/>
                  </a:lnTo>
                  <a:lnTo>
                    <a:pt x="404749" y="403351"/>
                  </a:lnTo>
                  <a:lnTo>
                    <a:pt x="421893" y="378078"/>
                  </a:lnTo>
                  <a:lnTo>
                    <a:pt x="428116" y="347090"/>
                  </a:lnTo>
                  <a:lnTo>
                    <a:pt x="428116" y="79628"/>
                  </a:lnTo>
                  <a:lnTo>
                    <a:pt x="421893" y="48640"/>
                  </a:lnTo>
                  <a:lnTo>
                    <a:pt x="404749" y="23367"/>
                  </a:lnTo>
                  <a:lnTo>
                    <a:pt x="379475" y="6222"/>
                  </a:lnTo>
                  <a:lnTo>
                    <a:pt x="348614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670297" y="2372106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20" h="426719">
                  <a:moveTo>
                    <a:pt x="0" y="79629"/>
                  </a:moveTo>
                  <a:lnTo>
                    <a:pt x="6223" y="48641"/>
                  </a:lnTo>
                  <a:lnTo>
                    <a:pt x="23240" y="23368"/>
                  </a:lnTo>
                  <a:lnTo>
                    <a:pt x="48513" y="6223"/>
                  </a:lnTo>
                  <a:lnTo>
                    <a:pt x="79248" y="0"/>
                  </a:lnTo>
                  <a:lnTo>
                    <a:pt x="347344" y="0"/>
                  </a:lnTo>
                  <a:lnTo>
                    <a:pt x="378078" y="6223"/>
                  </a:lnTo>
                  <a:lnTo>
                    <a:pt x="403351" y="23368"/>
                  </a:lnTo>
                  <a:lnTo>
                    <a:pt x="420369" y="48641"/>
                  </a:lnTo>
                  <a:lnTo>
                    <a:pt x="426592" y="79629"/>
                  </a:lnTo>
                  <a:lnTo>
                    <a:pt x="426592" y="347091"/>
                  </a:lnTo>
                  <a:lnTo>
                    <a:pt x="420369" y="378079"/>
                  </a:lnTo>
                  <a:lnTo>
                    <a:pt x="403351" y="403352"/>
                  </a:lnTo>
                  <a:lnTo>
                    <a:pt x="378078" y="420497"/>
                  </a:lnTo>
                  <a:lnTo>
                    <a:pt x="347344" y="426720"/>
                  </a:lnTo>
                  <a:lnTo>
                    <a:pt x="79248" y="426720"/>
                  </a:lnTo>
                  <a:lnTo>
                    <a:pt x="48513" y="420497"/>
                  </a:lnTo>
                  <a:lnTo>
                    <a:pt x="23240" y="403352"/>
                  </a:lnTo>
                  <a:lnTo>
                    <a:pt x="6223" y="378079"/>
                  </a:lnTo>
                  <a:lnTo>
                    <a:pt x="0" y="347091"/>
                  </a:lnTo>
                  <a:lnTo>
                    <a:pt x="0" y="79629"/>
                  </a:lnTo>
                  <a:close/>
                </a:path>
              </a:pathLst>
            </a:custGeom>
            <a:ln w="7618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4801870" y="2326386"/>
            <a:ext cx="16700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0" b="1">
                <a:solidFill>
                  <a:srgbClr val="E2DFDF"/>
                </a:solidFill>
                <a:latin typeface="Carlito"/>
                <a:cs typeface="Carlito"/>
              </a:rPr>
              <a:t>2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272278" y="2311400"/>
            <a:ext cx="3094355" cy="1889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75" b="1">
                <a:solidFill>
                  <a:srgbClr val="E2DFDF"/>
                </a:solidFill>
                <a:latin typeface="Carlito"/>
                <a:cs typeface="Carlito"/>
              </a:rPr>
              <a:t>Balancing</a:t>
            </a:r>
            <a:r>
              <a:rPr dirty="0" sz="1850" spc="-15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850" spc="-10" b="1">
                <a:solidFill>
                  <a:srgbClr val="E2DFDF"/>
                </a:solidFill>
                <a:latin typeface="Carlito"/>
                <a:cs typeface="Carlito"/>
              </a:rPr>
              <a:t>Interests</a:t>
            </a:r>
            <a:endParaRPr sz="1850">
              <a:latin typeface="Carlito"/>
              <a:cs typeface="Carlito"/>
            </a:endParaRPr>
          </a:p>
          <a:p>
            <a:pPr marL="12700" marR="5080">
              <a:lnSpc>
                <a:spcPct val="138000"/>
              </a:lnSpc>
              <a:spcBef>
                <a:spcPts val="455"/>
              </a:spcBef>
            </a:pP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Trespass</a:t>
            </a:r>
            <a:r>
              <a:rPr dirty="0" sz="14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law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continues</a:t>
            </a:r>
            <a:r>
              <a:rPr dirty="0" sz="1450" spc="-1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play</a:t>
            </a:r>
            <a:r>
              <a:rPr dirty="0" sz="14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r>
              <a:rPr dirty="0" sz="1450" spc="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crucial</a:t>
            </a:r>
            <a:r>
              <a:rPr dirty="0" sz="14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role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crucial</a:t>
            </a:r>
            <a:r>
              <a:rPr dirty="0" sz="14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role</a:t>
            </a:r>
            <a:r>
              <a:rPr dirty="0" sz="14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4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balancing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individual</a:t>
            </a:r>
            <a:r>
              <a:rPr dirty="0" sz="14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rights,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rights,</a:t>
            </a:r>
            <a:r>
              <a:rPr dirty="0" sz="14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property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interests,</a:t>
            </a:r>
            <a:r>
              <a:rPr dirty="0" sz="14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5">
                <a:solidFill>
                  <a:srgbClr val="E2DFDF"/>
                </a:solidFill>
                <a:latin typeface="Carlito"/>
                <a:cs typeface="Carlito"/>
              </a:rPr>
              <a:t>and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societal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needs,</a:t>
            </a:r>
            <a:r>
              <a:rPr dirty="0" sz="14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adapting</a:t>
            </a:r>
            <a:r>
              <a:rPr dirty="0" sz="14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technological</a:t>
            </a:r>
            <a:r>
              <a:rPr dirty="0" sz="1450" spc="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4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social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social</a:t>
            </a:r>
            <a:r>
              <a:rPr dirty="0" sz="14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changes.</a:t>
            </a:r>
            <a:endParaRPr sz="1450">
              <a:latin typeface="Carlito"/>
              <a:cs typeface="Carlito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64463" y="5004815"/>
            <a:ext cx="434340" cy="434340"/>
            <a:chOff x="664463" y="5004815"/>
            <a:chExt cx="434340" cy="434340"/>
          </a:xfrm>
        </p:grpSpPr>
        <p:sp>
          <p:nvSpPr>
            <p:cNvPr id="15" name="object 15" descr=""/>
            <p:cNvSpPr/>
            <p:nvPr/>
          </p:nvSpPr>
          <p:spPr>
            <a:xfrm>
              <a:off x="665987" y="5007863"/>
              <a:ext cx="428625" cy="426720"/>
            </a:xfrm>
            <a:custGeom>
              <a:avLst/>
              <a:gdLst/>
              <a:ahLst/>
              <a:cxnLst/>
              <a:rect l="l" t="t" r="r" b="b"/>
              <a:pathLst>
                <a:path w="428625" h="426720">
                  <a:moveTo>
                    <a:pt x="348488" y="0"/>
                  </a:moveTo>
                  <a:lnTo>
                    <a:pt x="79629" y="0"/>
                  </a:lnTo>
                  <a:lnTo>
                    <a:pt x="48628" y="6223"/>
                  </a:lnTo>
                  <a:lnTo>
                    <a:pt x="23317" y="23368"/>
                  </a:lnTo>
                  <a:lnTo>
                    <a:pt x="6248" y="48641"/>
                  </a:lnTo>
                  <a:lnTo>
                    <a:pt x="0" y="79629"/>
                  </a:lnTo>
                  <a:lnTo>
                    <a:pt x="0" y="347091"/>
                  </a:lnTo>
                  <a:lnTo>
                    <a:pt x="6248" y="378079"/>
                  </a:lnTo>
                  <a:lnTo>
                    <a:pt x="23317" y="403352"/>
                  </a:lnTo>
                  <a:lnTo>
                    <a:pt x="48628" y="420497"/>
                  </a:lnTo>
                  <a:lnTo>
                    <a:pt x="79629" y="426719"/>
                  </a:lnTo>
                  <a:lnTo>
                    <a:pt x="348488" y="426719"/>
                  </a:lnTo>
                  <a:lnTo>
                    <a:pt x="379488" y="420497"/>
                  </a:lnTo>
                  <a:lnTo>
                    <a:pt x="404799" y="403352"/>
                  </a:lnTo>
                  <a:lnTo>
                    <a:pt x="421868" y="378079"/>
                  </a:lnTo>
                  <a:lnTo>
                    <a:pt x="428117" y="347091"/>
                  </a:lnTo>
                  <a:lnTo>
                    <a:pt x="428117" y="79629"/>
                  </a:lnTo>
                  <a:lnTo>
                    <a:pt x="421868" y="48641"/>
                  </a:lnTo>
                  <a:lnTo>
                    <a:pt x="404799" y="23368"/>
                  </a:lnTo>
                  <a:lnTo>
                    <a:pt x="379488" y="6223"/>
                  </a:lnTo>
                  <a:lnTo>
                    <a:pt x="348488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68273" y="5008625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19" h="426720">
                  <a:moveTo>
                    <a:pt x="0" y="79629"/>
                  </a:moveTo>
                  <a:lnTo>
                    <a:pt x="6235" y="48641"/>
                  </a:lnTo>
                  <a:lnTo>
                    <a:pt x="23241" y="23368"/>
                  </a:lnTo>
                  <a:lnTo>
                    <a:pt x="48463" y="6223"/>
                  </a:lnTo>
                  <a:lnTo>
                    <a:pt x="79336" y="0"/>
                  </a:lnTo>
                  <a:lnTo>
                    <a:pt x="347256" y="0"/>
                  </a:lnTo>
                  <a:lnTo>
                    <a:pt x="378129" y="6223"/>
                  </a:lnTo>
                  <a:lnTo>
                    <a:pt x="403352" y="23368"/>
                  </a:lnTo>
                  <a:lnTo>
                    <a:pt x="420357" y="48641"/>
                  </a:lnTo>
                  <a:lnTo>
                    <a:pt x="426592" y="79629"/>
                  </a:lnTo>
                  <a:lnTo>
                    <a:pt x="426592" y="347091"/>
                  </a:lnTo>
                  <a:lnTo>
                    <a:pt x="420357" y="378079"/>
                  </a:lnTo>
                  <a:lnTo>
                    <a:pt x="403352" y="403351"/>
                  </a:lnTo>
                  <a:lnTo>
                    <a:pt x="378129" y="420497"/>
                  </a:lnTo>
                  <a:lnTo>
                    <a:pt x="347256" y="426719"/>
                  </a:lnTo>
                  <a:lnTo>
                    <a:pt x="79336" y="426719"/>
                  </a:lnTo>
                  <a:lnTo>
                    <a:pt x="48463" y="420497"/>
                  </a:lnTo>
                  <a:lnTo>
                    <a:pt x="23241" y="403351"/>
                  </a:lnTo>
                  <a:lnTo>
                    <a:pt x="6235" y="378079"/>
                  </a:lnTo>
                  <a:lnTo>
                    <a:pt x="0" y="347091"/>
                  </a:lnTo>
                  <a:lnTo>
                    <a:pt x="0" y="79629"/>
                  </a:lnTo>
                  <a:close/>
                </a:path>
              </a:pathLst>
            </a:custGeom>
            <a:ln w="7620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799287" y="4965572"/>
            <a:ext cx="16700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0" b="1">
                <a:solidFill>
                  <a:srgbClr val="E2DFDF"/>
                </a:solidFill>
                <a:latin typeface="Carlito"/>
                <a:cs typeface="Carlito"/>
              </a:rPr>
              <a:t>3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268983" y="4950714"/>
            <a:ext cx="2876550" cy="188848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60" b="1">
                <a:solidFill>
                  <a:srgbClr val="E2DFDF"/>
                </a:solidFill>
                <a:latin typeface="Carlito"/>
                <a:cs typeface="Carlito"/>
              </a:rPr>
              <a:t>Global</a:t>
            </a:r>
            <a:r>
              <a:rPr dirty="0" sz="1850" spc="-19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850" spc="-10" b="1">
                <a:solidFill>
                  <a:srgbClr val="E2DFDF"/>
                </a:solidFill>
                <a:latin typeface="Carlito"/>
                <a:cs typeface="Carlito"/>
              </a:rPr>
              <a:t>Perspectives</a:t>
            </a:r>
            <a:endParaRPr sz="1850">
              <a:latin typeface="Carlito"/>
              <a:cs typeface="Carlito"/>
            </a:endParaRPr>
          </a:p>
          <a:p>
            <a:pPr marL="12700" marR="5080">
              <a:lnSpc>
                <a:spcPct val="138000"/>
              </a:lnSpc>
              <a:spcBef>
                <a:spcPts val="450"/>
              </a:spcBef>
            </a:pP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The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comparative</a:t>
            </a:r>
            <a:r>
              <a:rPr dirty="0" sz="14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analysis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 of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 trespass</a:t>
            </a:r>
            <a:r>
              <a:rPr dirty="0" sz="14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5">
                <a:solidFill>
                  <a:srgbClr val="E2DFDF"/>
                </a:solidFill>
                <a:latin typeface="Carlito"/>
                <a:cs typeface="Carlito"/>
              </a:rPr>
              <a:t>law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law</a:t>
            </a:r>
            <a:r>
              <a:rPr dirty="0" sz="1450" spc="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across</a:t>
            </a:r>
            <a:r>
              <a:rPr dirty="0" sz="14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jurisdictions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highlights</a:t>
            </a:r>
            <a:r>
              <a:rPr dirty="0" sz="14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5">
                <a:solidFill>
                  <a:srgbClr val="E2DFDF"/>
                </a:solidFill>
                <a:latin typeface="Carlito"/>
                <a:cs typeface="Carlito"/>
              </a:rPr>
              <a:t>the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importance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4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considering</a:t>
            </a:r>
            <a:r>
              <a:rPr dirty="0" sz="14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diverse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legal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legal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approaches</a:t>
            </a:r>
            <a:r>
              <a:rPr dirty="0" sz="14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4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an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interconnected world.</a:t>
            </a:r>
            <a:endParaRPr sz="1450">
              <a:latin typeface="Carlito"/>
              <a:cs typeface="Carlito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4666488" y="5004815"/>
            <a:ext cx="434340" cy="434340"/>
            <a:chOff x="4666488" y="5004815"/>
            <a:chExt cx="434340" cy="434340"/>
          </a:xfrm>
        </p:grpSpPr>
        <p:sp>
          <p:nvSpPr>
            <p:cNvPr id="20" name="object 20" descr=""/>
            <p:cNvSpPr/>
            <p:nvPr/>
          </p:nvSpPr>
          <p:spPr>
            <a:xfrm>
              <a:off x="4668012" y="5007863"/>
              <a:ext cx="428625" cy="426720"/>
            </a:xfrm>
            <a:custGeom>
              <a:avLst/>
              <a:gdLst/>
              <a:ahLst/>
              <a:cxnLst/>
              <a:rect l="l" t="t" r="r" b="b"/>
              <a:pathLst>
                <a:path w="428625" h="426720">
                  <a:moveTo>
                    <a:pt x="348614" y="0"/>
                  </a:moveTo>
                  <a:lnTo>
                    <a:pt x="79501" y="0"/>
                  </a:lnTo>
                  <a:lnTo>
                    <a:pt x="48640" y="6223"/>
                  </a:lnTo>
                  <a:lnTo>
                    <a:pt x="23367" y="23368"/>
                  </a:lnTo>
                  <a:lnTo>
                    <a:pt x="6223" y="48641"/>
                  </a:lnTo>
                  <a:lnTo>
                    <a:pt x="0" y="79629"/>
                  </a:lnTo>
                  <a:lnTo>
                    <a:pt x="0" y="347091"/>
                  </a:lnTo>
                  <a:lnTo>
                    <a:pt x="6223" y="378079"/>
                  </a:lnTo>
                  <a:lnTo>
                    <a:pt x="23367" y="403352"/>
                  </a:lnTo>
                  <a:lnTo>
                    <a:pt x="48640" y="420497"/>
                  </a:lnTo>
                  <a:lnTo>
                    <a:pt x="79501" y="426719"/>
                  </a:lnTo>
                  <a:lnTo>
                    <a:pt x="348614" y="426719"/>
                  </a:lnTo>
                  <a:lnTo>
                    <a:pt x="379475" y="420497"/>
                  </a:lnTo>
                  <a:lnTo>
                    <a:pt x="404749" y="403352"/>
                  </a:lnTo>
                  <a:lnTo>
                    <a:pt x="421893" y="378079"/>
                  </a:lnTo>
                  <a:lnTo>
                    <a:pt x="428116" y="347091"/>
                  </a:lnTo>
                  <a:lnTo>
                    <a:pt x="428116" y="79629"/>
                  </a:lnTo>
                  <a:lnTo>
                    <a:pt x="421893" y="48641"/>
                  </a:lnTo>
                  <a:lnTo>
                    <a:pt x="404749" y="23368"/>
                  </a:lnTo>
                  <a:lnTo>
                    <a:pt x="379475" y="6223"/>
                  </a:lnTo>
                  <a:lnTo>
                    <a:pt x="348614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670298" y="5008625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20" h="426720">
                  <a:moveTo>
                    <a:pt x="0" y="79629"/>
                  </a:moveTo>
                  <a:lnTo>
                    <a:pt x="6223" y="48641"/>
                  </a:lnTo>
                  <a:lnTo>
                    <a:pt x="23240" y="23368"/>
                  </a:lnTo>
                  <a:lnTo>
                    <a:pt x="48513" y="6223"/>
                  </a:lnTo>
                  <a:lnTo>
                    <a:pt x="79248" y="0"/>
                  </a:lnTo>
                  <a:lnTo>
                    <a:pt x="347344" y="0"/>
                  </a:lnTo>
                  <a:lnTo>
                    <a:pt x="378078" y="6223"/>
                  </a:lnTo>
                  <a:lnTo>
                    <a:pt x="403351" y="23368"/>
                  </a:lnTo>
                  <a:lnTo>
                    <a:pt x="420369" y="48641"/>
                  </a:lnTo>
                  <a:lnTo>
                    <a:pt x="426592" y="79629"/>
                  </a:lnTo>
                  <a:lnTo>
                    <a:pt x="426592" y="347091"/>
                  </a:lnTo>
                  <a:lnTo>
                    <a:pt x="420369" y="378079"/>
                  </a:lnTo>
                  <a:lnTo>
                    <a:pt x="403351" y="403351"/>
                  </a:lnTo>
                  <a:lnTo>
                    <a:pt x="378078" y="420497"/>
                  </a:lnTo>
                  <a:lnTo>
                    <a:pt x="347344" y="426719"/>
                  </a:lnTo>
                  <a:lnTo>
                    <a:pt x="79248" y="426719"/>
                  </a:lnTo>
                  <a:lnTo>
                    <a:pt x="48513" y="420497"/>
                  </a:lnTo>
                  <a:lnTo>
                    <a:pt x="23240" y="403351"/>
                  </a:lnTo>
                  <a:lnTo>
                    <a:pt x="6223" y="378079"/>
                  </a:lnTo>
                  <a:lnTo>
                    <a:pt x="0" y="347091"/>
                  </a:lnTo>
                  <a:lnTo>
                    <a:pt x="0" y="79629"/>
                  </a:lnTo>
                  <a:close/>
                </a:path>
              </a:pathLst>
            </a:custGeom>
            <a:ln w="7620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4801615" y="4965572"/>
            <a:ext cx="16700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0" b="1">
                <a:solidFill>
                  <a:srgbClr val="E2DFDF"/>
                </a:solidFill>
                <a:latin typeface="Carlito"/>
                <a:cs typeface="Carlito"/>
              </a:rPr>
              <a:t>4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pc="-10"/>
              <a:t>11/23/2024</a:t>
            </a:r>
          </a:p>
        </p:txBody>
      </p: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3" name="object 23" descr=""/>
          <p:cNvSpPr txBox="1"/>
          <p:nvPr/>
        </p:nvSpPr>
        <p:spPr>
          <a:xfrm>
            <a:off x="5272278" y="4950714"/>
            <a:ext cx="3047365" cy="24999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60" b="1">
                <a:solidFill>
                  <a:srgbClr val="E2DFDF"/>
                </a:solidFill>
                <a:latin typeface="Carlito"/>
                <a:cs typeface="Carlito"/>
              </a:rPr>
              <a:t>Future</a:t>
            </a:r>
            <a:r>
              <a:rPr dirty="0" sz="1850" spc="-17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850" spc="-10" b="1">
                <a:solidFill>
                  <a:srgbClr val="E2DFDF"/>
                </a:solidFill>
                <a:latin typeface="Carlito"/>
                <a:cs typeface="Carlito"/>
              </a:rPr>
              <a:t>Directions</a:t>
            </a:r>
            <a:endParaRPr sz="1850">
              <a:latin typeface="Carlito"/>
              <a:cs typeface="Carlito"/>
            </a:endParaRPr>
          </a:p>
          <a:p>
            <a:pPr marL="12700" marR="5080">
              <a:lnSpc>
                <a:spcPct val="138100"/>
              </a:lnSpc>
              <a:spcBef>
                <a:spcPts val="445"/>
              </a:spcBef>
            </a:pP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As</a:t>
            </a:r>
            <a:r>
              <a:rPr dirty="0" sz="14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we</a:t>
            </a:r>
            <a:r>
              <a:rPr dirty="0" sz="14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face new</a:t>
            </a:r>
            <a:r>
              <a:rPr dirty="0" sz="14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frontiers</a:t>
            </a:r>
            <a:r>
              <a:rPr dirty="0" sz="1450" spc="-1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4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technology</a:t>
            </a:r>
            <a:r>
              <a:rPr dirty="0" sz="14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5">
                <a:solidFill>
                  <a:srgbClr val="E2DFDF"/>
                </a:solidFill>
                <a:latin typeface="Carlito"/>
                <a:cs typeface="Carlito"/>
              </a:rPr>
              <a:t>and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4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society,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trespass</a:t>
            </a:r>
            <a:r>
              <a:rPr dirty="0" sz="14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law</a:t>
            </a:r>
            <a:r>
              <a:rPr dirty="0" sz="14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will</a:t>
            </a:r>
            <a:r>
              <a:rPr dirty="0" sz="14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undoubtedly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undoubtedly</a:t>
            </a:r>
            <a:r>
              <a:rPr dirty="0" sz="14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continue</a:t>
            </a:r>
            <a:r>
              <a:rPr dirty="0" sz="145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4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evolve,</a:t>
            </a:r>
            <a:r>
              <a:rPr dirty="0" sz="14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requiring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requiring</a:t>
            </a:r>
            <a:r>
              <a:rPr dirty="0" sz="14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ongoing</a:t>
            </a:r>
            <a:r>
              <a:rPr dirty="0" sz="14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analysis,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debate,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5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450" spc="5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thoughtful</a:t>
            </a:r>
            <a:r>
              <a:rPr dirty="0" sz="14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0">
                <a:solidFill>
                  <a:srgbClr val="E2DFDF"/>
                </a:solidFill>
                <a:latin typeface="Carlito"/>
                <a:cs typeface="Carlito"/>
              </a:rPr>
              <a:t>application</a:t>
            </a:r>
            <a:r>
              <a:rPr dirty="0" sz="145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4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established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established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principles</a:t>
            </a:r>
            <a:r>
              <a:rPr dirty="0" sz="14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4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novel</a:t>
            </a:r>
            <a:r>
              <a:rPr dirty="0" sz="14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situations. situations.</a:t>
            </a:r>
            <a:endParaRPr sz="14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399" cy="822959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29996" y="731519"/>
              <a:ext cx="13167360" cy="6766559"/>
            </a:xfrm>
            <a:custGeom>
              <a:avLst/>
              <a:gdLst/>
              <a:ahLst/>
              <a:cxnLst/>
              <a:rect l="l" t="t" r="r" b="b"/>
              <a:pathLst>
                <a:path w="13167360" h="6766559">
                  <a:moveTo>
                    <a:pt x="0" y="6766559"/>
                  </a:moveTo>
                  <a:lnTo>
                    <a:pt x="13167360" y="6766559"/>
                  </a:lnTo>
                  <a:lnTo>
                    <a:pt x="13167360" y="0"/>
                  </a:lnTo>
                  <a:lnTo>
                    <a:pt x="0" y="0"/>
                  </a:lnTo>
                  <a:lnTo>
                    <a:pt x="0" y="6766559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091"/>
              <a:ext cx="914399" cy="7284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25143" y="3784091"/>
              <a:ext cx="905255" cy="72847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674876" y="2906267"/>
              <a:ext cx="11289665" cy="0"/>
            </a:xfrm>
            <a:custGeom>
              <a:avLst/>
              <a:gdLst/>
              <a:ahLst/>
              <a:cxnLst/>
              <a:rect l="l" t="t" r="r" b="b"/>
              <a:pathLst>
                <a:path w="11289665" h="0">
                  <a:moveTo>
                    <a:pt x="0" y="0"/>
                  </a:moveTo>
                  <a:lnTo>
                    <a:pt x="11289538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597278" y="2808808"/>
            <a:ext cx="2391410" cy="244284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algn="ctr" marL="12065" marR="5080" indent="1270">
              <a:lnSpc>
                <a:spcPct val="101000"/>
              </a:lnSpc>
              <a:spcBef>
                <a:spcPts val="45"/>
              </a:spcBef>
            </a:pPr>
            <a:r>
              <a:rPr dirty="0" sz="5250" spc="-10" b="1">
                <a:solidFill>
                  <a:srgbClr val="242424"/>
                </a:solidFill>
                <a:latin typeface="Times New Roman"/>
                <a:cs typeface="Times New Roman"/>
              </a:rPr>
              <a:t>Minor </a:t>
            </a:r>
            <a:r>
              <a:rPr dirty="0" sz="5250" spc="105" b="1">
                <a:solidFill>
                  <a:srgbClr val="242424"/>
                </a:solidFill>
                <a:latin typeface="Times New Roman"/>
                <a:cs typeface="Times New Roman"/>
              </a:rPr>
              <a:t>House </a:t>
            </a:r>
            <a:r>
              <a:rPr dirty="0" sz="5250" spc="-20" b="1">
                <a:solidFill>
                  <a:srgbClr val="242424"/>
                </a:solidFill>
                <a:latin typeface="Times New Roman"/>
                <a:cs typeface="Times New Roman"/>
              </a:rPr>
              <a:t>Keeping</a:t>
            </a:r>
            <a:endParaRPr sz="5250">
              <a:latin typeface="Times New Roman"/>
              <a:cs typeface="Times New Roman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563868" y="967739"/>
            <a:ext cx="7097395" cy="1325880"/>
            <a:chOff x="6563868" y="967739"/>
            <a:chExt cx="7097395" cy="1325880"/>
          </a:xfrm>
        </p:grpSpPr>
        <p:sp>
          <p:nvSpPr>
            <p:cNvPr id="10" name="object 10" descr=""/>
            <p:cNvSpPr/>
            <p:nvPr/>
          </p:nvSpPr>
          <p:spPr>
            <a:xfrm>
              <a:off x="6563868" y="967739"/>
              <a:ext cx="7097395" cy="1325880"/>
            </a:xfrm>
            <a:custGeom>
              <a:avLst/>
              <a:gdLst/>
              <a:ahLst/>
              <a:cxnLst/>
              <a:rect l="l" t="t" r="r" b="b"/>
              <a:pathLst>
                <a:path w="7097394" h="1325880">
                  <a:moveTo>
                    <a:pt x="6964553" y="0"/>
                  </a:moveTo>
                  <a:lnTo>
                    <a:pt x="132587" y="0"/>
                  </a:lnTo>
                  <a:lnTo>
                    <a:pt x="90677" y="6730"/>
                  </a:lnTo>
                  <a:lnTo>
                    <a:pt x="54228" y="25526"/>
                  </a:lnTo>
                  <a:lnTo>
                    <a:pt x="25526" y="54228"/>
                  </a:lnTo>
                  <a:lnTo>
                    <a:pt x="6730" y="90677"/>
                  </a:lnTo>
                  <a:lnTo>
                    <a:pt x="0" y="132587"/>
                  </a:lnTo>
                  <a:lnTo>
                    <a:pt x="0" y="1193291"/>
                  </a:lnTo>
                  <a:lnTo>
                    <a:pt x="6730" y="1235201"/>
                  </a:lnTo>
                  <a:lnTo>
                    <a:pt x="25526" y="1271650"/>
                  </a:lnTo>
                  <a:lnTo>
                    <a:pt x="54228" y="1300352"/>
                  </a:lnTo>
                  <a:lnTo>
                    <a:pt x="90677" y="1319148"/>
                  </a:lnTo>
                  <a:lnTo>
                    <a:pt x="132587" y="1325879"/>
                  </a:lnTo>
                  <a:lnTo>
                    <a:pt x="6964553" y="1325879"/>
                  </a:lnTo>
                  <a:lnTo>
                    <a:pt x="7006462" y="1319148"/>
                  </a:lnTo>
                  <a:lnTo>
                    <a:pt x="7042912" y="1300352"/>
                  </a:lnTo>
                  <a:lnTo>
                    <a:pt x="7071614" y="1271650"/>
                  </a:lnTo>
                  <a:lnTo>
                    <a:pt x="7090410" y="1235201"/>
                  </a:lnTo>
                  <a:lnTo>
                    <a:pt x="7097141" y="1193291"/>
                  </a:lnTo>
                  <a:lnTo>
                    <a:pt x="7097141" y="132587"/>
                  </a:lnTo>
                  <a:lnTo>
                    <a:pt x="7090410" y="90677"/>
                  </a:lnTo>
                  <a:lnTo>
                    <a:pt x="7071614" y="54228"/>
                  </a:lnTo>
                  <a:lnTo>
                    <a:pt x="7042912" y="25526"/>
                  </a:lnTo>
                  <a:lnTo>
                    <a:pt x="7006462" y="6730"/>
                  </a:lnTo>
                  <a:lnTo>
                    <a:pt x="6964553" y="0"/>
                  </a:lnTo>
                  <a:close/>
                </a:path>
              </a:pathLst>
            </a:custGeom>
            <a:solidFill>
              <a:srgbClr val="3A95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0044" y="1749551"/>
              <a:ext cx="435864" cy="14477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6600" y="1423415"/>
              <a:ext cx="88392" cy="89916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008876" y="1347215"/>
              <a:ext cx="569595" cy="577215"/>
            </a:xfrm>
            <a:custGeom>
              <a:avLst/>
              <a:gdLst/>
              <a:ahLst/>
              <a:cxnLst/>
              <a:rect l="l" t="t" r="r" b="b"/>
              <a:pathLst>
                <a:path w="569595" h="577214">
                  <a:moveTo>
                    <a:pt x="390017" y="108331"/>
                  </a:moveTo>
                  <a:lnTo>
                    <a:pt x="381127" y="99568"/>
                  </a:lnTo>
                  <a:lnTo>
                    <a:pt x="374142" y="99568"/>
                  </a:lnTo>
                  <a:lnTo>
                    <a:pt x="272669" y="200787"/>
                  </a:lnTo>
                  <a:lnTo>
                    <a:pt x="264922" y="198628"/>
                  </a:lnTo>
                  <a:lnTo>
                    <a:pt x="256540" y="200660"/>
                  </a:lnTo>
                  <a:lnTo>
                    <a:pt x="250825" y="206375"/>
                  </a:lnTo>
                  <a:lnTo>
                    <a:pt x="221234" y="253619"/>
                  </a:lnTo>
                  <a:lnTo>
                    <a:pt x="211709" y="213233"/>
                  </a:lnTo>
                  <a:lnTo>
                    <a:pt x="171831" y="185547"/>
                  </a:lnTo>
                  <a:lnTo>
                    <a:pt x="131826" y="177165"/>
                  </a:lnTo>
                  <a:lnTo>
                    <a:pt x="113284" y="177165"/>
                  </a:lnTo>
                  <a:lnTo>
                    <a:pt x="94869" y="179959"/>
                  </a:lnTo>
                  <a:lnTo>
                    <a:pt x="49657" y="198628"/>
                  </a:lnTo>
                  <a:lnTo>
                    <a:pt x="0" y="356870"/>
                  </a:lnTo>
                  <a:lnTo>
                    <a:pt x="1778" y="365633"/>
                  </a:lnTo>
                  <a:lnTo>
                    <a:pt x="6604" y="372884"/>
                  </a:lnTo>
                  <a:lnTo>
                    <a:pt x="13716" y="377710"/>
                  </a:lnTo>
                  <a:lnTo>
                    <a:pt x="22479" y="379361"/>
                  </a:lnTo>
                  <a:lnTo>
                    <a:pt x="29718" y="378079"/>
                  </a:lnTo>
                  <a:lnTo>
                    <a:pt x="35814" y="374662"/>
                  </a:lnTo>
                  <a:lnTo>
                    <a:pt x="40767" y="369443"/>
                  </a:lnTo>
                  <a:lnTo>
                    <a:pt x="43688" y="362712"/>
                  </a:lnTo>
                  <a:lnTo>
                    <a:pt x="67183" y="265938"/>
                  </a:lnTo>
                  <a:lnTo>
                    <a:pt x="67183" y="577088"/>
                  </a:lnTo>
                  <a:lnTo>
                    <a:pt x="111506" y="577088"/>
                  </a:lnTo>
                  <a:lnTo>
                    <a:pt x="111506" y="376936"/>
                  </a:lnTo>
                  <a:lnTo>
                    <a:pt x="133985" y="376936"/>
                  </a:lnTo>
                  <a:lnTo>
                    <a:pt x="133985" y="577088"/>
                  </a:lnTo>
                  <a:lnTo>
                    <a:pt x="178308" y="577088"/>
                  </a:lnTo>
                  <a:lnTo>
                    <a:pt x="178308" y="264541"/>
                  </a:lnTo>
                  <a:lnTo>
                    <a:pt x="187198" y="302260"/>
                  </a:lnTo>
                  <a:lnTo>
                    <a:pt x="228092" y="316992"/>
                  </a:lnTo>
                  <a:lnTo>
                    <a:pt x="235077" y="313817"/>
                  </a:lnTo>
                  <a:lnTo>
                    <a:pt x="287782" y="228219"/>
                  </a:lnTo>
                  <a:lnTo>
                    <a:pt x="288925" y="222758"/>
                  </a:lnTo>
                  <a:lnTo>
                    <a:pt x="287909" y="217297"/>
                  </a:lnTo>
                  <a:lnTo>
                    <a:pt x="389890" y="115570"/>
                  </a:lnTo>
                  <a:lnTo>
                    <a:pt x="390017" y="108331"/>
                  </a:lnTo>
                  <a:close/>
                </a:path>
                <a:path w="569595" h="577214">
                  <a:moveTo>
                    <a:pt x="569468" y="29972"/>
                  </a:moveTo>
                  <a:lnTo>
                    <a:pt x="567055" y="18288"/>
                  </a:lnTo>
                  <a:lnTo>
                    <a:pt x="560705" y="8763"/>
                  </a:lnTo>
                  <a:lnTo>
                    <a:pt x="551053" y="2413"/>
                  </a:lnTo>
                  <a:lnTo>
                    <a:pt x="539369" y="0"/>
                  </a:lnTo>
                  <a:lnTo>
                    <a:pt x="171577" y="0"/>
                  </a:lnTo>
                  <a:lnTo>
                    <a:pt x="159893" y="2413"/>
                  </a:lnTo>
                  <a:lnTo>
                    <a:pt x="150368" y="8763"/>
                  </a:lnTo>
                  <a:lnTo>
                    <a:pt x="143891" y="18288"/>
                  </a:lnTo>
                  <a:lnTo>
                    <a:pt x="141478" y="29972"/>
                  </a:lnTo>
                  <a:lnTo>
                    <a:pt x="141478" y="57023"/>
                  </a:lnTo>
                  <a:lnTo>
                    <a:pt x="149860" y="59817"/>
                  </a:lnTo>
                  <a:lnTo>
                    <a:pt x="157734" y="63881"/>
                  </a:lnTo>
                  <a:lnTo>
                    <a:pt x="164973" y="68961"/>
                  </a:lnTo>
                  <a:lnTo>
                    <a:pt x="171577" y="74930"/>
                  </a:lnTo>
                  <a:lnTo>
                    <a:pt x="171577" y="29972"/>
                  </a:lnTo>
                  <a:lnTo>
                    <a:pt x="539369" y="29972"/>
                  </a:lnTo>
                  <a:lnTo>
                    <a:pt x="539369" y="277368"/>
                  </a:lnTo>
                  <a:lnTo>
                    <a:pt x="283210" y="277368"/>
                  </a:lnTo>
                  <a:lnTo>
                    <a:pt x="264922" y="307340"/>
                  </a:lnTo>
                  <a:lnTo>
                    <a:pt x="539369" y="307340"/>
                  </a:lnTo>
                  <a:lnTo>
                    <a:pt x="551053" y="304939"/>
                  </a:lnTo>
                  <a:lnTo>
                    <a:pt x="560705" y="298589"/>
                  </a:lnTo>
                  <a:lnTo>
                    <a:pt x="567055" y="288937"/>
                  </a:lnTo>
                  <a:lnTo>
                    <a:pt x="569468" y="277368"/>
                  </a:lnTo>
                  <a:lnTo>
                    <a:pt x="569468" y="299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222995" y="1031824"/>
            <a:ext cx="5271135" cy="1099820"/>
          </a:xfrm>
          <a:prstGeom prst="rect"/>
        </p:spPr>
        <p:txBody>
          <a:bodyPr wrap="square" lIns="0" tIns="62230" rIns="0" bIns="0" rtlCol="0" vert="horz">
            <a:spAutoFit/>
          </a:bodyPr>
          <a:lstStyle/>
          <a:p>
            <a:pPr marL="12700" marR="5080">
              <a:lnSpc>
                <a:spcPct val="84000"/>
              </a:lnSpc>
              <a:spcBef>
                <a:spcPts val="490"/>
              </a:spcBef>
            </a:pPr>
            <a:r>
              <a:rPr dirty="0" sz="2000" b="0">
                <a:latin typeface="Times New Roman"/>
                <a:cs typeface="Times New Roman"/>
              </a:rPr>
              <a:t>The</a:t>
            </a:r>
            <a:r>
              <a:rPr dirty="0" sz="2000" spc="-60" b="0">
                <a:latin typeface="Times New Roman"/>
                <a:cs typeface="Times New Roman"/>
              </a:rPr>
              <a:t> </a:t>
            </a:r>
            <a:r>
              <a:rPr dirty="0" sz="2000" b="0">
                <a:latin typeface="Times New Roman"/>
                <a:cs typeface="Times New Roman"/>
              </a:rPr>
              <a:t>purpose</a:t>
            </a:r>
            <a:r>
              <a:rPr dirty="0" sz="2000" spc="-75" b="0">
                <a:latin typeface="Times New Roman"/>
                <a:cs typeface="Times New Roman"/>
              </a:rPr>
              <a:t> </a:t>
            </a:r>
            <a:r>
              <a:rPr dirty="0" sz="2000" b="0">
                <a:latin typeface="Times New Roman"/>
                <a:cs typeface="Times New Roman"/>
              </a:rPr>
              <a:t>of</a:t>
            </a:r>
            <a:r>
              <a:rPr dirty="0" sz="2000" spc="220" b="0">
                <a:latin typeface="Times New Roman"/>
                <a:cs typeface="Times New Roman"/>
              </a:rPr>
              <a:t> </a:t>
            </a:r>
            <a:r>
              <a:rPr dirty="0" sz="2000" b="0">
                <a:latin typeface="Times New Roman"/>
                <a:cs typeface="Times New Roman"/>
              </a:rPr>
              <a:t>the</a:t>
            </a:r>
            <a:r>
              <a:rPr dirty="0" sz="2000" spc="-50" b="0">
                <a:latin typeface="Times New Roman"/>
                <a:cs typeface="Times New Roman"/>
              </a:rPr>
              <a:t> </a:t>
            </a:r>
            <a:r>
              <a:rPr dirty="0" sz="2000" spc="-20" b="0">
                <a:latin typeface="Times New Roman"/>
                <a:cs typeface="Times New Roman"/>
              </a:rPr>
              <a:t>online</a:t>
            </a:r>
            <a:r>
              <a:rPr dirty="0" sz="2000" spc="-50" b="0">
                <a:latin typeface="Times New Roman"/>
                <a:cs typeface="Times New Roman"/>
              </a:rPr>
              <a:t> </a:t>
            </a:r>
            <a:r>
              <a:rPr dirty="0" sz="2000" spc="-25" b="0">
                <a:latin typeface="Times New Roman"/>
                <a:cs typeface="Times New Roman"/>
              </a:rPr>
              <a:t>lesson</a:t>
            </a:r>
            <a:r>
              <a:rPr dirty="0" sz="2000" spc="-85" b="0">
                <a:latin typeface="Times New Roman"/>
                <a:cs typeface="Times New Roman"/>
              </a:rPr>
              <a:t> </a:t>
            </a:r>
            <a:r>
              <a:rPr dirty="0" sz="2000" spc="-10" b="0">
                <a:latin typeface="Times New Roman"/>
                <a:cs typeface="Times New Roman"/>
              </a:rPr>
              <a:t>is</a:t>
            </a:r>
            <a:r>
              <a:rPr dirty="0" sz="2000" spc="-80" b="0">
                <a:latin typeface="Times New Roman"/>
                <a:cs typeface="Times New Roman"/>
              </a:rPr>
              <a:t> </a:t>
            </a:r>
            <a:r>
              <a:rPr dirty="0" sz="2000" b="0">
                <a:latin typeface="Times New Roman"/>
                <a:cs typeface="Times New Roman"/>
              </a:rPr>
              <a:t>to</a:t>
            </a:r>
            <a:r>
              <a:rPr dirty="0" sz="2000" spc="-25" b="0">
                <a:latin typeface="Times New Roman"/>
                <a:cs typeface="Times New Roman"/>
              </a:rPr>
              <a:t> </a:t>
            </a:r>
            <a:r>
              <a:rPr dirty="0" sz="2000" spc="-40" b="0">
                <a:latin typeface="Times New Roman"/>
                <a:cs typeface="Times New Roman"/>
              </a:rPr>
              <a:t>encourage</a:t>
            </a:r>
            <a:r>
              <a:rPr dirty="0" sz="2000" spc="-140" b="0">
                <a:latin typeface="Times New Roman"/>
                <a:cs typeface="Times New Roman"/>
              </a:rPr>
              <a:t> </a:t>
            </a:r>
            <a:r>
              <a:rPr dirty="0" sz="2000" spc="-25" b="0">
                <a:latin typeface="Times New Roman"/>
                <a:cs typeface="Times New Roman"/>
              </a:rPr>
              <a:t>you </a:t>
            </a:r>
            <a:r>
              <a:rPr dirty="0" sz="2000" b="0">
                <a:latin typeface="Times New Roman"/>
                <a:cs typeface="Times New Roman"/>
              </a:rPr>
              <a:t>to</a:t>
            </a:r>
            <a:r>
              <a:rPr dirty="0" sz="2000" spc="-50" b="0">
                <a:latin typeface="Times New Roman"/>
                <a:cs typeface="Times New Roman"/>
              </a:rPr>
              <a:t> </a:t>
            </a:r>
            <a:r>
              <a:rPr dirty="0" u="sng" sz="2000" spc="-3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participate</a:t>
            </a:r>
            <a:r>
              <a:rPr dirty="0" u="sng" sz="2000" spc="-6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-3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actively</a:t>
            </a:r>
            <a:r>
              <a:rPr dirty="0" u="none" sz="2000" spc="-120">
                <a:latin typeface="Times New Roman"/>
                <a:cs typeface="Times New Roman"/>
              </a:rPr>
              <a:t> </a:t>
            </a:r>
            <a:r>
              <a:rPr dirty="0" u="none" sz="2000" b="0">
                <a:latin typeface="Times New Roman"/>
                <a:cs typeface="Times New Roman"/>
              </a:rPr>
              <a:t>in</a:t>
            </a:r>
            <a:r>
              <a:rPr dirty="0" u="none" sz="2000" spc="-20" b="0">
                <a:latin typeface="Times New Roman"/>
                <a:cs typeface="Times New Roman"/>
              </a:rPr>
              <a:t> </a:t>
            </a:r>
            <a:r>
              <a:rPr dirty="0" u="none" sz="2000" spc="-60" b="0">
                <a:latin typeface="Times New Roman"/>
                <a:cs typeface="Times New Roman"/>
              </a:rPr>
              <a:t>achieving</a:t>
            </a:r>
            <a:r>
              <a:rPr dirty="0" u="none" sz="2000" spc="-90" b="0">
                <a:latin typeface="Times New Roman"/>
                <a:cs typeface="Times New Roman"/>
              </a:rPr>
              <a:t> </a:t>
            </a:r>
            <a:r>
              <a:rPr dirty="0" u="none" sz="2000" spc="-30" b="0">
                <a:latin typeface="Times New Roman"/>
                <a:cs typeface="Times New Roman"/>
              </a:rPr>
              <a:t>your</a:t>
            </a:r>
            <a:r>
              <a:rPr dirty="0" u="none" sz="2000" spc="-75" b="0">
                <a:latin typeface="Times New Roman"/>
                <a:cs typeface="Times New Roman"/>
              </a:rPr>
              <a:t> </a:t>
            </a:r>
            <a:r>
              <a:rPr dirty="0" u="none" sz="2000" spc="-10" b="0">
                <a:latin typeface="Times New Roman"/>
                <a:cs typeface="Times New Roman"/>
              </a:rPr>
              <a:t>needs</a:t>
            </a:r>
            <a:r>
              <a:rPr dirty="0" u="none" sz="2000" spc="-70" b="0">
                <a:latin typeface="Times New Roman"/>
                <a:cs typeface="Times New Roman"/>
              </a:rPr>
              <a:t> </a:t>
            </a:r>
            <a:r>
              <a:rPr dirty="0" u="none" sz="2000" spc="-25" b="0">
                <a:latin typeface="Times New Roman"/>
                <a:cs typeface="Times New Roman"/>
              </a:rPr>
              <a:t>and </a:t>
            </a:r>
            <a:r>
              <a:rPr dirty="0" u="none" sz="2000" spc="-70" b="0">
                <a:latin typeface="Times New Roman"/>
                <a:cs typeface="Times New Roman"/>
              </a:rPr>
              <a:t>simplifying</a:t>
            </a:r>
            <a:r>
              <a:rPr dirty="0" u="none" sz="2000" spc="-105" b="0">
                <a:latin typeface="Times New Roman"/>
                <a:cs typeface="Times New Roman"/>
              </a:rPr>
              <a:t> </a:t>
            </a:r>
            <a:r>
              <a:rPr dirty="0" u="none" sz="2000" spc="-30" b="0">
                <a:latin typeface="Times New Roman"/>
                <a:cs typeface="Times New Roman"/>
              </a:rPr>
              <a:t>your</a:t>
            </a:r>
            <a:r>
              <a:rPr dirty="0" u="none" sz="2000" spc="-60" b="0">
                <a:latin typeface="Times New Roman"/>
                <a:cs typeface="Times New Roman"/>
              </a:rPr>
              <a:t> </a:t>
            </a:r>
            <a:r>
              <a:rPr dirty="0" u="none" sz="2000" spc="-65" b="0">
                <a:latin typeface="Times New Roman"/>
                <a:cs typeface="Times New Roman"/>
              </a:rPr>
              <a:t>legal</a:t>
            </a:r>
            <a:r>
              <a:rPr dirty="0" u="none" sz="2000" spc="-95" b="0">
                <a:latin typeface="Times New Roman"/>
                <a:cs typeface="Times New Roman"/>
              </a:rPr>
              <a:t> </a:t>
            </a:r>
            <a:r>
              <a:rPr dirty="0" u="none" sz="2000" spc="-35" b="0">
                <a:latin typeface="Times New Roman"/>
                <a:cs typeface="Times New Roman"/>
              </a:rPr>
              <a:t>education.</a:t>
            </a:r>
            <a:r>
              <a:rPr dirty="0" u="none" sz="2000" spc="-25" b="0">
                <a:latin typeface="Times New Roman"/>
                <a:cs typeface="Times New Roman"/>
              </a:rPr>
              <a:t> </a:t>
            </a:r>
            <a:r>
              <a:rPr dirty="0" u="none" sz="2000" b="0" i="1">
                <a:latin typeface="Times New Roman"/>
                <a:cs typeface="Times New Roman"/>
              </a:rPr>
              <a:t>I</a:t>
            </a:r>
            <a:r>
              <a:rPr dirty="0" u="none" sz="2000" spc="30" b="0" i="1">
                <a:latin typeface="Times New Roman"/>
                <a:cs typeface="Times New Roman"/>
              </a:rPr>
              <a:t> </a:t>
            </a:r>
            <a:r>
              <a:rPr dirty="0" u="none" sz="2000" spc="-145" b="0" i="1">
                <a:latin typeface="Times New Roman"/>
                <a:cs typeface="Times New Roman"/>
              </a:rPr>
              <a:t>want</a:t>
            </a:r>
            <a:r>
              <a:rPr dirty="0" u="none" sz="2000" spc="-200" b="0" i="1">
                <a:latin typeface="Times New Roman"/>
                <a:cs typeface="Times New Roman"/>
              </a:rPr>
              <a:t> </a:t>
            </a:r>
            <a:r>
              <a:rPr dirty="0" u="none" sz="2000" spc="-160" b="0" i="1">
                <a:latin typeface="Times New Roman"/>
                <a:cs typeface="Times New Roman"/>
              </a:rPr>
              <a:t>you</a:t>
            </a:r>
            <a:r>
              <a:rPr dirty="0" u="none" sz="2000" spc="-240" b="0" i="1">
                <a:latin typeface="Times New Roman"/>
                <a:cs typeface="Times New Roman"/>
              </a:rPr>
              <a:t> </a:t>
            </a:r>
            <a:r>
              <a:rPr dirty="0" u="none" sz="2000" spc="-100" b="0" i="1">
                <a:latin typeface="Times New Roman"/>
                <a:cs typeface="Times New Roman"/>
              </a:rPr>
              <a:t>to</a:t>
            </a:r>
            <a:r>
              <a:rPr dirty="0" u="none" sz="2000" spc="-165" b="0" i="1">
                <a:latin typeface="Times New Roman"/>
                <a:cs typeface="Times New Roman"/>
              </a:rPr>
              <a:t> </a:t>
            </a:r>
            <a:r>
              <a:rPr dirty="0" u="none" sz="2000" spc="-125" b="0" i="1">
                <a:latin typeface="Times New Roman"/>
                <a:cs typeface="Times New Roman"/>
              </a:rPr>
              <a:t>be</a:t>
            </a:r>
            <a:r>
              <a:rPr dirty="0" u="none" sz="2000" spc="-260" b="0" i="1">
                <a:latin typeface="Times New Roman"/>
                <a:cs typeface="Times New Roman"/>
              </a:rPr>
              <a:t> </a:t>
            </a:r>
            <a:r>
              <a:rPr dirty="0" u="none" sz="2000" spc="-25" b="0" i="1">
                <a:latin typeface="Times New Roman"/>
                <a:cs typeface="Times New Roman"/>
              </a:rPr>
              <a:t>the</a:t>
            </a:r>
            <a:r>
              <a:rPr dirty="0" u="none" sz="2000" spc="-25" b="0" i="1">
                <a:latin typeface="Times New Roman"/>
                <a:cs typeface="Times New Roman"/>
              </a:rPr>
              <a:t> </a:t>
            </a:r>
            <a:r>
              <a:rPr dirty="0" u="none" sz="2000" spc="-10" b="0" i="1">
                <a:latin typeface="Times New Roman"/>
                <a:cs typeface="Times New Roman"/>
              </a:rPr>
              <a:t>best!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563868" y="2624327"/>
            <a:ext cx="7097395" cy="1324610"/>
            <a:chOff x="6563868" y="2624327"/>
            <a:chExt cx="7097395" cy="1324610"/>
          </a:xfrm>
        </p:grpSpPr>
        <p:sp>
          <p:nvSpPr>
            <p:cNvPr id="16" name="object 16" descr=""/>
            <p:cNvSpPr/>
            <p:nvPr/>
          </p:nvSpPr>
          <p:spPr>
            <a:xfrm>
              <a:off x="6563868" y="2624327"/>
              <a:ext cx="7097395" cy="1324610"/>
            </a:xfrm>
            <a:custGeom>
              <a:avLst/>
              <a:gdLst/>
              <a:ahLst/>
              <a:cxnLst/>
              <a:rect l="l" t="t" r="r" b="b"/>
              <a:pathLst>
                <a:path w="7097394" h="1324610">
                  <a:moveTo>
                    <a:pt x="6964680" y="0"/>
                  </a:moveTo>
                  <a:lnTo>
                    <a:pt x="132460" y="0"/>
                  </a:lnTo>
                  <a:lnTo>
                    <a:pt x="90550" y="6731"/>
                  </a:lnTo>
                  <a:lnTo>
                    <a:pt x="54228" y="25526"/>
                  </a:lnTo>
                  <a:lnTo>
                    <a:pt x="25526" y="54229"/>
                  </a:lnTo>
                  <a:lnTo>
                    <a:pt x="6730" y="90550"/>
                  </a:lnTo>
                  <a:lnTo>
                    <a:pt x="0" y="132461"/>
                  </a:lnTo>
                  <a:lnTo>
                    <a:pt x="0" y="1191641"/>
                  </a:lnTo>
                  <a:lnTo>
                    <a:pt x="6730" y="1233551"/>
                  </a:lnTo>
                  <a:lnTo>
                    <a:pt x="25526" y="1269873"/>
                  </a:lnTo>
                  <a:lnTo>
                    <a:pt x="54228" y="1298575"/>
                  </a:lnTo>
                  <a:lnTo>
                    <a:pt x="90550" y="1317371"/>
                  </a:lnTo>
                  <a:lnTo>
                    <a:pt x="132460" y="1324102"/>
                  </a:lnTo>
                  <a:lnTo>
                    <a:pt x="6964680" y="1324102"/>
                  </a:lnTo>
                  <a:lnTo>
                    <a:pt x="7006589" y="1317371"/>
                  </a:lnTo>
                  <a:lnTo>
                    <a:pt x="7042912" y="1298575"/>
                  </a:lnTo>
                  <a:lnTo>
                    <a:pt x="7071614" y="1269873"/>
                  </a:lnTo>
                  <a:lnTo>
                    <a:pt x="7090410" y="1233551"/>
                  </a:lnTo>
                  <a:lnTo>
                    <a:pt x="7097141" y="1191641"/>
                  </a:lnTo>
                  <a:lnTo>
                    <a:pt x="7097141" y="132461"/>
                  </a:lnTo>
                  <a:lnTo>
                    <a:pt x="7090410" y="90550"/>
                  </a:lnTo>
                  <a:lnTo>
                    <a:pt x="7071614" y="54229"/>
                  </a:lnTo>
                  <a:lnTo>
                    <a:pt x="7042912" y="25526"/>
                  </a:lnTo>
                  <a:lnTo>
                    <a:pt x="7006589" y="6731"/>
                  </a:lnTo>
                  <a:lnTo>
                    <a:pt x="6964680" y="0"/>
                  </a:lnTo>
                  <a:close/>
                </a:path>
              </a:pathLst>
            </a:custGeom>
            <a:solidFill>
              <a:srgbClr val="446E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0796" y="3195827"/>
              <a:ext cx="135635" cy="135636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7243572" y="3453383"/>
              <a:ext cx="271145" cy="135890"/>
            </a:xfrm>
            <a:custGeom>
              <a:avLst/>
              <a:gdLst/>
              <a:ahLst/>
              <a:cxnLst/>
              <a:rect l="l" t="t" r="r" b="b"/>
              <a:pathLst>
                <a:path w="271145" h="135889">
                  <a:moveTo>
                    <a:pt x="135381" y="0"/>
                  </a:moveTo>
                  <a:lnTo>
                    <a:pt x="93345" y="5079"/>
                  </a:lnTo>
                  <a:lnTo>
                    <a:pt x="45211" y="21843"/>
                  </a:lnTo>
                  <a:lnTo>
                    <a:pt x="7874" y="46100"/>
                  </a:lnTo>
                  <a:lnTo>
                    <a:pt x="0" y="67690"/>
                  </a:lnTo>
                  <a:lnTo>
                    <a:pt x="0" y="135508"/>
                  </a:lnTo>
                  <a:lnTo>
                    <a:pt x="270891" y="135508"/>
                  </a:lnTo>
                  <a:lnTo>
                    <a:pt x="270891" y="67690"/>
                  </a:lnTo>
                  <a:lnTo>
                    <a:pt x="242188" y="30099"/>
                  </a:lnTo>
                  <a:lnTo>
                    <a:pt x="177419" y="5461"/>
                  </a:lnTo>
                  <a:lnTo>
                    <a:pt x="135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63740" y="3300983"/>
              <a:ext cx="382524" cy="182879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7281672" y="2988563"/>
              <a:ext cx="314325" cy="287655"/>
            </a:xfrm>
            <a:custGeom>
              <a:avLst/>
              <a:gdLst/>
              <a:ahLst/>
              <a:cxnLst/>
              <a:rect l="l" t="t" r="r" b="b"/>
              <a:pathLst>
                <a:path w="314325" h="287654">
                  <a:moveTo>
                    <a:pt x="122555" y="224536"/>
                  </a:moveTo>
                  <a:lnTo>
                    <a:pt x="60579" y="224536"/>
                  </a:lnTo>
                  <a:lnTo>
                    <a:pt x="60579" y="287655"/>
                  </a:lnTo>
                  <a:lnTo>
                    <a:pt x="122555" y="224536"/>
                  </a:lnTo>
                  <a:close/>
                </a:path>
                <a:path w="314325" h="287654">
                  <a:moveTo>
                    <a:pt x="313817" y="7112"/>
                  </a:moveTo>
                  <a:lnTo>
                    <a:pt x="306832" y="0"/>
                  </a:lnTo>
                  <a:lnTo>
                    <a:pt x="298196" y="0"/>
                  </a:lnTo>
                  <a:lnTo>
                    <a:pt x="7112" y="0"/>
                  </a:lnTo>
                  <a:lnTo>
                    <a:pt x="127" y="7112"/>
                  </a:lnTo>
                  <a:lnTo>
                    <a:pt x="0" y="217170"/>
                  </a:lnTo>
                  <a:lnTo>
                    <a:pt x="6858" y="224282"/>
                  </a:lnTo>
                  <a:lnTo>
                    <a:pt x="15621" y="224536"/>
                  </a:lnTo>
                  <a:lnTo>
                    <a:pt x="306832" y="224409"/>
                  </a:lnTo>
                  <a:lnTo>
                    <a:pt x="313817" y="217424"/>
                  </a:lnTo>
                  <a:lnTo>
                    <a:pt x="313817" y="196469"/>
                  </a:lnTo>
                  <a:lnTo>
                    <a:pt x="146431" y="196469"/>
                  </a:lnTo>
                  <a:lnTo>
                    <a:pt x="139065" y="188976"/>
                  </a:lnTo>
                  <a:lnTo>
                    <a:pt x="139065" y="170688"/>
                  </a:lnTo>
                  <a:lnTo>
                    <a:pt x="146431" y="163195"/>
                  </a:lnTo>
                  <a:lnTo>
                    <a:pt x="313817" y="163195"/>
                  </a:lnTo>
                  <a:lnTo>
                    <a:pt x="313817" y="151511"/>
                  </a:lnTo>
                  <a:lnTo>
                    <a:pt x="145034" y="151511"/>
                  </a:lnTo>
                  <a:lnTo>
                    <a:pt x="145034" y="107442"/>
                  </a:lnTo>
                  <a:lnTo>
                    <a:pt x="155702" y="107442"/>
                  </a:lnTo>
                  <a:lnTo>
                    <a:pt x="168275" y="105537"/>
                  </a:lnTo>
                  <a:lnTo>
                    <a:pt x="177800" y="99949"/>
                  </a:lnTo>
                  <a:lnTo>
                    <a:pt x="184023" y="91313"/>
                  </a:lnTo>
                  <a:lnTo>
                    <a:pt x="185801" y="81788"/>
                  </a:lnTo>
                  <a:lnTo>
                    <a:pt x="103886" y="81788"/>
                  </a:lnTo>
                  <a:lnTo>
                    <a:pt x="103886" y="79883"/>
                  </a:lnTo>
                  <a:lnTo>
                    <a:pt x="131064" y="33020"/>
                  </a:lnTo>
                  <a:lnTo>
                    <a:pt x="151765" y="27940"/>
                  </a:lnTo>
                  <a:lnTo>
                    <a:pt x="313817" y="27940"/>
                  </a:lnTo>
                  <a:lnTo>
                    <a:pt x="313817" y="71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06767" y="3016503"/>
              <a:ext cx="188722" cy="168655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8222995" y="2817113"/>
            <a:ext cx="5179695" cy="84328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 marR="5080">
              <a:lnSpc>
                <a:spcPct val="84000"/>
              </a:lnSpc>
              <a:spcBef>
                <a:spcPts val="484"/>
              </a:spcBef>
            </a:pP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dirty="0" sz="20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make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learning</a:t>
            </a:r>
            <a:r>
              <a:rPr dirty="0" sz="20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interactive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discussions</a:t>
            </a:r>
            <a:r>
              <a:rPr dirty="0" sz="2000" spc="-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feel</a:t>
            </a:r>
            <a:r>
              <a:rPr dirty="0" sz="20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free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ask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dirty="0" sz="20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question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2000" spc="-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speak.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6563868" y="4280915"/>
            <a:ext cx="7097395" cy="1324610"/>
            <a:chOff x="6563868" y="4280915"/>
            <a:chExt cx="7097395" cy="1324610"/>
          </a:xfrm>
        </p:grpSpPr>
        <p:sp>
          <p:nvSpPr>
            <p:cNvPr id="24" name="object 24" descr=""/>
            <p:cNvSpPr/>
            <p:nvPr/>
          </p:nvSpPr>
          <p:spPr>
            <a:xfrm>
              <a:off x="6563868" y="4280915"/>
              <a:ext cx="7097395" cy="1324610"/>
            </a:xfrm>
            <a:custGeom>
              <a:avLst/>
              <a:gdLst/>
              <a:ahLst/>
              <a:cxnLst/>
              <a:rect l="l" t="t" r="r" b="b"/>
              <a:pathLst>
                <a:path w="7097394" h="1324610">
                  <a:moveTo>
                    <a:pt x="6964680" y="0"/>
                  </a:moveTo>
                  <a:lnTo>
                    <a:pt x="132460" y="0"/>
                  </a:lnTo>
                  <a:lnTo>
                    <a:pt x="90550" y="6731"/>
                  </a:lnTo>
                  <a:lnTo>
                    <a:pt x="54228" y="25526"/>
                  </a:lnTo>
                  <a:lnTo>
                    <a:pt x="25526" y="54229"/>
                  </a:lnTo>
                  <a:lnTo>
                    <a:pt x="6730" y="90550"/>
                  </a:lnTo>
                  <a:lnTo>
                    <a:pt x="0" y="132461"/>
                  </a:lnTo>
                  <a:lnTo>
                    <a:pt x="0" y="1191641"/>
                  </a:lnTo>
                  <a:lnTo>
                    <a:pt x="6730" y="1233551"/>
                  </a:lnTo>
                  <a:lnTo>
                    <a:pt x="25526" y="1269873"/>
                  </a:lnTo>
                  <a:lnTo>
                    <a:pt x="54228" y="1298575"/>
                  </a:lnTo>
                  <a:lnTo>
                    <a:pt x="90550" y="1317371"/>
                  </a:lnTo>
                  <a:lnTo>
                    <a:pt x="132460" y="1324102"/>
                  </a:lnTo>
                  <a:lnTo>
                    <a:pt x="6964680" y="1324102"/>
                  </a:lnTo>
                  <a:lnTo>
                    <a:pt x="7006589" y="1317371"/>
                  </a:lnTo>
                  <a:lnTo>
                    <a:pt x="7042912" y="1298575"/>
                  </a:lnTo>
                  <a:lnTo>
                    <a:pt x="7071614" y="1269873"/>
                  </a:lnTo>
                  <a:lnTo>
                    <a:pt x="7090410" y="1233551"/>
                  </a:lnTo>
                  <a:lnTo>
                    <a:pt x="7097141" y="1191641"/>
                  </a:lnTo>
                  <a:lnTo>
                    <a:pt x="7097141" y="132461"/>
                  </a:lnTo>
                  <a:lnTo>
                    <a:pt x="7090410" y="90550"/>
                  </a:lnTo>
                  <a:lnTo>
                    <a:pt x="7071614" y="54229"/>
                  </a:lnTo>
                  <a:lnTo>
                    <a:pt x="7042912" y="25526"/>
                  </a:lnTo>
                  <a:lnTo>
                    <a:pt x="7006589" y="6731"/>
                  </a:lnTo>
                  <a:lnTo>
                    <a:pt x="6964680" y="0"/>
                  </a:lnTo>
                  <a:close/>
                </a:path>
              </a:pathLst>
            </a:custGeom>
            <a:solidFill>
              <a:srgbClr val="A03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115556" y="4666487"/>
              <a:ext cx="429259" cy="554990"/>
            </a:xfrm>
            <a:custGeom>
              <a:avLst/>
              <a:gdLst/>
              <a:ahLst/>
              <a:cxnLst/>
              <a:rect l="l" t="t" r="r" b="b"/>
              <a:pathLst>
                <a:path w="429259" h="554989">
                  <a:moveTo>
                    <a:pt x="0" y="0"/>
                  </a:moveTo>
                  <a:lnTo>
                    <a:pt x="0" y="554609"/>
                  </a:lnTo>
                  <a:lnTo>
                    <a:pt x="429260" y="277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8222995" y="4602226"/>
            <a:ext cx="5285105" cy="584200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 marR="5080">
              <a:lnSpc>
                <a:spcPts val="1989"/>
              </a:lnSpc>
              <a:spcBef>
                <a:spcPts val="509"/>
              </a:spcBef>
            </a:pP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dirty="0" sz="2000" spc="-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dirty="0" sz="20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right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choose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whether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turn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your video</a:t>
            </a:r>
            <a:r>
              <a:rPr dirty="0" sz="20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not.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6563868" y="5935979"/>
            <a:ext cx="7097395" cy="1325880"/>
            <a:chOff x="6563868" y="5935979"/>
            <a:chExt cx="7097395" cy="1325880"/>
          </a:xfrm>
        </p:grpSpPr>
        <p:sp>
          <p:nvSpPr>
            <p:cNvPr id="28" name="object 28" descr=""/>
            <p:cNvSpPr/>
            <p:nvPr/>
          </p:nvSpPr>
          <p:spPr>
            <a:xfrm>
              <a:off x="6563868" y="5935979"/>
              <a:ext cx="7097395" cy="1325880"/>
            </a:xfrm>
            <a:custGeom>
              <a:avLst/>
              <a:gdLst/>
              <a:ahLst/>
              <a:cxnLst/>
              <a:rect l="l" t="t" r="r" b="b"/>
              <a:pathLst>
                <a:path w="7097394" h="1325879">
                  <a:moveTo>
                    <a:pt x="6964553" y="0"/>
                  </a:moveTo>
                  <a:lnTo>
                    <a:pt x="132587" y="0"/>
                  </a:lnTo>
                  <a:lnTo>
                    <a:pt x="90677" y="6731"/>
                  </a:lnTo>
                  <a:lnTo>
                    <a:pt x="54228" y="25527"/>
                  </a:lnTo>
                  <a:lnTo>
                    <a:pt x="25526" y="54229"/>
                  </a:lnTo>
                  <a:lnTo>
                    <a:pt x="6730" y="90678"/>
                  </a:lnTo>
                  <a:lnTo>
                    <a:pt x="0" y="132588"/>
                  </a:lnTo>
                  <a:lnTo>
                    <a:pt x="0" y="1193292"/>
                  </a:lnTo>
                  <a:lnTo>
                    <a:pt x="6730" y="1235202"/>
                  </a:lnTo>
                  <a:lnTo>
                    <a:pt x="25526" y="1271600"/>
                  </a:lnTo>
                  <a:lnTo>
                    <a:pt x="54228" y="1300302"/>
                  </a:lnTo>
                  <a:lnTo>
                    <a:pt x="90677" y="1319123"/>
                  </a:lnTo>
                  <a:lnTo>
                    <a:pt x="132587" y="1325880"/>
                  </a:lnTo>
                  <a:lnTo>
                    <a:pt x="6964553" y="1325880"/>
                  </a:lnTo>
                  <a:lnTo>
                    <a:pt x="7006462" y="1319123"/>
                  </a:lnTo>
                  <a:lnTo>
                    <a:pt x="7042912" y="1300302"/>
                  </a:lnTo>
                  <a:lnTo>
                    <a:pt x="7071614" y="1271600"/>
                  </a:lnTo>
                  <a:lnTo>
                    <a:pt x="7090410" y="1235202"/>
                  </a:lnTo>
                  <a:lnTo>
                    <a:pt x="7097141" y="1193292"/>
                  </a:lnTo>
                  <a:lnTo>
                    <a:pt x="7097141" y="132588"/>
                  </a:lnTo>
                  <a:lnTo>
                    <a:pt x="7090410" y="90678"/>
                  </a:lnTo>
                  <a:lnTo>
                    <a:pt x="7071614" y="54229"/>
                  </a:lnTo>
                  <a:lnTo>
                    <a:pt x="7042912" y="25527"/>
                  </a:lnTo>
                  <a:lnTo>
                    <a:pt x="7006462" y="6731"/>
                  </a:lnTo>
                  <a:lnTo>
                    <a:pt x="6964553" y="0"/>
                  </a:lnTo>
                  <a:close/>
                </a:path>
              </a:pathLst>
            </a:custGeom>
            <a:solidFill>
              <a:srgbClr val="D978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018020" y="6412737"/>
              <a:ext cx="590550" cy="382905"/>
            </a:xfrm>
            <a:custGeom>
              <a:avLst/>
              <a:gdLst/>
              <a:ahLst/>
              <a:cxnLst/>
              <a:rect l="l" t="t" r="r" b="b"/>
              <a:pathLst>
                <a:path w="590550" h="382904">
                  <a:moveTo>
                    <a:pt x="302640" y="0"/>
                  </a:moveTo>
                  <a:lnTo>
                    <a:pt x="275844" y="15493"/>
                  </a:lnTo>
                  <a:lnTo>
                    <a:pt x="79755" y="15620"/>
                  </a:lnTo>
                  <a:lnTo>
                    <a:pt x="21971" y="55625"/>
                  </a:lnTo>
                  <a:lnTo>
                    <a:pt x="5841" y="94868"/>
                  </a:lnTo>
                  <a:lnTo>
                    <a:pt x="0" y="142748"/>
                  </a:lnTo>
                  <a:lnTo>
                    <a:pt x="6350" y="192786"/>
                  </a:lnTo>
                  <a:lnTo>
                    <a:pt x="23875" y="233172"/>
                  </a:lnTo>
                  <a:lnTo>
                    <a:pt x="50164" y="260223"/>
                  </a:lnTo>
                  <a:lnTo>
                    <a:pt x="82676" y="270002"/>
                  </a:lnTo>
                  <a:lnTo>
                    <a:pt x="259206" y="270002"/>
                  </a:lnTo>
                  <a:lnTo>
                    <a:pt x="259206" y="382397"/>
                  </a:lnTo>
                  <a:lnTo>
                    <a:pt x="334390" y="324358"/>
                  </a:lnTo>
                  <a:lnTo>
                    <a:pt x="409448" y="324358"/>
                  </a:lnTo>
                  <a:lnTo>
                    <a:pt x="409448" y="321309"/>
                  </a:lnTo>
                  <a:lnTo>
                    <a:pt x="289305" y="321309"/>
                  </a:lnTo>
                  <a:lnTo>
                    <a:pt x="289305" y="240030"/>
                  </a:lnTo>
                  <a:lnTo>
                    <a:pt x="82676" y="240030"/>
                  </a:lnTo>
                  <a:lnTo>
                    <a:pt x="63753" y="233045"/>
                  </a:lnTo>
                  <a:lnTo>
                    <a:pt x="46862" y="213233"/>
                  </a:lnTo>
                  <a:lnTo>
                    <a:pt x="34671" y="182499"/>
                  </a:lnTo>
                  <a:lnTo>
                    <a:pt x="30099" y="142748"/>
                  </a:lnTo>
                  <a:lnTo>
                    <a:pt x="34671" y="102997"/>
                  </a:lnTo>
                  <a:lnTo>
                    <a:pt x="46862" y="72262"/>
                  </a:lnTo>
                  <a:lnTo>
                    <a:pt x="63753" y="52450"/>
                  </a:lnTo>
                  <a:lnTo>
                    <a:pt x="82676" y="45466"/>
                  </a:lnTo>
                  <a:lnTo>
                    <a:pt x="590041" y="45466"/>
                  </a:lnTo>
                  <a:lnTo>
                    <a:pt x="574548" y="28320"/>
                  </a:lnTo>
                  <a:lnTo>
                    <a:pt x="533400" y="15493"/>
                  </a:lnTo>
                  <a:lnTo>
                    <a:pt x="398145" y="15493"/>
                  </a:lnTo>
                  <a:lnTo>
                    <a:pt x="394843" y="8762"/>
                  </a:lnTo>
                  <a:lnTo>
                    <a:pt x="389000" y="3556"/>
                  </a:lnTo>
                  <a:lnTo>
                    <a:pt x="386460" y="2539"/>
                  </a:lnTo>
                  <a:lnTo>
                    <a:pt x="315213" y="2539"/>
                  </a:lnTo>
                  <a:lnTo>
                    <a:pt x="308990" y="635"/>
                  </a:lnTo>
                  <a:lnTo>
                    <a:pt x="302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77227" y="6615429"/>
              <a:ext cx="341883" cy="179705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7074281" y="6459473"/>
              <a:ext cx="566420" cy="156210"/>
            </a:xfrm>
            <a:custGeom>
              <a:avLst/>
              <a:gdLst/>
              <a:ahLst/>
              <a:cxnLst/>
              <a:rect l="l" t="t" r="r" b="b"/>
              <a:pathLst>
                <a:path w="566420" h="156209">
                  <a:moveTo>
                    <a:pt x="566293" y="125984"/>
                  </a:moveTo>
                  <a:lnTo>
                    <a:pt x="378714" y="125984"/>
                  </a:lnTo>
                  <a:lnTo>
                    <a:pt x="385826" y="122682"/>
                  </a:lnTo>
                  <a:lnTo>
                    <a:pt x="391414" y="116713"/>
                  </a:lnTo>
                  <a:lnTo>
                    <a:pt x="397002" y="102235"/>
                  </a:lnTo>
                  <a:lnTo>
                    <a:pt x="397002" y="94234"/>
                  </a:lnTo>
                  <a:lnTo>
                    <a:pt x="394208" y="86995"/>
                  </a:lnTo>
                  <a:lnTo>
                    <a:pt x="399542" y="81280"/>
                  </a:lnTo>
                  <a:lnTo>
                    <a:pt x="402463" y="73787"/>
                  </a:lnTo>
                  <a:lnTo>
                    <a:pt x="402590" y="57277"/>
                  </a:lnTo>
                  <a:lnTo>
                    <a:pt x="398907" y="48895"/>
                  </a:lnTo>
                  <a:lnTo>
                    <a:pt x="392557" y="42926"/>
                  </a:lnTo>
                  <a:lnTo>
                    <a:pt x="394589" y="36703"/>
                  </a:lnTo>
                  <a:lnTo>
                    <a:pt x="376428" y="1778"/>
                  </a:lnTo>
                  <a:lnTo>
                    <a:pt x="376174" y="0"/>
                  </a:lnTo>
                  <a:lnTo>
                    <a:pt x="280670" y="0"/>
                  </a:lnTo>
                  <a:lnTo>
                    <a:pt x="306324" y="5207"/>
                  </a:lnTo>
                  <a:lnTo>
                    <a:pt x="327279" y="19304"/>
                  </a:lnTo>
                  <a:lnTo>
                    <a:pt x="341376" y="40132"/>
                  </a:lnTo>
                  <a:lnTo>
                    <a:pt x="346583" y="65786"/>
                  </a:lnTo>
                  <a:lnTo>
                    <a:pt x="341376" y="91313"/>
                  </a:lnTo>
                  <a:lnTo>
                    <a:pt x="327279" y="112280"/>
                  </a:lnTo>
                  <a:lnTo>
                    <a:pt x="306324" y="126365"/>
                  </a:lnTo>
                  <a:lnTo>
                    <a:pt x="280670" y="131445"/>
                  </a:lnTo>
                  <a:lnTo>
                    <a:pt x="255016" y="126365"/>
                  </a:lnTo>
                  <a:lnTo>
                    <a:pt x="254381" y="125984"/>
                  </a:lnTo>
                  <a:lnTo>
                    <a:pt x="52705" y="125984"/>
                  </a:lnTo>
                  <a:lnTo>
                    <a:pt x="44704" y="122809"/>
                  </a:lnTo>
                  <a:lnTo>
                    <a:pt x="37465" y="114185"/>
                  </a:lnTo>
                  <a:lnTo>
                    <a:pt x="32131" y="101219"/>
                  </a:lnTo>
                  <a:lnTo>
                    <a:pt x="30099" y="84836"/>
                  </a:lnTo>
                  <a:lnTo>
                    <a:pt x="30099" y="79756"/>
                  </a:lnTo>
                  <a:lnTo>
                    <a:pt x="30607" y="74676"/>
                  </a:lnTo>
                  <a:lnTo>
                    <a:pt x="33528" y="61722"/>
                  </a:lnTo>
                  <a:lnTo>
                    <a:pt x="28448" y="53721"/>
                  </a:lnTo>
                  <a:lnTo>
                    <a:pt x="12192" y="50165"/>
                  </a:lnTo>
                  <a:lnTo>
                    <a:pt x="4191" y="55245"/>
                  </a:lnTo>
                  <a:lnTo>
                    <a:pt x="762" y="70358"/>
                  </a:lnTo>
                  <a:lnTo>
                    <a:pt x="0" y="77597"/>
                  </a:lnTo>
                  <a:lnTo>
                    <a:pt x="127" y="84836"/>
                  </a:lnTo>
                  <a:lnTo>
                    <a:pt x="4191" y="112776"/>
                  </a:lnTo>
                  <a:lnTo>
                    <a:pt x="15367" y="135267"/>
                  </a:lnTo>
                  <a:lnTo>
                    <a:pt x="32004" y="150368"/>
                  </a:lnTo>
                  <a:lnTo>
                    <a:pt x="52705" y="155956"/>
                  </a:lnTo>
                  <a:lnTo>
                    <a:pt x="533527" y="155956"/>
                  </a:lnTo>
                  <a:lnTo>
                    <a:pt x="546608" y="152908"/>
                  </a:lnTo>
                  <a:lnTo>
                    <a:pt x="558292" y="143002"/>
                  </a:lnTo>
                  <a:lnTo>
                    <a:pt x="563753" y="131445"/>
                  </a:lnTo>
                  <a:lnTo>
                    <a:pt x="566293" y="125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00697" y="6458203"/>
              <a:ext cx="78739" cy="127253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36460" y="6458203"/>
              <a:ext cx="213995" cy="127253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51420" y="6458203"/>
              <a:ext cx="92709" cy="127253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7333234" y="6405371"/>
              <a:ext cx="71755" cy="10160"/>
            </a:xfrm>
            <a:custGeom>
              <a:avLst/>
              <a:gdLst/>
              <a:ahLst/>
              <a:cxnLst/>
              <a:rect l="l" t="t" r="r" b="b"/>
              <a:pathLst>
                <a:path w="71754" h="10160">
                  <a:moveTo>
                    <a:pt x="71247" y="9906"/>
                  </a:moveTo>
                  <a:lnTo>
                    <a:pt x="66802" y="8255"/>
                  </a:lnTo>
                  <a:lnTo>
                    <a:pt x="59563" y="5334"/>
                  </a:lnTo>
                  <a:lnTo>
                    <a:pt x="51435" y="5334"/>
                  </a:lnTo>
                  <a:lnTo>
                    <a:pt x="44196" y="8255"/>
                  </a:lnTo>
                  <a:lnTo>
                    <a:pt x="38481" y="3048"/>
                  </a:lnTo>
                  <a:lnTo>
                    <a:pt x="30988" y="127"/>
                  </a:lnTo>
                  <a:lnTo>
                    <a:pt x="14478" y="0"/>
                  </a:lnTo>
                  <a:lnTo>
                    <a:pt x="5969" y="3556"/>
                  </a:lnTo>
                  <a:lnTo>
                    <a:pt x="0" y="9906"/>
                  </a:lnTo>
                  <a:lnTo>
                    <a:pt x="71247" y="99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8222995" y="6258559"/>
            <a:ext cx="4584700" cy="58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95"/>
              </a:lnSpc>
              <a:spcBef>
                <a:spcPts val="100"/>
              </a:spcBef>
            </a:pPr>
            <a:r>
              <a:rPr dirty="0" sz="2000" spc="-35" b="1">
                <a:solidFill>
                  <a:srgbClr val="FFFFFF"/>
                </a:solidFill>
                <a:latin typeface="Times New Roman"/>
                <a:cs typeface="Times New Roman"/>
              </a:rPr>
              <a:t>Participation</a:t>
            </a:r>
            <a:r>
              <a:rPr dirty="0" sz="20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prepares</a:t>
            </a:r>
            <a:r>
              <a:rPr dirty="0" sz="20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dirty="0" sz="20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exam</a:t>
            </a:r>
            <a:r>
              <a:rPr dirty="0" sz="20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95"/>
              </a:lnSpc>
            </a:pP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learning</a:t>
            </a:r>
            <a:r>
              <a:rPr dirty="0" sz="20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needs</a:t>
            </a:r>
            <a:r>
              <a:rPr dirty="0" sz="20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20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ease.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2340208" y="7721734"/>
            <a:ext cx="70675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 spc="-10">
                <a:latin typeface="Times New Roman"/>
                <a:cs typeface="Times New Roman"/>
              </a:rPr>
              <a:t>11/23/2024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3736828" y="7721734"/>
            <a:ext cx="1016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 spc="-5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2472" rIns="0" bIns="0" rtlCol="0" vert="horz">
            <a:spAutoFit/>
          </a:bodyPr>
          <a:lstStyle/>
          <a:p>
            <a:pPr marL="5628640">
              <a:lnSpc>
                <a:spcPct val="100000"/>
              </a:lnSpc>
              <a:spcBef>
                <a:spcPts val="105"/>
              </a:spcBef>
            </a:pPr>
            <a:r>
              <a:rPr dirty="0" sz="6150" spc="-130"/>
              <a:t>Introduction</a:t>
            </a:r>
            <a:endParaRPr sz="6150"/>
          </a:p>
        </p:txBody>
      </p:sp>
      <p:sp>
        <p:nvSpPr>
          <p:cNvPr id="5" name="object 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pc="-10"/>
              <a:t>11/23/2024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6267958" y="3819576"/>
            <a:ext cx="7507605" cy="2602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38000"/>
              </a:lnSpc>
              <a:spcBef>
                <a:spcPts val="105"/>
              </a:spcBef>
            </a:pPr>
            <a:r>
              <a:rPr dirty="0" sz="1750" spc="-60">
                <a:solidFill>
                  <a:srgbClr val="E2DFDF"/>
                </a:solidFill>
                <a:latin typeface="Arial"/>
                <a:cs typeface="Arial"/>
              </a:rPr>
              <a:t>Welcometo</a:t>
            </a:r>
            <a:r>
              <a:rPr dirty="0" sz="1750" spc="140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2DFDF"/>
                </a:solidFill>
                <a:latin typeface="Arial"/>
                <a:cs typeface="Arial"/>
              </a:rPr>
              <a:t>this</a:t>
            </a:r>
            <a:r>
              <a:rPr dirty="0" sz="1750" spc="-80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110">
                <a:solidFill>
                  <a:srgbClr val="E2DFDF"/>
                </a:solidFill>
                <a:latin typeface="Arial"/>
                <a:cs typeface="Arial"/>
              </a:rPr>
              <a:t>comprehensiveanalysisof</a:t>
            </a:r>
            <a:r>
              <a:rPr dirty="0" sz="1750" spc="-120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100">
                <a:solidFill>
                  <a:srgbClr val="E2DFDF"/>
                </a:solidFill>
                <a:latin typeface="Arial"/>
                <a:cs typeface="Arial"/>
              </a:rPr>
              <a:t>landmark</a:t>
            </a:r>
            <a:r>
              <a:rPr dirty="0" sz="1750" spc="-285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105">
                <a:solidFill>
                  <a:srgbClr val="E2DFDF"/>
                </a:solidFill>
                <a:latin typeface="Arial"/>
                <a:cs typeface="Arial"/>
              </a:rPr>
              <a:t>trespasscasesin</a:t>
            </a:r>
            <a:r>
              <a:rPr dirty="0" sz="1750" spc="-240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Arial"/>
                <a:cs typeface="Arial"/>
              </a:rPr>
              <a:t>Englishlaw. </a:t>
            </a:r>
            <a:r>
              <a:rPr dirty="0" sz="1750">
                <a:solidFill>
                  <a:srgbClr val="E2DFDF"/>
                </a:solidFill>
                <a:latin typeface="Arial"/>
                <a:cs typeface="Arial"/>
              </a:rPr>
              <a:t>This</a:t>
            </a:r>
            <a:r>
              <a:rPr dirty="0" sz="1750" spc="125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75">
                <a:solidFill>
                  <a:srgbClr val="E2DFDF"/>
                </a:solidFill>
                <a:latin typeface="Arial"/>
                <a:cs typeface="Arial"/>
              </a:rPr>
              <a:t>presentationwill</a:t>
            </a:r>
            <a:r>
              <a:rPr dirty="0" sz="1750" spc="-145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100">
                <a:solidFill>
                  <a:srgbClr val="E2DFDF"/>
                </a:solidFill>
                <a:latin typeface="Arial"/>
                <a:cs typeface="Arial"/>
              </a:rPr>
              <a:t>explore</a:t>
            </a:r>
            <a:r>
              <a:rPr dirty="0" sz="1750" spc="-200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Arial"/>
                <a:cs typeface="Arial"/>
              </a:rPr>
              <a:t>pivotalcourt</a:t>
            </a:r>
            <a:r>
              <a:rPr dirty="0" sz="1750" spc="-185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90">
                <a:solidFill>
                  <a:srgbClr val="E2DFDF"/>
                </a:solidFill>
                <a:latin typeface="Arial"/>
                <a:cs typeface="Arial"/>
              </a:rPr>
              <a:t>decisionsthat</a:t>
            </a:r>
            <a:r>
              <a:rPr dirty="0" sz="1750" spc="-95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Arial"/>
                <a:cs typeface="Arial"/>
              </a:rPr>
              <a:t>haveshapedour </a:t>
            </a:r>
            <a:r>
              <a:rPr dirty="0" sz="1750" spc="-60">
                <a:solidFill>
                  <a:srgbClr val="E2DFDF"/>
                </a:solidFill>
                <a:latin typeface="Arial"/>
                <a:cs typeface="Arial"/>
              </a:rPr>
              <a:t>understanding</a:t>
            </a:r>
            <a:r>
              <a:rPr dirty="0" sz="1750" spc="114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2DFDF"/>
                </a:solidFill>
                <a:latin typeface="Arial"/>
                <a:cs typeface="Arial"/>
              </a:rPr>
              <a:t>of</a:t>
            </a:r>
            <a:r>
              <a:rPr dirty="0" sz="1750" spc="20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70">
                <a:solidFill>
                  <a:srgbClr val="E2DFDF"/>
                </a:solidFill>
                <a:latin typeface="Arial"/>
                <a:cs typeface="Arial"/>
              </a:rPr>
              <a:t>propertyrightsandpersonal</a:t>
            </a:r>
            <a:r>
              <a:rPr dirty="0" sz="1750" spc="-225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135">
                <a:solidFill>
                  <a:srgbClr val="E2DFDF"/>
                </a:solidFill>
                <a:latin typeface="Arial"/>
                <a:cs typeface="Arial"/>
              </a:rPr>
              <a:t>space.</a:t>
            </a:r>
            <a:r>
              <a:rPr dirty="0" sz="1750" spc="-290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110">
                <a:solidFill>
                  <a:srgbClr val="E2DFDF"/>
                </a:solidFill>
                <a:latin typeface="Arial"/>
                <a:cs typeface="Arial"/>
              </a:rPr>
              <a:t>Throughexamining</a:t>
            </a:r>
            <a:r>
              <a:rPr dirty="0" sz="1750" spc="-85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Arial"/>
                <a:cs typeface="Arial"/>
              </a:rPr>
              <a:t>thesecases, </a:t>
            </a:r>
            <a:r>
              <a:rPr dirty="0" sz="1750" spc="-55">
                <a:solidFill>
                  <a:srgbClr val="E2DFDF"/>
                </a:solidFill>
                <a:latin typeface="Arial"/>
                <a:cs typeface="Arial"/>
              </a:rPr>
              <a:t>we'll</a:t>
            </a:r>
            <a:r>
              <a:rPr dirty="0" sz="1750" spc="-85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100">
                <a:solidFill>
                  <a:srgbClr val="E2DFDF"/>
                </a:solidFill>
                <a:latin typeface="Arial"/>
                <a:cs typeface="Arial"/>
              </a:rPr>
              <a:t>uncover</a:t>
            </a:r>
            <a:r>
              <a:rPr dirty="0" sz="1750" spc="-270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E2DFDF"/>
                </a:solidFill>
                <a:latin typeface="Arial"/>
                <a:cs typeface="Arial"/>
              </a:rPr>
              <a:t>the</a:t>
            </a:r>
            <a:r>
              <a:rPr dirty="0" sz="1750" spc="170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75">
                <a:solidFill>
                  <a:srgbClr val="E2DFDF"/>
                </a:solidFill>
                <a:latin typeface="Arial"/>
                <a:cs typeface="Arial"/>
              </a:rPr>
              <a:t>evolvingnatureof</a:t>
            </a:r>
            <a:r>
              <a:rPr dirty="0" sz="1750" spc="-40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60">
                <a:solidFill>
                  <a:srgbClr val="E2DFDF"/>
                </a:solidFill>
                <a:latin typeface="Arial"/>
                <a:cs typeface="Arial"/>
              </a:rPr>
              <a:t>trespasslawandits</a:t>
            </a:r>
            <a:r>
              <a:rPr dirty="0" sz="1750" spc="-165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75">
                <a:solidFill>
                  <a:srgbClr val="E2DFDF"/>
                </a:solidFill>
                <a:latin typeface="Arial"/>
                <a:cs typeface="Arial"/>
              </a:rPr>
              <a:t>implicationsfor</a:t>
            </a:r>
            <a:r>
              <a:rPr dirty="0" sz="1750" spc="-95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Arial"/>
                <a:cs typeface="Arial"/>
              </a:rPr>
              <a:t>modernlegal </a:t>
            </a:r>
            <a:r>
              <a:rPr dirty="0" sz="1750" spc="-120">
                <a:solidFill>
                  <a:srgbClr val="E2DFDF"/>
                </a:solidFill>
                <a:latin typeface="Arial"/>
                <a:cs typeface="Arial"/>
              </a:rPr>
              <a:t>disputes.</a:t>
            </a:r>
            <a:r>
              <a:rPr dirty="0" sz="1750" spc="-130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Arial"/>
                <a:cs typeface="Arial"/>
              </a:rPr>
              <a:t>Joinus</a:t>
            </a:r>
            <a:r>
              <a:rPr dirty="0" sz="1750" spc="65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15">
                <a:solidFill>
                  <a:srgbClr val="E2DFDF"/>
                </a:solidFill>
                <a:latin typeface="Arial"/>
                <a:cs typeface="Arial"/>
              </a:rPr>
              <a:t>on</a:t>
            </a:r>
            <a:r>
              <a:rPr dirty="0" sz="1750" spc="-235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Arial"/>
                <a:cs typeface="Arial"/>
              </a:rPr>
              <a:t>thisjourneythrough</a:t>
            </a:r>
            <a:r>
              <a:rPr dirty="0" sz="1750" spc="-265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90">
                <a:solidFill>
                  <a:srgbClr val="E2DFDF"/>
                </a:solidFill>
                <a:latin typeface="Arial"/>
                <a:cs typeface="Arial"/>
              </a:rPr>
              <a:t>legal</a:t>
            </a:r>
            <a:r>
              <a:rPr dirty="0" sz="1750" spc="-280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Arial"/>
                <a:cs typeface="Arial"/>
              </a:rPr>
              <a:t>historyaswe</a:t>
            </a:r>
            <a:r>
              <a:rPr dirty="0" sz="1750" spc="-180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114">
                <a:solidFill>
                  <a:srgbClr val="E2DFDF"/>
                </a:solidFill>
                <a:latin typeface="Arial"/>
                <a:cs typeface="Arial"/>
              </a:rPr>
              <a:t>dissect</a:t>
            </a:r>
            <a:r>
              <a:rPr dirty="0" sz="1750" spc="-260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Arial"/>
                <a:cs typeface="Arial"/>
              </a:rPr>
              <a:t>keyprinciples, </a:t>
            </a:r>
            <a:r>
              <a:rPr dirty="0" sz="1750">
                <a:solidFill>
                  <a:srgbClr val="E2DFDF"/>
                </a:solidFill>
                <a:latin typeface="Arial"/>
                <a:cs typeface="Arial"/>
              </a:rPr>
              <a:t>challenge</a:t>
            </a:r>
            <a:r>
              <a:rPr dirty="0" sz="1750" spc="150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105">
                <a:solidFill>
                  <a:srgbClr val="E2DFDF"/>
                </a:solidFill>
                <a:latin typeface="Arial"/>
                <a:cs typeface="Arial"/>
              </a:rPr>
              <a:t>assumptions,andconsider</a:t>
            </a:r>
            <a:r>
              <a:rPr dirty="0" sz="1750" spc="-235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30">
                <a:solidFill>
                  <a:srgbClr val="E2DFDF"/>
                </a:solidFill>
                <a:latin typeface="Arial"/>
                <a:cs typeface="Arial"/>
              </a:rPr>
              <a:t>the</a:t>
            </a:r>
            <a:r>
              <a:rPr dirty="0" sz="1750" spc="-190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Arial"/>
                <a:cs typeface="Arial"/>
              </a:rPr>
              <a:t>future</a:t>
            </a:r>
            <a:r>
              <a:rPr dirty="0" sz="1750" spc="-215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Arial"/>
                <a:cs typeface="Arial"/>
              </a:rPr>
              <a:t>of</a:t>
            </a:r>
            <a:r>
              <a:rPr dirty="0" sz="1750" spc="-100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70">
                <a:solidFill>
                  <a:srgbClr val="E2DFDF"/>
                </a:solidFill>
                <a:latin typeface="Arial"/>
                <a:cs typeface="Arial"/>
              </a:rPr>
              <a:t>trespassinan</a:t>
            </a:r>
            <a:r>
              <a:rPr dirty="0" sz="1750" spc="-325">
                <a:solidFill>
                  <a:srgbClr val="E2DFDF"/>
                </a:solidFill>
                <a:latin typeface="Arial"/>
                <a:cs typeface="Arial"/>
              </a:rPr>
              <a:t> </a:t>
            </a:r>
            <a:r>
              <a:rPr dirty="0" sz="1750" spc="-135">
                <a:solidFill>
                  <a:srgbClr val="E2DFDF"/>
                </a:solidFill>
                <a:latin typeface="Arial"/>
                <a:cs typeface="Arial"/>
              </a:rPr>
              <a:t>ever-</a:t>
            </a:r>
            <a:r>
              <a:rPr dirty="0" sz="1750" spc="-10">
                <a:solidFill>
                  <a:srgbClr val="E2DFDF"/>
                </a:solidFill>
                <a:latin typeface="Arial"/>
                <a:cs typeface="Arial"/>
              </a:rPr>
              <a:t>changing world.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19827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2036" y="2464435"/>
            <a:ext cx="6189980" cy="497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80"/>
              <a:t>The</a:t>
            </a:r>
            <a:r>
              <a:rPr dirty="0" sz="3100" spc="-225"/>
              <a:t> </a:t>
            </a:r>
            <a:r>
              <a:rPr dirty="0" sz="3100" spc="-80"/>
              <a:t>Case</a:t>
            </a:r>
            <a:r>
              <a:rPr dirty="0" sz="3100" spc="-300"/>
              <a:t> </a:t>
            </a:r>
            <a:r>
              <a:rPr dirty="0" sz="3100" spc="-100"/>
              <a:t>Study</a:t>
            </a:r>
            <a:r>
              <a:rPr dirty="0" sz="3100" spc="-240"/>
              <a:t> </a:t>
            </a:r>
            <a:r>
              <a:rPr dirty="0" sz="3100" spc="-114"/>
              <a:t>Method</a:t>
            </a:r>
            <a:r>
              <a:rPr dirty="0" sz="3100" spc="-275"/>
              <a:t> </a:t>
            </a:r>
            <a:r>
              <a:rPr dirty="0" sz="3100" spc="-50"/>
              <a:t>in</a:t>
            </a:r>
            <a:r>
              <a:rPr dirty="0" sz="3100" spc="-200"/>
              <a:t> </a:t>
            </a:r>
            <a:r>
              <a:rPr dirty="0" sz="3100" spc="-100"/>
              <a:t>Legal</a:t>
            </a:r>
            <a:r>
              <a:rPr dirty="0" sz="3100" spc="-240"/>
              <a:t> </a:t>
            </a:r>
            <a:r>
              <a:rPr dirty="0" sz="3100" spc="-10"/>
              <a:t>Analysis</a:t>
            </a:r>
            <a:endParaRPr sz="3100"/>
          </a:p>
        </p:txBody>
      </p:sp>
      <p:grpSp>
        <p:nvGrpSpPr>
          <p:cNvPr id="4" name="object 4" descr=""/>
          <p:cNvGrpSpPr/>
          <p:nvPr/>
        </p:nvGrpSpPr>
        <p:grpSpPr>
          <a:xfrm>
            <a:off x="611123" y="3279647"/>
            <a:ext cx="892810" cy="4385945"/>
            <a:chOff x="611123" y="3279647"/>
            <a:chExt cx="892810" cy="4385945"/>
          </a:xfrm>
        </p:grpSpPr>
        <p:sp>
          <p:nvSpPr>
            <p:cNvPr id="5" name="object 5" descr=""/>
            <p:cNvSpPr/>
            <p:nvPr/>
          </p:nvSpPr>
          <p:spPr>
            <a:xfrm>
              <a:off x="781812" y="3279647"/>
              <a:ext cx="721995" cy="4385945"/>
            </a:xfrm>
            <a:custGeom>
              <a:avLst/>
              <a:gdLst/>
              <a:ahLst/>
              <a:cxnLst/>
              <a:rect l="l" t="t" r="r" b="b"/>
              <a:pathLst>
                <a:path w="721994" h="4385945">
                  <a:moveTo>
                    <a:pt x="22834" y="5080"/>
                  </a:moveTo>
                  <a:lnTo>
                    <a:pt x="17716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4380573"/>
                  </a:lnTo>
                  <a:lnTo>
                    <a:pt x="5118" y="4385691"/>
                  </a:lnTo>
                  <a:lnTo>
                    <a:pt x="17716" y="4385691"/>
                  </a:lnTo>
                  <a:lnTo>
                    <a:pt x="22834" y="4380573"/>
                  </a:lnTo>
                  <a:lnTo>
                    <a:pt x="22834" y="5080"/>
                  </a:lnTo>
                  <a:close/>
                </a:path>
                <a:path w="721994" h="4385945">
                  <a:moveTo>
                    <a:pt x="721868" y="351028"/>
                  </a:moveTo>
                  <a:lnTo>
                    <a:pt x="716788" y="345948"/>
                  </a:lnTo>
                  <a:lnTo>
                    <a:pt x="172631" y="345948"/>
                  </a:lnTo>
                  <a:lnTo>
                    <a:pt x="167513" y="351028"/>
                  </a:lnTo>
                  <a:lnTo>
                    <a:pt x="167513" y="363728"/>
                  </a:lnTo>
                  <a:lnTo>
                    <a:pt x="172631" y="368808"/>
                  </a:lnTo>
                  <a:lnTo>
                    <a:pt x="716788" y="368808"/>
                  </a:lnTo>
                  <a:lnTo>
                    <a:pt x="721868" y="363728"/>
                  </a:lnTo>
                  <a:lnTo>
                    <a:pt x="721868" y="351028"/>
                  </a:lnTo>
                  <a:close/>
                </a:path>
              </a:pathLst>
            </a:custGeom>
            <a:solidFill>
              <a:srgbClr val="2A1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14171" y="3457955"/>
              <a:ext cx="358140" cy="358140"/>
            </a:xfrm>
            <a:custGeom>
              <a:avLst/>
              <a:gdLst/>
              <a:ahLst/>
              <a:cxnLst/>
              <a:rect l="l" t="t" r="r" b="b"/>
              <a:pathLst>
                <a:path w="358140" h="358139">
                  <a:moveTo>
                    <a:pt x="291287" y="0"/>
                  </a:moveTo>
                  <a:lnTo>
                    <a:pt x="66852" y="0"/>
                  </a:lnTo>
                  <a:lnTo>
                    <a:pt x="40830" y="5207"/>
                  </a:lnTo>
                  <a:lnTo>
                    <a:pt x="19583" y="19558"/>
                  </a:lnTo>
                  <a:lnTo>
                    <a:pt x="5257" y="40767"/>
                  </a:lnTo>
                  <a:lnTo>
                    <a:pt x="0" y="66802"/>
                  </a:lnTo>
                  <a:lnTo>
                    <a:pt x="0" y="291338"/>
                  </a:lnTo>
                  <a:lnTo>
                    <a:pt x="5257" y="317373"/>
                  </a:lnTo>
                  <a:lnTo>
                    <a:pt x="19583" y="338582"/>
                  </a:lnTo>
                  <a:lnTo>
                    <a:pt x="40830" y="352933"/>
                  </a:lnTo>
                  <a:lnTo>
                    <a:pt x="66852" y="358140"/>
                  </a:lnTo>
                  <a:lnTo>
                    <a:pt x="291287" y="358140"/>
                  </a:lnTo>
                  <a:lnTo>
                    <a:pt x="317309" y="352933"/>
                  </a:lnTo>
                  <a:lnTo>
                    <a:pt x="338556" y="338582"/>
                  </a:lnTo>
                  <a:lnTo>
                    <a:pt x="352882" y="317373"/>
                  </a:lnTo>
                  <a:lnTo>
                    <a:pt x="358140" y="291338"/>
                  </a:lnTo>
                  <a:lnTo>
                    <a:pt x="358140" y="66802"/>
                  </a:lnTo>
                  <a:lnTo>
                    <a:pt x="352882" y="40767"/>
                  </a:lnTo>
                  <a:lnTo>
                    <a:pt x="338556" y="19558"/>
                  </a:lnTo>
                  <a:lnTo>
                    <a:pt x="317309" y="5207"/>
                  </a:lnTo>
                  <a:lnTo>
                    <a:pt x="291287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14933" y="3458717"/>
              <a:ext cx="358140" cy="358140"/>
            </a:xfrm>
            <a:custGeom>
              <a:avLst/>
              <a:gdLst/>
              <a:ahLst/>
              <a:cxnLst/>
              <a:rect l="l" t="t" r="r" b="b"/>
              <a:pathLst>
                <a:path w="358140" h="358139">
                  <a:moveTo>
                    <a:pt x="0" y="66802"/>
                  </a:moveTo>
                  <a:lnTo>
                    <a:pt x="5257" y="40767"/>
                  </a:lnTo>
                  <a:lnTo>
                    <a:pt x="19583" y="19558"/>
                  </a:lnTo>
                  <a:lnTo>
                    <a:pt x="40830" y="5207"/>
                  </a:lnTo>
                  <a:lnTo>
                    <a:pt x="66852" y="0"/>
                  </a:lnTo>
                  <a:lnTo>
                    <a:pt x="291287" y="0"/>
                  </a:lnTo>
                  <a:lnTo>
                    <a:pt x="317309" y="5207"/>
                  </a:lnTo>
                  <a:lnTo>
                    <a:pt x="338556" y="19558"/>
                  </a:lnTo>
                  <a:lnTo>
                    <a:pt x="352882" y="40767"/>
                  </a:lnTo>
                  <a:lnTo>
                    <a:pt x="358140" y="66802"/>
                  </a:lnTo>
                  <a:lnTo>
                    <a:pt x="358140" y="291338"/>
                  </a:lnTo>
                  <a:lnTo>
                    <a:pt x="352882" y="317373"/>
                  </a:lnTo>
                  <a:lnTo>
                    <a:pt x="338556" y="338582"/>
                  </a:lnTo>
                  <a:lnTo>
                    <a:pt x="317309" y="352933"/>
                  </a:lnTo>
                  <a:lnTo>
                    <a:pt x="291287" y="358140"/>
                  </a:lnTo>
                  <a:lnTo>
                    <a:pt x="66852" y="358140"/>
                  </a:lnTo>
                  <a:lnTo>
                    <a:pt x="40830" y="352933"/>
                  </a:lnTo>
                  <a:lnTo>
                    <a:pt x="19583" y="338582"/>
                  </a:lnTo>
                  <a:lnTo>
                    <a:pt x="5257" y="317373"/>
                  </a:lnTo>
                  <a:lnTo>
                    <a:pt x="0" y="291338"/>
                  </a:lnTo>
                  <a:lnTo>
                    <a:pt x="0" y="66802"/>
                  </a:lnTo>
                  <a:close/>
                </a:path>
              </a:pathLst>
            </a:custGeom>
            <a:ln w="7617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724611" y="3422650"/>
            <a:ext cx="144780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50" b="1">
                <a:solidFill>
                  <a:srgbClr val="E2DFDF"/>
                </a:solidFill>
                <a:latin typeface="Carlito"/>
                <a:cs typeface="Carlito"/>
              </a:rPr>
              <a:t>1</a:t>
            </a:r>
            <a:endParaRPr sz="185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652397" y="3396233"/>
            <a:ext cx="191516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50" b="1">
                <a:solidFill>
                  <a:srgbClr val="E2DFDF"/>
                </a:solidFill>
                <a:latin typeface="Carlito"/>
                <a:cs typeface="Carlito"/>
              </a:rPr>
              <a:t>Step</a:t>
            </a:r>
            <a:r>
              <a:rPr dirty="0" sz="1550" spc="-12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550" spc="-35" b="1">
                <a:solidFill>
                  <a:srgbClr val="E2DFDF"/>
                </a:solidFill>
                <a:latin typeface="Carlito"/>
                <a:cs typeface="Carlito"/>
              </a:rPr>
              <a:t>1:</a:t>
            </a:r>
            <a:r>
              <a:rPr dirty="0" sz="1550" spc="-7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550" spc="-65" b="1">
                <a:solidFill>
                  <a:srgbClr val="E2DFDF"/>
                </a:solidFill>
                <a:latin typeface="Carlito"/>
                <a:cs typeface="Carlito"/>
              </a:rPr>
              <a:t>Identify</a:t>
            </a:r>
            <a:r>
              <a:rPr dirty="0" sz="1550" spc="-5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550" spc="-45" b="1">
                <a:solidFill>
                  <a:srgbClr val="E2DFDF"/>
                </a:solidFill>
                <a:latin typeface="Carlito"/>
                <a:cs typeface="Carlito"/>
              </a:rPr>
              <a:t>Key</a:t>
            </a:r>
            <a:r>
              <a:rPr dirty="0" sz="1550" spc="-9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550" spc="-20" b="1">
                <a:solidFill>
                  <a:srgbClr val="E2DFDF"/>
                </a:solidFill>
                <a:latin typeface="Carlito"/>
                <a:cs typeface="Carlito"/>
              </a:rPr>
              <a:t>Facts</a:t>
            </a:r>
            <a:endParaRPr sz="1550">
              <a:latin typeface="Carlito"/>
              <a:cs typeface="Carli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652397" y="3790950"/>
            <a:ext cx="102755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solidFill>
                  <a:srgbClr val="E2DFDF"/>
                </a:solidFill>
                <a:latin typeface="Carlito"/>
                <a:cs typeface="Carlito"/>
              </a:rPr>
              <a:t>Begin</a:t>
            </a:r>
            <a:r>
              <a:rPr dirty="0" sz="120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E2DFDF"/>
                </a:solidFill>
                <a:latin typeface="Carlito"/>
                <a:cs typeface="Carlito"/>
              </a:rPr>
              <a:t>by</a:t>
            </a:r>
            <a:r>
              <a:rPr dirty="0" sz="1200" spc="-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45">
                <a:solidFill>
                  <a:srgbClr val="E2DFDF"/>
                </a:solidFill>
                <a:latin typeface="Carlito"/>
                <a:cs typeface="Carlito"/>
              </a:rPr>
              <a:t>carefully</a:t>
            </a:r>
            <a:r>
              <a:rPr dirty="0" sz="120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40">
                <a:solidFill>
                  <a:srgbClr val="E2DFDF"/>
                </a:solidFill>
                <a:latin typeface="Carlito"/>
                <a:cs typeface="Carlito"/>
              </a:rPr>
              <a:t>reading</a:t>
            </a:r>
            <a:r>
              <a:rPr dirty="0" sz="1200" spc="-1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20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20">
                <a:solidFill>
                  <a:srgbClr val="E2DFDF"/>
                </a:solidFill>
                <a:latin typeface="Carlito"/>
                <a:cs typeface="Carlito"/>
              </a:rPr>
              <a:t>case</a:t>
            </a:r>
            <a:r>
              <a:rPr dirty="0" sz="1200" spc="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25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20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45">
                <a:solidFill>
                  <a:srgbClr val="E2DFDF"/>
                </a:solidFill>
                <a:latin typeface="Carlito"/>
                <a:cs typeface="Carlito"/>
              </a:rPr>
              <a:t>identifying</a:t>
            </a:r>
            <a:r>
              <a:rPr dirty="0" sz="120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2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20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35">
                <a:solidFill>
                  <a:srgbClr val="E2DFDF"/>
                </a:solidFill>
                <a:latin typeface="Carlito"/>
                <a:cs typeface="Carlito"/>
              </a:rPr>
              <a:t>crucial</a:t>
            </a:r>
            <a:r>
              <a:rPr dirty="0" sz="1200" spc="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40">
                <a:solidFill>
                  <a:srgbClr val="E2DFDF"/>
                </a:solidFill>
                <a:latin typeface="Carlito"/>
                <a:cs typeface="Carlito"/>
              </a:rPr>
              <a:t>facts</a:t>
            </a:r>
            <a:r>
              <a:rPr dirty="0" sz="120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25">
                <a:solidFill>
                  <a:srgbClr val="E2DFDF"/>
                </a:solidFill>
                <a:latin typeface="Carlito"/>
                <a:cs typeface="Carlito"/>
              </a:rPr>
              <a:t>that</a:t>
            </a:r>
            <a:r>
              <a:rPr dirty="0" sz="120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45">
                <a:solidFill>
                  <a:srgbClr val="E2DFDF"/>
                </a:solidFill>
                <a:latin typeface="Carlito"/>
                <a:cs typeface="Carlito"/>
              </a:rPr>
              <a:t>influenced</a:t>
            </a:r>
            <a:r>
              <a:rPr dirty="0" sz="120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2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20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35">
                <a:solidFill>
                  <a:srgbClr val="E2DFDF"/>
                </a:solidFill>
                <a:latin typeface="Carlito"/>
                <a:cs typeface="Carlito"/>
              </a:rPr>
              <a:t>court's</a:t>
            </a:r>
            <a:r>
              <a:rPr dirty="0" sz="1200" spc="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45">
                <a:solidFill>
                  <a:srgbClr val="E2DFDF"/>
                </a:solidFill>
                <a:latin typeface="Carlito"/>
                <a:cs typeface="Carlito"/>
              </a:rPr>
              <a:t>decision.</a:t>
            </a:r>
            <a:r>
              <a:rPr dirty="0" sz="1200" spc="-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20">
                <a:solidFill>
                  <a:srgbClr val="E2DFDF"/>
                </a:solidFill>
                <a:latin typeface="Carlito"/>
                <a:cs typeface="Carlito"/>
              </a:rPr>
              <a:t>This</a:t>
            </a:r>
            <a:r>
              <a:rPr dirty="0" sz="120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30">
                <a:solidFill>
                  <a:srgbClr val="E2DFDF"/>
                </a:solidFill>
                <a:latin typeface="Carlito"/>
                <a:cs typeface="Carlito"/>
              </a:rPr>
              <a:t>step</a:t>
            </a:r>
            <a:r>
              <a:rPr dirty="0" sz="120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35">
                <a:solidFill>
                  <a:srgbClr val="E2DFDF"/>
                </a:solidFill>
                <a:latin typeface="Carlito"/>
                <a:cs typeface="Carlito"/>
              </a:rPr>
              <a:t>forms</a:t>
            </a:r>
            <a:r>
              <a:rPr dirty="0" sz="120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2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20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30">
                <a:solidFill>
                  <a:srgbClr val="E2DFDF"/>
                </a:solidFill>
                <a:latin typeface="Carlito"/>
                <a:cs typeface="Carlito"/>
              </a:rPr>
              <a:t>foundationfor</a:t>
            </a:r>
            <a:r>
              <a:rPr dirty="0" sz="1200" spc="-40">
                <a:solidFill>
                  <a:srgbClr val="E2DFDF"/>
                </a:solidFill>
                <a:latin typeface="Carlito"/>
                <a:cs typeface="Carlito"/>
              </a:rPr>
              <a:t> understandingthe </a:t>
            </a:r>
            <a:r>
              <a:rPr dirty="0" sz="1200" spc="-25">
                <a:solidFill>
                  <a:srgbClr val="E2DFDF"/>
                </a:solidFill>
                <a:latin typeface="Carlito"/>
                <a:cs typeface="Carlito"/>
              </a:rPr>
              <a:t>legal</a:t>
            </a:r>
            <a:r>
              <a:rPr dirty="0" sz="120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30">
                <a:solidFill>
                  <a:srgbClr val="E2DFDF"/>
                </a:solidFill>
                <a:latin typeface="Carlito"/>
                <a:cs typeface="Carlito"/>
              </a:rPr>
              <a:t>issues</a:t>
            </a:r>
            <a:r>
              <a:rPr dirty="0" sz="1200" spc="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E2DFDF"/>
                </a:solidFill>
                <a:latin typeface="Carlito"/>
                <a:cs typeface="Carlito"/>
              </a:rPr>
              <a:t>at</a:t>
            </a:r>
            <a:r>
              <a:rPr dirty="0" sz="1200" spc="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E2DFDF"/>
                </a:solidFill>
                <a:latin typeface="Carlito"/>
                <a:cs typeface="Carlito"/>
              </a:rPr>
              <a:t>hand.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11123" y="4782311"/>
            <a:ext cx="892810" cy="365760"/>
            <a:chOff x="611123" y="4782311"/>
            <a:chExt cx="892810" cy="365760"/>
          </a:xfrm>
        </p:grpSpPr>
        <p:sp>
          <p:nvSpPr>
            <p:cNvPr id="12" name="object 12" descr=""/>
            <p:cNvSpPr/>
            <p:nvPr/>
          </p:nvSpPr>
          <p:spPr>
            <a:xfrm>
              <a:off x="949451" y="4951475"/>
              <a:ext cx="554355" cy="22860"/>
            </a:xfrm>
            <a:custGeom>
              <a:avLst/>
              <a:gdLst/>
              <a:ahLst/>
              <a:cxnLst/>
              <a:rect l="l" t="t" r="r" b="b"/>
              <a:pathLst>
                <a:path w="554355" h="22860">
                  <a:moveTo>
                    <a:pt x="549147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7779"/>
                  </a:lnTo>
                  <a:lnTo>
                    <a:pt x="5118" y="22860"/>
                  </a:lnTo>
                  <a:lnTo>
                    <a:pt x="549147" y="22860"/>
                  </a:lnTo>
                  <a:lnTo>
                    <a:pt x="554228" y="17779"/>
                  </a:lnTo>
                  <a:lnTo>
                    <a:pt x="554228" y="5079"/>
                  </a:lnTo>
                  <a:lnTo>
                    <a:pt x="549147" y="0"/>
                  </a:lnTo>
                  <a:close/>
                </a:path>
              </a:pathLst>
            </a:custGeom>
            <a:solidFill>
              <a:srgbClr val="2A1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14171" y="4785359"/>
              <a:ext cx="358140" cy="358140"/>
            </a:xfrm>
            <a:custGeom>
              <a:avLst/>
              <a:gdLst/>
              <a:ahLst/>
              <a:cxnLst/>
              <a:rect l="l" t="t" r="r" b="b"/>
              <a:pathLst>
                <a:path w="358140" h="358139">
                  <a:moveTo>
                    <a:pt x="291566" y="0"/>
                  </a:moveTo>
                  <a:lnTo>
                    <a:pt x="66573" y="0"/>
                  </a:lnTo>
                  <a:lnTo>
                    <a:pt x="40665" y="5206"/>
                  </a:lnTo>
                  <a:lnTo>
                    <a:pt x="19494" y="19557"/>
                  </a:lnTo>
                  <a:lnTo>
                    <a:pt x="5232" y="40766"/>
                  </a:lnTo>
                  <a:lnTo>
                    <a:pt x="0" y="66801"/>
                  </a:lnTo>
                  <a:lnTo>
                    <a:pt x="0" y="291083"/>
                  </a:lnTo>
                  <a:lnTo>
                    <a:pt x="5232" y="317119"/>
                  </a:lnTo>
                  <a:lnTo>
                    <a:pt x="19494" y="338327"/>
                  </a:lnTo>
                  <a:lnTo>
                    <a:pt x="40665" y="352678"/>
                  </a:lnTo>
                  <a:lnTo>
                    <a:pt x="66573" y="357885"/>
                  </a:lnTo>
                  <a:lnTo>
                    <a:pt x="291566" y="357885"/>
                  </a:lnTo>
                  <a:lnTo>
                    <a:pt x="317474" y="352678"/>
                  </a:lnTo>
                  <a:lnTo>
                    <a:pt x="338645" y="338327"/>
                  </a:lnTo>
                  <a:lnTo>
                    <a:pt x="352907" y="317119"/>
                  </a:lnTo>
                  <a:lnTo>
                    <a:pt x="358140" y="291083"/>
                  </a:lnTo>
                  <a:lnTo>
                    <a:pt x="358140" y="66801"/>
                  </a:lnTo>
                  <a:lnTo>
                    <a:pt x="352907" y="40766"/>
                  </a:lnTo>
                  <a:lnTo>
                    <a:pt x="338645" y="19557"/>
                  </a:lnTo>
                  <a:lnTo>
                    <a:pt x="317474" y="5206"/>
                  </a:lnTo>
                  <a:lnTo>
                    <a:pt x="291566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14933" y="4786121"/>
              <a:ext cx="358140" cy="358140"/>
            </a:xfrm>
            <a:custGeom>
              <a:avLst/>
              <a:gdLst/>
              <a:ahLst/>
              <a:cxnLst/>
              <a:rect l="l" t="t" r="r" b="b"/>
              <a:pathLst>
                <a:path w="358140" h="358139">
                  <a:moveTo>
                    <a:pt x="0" y="66801"/>
                  </a:moveTo>
                  <a:lnTo>
                    <a:pt x="5232" y="40766"/>
                  </a:lnTo>
                  <a:lnTo>
                    <a:pt x="19494" y="19557"/>
                  </a:lnTo>
                  <a:lnTo>
                    <a:pt x="40665" y="5206"/>
                  </a:lnTo>
                  <a:lnTo>
                    <a:pt x="66573" y="0"/>
                  </a:lnTo>
                  <a:lnTo>
                    <a:pt x="291566" y="0"/>
                  </a:lnTo>
                  <a:lnTo>
                    <a:pt x="317474" y="5206"/>
                  </a:lnTo>
                  <a:lnTo>
                    <a:pt x="338645" y="19557"/>
                  </a:lnTo>
                  <a:lnTo>
                    <a:pt x="352907" y="40766"/>
                  </a:lnTo>
                  <a:lnTo>
                    <a:pt x="358140" y="66801"/>
                  </a:lnTo>
                  <a:lnTo>
                    <a:pt x="358140" y="291083"/>
                  </a:lnTo>
                  <a:lnTo>
                    <a:pt x="352907" y="317119"/>
                  </a:lnTo>
                  <a:lnTo>
                    <a:pt x="338645" y="338327"/>
                  </a:lnTo>
                  <a:lnTo>
                    <a:pt x="317474" y="352678"/>
                  </a:lnTo>
                  <a:lnTo>
                    <a:pt x="291566" y="357885"/>
                  </a:lnTo>
                  <a:lnTo>
                    <a:pt x="66573" y="357885"/>
                  </a:lnTo>
                  <a:lnTo>
                    <a:pt x="40665" y="352678"/>
                  </a:lnTo>
                  <a:lnTo>
                    <a:pt x="19494" y="338327"/>
                  </a:lnTo>
                  <a:lnTo>
                    <a:pt x="5232" y="317119"/>
                  </a:lnTo>
                  <a:lnTo>
                    <a:pt x="0" y="291083"/>
                  </a:lnTo>
                  <a:lnTo>
                    <a:pt x="0" y="66801"/>
                  </a:lnTo>
                  <a:close/>
                </a:path>
              </a:pathLst>
            </a:custGeom>
            <a:ln w="7620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724306" y="4749546"/>
            <a:ext cx="144780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50" b="1">
                <a:solidFill>
                  <a:srgbClr val="E2DFDF"/>
                </a:solidFill>
                <a:latin typeface="Carlito"/>
                <a:cs typeface="Carlito"/>
              </a:rPr>
              <a:t>2</a:t>
            </a:r>
            <a:endParaRPr sz="185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652397" y="4723638"/>
            <a:ext cx="239331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50" b="1">
                <a:solidFill>
                  <a:srgbClr val="E2DFDF"/>
                </a:solidFill>
                <a:latin typeface="Carlito"/>
                <a:cs typeface="Carlito"/>
              </a:rPr>
              <a:t>Step</a:t>
            </a:r>
            <a:r>
              <a:rPr dirty="0" sz="1550" spc="-114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550" spc="-35" b="1">
                <a:solidFill>
                  <a:srgbClr val="E2DFDF"/>
                </a:solidFill>
                <a:latin typeface="Carlito"/>
                <a:cs typeface="Carlito"/>
              </a:rPr>
              <a:t>2:</a:t>
            </a:r>
            <a:r>
              <a:rPr dirty="0" sz="1550" spc="-5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550" spc="-50" b="1">
                <a:solidFill>
                  <a:srgbClr val="E2DFDF"/>
                </a:solidFill>
                <a:latin typeface="Carlito"/>
                <a:cs typeface="Carlito"/>
              </a:rPr>
              <a:t>Analyse</a:t>
            </a:r>
            <a:r>
              <a:rPr dirty="0" sz="1550" spc="-14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550" spc="-45" b="1">
                <a:solidFill>
                  <a:srgbClr val="E2DFDF"/>
                </a:solidFill>
                <a:latin typeface="Carlito"/>
                <a:cs typeface="Carlito"/>
              </a:rPr>
              <a:t>Legal</a:t>
            </a:r>
            <a:r>
              <a:rPr dirty="0" sz="1550" spc="-14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550" spc="-10" b="1">
                <a:solidFill>
                  <a:srgbClr val="E2DFDF"/>
                </a:solidFill>
                <a:latin typeface="Carlito"/>
                <a:cs typeface="Carlito"/>
              </a:rPr>
              <a:t>Principles</a:t>
            </a:r>
            <a:endParaRPr sz="1550">
              <a:latin typeface="Carlito"/>
              <a:cs typeface="Carlito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652397" y="5118354"/>
            <a:ext cx="9471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solidFill>
                  <a:srgbClr val="E2DFDF"/>
                </a:solidFill>
                <a:latin typeface="Carlito"/>
                <a:cs typeface="Carlito"/>
              </a:rPr>
              <a:t>Examine</a:t>
            </a:r>
            <a:r>
              <a:rPr dirty="0" sz="1200" spc="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20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25">
                <a:solidFill>
                  <a:srgbClr val="E2DFDF"/>
                </a:solidFill>
                <a:latin typeface="Carlito"/>
                <a:cs typeface="Carlito"/>
              </a:rPr>
              <a:t>legal </a:t>
            </a:r>
            <a:r>
              <a:rPr dirty="0" sz="1200" spc="-45">
                <a:solidFill>
                  <a:srgbClr val="E2DFDF"/>
                </a:solidFill>
                <a:latin typeface="Carlito"/>
                <a:cs typeface="Carlito"/>
              </a:rPr>
              <a:t>principles</a:t>
            </a:r>
            <a:r>
              <a:rPr dirty="0" sz="120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E2DFDF"/>
                </a:solidFill>
                <a:latin typeface="Carlito"/>
                <a:cs typeface="Carlito"/>
              </a:rPr>
              <a:t>appliedby </a:t>
            </a:r>
            <a:r>
              <a:rPr dirty="0" sz="120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20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35">
                <a:solidFill>
                  <a:srgbClr val="E2DFDF"/>
                </a:solidFill>
                <a:latin typeface="Carlito"/>
                <a:cs typeface="Carlito"/>
              </a:rPr>
              <a:t>court </a:t>
            </a:r>
            <a:r>
              <a:rPr dirty="0" sz="120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200" spc="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40">
                <a:solidFill>
                  <a:srgbClr val="E2DFDF"/>
                </a:solidFill>
                <a:latin typeface="Carlito"/>
                <a:cs typeface="Carlito"/>
              </a:rPr>
              <a:t>reaching</a:t>
            </a:r>
            <a:r>
              <a:rPr dirty="0" sz="120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E2DFDF"/>
                </a:solidFill>
                <a:latin typeface="Carlito"/>
                <a:cs typeface="Carlito"/>
              </a:rPr>
              <a:t>its</a:t>
            </a:r>
            <a:r>
              <a:rPr dirty="0" sz="1200" spc="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55">
                <a:solidFill>
                  <a:srgbClr val="E2DFDF"/>
                </a:solidFill>
                <a:latin typeface="Carlito"/>
                <a:cs typeface="Carlito"/>
              </a:rPr>
              <a:t>decision.</a:t>
            </a:r>
            <a:r>
              <a:rPr dirty="0" sz="120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25">
                <a:solidFill>
                  <a:srgbClr val="E2DFDF"/>
                </a:solidFill>
                <a:latin typeface="Carlito"/>
                <a:cs typeface="Carlito"/>
              </a:rPr>
              <a:t>This</a:t>
            </a:r>
            <a:r>
              <a:rPr dirty="0" sz="120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45">
                <a:solidFill>
                  <a:srgbClr val="E2DFDF"/>
                </a:solidFill>
                <a:latin typeface="Carlito"/>
                <a:cs typeface="Carlito"/>
              </a:rPr>
              <a:t>involves</a:t>
            </a:r>
            <a:r>
              <a:rPr dirty="0" sz="120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50">
                <a:solidFill>
                  <a:srgbClr val="E2DFDF"/>
                </a:solidFill>
                <a:latin typeface="Carlito"/>
                <a:cs typeface="Carlito"/>
              </a:rPr>
              <a:t>understandingprecedents,</a:t>
            </a:r>
            <a:r>
              <a:rPr dirty="0" sz="120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45">
                <a:solidFill>
                  <a:srgbClr val="E2DFDF"/>
                </a:solidFill>
                <a:latin typeface="Carlito"/>
                <a:cs typeface="Carlito"/>
              </a:rPr>
              <a:t>statutes,</a:t>
            </a:r>
            <a:r>
              <a:rPr dirty="0" sz="120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20">
                <a:solidFill>
                  <a:srgbClr val="E2DFDF"/>
                </a:solidFill>
                <a:latin typeface="Carlito"/>
                <a:cs typeface="Carlito"/>
              </a:rPr>
              <a:t>and the</a:t>
            </a:r>
            <a:r>
              <a:rPr dirty="0" sz="120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35">
                <a:solidFill>
                  <a:srgbClr val="E2DFDF"/>
                </a:solidFill>
                <a:latin typeface="Carlito"/>
                <a:cs typeface="Carlito"/>
              </a:rPr>
              <a:t>court's</a:t>
            </a:r>
            <a:r>
              <a:rPr dirty="0" sz="120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30">
                <a:solidFill>
                  <a:srgbClr val="E2DFDF"/>
                </a:solidFill>
                <a:latin typeface="Carlito"/>
                <a:cs typeface="Carlito"/>
              </a:rPr>
              <a:t>interpretationof</a:t>
            </a:r>
            <a:r>
              <a:rPr dirty="0" sz="1200" spc="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2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20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20">
                <a:solidFill>
                  <a:srgbClr val="E2DFDF"/>
                </a:solidFill>
                <a:latin typeface="Carlito"/>
                <a:cs typeface="Carlito"/>
              </a:rPr>
              <a:t>law.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611123" y="5858255"/>
            <a:ext cx="892810" cy="363855"/>
            <a:chOff x="611123" y="5858255"/>
            <a:chExt cx="892810" cy="363855"/>
          </a:xfrm>
        </p:grpSpPr>
        <p:sp>
          <p:nvSpPr>
            <p:cNvPr id="19" name="object 19" descr=""/>
            <p:cNvSpPr/>
            <p:nvPr/>
          </p:nvSpPr>
          <p:spPr>
            <a:xfrm>
              <a:off x="949451" y="6024371"/>
              <a:ext cx="554355" cy="22860"/>
            </a:xfrm>
            <a:custGeom>
              <a:avLst/>
              <a:gdLst/>
              <a:ahLst/>
              <a:cxnLst/>
              <a:rect l="l" t="t" r="r" b="b"/>
              <a:pathLst>
                <a:path w="554355" h="22860">
                  <a:moveTo>
                    <a:pt x="549147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549147" y="22859"/>
                  </a:lnTo>
                  <a:lnTo>
                    <a:pt x="554228" y="17779"/>
                  </a:lnTo>
                  <a:lnTo>
                    <a:pt x="554228" y="5079"/>
                  </a:lnTo>
                  <a:lnTo>
                    <a:pt x="549147" y="0"/>
                  </a:lnTo>
                  <a:close/>
                </a:path>
              </a:pathLst>
            </a:custGeom>
            <a:solidFill>
              <a:srgbClr val="2A1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14171" y="5859779"/>
              <a:ext cx="358140" cy="356235"/>
            </a:xfrm>
            <a:custGeom>
              <a:avLst/>
              <a:gdLst/>
              <a:ahLst/>
              <a:cxnLst/>
              <a:rect l="l" t="t" r="r" b="b"/>
              <a:pathLst>
                <a:path w="358140" h="356235">
                  <a:moveTo>
                    <a:pt x="291566" y="0"/>
                  </a:moveTo>
                  <a:lnTo>
                    <a:pt x="66573" y="0"/>
                  </a:lnTo>
                  <a:lnTo>
                    <a:pt x="40665" y="5207"/>
                  </a:lnTo>
                  <a:lnTo>
                    <a:pt x="19494" y="19558"/>
                  </a:lnTo>
                  <a:lnTo>
                    <a:pt x="5232" y="40640"/>
                  </a:lnTo>
                  <a:lnTo>
                    <a:pt x="0" y="66548"/>
                  </a:lnTo>
                  <a:lnTo>
                    <a:pt x="0" y="289560"/>
                  </a:lnTo>
                  <a:lnTo>
                    <a:pt x="5232" y="315468"/>
                  </a:lnTo>
                  <a:lnTo>
                    <a:pt x="19494" y="336550"/>
                  </a:lnTo>
                  <a:lnTo>
                    <a:pt x="40665" y="350901"/>
                  </a:lnTo>
                  <a:lnTo>
                    <a:pt x="66573" y="356108"/>
                  </a:lnTo>
                  <a:lnTo>
                    <a:pt x="291566" y="356108"/>
                  </a:lnTo>
                  <a:lnTo>
                    <a:pt x="317474" y="350901"/>
                  </a:lnTo>
                  <a:lnTo>
                    <a:pt x="338645" y="336550"/>
                  </a:lnTo>
                  <a:lnTo>
                    <a:pt x="352907" y="315468"/>
                  </a:lnTo>
                  <a:lnTo>
                    <a:pt x="358140" y="289560"/>
                  </a:lnTo>
                  <a:lnTo>
                    <a:pt x="358140" y="66548"/>
                  </a:lnTo>
                  <a:lnTo>
                    <a:pt x="352907" y="40640"/>
                  </a:lnTo>
                  <a:lnTo>
                    <a:pt x="338645" y="19558"/>
                  </a:lnTo>
                  <a:lnTo>
                    <a:pt x="317474" y="5207"/>
                  </a:lnTo>
                  <a:lnTo>
                    <a:pt x="291566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14933" y="5862065"/>
              <a:ext cx="358140" cy="356235"/>
            </a:xfrm>
            <a:custGeom>
              <a:avLst/>
              <a:gdLst/>
              <a:ahLst/>
              <a:cxnLst/>
              <a:rect l="l" t="t" r="r" b="b"/>
              <a:pathLst>
                <a:path w="358140" h="356235">
                  <a:moveTo>
                    <a:pt x="0" y="66547"/>
                  </a:moveTo>
                  <a:lnTo>
                    <a:pt x="5232" y="40639"/>
                  </a:lnTo>
                  <a:lnTo>
                    <a:pt x="19494" y="19557"/>
                  </a:lnTo>
                  <a:lnTo>
                    <a:pt x="40665" y="5206"/>
                  </a:lnTo>
                  <a:lnTo>
                    <a:pt x="66573" y="0"/>
                  </a:lnTo>
                  <a:lnTo>
                    <a:pt x="291566" y="0"/>
                  </a:lnTo>
                  <a:lnTo>
                    <a:pt x="317474" y="5206"/>
                  </a:lnTo>
                  <a:lnTo>
                    <a:pt x="338645" y="19557"/>
                  </a:lnTo>
                  <a:lnTo>
                    <a:pt x="352907" y="40639"/>
                  </a:lnTo>
                  <a:lnTo>
                    <a:pt x="358140" y="66547"/>
                  </a:lnTo>
                  <a:lnTo>
                    <a:pt x="358140" y="289559"/>
                  </a:lnTo>
                  <a:lnTo>
                    <a:pt x="352907" y="315467"/>
                  </a:lnTo>
                  <a:lnTo>
                    <a:pt x="338645" y="336549"/>
                  </a:lnTo>
                  <a:lnTo>
                    <a:pt x="317474" y="350900"/>
                  </a:lnTo>
                  <a:lnTo>
                    <a:pt x="291566" y="356107"/>
                  </a:lnTo>
                  <a:lnTo>
                    <a:pt x="66573" y="356107"/>
                  </a:lnTo>
                  <a:lnTo>
                    <a:pt x="40665" y="350900"/>
                  </a:lnTo>
                  <a:lnTo>
                    <a:pt x="19494" y="336549"/>
                  </a:lnTo>
                  <a:lnTo>
                    <a:pt x="5232" y="315467"/>
                  </a:lnTo>
                  <a:lnTo>
                    <a:pt x="0" y="289559"/>
                  </a:lnTo>
                  <a:lnTo>
                    <a:pt x="0" y="66547"/>
                  </a:lnTo>
                  <a:close/>
                </a:path>
              </a:pathLst>
            </a:custGeom>
            <a:ln w="7618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723696" y="5822950"/>
            <a:ext cx="144780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50" b="1">
                <a:solidFill>
                  <a:srgbClr val="E2DFDF"/>
                </a:solidFill>
                <a:latin typeface="Carlito"/>
                <a:cs typeface="Carlito"/>
              </a:rPr>
              <a:t>3</a:t>
            </a:r>
            <a:endParaRPr sz="1850">
              <a:latin typeface="Carlito"/>
              <a:cs typeface="Carlito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652397" y="5797041"/>
            <a:ext cx="295084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50" b="1">
                <a:solidFill>
                  <a:srgbClr val="E2DFDF"/>
                </a:solidFill>
                <a:latin typeface="Carlito"/>
                <a:cs typeface="Carlito"/>
              </a:rPr>
              <a:t>Step</a:t>
            </a:r>
            <a:r>
              <a:rPr dirty="0" sz="1550" spc="-114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550" spc="-35" b="1">
                <a:solidFill>
                  <a:srgbClr val="E2DFDF"/>
                </a:solidFill>
                <a:latin typeface="Carlito"/>
                <a:cs typeface="Carlito"/>
              </a:rPr>
              <a:t>3:</a:t>
            </a:r>
            <a:r>
              <a:rPr dirty="0" sz="1550" spc="-45" b="1">
                <a:solidFill>
                  <a:srgbClr val="E2DFDF"/>
                </a:solidFill>
                <a:latin typeface="Carlito"/>
                <a:cs typeface="Carlito"/>
              </a:rPr>
              <a:t> Evaluatethe</a:t>
            </a:r>
            <a:r>
              <a:rPr dirty="0" sz="1550" spc="-6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550" spc="-60" b="1">
                <a:solidFill>
                  <a:srgbClr val="E2DFDF"/>
                </a:solidFill>
                <a:latin typeface="Carlito"/>
                <a:cs typeface="Carlito"/>
              </a:rPr>
              <a:t>Court's</a:t>
            </a:r>
            <a:r>
              <a:rPr dirty="0" sz="1550" spc="1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550" spc="-10" b="1">
                <a:solidFill>
                  <a:srgbClr val="E2DFDF"/>
                </a:solidFill>
                <a:latin typeface="Carlito"/>
                <a:cs typeface="Carlito"/>
              </a:rPr>
              <a:t>Reasoning</a:t>
            </a:r>
            <a:endParaRPr sz="1550">
              <a:latin typeface="Carlito"/>
              <a:cs typeface="Carlito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652397" y="6191250"/>
            <a:ext cx="7479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E2DFDF"/>
                </a:solidFill>
                <a:latin typeface="Carlito"/>
                <a:cs typeface="Carlito"/>
              </a:rPr>
              <a:t>Critically</a:t>
            </a:r>
            <a:r>
              <a:rPr dirty="0" sz="120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25">
                <a:solidFill>
                  <a:srgbClr val="E2DFDF"/>
                </a:solidFill>
                <a:latin typeface="Carlito"/>
                <a:cs typeface="Carlito"/>
              </a:rPr>
              <a:t>assess</a:t>
            </a:r>
            <a:r>
              <a:rPr dirty="0" sz="1200" spc="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20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35">
                <a:solidFill>
                  <a:srgbClr val="E2DFDF"/>
                </a:solidFill>
                <a:latin typeface="Carlito"/>
                <a:cs typeface="Carlito"/>
              </a:rPr>
              <a:t>court's</a:t>
            </a:r>
            <a:r>
              <a:rPr dirty="0" sz="1200" spc="-25">
                <a:solidFill>
                  <a:srgbClr val="E2DFDF"/>
                </a:solidFill>
                <a:latin typeface="Carlito"/>
                <a:cs typeface="Carlito"/>
              </a:rPr>
              <a:t> logic</a:t>
            </a:r>
            <a:r>
              <a:rPr dirty="0" sz="120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25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20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40">
                <a:solidFill>
                  <a:srgbClr val="E2DFDF"/>
                </a:solidFill>
                <a:latin typeface="Carlito"/>
                <a:cs typeface="Carlito"/>
              </a:rPr>
              <a:t>argumentation.</a:t>
            </a:r>
            <a:r>
              <a:rPr dirty="0" sz="120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40">
                <a:solidFill>
                  <a:srgbClr val="E2DFDF"/>
                </a:solidFill>
                <a:latin typeface="Carlito"/>
                <a:cs typeface="Carlito"/>
              </a:rPr>
              <a:t>Consider</a:t>
            </a:r>
            <a:r>
              <a:rPr dirty="0" sz="120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45">
                <a:solidFill>
                  <a:srgbClr val="E2DFDF"/>
                </a:solidFill>
                <a:latin typeface="Carlito"/>
                <a:cs typeface="Carlito"/>
              </a:rPr>
              <a:t>alternative</a:t>
            </a:r>
            <a:r>
              <a:rPr dirty="0" sz="120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45">
                <a:solidFill>
                  <a:srgbClr val="E2DFDF"/>
                </a:solidFill>
                <a:latin typeface="Carlito"/>
                <a:cs typeface="Carlito"/>
              </a:rPr>
              <a:t>viewpoints</a:t>
            </a:r>
            <a:r>
              <a:rPr dirty="0" sz="120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20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20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45">
                <a:solidFill>
                  <a:srgbClr val="E2DFDF"/>
                </a:solidFill>
                <a:latin typeface="Carlito"/>
                <a:cs typeface="Carlito"/>
              </a:rPr>
              <a:t>potential</a:t>
            </a:r>
            <a:r>
              <a:rPr dirty="0" sz="120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40">
                <a:solidFill>
                  <a:srgbClr val="E2DFDF"/>
                </a:solidFill>
                <a:latin typeface="Carlito"/>
                <a:cs typeface="Carlito"/>
              </a:rPr>
              <a:t>weaknesses</a:t>
            </a:r>
            <a:r>
              <a:rPr dirty="0" sz="1200" spc="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200" spc="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2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20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E2DFDF"/>
                </a:solidFill>
                <a:latin typeface="Carlito"/>
                <a:cs typeface="Carlito"/>
              </a:rPr>
              <a:t>reasoning.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612649" y="6929628"/>
            <a:ext cx="891540" cy="365760"/>
            <a:chOff x="612649" y="6929628"/>
            <a:chExt cx="891540" cy="365760"/>
          </a:xfrm>
        </p:grpSpPr>
        <p:sp>
          <p:nvSpPr>
            <p:cNvPr id="26" name="object 26" descr=""/>
            <p:cNvSpPr/>
            <p:nvPr/>
          </p:nvSpPr>
          <p:spPr>
            <a:xfrm>
              <a:off x="949452" y="7097267"/>
              <a:ext cx="554355" cy="22860"/>
            </a:xfrm>
            <a:custGeom>
              <a:avLst/>
              <a:gdLst/>
              <a:ahLst/>
              <a:cxnLst/>
              <a:rect l="l" t="t" r="r" b="b"/>
              <a:pathLst>
                <a:path w="554355" h="22859">
                  <a:moveTo>
                    <a:pt x="549147" y="0"/>
                  </a:moveTo>
                  <a:lnTo>
                    <a:pt x="5118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5118" y="22859"/>
                  </a:lnTo>
                  <a:lnTo>
                    <a:pt x="549147" y="22859"/>
                  </a:lnTo>
                  <a:lnTo>
                    <a:pt x="554228" y="17741"/>
                  </a:lnTo>
                  <a:lnTo>
                    <a:pt x="554228" y="5118"/>
                  </a:lnTo>
                  <a:lnTo>
                    <a:pt x="549147" y="0"/>
                  </a:lnTo>
                  <a:close/>
                </a:path>
              </a:pathLst>
            </a:custGeom>
            <a:solidFill>
              <a:srgbClr val="2A1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14172" y="6932675"/>
              <a:ext cx="358140" cy="356235"/>
            </a:xfrm>
            <a:custGeom>
              <a:avLst/>
              <a:gdLst/>
              <a:ahLst/>
              <a:cxnLst/>
              <a:rect l="l" t="t" r="r" b="b"/>
              <a:pathLst>
                <a:path w="358140" h="356234">
                  <a:moveTo>
                    <a:pt x="291566" y="0"/>
                  </a:moveTo>
                  <a:lnTo>
                    <a:pt x="66573" y="0"/>
                  </a:lnTo>
                  <a:lnTo>
                    <a:pt x="40665" y="5207"/>
                  </a:lnTo>
                  <a:lnTo>
                    <a:pt x="19494" y="19431"/>
                  </a:lnTo>
                  <a:lnTo>
                    <a:pt x="5232" y="40601"/>
                  </a:lnTo>
                  <a:lnTo>
                    <a:pt x="0" y="66471"/>
                  </a:lnTo>
                  <a:lnTo>
                    <a:pt x="0" y="289636"/>
                  </a:lnTo>
                  <a:lnTo>
                    <a:pt x="5232" y="315506"/>
                  </a:lnTo>
                  <a:lnTo>
                    <a:pt x="19494" y="336638"/>
                  </a:lnTo>
                  <a:lnTo>
                    <a:pt x="40665" y="350875"/>
                  </a:lnTo>
                  <a:lnTo>
                    <a:pt x="66573" y="356108"/>
                  </a:lnTo>
                  <a:lnTo>
                    <a:pt x="291566" y="356108"/>
                  </a:lnTo>
                  <a:lnTo>
                    <a:pt x="317474" y="350875"/>
                  </a:lnTo>
                  <a:lnTo>
                    <a:pt x="338645" y="336638"/>
                  </a:lnTo>
                  <a:lnTo>
                    <a:pt x="352907" y="315506"/>
                  </a:lnTo>
                  <a:lnTo>
                    <a:pt x="358140" y="289636"/>
                  </a:lnTo>
                  <a:lnTo>
                    <a:pt x="358140" y="66471"/>
                  </a:lnTo>
                  <a:lnTo>
                    <a:pt x="352907" y="40601"/>
                  </a:lnTo>
                  <a:lnTo>
                    <a:pt x="338645" y="19431"/>
                  </a:lnTo>
                  <a:lnTo>
                    <a:pt x="317474" y="5207"/>
                  </a:lnTo>
                  <a:lnTo>
                    <a:pt x="291566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16458" y="6933437"/>
              <a:ext cx="358140" cy="358140"/>
            </a:xfrm>
            <a:custGeom>
              <a:avLst/>
              <a:gdLst/>
              <a:ahLst/>
              <a:cxnLst/>
              <a:rect l="l" t="t" r="r" b="b"/>
              <a:pathLst>
                <a:path w="358140" h="358140">
                  <a:moveTo>
                    <a:pt x="0" y="66763"/>
                  </a:moveTo>
                  <a:lnTo>
                    <a:pt x="5232" y="40766"/>
                  </a:lnTo>
                  <a:lnTo>
                    <a:pt x="19494" y="19557"/>
                  </a:lnTo>
                  <a:lnTo>
                    <a:pt x="40665" y="5206"/>
                  </a:lnTo>
                  <a:lnTo>
                    <a:pt x="66573" y="0"/>
                  </a:lnTo>
                  <a:lnTo>
                    <a:pt x="291566" y="0"/>
                  </a:lnTo>
                  <a:lnTo>
                    <a:pt x="317474" y="5206"/>
                  </a:lnTo>
                  <a:lnTo>
                    <a:pt x="338645" y="19557"/>
                  </a:lnTo>
                  <a:lnTo>
                    <a:pt x="352907" y="40766"/>
                  </a:lnTo>
                  <a:lnTo>
                    <a:pt x="358139" y="66763"/>
                  </a:lnTo>
                  <a:lnTo>
                    <a:pt x="358139" y="290868"/>
                  </a:lnTo>
                  <a:lnTo>
                    <a:pt x="352907" y="316852"/>
                  </a:lnTo>
                  <a:lnTo>
                    <a:pt x="338645" y="338073"/>
                  </a:lnTo>
                  <a:lnTo>
                    <a:pt x="317474" y="352374"/>
                  </a:lnTo>
                  <a:lnTo>
                    <a:pt x="291566" y="357631"/>
                  </a:lnTo>
                  <a:lnTo>
                    <a:pt x="66573" y="357631"/>
                  </a:lnTo>
                  <a:lnTo>
                    <a:pt x="40665" y="352374"/>
                  </a:lnTo>
                  <a:lnTo>
                    <a:pt x="19494" y="338073"/>
                  </a:lnTo>
                  <a:lnTo>
                    <a:pt x="5232" y="316852"/>
                  </a:lnTo>
                  <a:lnTo>
                    <a:pt x="0" y="290868"/>
                  </a:lnTo>
                  <a:lnTo>
                    <a:pt x="0" y="66763"/>
                  </a:lnTo>
                  <a:close/>
                </a:path>
              </a:pathLst>
            </a:custGeom>
            <a:ln w="7617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723391" y="6895896"/>
            <a:ext cx="144780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50" b="1">
                <a:solidFill>
                  <a:srgbClr val="E2DFDF"/>
                </a:solidFill>
                <a:latin typeface="Carlito"/>
                <a:cs typeface="Carlito"/>
              </a:rPr>
              <a:t>4</a:t>
            </a:r>
            <a:endParaRPr sz="1850">
              <a:latin typeface="Carlito"/>
              <a:cs typeface="Carlito"/>
            </a:endParaRPr>
          </a:p>
        </p:txBody>
      </p:sp>
      <p:sp>
        <p:nvSpPr>
          <p:cNvPr id="32" name="object 3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pc="-10"/>
              <a:t>11/23/2024</a:t>
            </a:r>
          </a:p>
        </p:txBody>
      </p:sp>
      <p:sp>
        <p:nvSpPr>
          <p:cNvPr id="33" name="object 3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0" name="object 30" descr=""/>
          <p:cNvSpPr txBox="1"/>
          <p:nvPr/>
        </p:nvSpPr>
        <p:spPr>
          <a:xfrm>
            <a:off x="1652397" y="6869989"/>
            <a:ext cx="287401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50" b="1">
                <a:solidFill>
                  <a:srgbClr val="E2DFDF"/>
                </a:solidFill>
                <a:latin typeface="Carlito"/>
                <a:cs typeface="Carlito"/>
              </a:rPr>
              <a:t>Step</a:t>
            </a:r>
            <a:r>
              <a:rPr dirty="0" sz="1550" spc="-14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550" spc="-35" b="1">
                <a:solidFill>
                  <a:srgbClr val="E2DFDF"/>
                </a:solidFill>
                <a:latin typeface="Carlito"/>
                <a:cs typeface="Carlito"/>
              </a:rPr>
              <a:t>4:</a:t>
            </a:r>
            <a:r>
              <a:rPr dirty="0" sz="1550" spc="-8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550" spc="-60" b="1">
                <a:solidFill>
                  <a:srgbClr val="E2DFDF"/>
                </a:solidFill>
                <a:latin typeface="Carlito"/>
                <a:cs typeface="Carlito"/>
              </a:rPr>
              <a:t>Apply</a:t>
            </a:r>
            <a:r>
              <a:rPr dirty="0" sz="1550" spc="-3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550" spc="-25" b="1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550" spc="-70" b="1">
                <a:solidFill>
                  <a:srgbClr val="E2DFDF"/>
                </a:solidFill>
                <a:latin typeface="Carlito"/>
                <a:cs typeface="Carlito"/>
              </a:rPr>
              <a:t> Contemporary</a:t>
            </a:r>
            <a:r>
              <a:rPr dirty="0" sz="1550" spc="-2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550" spc="-10" b="1">
                <a:solidFill>
                  <a:srgbClr val="E2DFDF"/>
                </a:solidFill>
                <a:latin typeface="Carlito"/>
                <a:cs typeface="Carlito"/>
              </a:rPr>
              <a:t>Issues</a:t>
            </a:r>
            <a:endParaRPr sz="1550">
              <a:latin typeface="Carlito"/>
              <a:cs typeface="Carlito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652397" y="7265009"/>
            <a:ext cx="82702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solidFill>
                  <a:srgbClr val="E2DFDF"/>
                </a:solidFill>
                <a:latin typeface="Carlito"/>
                <a:cs typeface="Carlito"/>
              </a:rPr>
              <a:t>Reflect</a:t>
            </a:r>
            <a:r>
              <a:rPr dirty="0" sz="1200" spc="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E2DFDF"/>
                </a:solidFill>
                <a:latin typeface="Carlito"/>
                <a:cs typeface="Carlito"/>
              </a:rPr>
              <a:t>on</a:t>
            </a:r>
            <a:r>
              <a:rPr dirty="0" sz="1200" spc="-20">
                <a:solidFill>
                  <a:srgbClr val="E2DFDF"/>
                </a:solidFill>
                <a:latin typeface="Carlito"/>
                <a:cs typeface="Carlito"/>
              </a:rPr>
              <a:t> how</a:t>
            </a:r>
            <a:r>
              <a:rPr dirty="0" sz="120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2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20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25">
                <a:solidFill>
                  <a:srgbClr val="E2DFDF"/>
                </a:solidFill>
                <a:latin typeface="Carlito"/>
                <a:cs typeface="Carlito"/>
              </a:rPr>
              <a:t>case's</a:t>
            </a:r>
            <a:r>
              <a:rPr dirty="0" sz="1200" spc="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45">
                <a:solidFill>
                  <a:srgbClr val="E2DFDF"/>
                </a:solidFill>
                <a:latin typeface="Carlito"/>
                <a:cs typeface="Carlito"/>
              </a:rPr>
              <a:t>principles</a:t>
            </a:r>
            <a:r>
              <a:rPr dirty="0" sz="120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E2DFDF"/>
                </a:solidFill>
                <a:latin typeface="Carlito"/>
                <a:cs typeface="Carlito"/>
              </a:rPr>
              <a:t>can</a:t>
            </a:r>
            <a:r>
              <a:rPr dirty="0" sz="1200" spc="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E2DFDF"/>
                </a:solidFill>
                <a:latin typeface="Carlito"/>
                <a:cs typeface="Carlito"/>
              </a:rPr>
              <a:t>be</a:t>
            </a:r>
            <a:r>
              <a:rPr dirty="0" sz="120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45">
                <a:solidFill>
                  <a:srgbClr val="E2DFDF"/>
                </a:solidFill>
                <a:latin typeface="Carlito"/>
                <a:cs typeface="Carlito"/>
              </a:rPr>
              <a:t>applied</a:t>
            </a:r>
            <a:r>
              <a:rPr dirty="0" sz="1200" spc="-1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200" spc="-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20">
                <a:solidFill>
                  <a:srgbClr val="E2DFDF"/>
                </a:solidFill>
                <a:latin typeface="Carlito"/>
                <a:cs typeface="Carlito"/>
              </a:rPr>
              <a:t>modernlegal</a:t>
            </a:r>
            <a:r>
              <a:rPr dirty="0" sz="120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55">
                <a:solidFill>
                  <a:srgbClr val="E2DFDF"/>
                </a:solidFill>
                <a:latin typeface="Carlito"/>
                <a:cs typeface="Carlito"/>
              </a:rPr>
              <a:t>challenges,</a:t>
            </a:r>
            <a:r>
              <a:rPr dirty="0" sz="120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45">
                <a:solidFill>
                  <a:srgbClr val="E2DFDF"/>
                </a:solidFill>
                <a:latin typeface="Carlito"/>
                <a:cs typeface="Carlito"/>
              </a:rPr>
              <a:t>considering</a:t>
            </a:r>
            <a:r>
              <a:rPr dirty="0" sz="120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35">
                <a:solidFill>
                  <a:srgbClr val="E2DFDF"/>
                </a:solidFill>
                <a:latin typeface="Carlito"/>
                <a:cs typeface="Carlito"/>
              </a:rPr>
              <a:t>societal</a:t>
            </a:r>
            <a:r>
              <a:rPr dirty="0" sz="1200" spc="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45">
                <a:solidFill>
                  <a:srgbClr val="E2DFDF"/>
                </a:solidFill>
                <a:latin typeface="Carlito"/>
                <a:cs typeface="Carlito"/>
              </a:rPr>
              <a:t>changes</a:t>
            </a:r>
            <a:r>
              <a:rPr dirty="0" sz="120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25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20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E2DFDF"/>
                </a:solidFill>
                <a:latin typeface="Carlito"/>
                <a:cs typeface="Carlito"/>
              </a:rPr>
              <a:t>technologicaladvancements.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0694" y="1698117"/>
            <a:ext cx="9603740" cy="704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0"/>
              <a:t>Landmark</a:t>
            </a:r>
            <a:r>
              <a:rPr dirty="0" spc="-484"/>
              <a:t> </a:t>
            </a:r>
            <a:r>
              <a:rPr dirty="0" spc="-95"/>
              <a:t>Case</a:t>
            </a:r>
            <a:r>
              <a:rPr dirty="0" spc="-415"/>
              <a:t> </a:t>
            </a:r>
            <a:r>
              <a:rPr dirty="0" spc="-25"/>
              <a:t>1:</a:t>
            </a:r>
            <a:r>
              <a:rPr dirty="0" spc="-330"/>
              <a:t> </a:t>
            </a:r>
            <a:r>
              <a:rPr dirty="0" spc="-114"/>
              <a:t>Entick</a:t>
            </a:r>
            <a:r>
              <a:rPr dirty="0" spc="-505"/>
              <a:t> </a:t>
            </a:r>
            <a:r>
              <a:rPr dirty="0"/>
              <a:t>v</a:t>
            </a:r>
            <a:r>
              <a:rPr dirty="0" spc="-190"/>
              <a:t> </a:t>
            </a:r>
            <a:r>
              <a:rPr dirty="0" spc="-160"/>
              <a:t>Carrington</a:t>
            </a:r>
            <a:r>
              <a:rPr dirty="0" spc="-445"/>
              <a:t> </a:t>
            </a:r>
            <a:r>
              <a:rPr dirty="0" spc="-10"/>
              <a:t>[1765]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pc="-10"/>
              <a:t>11/23/2024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780694" y="3032251"/>
            <a:ext cx="131826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0" b="1">
                <a:solidFill>
                  <a:srgbClr val="FFFFFF"/>
                </a:solidFill>
                <a:latin typeface="Carlito"/>
                <a:cs typeface="Carlito"/>
              </a:rPr>
              <a:t>Background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0694" y="3515854"/>
            <a:ext cx="3804920" cy="223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John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Entick,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r>
              <a:rPr dirty="0" sz="1750" spc="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writer</a:t>
            </a:r>
            <a:r>
              <a:rPr dirty="0" sz="1750" spc="-1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critical</a:t>
            </a:r>
            <a:r>
              <a:rPr dirty="0" sz="17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the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government,</a:t>
            </a:r>
            <a:r>
              <a:rPr dirty="0" sz="17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had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his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home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searched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and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papers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seized</a:t>
            </a:r>
            <a:r>
              <a:rPr dirty="0" sz="1750" spc="-1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by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agents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the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King.</a:t>
            </a:r>
            <a:r>
              <a:rPr dirty="0" sz="1750" spc="-1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The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King.</a:t>
            </a:r>
            <a:r>
              <a:rPr dirty="0" sz="1750" spc="-1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search</a:t>
            </a:r>
            <a:r>
              <a:rPr dirty="0" sz="175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was</a:t>
            </a:r>
            <a:r>
              <a:rPr dirty="0" sz="17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conducted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without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a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without</a:t>
            </a:r>
            <a:r>
              <a:rPr dirty="0" sz="1750" spc="-1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r>
              <a:rPr dirty="0" sz="175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valid</a:t>
            </a:r>
            <a:r>
              <a:rPr dirty="0" sz="1750" spc="-1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warrant,</a:t>
            </a:r>
            <a:r>
              <a:rPr dirty="0" sz="175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leading</a:t>
            </a:r>
            <a:r>
              <a:rPr dirty="0" sz="1750" spc="-1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lawsuit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lawsuit</a:t>
            </a:r>
            <a:r>
              <a:rPr dirty="0" sz="1750" spc="-1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against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agents.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20665" y="3032251"/>
            <a:ext cx="175704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0" b="1">
                <a:solidFill>
                  <a:srgbClr val="FFFFFF"/>
                </a:solidFill>
                <a:latin typeface="Carlito"/>
                <a:cs typeface="Carlito"/>
              </a:rPr>
              <a:t>Key</a:t>
            </a:r>
            <a:r>
              <a:rPr dirty="0" sz="2200" spc="-15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75" b="1">
                <a:solidFill>
                  <a:srgbClr val="FFFFFF"/>
                </a:solidFill>
                <a:latin typeface="Carlito"/>
                <a:cs typeface="Carlito"/>
              </a:rPr>
              <a:t>Legal</a:t>
            </a:r>
            <a:r>
              <a:rPr dirty="0" sz="2200" spc="-16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rlito"/>
                <a:cs typeface="Carlito"/>
              </a:rPr>
              <a:t>Issues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320665" y="3515537"/>
            <a:ext cx="3963035" cy="18675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38000"/>
              </a:lnSpc>
              <a:spcBef>
                <a:spcPts val="105"/>
              </a:spcBef>
            </a:pP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case</a:t>
            </a:r>
            <a:r>
              <a:rPr dirty="0" sz="1750" spc="-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centred</a:t>
            </a:r>
            <a:r>
              <a:rPr dirty="0" sz="175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on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legality</a:t>
            </a:r>
            <a:r>
              <a:rPr dirty="0" sz="1750" spc="-1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general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warrants</a:t>
            </a:r>
            <a:r>
              <a:rPr dirty="0" sz="1750" spc="-1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limitsof</a:t>
            </a:r>
            <a:r>
              <a:rPr dirty="0" sz="175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state</a:t>
            </a:r>
            <a:r>
              <a:rPr dirty="0" sz="17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power</a:t>
            </a:r>
            <a:r>
              <a:rPr dirty="0" sz="1750" spc="-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in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entering</a:t>
            </a:r>
            <a:r>
              <a:rPr dirty="0" sz="17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private</a:t>
            </a:r>
            <a:r>
              <a:rPr dirty="0" sz="1750" spc="-1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property.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It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raised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fundamental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questions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about</a:t>
            </a:r>
            <a:r>
              <a:rPr dirty="0" sz="1750" spc="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individual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rights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7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rule</a:t>
            </a:r>
            <a:r>
              <a:rPr dirty="0" sz="1750" spc="-1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law.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861042" y="3032251"/>
            <a:ext cx="177292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80" b="1">
                <a:solidFill>
                  <a:srgbClr val="FFFFFF"/>
                </a:solidFill>
                <a:latin typeface="Carlito"/>
                <a:cs typeface="Carlito"/>
              </a:rPr>
              <a:t>Court's</a:t>
            </a:r>
            <a:r>
              <a:rPr dirty="0" sz="2200" spc="-6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40" b="1">
                <a:solidFill>
                  <a:srgbClr val="FFFFFF"/>
                </a:solidFill>
                <a:latin typeface="Carlito"/>
                <a:cs typeface="Carlito"/>
              </a:rPr>
              <a:t>Decision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861042" y="3515854"/>
            <a:ext cx="3552825" cy="223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1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court</a:t>
            </a:r>
            <a:r>
              <a:rPr dirty="0" sz="1750" spc="-1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ruled</a:t>
            </a:r>
            <a:r>
              <a:rPr dirty="0" sz="1750" spc="-1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favour</a:t>
            </a:r>
            <a:r>
              <a:rPr dirty="0" sz="1750" spc="-1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Entick,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establishing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that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state's</a:t>
            </a:r>
            <a:r>
              <a:rPr dirty="0" sz="17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intrusion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into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into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private</a:t>
            </a:r>
            <a:r>
              <a:rPr dirty="0" sz="1750" spc="-1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property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requires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lawful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authority.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This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landmark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decision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laid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the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foundation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for</a:t>
            </a:r>
            <a:r>
              <a:rPr dirty="0" sz="17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concept</a:t>
            </a:r>
            <a:r>
              <a:rPr dirty="0" sz="1750" spc="-1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'every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man's</a:t>
            </a:r>
            <a:r>
              <a:rPr dirty="0" sz="1750" spc="-1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home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is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his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castle'</a:t>
            </a:r>
            <a:r>
              <a:rPr dirty="0" sz="1750" spc="-1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English</a:t>
            </a:r>
            <a:r>
              <a:rPr dirty="0" sz="1750" spc="-1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law.</a:t>
            </a:r>
            <a:endParaRPr sz="17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1971" rIns="0" bIns="0" rtlCol="0" vert="horz">
            <a:spAutoFit/>
          </a:bodyPr>
          <a:lstStyle/>
          <a:p>
            <a:pPr marL="141605" marR="5080">
              <a:lnSpc>
                <a:spcPts val="5610"/>
              </a:lnSpc>
            </a:pPr>
            <a:r>
              <a:rPr dirty="0" spc="-135"/>
              <a:t>Landmark</a:t>
            </a:r>
            <a:r>
              <a:rPr dirty="0" spc="-505"/>
              <a:t> </a:t>
            </a:r>
            <a:r>
              <a:rPr dirty="0" spc="-100"/>
              <a:t>Case</a:t>
            </a:r>
            <a:r>
              <a:rPr dirty="0" spc="-440"/>
              <a:t> </a:t>
            </a:r>
            <a:r>
              <a:rPr dirty="0" spc="-25"/>
              <a:t>2:</a:t>
            </a:r>
            <a:r>
              <a:rPr dirty="0" spc="-365"/>
              <a:t> </a:t>
            </a:r>
            <a:r>
              <a:rPr dirty="0" spc="-130"/>
              <a:t>Bernstein</a:t>
            </a:r>
            <a:r>
              <a:rPr dirty="0" spc="-565"/>
              <a:t> </a:t>
            </a:r>
            <a:r>
              <a:rPr dirty="0" spc="-35"/>
              <a:t>of</a:t>
            </a:r>
            <a:r>
              <a:rPr dirty="0" spc="-325"/>
              <a:t> </a:t>
            </a:r>
            <a:r>
              <a:rPr dirty="0" spc="-114"/>
              <a:t>Leigh</a:t>
            </a:r>
            <a:r>
              <a:rPr dirty="0" spc="-450"/>
              <a:t> </a:t>
            </a:r>
            <a:r>
              <a:rPr dirty="0"/>
              <a:t>v</a:t>
            </a:r>
            <a:r>
              <a:rPr dirty="0" spc="-240"/>
              <a:t> </a:t>
            </a:r>
            <a:r>
              <a:rPr dirty="0" spc="-130"/>
              <a:t>Skyviews</a:t>
            </a:r>
            <a:r>
              <a:rPr dirty="0" spc="-560"/>
              <a:t> </a:t>
            </a:r>
            <a:r>
              <a:rPr dirty="0"/>
              <a:t>&amp;</a:t>
            </a:r>
            <a:r>
              <a:rPr dirty="0" spc="-215"/>
              <a:t> </a:t>
            </a:r>
            <a:r>
              <a:rPr dirty="0" spc="-10"/>
              <a:t>General </a:t>
            </a:r>
            <a:r>
              <a:rPr dirty="0" spc="-135"/>
              <a:t>General</a:t>
            </a:r>
            <a:r>
              <a:rPr dirty="0" spc="-440"/>
              <a:t> </a:t>
            </a:r>
            <a:r>
              <a:rPr dirty="0" spc="-25"/>
              <a:t>Ltd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90955" y="2753867"/>
            <a:ext cx="4204970" cy="4594860"/>
            <a:chOff x="790955" y="2753867"/>
            <a:chExt cx="4204970" cy="4594860"/>
          </a:xfrm>
        </p:grpSpPr>
        <p:sp>
          <p:nvSpPr>
            <p:cNvPr id="4" name="object 4" descr=""/>
            <p:cNvSpPr/>
            <p:nvPr/>
          </p:nvSpPr>
          <p:spPr>
            <a:xfrm>
              <a:off x="794003" y="2756915"/>
              <a:ext cx="4197350" cy="4587240"/>
            </a:xfrm>
            <a:custGeom>
              <a:avLst/>
              <a:gdLst/>
              <a:ahLst/>
              <a:cxnLst/>
              <a:rect l="l" t="t" r="r" b="b"/>
              <a:pathLst>
                <a:path w="4197350" h="4587240">
                  <a:moveTo>
                    <a:pt x="4101719" y="0"/>
                  </a:moveTo>
                  <a:lnTo>
                    <a:pt x="95275" y="0"/>
                  </a:lnTo>
                  <a:lnTo>
                    <a:pt x="58178" y="7493"/>
                  </a:lnTo>
                  <a:lnTo>
                    <a:pt x="27901" y="27939"/>
                  </a:lnTo>
                  <a:lnTo>
                    <a:pt x="7492" y="58166"/>
                  </a:lnTo>
                  <a:lnTo>
                    <a:pt x="0" y="95250"/>
                  </a:lnTo>
                  <a:lnTo>
                    <a:pt x="0" y="4492002"/>
                  </a:lnTo>
                  <a:lnTo>
                    <a:pt x="7492" y="4529074"/>
                  </a:lnTo>
                  <a:lnTo>
                    <a:pt x="27901" y="4559338"/>
                  </a:lnTo>
                  <a:lnTo>
                    <a:pt x="58178" y="4579759"/>
                  </a:lnTo>
                  <a:lnTo>
                    <a:pt x="95275" y="4587240"/>
                  </a:lnTo>
                  <a:lnTo>
                    <a:pt x="4101719" y="4587240"/>
                  </a:lnTo>
                  <a:lnTo>
                    <a:pt x="4138803" y="4579759"/>
                  </a:lnTo>
                  <a:lnTo>
                    <a:pt x="4169029" y="4559338"/>
                  </a:lnTo>
                  <a:lnTo>
                    <a:pt x="4189476" y="4529074"/>
                  </a:lnTo>
                  <a:lnTo>
                    <a:pt x="4196969" y="4492002"/>
                  </a:lnTo>
                  <a:lnTo>
                    <a:pt x="4196969" y="95250"/>
                  </a:lnTo>
                  <a:lnTo>
                    <a:pt x="4189476" y="58166"/>
                  </a:lnTo>
                  <a:lnTo>
                    <a:pt x="4169029" y="27939"/>
                  </a:lnTo>
                  <a:lnTo>
                    <a:pt x="4138803" y="7493"/>
                  </a:lnTo>
                  <a:lnTo>
                    <a:pt x="4101719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94765" y="2757677"/>
              <a:ext cx="4197350" cy="4587240"/>
            </a:xfrm>
            <a:custGeom>
              <a:avLst/>
              <a:gdLst/>
              <a:ahLst/>
              <a:cxnLst/>
              <a:rect l="l" t="t" r="r" b="b"/>
              <a:pathLst>
                <a:path w="4197350" h="4587240">
                  <a:moveTo>
                    <a:pt x="0" y="95250"/>
                  </a:moveTo>
                  <a:lnTo>
                    <a:pt x="7493" y="58166"/>
                  </a:lnTo>
                  <a:lnTo>
                    <a:pt x="27901" y="27939"/>
                  </a:lnTo>
                  <a:lnTo>
                    <a:pt x="58178" y="7493"/>
                  </a:lnTo>
                  <a:lnTo>
                    <a:pt x="95275" y="0"/>
                  </a:lnTo>
                  <a:lnTo>
                    <a:pt x="4101719" y="0"/>
                  </a:lnTo>
                  <a:lnTo>
                    <a:pt x="4138803" y="7493"/>
                  </a:lnTo>
                  <a:lnTo>
                    <a:pt x="4169029" y="27939"/>
                  </a:lnTo>
                  <a:lnTo>
                    <a:pt x="4189476" y="58166"/>
                  </a:lnTo>
                  <a:lnTo>
                    <a:pt x="4196969" y="95250"/>
                  </a:lnTo>
                  <a:lnTo>
                    <a:pt x="4196969" y="4492002"/>
                  </a:lnTo>
                  <a:lnTo>
                    <a:pt x="4189476" y="4529074"/>
                  </a:lnTo>
                  <a:lnTo>
                    <a:pt x="4169029" y="4559338"/>
                  </a:lnTo>
                  <a:lnTo>
                    <a:pt x="4138803" y="4579747"/>
                  </a:lnTo>
                  <a:lnTo>
                    <a:pt x="4101719" y="4587240"/>
                  </a:lnTo>
                  <a:lnTo>
                    <a:pt x="95275" y="4587240"/>
                  </a:lnTo>
                  <a:lnTo>
                    <a:pt x="58178" y="4579747"/>
                  </a:lnTo>
                  <a:lnTo>
                    <a:pt x="27901" y="4559338"/>
                  </a:lnTo>
                  <a:lnTo>
                    <a:pt x="7493" y="4529074"/>
                  </a:lnTo>
                  <a:lnTo>
                    <a:pt x="0" y="4492002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015085" y="2932937"/>
            <a:ext cx="3523615" cy="264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5" b="1">
                <a:solidFill>
                  <a:srgbClr val="E2DFDF"/>
                </a:solidFill>
                <a:latin typeface="Carlito"/>
                <a:cs typeface="Carlito"/>
              </a:rPr>
              <a:t>Case</a:t>
            </a:r>
            <a:r>
              <a:rPr dirty="0" sz="2200" spc="-14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10" b="1">
                <a:solidFill>
                  <a:srgbClr val="E2DFDF"/>
                </a:solidFill>
                <a:latin typeface="Carlito"/>
                <a:cs typeface="Carlito"/>
              </a:rPr>
              <a:t>Overview</a:t>
            </a:r>
            <a:endParaRPr sz="2200">
              <a:latin typeface="Carlito"/>
              <a:cs typeface="Carlito"/>
            </a:endParaRPr>
          </a:p>
          <a:p>
            <a:pPr marL="12700" marR="34925">
              <a:lnSpc>
                <a:spcPct val="138000"/>
              </a:lnSpc>
              <a:spcBef>
                <a:spcPts val="455"/>
              </a:spcBef>
            </a:pP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This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1978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case</a:t>
            </a:r>
            <a:r>
              <a:rPr dirty="0" sz="17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involved</a:t>
            </a:r>
            <a:r>
              <a:rPr dirty="0" sz="17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r>
              <a:rPr dirty="0" sz="1750" spc="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dispute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over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over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aerial</a:t>
            </a:r>
            <a:r>
              <a:rPr dirty="0" sz="1750" spc="-1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photography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plaintiff's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plaintiff's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estate</a:t>
            </a:r>
            <a:r>
              <a:rPr dirty="0" sz="1750" spc="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without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permission.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It</a:t>
            </a:r>
            <a:endParaRPr sz="17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It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raised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questions</a:t>
            </a:r>
            <a:r>
              <a:rPr dirty="0" sz="17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about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extent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endParaRPr sz="1750">
              <a:latin typeface="Carlito"/>
              <a:cs typeface="Carlito"/>
            </a:endParaRPr>
          </a:p>
          <a:p>
            <a:pPr marL="12700" marR="5080">
              <a:lnSpc>
                <a:spcPts val="2910"/>
              </a:lnSpc>
            </a:pP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property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rights</a:t>
            </a:r>
            <a:r>
              <a:rPr dirty="0" sz="1750" spc="-1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7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airspace</a:t>
            </a:r>
            <a:r>
              <a:rPr dirty="0" sz="17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above</a:t>
            </a:r>
            <a:r>
              <a:rPr dirty="0" sz="1750" spc="-1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land. land.</a:t>
            </a:r>
            <a:endParaRPr sz="1750">
              <a:latin typeface="Carlito"/>
              <a:cs typeface="Carlito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213603" y="2753867"/>
            <a:ext cx="4206240" cy="4594860"/>
            <a:chOff x="5213603" y="2753867"/>
            <a:chExt cx="4206240" cy="4594860"/>
          </a:xfrm>
        </p:grpSpPr>
        <p:sp>
          <p:nvSpPr>
            <p:cNvPr id="8" name="object 8" descr=""/>
            <p:cNvSpPr/>
            <p:nvPr/>
          </p:nvSpPr>
          <p:spPr>
            <a:xfrm>
              <a:off x="5216651" y="2756915"/>
              <a:ext cx="4198620" cy="4587240"/>
            </a:xfrm>
            <a:custGeom>
              <a:avLst/>
              <a:gdLst/>
              <a:ahLst/>
              <a:cxnLst/>
              <a:rect l="l" t="t" r="r" b="b"/>
              <a:pathLst>
                <a:path w="4198620" h="4587240">
                  <a:moveTo>
                    <a:pt x="4103116" y="0"/>
                  </a:moveTo>
                  <a:lnTo>
                    <a:pt x="95250" y="0"/>
                  </a:lnTo>
                  <a:lnTo>
                    <a:pt x="58165" y="7493"/>
                  </a:lnTo>
                  <a:lnTo>
                    <a:pt x="27939" y="27939"/>
                  </a:lnTo>
                  <a:lnTo>
                    <a:pt x="7493" y="58166"/>
                  </a:lnTo>
                  <a:lnTo>
                    <a:pt x="0" y="95250"/>
                  </a:lnTo>
                  <a:lnTo>
                    <a:pt x="0" y="4491964"/>
                  </a:lnTo>
                  <a:lnTo>
                    <a:pt x="7493" y="4529048"/>
                  </a:lnTo>
                  <a:lnTo>
                    <a:pt x="27939" y="4559338"/>
                  </a:lnTo>
                  <a:lnTo>
                    <a:pt x="58165" y="4579747"/>
                  </a:lnTo>
                  <a:lnTo>
                    <a:pt x="95250" y="4587240"/>
                  </a:lnTo>
                  <a:lnTo>
                    <a:pt x="4103116" y="4587240"/>
                  </a:lnTo>
                  <a:lnTo>
                    <a:pt x="4140200" y="4579747"/>
                  </a:lnTo>
                  <a:lnTo>
                    <a:pt x="4170426" y="4559338"/>
                  </a:lnTo>
                  <a:lnTo>
                    <a:pt x="4190873" y="4529048"/>
                  </a:lnTo>
                  <a:lnTo>
                    <a:pt x="4198366" y="4491964"/>
                  </a:lnTo>
                  <a:lnTo>
                    <a:pt x="4198366" y="95250"/>
                  </a:lnTo>
                  <a:lnTo>
                    <a:pt x="4190873" y="58166"/>
                  </a:lnTo>
                  <a:lnTo>
                    <a:pt x="4170426" y="27939"/>
                  </a:lnTo>
                  <a:lnTo>
                    <a:pt x="4140200" y="7493"/>
                  </a:lnTo>
                  <a:lnTo>
                    <a:pt x="4103116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217413" y="2757677"/>
              <a:ext cx="4198620" cy="4587240"/>
            </a:xfrm>
            <a:custGeom>
              <a:avLst/>
              <a:gdLst/>
              <a:ahLst/>
              <a:cxnLst/>
              <a:rect l="l" t="t" r="r" b="b"/>
              <a:pathLst>
                <a:path w="4198620" h="4587240">
                  <a:moveTo>
                    <a:pt x="0" y="95250"/>
                  </a:moveTo>
                  <a:lnTo>
                    <a:pt x="7493" y="58166"/>
                  </a:lnTo>
                  <a:lnTo>
                    <a:pt x="27939" y="27939"/>
                  </a:lnTo>
                  <a:lnTo>
                    <a:pt x="58165" y="7493"/>
                  </a:lnTo>
                  <a:lnTo>
                    <a:pt x="95250" y="0"/>
                  </a:lnTo>
                  <a:lnTo>
                    <a:pt x="4103116" y="0"/>
                  </a:lnTo>
                  <a:lnTo>
                    <a:pt x="4140200" y="7493"/>
                  </a:lnTo>
                  <a:lnTo>
                    <a:pt x="4170426" y="27939"/>
                  </a:lnTo>
                  <a:lnTo>
                    <a:pt x="4190872" y="58166"/>
                  </a:lnTo>
                  <a:lnTo>
                    <a:pt x="4198366" y="95250"/>
                  </a:lnTo>
                  <a:lnTo>
                    <a:pt x="4198366" y="4491964"/>
                  </a:lnTo>
                  <a:lnTo>
                    <a:pt x="4190872" y="4529048"/>
                  </a:lnTo>
                  <a:lnTo>
                    <a:pt x="4170426" y="4559338"/>
                  </a:lnTo>
                  <a:lnTo>
                    <a:pt x="4140200" y="4579747"/>
                  </a:lnTo>
                  <a:lnTo>
                    <a:pt x="4103116" y="4587240"/>
                  </a:lnTo>
                  <a:lnTo>
                    <a:pt x="95250" y="4587240"/>
                  </a:lnTo>
                  <a:lnTo>
                    <a:pt x="58165" y="4579747"/>
                  </a:lnTo>
                  <a:lnTo>
                    <a:pt x="27939" y="4559338"/>
                  </a:lnTo>
                  <a:lnTo>
                    <a:pt x="7493" y="4529048"/>
                  </a:lnTo>
                  <a:lnTo>
                    <a:pt x="0" y="4491964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439283" y="2932937"/>
            <a:ext cx="3642360" cy="37312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5" b="1">
                <a:solidFill>
                  <a:srgbClr val="E2DFDF"/>
                </a:solidFill>
                <a:latin typeface="Carlito"/>
                <a:cs typeface="Carlito"/>
              </a:rPr>
              <a:t>Legal</a:t>
            </a:r>
            <a:r>
              <a:rPr dirty="0" sz="2200" spc="-13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85" b="1">
                <a:solidFill>
                  <a:srgbClr val="E2DFDF"/>
                </a:solidFill>
                <a:latin typeface="Carlito"/>
                <a:cs typeface="Carlito"/>
              </a:rPr>
              <a:t>Principle</a:t>
            </a:r>
            <a:r>
              <a:rPr dirty="0" sz="2200" spc="-3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10" b="1">
                <a:solidFill>
                  <a:srgbClr val="E2DFDF"/>
                </a:solidFill>
                <a:latin typeface="Carlito"/>
                <a:cs typeface="Carlito"/>
              </a:rPr>
              <a:t>Established</a:t>
            </a:r>
            <a:endParaRPr sz="2200">
              <a:latin typeface="Carlito"/>
              <a:cs typeface="Carlito"/>
            </a:endParaRPr>
          </a:p>
          <a:p>
            <a:pPr marL="12700" marR="5080">
              <a:lnSpc>
                <a:spcPct val="138000"/>
              </a:lnSpc>
              <a:spcBef>
                <a:spcPts val="455"/>
              </a:spcBef>
            </a:pP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court</a:t>
            </a:r>
            <a:r>
              <a:rPr dirty="0" sz="1750" spc="-1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ruled</a:t>
            </a:r>
            <a:r>
              <a:rPr dirty="0" sz="17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that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r>
              <a:rPr dirty="0" sz="175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landowner's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 rights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rights</a:t>
            </a:r>
            <a:r>
              <a:rPr dirty="0" sz="1750" spc="-1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extend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only</a:t>
            </a:r>
            <a:r>
              <a:rPr dirty="0" sz="175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height</a:t>
            </a:r>
            <a:r>
              <a:rPr dirty="0" sz="1750" spc="-1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necessary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necessary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for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ordinary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use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enjoyment 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enjoyment</a:t>
            </a:r>
            <a:r>
              <a:rPr dirty="0" sz="17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the land.</a:t>
            </a:r>
            <a:r>
              <a:rPr dirty="0" sz="1750" spc="-1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This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decision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effectively</a:t>
            </a:r>
            <a:r>
              <a:rPr dirty="0" sz="1750" spc="-1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limited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ancient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maxim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'cujus</a:t>
            </a:r>
            <a:r>
              <a:rPr dirty="0" sz="1750" spc="-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est</a:t>
            </a:r>
            <a:r>
              <a:rPr dirty="0" sz="1750" spc="-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solum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ejus</a:t>
            </a:r>
            <a:r>
              <a:rPr dirty="0" sz="175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est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usque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ad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coelum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coelum</a:t>
            </a:r>
            <a:r>
              <a:rPr dirty="0" sz="1750" spc="-1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et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ad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inferos'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(whoever</a:t>
            </a:r>
            <a:r>
              <a:rPr dirty="0" sz="1750" spc="-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owns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the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soil</a:t>
            </a:r>
            <a:r>
              <a:rPr dirty="0" sz="17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owns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everything</a:t>
            </a:r>
            <a:r>
              <a:rPr dirty="0" sz="1750" spc="-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up</a:t>
            </a:r>
            <a:r>
              <a:rPr dirty="0" sz="17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sky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and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sky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down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depths).</a:t>
            </a:r>
            <a:endParaRPr sz="1750">
              <a:latin typeface="Carlito"/>
              <a:cs typeface="Carlito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9640823" y="2753867"/>
            <a:ext cx="4201795" cy="4594860"/>
            <a:chOff x="9640823" y="2753867"/>
            <a:chExt cx="4201795" cy="4594860"/>
          </a:xfrm>
        </p:grpSpPr>
        <p:sp>
          <p:nvSpPr>
            <p:cNvPr id="12" name="object 12" descr=""/>
            <p:cNvSpPr/>
            <p:nvPr/>
          </p:nvSpPr>
          <p:spPr>
            <a:xfrm>
              <a:off x="9642347" y="2756915"/>
              <a:ext cx="4195445" cy="4587240"/>
            </a:xfrm>
            <a:custGeom>
              <a:avLst/>
              <a:gdLst/>
              <a:ahLst/>
              <a:cxnLst/>
              <a:rect l="l" t="t" r="r" b="b"/>
              <a:pathLst>
                <a:path w="4195444" h="4587240">
                  <a:moveTo>
                    <a:pt x="4099940" y="0"/>
                  </a:moveTo>
                  <a:lnTo>
                    <a:pt x="95250" y="0"/>
                  </a:lnTo>
                  <a:lnTo>
                    <a:pt x="58166" y="7493"/>
                  </a:lnTo>
                  <a:lnTo>
                    <a:pt x="27940" y="27939"/>
                  </a:lnTo>
                  <a:lnTo>
                    <a:pt x="7493" y="58166"/>
                  </a:lnTo>
                  <a:lnTo>
                    <a:pt x="0" y="95250"/>
                  </a:lnTo>
                  <a:lnTo>
                    <a:pt x="0" y="4492002"/>
                  </a:lnTo>
                  <a:lnTo>
                    <a:pt x="7493" y="4529074"/>
                  </a:lnTo>
                  <a:lnTo>
                    <a:pt x="27940" y="4559338"/>
                  </a:lnTo>
                  <a:lnTo>
                    <a:pt x="58166" y="4579759"/>
                  </a:lnTo>
                  <a:lnTo>
                    <a:pt x="95250" y="4587240"/>
                  </a:lnTo>
                  <a:lnTo>
                    <a:pt x="4099940" y="4587240"/>
                  </a:lnTo>
                  <a:lnTo>
                    <a:pt x="4137025" y="4579759"/>
                  </a:lnTo>
                  <a:lnTo>
                    <a:pt x="4167250" y="4559338"/>
                  </a:lnTo>
                  <a:lnTo>
                    <a:pt x="4187698" y="4529074"/>
                  </a:lnTo>
                  <a:lnTo>
                    <a:pt x="4195190" y="4492002"/>
                  </a:lnTo>
                  <a:lnTo>
                    <a:pt x="4195190" y="95250"/>
                  </a:lnTo>
                  <a:lnTo>
                    <a:pt x="4187698" y="58166"/>
                  </a:lnTo>
                  <a:lnTo>
                    <a:pt x="4167250" y="27939"/>
                  </a:lnTo>
                  <a:lnTo>
                    <a:pt x="4137025" y="7493"/>
                  </a:lnTo>
                  <a:lnTo>
                    <a:pt x="4099940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644633" y="2757677"/>
              <a:ext cx="4194175" cy="4587240"/>
            </a:xfrm>
            <a:custGeom>
              <a:avLst/>
              <a:gdLst/>
              <a:ahLst/>
              <a:cxnLst/>
              <a:rect l="l" t="t" r="r" b="b"/>
              <a:pathLst>
                <a:path w="4194175" h="4587240">
                  <a:moveTo>
                    <a:pt x="0" y="95250"/>
                  </a:moveTo>
                  <a:lnTo>
                    <a:pt x="7493" y="58166"/>
                  </a:lnTo>
                  <a:lnTo>
                    <a:pt x="27940" y="27939"/>
                  </a:lnTo>
                  <a:lnTo>
                    <a:pt x="58166" y="7493"/>
                  </a:lnTo>
                  <a:lnTo>
                    <a:pt x="95250" y="0"/>
                  </a:lnTo>
                  <a:lnTo>
                    <a:pt x="4098417" y="0"/>
                  </a:lnTo>
                  <a:lnTo>
                    <a:pt x="4135501" y="7493"/>
                  </a:lnTo>
                  <a:lnTo>
                    <a:pt x="4165727" y="27939"/>
                  </a:lnTo>
                  <a:lnTo>
                    <a:pt x="4186174" y="58166"/>
                  </a:lnTo>
                  <a:lnTo>
                    <a:pt x="4193667" y="95250"/>
                  </a:lnTo>
                  <a:lnTo>
                    <a:pt x="4193667" y="4492002"/>
                  </a:lnTo>
                  <a:lnTo>
                    <a:pt x="4186174" y="4529074"/>
                  </a:lnTo>
                  <a:lnTo>
                    <a:pt x="4165727" y="4559338"/>
                  </a:lnTo>
                  <a:lnTo>
                    <a:pt x="4135501" y="4579747"/>
                  </a:lnTo>
                  <a:lnTo>
                    <a:pt x="4098417" y="4587240"/>
                  </a:lnTo>
                  <a:lnTo>
                    <a:pt x="95250" y="4587240"/>
                  </a:lnTo>
                  <a:lnTo>
                    <a:pt x="58166" y="4579747"/>
                  </a:lnTo>
                  <a:lnTo>
                    <a:pt x="27940" y="4559338"/>
                  </a:lnTo>
                  <a:lnTo>
                    <a:pt x="7493" y="4529074"/>
                  </a:lnTo>
                  <a:lnTo>
                    <a:pt x="0" y="4492002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9863455" y="2932937"/>
            <a:ext cx="3718560" cy="2627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90" b="1">
                <a:solidFill>
                  <a:srgbClr val="E2DFDF"/>
                </a:solidFill>
                <a:latin typeface="Carlito"/>
                <a:cs typeface="Carlito"/>
              </a:rPr>
              <a:t>Impact</a:t>
            </a:r>
            <a:r>
              <a:rPr dirty="0" sz="2200" spc="-13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45" b="1">
                <a:solidFill>
                  <a:srgbClr val="E2DFDF"/>
                </a:solidFill>
                <a:latin typeface="Carlito"/>
                <a:cs typeface="Carlito"/>
              </a:rPr>
              <a:t>on</a:t>
            </a:r>
            <a:r>
              <a:rPr dirty="0" sz="2200" spc="-12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85" b="1">
                <a:solidFill>
                  <a:srgbClr val="E2DFDF"/>
                </a:solidFill>
                <a:latin typeface="Carlito"/>
                <a:cs typeface="Carlito"/>
              </a:rPr>
              <a:t>Modern</a:t>
            </a:r>
            <a:r>
              <a:rPr dirty="0" sz="2200" spc="-6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25" b="1">
                <a:solidFill>
                  <a:srgbClr val="E2DFDF"/>
                </a:solidFill>
                <a:latin typeface="Carlito"/>
                <a:cs typeface="Carlito"/>
              </a:rPr>
              <a:t>Law</a:t>
            </a:r>
            <a:endParaRPr sz="2200">
              <a:latin typeface="Carlito"/>
              <a:cs typeface="Carlito"/>
            </a:endParaRPr>
          </a:p>
          <a:p>
            <a:pPr marL="12700" marR="321945">
              <a:lnSpc>
                <a:spcPct val="138400"/>
              </a:lnSpc>
              <a:spcBef>
                <a:spcPts val="445"/>
              </a:spcBef>
            </a:pP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This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case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has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significant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implications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for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for</a:t>
            </a:r>
            <a:r>
              <a:rPr dirty="0" sz="17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issues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such</a:t>
            </a:r>
            <a:r>
              <a:rPr dirty="0" sz="17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as</a:t>
            </a:r>
            <a:r>
              <a:rPr dirty="0" sz="17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drone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usage,</a:t>
            </a:r>
            <a:r>
              <a:rPr dirty="0" sz="17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aerial</a:t>
            </a:r>
            <a:endParaRPr sz="17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surveillance,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air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travel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rights,</a:t>
            </a:r>
            <a:r>
              <a:rPr dirty="0" sz="1750" spc="-1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balancing</a:t>
            </a:r>
            <a:endParaRPr sz="1750">
              <a:latin typeface="Carlito"/>
              <a:cs typeface="Carlito"/>
            </a:endParaRPr>
          </a:p>
          <a:p>
            <a:pPr marL="12700" marR="321945">
              <a:lnSpc>
                <a:spcPct val="138000"/>
              </a:lnSpc>
              <a:spcBef>
                <a:spcPts val="5"/>
              </a:spcBef>
            </a:pP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balancing</a:t>
            </a:r>
            <a:r>
              <a:rPr dirty="0" sz="17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property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rights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with 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technological</a:t>
            </a:r>
            <a:r>
              <a:rPr dirty="0" sz="17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advancements</a:t>
            </a:r>
            <a:r>
              <a:rPr dirty="0" sz="17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public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public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interest.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pc="-10"/>
              <a:t>11/23/2024</a:t>
            </a: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9909" y="588010"/>
            <a:ext cx="6264910" cy="5816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650" spc="-114"/>
              <a:t>Landmark</a:t>
            </a:r>
            <a:r>
              <a:rPr dirty="0" sz="3650" spc="-434"/>
              <a:t> </a:t>
            </a:r>
            <a:r>
              <a:rPr dirty="0" sz="3650" spc="-85"/>
              <a:t>Case</a:t>
            </a:r>
            <a:r>
              <a:rPr dirty="0" sz="3650" spc="-350"/>
              <a:t> </a:t>
            </a:r>
            <a:r>
              <a:rPr dirty="0" sz="3650" spc="-55"/>
              <a:t>3:</a:t>
            </a:r>
            <a:r>
              <a:rPr dirty="0" sz="3650" spc="-229"/>
              <a:t> </a:t>
            </a:r>
            <a:r>
              <a:rPr dirty="0" sz="3650" spc="-114"/>
              <a:t>Collins</a:t>
            </a:r>
            <a:r>
              <a:rPr dirty="0" sz="3650" spc="-380"/>
              <a:t> </a:t>
            </a:r>
            <a:r>
              <a:rPr dirty="0" sz="3650"/>
              <a:t>v</a:t>
            </a:r>
            <a:r>
              <a:rPr dirty="0" sz="3650" spc="-110"/>
              <a:t> </a:t>
            </a:r>
            <a:r>
              <a:rPr dirty="0" sz="3650" spc="-10"/>
              <a:t>Wilcock</a:t>
            </a:r>
            <a:endParaRPr sz="365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1720" y="1549908"/>
            <a:ext cx="937259" cy="599694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348473" y="1685290"/>
            <a:ext cx="6477635" cy="5490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E2DFDF"/>
                </a:solidFill>
                <a:latin typeface="Carlito"/>
                <a:cs typeface="Carlito"/>
              </a:rPr>
              <a:t>Incident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145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r>
              <a:rPr dirty="0" sz="14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police</a:t>
            </a:r>
            <a:r>
              <a:rPr dirty="0" sz="1450" spc="-1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officer</a:t>
            </a:r>
            <a:r>
              <a:rPr dirty="0" sz="1450" spc="-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grabbed</a:t>
            </a:r>
            <a:r>
              <a:rPr dirty="0" sz="14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r>
              <a:rPr dirty="0" sz="1450" spc="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woman's</a:t>
            </a:r>
            <a:r>
              <a:rPr dirty="0" sz="1450" spc="-1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arm</a:t>
            </a:r>
            <a:r>
              <a:rPr dirty="0" sz="1450" spc="-1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4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0">
                <a:solidFill>
                  <a:srgbClr val="E2DFDF"/>
                </a:solidFill>
                <a:latin typeface="Carlito"/>
                <a:cs typeface="Carlito"/>
              </a:rPr>
              <a:t>detain</a:t>
            </a:r>
            <a:r>
              <a:rPr dirty="0" sz="1450" spc="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her</a:t>
            </a:r>
            <a:r>
              <a:rPr dirty="0" sz="14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for</a:t>
            </a:r>
            <a:r>
              <a:rPr dirty="0" sz="1450" spc="-1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questioning,</a:t>
            </a:r>
            <a:r>
              <a:rPr dirty="0" sz="14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leading</a:t>
            </a:r>
            <a:r>
              <a:rPr dirty="0" sz="14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4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r>
              <a:rPr dirty="0" sz="14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charge</a:t>
            </a:r>
            <a:r>
              <a:rPr dirty="0" sz="14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5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endParaRPr sz="14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450">
                <a:solidFill>
                  <a:srgbClr val="E2DFDF"/>
                </a:solidFill>
                <a:latin typeface="Carlito"/>
                <a:cs typeface="Carlito"/>
              </a:rPr>
              <a:t>a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charge</a:t>
            </a:r>
            <a:r>
              <a:rPr dirty="0" sz="14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4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assault</a:t>
            </a:r>
            <a:r>
              <a:rPr dirty="0" sz="14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against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450" spc="-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officer.</a:t>
            </a:r>
            <a:endParaRPr sz="145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5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15"/>
              </a:spcBef>
            </a:pPr>
            <a:endParaRPr sz="14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800" spc="-55" b="1">
                <a:solidFill>
                  <a:srgbClr val="E2DFDF"/>
                </a:solidFill>
                <a:latin typeface="Carlito"/>
                <a:cs typeface="Carlito"/>
              </a:rPr>
              <a:t>Legal</a:t>
            </a:r>
            <a:r>
              <a:rPr dirty="0" sz="1800" spc="-12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E2DFDF"/>
                </a:solidFill>
                <a:latin typeface="Carlito"/>
                <a:cs typeface="Carlito"/>
              </a:rPr>
              <a:t>Question</a:t>
            </a:r>
            <a:endParaRPr sz="1800">
              <a:latin typeface="Carlito"/>
              <a:cs typeface="Carlito"/>
            </a:endParaRPr>
          </a:p>
          <a:p>
            <a:pPr marL="12700" marR="76200">
              <a:lnSpc>
                <a:spcPct val="140100"/>
              </a:lnSpc>
              <a:spcBef>
                <a:spcPts val="625"/>
              </a:spcBef>
            </a:pP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4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5">
                <a:solidFill>
                  <a:srgbClr val="E2DFDF"/>
                </a:solidFill>
                <a:latin typeface="Carlito"/>
                <a:cs typeface="Carlito"/>
              </a:rPr>
              <a:t>case</a:t>
            </a:r>
            <a:r>
              <a:rPr dirty="0" sz="1450" spc="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examined</a:t>
            </a:r>
            <a:r>
              <a:rPr dirty="0" sz="14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4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boundaries</a:t>
            </a:r>
            <a:r>
              <a:rPr dirty="0" sz="1450" spc="-1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4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lawful</a:t>
            </a:r>
            <a:r>
              <a:rPr dirty="0" sz="145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physical</a:t>
            </a:r>
            <a:r>
              <a:rPr dirty="0" sz="14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contact</a:t>
            </a:r>
            <a:r>
              <a:rPr dirty="0" sz="14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by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police</a:t>
            </a:r>
            <a:r>
              <a:rPr dirty="0" sz="14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4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4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definition</a:t>
            </a:r>
            <a:r>
              <a:rPr dirty="0" sz="14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5">
                <a:solidFill>
                  <a:srgbClr val="E2DFDF"/>
                </a:solidFill>
                <a:latin typeface="Carlito"/>
                <a:cs typeface="Carlito"/>
              </a:rPr>
              <a:t>of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definition</a:t>
            </a:r>
            <a:r>
              <a:rPr dirty="0" sz="14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4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battery</a:t>
            </a:r>
            <a:r>
              <a:rPr dirty="0" sz="14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in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4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context</a:t>
            </a:r>
            <a:r>
              <a:rPr dirty="0" sz="14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4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minor</a:t>
            </a:r>
            <a:r>
              <a:rPr dirty="0" sz="14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touchings.</a:t>
            </a:r>
            <a:endParaRPr sz="145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5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4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800" spc="-55" b="1">
                <a:solidFill>
                  <a:srgbClr val="E2DFDF"/>
                </a:solidFill>
                <a:latin typeface="Carlito"/>
                <a:cs typeface="Carlito"/>
              </a:rPr>
              <a:t>Court's</a:t>
            </a:r>
            <a:r>
              <a:rPr dirty="0" sz="1800" spc="-19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E2DFDF"/>
                </a:solidFill>
                <a:latin typeface="Carlito"/>
                <a:cs typeface="Carlito"/>
              </a:rPr>
              <a:t>Ruling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450" spc="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court</a:t>
            </a:r>
            <a:r>
              <a:rPr dirty="0" sz="14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held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that</a:t>
            </a:r>
            <a:r>
              <a:rPr dirty="0" sz="1450" spc="-1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not</a:t>
            </a:r>
            <a:r>
              <a:rPr dirty="0" sz="14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all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touchings</a:t>
            </a:r>
            <a:r>
              <a:rPr dirty="0" sz="14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constitute</a:t>
            </a:r>
            <a:r>
              <a:rPr dirty="0" sz="14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battery,</a:t>
            </a:r>
            <a:r>
              <a:rPr dirty="0" sz="14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introducing</a:t>
            </a:r>
            <a:r>
              <a:rPr dirty="0" sz="14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 concept </a:t>
            </a:r>
            <a:r>
              <a:rPr dirty="0" sz="1450" spc="-25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endParaRPr sz="14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4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'acceptable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touching'</a:t>
            </a:r>
            <a:r>
              <a:rPr dirty="0" sz="14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social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interactions.</a:t>
            </a:r>
            <a:endParaRPr sz="145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5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15"/>
              </a:spcBef>
            </a:pPr>
            <a:endParaRPr sz="14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800" spc="-55" b="1">
                <a:solidFill>
                  <a:srgbClr val="E2DFDF"/>
                </a:solidFill>
                <a:latin typeface="Carlito"/>
                <a:cs typeface="Carlito"/>
              </a:rPr>
              <a:t>Legal</a:t>
            </a:r>
            <a:r>
              <a:rPr dirty="0" sz="1800" spc="-12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E2DFDF"/>
                </a:solidFill>
                <a:latin typeface="Carlito"/>
                <a:cs typeface="Carlito"/>
              </a:rPr>
              <a:t>Impact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This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case</a:t>
            </a:r>
            <a:r>
              <a:rPr dirty="0" sz="1450" spc="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refined</a:t>
            </a:r>
            <a:r>
              <a:rPr dirty="0" sz="1450" spc="-1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4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understanding</a:t>
            </a:r>
            <a:r>
              <a:rPr dirty="0" sz="14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battery</a:t>
            </a:r>
            <a:r>
              <a:rPr dirty="0" sz="14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0">
                <a:solidFill>
                  <a:srgbClr val="E2DFDF"/>
                </a:solidFill>
                <a:latin typeface="Carlito"/>
                <a:cs typeface="Carlito"/>
              </a:rPr>
              <a:t>and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trespass</a:t>
            </a:r>
            <a:r>
              <a:rPr dirty="0" sz="14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4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person,</a:t>
            </a:r>
            <a:r>
              <a:rPr dirty="0" sz="14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influencing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police</a:t>
            </a:r>
            <a:endParaRPr sz="14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450" spc="-55">
                <a:solidFill>
                  <a:srgbClr val="E2DFDF"/>
                </a:solidFill>
                <a:latin typeface="Carlito"/>
                <a:cs typeface="Carlito"/>
              </a:rPr>
              <a:t>influencing</a:t>
            </a:r>
            <a:r>
              <a:rPr dirty="0" sz="14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police</a:t>
            </a:r>
            <a:r>
              <a:rPr dirty="0" sz="14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conduct</a:t>
            </a:r>
            <a:r>
              <a:rPr dirty="0" sz="14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25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4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5">
                <a:solidFill>
                  <a:srgbClr val="E2DFDF"/>
                </a:solidFill>
                <a:latin typeface="Carlito"/>
                <a:cs typeface="Carlito"/>
              </a:rPr>
              <a:t>personal</a:t>
            </a:r>
            <a:r>
              <a:rPr dirty="0" sz="14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40">
                <a:solidFill>
                  <a:srgbClr val="E2DFDF"/>
                </a:solidFill>
                <a:latin typeface="Carlito"/>
                <a:cs typeface="Carlito"/>
              </a:rPr>
              <a:t>space</a:t>
            </a:r>
            <a:r>
              <a:rPr dirty="0" sz="14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450" spc="-10">
                <a:solidFill>
                  <a:srgbClr val="E2DFDF"/>
                </a:solidFill>
                <a:latin typeface="Carlito"/>
                <a:cs typeface="Carlito"/>
              </a:rPr>
              <a:t>rights.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pc="-10"/>
              <a:t>11/23/2024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86602" y="438547"/>
            <a:ext cx="7738109" cy="111442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5"/>
              </a:spcBef>
            </a:pPr>
            <a:r>
              <a:rPr dirty="0" sz="3400" spc="-110"/>
              <a:t>Landmark</a:t>
            </a:r>
            <a:r>
              <a:rPr dirty="0" sz="3400" spc="-345"/>
              <a:t> </a:t>
            </a:r>
            <a:r>
              <a:rPr dirty="0" sz="3400" spc="-85"/>
              <a:t>Case</a:t>
            </a:r>
            <a:r>
              <a:rPr dirty="0" sz="3400" spc="-310"/>
              <a:t> </a:t>
            </a:r>
            <a:r>
              <a:rPr dirty="0" sz="3400" spc="-55"/>
              <a:t>4:</a:t>
            </a:r>
            <a:r>
              <a:rPr dirty="0" sz="3400" spc="-235"/>
              <a:t> </a:t>
            </a:r>
            <a:r>
              <a:rPr dirty="0" sz="3400" spc="-114"/>
              <a:t>Southwark</a:t>
            </a:r>
            <a:r>
              <a:rPr dirty="0" sz="3400" spc="-355"/>
              <a:t> </a:t>
            </a:r>
            <a:r>
              <a:rPr dirty="0" sz="3400" spc="-110"/>
              <a:t>London</a:t>
            </a:r>
            <a:r>
              <a:rPr dirty="0" sz="3400" spc="-315"/>
              <a:t> </a:t>
            </a:r>
            <a:r>
              <a:rPr dirty="0" sz="3400" spc="-10"/>
              <a:t>Borough </a:t>
            </a:r>
            <a:r>
              <a:rPr dirty="0" sz="3400" spc="-114"/>
              <a:t>Council</a:t>
            </a:r>
            <a:r>
              <a:rPr dirty="0" sz="3400" spc="-380"/>
              <a:t> </a:t>
            </a:r>
            <a:r>
              <a:rPr dirty="0" sz="3400" spc="-25"/>
              <a:t>v</a:t>
            </a:r>
            <a:r>
              <a:rPr dirty="0" sz="3400" spc="-150"/>
              <a:t> </a:t>
            </a:r>
            <a:r>
              <a:rPr dirty="0" sz="3400" spc="-10"/>
              <a:t>Williams</a:t>
            </a:r>
            <a:endParaRPr sz="3400"/>
          </a:p>
        </p:txBody>
      </p:sp>
      <p:grpSp>
        <p:nvGrpSpPr>
          <p:cNvPr id="4" name="object 4" descr=""/>
          <p:cNvGrpSpPr/>
          <p:nvPr/>
        </p:nvGrpSpPr>
        <p:grpSpPr>
          <a:xfrm>
            <a:off x="6163055" y="1955292"/>
            <a:ext cx="984250" cy="5674995"/>
            <a:chOff x="6163055" y="1955292"/>
            <a:chExt cx="984250" cy="5674995"/>
          </a:xfrm>
        </p:grpSpPr>
        <p:sp>
          <p:nvSpPr>
            <p:cNvPr id="5" name="object 5" descr=""/>
            <p:cNvSpPr/>
            <p:nvPr/>
          </p:nvSpPr>
          <p:spPr>
            <a:xfrm>
              <a:off x="6348984" y="1955291"/>
              <a:ext cx="798195" cy="5674995"/>
            </a:xfrm>
            <a:custGeom>
              <a:avLst/>
              <a:gdLst/>
              <a:ahLst/>
              <a:cxnLst/>
              <a:rect l="l" t="t" r="r" b="b"/>
              <a:pathLst>
                <a:path w="798195" h="5674995">
                  <a:moveTo>
                    <a:pt x="22860" y="5080"/>
                  </a:moveTo>
                  <a:lnTo>
                    <a:pt x="17780" y="0"/>
                  </a:lnTo>
                  <a:lnTo>
                    <a:pt x="5080" y="0"/>
                  </a:lnTo>
                  <a:lnTo>
                    <a:pt x="0" y="5080"/>
                  </a:lnTo>
                  <a:lnTo>
                    <a:pt x="0" y="5669750"/>
                  </a:lnTo>
                  <a:lnTo>
                    <a:pt x="5080" y="5674868"/>
                  </a:lnTo>
                  <a:lnTo>
                    <a:pt x="17780" y="5674868"/>
                  </a:lnTo>
                  <a:lnTo>
                    <a:pt x="22860" y="5669750"/>
                  </a:lnTo>
                  <a:lnTo>
                    <a:pt x="22860" y="5080"/>
                  </a:lnTo>
                  <a:close/>
                </a:path>
                <a:path w="798195" h="5674995">
                  <a:moveTo>
                    <a:pt x="798068" y="387604"/>
                  </a:moveTo>
                  <a:lnTo>
                    <a:pt x="792988" y="382524"/>
                  </a:lnTo>
                  <a:lnTo>
                    <a:pt x="191008" y="382524"/>
                  </a:lnTo>
                  <a:lnTo>
                    <a:pt x="185661" y="387604"/>
                  </a:lnTo>
                  <a:lnTo>
                    <a:pt x="185661" y="400304"/>
                  </a:lnTo>
                  <a:lnTo>
                    <a:pt x="191008" y="405384"/>
                  </a:lnTo>
                  <a:lnTo>
                    <a:pt x="792988" y="405384"/>
                  </a:lnTo>
                  <a:lnTo>
                    <a:pt x="798068" y="400304"/>
                  </a:lnTo>
                  <a:lnTo>
                    <a:pt x="798068" y="387604"/>
                  </a:lnTo>
                  <a:close/>
                </a:path>
              </a:pathLst>
            </a:custGeom>
            <a:solidFill>
              <a:srgbClr val="2A1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166103" y="2153412"/>
              <a:ext cx="393065" cy="393065"/>
            </a:xfrm>
            <a:custGeom>
              <a:avLst/>
              <a:gdLst/>
              <a:ahLst/>
              <a:cxnLst/>
              <a:rect l="l" t="t" r="r" b="b"/>
              <a:pathLst>
                <a:path w="393065" h="393064">
                  <a:moveTo>
                    <a:pt x="319532" y="0"/>
                  </a:moveTo>
                  <a:lnTo>
                    <a:pt x="73279" y="0"/>
                  </a:lnTo>
                  <a:lnTo>
                    <a:pt x="44831" y="5714"/>
                  </a:lnTo>
                  <a:lnTo>
                    <a:pt x="21462" y="21462"/>
                  </a:lnTo>
                  <a:lnTo>
                    <a:pt x="5715" y="44830"/>
                  </a:lnTo>
                  <a:lnTo>
                    <a:pt x="0" y="73278"/>
                  </a:lnTo>
                  <a:lnTo>
                    <a:pt x="0" y="319532"/>
                  </a:lnTo>
                  <a:lnTo>
                    <a:pt x="5715" y="347979"/>
                  </a:lnTo>
                  <a:lnTo>
                    <a:pt x="21462" y="371348"/>
                  </a:lnTo>
                  <a:lnTo>
                    <a:pt x="44831" y="387096"/>
                  </a:lnTo>
                  <a:lnTo>
                    <a:pt x="73279" y="392811"/>
                  </a:lnTo>
                  <a:lnTo>
                    <a:pt x="319532" y="392811"/>
                  </a:lnTo>
                  <a:lnTo>
                    <a:pt x="347979" y="387096"/>
                  </a:lnTo>
                  <a:lnTo>
                    <a:pt x="371348" y="371348"/>
                  </a:lnTo>
                  <a:lnTo>
                    <a:pt x="387096" y="347979"/>
                  </a:lnTo>
                  <a:lnTo>
                    <a:pt x="392811" y="319532"/>
                  </a:lnTo>
                  <a:lnTo>
                    <a:pt x="392811" y="73278"/>
                  </a:lnTo>
                  <a:lnTo>
                    <a:pt x="387096" y="44830"/>
                  </a:lnTo>
                  <a:lnTo>
                    <a:pt x="371348" y="21462"/>
                  </a:lnTo>
                  <a:lnTo>
                    <a:pt x="347979" y="5714"/>
                  </a:lnTo>
                  <a:lnTo>
                    <a:pt x="319532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166865" y="2155698"/>
              <a:ext cx="393065" cy="391795"/>
            </a:xfrm>
            <a:custGeom>
              <a:avLst/>
              <a:gdLst/>
              <a:ahLst/>
              <a:cxnLst/>
              <a:rect l="l" t="t" r="r" b="b"/>
              <a:pathLst>
                <a:path w="393065" h="391794">
                  <a:moveTo>
                    <a:pt x="0" y="73025"/>
                  </a:moveTo>
                  <a:lnTo>
                    <a:pt x="5714" y="44703"/>
                  </a:lnTo>
                  <a:lnTo>
                    <a:pt x="21462" y="21336"/>
                  </a:lnTo>
                  <a:lnTo>
                    <a:pt x="44831" y="5714"/>
                  </a:lnTo>
                  <a:lnTo>
                    <a:pt x="73279" y="0"/>
                  </a:lnTo>
                  <a:lnTo>
                    <a:pt x="319532" y="0"/>
                  </a:lnTo>
                  <a:lnTo>
                    <a:pt x="347980" y="5714"/>
                  </a:lnTo>
                  <a:lnTo>
                    <a:pt x="371348" y="21336"/>
                  </a:lnTo>
                  <a:lnTo>
                    <a:pt x="387095" y="44703"/>
                  </a:lnTo>
                  <a:lnTo>
                    <a:pt x="392811" y="73025"/>
                  </a:lnTo>
                  <a:lnTo>
                    <a:pt x="392811" y="318262"/>
                  </a:lnTo>
                  <a:lnTo>
                    <a:pt x="387095" y="346582"/>
                  </a:lnTo>
                  <a:lnTo>
                    <a:pt x="371348" y="369950"/>
                  </a:lnTo>
                  <a:lnTo>
                    <a:pt x="347980" y="385572"/>
                  </a:lnTo>
                  <a:lnTo>
                    <a:pt x="319532" y="391287"/>
                  </a:lnTo>
                  <a:lnTo>
                    <a:pt x="73279" y="391287"/>
                  </a:lnTo>
                  <a:lnTo>
                    <a:pt x="44831" y="385572"/>
                  </a:lnTo>
                  <a:lnTo>
                    <a:pt x="21462" y="369950"/>
                  </a:lnTo>
                  <a:lnTo>
                    <a:pt x="5714" y="346582"/>
                  </a:lnTo>
                  <a:lnTo>
                    <a:pt x="0" y="318262"/>
                  </a:lnTo>
                  <a:lnTo>
                    <a:pt x="0" y="73025"/>
                  </a:lnTo>
                  <a:close/>
                </a:path>
              </a:pathLst>
            </a:custGeom>
            <a:ln w="7620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287515" y="2111755"/>
            <a:ext cx="15748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50" b="1">
                <a:solidFill>
                  <a:srgbClr val="E2DFDF"/>
                </a:solidFill>
                <a:latin typeface="Carlito"/>
                <a:cs typeface="Carlito"/>
              </a:rPr>
              <a:t>1</a:t>
            </a:r>
            <a:endParaRPr sz="205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311643" y="2085797"/>
            <a:ext cx="6102985" cy="916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10" b="1">
                <a:solidFill>
                  <a:srgbClr val="E2DFDF"/>
                </a:solidFill>
                <a:latin typeface="Carlito"/>
                <a:cs typeface="Carlito"/>
              </a:rPr>
              <a:t>Background</a:t>
            </a:r>
            <a:endParaRPr sz="1700">
              <a:latin typeface="Carlito"/>
              <a:cs typeface="Carlito"/>
            </a:endParaRPr>
          </a:p>
          <a:p>
            <a:pPr marL="12700" marR="5080">
              <a:lnSpc>
                <a:spcPct val="137000"/>
              </a:lnSpc>
              <a:spcBef>
                <a:spcPts val="525"/>
              </a:spcBef>
            </a:pPr>
            <a:r>
              <a:rPr dirty="0" sz="1350" spc="-45">
                <a:solidFill>
                  <a:srgbClr val="E2DFDF"/>
                </a:solidFill>
                <a:latin typeface="Carlito"/>
                <a:cs typeface="Carlito"/>
              </a:rPr>
              <a:t>Homeless</a:t>
            </a:r>
            <a:r>
              <a:rPr dirty="0" sz="13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55">
                <a:solidFill>
                  <a:srgbClr val="E2DFDF"/>
                </a:solidFill>
                <a:latin typeface="Carlito"/>
                <a:cs typeface="Carlito"/>
              </a:rPr>
              <a:t>families</a:t>
            </a:r>
            <a:r>
              <a:rPr dirty="0" sz="13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55">
                <a:solidFill>
                  <a:srgbClr val="E2DFDF"/>
                </a:solidFill>
                <a:latin typeface="Carlito"/>
                <a:cs typeface="Carlito"/>
              </a:rPr>
              <a:t>occupied</a:t>
            </a:r>
            <a:r>
              <a:rPr dirty="0" sz="1350" spc="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empty</a:t>
            </a:r>
            <a:r>
              <a:rPr dirty="0" sz="13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45">
                <a:solidFill>
                  <a:srgbClr val="E2DFDF"/>
                </a:solidFill>
                <a:latin typeface="Carlito"/>
                <a:cs typeface="Carlito"/>
              </a:rPr>
              <a:t>council 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houses</a:t>
            </a:r>
            <a:r>
              <a:rPr dirty="0" sz="135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without</a:t>
            </a:r>
            <a:r>
              <a:rPr dirty="0" sz="13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55">
                <a:solidFill>
                  <a:srgbClr val="E2DFDF"/>
                </a:solidFill>
                <a:latin typeface="Carlito"/>
                <a:cs typeface="Carlito"/>
              </a:rPr>
              <a:t>permission,</a:t>
            </a:r>
            <a:r>
              <a:rPr dirty="0" sz="1350" spc="-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45">
                <a:solidFill>
                  <a:srgbClr val="E2DFDF"/>
                </a:solidFill>
                <a:latin typeface="Carlito"/>
                <a:cs typeface="Carlito"/>
              </a:rPr>
              <a:t>claiming</a:t>
            </a:r>
            <a:r>
              <a:rPr dirty="0" sz="13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55">
                <a:solidFill>
                  <a:srgbClr val="E2DFDF"/>
                </a:solidFill>
                <a:latin typeface="Carlito"/>
                <a:cs typeface="Carlito"/>
              </a:rPr>
              <a:t>necessity</a:t>
            </a:r>
            <a:r>
              <a:rPr dirty="0" sz="13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>
                <a:solidFill>
                  <a:srgbClr val="E2DFDF"/>
                </a:solidFill>
                <a:latin typeface="Carlito"/>
                <a:cs typeface="Carlito"/>
              </a:rPr>
              <a:t>as</a:t>
            </a:r>
            <a:r>
              <a:rPr dirty="0" sz="1350" spc="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50">
                <a:solidFill>
                  <a:srgbClr val="E2DFDF"/>
                </a:solidFill>
                <a:latin typeface="Carlito"/>
                <a:cs typeface="Carlito"/>
              </a:rPr>
              <a:t>a </a:t>
            </a:r>
            <a:r>
              <a:rPr dirty="0" sz="1350" spc="-55">
                <a:solidFill>
                  <a:srgbClr val="E2DFDF"/>
                </a:solidFill>
                <a:latin typeface="Carlito"/>
                <a:cs typeface="Carlito"/>
              </a:rPr>
              <a:t>defence</a:t>
            </a:r>
            <a:r>
              <a:rPr dirty="0" sz="13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35">
                <a:solidFill>
                  <a:srgbClr val="E2DFDF"/>
                </a:solidFill>
                <a:latin typeface="Carlito"/>
                <a:cs typeface="Carlito"/>
              </a:rPr>
              <a:t>against</a:t>
            </a:r>
            <a:r>
              <a:rPr dirty="0" sz="13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10">
                <a:solidFill>
                  <a:srgbClr val="E2DFDF"/>
                </a:solidFill>
                <a:latin typeface="Carlito"/>
                <a:cs typeface="Carlito"/>
              </a:rPr>
              <a:t>trespass.</a:t>
            </a:r>
            <a:endParaRPr sz="1350">
              <a:latin typeface="Carlito"/>
              <a:cs typeface="Carlito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163055" y="3611879"/>
            <a:ext cx="984250" cy="402590"/>
            <a:chOff x="6163055" y="3611879"/>
            <a:chExt cx="984250" cy="402590"/>
          </a:xfrm>
        </p:grpSpPr>
        <p:sp>
          <p:nvSpPr>
            <p:cNvPr id="11" name="object 11" descr=""/>
            <p:cNvSpPr/>
            <p:nvPr/>
          </p:nvSpPr>
          <p:spPr>
            <a:xfrm>
              <a:off x="6534911" y="3799331"/>
              <a:ext cx="612775" cy="22860"/>
            </a:xfrm>
            <a:custGeom>
              <a:avLst/>
              <a:gdLst/>
              <a:ahLst/>
              <a:cxnLst/>
              <a:rect l="l" t="t" r="r" b="b"/>
              <a:pathLst>
                <a:path w="612775" h="22860">
                  <a:moveTo>
                    <a:pt x="607314" y="0"/>
                  </a:moveTo>
                  <a:lnTo>
                    <a:pt x="5080" y="0"/>
                  </a:lnTo>
                  <a:lnTo>
                    <a:pt x="0" y="5079"/>
                  </a:lnTo>
                  <a:lnTo>
                    <a:pt x="0" y="17779"/>
                  </a:lnTo>
                  <a:lnTo>
                    <a:pt x="5080" y="22859"/>
                  </a:lnTo>
                  <a:lnTo>
                    <a:pt x="607314" y="22859"/>
                  </a:lnTo>
                  <a:lnTo>
                    <a:pt x="612394" y="17779"/>
                  </a:lnTo>
                  <a:lnTo>
                    <a:pt x="612394" y="5079"/>
                  </a:lnTo>
                  <a:lnTo>
                    <a:pt x="607314" y="0"/>
                  </a:lnTo>
                  <a:close/>
                </a:path>
              </a:pathLst>
            </a:custGeom>
            <a:solidFill>
              <a:srgbClr val="2A1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166103" y="3614927"/>
              <a:ext cx="393065" cy="394970"/>
            </a:xfrm>
            <a:custGeom>
              <a:avLst/>
              <a:gdLst/>
              <a:ahLst/>
              <a:cxnLst/>
              <a:rect l="l" t="t" r="r" b="b"/>
              <a:pathLst>
                <a:path w="393065" h="394970">
                  <a:moveTo>
                    <a:pt x="319532" y="0"/>
                  </a:moveTo>
                  <a:lnTo>
                    <a:pt x="73279" y="0"/>
                  </a:lnTo>
                  <a:lnTo>
                    <a:pt x="44831" y="5842"/>
                  </a:lnTo>
                  <a:lnTo>
                    <a:pt x="21462" y="21589"/>
                  </a:lnTo>
                  <a:lnTo>
                    <a:pt x="5715" y="44958"/>
                  </a:lnTo>
                  <a:lnTo>
                    <a:pt x="0" y="73660"/>
                  </a:lnTo>
                  <a:lnTo>
                    <a:pt x="0" y="320801"/>
                  </a:lnTo>
                  <a:lnTo>
                    <a:pt x="5715" y="349631"/>
                  </a:lnTo>
                  <a:lnTo>
                    <a:pt x="21462" y="372999"/>
                  </a:lnTo>
                  <a:lnTo>
                    <a:pt x="44831" y="388747"/>
                  </a:lnTo>
                  <a:lnTo>
                    <a:pt x="73279" y="394588"/>
                  </a:lnTo>
                  <a:lnTo>
                    <a:pt x="319532" y="394588"/>
                  </a:lnTo>
                  <a:lnTo>
                    <a:pt x="347979" y="388747"/>
                  </a:lnTo>
                  <a:lnTo>
                    <a:pt x="371348" y="372999"/>
                  </a:lnTo>
                  <a:lnTo>
                    <a:pt x="387096" y="349631"/>
                  </a:lnTo>
                  <a:lnTo>
                    <a:pt x="392811" y="320801"/>
                  </a:lnTo>
                  <a:lnTo>
                    <a:pt x="392811" y="73660"/>
                  </a:lnTo>
                  <a:lnTo>
                    <a:pt x="387096" y="44958"/>
                  </a:lnTo>
                  <a:lnTo>
                    <a:pt x="371348" y="21589"/>
                  </a:lnTo>
                  <a:lnTo>
                    <a:pt x="347979" y="5842"/>
                  </a:lnTo>
                  <a:lnTo>
                    <a:pt x="319532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166865" y="3615689"/>
              <a:ext cx="393065" cy="394970"/>
            </a:xfrm>
            <a:custGeom>
              <a:avLst/>
              <a:gdLst/>
              <a:ahLst/>
              <a:cxnLst/>
              <a:rect l="l" t="t" r="r" b="b"/>
              <a:pathLst>
                <a:path w="393065" h="394970">
                  <a:moveTo>
                    <a:pt x="0" y="73660"/>
                  </a:moveTo>
                  <a:lnTo>
                    <a:pt x="5714" y="44958"/>
                  </a:lnTo>
                  <a:lnTo>
                    <a:pt x="21462" y="21589"/>
                  </a:lnTo>
                  <a:lnTo>
                    <a:pt x="44831" y="5842"/>
                  </a:lnTo>
                  <a:lnTo>
                    <a:pt x="73279" y="0"/>
                  </a:lnTo>
                  <a:lnTo>
                    <a:pt x="319532" y="0"/>
                  </a:lnTo>
                  <a:lnTo>
                    <a:pt x="347980" y="5842"/>
                  </a:lnTo>
                  <a:lnTo>
                    <a:pt x="371348" y="21589"/>
                  </a:lnTo>
                  <a:lnTo>
                    <a:pt x="387095" y="44958"/>
                  </a:lnTo>
                  <a:lnTo>
                    <a:pt x="392811" y="73660"/>
                  </a:lnTo>
                  <a:lnTo>
                    <a:pt x="392811" y="320801"/>
                  </a:lnTo>
                  <a:lnTo>
                    <a:pt x="387095" y="349631"/>
                  </a:lnTo>
                  <a:lnTo>
                    <a:pt x="371348" y="372999"/>
                  </a:lnTo>
                  <a:lnTo>
                    <a:pt x="347980" y="388747"/>
                  </a:lnTo>
                  <a:lnTo>
                    <a:pt x="319532" y="394588"/>
                  </a:lnTo>
                  <a:lnTo>
                    <a:pt x="73279" y="394588"/>
                  </a:lnTo>
                  <a:lnTo>
                    <a:pt x="44831" y="388747"/>
                  </a:lnTo>
                  <a:lnTo>
                    <a:pt x="21462" y="372999"/>
                  </a:lnTo>
                  <a:lnTo>
                    <a:pt x="5714" y="349631"/>
                  </a:lnTo>
                  <a:lnTo>
                    <a:pt x="0" y="320801"/>
                  </a:lnTo>
                  <a:lnTo>
                    <a:pt x="0" y="73660"/>
                  </a:lnTo>
                  <a:close/>
                </a:path>
              </a:pathLst>
            </a:custGeom>
            <a:ln w="7620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6285738" y="3574744"/>
            <a:ext cx="158115" cy="3390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50" spc="-50" b="1">
                <a:solidFill>
                  <a:srgbClr val="E2DFDF"/>
                </a:solidFill>
                <a:latin typeface="Carlito"/>
                <a:cs typeface="Carlito"/>
              </a:rPr>
              <a:t>2</a:t>
            </a:r>
            <a:endParaRPr sz="205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311643" y="3549522"/>
            <a:ext cx="6517005" cy="915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50" b="1">
                <a:solidFill>
                  <a:srgbClr val="E2DFDF"/>
                </a:solidFill>
                <a:latin typeface="Carlito"/>
                <a:cs typeface="Carlito"/>
              </a:rPr>
              <a:t>Legal</a:t>
            </a:r>
            <a:r>
              <a:rPr dirty="0" sz="1700" spc="-17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00" spc="-10" b="1">
                <a:solidFill>
                  <a:srgbClr val="E2DFDF"/>
                </a:solidFill>
                <a:latin typeface="Carlito"/>
                <a:cs typeface="Carlito"/>
              </a:rPr>
              <a:t>Arguments</a:t>
            </a:r>
            <a:endParaRPr sz="1700">
              <a:latin typeface="Carlito"/>
              <a:cs typeface="Carlito"/>
            </a:endParaRPr>
          </a:p>
          <a:p>
            <a:pPr marL="12700" marR="5080">
              <a:lnSpc>
                <a:spcPct val="137000"/>
              </a:lnSpc>
              <a:spcBef>
                <a:spcPts val="515"/>
              </a:spcBef>
            </a:pP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3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60">
                <a:solidFill>
                  <a:srgbClr val="E2DFDF"/>
                </a:solidFill>
                <a:latin typeface="Carlito"/>
                <a:cs typeface="Carlito"/>
              </a:rPr>
              <a:t>defendants</a:t>
            </a:r>
            <a:r>
              <a:rPr dirty="0" sz="13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45">
                <a:solidFill>
                  <a:srgbClr val="E2DFDF"/>
                </a:solidFill>
                <a:latin typeface="Carlito"/>
                <a:cs typeface="Carlito"/>
              </a:rPr>
              <a:t>argued</a:t>
            </a:r>
            <a:r>
              <a:rPr dirty="0" sz="13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that</a:t>
            </a:r>
            <a:r>
              <a:rPr dirty="0" sz="13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their</a:t>
            </a:r>
            <a:r>
              <a:rPr dirty="0" sz="13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25">
                <a:solidFill>
                  <a:srgbClr val="E2DFDF"/>
                </a:solidFill>
                <a:latin typeface="Carlito"/>
                <a:cs typeface="Carlito"/>
              </a:rPr>
              <a:t>actionswere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55">
                <a:solidFill>
                  <a:srgbClr val="E2DFDF"/>
                </a:solidFill>
                <a:latin typeface="Carlito"/>
                <a:cs typeface="Carlito"/>
              </a:rPr>
              <a:t>justified </a:t>
            </a:r>
            <a:r>
              <a:rPr dirty="0" sz="1350">
                <a:solidFill>
                  <a:srgbClr val="E2DFDF"/>
                </a:solidFill>
                <a:latin typeface="Carlito"/>
                <a:cs typeface="Carlito"/>
              </a:rPr>
              <a:t>by</a:t>
            </a:r>
            <a:r>
              <a:rPr dirty="0" sz="1350" spc="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55">
                <a:solidFill>
                  <a:srgbClr val="E2DFDF"/>
                </a:solidFill>
                <a:latin typeface="Carlito"/>
                <a:cs typeface="Carlito"/>
              </a:rPr>
              <a:t>necessity</a:t>
            </a:r>
            <a:r>
              <a:rPr dirty="0" sz="1350" spc="-1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10">
                <a:solidFill>
                  <a:srgbClr val="E2DFDF"/>
                </a:solidFill>
                <a:latin typeface="Carlito"/>
                <a:cs typeface="Carlito"/>
              </a:rPr>
              <a:t>due</a:t>
            </a:r>
            <a:r>
              <a:rPr dirty="0" sz="1350" spc="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2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3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their</a:t>
            </a:r>
            <a:r>
              <a:rPr dirty="0" sz="13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35">
                <a:solidFill>
                  <a:srgbClr val="E2DFDF"/>
                </a:solidFill>
                <a:latin typeface="Carlito"/>
                <a:cs typeface="Carlito"/>
              </a:rPr>
              <a:t>dire</a:t>
            </a:r>
            <a:r>
              <a:rPr dirty="0" sz="13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10">
                <a:solidFill>
                  <a:srgbClr val="E2DFDF"/>
                </a:solidFill>
                <a:latin typeface="Carlito"/>
                <a:cs typeface="Carlito"/>
              </a:rPr>
              <a:t>circumstances </a:t>
            </a:r>
            <a:r>
              <a:rPr dirty="0" sz="1350" spc="-60">
                <a:solidFill>
                  <a:srgbClr val="E2DFDF"/>
                </a:solidFill>
                <a:latin typeface="Carlito"/>
                <a:cs typeface="Carlito"/>
              </a:rPr>
              <a:t>circumstances</a:t>
            </a:r>
            <a:r>
              <a:rPr dirty="0" sz="13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20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350" spc="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3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55">
                <a:solidFill>
                  <a:srgbClr val="E2DFDF"/>
                </a:solidFill>
                <a:latin typeface="Carlito"/>
                <a:cs typeface="Carlito"/>
              </a:rPr>
              <a:t>council's</a:t>
            </a:r>
            <a:r>
              <a:rPr dirty="0" sz="13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50">
                <a:solidFill>
                  <a:srgbClr val="E2DFDF"/>
                </a:solidFill>
                <a:latin typeface="Carlito"/>
                <a:cs typeface="Carlito"/>
              </a:rPr>
              <a:t>failure</a:t>
            </a:r>
            <a:r>
              <a:rPr dirty="0" sz="1350">
                <a:solidFill>
                  <a:srgbClr val="E2DFDF"/>
                </a:solidFill>
                <a:latin typeface="Carlito"/>
                <a:cs typeface="Carlito"/>
              </a:rPr>
              <a:t> to</a:t>
            </a:r>
            <a:r>
              <a:rPr dirty="0" sz="13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50">
                <a:solidFill>
                  <a:srgbClr val="E2DFDF"/>
                </a:solidFill>
                <a:latin typeface="Carlito"/>
                <a:cs typeface="Carlito"/>
              </a:rPr>
              <a:t>provide</a:t>
            </a:r>
            <a:r>
              <a:rPr dirty="0" sz="13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10">
                <a:solidFill>
                  <a:srgbClr val="E2DFDF"/>
                </a:solidFill>
                <a:latin typeface="Carlito"/>
                <a:cs typeface="Carlito"/>
              </a:rPr>
              <a:t>housing.</a:t>
            </a:r>
            <a:endParaRPr sz="1350">
              <a:latin typeface="Carlito"/>
              <a:cs typeface="Carlito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6163055" y="5076444"/>
            <a:ext cx="984250" cy="401955"/>
            <a:chOff x="6163055" y="5076444"/>
            <a:chExt cx="984250" cy="401955"/>
          </a:xfrm>
        </p:grpSpPr>
        <p:sp>
          <p:nvSpPr>
            <p:cNvPr id="17" name="object 17" descr=""/>
            <p:cNvSpPr/>
            <p:nvPr/>
          </p:nvSpPr>
          <p:spPr>
            <a:xfrm>
              <a:off x="6534911" y="5262372"/>
              <a:ext cx="612775" cy="22860"/>
            </a:xfrm>
            <a:custGeom>
              <a:avLst/>
              <a:gdLst/>
              <a:ahLst/>
              <a:cxnLst/>
              <a:rect l="l" t="t" r="r" b="b"/>
              <a:pathLst>
                <a:path w="612775" h="22860">
                  <a:moveTo>
                    <a:pt x="607314" y="0"/>
                  </a:moveTo>
                  <a:lnTo>
                    <a:pt x="5080" y="0"/>
                  </a:lnTo>
                  <a:lnTo>
                    <a:pt x="0" y="5079"/>
                  </a:lnTo>
                  <a:lnTo>
                    <a:pt x="0" y="17779"/>
                  </a:lnTo>
                  <a:lnTo>
                    <a:pt x="5080" y="22859"/>
                  </a:lnTo>
                  <a:lnTo>
                    <a:pt x="607314" y="22859"/>
                  </a:lnTo>
                  <a:lnTo>
                    <a:pt x="612394" y="17779"/>
                  </a:lnTo>
                  <a:lnTo>
                    <a:pt x="612394" y="5079"/>
                  </a:lnTo>
                  <a:lnTo>
                    <a:pt x="607314" y="0"/>
                  </a:lnTo>
                  <a:close/>
                </a:path>
              </a:pathLst>
            </a:custGeom>
            <a:solidFill>
              <a:srgbClr val="2A1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166103" y="5077968"/>
              <a:ext cx="393065" cy="394335"/>
            </a:xfrm>
            <a:custGeom>
              <a:avLst/>
              <a:gdLst/>
              <a:ahLst/>
              <a:cxnLst/>
              <a:rect l="l" t="t" r="r" b="b"/>
              <a:pathLst>
                <a:path w="393065" h="394335">
                  <a:moveTo>
                    <a:pt x="319532" y="0"/>
                  </a:moveTo>
                  <a:lnTo>
                    <a:pt x="73279" y="0"/>
                  </a:lnTo>
                  <a:lnTo>
                    <a:pt x="44831" y="5714"/>
                  </a:lnTo>
                  <a:lnTo>
                    <a:pt x="21462" y="21462"/>
                  </a:lnTo>
                  <a:lnTo>
                    <a:pt x="5715" y="44830"/>
                  </a:lnTo>
                  <a:lnTo>
                    <a:pt x="0" y="73405"/>
                  </a:lnTo>
                  <a:lnTo>
                    <a:pt x="0" y="320801"/>
                  </a:lnTo>
                  <a:lnTo>
                    <a:pt x="5715" y="349376"/>
                  </a:lnTo>
                  <a:lnTo>
                    <a:pt x="21462" y="372744"/>
                  </a:lnTo>
                  <a:lnTo>
                    <a:pt x="44831" y="388492"/>
                  </a:lnTo>
                  <a:lnTo>
                    <a:pt x="73279" y="394207"/>
                  </a:lnTo>
                  <a:lnTo>
                    <a:pt x="319532" y="394207"/>
                  </a:lnTo>
                  <a:lnTo>
                    <a:pt x="347979" y="388492"/>
                  </a:lnTo>
                  <a:lnTo>
                    <a:pt x="371348" y="372744"/>
                  </a:lnTo>
                  <a:lnTo>
                    <a:pt x="387096" y="349376"/>
                  </a:lnTo>
                  <a:lnTo>
                    <a:pt x="392811" y="320801"/>
                  </a:lnTo>
                  <a:lnTo>
                    <a:pt x="392811" y="73405"/>
                  </a:lnTo>
                  <a:lnTo>
                    <a:pt x="387096" y="44830"/>
                  </a:lnTo>
                  <a:lnTo>
                    <a:pt x="371348" y="21462"/>
                  </a:lnTo>
                  <a:lnTo>
                    <a:pt x="347979" y="5714"/>
                  </a:lnTo>
                  <a:lnTo>
                    <a:pt x="319532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166865" y="5080254"/>
              <a:ext cx="393065" cy="394335"/>
            </a:xfrm>
            <a:custGeom>
              <a:avLst/>
              <a:gdLst/>
              <a:ahLst/>
              <a:cxnLst/>
              <a:rect l="l" t="t" r="r" b="b"/>
              <a:pathLst>
                <a:path w="393065" h="394335">
                  <a:moveTo>
                    <a:pt x="0" y="73406"/>
                  </a:moveTo>
                  <a:lnTo>
                    <a:pt x="5714" y="44831"/>
                  </a:lnTo>
                  <a:lnTo>
                    <a:pt x="21462" y="21463"/>
                  </a:lnTo>
                  <a:lnTo>
                    <a:pt x="44831" y="5715"/>
                  </a:lnTo>
                  <a:lnTo>
                    <a:pt x="73279" y="0"/>
                  </a:lnTo>
                  <a:lnTo>
                    <a:pt x="319532" y="0"/>
                  </a:lnTo>
                  <a:lnTo>
                    <a:pt x="347980" y="5715"/>
                  </a:lnTo>
                  <a:lnTo>
                    <a:pt x="371348" y="21463"/>
                  </a:lnTo>
                  <a:lnTo>
                    <a:pt x="387095" y="44831"/>
                  </a:lnTo>
                  <a:lnTo>
                    <a:pt x="392811" y="73406"/>
                  </a:lnTo>
                  <a:lnTo>
                    <a:pt x="392811" y="320802"/>
                  </a:lnTo>
                  <a:lnTo>
                    <a:pt x="387095" y="349377"/>
                  </a:lnTo>
                  <a:lnTo>
                    <a:pt x="371348" y="372745"/>
                  </a:lnTo>
                  <a:lnTo>
                    <a:pt x="347980" y="388493"/>
                  </a:lnTo>
                  <a:lnTo>
                    <a:pt x="319532" y="394208"/>
                  </a:lnTo>
                  <a:lnTo>
                    <a:pt x="73279" y="394208"/>
                  </a:lnTo>
                  <a:lnTo>
                    <a:pt x="44831" y="388493"/>
                  </a:lnTo>
                  <a:lnTo>
                    <a:pt x="21462" y="372745"/>
                  </a:lnTo>
                  <a:lnTo>
                    <a:pt x="5714" y="349377"/>
                  </a:lnTo>
                  <a:lnTo>
                    <a:pt x="0" y="320802"/>
                  </a:lnTo>
                  <a:lnTo>
                    <a:pt x="0" y="73406"/>
                  </a:lnTo>
                  <a:close/>
                </a:path>
              </a:pathLst>
            </a:custGeom>
            <a:ln w="7620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6285738" y="5038090"/>
            <a:ext cx="15748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50" b="1">
                <a:solidFill>
                  <a:srgbClr val="E2DFDF"/>
                </a:solidFill>
                <a:latin typeface="Carlito"/>
                <a:cs typeface="Carlito"/>
              </a:rPr>
              <a:t>3</a:t>
            </a:r>
            <a:endParaRPr sz="2050">
              <a:latin typeface="Carlito"/>
              <a:cs typeface="Carlito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311643" y="5011673"/>
            <a:ext cx="6432550" cy="898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65" b="1">
                <a:solidFill>
                  <a:srgbClr val="E2DFDF"/>
                </a:solidFill>
                <a:latin typeface="Carlito"/>
                <a:cs typeface="Carlito"/>
              </a:rPr>
              <a:t>Court's</a:t>
            </a:r>
            <a:r>
              <a:rPr dirty="0" sz="1700" spc="-7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00" spc="-10" b="1">
                <a:solidFill>
                  <a:srgbClr val="E2DFDF"/>
                </a:solidFill>
                <a:latin typeface="Carlito"/>
                <a:cs typeface="Carlito"/>
              </a:rPr>
              <a:t>Decision</a:t>
            </a:r>
            <a:endParaRPr sz="17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3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3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court</a:t>
            </a:r>
            <a:r>
              <a:rPr dirty="0" sz="13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60">
                <a:solidFill>
                  <a:srgbClr val="E2DFDF"/>
                </a:solidFill>
                <a:latin typeface="Carlito"/>
                <a:cs typeface="Carlito"/>
              </a:rPr>
              <a:t>rejected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3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55">
                <a:solidFill>
                  <a:srgbClr val="E2DFDF"/>
                </a:solidFill>
                <a:latin typeface="Carlito"/>
                <a:cs typeface="Carlito"/>
              </a:rPr>
              <a:t>necessity</a:t>
            </a:r>
            <a:r>
              <a:rPr dirty="0" sz="13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55">
                <a:solidFill>
                  <a:srgbClr val="E2DFDF"/>
                </a:solidFill>
                <a:latin typeface="Carlito"/>
                <a:cs typeface="Carlito"/>
              </a:rPr>
              <a:t>defence,</a:t>
            </a:r>
            <a:r>
              <a:rPr dirty="0" sz="1350" spc="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45">
                <a:solidFill>
                  <a:srgbClr val="E2DFDF"/>
                </a:solidFill>
                <a:latin typeface="Carlito"/>
                <a:cs typeface="Carlito"/>
              </a:rPr>
              <a:t>ruling</a:t>
            </a:r>
            <a:r>
              <a:rPr dirty="0" sz="13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that</a:t>
            </a:r>
            <a:r>
              <a:rPr dirty="0" sz="13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20">
                <a:solidFill>
                  <a:srgbClr val="E2DFDF"/>
                </a:solidFill>
                <a:latin typeface="Carlito"/>
                <a:cs typeface="Carlito"/>
              </a:rPr>
              <a:t>it</a:t>
            </a:r>
            <a:r>
              <a:rPr dirty="0" sz="13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55">
                <a:solidFill>
                  <a:srgbClr val="E2DFDF"/>
                </a:solidFill>
                <a:latin typeface="Carlito"/>
                <a:cs typeface="Carlito"/>
              </a:rPr>
              <a:t>cannot</a:t>
            </a:r>
            <a:r>
              <a:rPr dirty="0" sz="13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25">
                <a:solidFill>
                  <a:srgbClr val="E2DFDF"/>
                </a:solidFill>
                <a:latin typeface="Carlito"/>
                <a:cs typeface="Carlito"/>
              </a:rPr>
              <a:t>be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35">
                <a:solidFill>
                  <a:srgbClr val="E2DFDF"/>
                </a:solidFill>
                <a:latin typeface="Carlito"/>
                <a:cs typeface="Carlito"/>
              </a:rPr>
              <a:t>used</a:t>
            </a:r>
            <a:r>
              <a:rPr dirty="0" sz="13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20">
                <a:solidFill>
                  <a:srgbClr val="E2DFDF"/>
                </a:solidFill>
                <a:latin typeface="Carlito"/>
                <a:cs typeface="Carlito"/>
              </a:rPr>
              <a:t>to</a:t>
            </a:r>
            <a:r>
              <a:rPr dirty="0" sz="13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justify</a:t>
            </a:r>
            <a:r>
              <a:rPr dirty="0" sz="13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55">
                <a:solidFill>
                  <a:srgbClr val="E2DFDF"/>
                </a:solidFill>
                <a:latin typeface="Carlito"/>
                <a:cs typeface="Carlito"/>
              </a:rPr>
              <a:t>trespass</a:t>
            </a:r>
            <a:r>
              <a:rPr dirty="0" sz="13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10">
                <a:solidFill>
                  <a:srgbClr val="E2DFDF"/>
                </a:solidFill>
                <a:latin typeface="Carlito"/>
                <a:cs typeface="Carlito"/>
              </a:rPr>
              <a:t>in 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cases</a:t>
            </a:r>
            <a:r>
              <a:rPr dirty="0" sz="13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25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endParaRPr sz="13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350" spc="-2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3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cases</a:t>
            </a:r>
            <a:r>
              <a:rPr dirty="0" sz="13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350" spc="-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55">
                <a:solidFill>
                  <a:srgbClr val="E2DFDF"/>
                </a:solidFill>
                <a:latin typeface="Carlito"/>
                <a:cs typeface="Carlito"/>
              </a:rPr>
              <a:t>homelessness</a:t>
            </a:r>
            <a:r>
              <a:rPr dirty="0" sz="13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>
                <a:solidFill>
                  <a:srgbClr val="E2DFDF"/>
                </a:solidFill>
                <a:latin typeface="Carlito"/>
                <a:cs typeface="Carlito"/>
              </a:rPr>
              <a:t>or</a:t>
            </a:r>
            <a:r>
              <a:rPr dirty="0" sz="13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45">
                <a:solidFill>
                  <a:srgbClr val="E2DFDF"/>
                </a:solidFill>
                <a:latin typeface="Carlito"/>
                <a:cs typeface="Carlito"/>
              </a:rPr>
              <a:t>housing</a:t>
            </a:r>
            <a:r>
              <a:rPr dirty="0" sz="135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10">
                <a:solidFill>
                  <a:srgbClr val="E2DFDF"/>
                </a:solidFill>
                <a:latin typeface="Carlito"/>
                <a:cs typeface="Carlito"/>
              </a:rPr>
              <a:t>shortages.</a:t>
            </a:r>
            <a:endParaRPr sz="1350">
              <a:latin typeface="Carlito"/>
              <a:cs typeface="Carlito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6163055" y="6536435"/>
            <a:ext cx="984250" cy="402590"/>
            <a:chOff x="6163055" y="6536435"/>
            <a:chExt cx="984250" cy="402590"/>
          </a:xfrm>
        </p:grpSpPr>
        <p:sp>
          <p:nvSpPr>
            <p:cNvPr id="23" name="object 23" descr=""/>
            <p:cNvSpPr/>
            <p:nvPr/>
          </p:nvSpPr>
          <p:spPr>
            <a:xfrm>
              <a:off x="6534911" y="6725411"/>
              <a:ext cx="612775" cy="22860"/>
            </a:xfrm>
            <a:custGeom>
              <a:avLst/>
              <a:gdLst/>
              <a:ahLst/>
              <a:cxnLst/>
              <a:rect l="l" t="t" r="r" b="b"/>
              <a:pathLst>
                <a:path w="612775" h="22859">
                  <a:moveTo>
                    <a:pt x="607314" y="0"/>
                  </a:moveTo>
                  <a:lnTo>
                    <a:pt x="5080" y="0"/>
                  </a:lnTo>
                  <a:lnTo>
                    <a:pt x="0" y="5080"/>
                  </a:lnTo>
                  <a:lnTo>
                    <a:pt x="0" y="17780"/>
                  </a:lnTo>
                  <a:lnTo>
                    <a:pt x="5080" y="22860"/>
                  </a:lnTo>
                  <a:lnTo>
                    <a:pt x="607314" y="22860"/>
                  </a:lnTo>
                  <a:lnTo>
                    <a:pt x="612394" y="17780"/>
                  </a:lnTo>
                  <a:lnTo>
                    <a:pt x="612394" y="5080"/>
                  </a:lnTo>
                  <a:lnTo>
                    <a:pt x="607314" y="0"/>
                  </a:lnTo>
                  <a:close/>
                </a:path>
              </a:pathLst>
            </a:custGeom>
            <a:solidFill>
              <a:srgbClr val="2A1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166103" y="6539483"/>
              <a:ext cx="393065" cy="394970"/>
            </a:xfrm>
            <a:custGeom>
              <a:avLst/>
              <a:gdLst/>
              <a:ahLst/>
              <a:cxnLst/>
              <a:rect l="l" t="t" r="r" b="b"/>
              <a:pathLst>
                <a:path w="393065" h="394970">
                  <a:moveTo>
                    <a:pt x="319532" y="0"/>
                  </a:moveTo>
                  <a:lnTo>
                    <a:pt x="73279" y="0"/>
                  </a:lnTo>
                  <a:lnTo>
                    <a:pt x="44831" y="5842"/>
                  </a:lnTo>
                  <a:lnTo>
                    <a:pt x="21462" y="21590"/>
                  </a:lnTo>
                  <a:lnTo>
                    <a:pt x="5715" y="44958"/>
                  </a:lnTo>
                  <a:lnTo>
                    <a:pt x="0" y="73660"/>
                  </a:lnTo>
                  <a:lnTo>
                    <a:pt x="0" y="320802"/>
                  </a:lnTo>
                  <a:lnTo>
                    <a:pt x="5715" y="349631"/>
                  </a:lnTo>
                  <a:lnTo>
                    <a:pt x="21462" y="372999"/>
                  </a:lnTo>
                  <a:lnTo>
                    <a:pt x="44831" y="388747"/>
                  </a:lnTo>
                  <a:lnTo>
                    <a:pt x="73279" y="394589"/>
                  </a:lnTo>
                  <a:lnTo>
                    <a:pt x="319532" y="394589"/>
                  </a:lnTo>
                  <a:lnTo>
                    <a:pt x="347979" y="388747"/>
                  </a:lnTo>
                  <a:lnTo>
                    <a:pt x="371348" y="372999"/>
                  </a:lnTo>
                  <a:lnTo>
                    <a:pt x="387096" y="349631"/>
                  </a:lnTo>
                  <a:lnTo>
                    <a:pt x="392811" y="320802"/>
                  </a:lnTo>
                  <a:lnTo>
                    <a:pt x="392811" y="73660"/>
                  </a:lnTo>
                  <a:lnTo>
                    <a:pt x="387096" y="44958"/>
                  </a:lnTo>
                  <a:lnTo>
                    <a:pt x="371348" y="21590"/>
                  </a:lnTo>
                  <a:lnTo>
                    <a:pt x="347979" y="5842"/>
                  </a:lnTo>
                  <a:lnTo>
                    <a:pt x="319532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166865" y="6540245"/>
              <a:ext cx="393065" cy="394970"/>
            </a:xfrm>
            <a:custGeom>
              <a:avLst/>
              <a:gdLst/>
              <a:ahLst/>
              <a:cxnLst/>
              <a:rect l="l" t="t" r="r" b="b"/>
              <a:pathLst>
                <a:path w="393065" h="394970">
                  <a:moveTo>
                    <a:pt x="0" y="73659"/>
                  </a:moveTo>
                  <a:lnTo>
                    <a:pt x="5714" y="44957"/>
                  </a:lnTo>
                  <a:lnTo>
                    <a:pt x="21462" y="21589"/>
                  </a:lnTo>
                  <a:lnTo>
                    <a:pt x="44831" y="5841"/>
                  </a:lnTo>
                  <a:lnTo>
                    <a:pt x="73279" y="0"/>
                  </a:lnTo>
                  <a:lnTo>
                    <a:pt x="319532" y="0"/>
                  </a:lnTo>
                  <a:lnTo>
                    <a:pt x="347980" y="5841"/>
                  </a:lnTo>
                  <a:lnTo>
                    <a:pt x="371348" y="21589"/>
                  </a:lnTo>
                  <a:lnTo>
                    <a:pt x="387095" y="44957"/>
                  </a:lnTo>
                  <a:lnTo>
                    <a:pt x="392811" y="73659"/>
                  </a:lnTo>
                  <a:lnTo>
                    <a:pt x="392811" y="320801"/>
                  </a:lnTo>
                  <a:lnTo>
                    <a:pt x="387095" y="349630"/>
                  </a:lnTo>
                  <a:lnTo>
                    <a:pt x="371348" y="372998"/>
                  </a:lnTo>
                  <a:lnTo>
                    <a:pt x="347980" y="388746"/>
                  </a:lnTo>
                  <a:lnTo>
                    <a:pt x="319532" y="394588"/>
                  </a:lnTo>
                  <a:lnTo>
                    <a:pt x="73279" y="394588"/>
                  </a:lnTo>
                  <a:lnTo>
                    <a:pt x="44831" y="388746"/>
                  </a:lnTo>
                  <a:lnTo>
                    <a:pt x="21462" y="372998"/>
                  </a:lnTo>
                  <a:lnTo>
                    <a:pt x="5714" y="349630"/>
                  </a:lnTo>
                  <a:lnTo>
                    <a:pt x="0" y="320801"/>
                  </a:lnTo>
                  <a:lnTo>
                    <a:pt x="0" y="73659"/>
                  </a:lnTo>
                  <a:close/>
                </a:path>
              </a:pathLst>
            </a:custGeom>
            <a:ln w="7620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6286246" y="6501765"/>
            <a:ext cx="15748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50" b="1">
                <a:solidFill>
                  <a:srgbClr val="E2DFDF"/>
                </a:solidFill>
                <a:latin typeface="Carlito"/>
                <a:cs typeface="Carlito"/>
              </a:rPr>
              <a:t>4</a:t>
            </a:r>
            <a:endParaRPr sz="2050">
              <a:latin typeface="Carlito"/>
              <a:cs typeface="Carlito"/>
            </a:endParaRPr>
          </a:p>
        </p:txBody>
      </p:sp>
      <p:sp>
        <p:nvSpPr>
          <p:cNvPr id="29" name="object 2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pc="-10"/>
              <a:t>11/23/2024</a:t>
            </a:r>
          </a:p>
        </p:txBody>
      </p:sp>
      <p:sp>
        <p:nvSpPr>
          <p:cNvPr id="30" name="object 3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7" name="object 27" descr=""/>
          <p:cNvSpPr txBox="1"/>
          <p:nvPr/>
        </p:nvSpPr>
        <p:spPr>
          <a:xfrm>
            <a:off x="7311643" y="6474967"/>
            <a:ext cx="105791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45" b="1">
                <a:solidFill>
                  <a:srgbClr val="E2DFDF"/>
                </a:solidFill>
                <a:latin typeface="Carlito"/>
                <a:cs typeface="Carlito"/>
              </a:rPr>
              <a:t>Implications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311643" y="6826707"/>
            <a:ext cx="6553200" cy="589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7000"/>
              </a:lnSpc>
              <a:spcBef>
                <a:spcPts val="100"/>
              </a:spcBef>
            </a:pP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This</a:t>
            </a:r>
            <a:r>
              <a:rPr dirty="0" sz="13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case</a:t>
            </a:r>
            <a:r>
              <a:rPr dirty="0" sz="13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35">
                <a:solidFill>
                  <a:srgbClr val="E2DFDF"/>
                </a:solidFill>
                <a:latin typeface="Carlito"/>
                <a:cs typeface="Carlito"/>
              </a:rPr>
              <a:t>set</a:t>
            </a:r>
            <a:r>
              <a:rPr dirty="0" sz="13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r>
              <a:rPr dirty="0" sz="1350" spc="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60">
                <a:solidFill>
                  <a:srgbClr val="E2DFDF"/>
                </a:solidFill>
                <a:latin typeface="Carlito"/>
                <a:cs typeface="Carlito"/>
              </a:rPr>
              <a:t>precedent</a:t>
            </a:r>
            <a:r>
              <a:rPr dirty="0" sz="1350" spc="-10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limiting</a:t>
            </a:r>
            <a:r>
              <a:rPr dirty="0" sz="1350" spc="-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3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30">
                <a:solidFill>
                  <a:srgbClr val="E2DFDF"/>
                </a:solidFill>
                <a:latin typeface="Carlito"/>
                <a:cs typeface="Carlito"/>
              </a:rPr>
              <a:t>use</a:t>
            </a:r>
            <a:r>
              <a:rPr dirty="0" sz="13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1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3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55">
                <a:solidFill>
                  <a:srgbClr val="E2DFDF"/>
                </a:solidFill>
                <a:latin typeface="Carlito"/>
                <a:cs typeface="Carlito"/>
              </a:rPr>
              <a:t>necessity</a:t>
            </a:r>
            <a:r>
              <a:rPr dirty="0" sz="13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20">
                <a:solidFill>
                  <a:srgbClr val="E2DFDF"/>
                </a:solidFill>
                <a:latin typeface="Carlito"/>
                <a:cs typeface="Carlito"/>
              </a:rPr>
              <a:t>as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r>
              <a:rPr dirty="0" sz="1350" spc="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55">
                <a:solidFill>
                  <a:srgbClr val="E2DFDF"/>
                </a:solidFill>
                <a:latin typeface="Carlito"/>
                <a:cs typeface="Carlito"/>
              </a:rPr>
              <a:t>defence</a:t>
            </a:r>
            <a:r>
              <a:rPr dirty="0" sz="1350" spc="-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25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 civil</a:t>
            </a:r>
            <a:r>
              <a:rPr dirty="0" sz="13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55">
                <a:solidFill>
                  <a:srgbClr val="E2DFDF"/>
                </a:solidFill>
                <a:latin typeface="Carlito"/>
                <a:cs typeface="Carlito"/>
              </a:rPr>
              <a:t>trespass</a:t>
            </a:r>
            <a:r>
              <a:rPr dirty="0" sz="13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cases,</a:t>
            </a:r>
            <a:r>
              <a:rPr dirty="0" sz="13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10">
                <a:solidFill>
                  <a:srgbClr val="E2DFDF"/>
                </a:solidFill>
                <a:latin typeface="Carlito"/>
                <a:cs typeface="Carlito"/>
              </a:rPr>
              <a:t>particularly 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cases,</a:t>
            </a:r>
            <a:r>
              <a:rPr dirty="0" sz="13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55">
                <a:solidFill>
                  <a:srgbClr val="E2DFDF"/>
                </a:solidFill>
                <a:latin typeface="Carlito"/>
                <a:cs typeface="Carlito"/>
              </a:rPr>
              <a:t>particularly</a:t>
            </a:r>
            <a:r>
              <a:rPr dirty="0" sz="1350" spc="-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>
                <a:solidFill>
                  <a:srgbClr val="E2DFDF"/>
                </a:solidFill>
                <a:latin typeface="Carlito"/>
                <a:cs typeface="Carlito"/>
              </a:rPr>
              <a:t>in </a:t>
            </a:r>
            <a:r>
              <a:rPr dirty="0" sz="1350" spc="-40">
                <a:solidFill>
                  <a:srgbClr val="E2DFDF"/>
                </a:solidFill>
                <a:latin typeface="Carlito"/>
                <a:cs typeface="Carlito"/>
              </a:rPr>
              <a:t>housing</a:t>
            </a:r>
            <a:r>
              <a:rPr dirty="0" sz="13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350" spc="-10">
                <a:solidFill>
                  <a:srgbClr val="E2DFDF"/>
                </a:solidFill>
                <a:latin typeface="Carlito"/>
                <a:cs typeface="Carlito"/>
              </a:rPr>
              <a:t>disputes.</a:t>
            </a:r>
            <a:endParaRPr sz="13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1033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105"/>
              </a:spcBef>
            </a:pPr>
            <a:r>
              <a:rPr dirty="0" spc="-120"/>
              <a:t>Legal</a:t>
            </a:r>
            <a:r>
              <a:rPr dirty="0" spc="-455"/>
              <a:t> </a:t>
            </a:r>
            <a:r>
              <a:rPr dirty="0" spc="-135"/>
              <a:t>Principles</a:t>
            </a:r>
            <a:r>
              <a:rPr dirty="0" spc="-484"/>
              <a:t> </a:t>
            </a:r>
            <a:r>
              <a:rPr dirty="0" spc="-114"/>
              <a:t>Derived</a:t>
            </a:r>
            <a:r>
              <a:rPr dirty="0" spc="-505"/>
              <a:t> </a:t>
            </a:r>
            <a:r>
              <a:rPr dirty="0" spc="-130"/>
              <a:t>from</a:t>
            </a:r>
            <a:r>
              <a:rPr dirty="0" spc="-320"/>
              <a:t> </a:t>
            </a:r>
            <a:r>
              <a:rPr dirty="0" spc="-95"/>
              <a:t>These</a:t>
            </a:r>
            <a:r>
              <a:rPr dirty="0" spc="-395"/>
              <a:t> </a:t>
            </a:r>
            <a:r>
              <a:rPr dirty="0" spc="-10"/>
              <a:t>Cases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90955" y="2639567"/>
            <a:ext cx="518159" cy="518159"/>
            <a:chOff x="790955" y="2639567"/>
            <a:chExt cx="518159" cy="518159"/>
          </a:xfrm>
        </p:grpSpPr>
        <p:sp>
          <p:nvSpPr>
            <p:cNvPr id="4" name="object 4" descr=""/>
            <p:cNvSpPr/>
            <p:nvPr/>
          </p:nvSpPr>
          <p:spPr>
            <a:xfrm>
              <a:off x="794003" y="2642615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415226" y="0"/>
                  </a:moveTo>
                  <a:lnTo>
                    <a:pt x="95313" y="0"/>
                  </a:lnTo>
                  <a:lnTo>
                    <a:pt x="58216" y="7493"/>
                  </a:lnTo>
                  <a:lnTo>
                    <a:pt x="27914" y="27939"/>
                  </a:lnTo>
                  <a:lnTo>
                    <a:pt x="7492" y="58166"/>
                  </a:lnTo>
                  <a:lnTo>
                    <a:pt x="0" y="95250"/>
                  </a:lnTo>
                  <a:lnTo>
                    <a:pt x="0" y="415289"/>
                  </a:lnTo>
                  <a:lnTo>
                    <a:pt x="7492" y="452374"/>
                  </a:lnTo>
                  <a:lnTo>
                    <a:pt x="27914" y="482600"/>
                  </a:lnTo>
                  <a:lnTo>
                    <a:pt x="58216" y="503047"/>
                  </a:lnTo>
                  <a:lnTo>
                    <a:pt x="95313" y="510539"/>
                  </a:lnTo>
                  <a:lnTo>
                    <a:pt x="415226" y="510539"/>
                  </a:lnTo>
                  <a:lnTo>
                    <a:pt x="452323" y="503047"/>
                  </a:lnTo>
                  <a:lnTo>
                    <a:pt x="482599" y="482600"/>
                  </a:lnTo>
                  <a:lnTo>
                    <a:pt x="503046" y="452374"/>
                  </a:lnTo>
                  <a:lnTo>
                    <a:pt x="510539" y="415289"/>
                  </a:lnTo>
                  <a:lnTo>
                    <a:pt x="510539" y="95250"/>
                  </a:lnTo>
                  <a:lnTo>
                    <a:pt x="503046" y="58166"/>
                  </a:lnTo>
                  <a:lnTo>
                    <a:pt x="482599" y="27939"/>
                  </a:lnTo>
                  <a:lnTo>
                    <a:pt x="452323" y="7493"/>
                  </a:lnTo>
                  <a:lnTo>
                    <a:pt x="415226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94765" y="2643377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0" y="95250"/>
                  </a:moveTo>
                  <a:lnTo>
                    <a:pt x="7493" y="58166"/>
                  </a:lnTo>
                  <a:lnTo>
                    <a:pt x="27914" y="27939"/>
                  </a:lnTo>
                  <a:lnTo>
                    <a:pt x="58216" y="7493"/>
                  </a:lnTo>
                  <a:lnTo>
                    <a:pt x="95313" y="0"/>
                  </a:lnTo>
                  <a:lnTo>
                    <a:pt x="415226" y="0"/>
                  </a:lnTo>
                  <a:lnTo>
                    <a:pt x="452323" y="7493"/>
                  </a:lnTo>
                  <a:lnTo>
                    <a:pt x="482600" y="27939"/>
                  </a:lnTo>
                  <a:lnTo>
                    <a:pt x="503047" y="58166"/>
                  </a:lnTo>
                  <a:lnTo>
                    <a:pt x="510540" y="95250"/>
                  </a:lnTo>
                  <a:lnTo>
                    <a:pt x="510540" y="415289"/>
                  </a:lnTo>
                  <a:lnTo>
                    <a:pt x="503047" y="452374"/>
                  </a:lnTo>
                  <a:lnTo>
                    <a:pt x="482600" y="482600"/>
                  </a:lnTo>
                  <a:lnTo>
                    <a:pt x="452323" y="503047"/>
                  </a:lnTo>
                  <a:lnTo>
                    <a:pt x="415226" y="510539"/>
                  </a:lnTo>
                  <a:lnTo>
                    <a:pt x="95313" y="510539"/>
                  </a:lnTo>
                  <a:lnTo>
                    <a:pt x="58216" y="503047"/>
                  </a:lnTo>
                  <a:lnTo>
                    <a:pt x="27914" y="482600"/>
                  </a:lnTo>
                  <a:lnTo>
                    <a:pt x="7493" y="452374"/>
                  </a:lnTo>
                  <a:lnTo>
                    <a:pt x="0" y="415289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56868" y="2592705"/>
            <a:ext cx="19621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 b="1">
                <a:solidFill>
                  <a:srgbClr val="E2DFDF"/>
                </a:solidFill>
                <a:latin typeface="Carlito"/>
                <a:cs typeface="Carlito"/>
              </a:rPr>
              <a:t>1</a:t>
            </a:r>
            <a:endParaRPr sz="265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17650" y="2582672"/>
            <a:ext cx="5378450" cy="18916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90" b="1">
                <a:solidFill>
                  <a:srgbClr val="E2DFDF"/>
                </a:solidFill>
                <a:latin typeface="Carlito"/>
                <a:cs typeface="Carlito"/>
              </a:rPr>
              <a:t>Sanctity</a:t>
            </a:r>
            <a:r>
              <a:rPr dirty="0" sz="2200" spc="-12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35" b="1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2200" spc="-6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85" b="1">
                <a:solidFill>
                  <a:srgbClr val="E2DFDF"/>
                </a:solidFill>
                <a:latin typeface="Carlito"/>
                <a:cs typeface="Carlito"/>
              </a:rPr>
              <a:t>Private</a:t>
            </a:r>
            <a:r>
              <a:rPr dirty="0" sz="2200" spc="-6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10" b="1">
                <a:solidFill>
                  <a:srgbClr val="E2DFDF"/>
                </a:solidFill>
                <a:latin typeface="Carlito"/>
                <a:cs typeface="Carlito"/>
              </a:rPr>
              <a:t>Property</a:t>
            </a:r>
            <a:endParaRPr sz="2200">
              <a:latin typeface="Carlito"/>
              <a:cs typeface="Carlito"/>
            </a:endParaRPr>
          </a:p>
          <a:p>
            <a:pPr marL="12700" marR="5080">
              <a:lnSpc>
                <a:spcPct val="138100"/>
              </a:lnSpc>
              <a:spcBef>
                <a:spcPts val="455"/>
              </a:spcBef>
            </a:pP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Entick</a:t>
            </a:r>
            <a:r>
              <a:rPr dirty="0" sz="1750" spc="-1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v</a:t>
            </a:r>
            <a:r>
              <a:rPr dirty="0" sz="1750" spc="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Carrington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reinforced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the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principle</a:t>
            </a:r>
            <a:r>
              <a:rPr dirty="0" sz="17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that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state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intrusion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intrusion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into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private property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requires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lawful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authority,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establishing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r>
              <a:rPr dirty="0" sz="1750" spc="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cornerstone</a:t>
            </a:r>
            <a:r>
              <a:rPr dirty="0" sz="1750" spc="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individual</a:t>
            </a:r>
            <a:r>
              <a:rPr dirty="0" sz="17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rights</a:t>
            </a:r>
            <a:r>
              <a:rPr dirty="0" sz="1750" spc="-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against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government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 overreach.</a:t>
            </a:r>
            <a:endParaRPr sz="1750">
              <a:latin typeface="Carlito"/>
              <a:cs typeface="Carlito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427976" y="2639567"/>
            <a:ext cx="518159" cy="518159"/>
            <a:chOff x="7427976" y="2639567"/>
            <a:chExt cx="518159" cy="518159"/>
          </a:xfrm>
        </p:grpSpPr>
        <p:sp>
          <p:nvSpPr>
            <p:cNvPr id="9" name="object 9" descr=""/>
            <p:cNvSpPr/>
            <p:nvPr/>
          </p:nvSpPr>
          <p:spPr>
            <a:xfrm>
              <a:off x="7429500" y="2642615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415290" y="0"/>
                  </a:moveTo>
                  <a:lnTo>
                    <a:pt x="95250" y="0"/>
                  </a:lnTo>
                  <a:lnTo>
                    <a:pt x="58166" y="7493"/>
                  </a:lnTo>
                  <a:lnTo>
                    <a:pt x="27940" y="27939"/>
                  </a:lnTo>
                  <a:lnTo>
                    <a:pt x="7493" y="58166"/>
                  </a:lnTo>
                  <a:lnTo>
                    <a:pt x="0" y="95250"/>
                  </a:lnTo>
                  <a:lnTo>
                    <a:pt x="0" y="415289"/>
                  </a:lnTo>
                  <a:lnTo>
                    <a:pt x="7493" y="452374"/>
                  </a:lnTo>
                  <a:lnTo>
                    <a:pt x="27940" y="482600"/>
                  </a:lnTo>
                  <a:lnTo>
                    <a:pt x="58166" y="503047"/>
                  </a:lnTo>
                  <a:lnTo>
                    <a:pt x="95250" y="510539"/>
                  </a:lnTo>
                  <a:lnTo>
                    <a:pt x="415290" y="510539"/>
                  </a:lnTo>
                  <a:lnTo>
                    <a:pt x="452374" y="503047"/>
                  </a:lnTo>
                  <a:lnTo>
                    <a:pt x="482600" y="482600"/>
                  </a:lnTo>
                  <a:lnTo>
                    <a:pt x="503047" y="452374"/>
                  </a:lnTo>
                  <a:lnTo>
                    <a:pt x="510540" y="415289"/>
                  </a:lnTo>
                  <a:lnTo>
                    <a:pt x="510540" y="95250"/>
                  </a:lnTo>
                  <a:lnTo>
                    <a:pt x="503047" y="58166"/>
                  </a:lnTo>
                  <a:lnTo>
                    <a:pt x="482600" y="27939"/>
                  </a:lnTo>
                  <a:lnTo>
                    <a:pt x="452374" y="7493"/>
                  </a:lnTo>
                  <a:lnTo>
                    <a:pt x="415290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431786" y="2643377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0" y="95250"/>
                  </a:moveTo>
                  <a:lnTo>
                    <a:pt x="7493" y="58166"/>
                  </a:lnTo>
                  <a:lnTo>
                    <a:pt x="27940" y="27939"/>
                  </a:lnTo>
                  <a:lnTo>
                    <a:pt x="58166" y="7493"/>
                  </a:lnTo>
                  <a:lnTo>
                    <a:pt x="95250" y="0"/>
                  </a:lnTo>
                  <a:lnTo>
                    <a:pt x="415290" y="0"/>
                  </a:lnTo>
                  <a:lnTo>
                    <a:pt x="452374" y="7493"/>
                  </a:lnTo>
                  <a:lnTo>
                    <a:pt x="482600" y="27939"/>
                  </a:lnTo>
                  <a:lnTo>
                    <a:pt x="503047" y="58166"/>
                  </a:lnTo>
                  <a:lnTo>
                    <a:pt x="510540" y="95250"/>
                  </a:lnTo>
                  <a:lnTo>
                    <a:pt x="510540" y="415289"/>
                  </a:lnTo>
                  <a:lnTo>
                    <a:pt x="503047" y="452374"/>
                  </a:lnTo>
                  <a:lnTo>
                    <a:pt x="482600" y="482600"/>
                  </a:lnTo>
                  <a:lnTo>
                    <a:pt x="452374" y="503047"/>
                  </a:lnTo>
                  <a:lnTo>
                    <a:pt x="415290" y="510539"/>
                  </a:lnTo>
                  <a:lnTo>
                    <a:pt x="95250" y="510539"/>
                  </a:lnTo>
                  <a:lnTo>
                    <a:pt x="58166" y="503047"/>
                  </a:lnTo>
                  <a:lnTo>
                    <a:pt x="27940" y="482600"/>
                  </a:lnTo>
                  <a:lnTo>
                    <a:pt x="7493" y="452374"/>
                  </a:lnTo>
                  <a:lnTo>
                    <a:pt x="0" y="415289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592059" y="2592705"/>
            <a:ext cx="19621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 b="1">
                <a:solidFill>
                  <a:srgbClr val="E2DFDF"/>
                </a:solidFill>
                <a:latin typeface="Carlito"/>
                <a:cs typeface="Carlito"/>
              </a:rPr>
              <a:t>2</a:t>
            </a:r>
            <a:endParaRPr sz="2650">
              <a:latin typeface="Carlito"/>
              <a:cs typeface="Carli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154416" y="2582672"/>
            <a:ext cx="5633720" cy="18916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5" b="1">
                <a:solidFill>
                  <a:srgbClr val="E2DFDF"/>
                </a:solidFill>
                <a:latin typeface="Carlito"/>
                <a:cs typeface="Carlito"/>
              </a:rPr>
              <a:t>Limits</a:t>
            </a:r>
            <a:r>
              <a:rPr dirty="0" sz="2200" spc="-22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40" b="1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2200" spc="-9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85" b="1">
                <a:solidFill>
                  <a:srgbClr val="E2DFDF"/>
                </a:solidFill>
                <a:latin typeface="Carlito"/>
                <a:cs typeface="Carlito"/>
              </a:rPr>
              <a:t>Property</a:t>
            </a:r>
            <a:r>
              <a:rPr dirty="0" sz="2200" spc="-6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10" b="1">
                <a:solidFill>
                  <a:srgbClr val="E2DFDF"/>
                </a:solidFill>
                <a:latin typeface="Carlito"/>
                <a:cs typeface="Carlito"/>
              </a:rPr>
              <a:t>Rights</a:t>
            </a:r>
            <a:endParaRPr sz="2200">
              <a:latin typeface="Carlito"/>
              <a:cs typeface="Carlito"/>
            </a:endParaRPr>
          </a:p>
          <a:p>
            <a:pPr marL="12700" marR="5080">
              <a:lnSpc>
                <a:spcPct val="138100"/>
              </a:lnSpc>
              <a:spcBef>
                <a:spcPts val="455"/>
              </a:spcBef>
            </a:pP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Bernstein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Leigh</a:t>
            </a:r>
            <a:r>
              <a:rPr dirty="0" sz="17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v</a:t>
            </a:r>
            <a:r>
              <a:rPr dirty="0" sz="175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Skyviews</a:t>
            </a:r>
            <a:r>
              <a:rPr dirty="0" sz="1750" spc="-1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&amp;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General</a:t>
            </a:r>
            <a:r>
              <a:rPr dirty="0" sz="1750" spc="-1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Ltd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redefined</a:t>
            </a:r>
            <a:r>
              <a:rPr dirty="0" sz="1750" spc="-1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vertical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vertical</a:t>
            </a:r>
            <a:r>
              <a:rPr dirty="0" sz="1750" spc="-1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extent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property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rights,</a:t>
            </a:r>
            <a:r>
              <a:rPr dirty="0" sz="1750" spc="-1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adapting</a:t>
            </a:r>
            <a:r>
              <a:rPr dirty="0" sz="17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ancient</a:t>
            </a:r>
            <a:r>
              <a:rPr dirty="0" sz="1750" spc="-1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principles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principles</a:t>
            </a:r>
            <a:r>
              <a:rPr dirty="0" sz="17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to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modern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realities</a:t>
            </a:r>
            <a:r>
              <a:rPr dirty="0" sz="1750" spc="-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air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travel</a:t>
            </a:r>
            <a:r>
              <a:rPr dirty="0" sz="1750" spc="-1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and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technology. technology.</a:t>
            </a:r>
            <a:endParaRPr sz="1750">
              <a:latin typeface="Carlito"/>
              <a:cs typeface="Carlito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792481" y="5062728"/>
            <a:ext cx="518159" cy="518159"/>
            <a:chOff x="792481" y="5062728"/>
            <a:chExt cx="518159" cy="518159"/>
          </a:xfrm>
        </p:grpSpPr>
        <p:sp>
          <p:nvSpPr>
            <p:cNvPr id="14" name="object 14" descr=""/>
            <p:cNvSpPr/>
            <p:nvPr/>
          </p:nvSpPr>
          <p:spPr>
            <a:xfrm>
              <a:off x="794004" y="5064251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415226" y="0"/>
                  </a:moveTo>
                  <a:lnTo>
                    <a:pt x="95313" y="0"/>
                  </a:lnTo>
                  <a:lnTo>
                    <a:pt x="58216" y="7493"/>
                  </a:lnTo>
                  <a:lnTo>
                    <a:pt x="27914" y="27940"/>
                  </a:lnTo>
                  <a:lnTo>
                    <a:pt x="7492" y="58166"/>
                  </a:lnTo>
                  <a:lnTo>
                    <a:pt x="0" y="95250"/>
                  </a:lnTo>
                  <a:lnTo>
                    <a:pt x="0" y="415290"/>
                  </a:lnTo>
                  <a:lnTo>
                    <a:pt x="7492" y="452374"/>
                  </a:lnTo>
                  <a:lnTo>
                    <a:pt x="27914" y="482600"/>
                  </a:lnTo>
                  <a:lnTo>
                    <a:pt x="58216" y="503047"/>
                  </a:lnTo>
                  <a:lnTo>
                    <a:pt x="95313" y="510540"/>
                  </a:lnTo>
                  <a:lnTo>
                    <a:pt x="415226" y="510540"/>
                  </a:lnTo>
                  <a:lnTo>
                    <a:pt x="452323" y="503047"/>
                  </a:lnTo>
                  <a:lnTo>
                    <a:pt x="482599" y="482600"/>
                  </a:lnTo>
                  <a:lnTo>
                    <a:pt x="503046" y="452374"/>
                  </a:lnTo>
                  <a:lnTo>
                    <a:pt x="510539" y="415290"/>
                  </a:lnTo>
                  <a:lnTo>
                    <a:pt x="510539" y="95250"/>
                  </a:lnTo>
                  <a:lnTo>
                    <a:pt x="503046" y="58166"/>
                  </a:lnTo>
                  <a:lnTo>
                    <a:pt x="482599" y="27940"/>
                  </a:lnTo>
                  <a:lnTo>
                    <a:pt x="452323" y="7493"/>
                  </a:lnTo>
                  <a:lnTo>
                    <a:pt x="415226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96290" y="5066537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0" y="95250"/>
                  </a:moveTo>
                  <a:lnTo>
                    <a:pt x="7492" y="58166"/>
                  </a:lnTo>
                  <a:lnTo>
                    <a:pt x="27914" y="27939"/>
                  </a:lnTo>
                  <a:lnTo>
                    <a:pt x="58216" y="7493"/>
                  </a:lnTo>
                  <a:lnTo>
                    <a:pt x="95313" y="0"/>
                  </a:lnTo>
                  <a:lnTo>
                    <a:pt x="415226" y="0"/>
                  </a:lnTo>
                  <a:lnTo>
                    <a:pt x="452323" y="7493"/>
                  </a:lnTo>
                  <a:lnTo>
                    <a:pt x="482600" y="27939"/>
                  </a:lnTo>
                  <a:lnTo>
                    <a:pt x="503047" y="58166"/>
                  </a:lnTo>
                  <a:lnTo>
                    <a:pt x="510540" y="95250"/>
                  </a:lnTo>
                  <a:lnTo>
                    <a:pt x="510540" y="415289"/>
                  </a:lnTo>
                  <a:lnTo>
                    <a:pt x="503047" y="452374"/>
                  </a:lnTo>
                  <a:lnTo>
                    <a:pt x="482600" y="482600"/>
                  </a:lnTo>
                  <a:lnTo>
                    <a:pt x="452323" y="503047"/>
                  </a:lnTo>
                  <a:lnTo>
                    <a:pt x="415226" y="510539"/>
                  </a:lnTo>
                  <a:lnTo>
                    <a:pt x="95313" y="510539"/>
                  </a:lnTo>
                  <a:lnTo>
                    <a:pt x="58216" y="503047"/>
                  </a:lnTo>
                  <a:lnTo>
                    <a:pt x="27914" y="482600"/>
                  </a:lnTo>
                  <a:lnTo>
                    <a:pt x="7492" y="452374"/>
                  </a:lnTo>
                  <a:lnTo>
                    <a:pt x="0" y="415289"/>
                  </a:lnTo>
                  <a:lnTo>
                    <a:pt x="0" y="95250"/>
                  </a:lnTo>
                  <a:close/>
                </a:path>
              </a:pathLst>
            </a:custGeom>
            <a:ln w="7617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954735" y="5017770"/>
            <a:ext cx="19621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 b="1">
                <a:solidFill>
                  <a:srgbClr val="E2DFDF"/>
                </a:solidFill>
                <a:latin typeface="Carlito"/>
                <a:cs typeface="Carlito"/>
              </a:rPr>
              <a:t>3</a:t>
            </a:r>
            <a:endParaRPr sz="2650">
              <a:latin typeface="Carlito"/>
              <a:cs typeface="Carlito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517650" y="5006797"/>
            <a:ext cx="5494655" cy="18916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90" b="1">
                <a:solidFill>
                  <a:srgbClr val="E2DFDF"/>
                </a:solidFill>
                <a:latin typeface="Carlito"/>
                <a:cs typeface="Carlito"/>
              </a:rPr>
              <a:t>Nuanced</a:t>
            </a:r>
            <a:r>
              <a:rPr dirty="0" sz="2200" spc="-12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95" b="1">
                <a:solidFill>
                  <a:srgbClr val="E2DFDF"/>
                </a:solidFill>
                <a:latin typeface="Carlito"/>
                <a:cs typeface="Carlito"/>
              </a:rPr>
              <a:t>Understanding</a:t>
            </a:r>
            <a:r>
              <a:rPr dirty="0" sz="2200" spc="-10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45" b="1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2200" spc="-3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10" b="1">
                <a:solidFill>
                  <a:srgbClr val="E2DFDF"/>
                </a:solidFill>
                <a:latin typeface="Carlito"/>
                <a:cs typeface="Carlito"/>
              </a:rPr>
              <a:t>Battery</a:t>
            </a:r>
            <a:endParaRPr sz="2200">
              <a:latin typeface="Carlito"/>
              <a:cs typeface="Carlito"/>
            </a:endParaRPr>
          </a:p>
          <a:p>
            <a:pPr marL="12700" marR="5080">
              <a:lnSpc>
                <a:spcPct val="138100"/>
              </a:lnSpc>
              <a:spcBef>
                <a:spcPts val="459"/>
              </a:spcBef>
            </a:pP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Collins</a:t>
            </a:r>
            <a:r>
              <a:rPr dirty="0" sz="1750" spc="-1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v</a:t>
            </a:r>
            <a:r>
              <a:rPr dirty="0" sz="1750" spc="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Wilcock</a:t>
            </a:r>
            <a:r>
              <a:rPr dirty="0" sz="1750" spc="-1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refined</a:t>
            </a:r>
            <a:r>
              <a:rPr dirty="0" sz="1750" spc="-8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concept</a:t>
            </a:r>
            <a:r>
              <a:rPr dirty="0" sz="1750" spc="-1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battery,</a:t>
            </a:r>
            <a:r>
              <a:rPr dirty="0" sz="1750" spc="-10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recognising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that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recognising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that</a:t>
            </a:r>
            <a:r>
              <a:rPr dirty="0" sz="1750" spc="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not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all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physical</a:t>
            </a:r>
            <a:r>
              <a:rPr dirty="0" sz="1750" spc="-1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contact</a:t>
            </a:r>
            <a:r>
              <a:rPr dirty="0" sz="1750" spc="-114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constitutes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unlawful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unlawful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trespass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to 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person,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particularly</a:t>
            </a:r>
            <a:r>
              <a:rPr dirty="0" sz="17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750" spc="1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social</a:t>
            </a:r>
            <a:r>
              <a:rPr dirty="0" sz="1750" spc="-1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and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professional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contexts.</a:t>
            </a:r>
            <a:endParaRPr sz="1750">
              <a:latin typeface="Carlito"/>
              <a:cs typeface="Carlito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7427976" y="5061203"/>
            <a:ext cx="518159" cy="518159"/>
            <a:chOff x="7427976" y="5061203"/>
            <a:chExt cx="518159" cy="518159"/>
          </a:xfrm>
        </p:grpSpPr>
        <p:sp>
          <p:nvSpPr>
            <p:cNvPr id="19" name="object 19" descr=""/>
            <p:cNvSpPr/>
            <p:nvPr/>
          </p:nvSpPr>
          <p:spPr>
            <a:xfrm>
              <a:off x="7429500" y="5064251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415290" y="0"/>
                  </a:moveTo>
                  <a:lnTo>
                    <a:pt x="95250" y="0"/>
                  </a:lnTo>
                  <a:lnTo>
                    <a:pt x="58166" y="7493"/>
                  </a:lnTo>
                  <a:lnTo>
                    <a:pt x="27940" y="27940"/>
                  </a:lnTo>
                  <a:lnTo>
                    <a:pt x="7493" y="58166"/>
                  </a:lnTo>
                  <a:lnTo>
                    <a:pt x="0" y="95250"/>
                  </a:lnTo>
                  <a:lnTo>
                    <a:pt x="0" y="415290"/>
                  </a:lnTo>
                  <a:lnTo>
                    <a:pt x="7493" y="452374"/>
                  </a:lnTo>
                  <a:lnTo>
                    <a:pt x="27940" y="482600"/>
                  </a:lnTo>
                  <a:lnTo>
                    <a:pt x="58166" y="503047"/>
                  </a:lnTo>
                  <a:lnTo>
                    <a:pt x="95250" y="510540"/>
                  </a:lnTo>
                  <a:lnTo>
                    <a:pt x="415290" y="510540"/>
                  </a:lnTo>
                  <a:lnTo>
                    <a:pt x="452374" y="503047"/>
                  </a:lnTo>
                  <a:lnTo>
                    <a:pt x="482600" y="482600"/>
                  </a:lnTo>
                  <a:lnTo>
                    <a:pt x="503047" y="452374"/>
                  </a:lnTo>
                  <a:lnTo>
                    <a:pt x="510540" y="415290"/>
                  </a:lnTo>
                  <a:lnTo>
                    <a:pt x="510540" y="95250"/>
                  </a:lnTo>
                  <a:lnTo>
                    <a:pt x="503047" y="58166"/>
                  </a:lnTo>
                  <a:lnTo>
                    <a:pt x="482600" y="27940"/>
                  </a:lnTo>
                  <a:lnTo>
                    <a:pt x="452374" y="7493"/>
                  </a:lnTo>
                  <a:lnTo>
                    <a:pt x="415290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431786" y="5065013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0" y="95250"/>
                  </a:moveTo>
                  <a:lnTo>
                    <a:pt x="7493" y="58166"/>
                  </a:lnTo>
                  <a:lnTo>
                    <a:pt x="27940" y="27940"/>
                  </a:lnTo>
                  <a:lnTo>
                    <a:pt x="58166" y="7493"/>
                  </a:lnTo>
                  <a:lnTo>
                    <a:pt x="95250" y="0"/>
                  </a:lnTo>
                  <a:lnTo>
                    <a:pt x="415290" y="0"/>
                  </a:lnTo>
                  <a:lnTo>
                    <a:pt x="452374" y="7493"/>
                  </a:lnTo>
                  <a:lnTo>
                    <a:pt x="482600" y="27940"/>
                  </a:lnTo>
                  <a:lnTo>
                    <a:pt x="503047" y="58166"/>
                  </a:lnTo>
                  <a:lnTo>
                    <a:pt x="510540" y="95250"/>
                  </a:lnTo>
                  <a:lnTo>
                    <a:pt x="510540" y="415290"/>
                  </a:lnTo>
                  <a:lnTo>
                    <a:pt x="503047" y="452374"/>
                  </a:lnTo>
                  <a:lnTo>
                    <a:pt x="482600" y="482600"/>
                  </a:lnTo>
                  <a:lnTo>
                    <a:pt x="452374" y="503047"/>
                  </a:lnTo>
                  <a:lnTo>
                    <a:pt x="415290" y="510540"/>
                  </a:lnTo>
                  <a:lnTo>
                    <a:pt x="95250" y="510540"/>
                  </a:lnTo>
                  <a:lnTo>
                    <a:pt x="58166" y="503047"/>
                  </a:lnTo>
                  <a:lnTo>
                    <a:pt x="27940" y="482600"/>
                  </a:lnTo>
                  <a:lnTo>
                    <a:pt x="7493" y="452374"/>
                  </a:lnTo>
                  <a:lnTo>
                    <a:pt x="0" y="415290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2A17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7591806" y="5017770"/>
            <a:ext cx="19621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 b="1">
                <a:solidFill>
                  <a:srgbClr val="E2DFDF"/>
                </a:solidFill>
                <a:latin typeface="Carlito"/>
                <a:cs typeface="Carlito"/>
              </a:rPr>
              <a:t>4</a:t>
            </a:r>
            <a:endParaRPr sz="2650">
              <a:latin typeface="Carlito"/>
              <a:cs typeface="Carlito"/>
            </a:endParaRPr>
          </a:p>
        </p:txBody>
      </p:sp>
      <p:sp>
        <p:nvSpPr>
          <p:cNvPr id="23" name="object 2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pc="-10"/>
              <a:t>11/23/2024</a:t>
            </a:r>
          </a:p>
        </p:txBody>
      </p:sp>
      <p:sp>
        <p:nvSpPr>
          <p:cNvPr id="24" name="object 2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2" name="object 22" descr=""/>
          <p:cNvSpPr txBox="1"/>
          <p:nvPr/>
        </p:nvSpPr>
        <p:spPr>
          <a:xfrm>
            <a:off x="8154416" y="5006797"/>
            <a:ext cx="5585460" cy="18916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90" b="1">
                <a:solidFill>
                  <a:srgbClr val="E2DFDF"/>
                </a:solidFill>
                <a:latin typeface="Carlito"/>
                <a:cs typeface="Carlito"/>
              </a:rPr>
              <a:t>Limitations</a:t>
            </a:r>
            <a:r>
              <a:rPr dirty="0" sz="2200" spc="-10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40" b="1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2200" spc="-60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90" b="1">
                <a:solidFill>
                  <a:srgbClr val="E2DFDF"/>
                </a:solidFill>
                <a:latin typeface="Carlito"/>
                <a:cs typeface="Carlito"/>
              </a:rPr>
              <a:t>Necessity</a:t>
            </a:r>
            <a:r>
              <a:rPr dirty="0" sz="2200" spc="-95" b="1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2200" spc="-10" b="1">
                <a:solidFill>
                  <a:srgbClr val="E2DFDF"/>
                </a:solidFill>
                <a:latin typeface="Carlito"/>
                <a:cs typeface="Carlito"/>
              </a:rPr>
              <a:t>Defence</a:t>
            </a:r>
            <a:endParaRPr sz="2200">
              <a:latin typeface="Carlito"/>
              <a:cs typeface="Carlito"/>
            </a:endParaRPr>
          </a:p>
          <a:p>
            <a:pPr marL="12700" marR="5080">
              <a:lnSpc>
                <a:spcPct val="138100"/>
              </a:lnSpc>
              <a:spcBef>
                <a:spcPts val="459"/>
              </a:spcBef>
            </a:pP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Southwark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London</a:t>
            </a:r>
            <a:r>
              <a:rPr dirty="0" sz="1750" spc="-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Borough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Council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v</a:t>
            </a:r>
            <a:r>
              <a:rPr dirty="0" sz="1750" spc="6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0">
                <a:solidFill>
                  <a:srgbClr val="E2DFDF"/>
                </a:solidFill>
                <a:latin typeface="Carlito"/>
                <a:cs typeface="Carlito"/>
              </a:rPr>
              <a:t>Williams</a:t>
            </a:r>
            <a:r>
              <a:rPr dirty="0" sz="1750" spc="-1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established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clear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established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clear</a:t>
            </a:r>
            <a:r>
              <a:rPr dirty="0" sz="1750" spc="-1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boundaries</a:t>
            </a:r>
            <a:r>
              <a:rPr dirty="0" sz="1750" spc="-7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on 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the</a:t>
            </a:r>
            <a:r>
              <a:rPr dirty="0" sz="17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use</a:t>
            </a:r>
            <a:r>
              <a:rPr dirty="0" sz="1750" spc="-3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of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 necessity</a:t>
            </a:r>
            <a:r>
              <a:rPr dirty="0" sz="1750" spc="-9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as</a:t>
            </a:r>
            <a:r>
              <a:rPr dirty="0" sz="175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a</a:t>
            </a:r>
            <a:r>
              <a:rPr dirty="0" sz="1750" spc="-2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defence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defence</a:t>
            </a:r>
            <a:r>
              <a:rPr dirty="0" sz="1750" spc="-7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750" spc="-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2DFDF"/>
                </a:solidFill>
                <a:latin typeface="Carlito"/>
                <a:cs typeface="Carlito"/>
              </a:rPr>
              <a:t>civil</a:t>
            </a:r>
            <a:r>
              <a:rPr dirty="0" sz="1750" spc="-11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trespass</a:t>
            </a:r>
            <a:r>
              <a:rPr dirty="0" sz="1750" spc="-4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5">
                <a:solidFill>
                  <a:srgbClr val="E2DFDF"/>
                </a:solidFill>
                <a:latin typeface="Carlito"/>
                <a:cs typeface="Carlito"/>
              </a:rPr>
              <a:t>cases,</a:t>
            </a:r>
            <a:r>
              <a:rPr dirty="0" sz="1750" spc="-8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65">
                <a:solidFill>
                  <a:srgbClr val="E2DFDF"/>
                </a:solidFill>
                <a:latin typeface="Carlito"/>
                <a:cs typeface="Carlito"/>
              </a:rPr>
              <a:t>particularly</a:t>
            </a:r>
            <a:r>
              <a:rPr dirty="0" sz="1750" spc="-90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2DFDF"/>
                </a:solidFill>
                <a:latin typeface="Carlito"/>
                <a:cs typeface="Carlito"/>
              </a:rPr>
              <a:t>in</a:t>
            </a:r>
            <a:r>
              <a:rPr dirty="0" sz="1750" spc="2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2DFDF"/>
                </a:solidFill>
                <a:latin typeface="Carlito"/>
                <a:cs typeface="Carlito"/>
              </a:rPr>
              <a:t>housing</a:t>
            </a:r>
            <a:r>
              <a:rPr dirty="0" sz="1750" spc="-45">
                <a:solidFill>
                  <a:srgbClr val="E2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2DFDF"/>
                </a:solidFill>
                <a:latin typeface="Carlito"/>
                <a:cs typeface="Carlito"/>
              </a:rPr>
              <a:t>disputes. disputes.</a:t>
            </a:r>
            <a:endParaRPr sz="17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2024-11-22T16:53:29Z</dcterms:created>
  <dcterms:modified xsi:type="dcterms:W3CDTF">2024-11-22T16:53:29Z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2024-11-22T00:00:00Z</vt:filetime>
  </property>
  <property fmtid="{D5CDD505-2E9C-101B-9397-08002B2CF9AE}" pid="5" name="Producer">
    <vt:lpwstr>3-Heights(TM) PDF Security Shell 4.8.25.2 (http://www.pdf-tools.com)</vt:lpwstr>
  </property>
</Properties>
</file>