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sldIdLst>
    <p:sldId id="271" r:id="rId3"/>
    <p:sldId id="273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14630400" cy="8229600"/>
  <p:notesSz cx="14630400" cy="82296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762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793FC9-F268-4A1C-A093-607111501244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3D47C9-D9FC-4420-A744-6B89A243D619}">
      <dgm:prSet/>
      <dgm:spPr/>
      <dgm:t>
        <a:bodyPr/>
        <a:lstStyle/>
        <a:p>
          <a:r>
            <a:rPr lang="en-US" b="1" dirty="0"/>
            <a:t>Tutor</a:t>
          </a:r>
          <a:r>
            <a:rPr lang="en-US" dirty="0"/>
            <a:t>: </a:t>
          </a:r>
          <a:r>
            <a:rPr lang="en-GB" b="1" dirty="0"/>
            <a:t>Okwudili</a:t>
          </a:r>
          <a:r>
            <a:rPr lang="en-GB" dirty="0"/>
            <a:t> O. ONWURAH, </a:t>
          </a:r>
          <a:r>
            <a:rPr lang="en-GB" b="1" dirty="0"/>
            <a:t>LL.B.</a:t>
          </a:r>
          <a:r>
            <a:rPr lang="en-GB" dirty="0"/>
            <a:t> (Nigeria); </a:t>
          </a:r>
          <a:r>
            <a:rPr lang="en-GB" b="1" dirty="0"/>
            <a:t>BL</a:t>
          </a:r>
          <a:r>
            <a:rPr lang="en-GB" dirty="0"/>
            <a:t> (Abuja, Nigeria); </a:t>
          </a:r>
          <a:r>
            <a:rPr lang="en-GB" b="1" dirty="0"/>
            <a:t>LLM</a:t>
          </a:r>
          <a:r>
            <a:rPr lang="en-GB" dirty="0"/>
            <a:t> (Exeter, UK); </a:t>
          </a:r>
          <a:r>
            <a:rPr lang="en-GB" b="1" dirty="0"/>
            <a:t>LLM</a:t>
          </a:r>
          <a:r>
            <a:rPr lang="en-GB" dirty="0"/>
            <a:t> (Qingdao, PRC); </a:t>
          </a:r>
          <a:r>
            <a:rPr lang="en-GB" b="1" dirty="0"/>
            <a:t>LLM</a:t>
          </a:r>
          <a:r>
            <a:rPr lang="en-GB" dirty="0"/>
            <a:t> (Shanghai, PRC)</a:t>
          </a:r>
          <a:endParaRPr lang="en-US" dirty="0"/>
        </a:p>
      </dgm:t>
    </dgm:pt>
    <dgm:pt modelId="{3B4A0499-6413-43FF-A386-E2721FA19865}" type="parTrans" cxnId="{47B26742-AC34-473E-B2EF-084F9289332E}">
      <dgm:prSet/>
      <dgm:spPr/>
      <dgm:t>
        <a:bodyPr/>
        <a:lstStyle/>
        <a:p>
          <a:endParaRPr lang="en-US"/>
        </a:p>
      </dgm:t>
    </dgm:pt>
    <dgm:pt modelId="{87FB430B-75F2-4A98-9D03-92AAA2951C1F}" type="sibTrans" cxnId="{47B26742-AC34-473E-B2EF-084F9289332E}">
      <dgm:prSet/>
      <dgm:spPr/>
      <dgm:t>
        <a:bodyPr/>
        <a:lstStyle/>
        <a:p>
          <a:endParaRPr lang="en-US"/>
        </a:p>
      </dgm:t>
    </dgm:pt>
    <dgm:pt modelId="{A8BF8E76-CC70-4FFE-9E84-56635DBB574B}">
      <dgm:prSet/>
      <dgm:spPr/>
      <dgm:t>
        <a:bodyPr/>
        <a:lstStyle/>
        <a:p>
          <a:r>
            <a:rPr lang="en-US" dirty="0"/>
            <a:t>PhD in Law (Hong Kong)</a:t>
          </a:r>
          <a:br>
            <a:rPr lang="en-US" dirty="0"/>
          </a:br>
          <a:endParaRPr lang="en-US" dirty="0"/>
        </a:p>
      </dgm:t>
    </dgm:pt>
    <dgm:pt modelId="{FA5D942D-74A5-4061-9030-9816228997EF}" type="parTrans" cxnId="{AEEDF93A-6EFC-4794-9EA7-792AD6378CFA}">
      <dgm:prSet/>
      <dgm:spPr/>
      <dgm:t>
        <a:bodyPr/>
        <a:lstStyle/>
        <a:p>
          <a:endParaRPr lang="en-US"/>
        </a:p>
      </dgm:t>
    </dgm:pt>
    <dgm:pt modelId="{ECE27122-8DDC-4AB2-BC2B-CAA2EE80DAB4}" type="sibTrans" cxnId="{AEEDF93A-6EFC-4794-9EA7-792AD6378CFA}">
      <dgm:prSet/>
      <dgm:spPr/>
      <dgm:t>
        <a:bodyPr/>
        <a:lstStyle/>
        <a:p>
          <a:endParaRPr lang="en-US"/>
        </a:p>
      </dgm:t>
    </dgm:pt>
    <dgm:pt modelId="{3306BD63-0E89-49A9-9A19-0567680F4C23}">
      <dgm:prSet/>
      <dgm:spPr/>
      <dgm:t>
        <a:bodyPr/>
        <a:lstStyle/>
        <a:p>
          <a:r>
            <a:rPr lang="en-US" b="1" dirty="0">
              <a:solidFill>
                <a:srgbClr val="7030A0"/>
              </a:solidFill>
            </a:rPr>
            <a:t>Dr Okwudili O. Onwurah</a:t>
          </a:r>
          <a:endParaRPr lang="en-US" dirty="0"/>
        </a:p>
      </dgm:t>
    </dgm:pt>
    <dgm:pt modelId="{30624F51-6043-4586-B1CC-9CEDC9A4D448}" type="parTrans" cxnId="{D6BD83F6-285A-4EAF-A9E3-677B7328315D}">
      <dgm:prSet/>
      <dgm:spPr/>
      <dgm:t>
        <a:bodyPr/>
        <a:lstStyle/>
        <a:p>
          <a:endParaRPr lang="en-US"/>
        </a:p>
      </dgm:t>
    </dgm:pt>
    <dgm:pt modelId="{B8E6C81C-F96B-4037-B0AE-E195845F76E8}" type="sibTrans" cxnId="{D6BD83F6-285A-4EAF-A9E3-677B7328315D}">
      <dgm:prSet/>
      <dgm:spPr/>
      <dgm:t>
        <a:bodyPr/>
        <a:lstStyle/>
        <a:p>
          <a:endParaRPr lang="en-US"/>
        </a:p>
      </dgm:t>
    </dgm:pt>
    <dgm:pt modelId="{1C3346F7-2909-4802-A99B-C614BF60D0AA}" type="pres">
      <dgm:prSet presAssocID="{0D793FC9-F268-4A1C-A093-607111501244}" presName="Name0" presStyleCnt="0">
        <dgm:presLayoutVars>
          <dgm:dir/>
          <dgm:animLvl val="lvl"/>
          <dgm:resizeHandles val="exact"/>
        </dgm:presLayoutVars>
      </dgm:prSet>
      <dgm:spPr/>
    </dgm:pt>
    <dgm:pt modelId="{C5F0A950-62FA-4F84-A3CA-A98BE82F54E2}" type="pres">
      <dgm:prSet presAssocID="{3306BD63-0E89-49A9-9A19-0567680F4C23}" presName="boxAndChildren" presStyleCnt="0"/>
      <dgm:spPr/>
    </dgm:pt>
    <dgm:pt modelId="{9767B373-F5D2-4C16-8232-AD3EB3BA2865}" type="pres">
      <dgm:prSet presAssocID="{3306BD63-0E89-49A9-9A19-0567680F4C23}" presName="parentTextBox" presStyleLbl="node1" presStyleIdx="0" presStyleCnt="2" custScaleY="30958"/>
      <dgm:spPr/>
    </dgm:pt>
    <dgm:pt modelId="{F5F75FCB-6600-4BC3-91BE-B7A919D87789}" type="pres">
      <dgm:prSet presAssocID="{87FB430B-75F2-4A98-9D03-92AAA2951C1F}" presName="sp" presStyleCnt="0"/>
      <dgm:spPr/>
    </dgm:pt>
    <dgm:pt modelId="{5F2D1CFE-F0BA-4745-B54D-24C092E006B0}" type="pres">
      <dgm:prSet presAssocID="{4B3D47C9-D9FC-4420-A744-6B89A243D619}" presName="arrowAndChildren" presStyleCnt="0"/>
      <dgm:spPr/>
    </dgm:pt>
    <dgm:pt modelId="{1267F2E7-7445-44C5-85A1-474EA1B37E02}" type="pres">
      <dgm:prSet presAssocID="{4B3D47C9-D9FC-4420-A744-6B89A243D619}" presName="parentTextArrow" presStyleLbl="node1" presStyleIdx="0" presStyleCnt="2"/>
      <dgm:spPr/>
    </dgm:pt>
    <dgm:pt modelId="{50E560F1-A1B3-4C64-B8C9-000AEB7FD047}" type="pres">
      <dgm:prSet presAssocID="{4B3D47C9-D9FC-4420-A744-6B89A243D619}" presName="arrow" presStyleLbl="node1" presStyleIdx="1" presStyleCnt="2"/>
      <dgm:spPr/>
    </dgm:pt>
    <dgm:pt modelId="{36B24DEE-2EFE-405E-9811-D9B994214603}" type="pres">
      <dgm:prSet presAssocID="{4B3D47C9-D9FC-4420-A744-6B89A243D619}" presName="descendantArrow" presStyleCnt="0"/>
      <dgm:spPr/>
    </dgm:pt>
    <dgm:pt modelId="{776488E1-41F0-4B79-AF8B-E69517EDFD16}" type="pres">
      <dgm:prSet presAssocID="{A8BF8E76-CC70-4FFE-9E84-56635DBB574B}" presName="childTextArrow" presStyleLbl="fgAccFollowNode1" presStyleIdx="0" presStyleCnt="1" custScaleY="133803">
        <dgm:presLayoutVars>
          <dgm:bulletEnabled val="1"/>
        </dgm:presLayoutVars>
      </dgm:prSet>
      <dgm:spPr/>
    </dgm:pt>
  </dgm:ptLst>
  <dgm:cxnLst>
    <dgm:cxn modelId="{2CA50D17-3428-4E21-A0E9-2142B609A549}" type="presOf" srcId="{A8BF8E76-CC70-4FFE-9E84-56635DBB574B}" destId="{776488E1-41F0-4B79-AF8B-E69517EDFD16}" srcOrd="0" destOrd="0" presId="urn:microsoft.com/office/officeart/2005/8/layout/process4"/>
    <dgm:cxn modelId="{AEEDF93A-6EFC-4794-9EA7-792AD6378CFA}" srcId="{4B3D47C9-D9FC-4420-A744-6B89A243D619}" destId="{A8BF8E76-CC70-4FFE-9E84-56635DBB574B}" srcOrd="0" destOrd="0" parTransId="{FA5D942D-74A5-4061-9030-9816228997EF}" sibTransId="{ECE27122-8DDC-4AB2-BC2B-CAA2EE80DAB4}"/>
    <dgm:cxn modelId="{47B26742-AC34-473E-B2EF-084F9289332E}" srcId="{0D793FC9-F268-4A1C-A093-607111501244}" destId="{4B3D47C9-D9FC-4420-A744-6B89A243D619}" srcOrd="0" destOrd="0" parTransId="{3B4A0499-6413-43FF-A386-E2721FA19865}" sibTransId="{87FB430B-75F2-4A98-9D03-92AAA2951C1F}"/>
    <dgm:cxn modelId="{B199074C-A959-42AE-950B-CC10A8601A0B}" type="presOf" srcId="{0D793FC9-F268-4A1C-A093-607111501244}" destId="{1C3346F7-2909-4802-A99B-C614BF60D0AA}" srcOrd="0" destOrd="0" presId="urn:microsoft.com/office/officeart/2005/8/layout/process4"/>
    <dgm:cxn modelId="{257CA2B2-EA2D-4959-955D-DFCE9E7E358F}" type="presOf" srcId="{4B3D47C9-D9FC-4420-A744-6B89A243D619}" destId="{50E560F1-A1B3-4C64-B8C9-000AEB7FD047}" srcOrd="1" destOrd="0" presId="urn:microsoft.com/office/officeart/2005/8/layout/process4"/>
    <dgm:cxn modelId="{30CD7EBF-67CD-46FF-BC97-F2DED6ACCACB}" type="presOf" srcId="{3306BD63-0E89-49A9-9A19-0567680F4C23}" destId="{9767B373-F5D2-4C16-8232-AD3EB3BA2865}" srcOrd="0" destOrd="0" presId="urn:microsoft.com/office/officeart/2005/8/layout/process4"/>
    <dgm:cxn modelId="{FBA06BCD-9128-4C68-905E-EFF4446AEF5D}" type="presOf" srcId="{4B3D47C9-D9FC-4420-A744-6B89A243D619}" destId="{1267F2E7-7445-44C5-85A1-474EA1B37E02}" srcOrd="0" destOrd="0" presId="urn:microsoft.com/office/officeart/2005/8/layout/process4"/>
    <dgm:cxn modelId="{D6BD83F6-285A-4EAF-A9E3-677B7328315D}" srcId="{0D793FC9-F268-4A1C-A093-607111501244}" destId="{3306BD63-0E89-49A9-9A19-0567680F4C23}" srcOrd="1" destOrd="0" parTransId="{30624F51-6043-4586-B1CC-9CEDC9A4D448}" sibTransId="{B8E6C81C-F96B-4037-B0AE-E195845F76E8}"/>
    <dgm:cxn modelId="{E0C8B17A-7F02-4F63-810D-DF96617E6B2D}" type="presParOf" srcId="{1C3346F7-2909-4802-A99B-C614BF60D0AA}" destId="{C5F0A950-62FA-4F84-A3CA-A98BE82F54E2}" srcOrd="0" destOrd="0" presId="urn:microsoft.com/office/officeart/2005/8/layout/process4"/>
    <dgm:cxn modelId="{7141D6E0-9349-45F8-9636-CB6596552D4E}" type="presParOf" srcId="{C5F0A950-62FA-4F84-A3CA-A98BE82F54E2}" destId="{9767B373-F5D2-4C16-8232-AD3EB3BA2865}" srcOrd="0" destOrd="0" presId="urn:microsoft.com/office/officeart/2005/8/layout/process4"/>
    <dgm:cxn modelId="{0C2E3242-DD21-46C5-AA08-077C0A82A4E8}" type="presParOf" srcId="{1C3346F7-2909-4802-A99B-C614BF60D0AA}" destId="{F5F75FCB-6600-4BC3-91BE-B7A919D87789}" srcOrd="1" destOrd="0" presId="urn:microsoft.com/office/officeart/2005/8/layout/process4"/>
    <dgm:cxn modelId="{F99384A6-756B-4F34-BBEF-133B8347CFF4}" type="presParOf" srcId="{1C3346F7-2909-4802-A99B-C614BF60D0AA}" destId="{5F2D1CFE-F0BA-4745-B54D-24C092E006B0}" srcOrd="2" destOrd="0" presId="urn:microsoft.com/office/officeart/2005/8/layout/process4"/>
    <dgm:cxn modelId="{2026DBF1-B70E-4B5A-9191-54EE5B1A3FB7}" type="presParOf" srcId="{5F2D1CFE-F0BA-4745-B54D-24C092E006B0}" destId="{1267F2E7-7445-44C5-85A1-474EA1B37E02}" srcOrd="0" destOrd="0" presId="urn:microsoft.com/office/officeart/2005/8/layout/process4"/>
    <dgm:cxn modelId="{17BCA71F-A8C9-4F60-8970-4FE7522DAEAD}" type="presParOf" srcId="{5F2D1CFE-F0BA-4745-B54D-24C092E006B0}" destId="{50E560F1-A1B3-4C64-B8C9-000AEB7FD047}" srcOrd="1" destOrd="0" presId="urn:microsoft.com/office/officeart/2005/8/layout/process4"/>
    <dgm:cxn modelId="{D5099044-8757-44E1-B016-8040BDFB48D5}" type="presParOf" srcId="{5F2D1CFE-F0BA-4745-B54D-24C092E006B0}" destId="{36B24DEE-2EFE-405E-9811-D9B994214603}" srcOrd="2" destOrd="0" presId="urn:microsoft.com/office/officeart/2005/8/layout/process4"/>
    <dgm:cxn modelId="{29D1FAEC-771F-471D-A5D5-BE21DDF348A8}" type="presParOf" srcId="{36B24DEE-2EFE-405E-9811-D9B994214603}" destId="{776488E1-41F0-4B79-AF8B-E69517EDFD1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F0261D-2D55-44FE-9210-5FD47F397E4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35A3F13B-47ED-43DF-B9E5-A98CF9EEB27D}">
      <dgm:prSet/>
      <dgm:spPr/>
      <dgm:t>
        <a:bodyPr/>
        <a:lstStyle/>
        <a:p>
          <a:r>
            <a:rPr lang="en-GB"/>
            <a:t>The purpose of the online lesson is to encourage you to </a:t>
          </a:r>
          <a:r>
            <a:rPr lang="en-GB" b="1" u="sng"/>
            <a:t>participate actively </a:t>
          </a:r>
          <a:r>
            <a:rPr lang="en-GB"/>
            <a:t>in achieving your needs and simplifying your legal education. </a:t>
          </a:r>
          <a:r>
            <a:rPr lang="en-GB" i="1"/>
            <a:t>I want you to be the best!</a:t>
          </a:r>
          <a:endParaRPr lang="en-US"/>
        </a:p>
      </dgm:t>
    </dgm:pt>
    <dgm:pt modelId="{8FF08942-7391-4348-92FC-09578CC6DC39}" type="parTrans" cxnId="{A4AAC06D-AE2B-44A7-99FC-70B2928B7046}">
      <dgm:prSet/>
      <dgm:spPr/>
      <dgm:t>
        <a:bodyPr/>
        <a:lstStyle/>
        <a:p>
          <a:endParaRPr lang="en-US"/>
        </a:p>
      </dgm:t>
    </dgm:pt>
    <dgm:pt modelId="{B9FAA6FA-A55E-4E23-A733-53F6A54EFCF4}" type="sibTrans" cxnId="{A4AAC06D-AE2B-44A7-99FC-70B2928B7046}">
      <dgm:prSet/>
      <dgm:spPr/>
      <dgm:t>
        <a:bodyPr/>
        <a:lstStyle/>
        <a:p>
          <a:endParaRPr lang="en-US"/>
        </a:p>
      </dgm:t>
    </dgm:pt>
    <dgm:pt modelId="{6FD09409-AFB0-4F9A-BE0C-46F959774E90}">
      <dgm:prSet/>
      <dgm:spPr/>
      <dgm:t>
        <a:bodyPr/>
        <a:lstStyle/>
        <a:p>
          <a:r>
            <a:rPr lang="en-GB"/>
            <a:t>Will make the learning process more </a:t>
          </a:r>
          <a:r>
            <a:rPr lang="en-GB" b="1"/>
            <a:t>interactive discussions </a:t>
          </a:r>
          <a:r>
            <a:rPr lang="en-GB"/>
            <a:t>and feel free to ask any question or you can speak.</a:t>
          </a:r>
          <a:endParaRPr lang="en-US"/>
        </a:p>
      </dgm:t>
    </dgm:pt>
    <dgm:pt modelId="{F4A3C124-7376-407A-98EF-6D4F389FE0CE}" type="parTrans" cxnId="{22442EA2-D5D7-4ADC-AAEE-129243005349}">
      <dgm:prSet/>
      <dgm:spPr/>
      <dgm:t>
        <a:bodyPr/>
        <a:lstStyle/>
        <a:p>
          <a:endParaRPr lang="en-US"/>
        </a:p>
      </dgm:t>
    </dgm:pt>
    <dgm:pt modelId="{9DEAA4C5-B7C1-4FBF-89D2-F56254B6FB52}" type="sibTrans" cxnId="{22442EA2-D5D7-4ADC-AAEE-129243005349}">
      <dgm:prSet/>
      <dgm:spPr/>
      <dgm:t>
        <a:bodyPr/>
        <a:lstStyle/>
        <a:p>
          <a:endParaRPr lang="en-US"/>
        </a:p>
      </dgm:t>
    </dgm:pt>
    <dgm:pt modelId="{CB7AF24D-FB4F-4210-B8BF-267FB2A35091}">
      <dgm:prSet/>
      <dgm:spPr/>
      <dgm:t>
        <a:bodyPr/>
        <a:lstStyle/>
        <a:p>
          <a:r>
            <a:rPr lang="en-GB"/>
            <a:t>You have the right to choose whether to turn on your video or not.</a:t>
          </a:r>
          <a:endParaRPr lang="en-US"/>
        </a:p>
      </dgm:t>
    </dgm:pt>
    <dgm:pt modelId="{B1763A64-2655-437C-9198-40DD3D811301}" type="parTrans" cxnId="{A0BF5599-8C3F-4AE4-A729-018BAEE1C9C8}">
      <dgm:prSet/>
      <dgm:spPr/>
      <dgm:t>
        <a:bodyPr/>
        <a:lstStyle/>
        <a:p>
          <a:endParaRPr lang="en-US"/>
        </a:p>
      </dgm:t>
    </dgm:pt>
    <dgm:pt modelId="{C95D5CE8-A1A2-42A0-BD09-63E4399FD823}" type="sibTrans" cxnId="{A0BF5599-8C3F-4AE4-A729-018BAEE1C9C8}">
      <dgm:prSet/>
      <dgm:spPr/>
      <dgm:t>
        <a:bodyPr/>
        <a:lstStyle/>
        <a:p>
          <a:endParaRPr lang="en-US"/>
        </a:p>
      </dgm:t>
    </dgm:pt>
    <dgm:pt modelId="{C2C6110B-A200-4E00-A022-5CE342809BA6}">
      <dgm:prSet/>
      <dgm:spPr/>
      <dgm:t>
        <a:bodyPr/>
        <a:lstStyle/>
        <a:p>
          <a:r>
            <a:rPr lang="en-GB" b="1"/>
            <a:t>Participation</a:t>
          </a:r>
          <a:r>
            <a:rPr lang="en-GB"/>
            <a:t> prepares you for your exam and learning needs with ease.</a:t>
          </a:r>
          <a:endParaRPr lang="en-US"/>
        </a:p>
      </dgm:t>
    </dgm:pt>
    <dgm:pt modelId="{3CFD4D89-FD3D-4B44-B6F8-8CB4428C6F4D}" type="parTrans" cxnId="{76A397A0-B404-48B6-B4AB-184C79E9F608}">
      <dgm:prSet/>
      <dgm:spPr/>
      <dgm:t>
        <a:bodyPr/>
        <a:lstStyle/>
        <a:p>
          <a:endParaRPr lang="en-US"/>
        </a:p>
      </dgm:t>
    </dgm:pt>
    <dgm:pt modelId="{2413B61A-22B3-46C2-9D88-48F5EDA50F9B}" type="sibTrans" cxnId="{76A397A0-B404-48B6-B4AB-184C79E9F608}">
      <dgm:prSet/>
      <dgm:spPr/>
      <dgm:t>
        <a:bodyPr/>
        <a:lstStyle/>
        <a:p>
          <a:endParaRPr lang="en-US"/>
        </a:p>
      </dgm:t>
    </dgm:pt>
    <dgm:pt modelId="{E504DEF7-6C57-4261-9F15-D8D96ECE0325}" type="pres">
      <dgm:prSet presAssocID="{6CF0261D-2D55-44FE-9210-5FD47F397E45}" presName="root" presStyleCnt="0">
        <dgm:presLayoutVars>
          <dgm:dir/>
          <dgm:resizeHandles val="exact"/>
        </dgm:presLayoutVars>
      </dgm:prSet>
      <dgm:spPr/>
    </dgm:pt>
    <dgm:pt modelId="{764A1FB1-3F1C-4A74-B3AC-F3C71D3CBDD0}" type="pres">
      <dgm:prSet presAssocID="{35A3F13B-47ED-43DF-B9E5-A98CF9EEB27D}" presName="compNode" presStyleCnt="0"/>
      <dgm:spPr/>
    </dgm:pt>
    <dgm:pt modelId="{A308C6F5-232C-4278-837A-436FEC36C9EF}" type="pres">
      <dgm:prSet presAssocID="{35A3F13B-47ED-43DF-B9E5-A98CF9EEB27D}" presName="bgRect" presStyleLbl="bgShp" presStyleIdx="0" presStyleCnt="4"/>
      <dgm:spPr/>
    </dgm:pt>
    <dgm:pt modelId="{475D098F-80C1-4FDB-AA15-93FD6C92AD89}" type="pres">
      <dgm:prSet presAssocID="{35A3F13B-47ED-43DF-B9E5-A98CF9EEB27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16BB4887-9DD3-4E2B-81C1-34165235F025}" type="pres">
      <dgm:prSet presAssocID="{35A3F13B-47ED-43DF-B9E5-A98CF9EEB27D}" presName="spaceRect" presStyleCnt="0"/>
      <dgm:spPr/>
    </dgm:pt>
    <dgm:pt modelId="{52DED1E9-87B8-4E95-AEA1-5809C60BC887}" type="pres">
      <dgm:prSet presAssocID="{35A3F13B-47ED-43DF-B9E5-A98CF9EEB27D}" presName="parTx" presStyleLbl="revTx" presStyleIdx="0" presStyleCnt="4">
        <dgm:presLayoutVars>
          <dgm:chMax val="0"/>
          <dgm:chPref val="0"/>
        </dgm:presLayoutVars>
      </dgm:prSet>
      <dgm:spPr/>
    </dgm:pt>
    <dgm:pt modelId="{DA85CD30-2433-4F21-8546-1126D955669C}" type="pres">
      <dgm:prSet presAssocID="{B9FAA6FA-A55E-4E23-A733-53F6A54EFCF4}" presName="sibTrans" presStyleCnt="0"/>
      <dgm:spPr/>
    </dgm:pt>
    <dgm:pt modelId="{3632C0B6-4511-4935-8CD7-7FA822AA0493}" type="pres">
      <dgm:prSet presAssocID="{6FD09409-AFB0-4F9A-BE0C-46F959774E90}" presName="compNode" presStyleCnt="0"/>
      <dgm:spPr/>
    </dgm:pt>
    <dgm:pt modelId="{ED158944-AB7D-40B3-A81C-A0C0BF438834}" type="pres">
      <dgm:prSet presAssocID="{6FD09409-AFB0-4F9A-BE0C-46F959774E90}" presName="bgRect" presStyleLbl="bgShp" presStyleIdx="1" presStyleCnt="4"/>
      <dgm:spPr/>
    </dgm:pt>
    <dgm:pt modelId="{3EE44FAA-E8AA-4C6C-B66C-DA96929CA60A}" type="pres">
      <dgm:prSet presAssocID="{6FD09409-AFB0-4F9A-BE0C-46F959774E9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44261869-2890-4EA4-884D-F08E7CFF4AAF}" type="pres">
      <dgm:prSet presAssocID="{6FD09409-AFB0-4F9A-BE0C-46F959774E90}" presName="spaceRect" presStyleCnt="0"/>
      <dgm:spPr/>
    </dgm:pt>
    <dgm:pt modelId="{4F42BC31-629C-4823-8F02-EDD1C0D900B0}" type="pres">
      <dgm:prSet presAssocID="{6FD09409-AFB0-4F9A-BE0C-46F959774E90}" presName="parTx" presStyleLbl="revTx" presStyleIdx="1" presStyleCnt="4">
        <dgm:presLayoutVars>
          <dgm:chMax val="0"/>
          <dgm:chPref val="0"/>
        </dgm:presLayoutVars>
      </dgm:prSet>
      <dgm:spPr/>
    </dgm:pt>
    <dgm:pt modelId="{8484C96D-DC15-4445-B12B-7C6DEE7214C4}" type="pres">
      <dgm:prSet presAssocID="{9DEAA4C5-B7C1-4FBF-89D2-F56254B6FB52}" presName="sibTrans" presStyleCnt="0"/>
      <dgm:spPr/>
    </dgm:pt>
    <dgm:pt modelId="{922FCC07-F04B-4471-9600-B0D5DFDCF049}" type="pres">
      <dgm:prSet presAssocID="{CB7AF24D-FB4F-4210-B8BF-267FB2A35091}" presName="compNode" presStyleCnt="0"/>
      <dgm:spPr/>
    </dgm:pt>
    <dgm:pt modelId="{3913E2D7-983E-4C8F-8EBF-4F896A926757}" type="pres">
      <dgm:prSet presAssocID="{CB7AF24D-FB4F-4210-B8BF-267FB2A35091}" presName="bgRect" presStyleLbl="bgShp" presStyleIdx="2" presStyleCnt="4"/>
      <dgm:spPr/>
    </dgm:pt>
    <dgm:pt modelId="{C51882E3-379A-4170-BC65-3F23427DDFA9}" type="pres">
      <dgm:prSet presAssocID="{CB7AF24D-FB4F-4210-B8BF-267FB2A3509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y"/>
        </a:ext>
      </dgm:extLst>
    </dgm:pt>
    <dgm:pt modelId="{D12A3B45-769B-4B04-A530-34BC76A50615}" type="pres">
      <dgm:prSet presAssocID="{CB7AF24D-FB4F-4210-B8BF-267FB2A35091}" presName="spaceRect" presStyleCnt="0"/>
      <dgm:spPr/>
    </dgm:pt>
    <dgm:pt modelId="{889792C3-E0D7-4022-946F-703B16949394}" type="pres">
      <dgm:prSet presAssocID="{CB7AF24D-FB4F-4210-B8BF-267FB2A35091}" presName="parTx" presStyleLbl="revTx" presStyleIdx="2" presStyleCnt="4">
        <dgm:presLayoutVars>
          <dgm:chMax val="0"/>
          <dgm:chPref val="0"/>
        </dgm:presLayoutVars>
      </dgm:prSet>
      <dgm:spPr/>
    </dgm:pt>
    <dgm:pt modelId="{0205E4A8-55FF-4D52-ADAC-DCD719659583}" type="pres">
      <dgm:prSet presAssocID="{C95D5CE8-A1A2-42A0-BD09-63E4399FD823}" presName="sibTrans" presStyleCnt="0"/>
      <dgm:spPr/>
    </dgm:pt>
    <dgm:pt modelId="{0225E4A0-7028-4852-84FF-CE17E40DED34}" type="pres">
      <dgm:prSet presAssocID="{C2C6110B-A200-4E00-A022-5CE342809BA6}" presName="compNode" presStyleCnt="0"/>
      <dgm:spPr/>
    </dgm:pt>
    <dgm:pt modelId="{E31DD10D-F3A1-4F3A-9025-3BCF391ABEB1}" type="pres">
      <dgm:prSet presAssocID="{C2C6110B-A200-4E00-A022-5CE342809BA6}" presName="bgRect" presStyleLbl="bgShp" presStyleIdx="3" presStyleCnt="4"/>
      <dgm:spPr/>
    </dgm:pt>
    <dgm:pt modelId="{FD17031B-F77F-432A-950B-E8AC148C4689}" type="pres">
      <dgm:prSet presAssocID="{C2C6110B-A200-4E00-A022-5CE342809BA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6C3D9D82-18C5-458F-85D8-7DAE8D68090A}" type="pres">
      <dgm:prSet presAssocID="{C2C6110B-A200-4E00-A022-5CE342809BA6}" presName="spaceRect" presStyleCnt="0"/>
      <dgm:spPr/>
    </dgm:pt>
    <dgm:pt modelId="{46C2C13D-87F9-4266-BFB4-774D94FAAEB0}" type="pres">
      <dgm:prSet presAssocID="{C2C6110B-A200-4E00-A022-5CE342809BA6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37B6A028-3E0C-4E46-A0B9-6031C2080DA7}" type="presOf" srcId="{6CF0261D-2D55-44FE-9210-5FD47F397E45}" destId="{E504DEF7-6C57-4261-9F15-D8D96ECE0325}" srcOrd="0" destOrd="0" presId="urn:microsoft.com/office/officeart/2018/2/layout/IconVerticalSolidList"/>
    <dgm:cxn modelId="{A4AAC06D-AE2B-44A7-99FC-70B2928B7046}" srcId="{6CF0261D-2D55-44FE-9210-5FD47F397E45}" destId="{35A3F13B-47ED-43DF-B9E5-A98CF9EEB27D}" srcOrd="0" destOrd="0" parTransId="{8FF08942-7391-4348-92FC-09578CC6DC39}" sibTransId="{B9FAA6FA-A55E-4E23-A733-53F6A54EFCF4}"/>
    <dgm:cxn modelId="{508BA88F-9CAB-4F76-993C-196BD736AFAF}" type="presOf" srcId="{CB7AF24D-FB4F-4210-B8BF-267FB2A35091}" destId="{889792C3-E0D7-4022-946F-703B16949394}" srcOrd="0" destOrd="0" presId="urn:microsoft.com/office/officeart/2018/2/layout/IconVerticalSolidList"/>
    <dgm:cxn modelId="{A0BF5599-8C3F-4AE4-A729-018BAEE1C9C8}" srcId="{6CF0261D-2D55-44FE-9210-5FD47F397E45}" destId="{CB7AF24D-FB4F-4210-B8BF-267FB2A35091}" srcOrd="2" destOrd="0" parTransId="{B1763A64-2655-437C-9198-40DD3D811301}" sibTransId="{C95D5CE8-A1A2-42A0-BD09-63E4399FD823}"/>
    <dgm:cxn modelId="{04E4CC9D-A77F-43A5-A1B5-1D8B1909E41C}" type="presOf" srcId="{35A3F13B-47ED-43DF-B9E5-A98CF9EEB27D}" destId="{52DED1E9-87B8-4E95-AEA1-5809C60BC887}" srcOrd="0" destOrd="0" presId="urn:microsoft.com/office/officeart/2018/2/layout/IconVerticalSolidList"/>
    <dgm:cxn modelId="{76A397A0-B404-48B6-B4AB-184C79E9F608}" srcId="{6CF0261D-2D55-44FE-9210-5FD47F397E45}" destId="{C2C6110B-A200-4E00-A022-5CE342809BA6}" srcOrd="3" destOrd="0" parTransId="{3CFD4D89-FD3D-4B44-B6F8-8CB4428C6F4D}" sibTransId="{2413B61A-22B3-46C2-9D88-48F5EDA50F9B}"/>
    <dgm:cxn modelId="{22442EA2-D5D7-4ADC-AAEE-129243005349}" srcId="{6CF0261D-2D55-44FE-9210-5FD47F397E45}" destId="{6FD09409-AFB0-4F9A-BE0C-46F959774E90}" srcOrd="1" destOrd="0" parTransId="{F4A3C124-7376-407A-98EF-6D4F389FE0CE}" sibTransId="{9DEAA4C5-B7C1-4FBF-89D2-F56254B6FB52}"/>
    <dgm:cxn modelId="{6C1243C5-4A38-497B-8FC6-D7BF8C8639AE}" type="presOf" srcId="{6FD09409-AFB0-4F9A-BE0C-46F959774E90}" destId="{4F42BC31-629C-4823-8F02-EDD1C0D900B0}" srcOrd="0" destOrd="0" presId="urn:microsoft.com/office/officeart/2018/2/layout/IconVerticalSolidList"/>
    <dgm:cxn modelId="{6F03DCC7-3234-4914-A431-4BE9B2149311}" type="presOf" srcId="{C2C6110B-A200-4E00-A022-5CE342809BA6}" destId="{46C2C13D-87F9-4266-BFB4-774D94FAAEB0}" srcOrd="0" destOrd="0" presId="urn:microsoft.com/office/officeart/2018/2/layout/IconVerticalSolidList"/>
    <dgm:cxn modelId="{1BA8783B-997C-427E-81AD-6946FF905D38}" type="presParOf" srcId="{E504DEF7-6C57-4261-9F15-D8D96ECE0325}" destId="{764A1FB1-3F1C-4A74-B3AC-F3C71D3CBDD0}" srcOrd="0" destOrd="0" presId="urn:microsoft.com/office/officeart/2018/2/layout/IconVerticalSolidList"/>
    <dgm:cxn modelId="{C238800A-1A71-4643-AC9B-A1FC66B45C43}" type="presParOf" srcId="{764A1FB1-3F1C-4A74-B3AC-F3C71D3CBDD0}" destId="{A308C6F5-232C-4278-837A-436FEC36C9EF}" srcOrd="0" destOrd="0" presId="urn:microsoft.com/office/officeart/2018/2/layout/IconVerticalSolidList"/>
    <dgm:cxn modelId="{97D7457C-2C17-4A23-B25A-6E5A26388512}" type="presParOf" srcId="{764A1FB1-3F1C-4A74-B3AC-F3C71D3CBDD0}" destId="{475D098F-80C1-4FDB-AA15-93FD6C92AD89}" srcOrd="1" destOrd="0" presId="urn:microsoft.com/office/officeart/2018/2/layout/IconVerticalSolidList"/>
    <dgm:cxn modelId="{CBE59FD2-3F82-4FA0-8EB2-95C036AB1A8B}" type="presParOf" srcId="{764A1FB1-3F1C-4A74-B3AC-F3C71D3CBDD0}" destId="{16BB4887-9DD3-4E2B-81C1-34165235F025}" srcOrd="2" destOrd="0" presId="urn:microsoft.com/office/officeart/2018/2/layout/IconVerticalSolidList"/>
    <dgm:cxn modelId="{00696320-A1E7-4930-87B5-2C864B617FAE}" type="presParOf" srcId="{764A1FB1-3F1C-4A74-B3AC-F3C71D3CBDD0}" destId="{52DED1E9-87B8-4E95-AEA1-5809C60BC887}" srcOrd="3" destOrd="0" presId="urn:microsoft.com/office/officeart/2018/2/layout/IconVerticalSolidList"/>
    <dgm:cxn modelId="{8779DD45-473A-4AA8-99C0-21C56025DE7D}" type="presParOf" srcId="{E504DEF7-6C57-4261-9F15-D8D96ECE0325}" destId="{DA85CD30-2433-4F21-8546-1126D955669C}" srcOrd="1" destOrd="0" presId="urn:microsoft.com/office/officeart/2018/2/layout/IconVerticalSolidList"/>
    <dgm:cxn modelId="{D6281534-0251-41E3-AC50-6194A9D06548}" type="presParOf" srcId="{E504DEF7-6C57-4261-9F15-D8D96ECE0325}" destId="{3632C0B6-4511-4935-8CD7-7FA822AA0493}" srcOrd="2" destOrd="0" presId="urn:microsoft.com/office/officeart/2018/2/layout/IconVerticalSolidList"/>
    <dgm:cxn modelId="{6152A8E5-A70C-48AC-9D83-EF618BCE6856}" type="presParOf" srcId="{3632C0B6-4511-4935-8CD7-7FA822AA0493}" destId="{ED158944-AB7D-40B3-A81C-A0C0BF438834}" srcOrd="0" destOrd="0" presId="urn:microsoft.com/office/officeart/2018/2/layout/IconVerticalSolidList"/>
    <dgm:cxn modelId="{818B0962-7799-40DA-B7B4-4F32E1F99200}" type="presParOf" srcId="{3632C0B6-4511-4935-8CD7-7FA822AA0493}" destId="{3EE44FAA-E8AA-4C6C-B66C-DA96929CA60A}" srcOrd="1" destOrd="0" presId="urn:microsoft.com/office/officeart/2018/2/layout/IconVerticalSolidList"/>
    <dgm:cxn modelId="{A56C8879-2E20-4325-8277-5F97B2A0C72A}" type="presParOf" srcId="{3632C0B6-4511-4935-8CD7-7FA822AA0493}" destId="{44261869-2890-4EA4-884D-F08E7CFF4AAF}" srcOrd="2" destOrd="0" presId="urn:microsoft.com/office/officeart/2018/2/layout/IconVerticalSolidList"/>
    <dgm:cxn modelId="{997D2635-B9B6-473B-96D1-B6181E87B955}" type="presParOf" srcId="{3632C0B6-4511-4935-8CD7-7FA822AA0493}" destId="{4F42BC31-629C-4823-8F02-EDD1C0D900B0}" srcOrd="3" destOrd="0" presId="urn:microsoft.com/office/officeart/2018/2/layout/IconVerticalSolidList"/>
    <dgm:cxn modelId="{1019355F-C2A2-4F5B-B099-8669CBF3174F}" type="presParOf" srcId="{E504DEF7-6C57-4261-9F15-D8D96ECE0325}" destId="{8484C96D-DC15-4445-B12B-7C6DEE7214C4}" srcOrd="3" destOrd="0" presId="urn:microsoft.com/office/officeart/2018/2/layout/IconVerticalSolidList"/>
    <dgm:cxn modelId="{B7A16E4F-3625-4C02-823E-69051749CA00}" type="presParOf" srcId="{E504DEF7-6C57-4261-9F15-D8D96ECE0325}" destId="{922FCC07-F04B-4471-9600-B0D5DFDCF049}" srcOrd="4" destOrd="0" presId="urn:microsoft.com/office/officeart/2018/2/layout/IconVerticalSolidList"/>
    <dgm:cxn modelId="{C0B2BB2E-F68C-4A86-9399-683B049E9CD8}" type="presParOf" srcId="{922FCC07-F04B-4471-9600-B0D5DFDCF049}" destId="{3913E2D7-983E-4C8F-8EBF-4F896A926757}" srcOrd="0" destOrd="0" presId="urn:microsoft.com/office/officeart/2018/2/layout/IconVerticalSolidList"/>
    <dgm:cxn modelId="{CEDE4D41-947E-48D8-8F87-4347DA63F14A}" type="presParOf" srcId="{922FCC07-F04B-4471-9600-B0D5DFDCF049}" destId="{C51882E3-379A-4170-BC65-3F23427DDFA9}" srcOrd="1" destOrd="0" presId="urn:microsoft.com/office/officeart/2018/2/layout/IconVerticalSolidList"/>
    <dgm:cxn modelId="{FF02B940-EA10-41F1-8D96-A936EFEBCC7A}" type="presParOf" srcId="{922FCC07-F04B-4471-9600-B0D5DFDCF049}" destId="{D12A3B45-769B-4B04-A530-34BC76A50615}" srcOrd="2" destOrd="0" presId="urn:microsoft.com/office/officeart/2018/2/layout/IconVerticalSolidList"/>
    <dgm:cxn modelId="{1184F7B1-C14D-4D1F-98CE-D003841599DA}" type="presParOf" srcId="{922FCC07-F04B-4471-9600-B0D5DFDCF049}" destId="{889792C3-E0D7-4022-946F-703B16949394}" srcOrd="3" destOrd="0" presId="urn:microsoft.com/office/officeart/2018/2/layout/IconVerticalSolidList"/>
    <dgm:cxn modelId="{3F1602AA-AE51-46E9-9DC9-47EB9A1B089B}" type="presParOf" srcId="{E504DEF7-6C57-4261-9F15-D8D96ECE0325}" destId="{0205E4A8-55FF-4D52-ADAC-DCD719659583}" srcOrd="5" destOrd="0" presId="urn:microsoft.com/office/officeart/2018/2/layout/IconVerticalSolidList"/>
    <dgm:cxn modelId="{20031BD5-9ED0-42DB-9848-91C2E95DCB74}" type="presParOf" srcId="{E504DEF7-6C57-4261-9F15-D8D96ECE0325}" destId="{0225E4A0-7028-4852-84FF-CE17E40DED34}" srcOrd="6" destOrd="0" presId="urn:microsoft.com/office/officeart/2018/2/layout/IconVerticalSolidList"/>
    <dgm:cxn modelId="{DB5555F7-2B95-4E63-AE55-8E4289C8555F}" type="presParOf" srcId="{0225E4A0-7028-4852-84FF-CE17E40DED34}" destId="{E31DD10D-F3A1-4F3A-9025-3BCF391ABEB1}" srcOrd="0" destOrd="0" presId="urn:microsoft.com/office/officeart/2018/2/layout/IconVerticalSolidList"/>
    <dgm:cxn modelId="{95931166-23DB-48BB-9BB2-86C22D81280D}" type="presParOf" srcId="{0225E4A0-7028-4852-84FF-CE17E40DED34}" destId="{FD17031B-F77F-432A-950B-E8AC148C4689}" srcOrd="1" destOrd="0" presId="urn:microsoft.com/office/officeart/2018/2/layout/IconVerticalSolidList"/>
    <dgm:cxn modelId="{D4AB398E-4CAC-442F-B5AC-1919369FCB01}" type="presParOf" srcId="{0225E4A0-7028-4852-84FF-CE17E40DED34}" destId="{6C3D9D82-18C5-458F-85D8-7DAE8D68090A}" srcOrd="2" destOrd="0" presId="urn:microsoft.com/office/officeart/2018/2/layout/IconVerticalSolidList"/>
    <dgm:cxn modelId="{973D27F5-9277-4E1D-A318-454B50CA804F}" type="presParOf" srcId="{0225E4A0-7028-4852-84FF-CE17E40DED34}" destId="{46C2C13D-87F9-4266-BFB4-774D94FAAEB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7B373-F5D2-4C16-8232-AD3EB3BA2865}">
      <dsp:nvSpPr>
        <dsp:cNvPr id="0" name=""/>
        <dsp:cNvSpPr/>
      </dsp:nvSpPr>
      <dsp:spPr>
        <a:xfrm>
          <a:off x="0" y="3740727"/>
          <a:ext cx="11521435" cy="7597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solidFill>
                <a:srgbClr val="7030A0"/>
              </a:solidFill>
            </a:rPr>
            <a:t>Dr Okwudili O. Onwurah</a:t>
          </a:r>
          <a:endParaRPr lang="en-US" sz="2700" kern="1200" dirty="0"/>
        </a:p>
      </dsp:txBody>
      <dsp:txXfrm>
        <a:off x="0" y="3740727"/>
        <a:ext cx="11521435" cy="759742"/>
      </dsp:txXfrm>
    </dsp:sp>
    <dsp:sp modelId="{50E560F1-A1B3-4C64-B8C9-000AEB7FD047}">
      <dsp:nvSpPr>
        <dsp:cNvPr id="0" name=""/>
        <dsp:cNvSpPr/>
      </dsp:nvSpPr>
      <dsp:spPr>
        <a:xfrm rot="10800000">
          <a:off x="0" y="3123"/>
          <a:ext cx="11521435" cy="377441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Tutor</a:t>
          </a:r>
          <a:r>
            <a:rPr lang="en-US" sz="2700" kern="1200" dirty="0"/>
            <a:t>: </a:t>
          </a:r>
          <a:r>
            <a:rPr lang="en-GB" sz="2700" b="1" kern="1200" dirty="0"/>
            <a:t>Okwudili</a:t>
          </a:r>
          <a:r>
            <a:rPr lang="en-GB" sz="2700" kern="1200" dirty="0"/>
            <a:t> O. ONWURAH, </a:t>
          </a:r>
          <a:r>
            <a:rPr lang="en-GB" sz="2700" b="1" kern="1200" dirty="0"/>
            <a:t>LL.B.</a:t>
          </a:r>
          <a:r>
            <a:rPr lang="en-GB" sz="2700" kern="1200" dirty="0"/>
            <a:t> (Nigeria); </a:t>
          </a:r>
          <a:r>
            <a:rPr lang="en-GB" sz="2700" b="1" kern="1200" dirty="0"/>
            <a:t>BL</a:t>
          </a:r>
          <a:r>
            <a:rPr lang="en-GB" sz="2700" kern="1200" dirty="0"/>
            <a:t> (Abuja, Nigeria); </a:t>
          </a:r>
          <a:r>
            <a:rPr lang="en-GB" sz="2700" b="1" kern="1200" dirty="0"/>
            <a:t>LLM</a:t>
          </a:r>
          <a:r>
            <a:rPr lang="en-GB" sz="2700" kern="1200" dirty="0"/>
            <a:t> (Exeter, UK); </a:t>
          </a:r>
          <a:r>
            <a:rPr lang="en-GB" sz="2700" b="1" kern="1200" dirty="0"/>
            <a:t>LLM</a:t>
          </a:r>
          <a:r>
            <a:rPr lang="en-GB" sz="2700" kern="1200" dirty="0"/>
            <a:t> (Qingdao, PRC); </a:t>
          </a:r>
          <a:r>
            <a:rPr lang="en-GB" sz="2700" b="1" kern="1200" dirty="0"/>
            <a:t>LLM</a:t>
          </a:r>
          <a:r>
            <a:rPr lang="en-GB" sz="2700" kern="1200" dirty="0"/>
            <a:t> (Shanghai, PRC)</a:t>
          </a:r>
          <a:endParaRPr lang="en-US" sz="2700" kern="1200" dirty="0"/>
        </a:p>
      </dsp:txBody>
      <dsp:txXfrm rot="-10800000">
        <a:off x="0" y="3123"/>
        <a:ext cx="11521435" cy="1324819"/>
      </dsp:txXfrm>
    </dsp:sp>
    <dsp:sp modelId="{776488E1-41F0-4B79-AF8B-E69517EDFD16}">
      <dsp:nvSpPr>
        <dsp:cNvPr id="0" name=""/>
        <dsp:cNvSpPr/>
      </dsp:nvSpPr>
      <dsp:spPr>
        <a:xfrm>
          <a:off x="0" y="1137201"/>
          <a:ext cx="11521435" cy="15100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6936" tIns="67310" rIns="376936" bIns="6731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 dirty="0"/>
            <a:t>PhD in Law (Hong Kong)</a:t>
          </a:r>
          <a:br>
            <a:rPr lang="en-US" sz="5300" kern="1200" dirty="0"/>
          </a:br>
          <a:endParaRPr lang="en-US" sz="5300" kern="1200" dirty="0"/>
        </a:p>
      </dsp:txBody>
      <dsp:txXfrm>
        <a:off x="0" y="1137201"/>
        <a:ext cx="11521435" cy="15100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08C6F5-232C-4278-837A-436FEC36C9EF}">
      <dsp:nvSpPr>
        <dsp:cNvPr id="0" name=""/>
        <dsp:cNvSpPr/>
      </dsp:nvSpPr>
      <dsp:spPr>
        <a:xfrm>
          <a:off x="0" y="2614"/>
          <a:ext cx="7097051" cy="132487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5D098F-80C1-4FDB-AA15-93FD6C92AD89}">
      <dsp:nvSpPr>
        <dsp:cNvPr id="0" name=""/>
        <dsp:cNvSpPr/>
      </dsp:nvSpPr>
      <dsp:spPr>
        <a:xfrm>
          <a:off x="400774" y="300711"/>
          <a:ext cx="728681" cy="7286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DED1E9-87B8-4E95-AEA1-5809C60BC887}">
      <dsp:nvSpPr>
        <dsp:cNvPr id="0" name=""/>
        <dsp:cNvSpPr/>
      </dsp:nvSpPr>
      <dsp:spPr>
        <a:xfrm>
          <a:off x="1530231" y="2614"/>
          <a:ext cx="5566819" cy="1324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216" tIns="140216" rIns="140216" bIns="14021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The purpose of the online lesson is to encourage you to </a:t>
          </a:r>
          <a:r>
            <a:rPr lang="en-GB" sz="2000" b="1" u="sng" kern="1200"/>
            <a:t>participate actively </a:t>
          </a:r>
          <a:r>
            <a:rPr lang="en-GB" sz="2000" kern="1200"/>
            <a:t>in achieving your needs and simplifying your legal education. </a:t>
          </a:r>
          <a:r>
            <a:rPr lang="en-GB" sz="2000" i="1" kern="1200"/>
            <a:t>I want you to be the best!</a:t>
          </a:r>
          <a:endParaRPr lang="en-US" sz="2000" kern="1200"/>
        </a:p>
      </dsp:txBody>
      <dsp:txXfrm>
        <a:off x="1530231" y="2614"/>
        <a:ext cx="5566819" cy="1324875"/>
      </dsp:txXfrm>
    </dsp:sp>
    <dsp:sp modelId="{ED158944-AB7D-40B3-A81C-A0C0BF438834}">
      <dsp:nvSpPr>
        <dsp:cNvPr id="0" name=""/>
        <dsp:cNvSpPr/>
      </dsp:nvSpPr>
      <dsp:spPr>
        <a:xfrm>
          <a:off x="0" y="1658708"/>
          <a:ext cx="7097051" cy="132487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E44FAA-E8AA-4C6C-B66C-DA96929CA60A}">
      <dsp:nvSpPr>
        <dsp:cNvPr id="0" name=""/>
        <dsp:cNvSpPr/>
      </dsp:nvSpPr>
      <dsp:spPr>
        <a:xfrm>
          <a:off x="400774" y="1956805"/>
          <a:ext cx="728681" cy="72868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42BC31-629C-4823-8F02-EDD1C0D900B0}">
      <dsp:nvSpPr>
        <dsp:cNvPr id="0" name=""/>
        <dsp:cNvSpPr/>
      </dsp:nvSpPr>
      <dsp:spPr>
        <a:xfrm>
          <a:off x="1530231" y="1658708"/>
          <a:ext cx="5566819" cy="1324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216" tIns="140216" rIns="140216" bIns="14021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Will make the learning process more </a:t>
          </a:r>
          <a:r>
            <a:rPr lang="en-GB" sz="2000" b="1" kern="1200"/>
            <a:t>interactive discussions </a:t>
          </a:r>
          <a:r>
            <a:rPr lang="en-GB" sz="2000" kern="1200"/>
            <a:t>and feel free to ask any question or you can speak.</a:t>
          </a:r>
          <a:endParaRPr lang="en-US" sz="2000" kern="1200"/>
        </a:p>
      </dsp:txBody>
      <dsp:txXfrm>
        <a:off x="1530231" y="1658708"/>
        <a:ext cx="5566819" cy="1324875"/>
      </dsp:txXfrm>
    </dsp:sp>
    <dsp:sp modelId="{3913E2D7-983E-4C8F-8EBF-4F896A926757}">
      <dsp:nvSpPr>
        <dsp:cNvPr id="0" name=""/>
        <dsp:cNvSpPr/>
      </dsp:nvSpPr>
      <dsp:spPr>
        <a:xfrm>
          <a:off x="0" y="3314803"/>
          <a:ext cx="7097051" cy="132487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1882E3-379A-4170-BC65-3F23427DDFA9}">
      <dsp:nvSpPr>
        <dsp:cNvPr id="0" name=""/>
        <dsp:cNvSpPr/>
      </dsp:nvSpPr>
      <dsp:spPr>
        <a:xfrm>
          <a:off x="400774" y="3612900"/>
          <a:ext cx="728681" cy="72868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9792C3-E0D7-4022-946F-703B16949394}">
      <dsp:nvSpPr>
        <dsp:cNvPr id="0" name=""/>
        <dsp:cNvSpPr/>
      </dsp:nvSpPr>
      <dsp:spPr>
        <a:xfrm>
          <a:off x="1530231" y="3314803"/>
          <a:ext cx="5566819" cy="1324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216" tIns="140216" rIns="140216" bIns="14021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You have the right to choose whether to turn on your video or not.</a:t>
          </a:r>
          <a:endParaRPr lang="en-US" sz="2000" kern="1200"/>
        </a:p>
      </dsp:txBody>
      <dsp:txXfrm>
        <a:off x="1530231" y="3314803"/>
        <a:ext cx="5566819" cy="1324875"/>
      </dsp:txXfrm>
    </dsp:sp>
    <dsp:sp modelId="{E31DD10D-F3A1-4F3A-9025-3BCF391ABEB1}">
      <dsp:nvSpPr>
        <dsp:cNvPr id="0" name=""/>
        <dsp:cNvSpPr/>
      </dsp:nvSpPr>
      <dsp:spPr>
        <a:xfrm>
          <a:off x="0" y="4970898"/>
          <a:ext cx="7097051" cy="13248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17031B-F77F-432A-950B-E8AC148C4689}">
      <dsp:nvSpPr>
        <dsp:cNvPr id="0" name=""/>
        <dsp:cNvSpPr/>
      </dsp:nvSpPr>
      <dsp:spPr>
        <a:xfrm>
          <a:off x="400774" y="5268995"/>
          <a:ext cx="728681" cy="72868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C2C13D-87F9-4266-BFB4-774D94FAAEB0}">
      <dsp:nvSpPr>
        <dsp:cNvPr id="0" name=""/>
        <dsp:cNvSpPr/>
      </dsp:nvSpPr>
      <dsp:spPr>
        <a:xfrm>
          <a:off x="1530231" y="4970898"/>
          <a:ext cx="5566819" cy="1324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216" tIns="140216" rIns="140216" bIns="14021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/>
            <a:t>Participation</a:t>
          </a:r>
          <a:r>
            <a:rPr lang="en-GB" sz="2000" kern="1200"/>
            <a:t> prepares you for your exam and learning needs with ease.</a:t>
          </a:r>
          <a:endParaRPr lang="en-US" sz="2000" kern="1200"/>
        </a:p>
      </dsp:txBody>
      <dsp:txXfrm>
        <a:off x="1530231" y="4970898"/>
        <a:ext cx="5566819" cy="1324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97280" y="2551176"/>
            <a:ext cx="12435840" cy="17282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0" i="0">
                <a:solidFill>
                  <a:srgbClr val="F1E782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94560" y="4608576"/>
            <a:ext cx="10241280" cy="205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50" b="0" i="0">
                <a:solidFill>
                  <a:srgbClr val="CFCABE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0" y="3190240"/>
            <a:ext cx="5661965" cy="691514"/>
          </a:xfrm>
        </p:spPr>
        <p:txBody>
          <a:bodyPr anchor="b">
            <a:noAutofit/>
          </a:bodyPr>
          <a:lstStyle>
            <a:lvl1pPr marL="0" indent="0">
              <a:spcBef>
                <a:spcPts val="806"/>
              </a:spcBef>
              <a:spcAft>
                <a:spcPts val="720"/>
              </a:spcAft>
              <a:buNone/>
              <a:defRPr sz="3360" b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54480" y="3891915"/>
            <a:ext cx="5661965" cy="3159126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16804" y="3190240"/>
            <a:ext cx="5661965" cy="691514"/>
          </a:xfrm>
        </p:spPr>
        <p:txBody>
          <a:bodyPr anchor="b">
            <a:noAutofit/>
          </a:bodyPr>
          <a:lstStyle>
            <a:lvl1pPr marL="0" indent="0">
              <a:spcBef>
                <a:spcPts val="806"/>
              </a:spcBef>
              <a:spcAft>
                <a:spcPts val="720"/>
              </a:spcAft>
              <a:buNone/>
              <a:defRPr sz="3360" b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16804" y="3891915"/>
            <a:ext cx="5661965" cy="3159126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BED5A-CD1C-41C9-9138-AA6D3C69EE51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675403" y="290575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9978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D436-3EB6-494F-83B8-CB7168DEC979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75403" y="290575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0304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0B29-9A24-4554-9833-B017014123F0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444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2574" y="1666241"/>
            <a:ext cx="4462146" cy="1645920"/>
          </a:xfrm>
        </p:spPr>
        <p:txBody>
          <a:bodyPr anchor="b">
            <a:normAutofit/>
          </a:bodyPr>
          <a:lstStyle>
            <a:lvl1pPr algn="ctr">
              <a:defRPr sz="288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2" y="1178558"/>
            <a:ext cx="6563359" cy="5872482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52574" y="3637278"/>
            <a:ext cx="4462146" cy="2926085"/>
          </a:xfrm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53BA8-F3D4-44EC-B186-3C3243685898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675403" y="3495040"/>
            <a:ext cx="42173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2023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79" y="2260598"/>
            <a:ext cx="7490179" cy="1645920"/>
          </a:xfrm>
        </p:spPr>
        <p:txBody>
          <a:bodyPr anchor="b">
            <a:normAutofit/>
          </a:bodyPr>
          <a:lstStyle>
            <a:lvl1pPr algn="ctr">
              <a:defRPr sz="336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713798" y="1249680"/>
            <a:ext cx="3676016" cy="573024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54479" y="3906518"/>
            <a:ext cx="7490179" cy="2194560"/>
          </a:xfrm>
        </p:spPr>
        <p:txBody>
          <a:bodyPr anchor="t">
            <a:normAutofit/>
          </a:bodyPr>
          <a:lstStyle>
            <a:lvl1pPr marL="0" indent="0" algn="ctr">
              <a:buNone/>
              <a:defRPr sz="216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68A35-2CEA-44FC-B515-049EB0377029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795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1" y="5778498"/>
            <a:ext cx="11531599" cy="680086"/>
          </a:xfrm>
        </p:spPr>
        <p:txBody>
          <a:bodyPr anchor="b">
            <a:normAutofit/>
          </a:bodyPr>
          <a:lstStyle>
            <a:lvl1pPr algn="ctr">
              <a:defRPr sz="288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49713" y="1249679"/>
            <a:ext cx="12127166" cy="4003043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54481" y="6458584"/>
            <a:ext cx="11531599" cy="592454"/>
          </a:xfrm>
        </p:spPr>
        <p:txBody>
          <a:bodyPr>
            <a:normAutofit/>
          </a:bodyPr>
          <a:lstStyle>
            <a:lvl1pPr marL="0" indent="0" algn="ctr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744E-276C-48C7-A5B9-AF9DF8C0ACD3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3472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4642" y="1178558"/>
            <a:ext cx="11511278" cy="3545842"/>
          </a:xfrm>
        </p:spPr>
        <p:txBody>
          <a:bodyPr anchor="ctr">
            <a:normAutofit/>
          </a:bodyPr>
          <a:lstStyle>
            <a:lvl1pPr algn="ctr">
              <a:defRPr sz="384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4642" y="5212080"/>
            <a:ext cx="11511278" cy="18389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C12-33D0-4291-A67F-9186B24BAFB6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675403" y="496823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5750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455" y="1178558"/>
            <a:ext cx="11155678" cy="2844802"/>
          </a:xfrm>
        </p:spPr>
        <p:txBody>
          <a:bodyPr anchor="ctr">
            <a:normAutofit/>
          </a:bodyPr>
          <a:lstStyle>
            <a:lvl1pPr algn="ctr">
              <a:defRPr sz="384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09775" y="4023360"/>
            <a:ext cx="10607042" cy="70104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400"/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1" y="5212080"/>
            <a:ext cx="11531599" cy="18389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402AB-B25B-4920-BDF6-0D9ACABE3DAE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34416" y="1055953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720320" y="3393444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 algn="r"/>
            <a:r>
              <a:rPr lang="en-US" sz="96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675403" y="496823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22009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2" y="3970297"/>
            <a:ext cx="11531602" cy="1762560"/>
          </a:xfrm>
        </p:spPr>
        <p:txBody>
          <a:bodyPr anchor="b">
            <a:normAutofit/>
          </a:bodyPr>
          <a:lstStyle>
            <a:lvl1pPr algn="l">
              <a:defRPr sz="384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1" y="5732857"/>
            <a:ext cx="11531602" cy="1032480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EF5E9-6CBB-4D99-974A-13ED7CF5A3DC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7179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455" y="1178558"/>
            <a:ext cx="11155678" cy="2692402"/>
          </a:xfrm>
        </p:spPr>
        <p:txBody>
          <a:bodyPr anchor="ctr">
            <a:normAutofit/>
          </a:bodyPr>
          <a:lstStyle>
            <a:lvl1pPr algn="ctr">
              <a:defRPr sz="384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554481" y="4367174"/>
            <a:ext cx="11531602" cy="1064362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8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1" y="5435600"/>
            <a:ext cx="11531602" cy="1615440"/>
          </a:xfrm>
        </p:spPr>
        <p:txBody>
          <a:bodyPr anchor="t">
            <a:normAutofit/>
          </a:bodyPr>
          <a:lstStyle>
            <a:lvl1pPr marL="0" indent="0" algn="l">
              <a:buNone/>
              <a:defRPr sz="216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1F78-D7B8-4ADC-A70F-CD9A5A0C11A9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34416" y="1055953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720320" y="3119113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 algn="r"/>
            <a:r>
              <a:rPr lang="en-US" sz="96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675403" y="4114800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307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rgbClr val="F1E782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750" b="0" i="0">
                <a:solidFill>
                  <a:srgbClr val="CFCABE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1" y="1178558"/>
            <a:ext cx="11531599" cy="269240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554481" y="4356201"/>
            <a:ext cx="11531602" cy="100949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336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0" y="5364480"/>
            <a:ext cx="11531604" cy="1686560"/>
          </a:xfrm>
        </p:spPr>
        <p:txBody>
          <a:bodyPr anchor="t">
            <a:normAutofit/>
          </a:bodyPr>
          <a:lstStyle>
            <a:lvl1pPr marL="0" indent="0" algn="l">
              <a:buNone/>
              <a:defRPr sz="216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89673-0989-4DE3-9ABA-73D09582444D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675403" y="4114800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76052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27E1A-0EBE-4D80-BEA0-B2FD01C5F372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75403" y="290575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3769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799228" y="1178558"/>
            <a:ext cx="2269074" cy="58724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4478" y="1178558"/>
            <a:ext cx="8919630" cy="587248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93977-895A-4931-BC27-26BBF6904C81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636668" y="1188720"/>
            <a:ext cx="0" cy="585216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576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rgbClr val="F1E782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68197" y="2712466"/>
            <a:ext cx="3943985" cy="44818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50" b="0" i="0">
                <a:solidFill>
                  <a:srgbClr val="F1E782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858882" y="2712466"/>
            <a:ext cx="3968115" cy="44818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50" b="0" i="0">
                <a:solidFill>
                  <a:srgbClr val="F1E782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rgbClr val="F1E782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0321" y="0"/>
            <a:ext cx="14677392" cy="8227457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0878" y="2245358"/>
            <a:ext cx="8178803" cy="1818640"/>
          </a:xfrm>
        </p:spPr>
        <p:txBody>
          <a:bodyPr anchor="b">
            <a:noAutofit/>
          </a:bodyPr>
          <a:lstStyle>
            <a:lvl1pPr algn="ctr">
              <a:defRPr sz="648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0878" y="4389117"/>
            <a:ext cx="8178803" cy="1584962"/>
          </a:xfrm>
        </p:spPr>
        <p:txBody>
          <a:bodyPr anchor="t">
            <a:normAutofit/>
          </a:bodyPr>
          <a:lstStyle>
            <a:lvl1pPr marL="0" indent="0" algn="ctr">
              <a:buNone/>
              <a:defRPr sz="2520">
                <a:solidFill>
                  <a:schemeClr val="tx1"/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579879" y="6045196"/>
            <a:ext cx="1076960" cy="335280"/>
          </a:xfrm>
        </p:spPr>
        <p:txBody>
          <a:bodyPr/>
          <a:lstStyle/>
          <a:p>
            <a:fld id="{8CFFBC94-5597-4E44-B64C-D7FD77DF7E84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30877" y="6045196"/>
            <a:ext cx="6257562" cy="3352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48281" y="6045196"/>
            <a:ext cx="661400" cy="33528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3230879" y="4226557"/>
            <a:ext cx="817880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6825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675403" y="290575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B534E-EC2B-480C-979F-82E1D583FA20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673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8083" y="2103127"/>
            <a:ext cx="9790426" cy="2187017"/>
          </a:xfrm>
        </p:spPr>
        <p:txBody>
          <a:bodyPr anchor="b">
            <a:normAutofit/>
          </a:bodyPr>
          <a:lstStyle>
            <a:lvl1pPr algn="ctr">
              <a:defRPr sz="528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8080" y="4615262"/>
            <a:ext cx="9790428" cy="1145456"/>
          </a:xfrm>
        </p:spPr>
        <p:txBody>
          <a:bodyPr anchor="t">
            <a:normAutofit/>
          </a:bodyPr>
          <a:lstStyle>
            <a:lvl1pPr marL="0" indent="0" algn="ctr">
              <a:buNone/>
              <a:defRPr sz="288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5CD9C-2490-4D54-A9A4-5744505C7BDE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415268" y="4452702"/>
            <a:ext cx="979605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0990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675403" y="290575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8138" y="3072384"/>
            <a:ext cx="5661965" cy="397215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17613" y="3072384"/>
            <a:ext cx="5661965" cy="397215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0E04D-8037-469D-B903-B2892E834669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696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4630400" cy="8229600"/>
          </a:xfrm>
          <a:custGeom>
            <a:avLst/>
            <a:gdLst/>
            <a:ahLst/>
            <a:cxnLst/>
            <a:rect l="l" t="t" r="r" b="b"/>
            <a:pathLst>
              <a:path w="14630400" h="8229600">
                <a:moveTo>
                  <a:pt x="14630400" y="0"/>
                </a:moveTo>
                <a:lnTo>
                  <a:pt x="0" y="0"/>
                </a:lnTo>
                <a:lnTo>
                  <a:pt x="0" y="8229600"/>
                </a:lnTo>
                <a:lnTo>
                  <a:pt x="14630400" y="8229600"/>
                </a:lnTo>
                <a:lnTo>
                  <a:pt x="14630400" y="0"/>
                </a:lnTo>
                <a:close/>
              </a:path>
            </a:pathLst>
          </a:custGeom>
          <a:solidFill>
            <a:srgbClr val="1B1C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98398" y="486556"/>
            <a:ext cx="13233603" cy="12934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0" i="0">
                <a:solidFill>
                  <a:srgbClr val="F1E782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95398" y="1840230"/>
            <a:ext cx="12091035" cy="5316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50" b="0" i="0">
                <a:solidFill>
                  <a:srgbClr val="CFCABE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974336" y="7653528"/>
            <a:ext cx="4681728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31520" y="7653528"/>
            <a:ext cx="3364992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039850" y="7628506"/>
            <a:ext cx="257175" cy="233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8883" y="0"/>
            <a:ext cx="14675954" cy="8227457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54483" y="1178559"/>
            <a:ext cx="11521435" cy="156464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1" y="3068319"/>
            <a:ext cx="11521435" cy="39827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13001" y="7162800"/>
            <a:ext cx="1920240" cy="3352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4D5E3B4-0652-4011-9D35-266FDBFD8791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54481" y="7162800"/>
            <a:ext cx="8767080" cy="3352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424682" y="7162800"/>
            <a:ext cx="651236" cy="3352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96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hf hdr="0" ftr="0"/>
  <p:txStyles>
    <p:titleStyle>
      <a:lvl1pPr algn="ctr" defTabSz="548640" rtl="0" eaLnBrk="1" latinLnBrk="0" hangingPunct="1">
        <a:spcBef>
          <a:spcPct val="0"/>
        </a:spcBef>
        <a:buNone/>
        <a:defRPr sz="528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28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89154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44018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216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851660" indent="-20574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92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400300" indent="-20574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301752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356616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411480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466344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Mobile device with apps">
            <a:extLst>
              <a:ext uri="{FF2B5EF4-FFF2-40B4-BE49-F238E27FC236}">
                <a16:creationId xmlns:a16="http://schemas.microsoft.com/office/drawing/2014/main" id="{EE0A3CAA-54A6-4EA8-7BFB-8E9CAB853E1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/>
          <a:stretch/>
        </p:blipFill>
        <p:spPr>
          <a:xfrm>
            <a:off x="24" y="12"/>
            <a:ext cx="14630376" cy="82295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441" y="984475"/>
            <a:ext cx="13558470" cy="17587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sz="5760" b="1" dirty="0">
                <a:solidFill>
                  <a:srgbClr val="FFFF00"/>
                </a:solidFill>
                <a:highlight>
                  <a:srgbClr val="0000FF"/>
                </a:highlight>
              </a:rPr>
              <a:t>Future Trends in Vicarious Liability: Emerging Legal Issues</a:t>
            </a:r>
            <a:endParaRPr lang="en-US" sz="5760" i="1" dirty="0">
              <a:solidFill>
                <a:srgbClr val="FFFFFF"/>
              </a:solidFill>
              <a:highlight>
                <a:srgbClr val="0000FF"/>
              </a:highlight>
            </a:endParaRPr>
          </a:p>
        </p:txBody>
      </p:sp>
      <p:graphicFrame>
        <p:nvGraphicFramePr>
          <p:cNvPr id="26" name="Content Placeholder 2">
            <a:extLst>
              <a:ext uri="{FF2B5EF4-FFF2-40B4-BE49-F238E27FC236}">
                <a16:creationId xmlns:a16="http://schemas.microsoft.com/office/drawing/2014/main" id="{765F6E54-4B8A-9B5B-A50E-1C57F930213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554481" y="2905760"/>
          <a:ext cx="11521435" cy="4503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88C53-6E1D-012E-E078-352071CD40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13001" y="7162800"/>
            <a:ext cx="1920240" cy="335280"/>
          </a:xfrm>
        </p:spPr>
        <p:txBody>
          <a:bodyPr>
            <a:normAutofit/>
          </a:bodyPr>
          <a:lstStyle/>
          <a:p>
            <a:pPr defTabSz="548640" rtl="0">
              <a:spcAft>
                <a:spcPts val="720"/>
              </a:spcAft>
            </a:pPr>
            <a:fld id="{4F6122F0-3BDA-48C6-926D-393D5B4E07CE}" type="datetime1">
              <a:rPr lang="en-US" kern="1200">
                <a:solidFill>
                  <a:srgbClr val="FFFFFF"/>
                </a:solidFill>
                <a:latin typeface="Garamond" panose="02020404030301010803"/>
                <a:ea typeface="+mn-ea"/>
                <a:cs typeface="+mn-cs"/>
              </a:rPr>
              <a:pPr defTabSz="548640" rtl="0">
                <a:spcAft>
                  <a:spcPts val="720"/>
                </a:spcAft>
              </a:pPr>
              <a:t>11/23/2024</a:t>
            </a:fld>
            <a:endParaRPr lang="en-US" kern="1200">
              <a:solidFill>
                <a:srgbClr val="FFFFFF"/>
              </a:solidFill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8C44C3-4D37-CCD5-D0AB-2CB4444B3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424682" y="7162800"/>
            <a:ext cx="651236" cy="335280"/>
          </a:xfrm>
        </p:spPr>
        <p:txBody>
          <a:bodyPr>
            <a:normAutofit/>
          </a:bodyPr>
          <a:lstStyle/>
          <a:p>
            <a:pPr defTabSz="548640" rtl="0">
              <a:spcAft>
                <a:spcPts val="720"/>
              </a:spcAft>
            </a:pPr>
            <a:fld id="{103DA290-49AB-4A6C-90E9-3D87C6460C9F}" type="slidenum">
              <a:rPr lang="en-US" kern="1200">
                <a:solidFill>
                  <a:srgbClr val="FFFFFF"/>
                </a:solidFill>
                <a:latin typeface="Garamond" panose="02020404030301010803"/>
                <a:ea typeface="+mn-ea"/>
                <a:cs typeface="+mn-cs"/>
              </a:rPr>
              <a:pPr defTabSz="548640" rtl="0">
                <a:spcAft>
                  <a:spcPts val="720"/>
                </a:spcAft>
              </a:pPr>
              <a:t>1</a:t>
            </a:fld>
            <a:endParaRPr lang="en-US" kern="1200">
              <a:solidFill>
                <a:srgbClr val="FFFFFF"/>
              </a:solidFill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88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2842" rIns="0" bIns="0" rtlCol="0">
            <a:spAutoFit/>
          </a:bodyPr>
          <a:lstStyle/>
          <a:p>
            <a:pPr marL="95250">
              <a:lnSpc>
                <a:spcPct val="100000"/>
              </a:lnSpc>
              <a:spcBef>
                <a:spcPts val="105"/>
              </a:spcBef>
            </a:pPr>
            <a:r>
              <a:rPr sz="4450" spc="190" dirty="0"/>
              <a:t>Practical</a:t>
            </a:r>
            <a:r>
              <a:rPr sz="4450" dirty="0"/>
              <a:t> </a:t>
            </a:r>
            <a:r>
              <a:rPr sz="4450" spc="145" dirty="0"/>
              <a:t>Implications</a:t>
            </a:r>
            <a:r>
              <a:rPr sz="4450" spc="10" dirty="0"/>
              <a:t> </a:t>
            </a:r>
            <a:r>
              <a:rPr sz="4450" spc="150" dirty="0"/>
              <a:t>for</a:t>
            </a:r>
            <a:r>
              <a:rPr sz="4450" spc="5" dirty="0"/>
              <a:t> </a:t>
            </a:r>
            <a:r>
              <a:rPr sz="4450" spc="140" dirty="0"/>
              <a:t>Policy-</a:t>
            </a:r>
            <a:r>
              <a:rPr sz="4450" spc="165" dirty="0"/>
              <a:t>Making</a:t>
            </a:r>
            <a:endParaRPr sz="445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4004" y="1876044"/>
            <a:ext cx="566927" cy="56692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81304" y="2643962"/>
            <a:ext cx="2978150" cy="49034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90" dirty="0">
                <a:solidFill>
                  <a:srgbClr val="CFCABE"/>
                </a:solidFill>
                <a:latin typeface="Georgia"/>
                <a:cs typeface="Georgia"/>
              </a:rPr>
              <a:t>Balancing</a:t>
            </a:r>
            <a:r>
              <a:rPr sz="2200" spc="30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2200" spc="55" dirty="0">
                <a:solidFill>
                  <a:srgbClr val="CFCABE"/>
                </a:solidFill>
                <a:latin typeface="Georgia"/>
                <a:cs typeface="Georgia"/>
              </a:rPr>
              <a:t>Interests</a:t>
            </a:r>
            <a:endParaRPr sz="2200">
              <a:latin typeface="Georgia"/>
              <a:cs typeface="Georgia"/>
            </a:endParaRPr>
          </a:p>
          <a:p>
            <a:pPr marL="12700" marR="5080">
              <a:lnSpc>
                <a:spcPct val="138100"/>
              </a:lnSpc>
              <a:spcBef>
                <a:spcPts val="960"/>
              </a:spcBef>
            </a:pP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Policymakers</a:t>
            </a:r>
            <a:r>
              <a:rPr sz="1750" spc="8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60" dirty="0">
                <a:solidFill>
                  <a:srgbClr val="CFCABE"/>
                </a:solidFill>
                <a:latin typeface="Trebuchet MS"/>
                <a:cs typeface="Trebuchet MS"/>
              </a:rPr>
              <a:t>must</a:t>
            </a:r>
            <a:r>
              <a:rPr sz="1750" spc="9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strike</a:t>
            </a:r>
            <a:r>
              <a:rPr sz="1750" spc="10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50" dirty="0">
                <a:solidFill>
                  <a:srgbClr val="CFCABE"/>
                </a:solidFill>
                <a:latin typeface="Trebuchet MS"/>
                <a:cs typeface="Trebuchet MS"/>
              </a:rPr>
              <a:t>a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delicate</a:t>
            </a:r>
            <a:r>
              <a:rPr sz="1750" spc="-5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50" dirty="0">
                <a:solidFill>
                  <a:srgbClr val="CFCABE"/>
                </a:solidFill>
                <a:latin typeface="Trebuchet MS"/>
                <a:cs typeface="Trebuchet MS"/>
              </a:rPr>
              <a:t>balance</a:t>
            </a:r>
            <a:r>
              <a:rPr sz="1750" spc="-5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45" dirty="0">
                <a:solidFill>
                  <a:srgbClr val="CFCABE"/>
                </a:solidFill>
                <a:latin typeface="Trebuchet MS"/>
                <a:cs typeface="Trebuchet MS"/>
              </a:rPr>
              <a:t>between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protecting</a:t>
            </a:r>
            <a:r>
              <a:rPr sz="1750" spc="8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victims</a:t>
            </a:r>
            <a:r>
              <a:rPr sz="1750" spc="1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40" dirty="0">
                <a:solidFill>
                  <a:srgbClr val="CFCABE"/>
                </a:solidFill>
                <a:latin typeface="Trebuchet MS"/>
                <a:cs typeface="Trebuchet MS"/>
              </a:rPr>
              <a:t>and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avoiding</a:t>
            </a:r>
            <a:r>
              <a:rPr sz="1750" spc="20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overly</a:t>
            </a:r>
            <a:r>
              <a:rPr sz="1750" spc="20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70" dirty="0">
                <a:solidFill>
                  <a:srgbClr val="CFCABE"/>
                </a:solidFill>
                <a:latin typeface="Trebuchet MS"/>
                <a:cs typeface="Trebuchet MS"/>
              </a:rPr>
              <a:t>burdensome </a:t>
            </a:r>
            <a:r>
              <a:rPr sz="1750" spc="-45" dirty="0">
                <a:solidFill>
                  <a:srgbClr val="CFCABE"/>
                </a:solidFill>
                <a:latin typeface="Trebuchet MS"/>
                <a:cs typeface="Trebuchet MS"/>
              </a:rPr>
              <a:t>liability</a:t>
            </a:r>
            <a:r>
              <a:rPr sz="1750" spc="-8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for</a:t>
            </a:r>
            <a:r>
              <a:rPr sz="1750" spc="-7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45" dirty="0">
                <a:solidFill>
                  <a:srgbClr val="CFCABE"/>
                </a:solidFill>
                <a:latin typeface="Trebuchet MS"/>
                <a:cs typeface="Trebuchet MS"/>
              </a:rPr>
              <a:t>businesses.</a:t>
            </a:r>
            <a:r>
              <a:rPr sz="1750" spc="-9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20" dirty="0">
                <a:solidFill>
                  <a:srgbClr val="CFCABE"/>
                </a:solidFill>
                <a:latin typeface="Trebuchet MS"/>
                <a:cs typeface="Trebuchet MS"/>
              </a:rPr>
              <a:t>This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involves</a:t>
            </a:r>
            <a:r>
              <a:rPr sz="1750" spc="9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50" dirty="0">
                <a:solidFill>
                  <a:srgbClr val="CFCABE"/>
                </a:solidFill>
                <a:latin typeface="Trebuchet MS"/>
                <a:cs typeface="Trebuchet MS"/>
              </a:rPr>
              <a:t>considering</a:t>
            </a:r>
            <a:r>
              <a:rPr sz="1750" spc="10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25" dirty="0">
                <a:solidFill>
                  <a:srgbClr val="CFCABE"/>
                </a:solidFill>
                <a:latin typeface="Trebuchet MS"/>
                <a:cs typeface="Trebuchet MS"/>
              </a:rPr>
              <a:t>the </a:t>
            </a:r>
            <a:r>
              <a:rPr sz="1750" spc="70" dirty="0">
                <a:solidFill>
                  <a:srgbClr val="CFCABE"/>
                </a:solidFill>
                <a:latin typeface="Trebuchet MS"/>
                <a:cs typeface="Trebuchet MS"/>
              </a:rPr>
              <a:t>economic</a:t>
            </a:r>
            <a:r>
              <a:rPr sz="1750" spc="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impact</a:t>
            </a:r>
            <a:r>
              <a:rPr sz="1750" spc="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25" dirty="0">
                <a:solidFill>
                  <a:srgbClr val="CFCABE"/>
                </a:solidFill>
                <a:latin typeface="Trebuchet MS"/>
                <a:cs typeface="Trebuchet MS"/>
              </a:rPr>
              <a:t>of </a:t>
            </a:r>
            <a:r>
              <a:rPr sz="1750" spc="70" dirty="0">
                <a:solidFill>
                  <a:srgbClr val="CFCABE"/>
                </a:solidFill>
                <a:latin typeface="Trebuchet MS"/>
                <a:cs typeface="Trebuchet MS"/>
              </a:rPr>
              <a:t>expanded</a:t>
            </a:r>
            <a:r>
              <a:rPr sz="1750" spc="-8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45" dirty="0">
                <a:solidFill>
                  <a:srgbClr val="CFCABE"/>
                </a:solidFill>
                <a:latin typeface="Trebuchet MS"/>
                <a:cs typeface="Trebuchet MS"/>
              </a:rPr>
              <a:t>liability</a:t>
            </a:r>
            <a:r>
              <a:rPr sz="1750" spc="-7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65" dirty="0">
                <a:solidFill>
                  <a:srgbClr val="CFCABE"/>
                </a:solidFill>
                <a:latin typeface="Trebuchet MS"/>
                <a:cs typeface="Trebuchet MS"/>
              </a:rPr>
              <a:t>and</a:t>
            </a:r>
            <a:r>
              <a:rPr sz="1750" spc="-5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25" dirty="0">
                <a:solidFill>
                  <a:srgbClr val="CFCABE"/>
                </a:solidFill>
                <a:latin typeface="Trebuchet MS"/>
                <a:cs typeface="Trebuchet MS"/>
              </a:rPr>
              <a:t>the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potential</a:t>
            </a:r>
            <a:r>
              <a:rPr sz="1750" spc="-114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for</a:t>
            </a:r>
            <a:r>
              <a:rPr sz="1750" spc="-10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stifling innovation,</a:t>
            </a:r>
            <a:r>
              <a:rPr sz="1750" spc="-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particularly</a:t>
            </a:r>
            <a:r>
              <a:rPr sz="1750" spc="-7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25" dirty="0">
                <a:solidFill>
                  <a:srgbClr val="CFCABE"/>
                </a:solidFill>
                <a:latin typeface="Trebuchet MS"/>
                <a:cs typeface="Trebuchet MS"/>
              </a:rPr>
              <a:t>in </a:t>
            </a:r>
            <a:r>
              <a:rPr sz="1750" spc="70" dirty="0">
                <a:solidFill>
                  <a:srgbClr val="CFCABE"/>
                </a:solidFill>
                <a:latin typeface="Trebuchet MS"/>
                <a:cs typeface="Trebuchet MS"/>
              </a:rPr>
              <a:t>emerging</a:t>
            </a:r>
            <a:r>
              <a:rPr sz="1750" spc="-5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50" dirty="0">
                <a:solidFill>
                  <a:srgbClr val="CFCABE"/>
                </a:solidFill>
                <a:latin typeface="Trebuchet MS"/>
                <a:cs typeface="Trebuchet MS"/>
              </a:rPr>
              <a:t>technologies</a:t>
            </a:r>
            <a:r>
              <a:rPr sz="1750" spc="-7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40" dirty="0">
                <a:solidFill>
                  <a:srgbClr val="CFCABE"/>
                </a:solidFill>
                <a:latin typeface="Trebuchet MS"/>
                <a:cs typeface="Trebuchet MS"/>
              </a:rPr>
              <a:t>and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work</a:t>
            </a:r>
            <a:r>
              <a:rPr sz="1750" spc="10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arrangements.</a:t>
            </a:r>
            <a:endParaRPr sz="175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39184" y="1876044"/>
            <a:ext cx="566927" cy="56692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127119" y="2643962"/>
            <a:ext cx="301244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105" dirty="0">
                <a:solidFill>
                  <a:srgbClr val="CFCABE"/>
                </a:solidFill>
                <a:latin typeface="Georgia"/>
                <a:cs typeface="Georgia"/>
              </a:rPr>
              <a:t>Global</a:t>
            </a:r>
            <a:r>
              <a:rPr sz="2200" spc="-10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2200" spc="65" dirty="0">
                <a:solidFill>
                  <a:srgbClr val="CFCABE"/>
                </a:solidFill>
                <a:latin typeface="Georgia"/>
                <a:cs typeface="Georgia"/>
              </a:rPr>
              <a:t>Harmonisation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27119" y="3453813"/>
            <a:ext cx="2967355" cy="37103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38200"/>
              </a:lnSpc>
              <a:spcBef>
                <a:spcPts val="105"/>
              </a:spcBef>
            </a:pPr>
            <a:r>
              <a:rPr sz="1750" spc="140" dirty="0">
                <a:solidFill>
                  <a:srgbClr val="CFCABE"/>
                </a:solidFill>
                <a:latin typeface="Trebuchet MS"/>
                <a:cs typeface="Trebuchet MS"/>
              </a:rPr>
              <a:t>As</a:t>
            </a:r>
            <a:r>
              <a:rPr sz="1750" spc="-7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80" dirty="0">
                <a:solidFill>
                  <a:srgbClr val="CFCABE"/>
                </a:solidFill>
                <a:latin typeface="Trebuchet MS"/>
                <a:cs typeface="Trebuchet MS"/>
              </a:rPr>
              <a:t>businesses</a:t>
            </a:r>
            <a:r>
              <a:rPr sz="1750" spc="-9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operate </a:t>
            </a:r>
            <a:r>
              <a:rPr sz="1750" spc="70" dirty="0">
                <a:solidFill>
                  <a:srgbClr val="CFCABE"/>
                </a:solidFill>
                <a:latin typeface="Trebuchet MS"/>
                <a:cs typeface="Trebuchet MS"/>
              </a:rPr>
              <a:t>across</a:t>
            </a:r>
            <a:r>
              <a:rPr sz="1750" spc="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borders,</a:t>
            </a:r>
            <a:r>
              <a:rPr sz="1750" spc="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there's</a:t>
            </a:r>
            <a:r>
              <a:rPr sz="1750" spc="5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50" dirty="0">
                <a:solidFill>
                  <a:srgbClr val="CFCABE"/>
                </a:solidFill>
                <a:latin typeface="Trebuchet MS"/>
                <a:cs typeface="Trebuchet MS"/>
              </a:rPr>
              <a:t>a </a:t>
            </a:r>
            <a:r>
              <a:rPr sz="1750" spc="70" dirty="0">
                <a:solidFill>
                  <a:srgbClr val="CFCABE"/>
                </a:solidFill>
                <a:latin typeface="Trebuchet MS"/>
                <a:cs typeface="Trebuchet MS"/>
              </a:rPr>
              <a:t>growing</a:t>
            </a:r>
            <a:r>
              <a:rPr sz="1750" spc="-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80" dirty="0">
                <a:solidFill>
                  <a:srgbClr val="CFCABE"/>
                </a:solidFill>
                <a:latin typeface="Trebuchet MS"/>
                <a:cs typeface="Trebuchet MS"/>
              </a:rPr>
              <a:t>need</a:t>
            </a:r>
            <a:r>
              <a:rPr sz="1750" spc="-7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25" dirty="0">
                <a:solidFill>
                  <a:srgbClr val="CFCABE"/>
                </a:solidFill>
                <a:latin typeface="Trebuchet MS"/>
                <a:cs typeface="Trebuchet MS"/>
              </a:rPr>
              <a:t>for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international</a:t>
            </a:r>
            <a:r>
              <a:rPr sz="1750" spc="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coordination</a:t>
            </a:r>
            <a:r>
              <a:rPr sz="1750" spc="4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55" dirty="0">
                <a:solidFill>
                  <a:srgbClr val="CFCABE"/>
                </a:solidFill>
                <a:latin typeface="Trebuchet MS"/>
                <a:cs typeface="Trebuchet MS"/>
              </a:rPr>
              <a:t>on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vicarious</a:t>
            </a:r>
            <a:r>
              <a:rPr sz="1750" spc="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40" dirty="0">
                <a:solidFill>
                  <a:srgbClr val="CFCABE"/>
                </a:solidFill>
                <a:latin typeface="Trebuchet MS"/>
                <a:cs typeface="Trebuchet MS"/>
              </a:rPr>
              <a:t>liability</a:t>
            </a:r>
            <a:r>
              <a:rPr sz="1750" spc="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principles.</a:t>
            </a:r>
            <a:endParaRPr sz="1750">
              <a:latin typeface="Trebuchet MS"/>
              <a:cs typeface="Trebuchet MS"/>
            </a:endParaRPr>
          </a:p>
          <a:p>
            <a:pPr marL="12700" marR="167005">
              <a:lnSpc>
                <a:spcPct val="138000"/>
              </a:lnSpc>
              <a:spcBef>
                <a:spcPts val="10"/>
              </a:spcBef>
            </a:pPr>
            <a:r>
              <a:rPr sz="1750" spc="20" dirty="0">
                <a:solidFill>
                  <a:srgbClr val="CFCABE"/>
                </a:solidFill>
                <a:latin typeface="Trebuchet MS"/>
                <a:cs typeface="Trebuchet MS"/>
              </a:rPr>
              <a:t>Policymakers</a:t>
            </a:r>
            <a:r>
              <a:rPr sz="1750" spc="229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60" dirty="0">
                <a:solidFill>
                  <a:srgbClr val="CFCABE"/>
                </a:solidFill>
                <a:latin typeface="Trebuchet MS"/>
                <a:cs typeface="Trebuchet MS"/>
              </a:rPr>
              <a:t>should </a:t>
            </a:r>
            <a:r>
              <a:rPr sz="1750" spc="50" dirty="0">
                <a:solidFill>
                  <a:srgbClr val="CFCABE"/>
                </a:solidFill>
                <a:latin typeface="Trebuchet MS"/>
                <a:cs typeface="Trebuchet MS"/>
              </a:rPr>
              <a:t>consider</a:t>
            </a:r>
            <a:r>
              <a:rPr sz="1750" spc="8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10" dirty="0">
                <a:solidFill>
                  <a:srgbClr val="CFCABE"/>
                </a:solidFill>
                <a:latin typeface="Trebuchet MS"/>
                <a:cs typeface="Trebuchet MS"/>
              </a:rPr>
              <a:t>frameworks</a:t>
            </a:r>
            <a:r>
              <a:rPr sz="1750" spc="7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20" dirty="0">
                <a:solidFill>
                  <a:srgbClr val="CFCABE"/>
                </a:solidFill>
                <a:latin typeface="Trebuchet MS"/>
                <a:cs typeface="Trebuchet MS"/>
              </a:rPr>
              <a:t>that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promote</a:t>
            </a:r>
            <a:r>
              <a:rPr sz="1750" spc="7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55" dirty="0">
                <a:solidFill>
                  <a:srgbClr val="CFCABE"/>
                </a:solidFill>
                <a:latin typeface="Trebuchet MS"/>
                <a:cs typeface="Trebuchet MS"/>
              </a:rPr>
              <a:t>consistency</a:t>
            </a:r>
            <a:r>
              <a:rPr sz="1750" spc="10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while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respecting</a:t>
            </a:r>
            <a:r>
              <a:rPr sz="1750" spc="15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20" dirty="0">
                <a:solidFill>
                  <a:srgbClr val="CFCABE"/>
                </a:solidFill>
                <a:latin typeface="Trebuchet MS"/>
                <a:cs typeface="Trebuchet MS"/>
              </a:rPr>
              <a:t>different</a:t>
            </a:r>
            <a:r>
              <a:rPr sz="1750" spc="15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legal traditions.</a:t>
            </a:r>
            <a:endParaRPr sz="1750">
              <a:latin typeface="Trebuchet MS"/>
              <a:cs typeface="Trebuchet MS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85888" y="1876044"/>
            <a:ext cx="566927" cy="566927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473188" y="2643962"/>
            <a:ext cx="3030220" cy="37985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CFCABE"/>
                </a:solidFill>
                <a:latin typeface="Georgia"/>
                <a:cs typeface="Georgia"/>
              </a:rPr>
              <a:t>Risk</a:t>
            </a:r>
            <a:r>
              <a:rPr sz="2200" spc="165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2200" spc="100" dirty="0">
                <a:solidFill>
                  <a:srgbClr val="CFCABE"/>
                </a:solidFill>
                <a:latin typeface="Georgia"/>
                <a:cs typeface="Georgia"/>
              </a:rPr>
              <a:t>Management</a:t>
            </a:r>
            <a:endParaRPr sz="2200">
              <a:latin typeface="Georgia"/>
              <a:cs typeface="Georgia"/>
            </a:endParaRPr>
          </a:p>
          <a:p>
            <a:pPr marL="12700" marR="5080">
              <a:lnSpc>
                <a:spcPct val="138200"/>
              </a:lnSpc>
              <a:spcBef>
                <a:spcPts val="960"/>
              </a:spcBef>
            </a:pP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Policies</a:t>
            </a:r>
            <a:r>
              <a:rPr sz="1750" spc="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70" dirty="0">
                <a:solidFill>
                  <a:srgbClr val="CFCABE"/>
                </a:solidFill>
                <a:latin typeface="Trebuchet MS"/>
                <a:cs typeface="Trebuchet MS"/>
              </a:rPr>
              <a:t>should</a:t>
            </a:r>
            <a:r>
              <a:rPr sz="1750" spc="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60" dirty="0">
                <a:solidFill>
                  <a:srgbClr val="CFCABE"/>
                </a:solidFill>
                <a:latin typeface="Trebuchet MS"/>
                <a:cs typeface="Trebuchet MS"/>
              </a:rPr>
              <a:t>encourage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proactive</a:t>
            </a:r>
            <a:r>
              <a:rPr sz="1750" spc="-4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risk</a:t>
            </a:r>
            <a:r>
              <a:rPr sz="1750" spc="-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60" dirty="0">
                <a:solidFill>
                  <a:srgbClr val="CFCABE"/>
                </a:solidFill>
                <a:latin typeface="Trebuchet MS"/>
                <a:cs typeface="Trebuchet MS"/>
              </a:rPr>
              <a:t>management </a:t>
            </a:r>
            <a:r>
              <a:rPr sz="1750" spc="90" dirty="0">
                <a:solidFill>
                  <a:srgbClr val="CFCABE"/>
                </a:solidFill>
                <a:latin typeface="Trebuchet MS"/>
                <a:cs typeface="Trebuchet MS"/>
              </a:rPr>
              <a:t>by</a:t>
            </a:r>
            <a:r>
              <a:rPr sz="1750" spc="-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organisations.</a:t>
            </a:r>
            <a:r>
              <a:rPr sz="1750" spc="-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This</a:t>
            </a:r>
            <a:r>
              <a:rPr sz="1750" spc="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20" dirty="0">
                <a:solidFill>
                  <a:srgbClr val="CFCABE"/>
                </a:solidFill>
                <a:latin typeface="Trebuchet MS"/>
                <a:cs typeface="Trebuchet MS"/>
              </a:rPr>
              <a:t>might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include</a:t>
            </a:r>
            <a:r>
              <a:rPr sz="1750" spc="1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incentives</a:t>
            </a:r>
            <a:r>
              <a:rPr sz="1750" spc="17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25" dirty="0">
                <a:solidFill>
                  <a:srgbClr val="CFCABE"/>
                </a:solidFill>
                <a:latin typeface="Trebuchet MS"/>
                <a:cs typeface="Trebuchet MS"/>
              </a:rPr>
              <a:t>for </a:t>
            </a:r>
            <a:r>
              <a:rPr sz="1750" spc="10" dirty="0">
                <a:solidFill>
                  <a:srgbClr val="CFCABE"/>
                </a:solidFill>
                <a:latin typeface="Trebuchet MS"/>
                <a:cs typeface="Trebuchet MS"/>
              </a:rPr>
              <a:t>implementing</a:t>
            </a:r>
            <a:r>
              <a:rPr sz="1750" spc="20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10" dirty="0">
                <a:solidFill>
                  <a:srgbClr val="CFCABE"/>
                </a:solidFill>
                <a:latin typeface="Trebuchet MS"/>
                <a:cs typeface="Trebuchet MS"/>
              </a:rPr>
              <a:t>robust</a:t>
            </a:r>
            <a:r>
              <a:rPr sz="1750" spc="17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training </a:t>
            </a:r>
            <a:r>
              <a:rPr sz="1750" spc="50" dirty="0">
                <a:solidFill>
                  <a:srgbClr val="CFCABE"/>
                </a:solidFill>
                <a:latin typeface="Trebuchet MS"/>
                <a:cs typeface="Trebuchet MS"/>
              </a:rPr>
              <a:t>programmes,</a:t>
            </a:r>
            <a:r>
              <a:rPr sz="1750" spc="-5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clear</a:t>
            </a:r>
            <a:r>
              <a:rPr sz="1750" spc="50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guidelines</a:t>
            </a:r>
            <a:r>
              <a:rPr sz="1750" spc="1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for</a:t>
            </a:r>
            <a:r>
              <a:rPr sz="1750" spc="1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65" dirty="0">
                <a:solidFill>
                  <a:srgbClr val="CFCABE"/>
                </a:solidFill>
                <a:latin typeface="Trebuchet MS"/>
                <a:cs typeface="Trebuchet MS"/>
              </a:rPr>
              <a:t>employee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conduct,</a:t>
            </a:r>
            <a:r>
              <a:rPr sz="1750" spc="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65" dirty="0">
                <a:solidFill>
                  <a:srgbClr val="CFCABE"/>
                </a:solidFill>
                <a:latin typeface="Trebuchet MS"/>
                <a:cs typeface="Trebuchet MS"/>
              </a:rPr>
              <a:t>and</a:t>
            </a:r>
            <a:r>
              <a:rPr sz="1750" spc="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50" dirty="0">
                <a:solidFill>
                  <a:srgbClr val="CFCABE"/>
                </a:solidFill>
                <a:latin typeface="Trebuchet MS"/>
                <a:cs typeface="Trebuchet MS"/>
              </a:rPr>
              <a:t>comprehensive </a:t>
            </a:r>
            <a:r>
              <a:rPr sz="1750" spc="10" dirty="0">
                <a:solidFill>
                  <a:srgbClr val="CFCABE"/>
                </a:solidFill>
                <a:latin typeface="Trebuchet MS"/>
                <a:cs typeface="Trebuchet MS"/>
              </a:rPr>
              <a:t>cybersecurity</a:t>
            </a:r>
            <a:r>
              <a:rPr sz="1750" spc="19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measures.</a:t>
            </a:r>
            <a:endParaRPr sz="1750">
              <a:latin typeface="Trebuchet MS"/>
              <a:cs typeface="Trebuchet MS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831068" y="1876044"/>
            <a:ext cx="566927" cy="566927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0819256" y="2643962"/>
            <a:ext cx="2980055" cy="4166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70" dirty="0">
                <a:solidFill>
                  <a:srgbClr val="CFCABE"/>
                </a:solidFill>
                <a:latin typeface="Georgia"/>
                <a:cs typeface="Georgia"/>
              </a:rPr>
              <a:t>Legislative</a:t>
            </a:r>
            <a:r>
              <a:rPr sz="2200" spc="5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2200" spc="85" dirty="0">
                <a:solidFill>
                  <a:srgbClr val="CFCABE"/>
                </a:solidFill>
                <a:latin typeface="Georgia"/>
                <a:cs typeface="Georgia"/>
              </a:rPr>
              <a:t>Reform</a:t>
            </a:r>
            <a:endParaRPr sz="2200">
              <a:latin typeface="Georgia"/>
              <a:cs typeface="Georgia"/>
            </a:endParaRPr>
          </a:p>
          <a:p>
            <a:pPr marL="12700" marR="5080">
              <a:lnSpc>
                <a:spcPct val="138100"/>
              </a:lnSpc>
              <a:spcBef>
                <a:spcPts val="960"/>
              </a:spcBef>
            </a:pP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In</a:t>
            </a:r>
            <a:r>
              <a:rPr sz="1750" spc="-7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114" dirty="0">
                <a:solidFill>
                  <a:srgbClr val="CFCABE"/>
                </a:solidFill>
                <a:latin typeface="Trebuchet MS"/>
                <a:cs typeface="Trebuchet MS"/>
              </a:rPr>
              <a:t>some</a:t>
            </a:r>
            <a:r>
              <a:rPr sz="1750" spc="-7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jurisdictions,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legislative</a:t>
            </a:r>
            <a:r>
              <a:rPr sz="1750" spc="-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intervention</a:t>
            </a:r>
            <a:r>
              <a:rPr sz="1750" spc="-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60" dirty="0">
                <a:solidFill>
                  <a:srgbClr val="CFCABE"/>
                </a:solidFill>
                <a:latin typeface="Trebuchet MS"/>
                <a:cs typeface="Trebuchet MS"/>
              </a:rPr>
              <a:t>may </a:t>
            </a:r>
            <a:r>
              <a:rPr sz="1750" spc="85" dirty="0">
                <a:solidFill>
                  <a:srgbClr val="CFCABE"/>
                </a:solidFill>
                <a:latin typeface="Trebuchet MS"/>
                <a:cs typeface="Trebuchet MS"/>
              </a:rPr>
              <a:t>be</a:t>
            </a:r>
            <a:r>
              <a:rPr sz="1750" spc="-9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65" dirty="0">
                <a:solidFill>
                  <a:srgbClr val="CFCABE"/>
                </a:solidFill>
                <a:latin typeface="Trebuchet MS"/>
                <a:cs typeface="Trebuchet MS"/>
              </a:rPr>
              <a:t>necessary</a:t>
            </a:r>
            <a:r>
              <a:rPr sz="1750" spc="-9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to</a:t>
            </a:r>
            <a:r>
              <a:rPr sz="1750" spc="-8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clarify</a:t>
            </a:r>
            <a:r>
              <a:rPr sz="1750" spc="-8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25" dirty="0">
                <a:solidFill>
                  <a:srgbClr val="CFCABE"/>
                </a:solidFill>
                <a:latin typeface="Trebuchet MS"/>
                <a:cs typeface="Trebuchet MS"/>
              </a:rPr>
              <a:t>the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application</a:t>
            </a:r>
            <a:r>
              <a:rPr sz="1750" spc="-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of</a:t>
            </a:r>
            <a:r>
              <a:rPr sz="1750" spc="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vicarious </a:t>
            </a:r>
            <a:r>
              <a:rPr sz="1750" spc="-45" dirty="0">
                <a:solidFill>
                  <a:srgbClr val="CFCABE"/>
                </a:solidFill>
                <a:latin typeface="Trebuchet MS"/>
                <a:cs typeface="Trebuchet MS"/>
              </a:rPr>
              <a:t>liability</a:t>
            </a:r>
            <a:r>
              <a:rPr sz="1750" spc="-9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in</a:t>
            </a:r>
            <a:r>
              <a:rPr sz="1750" spc="-6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85" dirty="0">
                <a:solidFill>
                  <a:srgbClr val="CFCABE"/>
                </a:solidFill>
                <a:latin typeface="Trebuchet MS"/>
                <a:cs typeface="Trebuchet MS"/>
              </a:rPr>
              <a:t>new</a:t>
            </a:r>
            <a:r>
              <a:rPr sz="1750" spc="-7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contexts.</a:t>
            </a:r>
            <a:r>
              <a:rPr sz="1750" spc="-9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20" dirty="0">
                <a:solidFill>
                  <a:srgbClr val="CFCABE"/>
                </a:solidFill>
                <a:latin typeface="Trebuchet MS"/>
                <a:cs typeface="Trebuchet MS"/>
              </a:rPr>
              <a:t>This </a:t>
            </a:r>
            <a:r>
              <a:rPr sz="1750" spc="65" dirty="0">
                <a:solidFill>
                  <a:srgbClr val="CFCABE"/>
                </a:solidFill>
                <a:latin typeface="Trebuchet MS"/>
                <a:cs typeface="Trebuchet MS"/>
              </a:rPr>
              <a:t>could</a:t>
            </a:r>
            <a:r>
              <a:rPr sz="1750" spc="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involve</a:t>
            </a:r>
            <a:r>
              <a:rPr sz="1750" spc="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redefining </a:t>
            </a:r>
            <a:r>
              <a:rPr sz="1750" spc="60" dirty="0">
                <a:solidFill>
                  <a:srgbClr val="CFCABE"/>
                </a:solidFill>
                <a:latin typeface="Trebuchet MS"/>
                <a:cs typeface="Trebuchet MS"/>
              </a:rPr>
              <a:t>employment</a:t>
            </a:r>
            <a:r>
              <a:rPr sz="1750" spc="5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relationships</a:t>
            </a:r>
            <a:r>
              <a:rPr sz="1750" spc="6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25" dirty="0">
                <a:solidFill>
                  <a:srgbClr val="CFCABE"/>
                </a:solidFill>
                <a:latin typeface="Trebuchet MS"/>
                <a:cs typeface="Trebuchet MS"/>
              </a:rPr>
              <a:t>or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creating</a:t>
            </a:r>
            <a:r>
              <a:rPr sz="1750" spc="1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85" dirty="0">
                <a:solidFill>
                  <a:srgbClr val="CFCABE"/>
                </a:solidFill>
                <a:latin typeface="Trebuchet MS"/>
                <a:cs typeface="Trebuchet MS"/>
              </a:rPr>
              <a:t>new</a:t>
            </a:r>
            <a:r>
              <a:rPr sz="1750" spc="1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categories</a:t>
            </a:r>
            <a:r>
              <a:rPr sz="1750" spc="10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25" dirty="0">
                <a:solidFill>
                  <a:srgbClr val="CFCABE"/>
                </a:solidFill>
                <a:latin typeface="Trebuchet MS"/>
                <a:cs typeface="Trebuchet MS"/>
              </a:rPr>
              <a:t>of </a:t>
            </a:r>
            <a:r>
              <a:rPr sz="1750" spc="-40" dirty="0">
                <a:solidFill>
                  <a:srgbClr val="CFCABE"/>
                </a:solidFill>
                <a:latin typeface="Trebuchet MS"/>
                <a:cs typeface="Trebuchet MS"/>
              </a:rPr>
              <a:t>liability</a:t>
            </a:r>
            <a:r>
              <a:rPr sz="1750" spc="-7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for</a:t>
            </a:r>
            <a:r>
              <a:rPr sz="1750" spc="-6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AI</a:t>
            </a:r>
            <a:r>
              <a:rPr sz="1750" spc="-5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65" dirty="0">
                <a:solidFill>
                  <a:srgbClr val="CFCABE"/>
                </a:solidFill>
                <a:latin typeface="Trebuchet MS"/>
                <a:cs typeface="Trebuchet MS"/>
              </a:rPr>
              <a:t>and</a:t>
            </a:r>
            <a:r>
              <a:rPr sz="1750" spc="-6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robotic systems.</a:t>
            </a:r>
            <a:endParaRPr sz="175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0064" y="711200"/>
            <a:ext cx="5513705" cy="567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50" spc="135" dirty="0"/>
              <a:t>Predicting</a:t>
            </a:r>
            <a:r>
              <a:rPr sz="3550" spc="-25" dirty="0"/>
              <a:t> </a:t>
            </a:r>
            <a:r>
              <a:rPr sz="3550" spc="165" dirty="0"/>
              <a:t>Legal</a:t>
            </a:r>
            <a:r>
              <a:rPr sz="3550" dirty="0"/>
              <a:t> </a:t>
            </a:r>
            <a:r>
              <a:rPr sz="3550" spc="140" dirty="0"/>
              <a:t>Reforms</a:t>
            </a:r>
            <a:endParaRPr sz="355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2459" y="1685544"/>
            <a:ext cx="903732" cy="578510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0" dirty="0"/>
              <a:t>Redefining</a:t>
            </a:r>
            <a:r>
              <a:rPr spc="-10" dirty="0"/>
              <a:t> </a:t>
            </a:r>
            <a:r>
              <a:rPr spc="90" dirty="0"/>
              <a:t>Employment</a:t>
            </a:r>
            <a:r>
              <a:rPr spc="-10" dirty="0"/>
              <a:t> </a:t>
            </a:r>
            <a:r>
              <a:rPr spc="50" dirty="0"/>
              <a:t>Relationships</a:t>
            </a:r>
          </a:p>
          <a:p>
            <a:pPr marL="12700">
              <a:lnSpc>
                <a:spcPct val="100000"/>
              </a:lnSpc>
              <a:spcBef>
                <a:spcPts val="1410"/>
              </a:spcBef>
            </a:pPr>
            <a:r>
              <a:rPr sz="1400" dirty="0">
                <a:latin typeface="Trebuchet MS"/>
                <a:cs typeface="Trebuchet MS"/>
              </a:rPr>
              <a:t>Future</a:t>
            </a:r>
            <a:r>
              <a:rPr sz="1400" spc="1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reforms are</a:t>
            </a:r>
            <a:r>
              <a:rPr sz="1400" spc="1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likely</a:t>
            </a:r>
            <a:r>
              <a:rPr sz="1400" spc="-1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to</a:t>
            </a:r>
            <a:r>
              <a:rPr sz="1400" spc="45" dirty="0">
                <a:latin typeface="Trebuchet MS"/>
                <a:cs typeface="Trebuchet MS"/>
              </a:rPr>
              <a:t> </a:t>
            </a:r>
            <a:r>
              <a:rPr sz="1400" spc="55" dirty="0">
                <a:latin typeface="Trebuchet MS"/>
                <a:cs typeface="Trebuchet MS"/>
              </a:rPr>
              <a:t>focus</a:t>
            </a:r>
            <a:r>
              <a:rPr sz="1400" spc="5" dirty="0">
                <a:latin typeface="Trebuchet MS"/>
                <a:cs typeface="Trebuchet MS"/>
              </a:rPr>
              <a:t> </a:t>
            </a:r>
            <a:r>
              <a:rPr sz="1400" spc="65" dirty="0">
                <a:latin typeface="Trebuchet MS"/>
                <a:cs typeface="Trebuchet MS"/>
              </a:rPr>
              <a:t>on</a:t>
            </a:r>
            <a:r>
              <a:rPr sz="1400" spc="2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creating</a:t>
            </a:r>
            <a:r>
              <a:rPr sz="1400" spc="-30" dirty="0">
                <a:latin typeface="Trebuchet MS"/>
                <a:cs typeface="Trebuchet MS"/>
              </a:rPr>
              <a:t> </a:t>
            </a:r>
            <a:r>
              <a:rPr sz="1400" spc="65" dirty="0">
                <a:latin typeface="Trebuchet MS"/>
                <a:cs typeface="Trebuchet MS"/>
              </a:rPr>
              <a:t>new</a:t>
            </a:r>
            <a:r>
              <a:rPr sz="1400" spc="2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legal categories</a:t>
            </a:r>
            <a:r>
              <a:rPr sz="1400" spc="25" dirty="0">
                <a:latin typeface="Trebuchet MS"/>
                <a:cs typeface="Trebuchet MS"/>
              </a:rPr>
              <a:t> </a:t>
            </a:r>
            <a:r>
              <a:rPr sz="1400" spc="-35" dirty="0">
                <a:latin typeface="Trebuchet MS"/>
                <a:cs typeface="Trebuchet MS"/>
              </a:rPr>
              <a:t>that</a:t>
            </a:r>
            <a:r>
              <a:rPr sz="1400" spc="-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better</a:t>
            </a:r>
            <a:r>
              <a:rPr sz="1400" spc="40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reflect</a:t>
            </a:r>
            <a:r>
              <a:rPr sz="1400" spc="-15" dirty="0">
                <a:latin typeface="Trebuchet MS"/>
                <a:cs typeface="Trebuchet MS"/>
              </a:rPr>
              <a:t> </a:t>
            </a:r>
            <a:r>
              <a:rPr sz="1400" spc="55" dirty="0">
                <a:latin typeface="Trebuchet MS"/>
                <a:cs typeface="Trebuchet MS"/>
              </a:rPr>
              <a:t>modern</a:t>
            </a:r>
            <a:r>
              <a:rPr sz="1400" spc="-1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work</a:t>
            </a:r>
            <a:r>
              <a:rPr sz="1400" spc="1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arrangements.</a:t>
            </a:r>
            <a:r>
              <a:rPr sz="1400" spc="-2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This</a:t>
            </a:r>
            <a:r>
              <a:rPr sz="1400" spc="5" dirty="0">
                <a:latin typeface="Trebuchet MS"/>
                <a:cs typeface="Trebuchet MS"/>
              </a:rPr>
              <a:t> </a:t>
            </a:r>
            <a:r>
              <a:rPr sz="1400" spc="55" dirty="0">
                <a:latin typeface="Trebuchet MS"/>
                <a:cs typeface="Trebuchet MS"/>
              </a:rPr>
              <a:t>could</a:t>
            </a:r>
            <a:r>
              <a:rPr sz="1400" spc="6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include</a:t>
            </a:r>
            <a:r>
              <a:rPr sz="1400" spc="-1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a</a:t>
            </a:r>
            <a:r>
              <a:rPr sz="1400" spc="25" dirty="0">
                <a:latin typeface="Trebuchet MS"/>
                <a:cs typeface="Trebuchet MS"/>
              </a:rPr>
              <a:t> </a:t>
            </a:r>
            <a:r>
              <a:rPr sz="1400" spc="40" dirty="0">
                <a:latin typeface="Trebuchet MS"/>
                <a:cs typeface="Trebuchet MS"/>
              </a:rPr>
              <a:t>'dependent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1400" dirty="0">
                <a:latin typeface="Trebuchet MS"/>
                <a:cs typeface="Trebuchet MS"/>
              </a:rPr>
              <a:t>contractor'</a:t>
            </a:r>
            <a:r>
              <a:rPr sz="1400" spc="-1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status</a:t>
            </a:r>
            <a:r>
              <a:rPr sz="1400" spc="20" dirty="0">
                <a:latin typeface="Trebuchet MS"/>
                <a:cs typeface="Trebuchet MS"/>
              </a:rPr>
              <a:t> </a:t>
            </a:r>
            <a:r>
              <a:rPr sz="1400" spc="-20" dirty="0">
                <a:latin typeface="Trebuchet MS"/>
                <a:cs typeface="Trebuchet MS"/>
              </a:rPr>
              <a:t>that</a:t>
            </a:r>
            <a:r>
              <a:rPr sz="1400" spc="2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sits</a:t>
            </a:r>
            <a:r>
              <a:rPr sz="1400" spc="5" dirty="0">
                <a:latin typeface="Trebuchet MS"/>
                <a:cs typeface="Trebuchet MS"/>
              </a:rPr>
              <a:t> </a:t>
            </a:r>
            <a:r>
              <a:rPr sz="1400" spc="45" dirty="0">
                <a:latin typeface="Trebuchet MS"/>
                <a:cs typeface="Trebuchet MS"/>
              </a:rPr>
              <a:t>between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traditional</a:t>
            </a:r>
            <a:r>
              <a:rPr sz="1400" spc="-20" dirty="0">
                <a:latin typeface="Trebuchet MS"/>
                <a:cs typeface="Trebuchet MS"/>
              </a:rPr>
              <a:t> </a:t>
            </a:r>
            <a:r>
              <a:rPr sz="1400" spc="65" dirty="0">
                <a:latin typeface="Trebuchet MS"/>
                <a:cs typeface="Trebuchet MS"/>
              </a:rPr>
              <a:t>employees</a:t>
            </a:r>
            <a:r>
              <a:rPr sz="1400" spc="-25" dirty="0">
                <a:latin typeface="Trebuchet MS"/>
                <a:cs typeface="Trebuchet MS"/>
              </a:rPr>
              <a:t> </a:t>
            </a:r>
            <a:r>
              <a:rPr sz="1400" spc="60" dirty="0">
                <a:latin typeface="Trebuchet MS"/>
                <a:cs typeface="Trebuchet MS"/>
              </a:rPr>
              <a:t>and</a:t>
            </a:r>
            <a:r>
              <a:rPr sz="1400" spc="2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independent</a:t>
            </a:r>
            <a:r>
              <a:rPr sz="1400" spc="-3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contractors,</a:t>
            </a:r>
            <a:r>
              <a:rPr sz="1400" spc="-1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potentially</a:t>
            </a:r>
            <a:r>
              <a:rPr sz="1400" spc="-10" dirty="0">
                <a:latin typeface="Trebuchet MS"/>
                <a:cs typeface="Trebuchet MS"/>
              </a:rPr>
              <a:t> </a:t>
            </a:r>
            <a:r>
              <a:rPr sz="1400" spc="45" dirty="0">
                <a:latin typeface="Trebuchet MS"/>
                <a:cs typeface="Trebuchet MS"/>
              </a:rPr>
              <a:t>expanding</a:t>
            </a:r>
            <a:r>
              <a:rPr sz="1400" spc="-3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the</a:t>
            </a:r>
            <a:r>
              <a:rPr sz="1400" spc="35" dirty="0">
                <a:latin typeface="Trebuchet MS"/>
                <a:cs typeface="Trebuchet MS"/>
              </a:rPr>
              <a:t> </a:t>
            </a:r>
            <a:r>
              <a:rPr sz="1400" spc="80" dirty="0">
                <a:latin typeface="Trebuchet MS"/>
                <a:cs typeface="Trebuchet MS"/>
              </a:rPr>
              <a:t>scope</a:t>
            </a:r>
            <a:r>
              <a:rPr sz="1400" spc="-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of</a:t>
            </a:r>
            <a:r>
              <a:rPr sz="1400" spc="2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vicarious</a:t>
            </a:r>
            <a:r>
              <a:rPr sz="1400" spc="-25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liability.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sz="1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pc="10" dirty="0"/>
              <a:t>AI</a:t>
            </a:r>
            <a:r>
              <a:rPr spc="90" dirty="0"/>
              <a:t> </a:t>
            </a:r>
            <a:r>
              <a:rPr spc="95" dirty="0"/>
              <a:t>and</a:t>
            </a:r>
            <a:r>
              <a:rPr spc="70" dirty="0"/>
              <a:t> </a:t>
            </a:r>
            <a:r>
              <a:rPr spc="80" dirty="0"/>
              <a:t>Robotics</a:t>
            </a:r>
            <a:r>
              <a:rPr spc="100" dirty="0"/>
              <a:t> </a:t>
            </a:r>
            <a:r>
              <a:rPr spc="10" dirty="0"/>
              <a:t>Liability</a:t>
            </a:r>
            <a:r>
              <a:rPr spc="55" dirty="0"/>
              <a:t> </a:t>
            </a:r>
            <a:r>
              <a:rPr spc="90" dirty="0"/>
              <a:t>Framework</a:t>
            </a:r>
          </a:p>
          <a:p>
            <a:pPr marL="12700">
              <a:lnSpc>
                <a:spcPct val="100000"/>
              </a:lnSpc>
              <a:spcBef>
                <a:spcPts val="1410"/>
              </a:spcBef>
            </a:pPr>
            <a:r>
              <a:rPr sz="1400" spc="114" dirty="0">
                <a:latin typeface="Trebuchet MS"/>
                <a:cs typeface="Trebuchet MS"/>
              </a:rPr>
              <a:t>As</a:t>
            </a:r>
            <a:r>
              <a:rPr sz="1400" spc="2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AI</a:t>
            </a:r>
            <a:r>
              <a:rPr sz="1400" spc="20" dirty="0">
                <a:latin typeface="Trebuchet MS"/>
                <a:cs typeface="Trebuchet MS"/>
              </a:rPr>
              <a:t> </a:t>
            </a:r>
            <a:r>
              <a:rPr sz="1400" spc="70" dirty="0">
                <a:latin typeface="Trebuchet MS"/>
                <a:cs typeface="Trebuchet MS"/>
              </a:rPr>
              <a:t>systems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80" dirty="0">
                <a:latin typeface="Trebuchet MS"/>
                <a:cs typeface="Trebuchet MS"/>
              </a:rPr>
              <a:t>become</a:t>
            </a:r>
            <a:r>
              <a:rPr sz="1400" spc="10" dirty="0">
                <a:latin typeface="Trebuchet MS"/>
                <a:cs typeface="Trebuchet MS"/>
              </a:rPr>
              <a:t> </a:t>
            </a:r>
            <a:r>
              <a:rPr sz="1400" spc="50" dirty="0">
                <a:latin typeface="Trebuchet MS"/>
                <a:cs typeface="Trebuchet MS"/>
              </a:rPr>
              <a:t>more</a:t>
            </a:r>
            <a:r>
              <a:rPr sz="1400" spc="-1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autonomous,</a:t>
            </a:r>
            <a:r>
              <a:rPr sz="1400" spc="-15" dirty="0">
                <a:latin typeface="Trebuchet MS"/>
                <a:cs typeface="Trebuchet MS"/>
              </a:rPr>
              <a:t> </a:t>
            </a:r>
            <a:r>
              <a:rPr sz="1400" spc="80" dirty="0">
                <a:latin typeface="Trebuchet MS"/>
                <a:cs typeface="Trebuchet MS"/>
              </a:rPr>
              <a:t>we</a:t>
            </a:r>
            <a:r>
              <a:rPr sz="1400" spc="20" dirty="0">
                <a:latin typeface="Trebuchet MS"/>
                <a:cs typeface="Trebuchet MS"/>
              </a:rPr>
              <a:t> </a:t>
            </a:r>
            <a:r>
              <a:rPr sz="1400" spc="70" dirty="0">
                <a:latin typeface="Trebuchet MS"/>
                <a:cs typeface="Trebuchet MS"/>
              </a:rPr>
              <a:t>may</a:t>
            </a:r>
            <a:r>
              <a:rPr sz="1400" spc="5" dirty="0">
                <a:latin typeface="Trebuchet MS"/>
                <a:cs typeface="Trebuchet MS"/>
              </a:rPr>
              <a:t> </a:t>
            </a:r>
            <a:r>
              <a:rPr sz="1400" spc="75" dirty="0">
                <a:latin typeface="Trebuchet MS"/>
                <a:cs typeface="Trebuchet MS"/>
              </a:rPr>
              <a:t>see</a:t>
            </a:r>
            <a:r>
              <a:rPr sz="1400" spc="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the</a:t>
            </a:r>
            <a:r>
              <a:rPr sz="1400" spc="25" dirty="0">
                <a:latin typeface="Trebuchet MS"/>
                <a:cs typeface="Trebuchet MS"/>
              </a:rPr>
              <a:t> </a:t>
            </a:r>
            <a:r>
              <a:rPr sz="1400" spc="50" dirty="0">
                <a:latin typeface="Trebuchet MS"/>
                <a:cs typeface="Trebuchet MS"/>
              </a:rPr>
              <a:t>development</a:t>
            </a:r>
            <a:r>
              <a:rPr sz="1400" spc="-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of</a:t>
            </a:r>
            <a:r>
              <a:rPr sz="1400" spc="1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a</a:t>
            </a:r>
            <a:r>
              <a:rPr sz="1400" spc="2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sui</a:t>
            </a:r>
            <a:r>
              <a:rPr sz="1400" spc="-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generis</a:t>
            </a:r>
            <a:r>
              <a:rPr sz="1400" spc="-2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legal</a:t>
            </a:r>
            <a:r>
              <a:rPr sz="1400" spc="-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framework</a:t>
            </a:r>
            <a:r>
              <a:rPr sz="1400" spc="-2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for AI</a:t>
            </a:r>
            <a:r>
              <a:rPr sz="1400" spc="35" dirty="0">
                <a:latin typeface="Trebuchet MS"/>
                <a:cs typeface="Trebuchet MS"/>
              </a:rPr>
              <a:t> </a:t>
            </a:r>
            <a:r>
              <a:rPr sz="1400" spc="-60" dirty="0">
                <a:latin typeface="Trebuchet MS"/>
                <a:cs typeface="Trebuchet MS"/>
              </a:rPr>
              <a:t>liability.</a:t>
            </a:r>
            <a:r>
              <a:rPr sz="1400" spc="-1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This </a:t>
            </a:r>
            <a:r>
              <a:rPr sz="1400" spc="70" dirty="0">
                <a:latin typeface="Trebuchet MS"/>
                <a:cs typeface="Trebuchet MS"/>
              </a:rPr>
              <a:t>could</a:t>
            </a:r>
            <a:r>
              <a:rPr sz="1400" spc="-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involve</a:t>
            </a:r>
            <a:r>
              <a:rPr sz="1400" spc="5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creating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1400" spc="10" dirty="0">
                <a:latin typeface="Trebuchet MS"/>
                <a:cs typeface="Trebuchet MS"/>
              </a:rPr>
              <a:t>a</a:t>
            </a:r>
            <a:r>
              <a:rPr sz="1400" spc="-10" dirty="0">
                <a:latin typeface="Trebuchet MS"/>
                <a:cs typeface="Trebuchet MS"/>
              </a:rPr>
              <a:t> </a:t>
            </a:r>
            <a:r>
              <a:rPr sz="1400" spc="10" dirty="0">
                <a:latin typeface="Trebuchet MS"/>
                <a:cs typeface="Trebuchet MS"/>
              </a:rPr>
              <a:t>form</a:t>
            </a:r>
            <a:r>
              <a:rPr sz="1400" spc="-25" dirty="0">
                <a:latin typeface="Trebuchet MS"/>
                <a:cs typeface="Trebuchet MS"/>
              </a:rPr>
              <a:t> </a:t>
            </a:r>
            <a:r>
              <a:rPr sz="1400" spc="10" dirty="0">
                <a:latin typeface="Trebuchet MS"/>
                <a:cs typeface="Trebuchet MS"/>
              </a:rPr>
              <a:t>of</a:t>
            </a:r>
            <a:r>
              <a:rPr sz="1400" spc="-10" dirty="0">
                <a:latin typeface="Trebuchet MS"/>
                <a:cs typeface="Trebuchet MS"/>
              </a:rPr>
              <a:t> </a:t>
            </a:r>
            <a:r>
              <a:rPr sz="1400" spc="10" dirty="0">
                <a:latin typeface="Trebuchet MS"/>
                <a:cs typeface="Trebuchet MS"/>
              </a:rPr>
              <a:t>'electronic</a:t>
            </a:r>
            <a:r>
              <a:rPr sz="1400" spc="-60" dirty="0">
                <a:latin typeface="Trebuchet MS"/>
                <a:cs typeface="Trebuchet MS"/>
              </a:rPr>
              <a:t> </a:t>
            </a:r>
            <a:r>
              <a:rPr sz="1400" spc="60" dirty="0">
                <a:latin typeface="Trebuchet MS"/>
                <a:cs typeface="Trebuchet MS"/>
              </a:rPr>
              <a:t>personhood'</a:t>
            </a:r>
            <a:r>
              <a:rPr sz="1400" spc="-3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for</a:t>
            </a:r>
            <a:r>
              <a:rPr sz="1400" spc="-20" dirty="0">
                <a:latin typeface="Trebuchet MS"/>
                <a:cs typeface="Trebuchet MS"/>
              </a:rPr>
              <a:t> </a:t>
            </a:r>
            <a:r>
              <a:rPr sz="1400" spc="55" dirty="0">
                <a:latin typeface="Trebuchet MS"/>
                <a:cs typeface="Trebuchet MS"/>
              </a:rPr>
              <a:t>advanced</a:t>
            </a:r>
            <a:r>
              <a:rPr sz="1400" spc="-10" dirty="0">
                <a:latin typeface="Trebuchet MS"/>
                <a:cs typeface="Trebuchet MS"/>
              </a:rPr>
              <a:t> </a:t>
            </a:r>
            <a:r>
              <a:rPr sz="1400" spc="10" dirty="0">
                <a:latin typeface="Trebuchet MS"/>
                <a:cs typeface="Trebuchet MS"/>
              </a:rPr>
              <a:t>AI</a:t>
            </a:r>
            <a:r>
              <a:rPr sz="1400" spc="-5" dirty="0">
                <a:latin typeface="Trebuchet MS"/>
                <a:cs typeface="Trebuchet MS"/>
              </a:rPr>
              <a:t> </a:t>
            </a:r>
            <a:r>
              <a:rPr sz="1400" spc="10" dirty="0">
                <a:latin typeface="Trebuchet MS"/>
                <a:cs typeface="Trebuchet MS"/>
              </a:rPr>
              <a:t>systems,</a:t>
            </a:r>
            <a:r>
              <a:rPr sz="1400" spc="-3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with</a:t>
            </a:r>
            <a:r>
              <a:rPr sz="1400" spc="-15" dirty="0">
                <a:latin typeface="Trebuchet MS"/>
                <a:cs typeface="Trebuchet MS"/>
              </a:rPr>
              <a:t> </a:t>
            </a:r>
            <a:r>
              <a:rPr sz="1400" spc="10" dirty="0">
                <a:latin typeface="Trebuchet MS"/>
                <a:cs typeface="Trebuchet MS"/>
              </a:rPr>
              <a:t>associated</a:t>
            </a:r>
            <a:r>
              <a:rPr sz="1400" spc="-25" dirty="0">
                <a:latin typeface="Trebuchet MS"/>
                <a:cs typeface="Trebuchet MS"/>
              </a:rPr>
              <a:t> </a:t>
            </a:r>
            <a:r>
              <a:rPr sz="1400" spc="10" dirty="0">
                <a:latin typeface="Trebuchet MS"/>
                <a:cs typeface="Trebuchet MS"/>
              </a:rPr>
              <a:t>rights</a:t>
            </a:r>
            <a:r>
              <a:rPr sz="1400" spc="-30" dirty="0">
                <a:latin typeface="Trebuchet MS"/>
                <a:cs typeface="Trebuchet MS"/>
              </a:rPr>
              <a:t> </a:t>
            </a:r>
            <a:r>
              <a:rPr sz="1400" spc="60" dirty="0">
                <a:latin typeface="Trebuchet MS"/>
                <a:cs typeface="Trebuchet MS"/>
              </a:rPr>
              <a:t>and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responsibilities.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650"/>
              </a:spcBef>
            </a:pPr>
            <a:endParaRPr sz="1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114" dirty="0"/>
              <a:t>Cyber</a:t>
            </a:r>
            <a:r>
              <a:rPr spc="140" dirty="0"/>
              <a:t> </a:t>
            </a:r>
            <a:r>
              <a:rPr spc="10" dirty="0"/>
              <a:t>Liability</a:t>
            </a:r>
            <a:r>
              <a:rPr spc="145" dirty="0"/>
              <a:t> </a:t>
            </a:r>
            <a:r>
              <a:rPr spc="75" dirty="0"/>
              <a:t>Expansion</a:t>
            </a:r>
          </a:p>
          <a:p>
            <a:pPr marL="12700" marR="33020">
              <a:lnSpc>
                <a:spcPct val="136400"/>
              </a:lnSpc>
              <a:spcBef>
                <a:spcPts val="800"/>
              </a:spcBef>
            </a:pPr>
            <a:r>
              <a:rPr sz="1400" dirty="0">
                <a:latin typeface="Trebuchet MS"/>
                <a:cs typeface="Trebuchet MS"/>
              </a:rPr>
              <a:t>Future</a:t>
            </a:r>
            <a:r>
              <a:rPr sz="1400" spc="1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reforms</a:t>
            </a:r>
            <a:r>
              <a:rPr sz="1400" spc="-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are</a:t>
            </a:r>
            <a:r>
              <a:rPr sz="1400" spc="1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likely</a:t>
            </a:r>
            <a:r>
              <a:rPr sz="1400" spc="-1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to</a:t>
            </a:r>
            <a:r>
              <a:rPr sz="1400" spc="40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clarify</a:t>
            </a:r>
            <a:r>
              <a:rPr sz="1400" spc="-20" dirty="0">
                <a:latin typeface="Trebuchet MS"/>
                <a:cs typeface="Trebuchet MS"/>
              </a:rPr>
              <a:t> </a:t>
            </a:r>
            <a:r>
              <a:rPr sz="1400" spc="60" dirty="0">
                <a:latin typeface="Trebuchet MS"/>
                <a:cs typeface="Trebuchet MS"/>
              </a:rPr>
              <a:t>and</a:t>
            </a:r>
            <a:r>
              <a:rPr sz="1400" spc="1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potentially</a:t>
            </a:r>
            <a:r>
              <a:rPr sz="1400" spc="-10" dirty="0">
                <a:latin typeface="Trebuchet MS"/>
                <a:cs typeface="Trebuchet MS"/>
              </a:rPr>
              <a:t> </a:t>
            </a:r>
            <a:r>
              <a:rPr sz="1400" spc="50" dirty="0">
                <a:latin typeface="Trebuchet MS"/>
                <a:cs typeface="Trebuchet MS"/>
              </a:rPr>
              <a:t>expand</a:t>
            </a:r>
            <a:r>
              <a:rPr sz="1400" spc="1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the</a:t>
            </a:r>
            <a:r>
              <a:rPr sz="1400" spc="25" dirty="0">
                <a:latin typeface="Trebuchet MS"/>
                <a:cs typeface="Trebuchet MS"/>
              </a:rPr>
              <a:t> </a:t>
            </a:r>
            <a:r>
              <a:rPr sz="1400" spc="80" dirty="0">
                <a:latin typeface="Trebuchet MS"/>
                <a:cs typeface="Trebuchet MS"/>
              </a:rPr>
              <a:t>scope</a:t>
            </a:r>
            <a:r>
              <a:rPr sz="1400" spc="-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of</a:t>
            </a:r>
            <a:r>
              <a:rPr sz="1400" spc="2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vicarious</a:t>
            </a:r>
            <a:r>
              <a:rPr sz="1400" spc="-30" dirty="0">
                <a:latin typeface="Trebuchet MS"/>
                <a:cs typeface="Trebuchet MS"/>
              </a:rPr>
              <a:t> </a:t>
            </a:r>
            <a:r>
              <a:rPr sz="1400" spc="-35" dirty="0">
                <a:latin typeface="Trebuchet MS"/>
                <a:cs typeface="Trebuchet MS"/>
              </a:rPr>
              <a:t>liability</a:t>
            </a:r>
            <a:r>
              <a:rPr sz="1400" spc="-5" dirty="0">
                <a:latin typeface="Trebuchet MS"/>
                <a:cs typeface="Trebuchet MS"/>
              </a:rPr>
              <a:t> </a:t>
            </a:r>
            <a:r>
              <a:rPr sz="1400" spc="-30" dirty="0">
                <a:latin typeface="Trebuchet MS"/>
                <a:cs typeface="Trebuchet MS"/>
              </a:rPr>
              <a:t>in</a:t>
            </a:r>
            <a:r>
              <a:rPr sz="1400" spc="-1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cyber</a:t>
            </a:r>
            <a:r>
              <a:rPr sz="1400" spc="2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contexts.</a:t>
            </a:r>
            <a:r>
              <a:rPr sz="1400" spc="1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This </a:t>
            </a:r>
            <a:r>
              <a:rPr sz="1400" spc="55" dirty="0">
                <a:latin typeface="Trebuchet MS"/>
                <a:cs typeface="Trebuchet MS"/>
              </a:rPr>
              <a:t>could</a:t>
            </a:r>
            <a:r>
              <a:rPr sz="1400" dirty="0">
                <a:latin typeface="Trebuchet MS"/>
                <a:cs typeface="Trebuchet MS"/>
              </a:rPr>
              <a:t> include</a:t>
            </a:r>
            <a:r>
              <a:rPr sz="1400" spc="-2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specific</a:t>
            </a:r>
            <a:r>
              <a:rPr sz="1400" spc="-3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provisions</a:t>
            </a:r>
            <a:r>
              <a:rPr sz="1400" spc="-35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for </a:t>
            </a:r>
            <a:r>
              <a:rPr sz="1400" dirty="0">
                <a:latin typeface="Trebuchet MS"/>
                <a:cs typeface="Trebuchet MS"/>
              </a:rPr>
              <a:t>data</a:t>
            </a:r>
            <a:r>
              <a:rPr sz="1400" spc="4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breaches,</a:t>
            </a:r>
            <a:r>
              <a:rPr sz="1400" spc="-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online</a:t>
            </a:r>
            <a:r>
              <a:rPr sz="1400" spc="2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harassment,</a:t>
            </a:r>
            <a:r>
              <a:rPr sz="1400" spc="15" dirty="0">
                <a:latin typeface="Trebuchet MS"/>
                <a:cs typeface="Trebuchet MS"/>
              </a:rPr>
              <a:t> </a:t>
            </a:r>
            <a:r>
              <a:rPr sz="1400" spc="60" dirty="0">
                <a:latin typeface="Trebuchet MS"/>
                <a:cs typeface="Trebuchet MS"/>
              </a:rPr>
              <a:t>and</a:t>
            </a:r>
            <a:r>
              <a:rPr sz="1400" spc="35" dirty="0">
                <a:latin typeface="Trebuchet MS"/>
                <a:cs typeface="Trebuchet MS"/>
              </a:rPr>
              <a:t> </a:t>
            </a:r>
            <a:r>
              <a:rPr sz="1400" spc="-20" dirty="0">
                <a:latin typeface="Trebuchet MS"/>
                <a:cs typeface="Trebuchet MS"/>
              </a:rPr>
              <a:t>virtual</a:t>
            </a:r>
            <a:r>
              <a:rPr sz="1400" spc="3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world</a:t>
            </a:r>
            <a:r>
              <a:rPr sz="1400" spc="20" dirty="0">
                <a:latin typeface="Trebuchet MS"/>
                <a:cs typeface="Trebuchet MS"/>
              </a:rPr>
              <a:t> </a:t>
            </a:r>
            <a:r>
              <a:rPr sz="1400" spc="-20" dirty="0">
                <a:latin typeface="Trebuchet MS"/>
                <a:cs typeface="Trebuchet MS"/>
              </a:rPr>
              <a:t>interactions,</a:t>
            </a:r>
            <a:r>
              <a:rPr sz="1400" spc="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potentially</a:t>
            </a:r>
            <a:r>
              <a:rPr sz="1400" spc="1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holding</a:t>
            </a:r>
            <a:r>
              <a:rPr sz="1400" spc="-5" dirty="0">
                <a:latin typeface="Trebuchet MS"/>
                <a:cs typeface="Trebuchet MS"/>
              </a:rPr>
              <a:t> </a:t>
            </a:r>
            <a:r>
              <a:rPr sz="1400" spc="60" dirty="0">
                <a:latin typeface="Trebuchet MS"/>
                <a:cs typeface="Trebuchet MS"/>
              </a:rPr>
              <a:t>companies</a:t>
            </a:r>
            <a:r>
              <a:rPr sz="1400" spc="-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to</a:t>
            </a:r>
            <a:r>
              <a:rPr sz="1400" spc="7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higher</a:t>
            </a:r>
            <a:r>
              <a:rPr sz="1400" spc="1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standards</a:t>
            </a:r>
            <a:r>
              <a:rPr sz="1400" spc="1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of</a:t>
            </a:r>
            <a:r>
              <a:rPr sz="1400" spc="5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care</a:t>
            </a:r>
            <a:r>
              <a:rPr sz="1400" spc="4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in</a:t>
            </a:r>
            <a:r>
              <a:rPr sz="1400" spc="15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digital</a:t>
            </a:r>
            <a:r>
              <a:rPr sz="1400" spc="20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environments.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655"/>
              </a:spcBef>
            </a:pPr>
            <a:endParaRPr sz="1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pc="50" dirty="0"/>
              <a:t>International</a:t>
            </a:r>
            <a:r>
              <a:rPr spc="-15" dirty="0"/>
              <a:t> </a:t>
            </a:r>
            <a:r>
              <a:rPr spc="70" dirty="0"/>
              <a:t>Harmonisation</a:t>
            </a:r>
            <a:r>
              <a:rPr spc="10" dirty="0"/>
              <a:t> </a:t>
            </a:r>
            <a:r>
              <a:rPr spc="50" dirty="0"/>
              <a:t>Efforts</a:t>
            </a:r>
          </a:p>
          <a:p>
            <a:pPr marL="12700" marR="93980">
              <a:lnSpc>
                <a:spcPct val="136400"/>
              </a:lnSpc>
              <a:spcBef>
                <a:spcPts val="800"/>
              </a:spcBef>
            </a:pPr>
            <a:r>
              <a:rPr sz="1400" dirty="0">
                <a:latin typeface="Trebuchet MS"/>
                <a:cs typeface="Trebuchet MS"/>
              </a:rPr>
              <a:t>Given</a:t>
            </a:r>
            <a:r>
              <a:rPr sz="1400" spc="-2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the</a:t>
            </a:r>
            <a:r>
              <a:rPr sz="1400" spc="20" dirty="0">
                <a:latin typeface="Trebuchet MS"/>
                <a:cs typeface="Trebuchet MS"/>
              </a:rPr>
              <a:t> </a:t>
            </a:r>
            <a:r>
              <a:rPr sz="1400" spc="50" dirty="0">
                <a:latin typeface="Trebuchet MS"/>
                <a:cs typeface="Trebuchet MS"/>
              </a:rPr>
              <a:t>global</a:t>
            </a:r>
            <a:r>
              <a:rPr sz="1400" spc="-2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nature of</a:t>
            </a:r>
            <a:r>
              <a:rPr sz="1400" spc="-10" dirty="0">
                <a:latin typeface="Trebuchet MS"/>
                <a:cs typeface="Trebuchet MS"/>
              </a:rPr>
              <a:t> </a:t>
            </a:r>
            <a:r>
              <a:rPr sz="1400" spc="65" dirty="0">
                <a:latin typeface="Trebuchet MS"/>
                <a:cs typeface="Trebuchet MS"/>
              </a:rPr>
              <a:t>many</a:t>
            </a:r>
            <a:r>
              <a:rPr sz="1400" spc="-5" dirty="0">
                <a:latin typeface="Trebuchet MS"/>
                <a:cs typeface="Trebuchet MS"/>
              </a:rPr>
              <a:t> </a:t>
            </a:r>
            <a:r>
              <a:rPr sz="1400" spc="60" dirty="0">
                <a:latin typeface="Trebuchet MS"/>
                <a:cs typeface="Trebuchet MS"/>
              </a:rPr>
              <a:t>business</a:t>
            </a:r>
            <a:r>
              <a:rPr sz="1400" dirty="0">
                <a:latin typeface="Trebuchet MS"/>
                <a:cs typeface="Trebuchet MS"/>
              </a:rPr>
              <a:t> operations,</a:t>
            </a:r>
            <a:r>
              <a:rPr sz="1400" spc="-4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there</a:t>
            </a:r>
            <a:r>
              <a:rPr sz="1400" spc="-5" dirty="0">
                <a:latin typeface="Trebuchet MS"/>
                <a:cs typeface="Trebuchet MS"/>
              </a:rPr>
              <a:t> </a:t>
            </a:r>
            <a:r>
              <a:rPr sz="1400" spc="70" dirty="0">
                <a:latin typeface="Trebuchet MS"/>
                <a:cs typeface="Trebuchet MS"/>
              </a:rPr>
              <a:t>may</a:t>
            </a:r>
            <a:r>
              <a:rPr sz="1400" spc="5" dirty="0">
                <a:latin typeface="Trebuchet MS"/>
                <a:cs typeface="Trebuchet MS"/>
              </a:rPr>
              <a:t> </a:t>
            </a:r>
            <a:r>
              <a:rPr sz="1400" spc="65" dirty="0">
                <a:latin typeface="Trebuchet MS"/>
                <a:cs typeface="Trebuchet MS"/>
              </a:rPr>
              <a:t>be</a:t>
            </a:r>
            <a:r>
              <a:rPr sz="1400" dirty="0">
                <a:latin typeface="Trebuchet MS"/>
                <a:cs typeface="Trebuchet MS"/>
              </a:rPr>
              <a:t> efforts</a:t>
            </a:r>
            <a:r>
              <a:rPr sz="1400" spc="-2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to</a:t>
            </a:r>
            <a:r>
              <a:rPr sz="1400" spc="2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harmonise</a:t>
            </a:r>
            <a:r>
              <a:rPr sz="1400" spc="-1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vicarious</a:t>
            </a:r>
            <a:r>
              <a:rPr sz="1400" spc="-30" dirty="0">
                <a:latin typeface="Trebuchet MS"/>
                <a:cs typeface="Trebuchet MS"/>
              </a:rPr>
              <a:t> </a:t>
            </a:r>
            <a:r>
              <a:rPr sz="1400" spc="-35" dirty="0">
                <a:latin typeface="Trebuchet MS"/>
                <a:cs typeface="Trebuchet MS"/>
              </a:rPr>
              <a:t>liability </a:t>
            </a:r>
            <a:r>
              <a:rPr sz="1400" dirty="0">
                <a:latin typeface="Trebuchet MS"/>
                <a:cs typeface="Trebuchet MS"/>
              </a:rPr>
              <a:t>principles</a:t>
            </a:r>
            <a:r>
              <a:rPr sz="1400" spc="-45" dirty="0">
                <a:latin typeface="Trebuchet MS"/>
                <a:cs typeface="Trebuchet MS"/>
              </a:rPr>
              <a:t> </a:t>
            </a:r>
            <a:r>
              <a:rPr sz="1400" spc="55" dirty="0">
                <a:latin typeface="Trebuchet MS"/>
                <a:cs typeface="Trebuchet MS"/>
              </a:rPr>
              <a:t>across</a:t>
            </a:r>
            <a:r>
              <a:rPr sz="1400" spc="25" dirty="0">
                <a:latin typeface="Trebuchet MS"/>
                <a:cs typeface="Trebuchet MS"/>
              </a:rPr>
              <a:t> </a:t>
            </a:r>
            <a:r>
              <a:rPr sz="1400" spc="-30" dirty="0">
                <a:latin typeface="Trebuchet MS"/>
                <a:cs typeface="Trebuchet MS"/>
              </a:rPr>
              <a:t>jurisdictions.</a:t>
            </a:r>
            <a:r>
              <a:rPr sz="1400" spc="-4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This</a:t>
            </a:r>
            <a:r>
              <a:rPr sz="1400" spc="-15" dirty="0">
                <a:latin typeface="Trebuchet MS"/>
                <a:cs typeface="Trebuchet MS"/>
              </a:rPr>
              <a:t> </a:t>
            </a:r>
            <a:r>
              <a:rPr sz="1400" spc="45" dirty="0">
                <a:latin typeface="Trebuchet MS"/>
                <a:cs typeface="Trebuchet MS"/>
              </a:rPr>
              <a:t>could </a:t>
            </a:r>
            <a:r>
              <a:rPr sz="1400" dirty="0">
                <a:latin typeface="Trebuchet MS"/>
                <a:cs typeface="Trebuchet MS"/>
              </a:rPr>
              <a:t>take</a:t>
            </a:r>
            <a:r>
              <a:rPr sz="1400" spc="1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the</a:t>
            </a:r>
            <a:r>
              <a:rPr sz="1400" spc="1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form</a:t>
            </a:r>
            <a:r>
              <a:rPr sz="1400" spc="-1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of</a:t>
            </a:r>
            <a:r>
              <a:rPr sz="1400" spc="10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international</a:t>
            </a:r>
            <a:r>
              <a:rPr sz="1400" spc="-3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conventions</a:t>
            </a:r>
            <a:r>
              <a:rPr sz="1400" spc="-2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or</a:t>
            </a:r>
            <a:r>
              <a:rPr sz="1400" spc="10" dirty="0">
                <a:latin typeface="Trebuchet MS"/>
                <a:cs typeface="Trebuchet MS"/>
              </a:rPr>
              <a:t> </a:t>
            </a:r>
            <a:r>
              <a:rPr sz="1400" spc="65" dirty="0">
                <a:latin typeface="Trebuchet MS"/>
                <a:cs typeface="Trebuchet MS"/>
              </a:rPr>
              <a:t>model</a:t>
            </a:r>
            <a:r>
              <a:rPr sz="1400" spc="-1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laws,</a:t>
            </a:r>
            <a:r>
              <a:rPr sz="1400" spc="-20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particularly</a:t>
            </a:r>
            <a:r>
              <a:rPr sz="1400" spc="-25" dirty="0">
                <a:latin typeface="Trebuchet MS"/>
                <a:cs typeface="Trebuchet MS"/>
              </a:rPr>
              <a:t> </a:t>
            </a:r>
            <a:r>
              <a:rPr sz="1400" spc="-20" dirty="0">
                <a:latin typeface="Trebuchet MS"/>
                <a:cs typeface="Trebuchet MS"/>
              </a:rPr>
              <a:t>in</a:t>
            </a:r>
            <a:r>
              <a:rPr sz="1400" spc="-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areas</a:t>
            </a:r>
            <a:r>
              <a:rPr sz="1400" spc="-25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like </a:t>
            </a:r>
            <a:r>
              <a:rPr sz="1400" spc="70" dirty="0">
                <a:latin typeface="Trebuchet MS"/>
                <a:cs typeface="Trebuchet MS"/>
              </a:rPr>
              <a:t>cross-</a:t>
            </a:r>
            <a:r>
              <a:rPr sz="1400" dirty="0">
                <a:latin typeface="Trebuchet MS"/>
                <a:cs typeface="Trebuchet MS"/>
              </a:rPr>
              <a:t>border</a:t>
            </a:r>
            <a:r>
              <a:rPr sz="1400" spc="-4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data</a:t>
            </a:r>
            <a:r>
              <a:rPr sz="1400" spc="1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protection</a:t>
            </a:r>
            <a:r>
              <a:rPr sz="1400" spc="-5" dirty="0">
                <a:latin typeface="Trebuchet MS"/>
                <a:cs typeface="Trebuchet MS"/>
              </a:rPr>
              <a:t> </a:t>
            </a:r>
            <a:r>
              <a:rPr sz="1400" spc="60" dirty="0">
                <a:latin typeface="Trebuchet MS"/>
                <a:cs typeface="Trebuchet MS"/>
              </a:rPr>
              <a:t>and</a:t>
            </a:r>
            <a:r>
              <a:rPr sz="1400" dirty="0">
                <a:latin typeface="Trebuchet MS"/>
                <a:cs typeface="Trebuchet MS"/>
              </a:rPr>
              <a:t> AI</a:t>
            </a:r>
            <a:r>
              <a:rPr sz="1400" spc="25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regulation.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11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1304" y="1298829"/>
            <a:ext cx="12412980" cy="704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50" spc="155" dirty="0"/>
              <a:t>Ethical</a:t>
            </a:r>
            <a:r>
              <a:rPr sz="4450" spc="5" dirty="0"/>
              <a:t> </a:t>
            </a:r>
            <a:r>
              <a:rPr sz="4450" spc="165" dirty="0"/>
              <a:t>Considerations:</a:t>
            </a:r>
            <a:r>
              <a:rPr sz="4450" spc="5" dirty="0"/>
              <a:t> </a:t>
            </a:r>
            <a:r>
              <a:rPr sz="4450" spc="295" dirty="0"/>
              <a:t>The</a:t>
            </a:r>
            <a:r>
              <a:rPr sz="4450" spc="-15" dirty="0"/>
              <a:t> </a:t>
            </a:r>
            <a:r>
              <a:rPr sz="4450" spc="345" dirty="0"/>
              <a:t>Scope</a:t>
            </a:r>
            <a:r>
              <a:rPr sz="4450" spc="5" dirty="0"/>
              <a:t> </a:t>
            </a:r>
            <a:r>
              <a:rPr sz="4450" spc="170" dirty="0"/>
              <a:t>of</a:t>
            </a:r>
            <a:r>
              <a:rPr sz="4450" spc="5" dirty="0"/>
              <a:t> </a:t>
            </a:r>
            <a:r>
              <a:rPr sz="4450" spc="105" dirty="0"/>
              <a:t>Liability</a:t>
            </a:r>
            <a:endParaRPr sz="4450"/>
          </a:p>
        </p:txBody>
      </p:sp>
      <p:sp>
        <p:nvSpPr>
          <p:cNvPr id="3" name="object 3"/>
          <p:cNvSpPr/>
          <p:nvPr/>
        </p:nvSpPr>
        <p:spPr>
          <a:xfrm>
            <a:off x="794004" y="2764535"/>
            <a:ext cx="510540" cy="509270"/>
          </a:xfrm>
          <a:custGeom>
            <a:avLst/>
            <a:gdLst/>
            <a:ahLst/>
            <a:cxnLst/>
            <a:rect l="l" t="t" r="r" b="b"/>
            <a:pathLst>
              <a:path w="510540" h="509270">
                <a:moveTo>
                  <a:pt x="476630" y="0"/>
                </a:moveTo>
                <a:lnTo>
                  <a:pt x="33934" y="0"/>
                </a:lnTo>
                <a:lnTo>
                  <a:pt x="20724" y="2672"/>
                </a:lnTo>
                <a:lnTo>
                  <a:pt x="9937" y="9953"/>
                </a:lnTo>
                <a:lnTo>
                  <a:pt x="2666" y="20734"/>
                </a:lnTo>
                <a:lnTo>
                  <a:pt x="0" y="33909"/>
                </a:lnTo>
                <a:lnTo>
                  <a:pt x="0" y="475106"/>
                </a:lnTo>
                <a:lnTo>
                  <a:pt x="2666" y="488281"/>
                </a:lnTo>
                <a:lnTo>
                  <a:pt x="9937" y="499062"/>
                </a:lnTo>
                <a:lnTo>
                  <a:pt x="20724" y="506343"/>
                </a:lnTo>
                <a:lnTo>
                  <a:pt x="33934" y="509015"/>
                </a:lnTo>
                <a:lnTo>
                  <a:pt x="476630" y="509015"/>
                </a:lnTo>
                <a:lnTo>
                  <a:pt x="489805" y="506343"/>
                </a:lnTo>
                <a:lnTo>
                  <a:pt x="500586" y="499062"/>
                </a:lnTo>
                <a:lnTo>
                  <a:pt x="507867" y="488281"/>
                </a:lnTo>
                <a:lnTo>
                  <a:pt x="510539" y="475106"/>
                </a:lnTo>
                <a:lnTo>
                  <a:pt x="510539" y="33909"/>
                </a:lnTo>
                <a:lnTo>
                  <a:pt x="507867" y="20734"/>
                </a:lnTo>
                <a:lnTo>
                  <a:pt x="500586" y="9953"/>
                </a:lnTo>
                <a:lnTo>
                  <a:pt x="489805" y="2672"/>
                </a:lnTo>
                <a:lnTo>
                  <a:pt x="476630" y="0"/>
                </a:lnTo>
                <a:close/>
              </a:path>
            </a:pathLst>
          </a:custGeom>
          <a:solidFill>
            <a:srgbClr val="393A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78509" y="2753944"/>
            <a:ext cx="142240" cy="4305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50" spc="-175" dirty="0">
                <a:solidFill>
                  <a:srgbClr val="CFCABE"/>
                </a:solidFill>
                <a:latin typeface="Georgia"/>
                <a:cs typeface="Georgia"/>
              </a:rPr>
              <a:t>1</a:t>
            </a:r>
            <a:endParaRPr sz="265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18285" y="2737561"/>
            <a:ext cx="3454400" cy="37985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90" dirty="0">
                <a:solidFill>
                  <a:srgbClr val="CFCABE"/>
                </a:solidFill>
                <a:latin typeface="Georgia"/>
                <a:cs typeface="Georgia"/>
              </a:rPr>
              <a:t>Fairness</a:t>
            </a:r>
            <a:r>
              <a:rPr sz="2200" spc="20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2200" spc="120" dirty="0">
                <a:solidFill>
                  <a:srgbClr val="CFCABE"/>
                </a:solidFill>
                <a:latin typeface="Georgia"/>
                <a:cs typeface="Georgia"/>
              </a:rPr>
              <a:t>and</a:t>
            </a:r>
            <a:r>
              <a:rPr sz="2200" spc="10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2200" spc="45" dirty="0">
                <a:solidFill>
                  <a:srgbClr val="CFCABE"/>
                </a:solidFill>
                <a:latin typeface="Georgia"/>
                <a:cs typeface="Georgia"/>
              </a:rPr>
              <a:t>Justice</a:t>
            </a:r>
            <a:endParaRPr sz="2200">
              <a:latin typeface="Georgia"/>
              <a:cs typeface="Georgia"/>
            </a:endParaRPr>
          </a:p>
          <a:p>
            <a:pPr marL="12700" marR="5080">
              <a:lnSpc>
                <a:spcPct val="138200"/>
              </a:lnSpc>
              <a:spcBef>
                <a:spcPts val="960"/>
              </a:spcBef>
            </a:pPr>
            <a:r>
              <a:rPr sz="1750" spc="145" dirty="0">
                <a:solidFill>
                  <a:srgbClr val="CFCABE"/>
                </a:solidFill>
                <a:latin typeface="Trebuchet MS"/>
                <a:cs typeface="Trebuchet MS"/>
              </a:rPr>
              <a:t>A</a:t>
            </a:r>
            <a:r>
              <a:rPr sz="1750" spc="9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fundamental</a:t>
            </a:r>
            <a:r>
              <a:rPr sz="1750" spc="7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ethical</a:t>
            </a:r>
            <a:r>
              <a:rPr sz="1750" spc="10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question</a:t>
            </a:r>
            <a:r>
              <a:rPr sz="1750" spc="8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25" dirty="0">
                <a:solidFill>
                  <a:srgbClr val="CFCABE"/>
                </a:solidFill>
                <a:latin typeface="Trebuchet MS"/>
                <a:cs typeface="Trebuchet MS"/>
              </a:rPr>
              <a:t>is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whether</a:t>
            </a:r>
            <a:r>
              <a:rPr sz="1750" spc="-4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it's</a:t>
            </a:r>
            <a:r>
              <a:rPr sz="1750" spc="-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70" dirty="0">
                <a:solidFill>
                  <a:srgbClr val="CFCABE"/>
                </a:solidFill>
                <a:latin typeface="Trebuchet MS"/>
                <a:cs typeface="Trebuchet MS"/>
              </a:rPr>
              <a:t>fair</a:t>
            </a:r>
            <a:r>
              <a:rPr sz="1750" spc="-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to</a:t>
            </a:r>
            <a:r>
              <a:rPr sz="1750" spc="-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35" dirty="0">
                <a:solidFill>
                  <a:srgbClr val="CFCABE"/>
                </a:solidFill>
                <a:latin typeface="Trebuchet MS"/>
                <a:cs typeface="Trebuchet MS"/>
              </a:rPr>
              <a:t>hold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organisations</a:t>
            </a:r>
            <a:r>
              <a:rPr sz="1750" spc="5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liable</a:t>
            </a:r>
            <a:r>
              <a:rPr sz="1750" spc="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for</a:t>
            </a:r>
            <a:r>
              <a:rPr sz="1750" spc="5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actions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they</a:t>
            </a:r>
            <a:r>
              <a:rPr sz="1750" spc="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didn't</a:t>
            </a:r>
            <a:r>
              <a:rPr sz="1750" spc="7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directly</a:t>
            </a:r>
            <a:r>
              <a:rPr sz="1750" spc="5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commit</a:t>
            </a:r>
            <a:r>
              <a:rPr sz="1750" spc="6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25" dirty="0">
                <a:solidFill>
                  <a:srgbClr val="CFCABE"/>
                </a:solidFill>
                <a:latin typeface="Trebuchet MS"/>
                <a:cs typeface="Trebuchet MS"/>
              </a:rPr>
              <a:t>or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authorise.</a:t>
            </a:r>
            <a:r>
              <a:rPr sz="1750" spc="-8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65" dirty="0">
                <a:solidFill>
                  <a:srgbClr val="CFCABE"/>
                </a:solidFill>
                <a:latin typeface="Trebuchet MS"/>
                <a:cs typeface="Trebuchet MS"/>
              </a:rPr>
              <a:t>The</a:t>
            </a:r>
            <a:r>
              <a:rPr sz="1750" spc="-7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principle</a:t>
            </a:r>
            <a:r>
              <a:rPr sz="1750" spc="-6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25" dirty="0">
                <a:solidFill>
                  <a:srgbClr val="CFCABE"/>
                </a:solidFill>
                <a:latin typeface="Trebuchet MS"/>
                <a:cs typeface="Trebuchet MS"/>
              </a:rPr>
              <a:t>of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vicarious</a:t>
            </a:r>
            <a:r>
              <a:rPr sz="1750" spc="-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40" dirty="0">
                <a:solidFill>
                  <a:srgbClr val="CFCABE"/>
                </a:solidFill>
                <a:latin typeface="Trebuchet MS"/>
                <a:cs typeface="Trebuchet MS"/>
              </a:rPr>
              <a:t>liability</a:t>
            </a:r>
            <a:r>
              <a:rPr sz="1750" spc="-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60" dirty="0">
                <a:solidFill>
                  <a:srgbClr val="CFCABE"/>
                </a:solidFill>
                <a:latin typeface="Trebuchet MS"/>
                <a:cs typeface="Trebuchet MS"/>
              </a:rPr>
              <a:t>must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60" dirty="0">
                <a:solidFill>
                  <a:srgbClr val="CFCABE"/>
                </a:solidFill>
                <a:latin typeface="Trebuchet MS"/>
                <a:cs typeface="Trebuchet MS"/>
              </a:rPr>
              <a:t>be </a:t>
            </a:r>
            <a:r>
              <a:rPr sz="1750" spc="55" dirty="0">
                <a:solidFill>
                  <a:srgbClr val="CFCABE"/>
                </a:solidFill>
                <a:latin typeface="Trebuchet MS"/>
                <a:cs typeface="Trebuchet MS"/>
              </a:rPr>
              <a:t>balanced</a:t>
            </a:r>
            <a:r>
              <a:rPr sz="1750" spc="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against</a:t>
            </a:r>
            <a:r>
              <a:rPr sz="1750" spc="7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notions</a:t>
            </a:r>
            <a:r>
              <a:rPr sz="1750" spc="8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25" dirty="0">
                <a:solidFill>
                  <a:srgbClr val="CFCABE"/>
                </a:solidFill>
                <a:latin typeface="Trebuchet MS"/>
                <a:cs typeface="Trebuchet MS"/>
              </a:rPr>
              <a:t>of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individual</a:t>
            </a:r>
            <a:r>
              <a:rPr sz="1750" spc="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responsibility</a:t>
            </a:r>
            <a:r>
              <a:rPr sz="1750" spc="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65" dirty="0">
                <a:solidFill>
                  <a:srgbClr val="CFCABE"/>
                </a:solidFill>
                <a:latin typeface="Trebuchet MS"/>
                <a:cs typeface="Trebuchet MS"/>
              </a:rPr>
              <a:t>and</a:t>
            </a:r>
            <a:r>
              <a:rPr sz="1750" spc="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25" dirty="0">
                <a:solidFill>
                  <a:srgbClr val="CFCABE"/>
                </a:solidFill>
                <a:latin typeface="Trebuchet MS"/>
                <a:cs typeface="Trebuchet MS"/>
              </a:rPr>
              <a:t>the </a:t>
            </a:r>
            <a:r>
              <a:rPr sz="1750" spc="-20" dirty="0">
                <a:solidFill>
                  <a:srgbClr val="CFCABE"/>
                </a:solidFill>
                <a:latin typeface="Trebuchet MS"/>
                <a:cs typeface="Trebuchet MS"/>
              </a:rPr>
              <a:t>limits</a:t>
            </a:r>
            <a:r>
              <a:rPr sz="1750" spc="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of</a:t>
            </a:r>
            <a:r>
              <a:rPr sz="1750" spc="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organisational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 control.</a:t>
            </a:r>
            <a:endParaRPr sz="175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216652" y="2764535"/>
            <a:ext cx="510540" cy="509270"/>
          </a:xfrm>
          <a:custGeom>
            <a:avLst/>
            <a:gdLst/>
            <a:ahLst/>
            <a:cxnLst/>
            <a:rect l="l" t="t" r="r" b="b"/>
            <a:pathLst>
              <a:path w="510539" h="509270">
                <a:moveTo>
                  <a:pt x="476631" y="0"/>
                </a:moveTo>
                <a:lnTo>
                  <a:pt x="33909" y="0"/>
                </a:lnTo>
                <a:lnTo>
                  <a:pt x="20734" y="2672"/>
                </a:lnTo>
                <a:lnTo>
                  <a:pt x="9953" y="9953"/>
                </a:lnTo>
                <a:lnTo>
                  <a:pt x="2672" y="20734"/>
                </a:lnTo>
                <a:lnTo>
                  <a:pt x="0" y="33909"/>
                </a:lnTo>
                <a:lnTo>
                  <a:pt x="0" y="475106"/>
                </a:lnTo>
                <a:lnTo>
                  <a:pt x="2672" y="488281"/>
                </a:lnTo>
                <a:lnTo>
                  <a:pt x="9953" y="499062"/>
                </a:lnTo>
                <a:lnTo>
                  <a:pt x="20734" y="506343"/>
                </a:lnTo>
                <a:lnTo>
                  <a:pt x="33909" y="509015"/>
                </a:lnTo>
                <a:lnTo>
                  <a:pt x="476631" y="509015"/>
                </a:lnTo>
                <a:lnTo>
                  <a:pt x="489805" y="506343"/>
                </a:lnTo>
                <a:lnTo>
                  <a:pt x="500586" y="499062"/>
                </a:lnTo>
                <a:lnTo>
                  <a:pt x="507867" y="488281"/>
                </a:lnTo>
                <a:lnTo>
                  <a:pt x="510539" y="475106"/>
                </a:lnTo>
                <a:lnTo>
                  <a:pt x="510539" y="33909"/>
                </a:lnTo>
                <a:lnTo>
                  <a:pt x="507867" y="20734"/>
                </a:lnTo>
                <a:lnTo>
                  <a:pt x="500586" y="9953"/>
                </a:lnTo>
                <a:lnTo>
                  <a:pt x="489805" y="2672"/>
                </a:lnTo>
                <a:lnTo>
                  <a:pt x="476631" y="0"/>
                </a:lnTo>
                <a:close/>
              </a:path>
            </a:pathLst>
          </a:custGeom>
          <a:solidFill>
            <a:srgbClr val="393A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56097" y="2753944"/>
            <a:ext cx="232410" cy="4305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50" spc="95" dirty="0">
                <a:solidFill>
                  <a:srgbClr val="CFCABE"/>
                </a:solidFill>
                <a:latin typeface="Georgia"/>
                <a:cs typeface="Georgia"/>
              </a:rPr>
              <a:t>2</a:t>
            </a:r>
            <a:endParaRPr sz="265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41821" y="2719973"/>
            <a:ext cx="3393440" cy="4170679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sz="2200" spc="105" dirty="0">
                <a:solidFill>
                  <a:srgbClr val="CFCABE"/>
                </a:solidFill>
                <a:latin typeface="Georgia"/>
                <a:cs typeface="Georgia"/>
              </a:rPr>
              <a:t>Social</a:t>
            </a:r>
            <a:r>
              <a:rPr sz="2200" spc="-15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2200" spc="90" dirty="0">
                <a:solidFill>
                  <a:srgbClr val="CFCABE"/>
                </a:solidFill>
                <a:latin typeface="Georgia"/>
                <a:cs typeface="Georgia"/>
              </a:rPr>
              <a:t>Benefit</a:t>
            </a:r>
            <a:r>
              <a:rPr sz="2200" spc="30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2200" spc="-25" dirty="0">
                <a:solidFill>
                  <a:srgbClr val="CFCABE"/>
                </a:solidFill>
                <a:latin typeface="Georgia"/>
                <a:cs typeface="Georgia"/>
              </a:rPr>
              <a:t>vs.</a:t>
            </a:r>
            <a:endParaRPr sz="22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2200" spc="125" dirty="0">
                <a:solidFill>
                  <a:srgbClr val="CFCABE"/>
                </a:solidFill>
                <a:latin typeface="Georgia"/>
                <a:cs typeface="Georgia"/>
              </a:rPr>
              <a:t>Economic</a:t>
            </a:r>
            <a:r>
              <a:rPr sz="2200" spc="-10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2200" spc="120" dirty="0">
                <a:solidFill>
                  <a:srgbClr val="CFCABE"/>
                </a:solidFill>
                <a:latin typeface="Georgia"/>
                <a:cs typeface="Georgia"/>
              </a:rPr>
              <a:t>Burden</a:t>
            </a:r>
            <a:endParaRPr sz="2200">
              <a:latin typeface="Georgia"/>
              <a:cs typeface="Georgia"/>
            </a:endParaRPr>
          </a:p>
          <a:p>
            <a:pPr marL="12700" marR="5080">
              <a:lnSpc>
                <a:spcPct val="138200"/>
              </a:lnSpc>
              <a:spcBef>
                <a:spcPts val="944"/>
              </a:spcBef>
            </a:pPr>
            <a:r>
              <a:rPr sz="1750" spc="60" dirty="0">
                <a:solidFill>
                  <a:srgbClr val="CFCABE"/>
                </a:solidFill>
                <a:latin typeface="Trebuchet MS"/>
                <a:cs typeface="Trebuchet MS"/>
              </a:rPr>
              <a:t>Expanding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vicarious</a:t>
            </a:r>
            <a:r>
              <a:rPr sz="1750" spc="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40" dirty="0">
                <a:solidFill>
                  <a:srgbClr val="CFCABE"/>
                </a:solidFill>
                <a:latin typeface="Trebuchet MS"/>
                <a:cs typeface="Trebuchet MS"/>
              </a:rPr>
              <a:t>liability</a:t>
            </a:r>
            <a:r>
              <a:rPr sz="1750" spc="-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60" dirty="0">
                <a:solidFill>
                  <a:srgbClr val="CFCABE"/>
                </a:solidFill>
                <a:latin typeface="Trebuchet MS"/>
                <a:cs typeface="Trebuchet MS"/>
              </a:rPr>
              <a:t>may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provide</a:t>
            </a:r>
            <a:r>
              <a:rPr sz="1750" spc="7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greater</a:t>
            </a:r>
            <a:r>
              <a:rPr sz="1750" spc="6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protection</a:t>
            </a:r>
            <a:r>
              <a:rPr sz="1750" spc="8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40" dirty="0">
                <a:solidFill>
                  <a:srgbClr val="CFCABE"/>
                </a:solidFill>
                <a:latin typeface="Trebuchet MS"/>
                <a:cs typeface="Trebuchet MS"/>
              </a:rPr>
              <a:t>and </a:t>
            </a:r>
            <a:r>
              <a:rPr sz="1750" spc="60" dirty="0">
                <a:solidFill>
                  <a:srgbClr val="CFCABE"/>
                </a:solidFill>
                <a:latin typeface="Trebuchet MS"/>
                <a:cs typeface="Trebuchet MS"/>
              </a:rPr>
              <a:t>compensation</a:t>
            </a:r>
            <a:r>
              <a:rPr sz="1750" spc="-8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for</a:t>
            </a:r>
            <a:r>
              <a:rPr sz="1750" spc="-8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20" dirty="0">
                <a:solidFill>
                  <a:srgbClr val="CFCABE"/>
                </a:solidFill>
                <a:latin typeface="Trebuchet MS"/>
                <a:cs typeface="Trebuchet MS"/>
              </a:rPr>
              <a:t>victims,</a:t>
            </a:r>
            <a:r>
              <a:rPr sz="1750" spc="-5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but</a:t>
            </a:r>
            <a:r>
              <a:rPr sz="1750" spc="-8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35" dirty="0">
                <a:solidFill>
                  <a:srgbClr val="CFCABE"/>
                </a:solidFill>
                <a:latin typeface="Trebuchet MS"/>
                <a:cs typeface="Trebuchet MS"/>
              </a:rPr>
              <a:t>it </a:t>
            </a:r>
            <a:r>
              <a:rPr sz="1750" spc="65" dirty="0">
                <a:solidFill>
                  <a:srgbClr val="CFCABE"/>
                </a:solidFill>
                <a:latin typeface="Trebuchet MS"/>
                <a:cs typeface="Trebuchet MS"/>
              </a:rPr>
              <a:t>could</a:t>
            </a:r>
            <a:r>
              <a:rPr sz="1750" spc="-8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55" dirty="0">
                <a:solidFill>
                  <a:srgbClr val="CFCABE"/>
                </a:solidFill>
                <a:latin typeface="Trebuchet MS"/>
                <a:cs typeface="Trebuchet MS"/>
              </a:rPr>
              <a:t>also</a:t>
            </a:r>
            <a:r>
              <a:rPr sz="1750" spc="-9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70" dirty="0">
                <a:solidFill>
                  <a:srgbClr val="CFCABE"/>
                </a:solidFill>
                <a:latin typeface="Trebuchet MS"/>
                <a:cs typeface="Trebuchet MS"/>
              </a:rPr>
              <a:t>impose</a:t>
            </a:r>
            <a:r>
              <a:rPr sz="1750" spc="-7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significant </a:t>
            </a:r>
            <a:r>
              <a:rPr sz="1750" spc="70" dirty="0">
                <a:solidFill>
                  <a:srgbClr val="CFCABE"/>
                </a:solidFill>
                <a:latin typeface="Trebuchet MS"/>
                <a:cs typeface="Trebuchet MS"/>
              </a:rPr>
              <a:t>economic</a:t>
            </a:r>
            <a:r>
              <a:rPr sz="1750" spc="-6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70" dirty="0">
                <a:solidFill>
                  <a:srgbClr val="CFCABE"/>
                </a:solidFill>
                <a:latin typeface="Trebuchet MS"/>
                <a:cs typeface="Trebuchet MS"/>
              </a:rPr>
              <a:t>burdens</a:t>
            </a:r>
            <a:r>
              <a:rPr sz="1750" spc="-7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55" dirty="0">
                <a:solidFill>
                  <a:srgbClr val="CFCABE"/>
                </a:solidFill>
                <a:latin typeface="Trebuchet MS"/>
                <a:cs typeface="Trebuchet MS"/>
              </a:rPr>
              <a:t>on </a:t>
            </a:r>
            <a:r>
              <a:rPr sz="1750" spc="45" dirty="0">
                <a:solidFill>
                  <a:srgbClr val="CFCABE"/>
                </a:solidFill>
                <a:latin typeface="Trebuchet MS"/>
                <a:cs typeface="Trebuchet MS"/>
              </a:rPr>
              <a:t>businesses.</a:t>
            </a:r>
            <a:r>
              <a:rPr sz="1750" spc="-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This</a:t>
            </a:r>
            <a:r>
              <a:rPr sz="1750" spc="4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raises</a:t>
            </a:r>
            <a:r>
              <a:rPr sz="1750" spc="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40" dirty="0">
                <a:solidFill>
                  <a:srgbClr val="CFCABE"/>
                </a:solidFill>
                <a:latin typeface="Trebuchet MS"/>
                <a:cs typeface="Trebuchet MS"/>
              </a:rPr>
              <a:t>questions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about</a:t>
            </a:r>
            <a:r>
              <a:rPr sz="1750" spc="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the</a:t>
            </a:r>
            <a:r>
              <a:rPr sz="1750" spc="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appropriate </a:t>
            </a:r>
            <a:r>
              <a:rPr sz="1750" spc="40" dirty="0">
                <a:solidFill>
                  <a:srgbClr val="CFCABE"/>
                </a:solidFill>
                <a:latin typeface="Trebuchet MS"/>
                <a:cs typeface="Trebuchet MS"/>
              </a:rPr>
              <a:t>balance </a:t>
            </a:r>
            <a:r>
              <a:rPr sz="1750" spc="55" dirty="0">
                <a:solidFill>
                  <a:srgbClr val="CFCABE"/>
                </a:solidFill>
                <a:latin typeface="Trebuchet MS"/>
                <a:cs typeface="Trebuchet MS"/>
              </a:rPr>
              <a:t>between</a:t>
            </a:r>
            <a:r>
              <a:rPr sz="1750" spc="-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social</a:t>
            </a:r>
            <a:r>
              <a:rPr sz="1750" spc="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protection</a:t>
            </a:r>
            <a:r>
              <a:rPr sz="1750" spc="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40" dirty="0">
                <a:solidFill>
                  <a:srgbClr val="CFCABE"/>
                </a:solidFill>
                <a:latin typeface="Trebuchet MS"/>
                <a:cs typeface="Trebuchet MS"/>
              </a:rPr>
              <a:t>and </a:t>
            </a:r>
            <a:r>
              <a:rPr sz="1750" spc="70" dirty="0">
                <a:solidFill>
                  <a:srgbClr val="CFCABE"/>
                </a:solidFill>
                <a:latin typeface="Trebuchet MS"/>
                <a:cs typeface="Trebuchet MS"/>
              </a:rPr>
              <a:t>economic</a:t>
            </a:r>
            <a:r>
              <a:rPr sz="1750" spc="-5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efficiency.</a:t>
            </a:r>
            <a:endParaRPr sz="175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640823" y="2764535"/>
            <a:ext cx="509270" cy="509270"/>
          </a:xfrm>
          <a:custGeom>
            <a:avLst/>
            <a:gdLst/>
            <a:ahLst/>
            <a:cxnLst/>
            <a:rect l="l" t="t" r="r" b="b"/>
            <a:pathLst>
              <a:path w="509270" h="509270">
                <a:moveTo>
                  <a:pt x="475106" y="0"/>
                </a:moveTo>
                <a:lnTo>
                  <a:pt x="33908" y="0"/>
                </a:lnTo>
                <a:lnTo>
                  <a:pt x="20734" y="2672"/>
                </a:lnTo>
                <a:lnTo>
                  <a:pt x="9953" y="9953"/>
                </a:lnTo>
                <a:lnTo>
                  <a:pt x="2672" y="20734"/>
                </a:lnTo>
                <a:lnTo>
                  <a:pt x="0" y="33909"/>
                </a:lnTo>
                <a:lnTo>
                  <a:pt x="0" y="475106"/>
                </a:lnTo>
                <a:lnTo>
                  <a:pt x="2672" y="488281"/>
                </a:lnTo>
                <a:lnTo>
                  <a:pt x="9953" y="499062"/>
                </a:lnTo>
                <a:lnTo>
                  <a:pt x="20734" y="506343"/>
                </a:lnTo>
                <a:lnTo>
                  <a:pt x="33908" y="509015"/>
                </a:lnTo>
                <a:lnTo>
                  <a:pt x="475106" y="509015"/>
                </a:lnTo>
                <a:lnTo>
                  <a:pt x="488281" y="506343"/>
                </a:lnTo>
                <a:lnTo>
                  <a:pt x="499062" y="499062"/>
                </a:lnTo>
                <a:lnTo>
                  <a:pt x="506343" y="488281"/>
                </a:lnTo>
                <a:lnTo>
                  <a:pt x="509016" y="475106"/>
                </a:lnTo>
                <a:lnTo>
                  <a:pt x="509016" y="33909"/>
                </a:lnTo>
                <a:lnTo>
                  <a:pt x="506343" y="20734"/>
                </a:lnTo>
                <a:lnTo>
                  <a:pt x="499062" y="9953"/>
                </a:lnTo>
                <a:lnTo>
                  <a:pt x="488281" y="2672"/>
                </a:lnTo>
                <a:lnTo>
                  <a:pt x="475106" y="0"/>
                </a:lnTo>
                <a:close/>
              </a:path>
            </a:pathLst>
          </a:custGeom>
          <a:solidFill>
            <a:srgbClr val="393A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778745" y="2753944"/>
            <a:ext cx="234950" cy="4305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50" spc="125" dirty="0">
                <a:solidFill>
                  <a:srgbClr val="CFCABE"/>
                </a:solidFill>
                <a:latin typeface="Georgia"/>
                <a:cs typeface="Georgia"/>
              </a:rPr>
              <a:t>3</a:t>
            </a:r>
            <a:endParaRPr sz="2650">
              <a:latin typeface="Georgia"/>
              <a:cs typeface="Georgia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12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365485" y="2737561"/>
            <a:ext cx="3437254" cy="4166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105" dirty="0">
                <a:solidFill>
                  <a:srgbClr val="CFCABE"/>
                </a:solidFill>
                <a:latin typeface="Georgia"/>
                <a:cs typeface="Georgia"/>
              </a:rPr>
              <a:t>Moral</a:t>
            </a:r>
            <a:r>
              <a:rPr sz="2200" spc="-10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2200" spc="105" dirty="0">
                <a:solidFill>
                  <a:srgbClr val="CFCABE"/>
                </a:solidFill>
                <a:latin typeface="Georgia"/>
                <a:cs typeface="Georgia"/>
              </a:rPr>
              <a:t>Hazard</a:t>
            </a:r>
            <a:endParaRPr sz="2200">
              <a:latin typeface="Georgia"/>
              <a:cs typeface="Georgia"/>
            </a:endParaRPr>
          </a:p>
          <a:p>
            <a:pPr marL="12700" marR="5080">
              <a:lnSpc>
                <a:spcPct val="138100"/>
              </a:lnSpc>
              <a:spcBef>
                <a:spcPts val="960"/>
              </a:spcBef>
            </a:pPr>
            <a:r>
              <a:rPr sz="1750" spc="55" dirty="0">
                <a:solidFill>
                  <a:srgbClr val="CFCABE"/>
                </a:solidFill>
                <a:latin typeface="Trebuchet MS"/>
                <a:cs typeface="Trebuchet MS"/>
              </a:rPr>
              <a:t>There's</a:t>
            </a:r>
            <a:r>
              <a:rPr sz="1750" spc="-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a</a:t>
            </a:r>
            <a:r>
              <a:rPr sz="1750" spc="-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risk</a:t>
            </a:r>
            <a:r>
              <a:rPr sz="1750" spc="-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40" dirty="0">
                <a:solidFill>
                  <a:srgbClr val="CFCABE"/>
                </a:solidFill>
                <a:latin typeface="Trebuchet MS"/>
                <a:cs typeface="Trebuchet MS"/>
              </a:rPr>
              <a:t>that</a:t>
            </a:r>
            <a:r>
              <a:rPr sz="1750" spc="-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overly</a:t>
            </a:r>
            <a:r>
              <a:rPr sz="1750" spc="-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40" dirty="0">
                <a:solidFill>
                  <a:srgbClr val="CFCABE"/>
                </a:solidFill>
                <a:latin typeface="Trebuchet MS"/>
                <a:cs typeface="Trebuchet MS"/>
              </a:rPr>
              <a:t>broad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vicarious</a:t>
            </a:r>
            <a:r>
              <a:rPr sz="1750" spc="-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40" dirty="0">
                <a:solidFill>
                  <a:srgbClr val="CFCABE"/>
                </a:solidFill>
                <a:latin typeface="Trebuchet MS"/>
                <a:cs typeface="Trebuchet MS"/>
              </a:rPr>
              <a:t>liability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65" dirty="0">
                <a:solidFill>
                  <a:srgbClr val="CFCABE"/>
                </a:solidFill>
                <a:latin typeface="Trebuchet MS"/>
                <a:cs typeface="Trebuchet MS"/>
              </a:rPr>
              <a:t>could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create</a:t>
            </a:r>
            <a:r>
              <a:rPr sz="1750" spc="-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50" dirty="0">
                <a:solidFill>
                  <a:srgbClr val="CFCABE"/>
                </a:solidFill>
                <a:latin typeface="Trebuchet MS"/>
                <a:cs typeface="Trebuchet MS"/>
              </a:rPr>
              <a:t>a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moral</a:t>
            </a:r>
            <a:r>
              <a:rPr sz="1750" spc="-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hazard,</a:t>
            </a:r>
            <a:r>
              <a:rPr sz="1750" spc="-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50" dirty="0">
                <a:solidFill>
                  <a:srgbClr val="CFCABE"/>
                </a:solidFill>
                <a:latin typeface="Trebuchet MS"/>
                <a:cs typeface="Trebuchet MS"/>
              </a:rPr>
              <a:t>where</a:t>
            </a:r>
            <a:r>
              <a:rPr sz="1750" spc="-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individuals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feel</a:t>
            </a:r>
            <a:r>
              <a:rPr sz="1750" spc="4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75" dirty="0">
                <a:solidFill>
                  <a:srgbClr val="CFCABE"/>
                </a:solidFill>
                <a:latin typeface="Trebuchet MS"/>
                <a:cs typeface="Trebuchet MS"/>
              </a:rPr>
              <a:t>less</a:t>
            </a:r>
            <a:r>
              <a:rPr sz="1750" spc="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responsible</a:t>
            </a:r>
            <a:r>
              <a:rPr sz="1750" spc="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for</a:t>
            </a:r>
            <a:r>
              <a:rPr sz="1750" spc="5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20" dirty="0">
                <a:solidFill>
                  <a:srgbClr val="CFCABE"/>
                </a:solidFill>
                <a:latin typeface="Trebuchet MS"/>
                <a:cs typeface="Trebuchet MS"/>
              </a:rPr>
              <a:t>their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actions</a:t>
            </a:r>
            <a:r>
              <a:rPr sz="1750" spc="-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60" dirty="0">
                <a:solidFill>
                  <a:srgbClr val="CFCABE"/>
                </a:solidFill>
                <a:latin typeface="Trebuchet MS"/>
                <a:cs typeface="Trebuchet MS"/>
              </a:rPr>
              <a:t>knowing</a:t>
            </a:r>
            <a:r>
              <a:rPr sz="1750" spc="-25" dirty="0">
                <a:solidFill>
                  <a:srgbClr val="CFCABE"/>
                </a:solidFill>
                <a:latin typeface="Trebuchet MS"/>
                <a:cs typeface="Trebuchet MS"/>
              </a:rPr>
              <a:t> their</a:t>
            </a:r>
            <a:r>
              <a:rPr sz="1750" spc="-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50" dirty="0">
                <a:solidFill>
                  <a:srgbClr val="CFCABE"/>
                </a:solidFill>
                <a:latin typeface="Trebuchet MS"/>
                <a:cs typeface="Trebuchet MS"/>
              </a:rPr>
              <a:t>employer </a:t>
            </a:r>
            <a:r>
              <a:rPr sz="1750" spc="-20" dirty="0">
                <a:solidFill>
                  <a:srgbClr val="CFCABE"/>
                </a:solidFill>
                <a:latin typeface="Trebuchet MS"/>
                <a:cs typeface="Trebuchet MS"/>
              </a:rPr>
              <a:t>will</a:t>
            </a:r>
            <a:r>
              <a:rPr sz="1750" spc="-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bear</a:t>
            </a:r>
            <a:r>
              <a:rPr sz="1750" spc="-5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the</a:t>
            </a:r>
            <a:r>
              <a:rPr sz="1750" spc="-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60" dirty="0">
                <a:solidFill>
                  <a:srgbClr val="CFCABE"/>
                </a:solidFill>
                <a:latin typeface="Trebuchet MS"/>
                <a:cs typeface="Trebuchet MS"/>
              </a:rPr>
              <a:t>consequences.</a:t>
            </a:r>
            <a:r>
              <a:rPr sz="1750" spc="-4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85" dirty="0">
                <a:solidFill>
                  <a:srgbClr val="CFCABE"/>
                </a:solidFill>
                <a:latin typeface="Trebuchet MS"/>
                <a:cs typeface="Trebuchet MS"/>
              </a:rPr>
              <a:t>How </a:t>
            </a:r>
            <a:r>
              <a:rPr sz="1750" spc="60" dirty="0">
                <a:solidFill>
                  <a:srgbClr val="CFCABE"/>
                </a:solidFill>
                <a:latin typeface="Trebuchet MS"/>
                <a:cs typeface="Trebuchet MS"/>
              </a:rPr>
              <a:t>can</a:t>
            </a:r>
            <a:r>
              <a:rPr sz="1750" spc="-5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the</a:t>
            </a:r>
            <a:r>
              <a:rPr sz="1750" spc="-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law</a:t>
            </a:r>
            <a:r>
              <a:rPr sz="1750" spc="-5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maintain</a:t>
            </a:r>
            <a:r>
              <a:rPr sz="1750" spc="-5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individual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accountability</a:t>
            </a:r>
            <a:r>
              <a:rPr sz="1750" spc="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while</a:t>
            </a:r>
            <a:r>
              <a:rPr sz="1750" spc="6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40" dirty="0">
                <a:solidFill>
                  <a:srgbClr val="CFCABE"/>
                </a:solidFill>
                <a:latin typeface="Trebuchet MS"/>
                <a:cs typeface="Trebuchet MS"/>
              </a:rPr>
              <a:t>ensuring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adequate</a:t>
            </a:r>
            <a:r>
              <a:rPr sz="1750" spc="60" dirty="0">
                <a:solidFill>
                  <a:srgbClr val="CFCABE"/>
                </a:solidFill>
                <a:latin typeface="Trebuchet MS"/>
                <a:cs typeface="Trebuchet MS"/>
              </a:rPr>
              <a:t> compensation</a:t>
            </a:r>
            <a:r>
              <a:rPr sz="1750" spc="9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25" dirty="0">
                <a:solidFill>
                  <a:srgbClr val="CFCABE"/>
                </a:solidFill>
                <a:latin typeface="Trebuchet MS"/>
                <a:cs typeface="Trebuchet MS"/>
              </a:rPr>
              <a:t>for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victims?</a:t>
            </a:r>
            <a:endParaRPr sz="17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0391" rIns="0" bIns="0" rtlCol="0">
            <a:spAutoFit/>
          </a:bodyPr>
          <a:lstStyle/>
          <a:p>
            <a:pPr marL="95250">
              <a:lnSpc>
                <a:spcPct val="100000"/>
              </a:lnSpc>
              <a:spcBef>
                <a:spcPts val="105"/>
              </a:spcBef>
            </a:pPr>
            <a:r>
              <a:rPr sz="4450" spc="160" dirty="0"/>
              <a:t>Ethical</a:t>
            </a:r>
            <a:r>
              <a:rPr sz="4450" spc="15" dirty="0"/>
              <a:t> </a:t>
            </a:r>
            <a:r>
              <a:rPr sz="4450" spc="165" dirty="0"/>
              <a:t>Considerations:</a:t>
            </a:r>
            <a:r>
              <a:rPr sz="4450" spc="5" dirty="0"/>
              <a:t> </a:t>
            </a:r>
            <a:r>
              <a:rPr sz="4450" spc="70" dirty="0"/>
              <a:t>AI</a:t>
            </a:r>
            <a:r>
              <a:rPr sz="4450" spc="-25" dirty="0"/>
              <a:t> </a:t>
            </a:r>
            <a:r>
              <a:rPr sz="4450" spc="245" dirty="0"/>
              <a:t>and</a:t>
            </a:r>
            <a:r>
              <a:rPr sz="4450" spc="5" dirty="0"/>
              <a:t> </a:t>
            </a:r>
            <a:r>
              <a:rPr sz="4450" spc="195" dirty="0"/>
              <a:t>Autonomy</a:t>
            </a:r>
            <a:endParaRPr sz="4450"/>
          </a:p>
        </p:txBody>
      </p:sp>
      <p:sp>
        <p:nvSpPr>
          <p:cNvPr id="3" name="object 3"/>
          <p:cNvSpPr/>
          <p:nvPr/>
        </p:nvSpPr>
        <p:spPr>
          <a:xfrm>
            <a:off x="794004" y="1824227"/>
            <a:ext cx="6408420" cy="3121660"/>
          </a:xfrm>
          <a:custGeom>
            <a:avLst/>
            <a:gdLst/>
            <a:ahLst/>
            <a:cxnLst/>
            <a:rect l="l" t="t" r="r" b="b"/>
            <a:pathLst>
              <a:path w="6408420" h="3121660">
                <a:moveTo>
                  <a:pt x="6374384" y="0"/>
                </a:moveTo>
                <a:lnTo>
                  <a:pt x="34023" y="0"/>
                </a:lnTo>
                <a:lnTo>
                  <a:pt x="20777" y="2674"/>
                </a:lnTo>
                <a:lnTo>
                  <a:pt x="9963" y="9969"/>
                </a:lnTo>
                <a:lnTo>
                  <a:pt x="2672" y="20788"/>
                </a:lnTo>
                <a:lnTo>
                  <a:pt x="0" y="34036"/>
                </a:lnTo>
                <a:lnTo>
                  <a:pt x="0" y="3087116"/>
                </a:lnTo>
                <a:lnTo>
                  <a:pt x="2672" y="3100363"/>
                </a:lnTo>
                <a:lnTo>
                  <a:pt x="9963" y="3111182"/>
                </a:lnTo>
                <a:lnTo>
                  <a:pt x="20777" y="3118477"/>
                </a:lnTo>
                <a:lnTo>
                  <a:pt x="34023" y="3121152"/>
                </a:lnTo>
                <a:lnTo>
                  <a:pt x="6374384" y="3121152"/>
                </a:lnTo>
                <a:lnTo>
                  <a:pt x="6387631" y="3118477"/>
                </a:lnTo>
                <a:lnTo>
                  <a:pt x="6398450" y="3111182"/>
                </a:lnTo>
                <a:lnTo>
                  <a:pt x="6405745" y="3100363"/>
                </a:lnTo>
                <a:lnTo>
                  <a:pt x="6408420" y="3087116"/>
                </a:lnTo>
                <a:lnTo>
                  <a:pt x="6408420" y="34036"/>
                </a:lnTo>
                <a:lnTo>
                  <a:pt x="6405745" y="20788"/>
                </a:lnTo>
                <a:lnTo>
                  <a:pt x="6398450" y="9969"/>
                </a:lnTo>
                <a:lnTo>
                  <a:pt x="6387631" y="2674"/>
                </a:lnTo>
                <a:lnTo>
                  <a:pt x="6374384" y="0"/>
                </a:lnTo>
                <a:close/>
              </a:path>
            </a:pathLst>
          </a:custGeom>
          <a:solidFill>
            <a:srgbClr val="393A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08075" y="2024887"/>
            <a:ext cx="5923915" cy="2693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120" dirty="0">
                <a:solidFill>
                  <a:srgbClr val="CFCABE"/>
                </a:solidFill>
                <a:latin typeface="Georgia"/>
                <a:cs typeface="Georgia"/>
              </a:rPr>
              <a:t>Machine</a:t>
            </a:r>
            <a:r>
              <a:rPr sz="2200" spc="20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2200" spc="100" dirty="0">
                <a:solidFill>
                  <a:srgbClr val="CFCABE"/>
                </a:solidFill>
                <a:latin typeface="Georgia"/>
                <a:cs typeface="Georgia"/>
              </a:rPr>
              <a:t>Agency</a:t>
            </a:r>
            <a:endParaRPr sz="2200">
              <a:latin typeface="Georgia"/>
              <a:cs typeface="Georgia"/>
            </a:endParaRPr>
          </a:p>
          <a:p>
            <a:pPr marL="12700" marR="5080">
              <a:lnSpc>
                <a:spcPct val="138200"/>
              </a:lnSpc>
              <a:spcBef>
                <a:spcPts val="955"/>
              </a:spcBef>
            </a:pPr>
            <a:r>
              <a:rPr sz="1750" spc="140" dirty="0">
                <a:solidFill>
                  <a:srgbClr val="CFCABE"/>
                </a:solidFill>
                <a:latin typeface="Trebuchet MS"/>
                <a:cs typeface="Trebuchet MS"/>
              </a:rPr>
              <a:t>As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10" dirty="0">
                <a:solidFill>
                  <a:srgbClr val="CFCABE"/>
                </a:solidFill>
                <a:latin typeface="Trebuchet MS"/>
                <a:cs typeface="Trebuchet MS"/>
              </a:rPr>
              <a:t>AI</a:t>
            </a:r>
            <a:r>
              <a:rPr sz="1750" spc="-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80" dirty="0">
                <a:solidFill>
                  <a:srgbClr val="CFCABE"/>
                </a:solidFill>
                <a:latin typeface="Trebuchet MS"/>
                <a:cs typeface="Trebuchet MS"/>
              </a:rPr>
              <a:t>systems</a:t>
            </a:r>
            <a:r>
              <a:rPr sz="1750" spc="-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100" dirty="0">
                <a:solidFill>
                  <a:srgbClr val="CFCABE"/>
                </a:solidFill>
                <a:latin typeface="Trebuchet MS"/>
                <a:cs typeface="Trebuchet MS"/>
              </a:rPr>
              <a:t>become</a:t>
            </a:r>
            <a:r>
              <a:rPr sz="1750" spc="-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70" dirty="0">
                <a:solidFill>
                  <a:srgbClr val="CFCABE"/>
                </a:solidFill>
                <a:latin typeface="Trebuchet MS"/>
                <a:cs typeface="Trebuchet MS"/>
              </a:rPr>
              <a:t>more</a:t>
            </a:r>
            <a:r>
              <a:rPr sz="1750" spc="-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10" dirty="0">
                <a:solidFill>
                  <a:srgbClr val="CFCABE"/>
                </a:solidFill>
                <a:latin typeface="Trebuchet MS"/>
                <a:cs typeface="Trebuchet MS"/>
              </a:rPr>
              <a:t>autonomous,</a:t>
            </a:r>
            <a:r>
              <a:rPr sz="1750" spc="-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100" dirty="0">
                <a:solidFill>
                  <a:srgbClr val="CFCABE"/>
                </a:solidFill>
                <a:latin typeface="Trebuchet MS"/>
                <a:cs typeface="Trebuchet MS"/>
              </a:rPr>
              <a:t>we</a:t>
            </a:r>
            <a:r>
              <a:rPr sz="1750" spc="-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40" dirty="0">
                <a:solidFill>
                  <a:srgbClr val="CFCABE"/>
                </a:solidFill>
                <a:latin typeface="Trebuchet MS"/>
                <a:cs typeface="Trebuchet MS"/>
              </a:rPr>
              <a:t>must </a:t>
            </a:r>
            <a:r>
              <a:rPr sz="1750" spc="55" dirty="0">
                <a:solidFill>
                  <a:srgbClr val="CFCABE"/>
                </a:solidFill>
                <a:latin typeface="Trebuchet MS"/>
                <a:cs typeface="Trebuchet MS"/>
              </a:rPr>
              <a:t>grapple</a:t>
            </a:r>
            <a:r>
              <a:rPr sz="1750" spc="-5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with</a:t>
            </a:r>
            <a:r>
              <a:rPr sz="1750" spc="-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50" dirty="0">
                <a:solidFill>
                  <a:srgbClr val="CFCABE"/>
                </a:solidFill>
                <a:latin typeface="Trebuchet MS"/>
                <a:cs typeface="Trebuchet MS"/>
              </a:rPr>
              <a:t>questions</a:t>
            </a:r>
            <a:r>
              <a:rPr sz="1750" spc="-4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of</a:t>
            </a:r>
            <a:r>
              <a:rPr sz="1750" spc="-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45" dirty="0">
                <a:solidFill>
                  <a:srgbClr val="CFCABE"/>
                </a:solidFill>
                <a:latin typeface="Trebuchet MS"/>
                <a:cs typeface="Trebuchet MS"/>
              </a:rPr>
              <a:t>machine</a:t>
            </a:r>
            <a:r>
              <a:rPr sz="1750" spc="-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agency.</a:t>
            </a:r>
            <a:r>
              <a:rPr sz="1750" spc="-4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At</a:t>
            </a:r>
            <a:r>
              <a:rPr sz="1750" spc="-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what</a:t>
            </a:r>
            <a:r>
              <a:rPr sz="1750" spc="-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point </a:t>
            </a:r>
            <a:r>
              <a:rPr sz="1750" spc="100" dirty="0">
                <a:solidFill>
                  <a:srgbClr val="CFCABE"/>
                </a:solidFill>
                <a:latin typeface="Trebuchet MS"/>
                <a:cs typeface="Trebuchet MS"/>
              </a:rPr>
              <a:t>does</a:t>
            </a:r>
            <a:r>
              <a:rPr sz="1750" spc="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an</a:t>
            </a:r>
            <a:r>
              <a:rPr sz="1750" spc="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AI</a:t>
            </a:r>
            <a:r>
              <a:rPr sz="1750" spc="4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80" dirty="0">
                <a:solidFill>
                  <a:srgbClr val="CFCABE"/>
                </a:solidFill>
                <a:latin typeface="Trebuchet MS"/>
                <a:cs typeface="Trebuchet MS"/>
              </a:rPr>
              <a:t>system's</a:t>
            </a:r>
            <a:r>
              <a:rPr sz="1750" spc="4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decision-</a:t>
            </a:r>
            <a:r>
              <a:rPr sz="1750" spc="65" dirty="0">
                <a:solidFill>
                  <a:srgbClr val="CFCABE"/>
                </a:solidFill>
                <a:latin typeface="Trebuchet MS"/>
                <a:cs typeface="Trebuchet MS"/>
              </a:rPr>
              <a:t>making</a:t>
            </a:r>
            <a:r>
              <a:rPr sz="1750" spc="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100" dirty="0">
                <a:solidFill>
                  <a:srgbClr val="CFCABE"/>
                </a:solidFill>
                <a:latin typeface="Trebuchet MS"/>
                <a:cs typeface="Trebuchet MS"/>
              </a:rPr>
              <a:t>become</a:t>
            </a:r>
            <a:r>
              <a:rPr sz="1750" spc="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sufficiently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independent</a:t>
            </a:r>
            <a:r>
              <a:rPr sz="1750" spc="-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to warrant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35" dirty="0">
                <a:solidFill>
                  <a:srgbClr val="CFCABE"/>
                </a:solidFill>
                <a:latin typeface="Trebuchet MS"/>
                <a:cs typeface="Trebuchet MS"/>
              </a:rPr>
              <a:t>its</a:t>
            </a:r>
            <a:r>
              <a:rPr sz="1750" spc="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95" dirty="0">
                <a:solidFill>
                  <a:srgbClr val="CFCABE"/>
                </a:solidFill>
                <a:latin typeface="Trebuchet MS"/>
                <a:cs typeface="Trebuchet MS"/>
              </a:rPr>
              <a:t>own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 form</a:t>
            </a:r>
            <a:r>
              <a:rPr sz="1750" spc="-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of </a:t>
            </a:r>
            <a:r>
              <a:rPr sz="1750" spc="-20" dirty="0">
                <a:solidFill>
                  <a:srgbClr val="CFCABE"/>
                </a:solidFill>
                <a:latin typeface="Trebuchet MS"/>
                <a:cs typeface="Trebuchet MS"/>
              </a:rPr>
              <a:t>liability?</a:t>
            </a:r>
            <a:r>
              <a:rPr sz="1750" spc="-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20" dirty="0">
                <a:solidFill>
                  <a:srgbClr val="CFCABE"/>
                </a:solidFill>
                <a:latin typeface="Trebuchet MS"/>
                <a:cs typeface="Trebuchet MS"/>
              </a:rPr>
              <a:t>This </a:t>
            </a:r>
            <a:r>
              <a:rPr sz="1750" spc="65" dirty="0">
                <a:solidFill>
                  <a:srgbClr val="CFCABE"/>
                </a:solidFill>
                <a:latin typeface="Trebuchet MS"/>
                <a:cs typeface="Trebuchet MS"/>
              </a:rPr>
              <a:t>challenges</a:t>
            </a:r>
            <a:r>
              <a:rPr sz="1750" spc="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our</a:t>
            </a:r>
            <a:r>
              <a:rPr sz="1750" spc="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25" dirty="0">
                <a:solidFill>
                  <a:srgbClr val="CFCABE"/>
                </a:solidFill>
                <a:latin typeface="Trebuchet MS"/>
                <a:cs typeface="Trebuchet MS"/>
              </a:rPr>
              <a:t>traditional</a:t>
            </a:r>
            <a:r>
              <a:rPr sz="1750" spc="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notions</a:t>
            </a:r>
            <a:r>
              <a:rPr sz="1750" spc="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of</a:t>
            </a:r>
            <a:r>
              <a:rPr sz="1750" spc="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responsibility</a:t>
            </a:r>
            <a:r>
              <a:rPr sz="1750" spc="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40" dirty="0">
                <a:solidFill>
                  <a:srgbClr val="CFCABE"/>
                </a:solidFill>
                <a:latin typeface="Trebuchet MS"/>
                <a:cs typeface="Trebuchet MS"/>
              </a:rPr>
              <a:t>and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control.</a:t>
            </a:r>
            <a:endParaRPr sz="175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427976" y="1824227"/>
            <a:ext cx="6408420" cy="3121660"/>
          </a:xfrm>
          <a:custGeom>
            <a:avLst/>
            <a:gdLst/>
            <a:ahLst/>
            <a:cxnLst/>
            <a:rect l="l" t="t" r="r" b="b"/>
            <a:pathLst>
              <a:path w="6408419" h="3121660">
                <a:moveTo>
                  <a:pt x="6374383" y="0"/>
                </a:moveTo>
                <a:lnTo>
                  <a:pt x="34035" y="0"/>
                </a:lnTo>
                <a:lnTo>
                  <a:pt x="20788" y="2674"/>
                </a:lnTo>
                <a:lnTo>
                  <a:pt x="9969" y="9969"/>
                </a:lnTo>
                <a:lnTo>
                  <a:pt x="2674" y="20788"/>
                </a:lnTo>
                <a:lnTo>
                  <a:pt x="0" y="34036"/>
                </a:lnTo>
                <a:lnTo>
                  <a:pt x="0" y="3087116"/>
                </a:lnTo>
                <a:lnTo>
                  <a:pt x="2674" y="3100363"/>
                </a:lnTo>
                <a:lnTo>
                  <a:pt x="9969" y="3111182"/>
                </a:lnTo>
                <a:lnTo>
                  <a:pt x="20788" y="3118477"/>
                </a:lnTo>
                <a:lnTo>
                  <a:pt x="34035" y="3121152"/>
                </a:lnTo>
                <a:lnTo>
                  <a:pt x="6374383" y="3121152"/>
                </a:lnTo>
                <a:lnTo>
                  <a:pt x="6387631" y="3118477"/>
                </a:lnTo>
                <a:lnTo>
                  <a:pt x="6398450" y="3111182"/>
                </a:lnTo>
                <a:lnTo>
                  <a:pt x="6405745" y="3100363"/>
                </a:lnTo>
                <a:lnTo>
                  <a:pt x="6408420" y="3087116"/>
                </a:lnTo>
                <a:lnTo>
                  <a:pt x="6408420" y="34036"/>
                </a:lnTo>
                <a:lnTo>
                  <a:pt x="6405745" y="20788"/>
                </a:lnTo>
                <a:lnTo>
                  <a:pt x="6398450" y="9969"/>
                </a:lnTo>
                <a:lnTo>
                  <a:pt x="6387631" y="2674"/>
                </a:lnTo>
                <a:lnTo>
                  <a:pt x="6374383" y="0"/>
                </a:lnTo>
                <a:close/>
              </a:path>
            </a:pathLst>
          </a:custGeom>
          <a:solidFill>
            <a:srgbClr val="393A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643621" y="2024887"/>
            <a:ext cx="5757545" cy="2324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60" dirty="0">
                <a:solidFill>
                  <a:srgbClr val="CFCABE"/>
                </a:solidFill>
                <a:latin typeface="Georgia"/>
                <a:cs typeface="Georgia"/>
              </a:rPr>
              <a:t>Algorithmic</a:t>
            </a:r>
            <a:r>
              <a:rPr sz="2200" spc="30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2200" spc="70" dirty="0">
                <a:solidFill>
                  <a:srgbClr val="CFCABE"/>
                </a:solidFill>
                <a:latin typeface="Georgia"/>
                <a:cs typeface="Georgia"/>
              </a:rPr>
              <a:t>Bias</a:t>
            </a:r>
            <a:endParaRPr sz="2200">
              <a:latin typeface="Georgia"/>
              <a:cs typeface="Georgia"/>
            </a:endParaRPr>
          </a:p>
          <a:p>
            <a:pPr marL="12700" marR="5080">
              <a:lnSpc>
                <a:spcPct val="138200"/>
              </a:lnSpc>
              <a:spcBef>
                <a:spcPts val="955"/>
              </a:spcBef>
            </a:pP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AI</a:t>
            </a:r>
            <a:r>
              <a:rPr sz="1750" spc="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80" dirty="0">
                <a:solidFill>
                  <a:srgbClr val="CFCABE"/>
                </a:solidFill>
                <a:latin typeface="Trebuchet MS"/>
                <a:cs typeface="Trebuchet MS"/>
              </a:rPr>
              <a:t>systems</a:t>
            </a:r>
            <a:r>
              <a:rPr sz="1750" spc="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60" dirty="0">
                <a:solidFill>
                  <a:srgbClr val="CFCABE"/>
                </a:solidFill>
                <a:latin typeface="Trebuchet MS"/>
                <a:cs typeface="Trebuchet MS"/>
              </a:rPr>
              <a:t>can</a:t>
            </a:r>
            <a:r>
              <a:rPr sz="1750" spc="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perpetuate</a:t>
            </a:r>
            <a:r>
              <a:rPr sz="1750" spc="-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or</a:t>
            </a:r>
            <a:r>
              <a:rPr sz="1750" spc="-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amplify</a:t>
            </a:r>
            <a:r>
              <a:rPr sz="1750" spc="-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existing</a:t>
            </a:r>
            <a:r>
              <a:rPr sz="1750" spc="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biases,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raising</a:t>
            </a:r>
            <a:r>
              <a:rPr sz="1750" spc="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50" dirty="0">
                <a:solidFill>
                  <a:srgbClr val="CFCABE"/>
                </a:solidFill>
                <a:latin typeface="Trebuchet MS"/>
                <a:cs typeface="Trebuchet MS"/>
              </a:rPr>
              <a:t>questions</a:t>
            </a:r>
            <a:r>
              <a:rPr sz="1750" spc="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about</a:t>
            </a:r>
            <a:r>
              <a:rPr sz="1750" spc="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vicarious</a:t>
            </a:r>
            <a:r>
              <a:rPr sz="1750" spc="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40" dirty="0">
                <a:solidFill>
                  <a:srgbClr val="CFCABE"/>
                </a:solidFill>
                <a:latin typeface="Trebuchet MS"/>
                <a:cs typeface="Trebuchet MS"/>
              </a:rPr>
              <a:t>liability</a:t>
            </a:r>
            <a:r>
              <a:rPr sz="1750" spc="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25" dirty="0">
                <a:solidFill>
                  <a:srgbClr val="CFCABE"/>
                </a:solidFill>
                <a:latin typeface="Trebuchet MS"/>
                <a:cs typeface="Trebuchet MS"/>
              </a:rPr>
              <a:t>for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discriminatory</a:t>
            </a:r>
            <a:r>
              <a:rPr sz="1750" spc="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outcomes.</a:t>
            </a:r>
            <a:r>
              <a:rPr sz="1750" spc="-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110" dirty="0">
                <a:solidFill>
                  <a:srgbClr val="CFCABE"/>
                </a:solidFill>
                <a:latin typeface="Trebuchet MS"/>
                <a:cs typeface="Trebuchet MS"/>
              </a:rPr>
              <a:t>How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70" dirty="0">
                <a:solidFill>
                  <a:srgbClr val="CFCABE"/>
                </a:solidFill>
                <a:latin typeface="Trebuchet MS"/>
                <a:cs typeface="Trebuchet MS"/>
              </a:rPr>
              <a:t>should</a:t>
            </a:r>
            <a:r>
              <a:rPr sz="1750" spc="-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100" dirty="0">
                <a:solidFill>
                  <a:srgbClr val="CFCABE"/>
                </a:solidFill>
                <a:latin typeface="Trebuchet MS"/>
                <a:cs typeface="Trebuchet MS"/>
              </a:rPr>
              <a:t>we</a:t>
            </a:r>
            <a:r>
              <a:rPr sz="1750" spc="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allocate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responsibility</a:t>
            </a:r>
            <a:r>
              <a:rPr sz="1750" spc="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55" dirty="0">
                <a:solidFill>
                  <a:srgbClr val="CFCABE"/>
                </a:solidFill>
                <a:latin typeface="Trebuchet MS"/>
                <a:cs typeface="Trebuchet MS"/>
              </a:rPr>
              <a:t>between</a:t>
            </a:r>
            <a:r>
              <a:rPr sz="1750" spc="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the</a:t>
            </a:r>
            <a:r>
              <a:rPr sz="1750" spc="6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AI</a:t>
            </a:r>
            <a:r>
              <a:rPr sz="1750" spc="8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developers,</a:t>
            </a:r>
            <a:r>
              <a:rPr sz="1750" spc="4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25" dirty="0">
                <a:solidFill>
                  <a:srgbClr val="CFCABE"/>
                </a:solidFill>
                <a:latin typeface="Trebuchet MS"/>
                <a:cs typeface="Trebuchet MS"/>
              </a:rPr>
              <a:t>the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organisations</a:t>
            </a:r>
            <a:r>
              <a:rPr sz="1750" spc="-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65" dirty="0">
                <a:solidFill>
                  <a:srgbClr val="CFCABE"/>
                </a:solidFill>
                <a:latin typeface="Trebuchet MS"/>
                <a:cs typeface="Trebuchet MS"/>
              </a:rPr>
              <a:t>deploying</a:t>
            </a:r>
            <a:r>
              <a:rPr sz="1750" spc="-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the</a:t>
            </a:r>
            <a:r>
              <a:rPr sz="1750" spc="-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45" dirty="0">
                <a:solidFill>
                  <a:srgbClr val="CFCABE"/>
                </a:solidFill>
                <a:latin typeface="Trebuchet MS"/>
                <a:cs typeface="Trebuchet MS"/>
              </a:rPr>
              <a:t>AI,</a:t>
            </a:r>
            <a:r>
              <a:rPr sz="1750" spc="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65" dirty="0">
                <a:solidFill>
                  <a:srgbClr val="CFCABE"/>
                </a:solidFill>
                <a:latin typeface="Trebuchet MS"/>
                <a:cs typeface="Trebuchet MS"/>
              </a:rPr>
              <a:t>and</a:t>
            </a:r>
            <a:r>
              <a:rPr sz="1750" spc="-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the</a:t>
            </a:r>
            <a:r>
              <a:rPr sz="1750" spc="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AI</a:t>
            </a:r>
            <a:r>
              <a:rPr sz="1750" spc="-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70" dirty="0">
                <a:solidFill>
                  <a:srgbClr val="CFCABE"/>
                </a:solidFill>
                <a:latin typeface="Trebuchet MS"/>
                <a:cs typeface="Trebuchet MS"/>
              </a:rPr>
              <a:t>system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 itself?</a:t>
            </a:r>
            <a:endParaRPr sz="175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94004" y="5172455"/>
            <a:ext cx="6408420" cy="2395855"/>
          </a:xfrm>
          <a:custGeom>
            <a:avLst/>
            <a:gdLst/>
            <a:ahLst/>
            <a:cxnLst/>
            <a:rect l="l" t="t" r="r" b="b"/>
            <a:pathLst>
              <a:path w="6408420" h="2395854">
                <a:moveTo>
                  <a:pt x="6374384" y="0"/>
                </a:moveTo>
                <a:lnTo>
                  <a:pt x="34023" y="0"/>
                </a:lnTo>
                <a:lnTo>
                  <a:pt x="20777" y="2674"/>
                </a:lnTo>
                <a:lnTo>
                  <a:pt x="9963" y="9969"/>
                </a:lnTo>
                <a:lnTo>
                  <a:pt x="2672" y="20788"/>
                </a:lnTo>
                <a:lnTo>
                  <a:pt x="0" y="34036"/>
                </a:lnTo>
                <a:lnTo>
                  <a:pt x="0" y="2361704"/>
                </a:lnTo>
                <a:lnTo>
                  <a:pt x="2672" y="2374950"/>
                </a:lnTo>
                <a:lnTo>
                  <a:pt x="9963" y="2385764"/>
                </a:lnTo>
                <a:lnTo>
                  <a:pt x="20777" y="2393055"/>
                </a:lnTo>
                <a:lnTo>
                  <a:pt x="34023" y="2395728"/>
                </a:lnTo>
                <a:lnTo>
                  <a:pt x="6374384" y="2395728"/>
                </a:lnTo>
                <a:lnTo>
                  <a:pt x="6387631" y="2393055"/>
                </a:lnTo>
                <a:lnTo>
                  <a:pt x="6398450" y="2385764"/>
                </a:lnTo>
                <a:lnTo>
                  <a:pt x="6405745" y="2374950"/>
                </a:lnTo>
                <a:lnTo>
                  <a:pt x="6408420" y="2361704"/>
                </a:lnTo>
                <a:lnTo>
                  <a:pt x="6408420" y="34036"/>
                </a:lnTo>
                <a:lnTo>
                  <a:pt x="6405745" y="20788"/>
                </a:lnTo>
                <a:lnTo>
                  <a:pt x="6398450" y="9969"/>
                </a:lnTo>
                <a:lnTo>
                  <a:pt x="6387631" y="2674"/>
                </a:lnTo>
                <a:lnTo>
                  <a:pt x="6374384" y="0"/>
                </a:lnTo>
                <a:close/>
              </a:path>
            </a:pathLst>
          </a:custGeom>
          <a:solidFill>
            <a:srgbClr val="393A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08075" y="5373751"/>
            <a:ext cx="5835015" cy="19551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120" dirty="0">
                <a:solidFill>
                  <a:srgbClr val="CFCABE"/>
                </a:solidFill>
                <a:latin typeface="Georgia"/>
                <a:cs typeface="Georgia"/>
              </a:rPr>
              <a:t>Transparency</a:t>
            </a:r>
            <a:r>
              <a:rPr sz="2200" spc="40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2200" spc="120" dirty="0">
                <a:solidFill>
                  <a:srgbClr val="CFCABE"/>
                </a:solidFill>
                <a:latin typeface="Georgia"/>
                <a:cs typeface="Georgia"/>
              </a:rPr>
              <a:t>and</a:t>
            </a:r>
            <a:r>
              <a:rPr sz="2200" spc="30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2200" spc="55" dirty="0">
                <a:solidFill>
                  <a:srgbClr val="CFCABE"/>
                </a:solidFill>
                <a:latin typeface="Georgia"/>
                <a:cs typeface="Georgia"/>
              </a:rPr>
              <a:t>Explainability</a:t>
            </a:r>
            <a:endParaRPr sz="2200">
              <a:latin typeface="Georgia"/>
              <a:cs typeface="Georgia"/>
            </a:endParaRPr>
          </a:p>
          <a:p>
            <a:pPr marL="12700" marR="5080">
              <a:lnSpc>
                <a:spcPct val="138100"/>
              </a:lnSpc>
              <a:spcBef>
                <a:spcPts val="955"/>
              </a:spcBef>
            </a:pPr>
            <a:r>
              <a:rPr sz="1750" spc="65" dirty="0">
                <a:solidFill>
                  <a:srgbClr val="CFCABE"/>
                </a:solidFill>
                <a:latin typeface="Trebuchet MS"/>
                <a:cs typeface="Trebuchet MS"/>
              </a:rPr>
              <a:t>The</a:t>
            </a:r>
            <a:r>
              <a:rPr sz="1750" spc="-6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50" dirty="0">
                <a:solidFill>
                  <a:srgbClr val="CFCABE"/>
                </a:solidFill>
                <a:latin typeface="Trebuchet MS"/>
                <a:cs typeface="Trebuchet MS"/>
              </a:rPr>
              <a:t>'black</a:t>
            </a:r>
            <a:r>
              <a:rPr sz="1750" spc="-7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65" dirty="0">
                <a:solidFill>
                  <a:srgbClr val="CFCABE"/>
                </a:solidFill>
                <a:latin typeface="Trebuchet MS"/>
                <a:cs typeface="Trebuchet MS"/>
              </a:rPr>
              <a:t>box'</a:t>
            </a:r>
            <a:r>
              <a:rPr sz="1750" spc="-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nature</a:t>
            </a:r>
            <a:r>
              <a:rPr sz="1750" spc="-6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of</a:t>
            </a:r>
            <a:r>
              <a:rPr sz="1750" spc="-5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110" dirty="0">
                <a:solidFill>
                  <a:srgbClr val="CFCABE"/>
                </a:solidFill>
                <a:latin typeface="Trebuchet MS"/>
                <a:cs typeface="Trebuchet MS"/>
              </a:rPr>
              <a:t>some</a:t>
            </a:r>
            <a:r>
              <a:rPr sz="1750" spc="-6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AI</a:t>
            </a:r>
            <a:r>
              <a:rPr sz="1750" spc="-4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80" dirty="0">
                <a:solidFill>
                  <a:srgbClr val="CFCABE"/>
                </a:solidFill>
                <a:latin typeface="Trebuchet MS"/>
                <a:cs typeface="Trebuchet MS"/>
              </a:rPr>
              <a:t>systems</a:t>
            </a:r>
            <a:r>
              <a:rPr sz="1750" spc="-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100" dirty="0">
                <a:solidFill>
                  <a:srgbClr val="CFCABE"/>
                </a:solidFill>
                <a:latin typeface="Trebuchet MS"/>
                <a:cs typeface="Trebuchet MS"/>
              </a:rPr>
              <a:t>poses </a:t>
            </a:r>
            <a:r>
              <a:rPr sz="1750" spc="65" dirty="0">
                <a:solidFill>
                  <a:srgbClr val="CFCABE"/>
                </a:solidFill>
                <a:latin typeface="Trebuchet MS"/>
                <a:cs typeface="Trebuchet MS"/>
              </a:rPr>
              <a:t>challenges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 for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determining</a:t>
            </a:r>
            <a:r>
              <a:rPr sz="1750" spc="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70" dirty="0">
                <a:solidFill>
                  <a:srgbClr val="CFCABE"/>
                </a:solidFill>
                <a:latin typeface="Trebuchet MS"/>
                <a:cs typeface="Trebuchet MS"/>
              </a:rPr>
              <a:t>liability.</a:t>
            </a:r>
            <a:r>
              <a:rPr sz="1750" spc="-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90" dirty="0">
                <a:solidFill>
                  <a:srgbClr val="CFCABE"/>
                </a:solidFill>
                <a:latin typeface="Trebuchet MS"/>
                <a:cs typeface="Trebuchet MS"/>
              </a:rPr>
              <a:t>Should</a:t>
            </a:r>
            <a:r>
              <a:rPr sz="1750" spc="-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organisations </a:t>
            </a:r>
            <a:r>
              <a:rPr sz="1750" spc="85" dirty="0">
                <a:solidFill>
                  <a:srgbClr val="CFCABE"/>
                </a:solidFill>
                <a:latin typeface="Trebuchet MS"/>
                <a:cs typeface="Trebuchet MS"/>
              </a:rPr>
              <a:t>be</a:t>
            </a:r>
            <a:r>
              <a:rPr sz="1750" spc="-6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50" dirty="0">
                <a:solidFill>
                  <a:srgbClr val="CFCABE"/>
                </a:solidFill>
                <a:latin typeface="Trebuchet MS"/>
                <a:cs typeface="Trebuchet MS"/>
              </a:rPr>
              <a:t>held</a:t>
            </a:r>
            <a:r>
              <a:rPr sz="1750" spc="-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vicariously</a:t>
            </a:r>
            <a:r>
              <a:rPr sz="1750" spc="-5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liable</a:t>
            </a:r>
            <a:r>
              <a:rPr sz="1750" spc="-7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for</a:t>
            </a:r>
            <a:r>
              <a:rPr sz="1750" spc="-5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50" dirty="0">
                <a:solidFill>
                  <a:srgbClr val="CFCABE"/>
                </a:solidFill>
                <a:latin typeface="Trebuchet MS"/>
                <a:cs typeface="Trebuchet MS"/>
              </a:rPr>
              <a:t>decisions</a:t>
            </a:r>
            <a:r>
              <a:rPr sz="1750" spc="-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85" dirty="0">
                <a:solidFill>
                  <a:srgbClr val="CFCABE"/>
                </a:solidFill>
                <a:latin typeface="Trebuchet MS"/>
                <a:cs typeface="Trebuchet MS"/>
              </a:rPr>
              <a:t>made</a:t>
            </a:r>
            <a:r>
              <a:rPr sz="1750" spc="-5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90" dirty="0">
                <a:solidFill>
                  <a:srgbClr val="CFCABE"/>
                </a:solidFill>
                <a:latin typeface="Trebuchet MS"/>
                <a:cs typeface="Trebuchet MS"/>
              </a:rPr>
              <a:t>by</a:t>
            </a:r>
            <a:r>
              <a:rPr sz="1750" spc="-5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25" dirty="0">
                <a:solidFill>
                  <a:srgbClr val="CFCABE"/>
                </a:solidFill>
                <a:latin typeface="Trebuchet MS"/>
                <a:cs typeface="Trebuchet MS"/>
              </a:rPr>
              <a:t>AI </a:t>
            </a:r>
            <a:r>
              <a:rPr sz="1750" spc="80" dirty="0">
                <a:solidFill>
                  <a:srgbClr val="CFCABE"/>
                </a:solidFill>
                <a:latin typeface="Trebuchet MS"/>
                <a:cs typeface="Trebuchet MS"/>
              </a:rPr>
              <a:t>systems</a:t>
            </a:r>
            <a:r>
              <a:rPr sz="1750" spc="-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30" dirty="0">
                <a:solidFill>
                  <a:srgbClr val="CFCABE"/>
                </a:solidFill>
                <a:latin typeface="Trebuchet MS"/>
                <a:cs typeface="Trebuchet MS"/>
              </a:rPr>
              <a:t>that</a:t>
            </a:r>
            <a:r>
              <a:rPr sz="1750" spc="-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they</a:t>
            </a:r>
            <a:r>
              <a:rPr sz="1750" spc="-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cannot fully</a:t>
            </a:r>
            <a:r>
              <a:rPr sz="1750" spc="-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explain</a:t>
            </a:r>
            <a:r>
              <a:rPr sz="1750" spc="-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or</a:t>
            </a:r>
            <a:r>
              <a:rPr sz="1750" spc="-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50" dirty="0">
                <a:solidFill>
                  <a:srgbClr val="CFCABE"/>
                </a:solidFill>
                <a:latin typeface="Trebuchet MS"/>
                <a:cs typeface="Trebuchet MS"/>
              </a:rPr>
              <a:t>understand?</a:t>
            </a:r>
            <a:endParaRPr sz="175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427976" y="5172455"/>
            <a:ext cx="6408420" cy="2395855"/>
          </a:xfrm>
          <a:custGeom>
            <a:avLst/>
            <a:gdLst/>
            <a:ahLst/>
            <a:cxnLst/>
            <a:rect l="l" t="t" r="r" b="b"/>
            <a:pathLst>
              <a:path w="6408419" h="2395854">
                <a:moveTo>
                  <a:pt x="6374383" y="0"/>
                </a:moveTo>
                <a:lnTo>
                  <a:pt x="34035" y="0"/>
                </a:lnTo>
                <a:lnTo>
                  <a:pt x="20788" y="2674"/>
                </a:lnTo>
                <a:lnTo>
                  <a:pt x="9969" y="9969"/>
                </a:lnTo>
                <a:lnTo>
                  <a:pt x="2674" y="20788"/>
                </a:lnTo>
                <a:lnTo>
                  <a:pt x="0" y="34036"/>
                </a:lnTo>
                <a:lnTo>
                  <a:pt x="0" y="2361704"/>
                </a:lnTo>
                <a:lnTo>
                  <a:pt x="2674" y="2374950"/>
                </a:lnTo>
                <a:lnTo>
                  <a:pt x="9969" y="2385764"/>
                </a:lnTo>
                <a:lnTo>
                  <a:pt x="20788" y="2393055"/>
                </a:lnTo>
                <a:lnTo>
                  <a:pt x="34035" y="2395728"/>
                </a:lnTo>
                <a:lnTo>
                  <a:pt x="6374383" y="2395728"/>
                </a:lnTo>
                <a:lnTo>
                  <a:pt x="6387631" y="2393055"/>
                </a:lnTo>
                <a:lnTo>
                  <a:pt x="6398450" y="2385764"/>
                </a:lnTo>
                <a:lnTo>
                  <a:pt x="6405745" y="2374950"/>
                </a:lnTo>
                <a:lnTo>
                  <a:pt x="6408420" y="2361704"/>
                </a:lnTo>
                <a:lnTo>
                  <a:pt x="6408420" y="34036"/>
                </a:lnTo>
                <a:lnTo>
                  <a:pt x="6405745" y="20788"/>
                </a:lnTo>
                <a:lnTo>
                  <a:pt x="6398450" y="9969"/>
                </a:lnTo>
                <a:lnTo>
                  <a:pt x="6387631" y="2674"/>
                </a:lnTo>
                <a:lnTo>
                  <a:pt x="6374383" y="0"/>
                </a:lnTo>
                <a:close/>
              </a:path>
            </a:pathLst>
          </a:custGeom>
          <a:solidFill>
            <a:srgbClr val="393A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643621" y="5373751"/>
            <a:ext cx="5854700" cy="19551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114" dirty="0">
                <a:solidFill>
                  <a:srgbClr val="CFCABE"/>
                </a:solidFill>
                <a:latin typeface="Georgia"/>
                <a:cs typeface="Georgia"/>
              </a:rPr>
              <a:t>Human</a:t>
            </a:r>
            <a:r>
              <a:rPr sz="2200" spc="5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2200" spc="75" dirty="0">
                <a:solidFill>
                  <a:srgbClr val="CFCABE"/>
                </a:solidFill>
                <a:latin typeface="Georgia"/>
                <a:cs typeface="Georgia"/>
              </a:rPr>
              <a:t>Oversight</a:t>
            </a:r>
            <a:endParaRPr sz="2200">
              <a:latin typeface="Georgia"/>
              <a:cs typeface="Georgia"/>
            </a:endParaRPr>
          </a:p>
          <a:p>
            <a:pPr marL="12700" marR="5080">
              <a:lnSpc>
                <a:spcPct val="138100"/>
              </a:lnSpc>
              <a:spcBef>
                <a:spcPts val="955"/>
              </a:spcBef>
            </a:pPr>
            <a:r>
              <a:rPr sz="1750" spc="140" dirty="0">
                <a:solidFill>
                  <a:srgbClr val="CFCABE"/>
                </a:solidFill>
                <a:latin typeface="Trebuchet MS"/>
                <a:cs typeface="Trebuchet MS"/>
              </a:rPr>
              <a:t>As</a:t>
            </a:r>
            <a:r>
              <a:rPr sz="1750" spc="-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AI</a:t>
            </a:r>
            <a:r>
              <a:rPr sz="1750" spc="-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85" dirty="0">
                <a:solidFill>
                  <a:srgbClr val="CFCABE"/>
                </a:solidFill>
                <a:latin typeface="Trebuchet MS"/>
                <a:cs typeface="Trebuchet MS"/>
              </a:rPr>
              <a:t>systems</a:t>
            </a:r>
            <a:r>
              <a:rPr sz="1750" spc="-4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take</a:t>
            </a:r>
            <a:r>
              <a:rPr sz="1750" spc="-5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80" dirty="0">
                <a:solidFill>
                  <a:srgbClr val="CFCABE"/>
                </a:solidFill>
                <a:latin typeface="Trebuchet MS"/>
                <a:cs typeface="Trebuchet MS"/>
              </a:rPr>
              <a:t>on</a:t>
            </a:r>
            <a:r>
              <a:rPr sz="1750" spc="-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60" dirty="0">
                <a:solidFill>
                  <a:srgbClr val="CFCABE"/>
                </a:solidFill>
                <a:latin typeface="Trebuchet MS"/>
                <a:cs typeface="Trebuchet MS"/>
              </a:rPr>
              <a:t>more</a:t>
            </a:r>
            <a:r>
              <a:rPr sz="1750" spc="-5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65" dirty="0">
                <a:solidFill>
                  <a:srgbClr val="CFCABE"/>
                </a:solidFill>
                <a:latin typeface="Trebuchet MS"/>
                <a:cs typeface="Trebuchet MS"/>
              </a:rPr>
              <a:t>complex</a:t>
            </a:r>
            <a:r>
              <a:rPr sz="1750" spc="-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tasks,</a:t>
            </a:r>
            <a:r>
              <a:rPr sz="1750" spc="-5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what</a:t>
            </a:r>
            <a:r>
              <a:rPr sz="1750" spc="-4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level</a:t>
            </a:r>
            <a:r>
              <a:rPr sz="1750" spc="-5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25" dirty="0">
                <a:solidFill>
                  <a:srgbClr val="CFCABE"/>
                </a:solidFill>
                <a:latin typeface="Trebuchet MS"/>
                <a:cs typeface="Trebuchet MS"/>
              </a:rPr>
              <a:t>of </a:t>
            </a:r>
            <a:r>
              <a:rPr sz="1750" spc="80" dirty="0">
                <a:solidFill>
                  <a:srgbClr val="CFCABE"/>
                </a:solidFill>
                <a:latin typeface="Trebuchet MS"/>
                <a:cs typeface="Trebuchet MS"/>
              </a:rPr>
              <a:t>human</a:t>
            </a:r>
            <a:r>
              <a:rPr sz="1750" spc="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oversight</a:t>
            </a:r>
            <a:r>
              <a:rPr sz="1750" spc="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is</a:t>
            </a:r>
            <a:r>
              <a:rPr sz="1750" spc="5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ethically</a:t>
            </a:r>
            <a:r>
              <a:rPr sz="1750" spc="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required?</a:t>
            </a:r>
            <a:r>
              <a:rPr sz="1750" spc="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110" dirty="0">
                <a:solidFill>
                  <a:srgbClr val="CFCABE"/>
                </a:solidFill>
                <a:latin typeface="Trebuchet MS"/>
                <a:cs typeface="Trebuchet MS"/>
              </a:rPr>
              <a:t>How</a:t>
            </a:r>
            <a:r>
              <a:rPr sz="1750" spc="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105" dirty="0">
                <a:solidFill>
                  <a:srgbClr val="CFCABE"/>
                </a:solidFill>
                <a:latin typeface="Trebuchet MS"/>
                <a:cs typeface="Trebuchet MS"/>
              </a:rPr>
              <a:t>do</a:t>
            </a:r>
            <a:r>
              <a:rPr sz="1750" spc="4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75" dirty="0">
                <a:solidFill>
                  <a:srgbClr val="CFCABE"/>
                </a:solidFill>
                <a:latin typeface="Trebuchet MS"/>
                <a:cs typeface="Trebuchet MS"/>
              </a:rPr>
              <a:t>we </a:t>
            </a:r>
            <a:r>
              <a:rPr sz="1750" spc="50" dirty="0">
                <a:solidFill>
                  <a:srgbClr val="CFCABE"/>
                </a:solidFill>
                <a:latin typeface="Trebuchet MS"/>
                <a:cs typeface="Trebuchet MS"/>
              </a:rPr>
              <a:t>balance</a:t>
            </a:r>
            <a:r>
              <a:rPr sz="1750" spc="-7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the</a:t>
            </a:r>
            <a:r>
              <a:rPr sz="1750" spc="-5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benefits</a:t>
            </a:r>
            <a:r>
              <a:rPr sz="1750" spc="-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of</a:t>
            </a:r>
            <a:r>
              <a:rPr sz="1750" spc="-6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AI</a:t>
            </a:r>
            <a:r>
              <a:rPr sz="1750" spc="-5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65" dirty="0">
                <a:solidFill>
                  <a:srgbClr val="CFCABE"/>
                </a:solidFill>
                <a:latin typeface="Trebuchet MS"/>
                <a:cs typeface="Trebuchet MS"/>
              </a:rPr>
              <a:t>autonomy</a:t>
            </a:r>
            <a:r>
              <a:rPr sz="1750" spc="-7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with</a:t>
            </a:r>
            <a:r>
              <a:rPr sz="1750" spc="-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the</a:t>
            </a:r>
            <a:r>
              <a:rPr sz="1750" spc="-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80" dirty="0">
                <a:solidFill>
                  <a:srgbClr val="CFCABE"/>
                </a:solidFill>
                <a:latin typeface="Trebuchet MS"/>
                <a:cs typeface="Trebuchet MS"/>
              </a:rPr>
              <a:t>need</a:t>
            </a:r>
            <a:r>
              <a:rPr sz="1750" spc="-6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25" dirty="0">
                <a:solidFill>
                  <a:srgbClr val="CFCABE"/>
                </a:solidFill>
                <a:latin typeface="Trebuchet MS"/>
                <a:cs typeface="Trebuchet MS"/>
              </a:rPr>
              <a:t>for </a:t>
            </a:r>
            <a:r>
              <a:rPr sz="1750" spc="80" dirty="0">
                <a:solidFill>
                  <a:srgbClr val="CFCABE"/>
                </a:solidFill>
                <a:latin typeface="Trebuchet MS"/>
                <a:cs typeface="Trebuchet MS"/>
              </a:rPr>
              <a:t>human</a:t>
            </a:r>
            <a:r>
              <a:rPr sz="1750" spc="-7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accountability?</a:t>
            </a:r>
            <a:endParaRPr sz="175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13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082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pc="135" dirty="0"/>
              <a:t>Ethical</a:t>
            </a:r>
            <a:r>
              <a:rPr spc="-25" dirty="0"/>
              <a:t> </a:t>
            </a:r>
            <a:r>
              <a:rPr spc="140" dirty="0"/>
              <a:t>Considerations:</a:t>
            </a:r>
            <a:r>
              <a:rPr spc="-15" dirty="0"/>
              <a:t> </a:t>
            </a:r>
            <a:r>
              <a:rPr spc="175" dirty="0"/>
              <a:t>Privacy</a:t>
            </a:r>
            <a:r>
              <a:rPr spc="-25" dirty="0"/>
              <a:t> </a:t>
            </a:r>
            <a:r>
              <a:rPr spc="210" dirty="0"/>
              <a:t>and</a:t>
            </a:r>
            <a:r>
              <a:rPr spc="5" dirty="0"/>
              <a:t> </a:t>
            </a:r>
            <a:r>
              <a:rPr spc="215" dirty="0"/>
              <a:t>Data</a:t>
            </a:r>
            <a:r>
              <a:rPr spc="-25" dirty="0"/>
              <a:t> </a:t>
            </a:r>
            <a:r>
              <a:rPr spc="145" dirty="0"/>
              <a:t>Protection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79704" y="4088891"/>
            <a:ext cx="13271500" cy="897890"/>
            <a:chOff x="679704" y="4088891"/>
            <a:chExt cx="13271500" cy="897890"/>
          </a:xfrm>
        </p:grpSpPr>
        <p:sp>
          <p:nvSpPr>
            <p:cNvPr id="4" name="object 4"/>
            <p:cNvSpPr/>
            <p:nvPr/>
          </p:nvSpPr>
          <p:spPr>
            <a:xfrm>
              <a:off x="679704" y="4088891"/>
              <a:ext cx="13271500" cy="702945"/>
            </a:xfrm>
            <a:custGeom>
              <a:avLst/>
              <a:gdLst/>
              <a:ahLst/>
              <a:cxnLst/>
              <a:rect l="l" t="t" r="r" b="b"/>
              <a:pathLst>
                <a:path w="13271500" h="702945">
                  <a:moveTo>
                    <a:pt x="13270992" y="684784"/>
                  </a:moveTo>
                  <a:lnTo>
                    <a:pt x="13265912" y="679704"/>
                  </a:lnTo>
                  <a:lnTo>
                    <a:pt x="2602484" y="679704"/>
                  </a:lnTo>
                  <a:lnTo>
                    <a:pt x="2607551" y="674624"/>
                  </a:lnTo>
                  <a:lnTo>
                    <a:pt x="2607551" y="5080"/>
                  </a:lnTo>
                  <a:lnTo>
                    <a:pt x="2602484" y="0"/>
                  </a:lnTo>
                  <a:lnTo>
                    <a:pt x="2589784" y="0"/>
                  </a:lnTo>
                  <a:lnTo>
                    <a:pt x="2584704" y="5080"/>
                  </a:lnTo>
                  <a:lnTo>
                    <a:pt x="2584704" y="11430"/>
                  </a:lnTo>
                  <a:lnTo>
                    <a:pt x="2584704" y="674624"/>
                  </a:lnTo>
                  <a:lnTo>
                    <a:pt x="2589784" y="679704"/>
                  </a:lnTo>
                  <a:lnTo>
                    <a:pt x="5118" y="679704"/>
                  </a:lnTo>
                  <a:lnTo>
                    <a:pt x="0" y="684784"/>
                  </a:lnTo>
                  <a:lnTo>
                    <a:pt x="0" y="691134"/>
                  </a:lnTo>
                  <a:lnTo>
                    <a:pt x="0" y="697484"/>
                  </a:lnTo>
                  <a:lnTo>
                    <a:pt x="5118" y="702564"/>
                  </a:lnTo>
                  <a:lnTo>
                    <a:pt x="13265912" y="702564"/>
                  </a:lnTo>
                  <a:lnTo>
                    <a:pt x="13270992" y="697484"/>
                  </a:lnTo>
                  <a:lnTo>
                    <a:pt x="13270992" y="684784"/>
                  </a:lnTo>
                  <a:close/>
                </a:path>
              </a:pathLst>
            </a:custGeom>
            <a:solidFill>
              <a:srgbClr val="5253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57143" y="4549139"/>
              <a:ext cx="437515" cy="437515"/>
            </a:xfrm>
            <a:custGeom>
              <a:avLst/>
              <a:gdLst/>
              <a:ahLst/>
              <a:cxnLst/>
              <a:rect l="l" t="t" r="r" b="b"/>
              <a:pathLst>
                <a:path w="437514" h="437514">
                  <a:moveTo>
                    <a:pt x="408178" y="0"/>
                  </a:moveTo>
                  <a:lnTo>
                    <a:pt x="29210" y="0"/>
                  </a:lnTo>
                  <a:lnTo>
                    <a:pt x="17841" y="2295"/>
                  </a:lnTo>
                  <a:lnTo>
                    <a:pt x="8556" y="8556"/>
                  </a:lnTo>
                  <a:lnTo>
                    <a:pt x="2295" y="17841"/>
                  </a:lnTo>
                  <a:lnTo>
                    <a:pt x="0" y="29210"/>
                  </a:lnTo>
                  <a:lnTo>
                    <a:pt x="0" y="408177"/>
                  </a:lnTo>
                  <a:lnTo>
                    <a:pt x="2295" y="419546"/>
                  </a:lnTo>
                  <a:lnTo>
                    <a:pt x="8556" y="428831"/>
                  </a:lnTo>
                  <a:lnTo>
                    <a:pt x="17841" y="435092"/>
                  </a:lnTo>
                  <a:lnTo>
                    <a:pt x="29210" y="437388"/>
                  </a:lnTo>
                  <a:lnTo>
                    <a:pt x="408178" y="437388"/>
                  </a:lnTo>
                  <a:lnTo>
                    <a:pt x="419546" y="435092"/>
                  </a:lnTo>
                  <a:lnTo>
                    <a:pt x="428831" y="428831"/>
                  </a:lnTo>
                  <a:lnTo>
                    <a:pt x="435092" y="419546"/>
                  </a:lnTo>
                  <a:lnTo>
                    <a:pt x="437388" y="408177"/>
                  </a:lnTo>
                  <a:lnTo>
                    <a:pt x="437388" y="29210"/>
                  </a:lnTo>
                  <a:lnTo>
                    <a:pt x="435092" y="17841"/>
                  </a:lnTo>
                  <a:lnTo>
                    <a:pt x="428831" y="8556"/>
                  </a:lnTo>
                  <a:lnTo>
                    <a:pt x="419546" y="2295"/>
                  </a:lnTo>
                  <a:lnTo>
                    <a:pt x="408178" y="0"/>
                  </a:lnTo>
                  <a:close/>
                </a:path>
              </a:pathLst>
            </a:custGeom>
            <a:solidFill>
              <a:srgbClr val="393A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213354" y="4541901"/>
            <a:ext cx="124460" cy="369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50" spc="-140" dirty="0">
                <a:solidFill>
                  <a:srgbClr val="CFCABE"/>
                </a:solidFill>
                <a:latin typeface="Georgia"/>
                <a:cs typeface="Georgia"/>
              </a:rPr>
              <a:t>1</a:t>
            </a:r>
            <a:endParaRPr sz="225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2367" y="2204085"/>
            <a:ext cx="4726305" cy="1640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900" spc="95" dirty="0">
                <a:solidFill>
                  <a:srgbClr val="CFCABE"/>
                </a:solidFill>
                <a:latin typeface="Georgia"/>
                <a:cs typeface="Georgia"/>
              </a:rPr>
              <a:t>Data</a:t>
            </a:r>
            <a:r>
              <a:rPr sz="1900" spc="5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1900" spc="85" dirty="0">
                <a:solidFill>
                  <a:srgbClr val="CFCABE"/>
                </a:solidFill>
                <a:latin typeface="Georgia"/>
                <a:cs typeface="Georgia"/>
              </a:rPr>
              <a:t>as</a:t>
            </a:r>
            <a:r>
              <a:rPr sz="1900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1900" spc="105" dirty="0">
                <a:solidFill>
                  <a:srgbClr val="CFCABE"/>
                </a:solidFill>
                <a:latin typeface="Georgia"/>
                <a:cs typeface="Georgia"/>
              </a:rPr>
              <a:t>a</a:t>
            </a:r>
            <a:r>
              <a:rPr sz="1900" spc="10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1900" spc="95" dirty="0">
                <a:solidFill>
                  <a:srgbClr val="CFCABE"/>
                </a:solidFill>
                <a:latin typeface="Georgia"/>
                <a:cs typeface="Georgia"/>
              </a:rPr>
              <a:t>Corporate</a:t>
            </a:r>
            <a:r>
              <a:rPr sz="1900" spc="30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1900" spc="60" dirty="0">
                <a:solidFill>
                  <a:srgbClr val="CFCABE"/>
                </a:solidFill>
                <a:latin typeface="Georgia"/>
                <a:cs typeface="Georgia"/>
              </a:rPr>
              <a:t>Asset</a:t>
            </a:r>
            <a:endParaRPr sz="1900">
              <a:latin typeface="Georgia"/>
              <a:cs typeface="Georgia"/>
            </a:endParaRPr>
          </a:p>
          <a:p>
            <a:pPr marL="12700" marR="5080" indent="-1905" algn="ctr">
              <a:lnSpc>
                <a:spcPct val="133400"/>
              </a:lnSpc>
              <a:spcBef>
                <a:spcPts val="840"/>
              </a:spcBef>
            </a:pP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Organisations</a:t>
            </a:r>
            <a:r>
              <a:rPr sz="1500" spc="114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increasingly</a:t>
            </a:r>
            <a:r>
              <a:rPr sz="1500" spc="114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view</a:t>
            </a:r>
            <a:r>
              <a:rPr sz="1500" spc="1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personal</a:t>
            </a:r>
            <a:r>
              <a:rPr sz="1500" spc="114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data</a:t>
            </a:r>
            <a:r>
              <a:rPr sz="1500" spc="1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70" dirty="0">
                <a:solidFill>
                  <a:srgbClr val="CFCABE"/>
                </a:solidFill>
                <a:latin typeface="Trebuchet MS"/>
                <a:cs typeface="Trebuchet MS"/>
              </a:rPr>
              <a:t>as</a:t>
            </a:r>
            <a:r>
              <a:rPr sz="1500" spc="10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-50" dirty="0">
                <a:solidFill>
                  <a:srgbClr val="CFCABE"/>
                </a:solidFill>
                <a:latin typeface="Trebuchet MS"/>
                <a:cs typeface="Trebuchet MS"/>
              </a:rPr>
              <a:t>a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valuable</a:t>
            </a:r>
            <a:r>
              <a:rPr sz="1500" spc="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CFCABE"/>
                </a:solidFill>
                <a:latin typeface="Trebuchet MS"/>
                <a:cs typeface="Trebuchet MS"/>
              </a:rPr>
              <a:t>asset.</a:t>
            </a:r>
            <a:r>
              <a:rPr sz="1500" spc="7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This</a:t>
            </a:r>
            <a:r>
              <a:rPr sz="1500" spc="7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raises</a:t>
            </a:r>
            <a:r>
              <a:rPr sz="1500" spc="7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ethical</a:t>
            </a:r>
            <a:r>
              <a:rPr sz="1500" spc="6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questions</a:t>
            </a:r>
            <a:r>
              <a:rPr sz="1500" spc="6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about</a:t>
            </a:r>
            <a:r>
              <a:rPr sz="1500" spc="6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-25" dirty="0">
                <a:solidFill>
                  <a:srgbClr val="CFCABE"/>
                </a:solidFill>
                <a:latin typeface="Trebuchet MS"/>
                <a:cs typeface="Trebuchet MS"/>
              </a:rPr>
              <a:t>the </a:t>
            </a:r>
            <a:r>
              <a:rPr sz="1500" spc="-10" dirty="0">
                <a:solidFill>
                  <a:srgbClr val="CFCABE"/>
                </a:solidFill>
                <a:latin typeface="Trebuchet MS"/>
                <a:cs typeface="Trebuchet MS"/>
              </a:rPr>
              <a:t>extent</a:t>
            </a:r>
            <a:r>
              <a:rPr sz="1500" spc="-5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of</a:t>
            </a:r>
            <a:r>
              <a:rPr sz="1500" spc="-30" dirty="0">
                <a:solidFill>
                  <a:srgbClr val="CFCABE"/>
                </a:solidFill>
                <a:latin typeface="Trebuchet MS"/>
                <a:cs typeface="Trebuchet MS"/>
              </a:rPr>
              <a:t> their</a:t>
            </a:r>
            <a:r>
              <a:rPr sz="1500" spc="-5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responsibility</a:t>
            </a:r>
            <a:r>
              <a:rPr sz="1500" spc="-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to</a:t>
            </a:r>
            <a:r>
              <a:rPr sz="1500" spc="-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protect</a:t>
            </a:r>
            <a:r>
              <a:rPr sz="1500" spc="-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CFCABE"/>
                </a:solidFill>
                <a:latin typeface="Trebuchet MS"/>
                <a:cs typeface="Trebuchet MS"/>
              </a:rPr>
              <a:t>this</a:t>
            </a:r>
            <a:r>
              <a:rPr sz="1500" spc="-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data</a:t>
            </a:r>
            <a:r>
              <a:rPr sz="1500" spc="-5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30" dirty="0">
                <a:solidFill>
                  <a:srgbClr val="CFCABE"/>
                </a:solidFill>
                <a:latin typeface="Trebuchet MS"/>
                <a:cs typeface="Trebuchet MS"/>
              </a:rPr>
              <a:t>and </a:t>
            </a:r>
            <a:r>
              <a:rPr sz="1500" spc="-30" dirty="0">
                <a:solidFill>
                  <a:srgbClr val="CFCABE"/>
                </a:solidFill>
                <a:latin typeface="Trebuchet MS"/>
                <a:cs typeface="Trebuchet MS"/>
              </a:rPr>
              <a:t>their</a:t>
            </a:r>
            <a:r>
              <a:rPr sz="1500" spc="-5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-35" dirty="0">
                <a:solidFill>
                  <a:srgbClr val="CFCABE"/>
                </a:solidFill>
                <a:latin typeface="Trebuchet MS"/>
                <a:cs typeface="Trebuchet MS"/>
              </a:rPr>
              <a:t>liability</a:t>
            </a:r>
            <a:r>
              <a:rPr sz="1500" spc="-5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60" dirty="0">
                <a:solidFill>
                  <a:srgbClr val="CFCABE"/>
                </a:solidFill>
                <a:latin typeface="Trebuchet MS"/>
                <a:cs typeface="Trebuchet MS"/>
              </a:rPr>
              <a:t>when</a:t>
            </a:r>
            <a:r>
              <a:rPr sz="1500" spc="-5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50" dirty="0">
                <a:solidFill>
                  <a:srgbClr val="CFCABE"/>
                </a:solidFill>
                <a:latin typeface="Trebuchet MS"/>
                <a:cs typeface="Trebuchet MS"/>
              </a:rPr>
              <a:t>breaches</a:t>
            </a:r>
            <a:r>
              <a:rPr sz="1500" spc="-5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CFCABE"/>
                </a:solidFill>
                <a:latin typeface="Trebuchet MS"/>
                <a:cs typeface="Trebuchet MS"/>
              </a:rPr>
              <a:t>occur.</a:t>
            </a:r>
            <a:endParaRPr sz="150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750052" y="4549140"/>
            <a:ext cx="437515" cy="899160"/>
            <a:chOff x="5750052" y="4549140"/>
            <a:chExt cx="437515" cy="899160"/>
          </a:xfrm>
        </p:grpSpPr>
        <p:sp>
          <p:nvSpPr>
            <p:cNvPr id="9" name="object 9"/>
            <p:cNvSpPr/>
            <p:nvPr/>
          </p:nvSpPr>
          <p:spPr>
            <a:xfrm>
              <a:off x="5957316" y="4768596"/>
              <a:ext cx="22860" cy="680085"/>
            </a:xfrm>
            <a:custGeom>
              <a:avLst/>
              <a:gdLst/>
              <a:ahLst/>
              <a:cxnLst/>
              <a:rect l="l" t="t" r="r" b="b"/>
              <a:pathLst>
                <a:path w="22860" h="680085">
                  <a:moveTo>
                    <a:pt x="17780" y="0"/>
                  </a:moveTo>
                  <a:lnTo>
                    <a:pt x="5080" y="0"/>
                  </a:lnTo>
                  <a:lnTo>
                    <a:pt x="0" y="5079"/>
                  </a:lnTo>
                  <a:lnTo>
                    <a:pt x="0" y="11429"/>
                  </a:lnTo>
                  <a:lnTo>
                    <a:pt x="0" y="674623"/>
                  </a:lnTo>
                  <a:lnTo>
                    <a:pt x="5080" y="679703"/>
                  </a:lnTo>
                  <a:lnTo>
                    <a:pt x="17780" y="679703"/>
                  </a:lnTo>
                  <a:lnTo>
                    <a:pt x="22860" y="674623"/>
                  </a:lnTo>
                  <a:lnTo>
                    <a:pt x="22860" y="5079"/>
                  </a:lnTo>
                  <a:lnTo>
                    <a:pt x="17780" y="0"/>
                  </a:lnTo>
                  <a:close/>
                </a:path>
              </a:pathLst>
            </a:custGeom>
            <a:solidFill>
              <a:srgbClr val="5253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750052" y="4549140"/>
              <a:ext cx="437515" cy="437515"/>
            </a:xfrm>
            <a:custGeom>
              <a:avLst/>
              <a:gdLst/>
              <a:ahLst/>
              <a:cxnLst/>
              <a:rect l="l" t="t" r="r" b="b"/>
              <a:pathLst>
                <a:path w="437514" h="437514">
                  <a:moveTo>
                    <a:pt x="408177" y="0"/>
                  </a:moveTo>
                  <a:lnTo>
                    <a:pt x="29210" y="0"/>
                  </a:lnTo>
                  <a:lnTo>
                    <a:pt x="17841" y="2295"/>
                  </a:lnTo>
                  <a:lnTo>
                    <a:pt x="8556" y="8556"/>
                  </a:lnTo>
                  <a:lnTo>
                    <a:pt x="2295" y="17841"/>
                  </a:lnTo>
                  <a:lnTo>
                    <a:pt x="0" y="29210"/>
                  </a:lnTo>
                  <a:lnTo>
                    <a:pt x="0" y="408177"/>
                  </a:lnTo>
                  <a:lnTo>
                    <a:pt x="2295" y="419546"/>
                  </a:lnTo>
                  <a:lnTo>
                    <a:pt x="8556" y="428831"/>
                  </a:lnTo>
                  <a:lnTo>
                    <a:pt x="17841" y="435092"/>
                  </a:lnTo>
                  <a:lnTo>
                    <a:pt x="29210" y="437388"/>
                  </a:lnTo>
                  <a:lnTo>
                    <a:pt x="408177" y="437388"/>
                  </a:lnTo>
                  <a:lnTo>
                    <a:pt x="419546" y="435092"/>
                  </a:lnTo>
                  <a:lnTo>
                    <a:pt x="428831" y="428831"/>
                  </a:lnTo>
                  <a:lnTo>
                    <a:pt x="435092" y="419546"/>
                  </a:lnTo>
                  <a:lnTo>
                    <a:pt x="437388" y="408177"/>
                  </a:lnTo>
                  <a:lnTo>
                    <a:pt x="437388" y="29210"/>
                  </a:lnTo>
                  <a:lnTo>
                    <a:pt x="435092" y="17841"/>
                  </a:lnTo>
                  <a:lnTo>
                    <a:pt x="428831" y="8556"/>
                  </a:lnTo>
                  <a:lnTo>
                    <a:pt x="419546" y="2295"/>
                  </a:lnTo>
                  <a:lnTo>
                    <a:pt x="408177" y="0"/>
                  </a:lnTo>
                  <a:close/>
                </a:path>
              </a:pathLst>
            </a:custGeom>
            <a:solidFill>
              <a:srgbClr val="393A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869051" y="4541901"/>
            <a:ext cx="201295" cy="369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50" spc="60" dirty="0">
                <a:solidFill>
                  <a:srgbClr val="CFCABE"/>
                </a:solidFill>
                <a:latin typeface="Georgia"/>
                <a:cs typeface="Georgia"/>
              </a:rPr>
              <a:t>2</a:t>
            </a:r>
            <a:endParaRPr sz="2250">
              <a:latin typeface="Georgia"/>
              <a:cs typeface="Georg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00958" y="5616955"/>
            <a:ext cx="4735830" cy="1640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900" spc="100" dirty="0">
                <a:solidFill>
                  <a:srgbClr val="CFCABE"/>
                </a:solidFill>
                <a:latin typeface="Georgia"/>
                <a:cs typeface="Georgia"/>
              </a:rPr>
              <a:t>Employee</a:t>
            </a:r>
            <a:r>
              <a:rPr sz="1900" spc="35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1900" spc="85" dirty="0">
                <a:solidFill>
                  <a:srgbClr val="CFCABE"/>
                </a:solidFill>
                <a:latin typeface="Georgia"/>
                <a:cs typeface="Georgia"/>
              </a:rPr>
              <a:t>Privacy</a:t>
            </a:r>
            <a:r>
              <a:rPr sz="1900" spc="25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CFCABE"/>
                </a:solidFill>
                <a:latin typeface="Georgia"/>
                <a:cs typeface="Georgia"/>
              </a:rPr>
              <a:t>vs.</a:t>
            </a:r>
            <a:r>
              <a:rPr sz="1900" spc="15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1900" spc="90" dirty="0">
                <a:solidFill>
                  <a:srgbClr val="CFCABE"/>
                </a:solidFill>
                <a:latin typeface="Georgia"/>
                <a:cs typeface="Georgia"/>
              </a:rPr>
              <a:t>Employer</a:t>
            </a:r>
            <a:r>
              <a:rPr sz="1900" spc="35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1900" spc="-10" dirty="0">
                <a:solidFill>
                  <a:srgbClr val="CFCABE"/>
                </a:solidFill>
                <a:latin typeface="Georgia"/>
                <a:cs typeface="Georgia"/>
              </a:rPr>
              <a:t>Liability</a:t>
            </a:r>
            <a:endParaRPr sz="1900">
              <a:latin typeface="Georgia"/>
              <a:cs typeface="Georgia"/>
            </a:endParaRPr>
          </a:p>
          <a:p>
            <a:pPr marL="12700" marR="5080" indent="-1905" algn="ctr">
              <a:lnSpc>
                <a:spcPct val="133400"/>
              </a:lnSpc>
              <a:spcBef>
                <a:spcPts val="840"/>
              </a:spcBef>
            </a:pPr>
            <a:r>
              <a:rPr sz="1500" spc="50" dirty="0">
                <a:solidFill>
                  <a:srgbClr val="CFCABE"/>
                </a:solidFill>
                <a:latin typeface="Trebuchet MS"/>
                <a:cs typeface="Trebuchet MS"/>
              </a:rPr>
              <a:t>The</a:t>
            </a:r>
            <a:r>
              <a:rPr sz="1500" spc="-6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60" dirty="0">
                <a:solidFill>
                  <a:srgbClr val="CFCABE"/>
                </a:solidFill>
                <a:latin typeface="Trebuchet MS"/>
                <a:cs typeface="Trebuchet MS"/>
              </a:rPr>
              <a:t>need</a:t>
            </a:r>
            <a:r>
              <a:rPr sz="1500" spc="-5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to</a:t>
            </a:r>
            <a:r>
              <a:rPr sz="1500" spc="-5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monitor</a:t>
            </a:r>
            <a:r>
              <a:rPr sz="1500" spc="-6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60" dirty="0">
                <a:solidFill>
                  <a:srgbClr val="CFCABE"/>
                </a:solidFill>
                <a:latin typeface="Trebuchet MS"/>
                <a:cs typeface="Trebuchet MS"/>
              </a:rPr>
              <a:t>employee</a:t>
            </a:r>
            <a:r>
              <a:rPr sz="1500" spc="-6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-20" dirty="0">
                <a:solidFill>
                  <a:srgbClr val="CFCABE"/>
                </a:solidFill>
                <a:latin typeface="Trebuchet MS"/>
                <a:cs typeface="Trebuchet MS"/>
              </a:rPr>
              <a:t>activities</a:t>
            </a:r>
            <a:r>
              <a:rPr sz="1500" spc="-5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to</a:t>
            </a:r>
            <a:r>
              <a:rPr sz="1500" spc="-7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CFCABE"/>
                </a:solidFill>
                <a:latin typeface="Trebuchet MS"/>
                <a:cs typeface="Trebuchet MS"/>
              </a:rPr>
              <a:t>prevent </a:t>
            </a:r>
            <a:r>
              <a:rPr sz="1500" spc="-35" dirty="0">
                <a:solidFill>
                  <a:srgbClr val="CFCABE"/>
                </a:solidFill>
                <a:latin typeface="Trebuchet MS"/>
                <a:cs typeface="Trebuchet MS"/>
              </a:rPr>
              <a:t>liability</a:t>
            </a:r>
            <a:r>
              <a:rPr sz="1500" spc="-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conflicts</a:t>
            </a:r>
            <a:r>
              <a:rPr sz="1500" spc="-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CFCABE"/>
                </a:solidFill>
                <a:latin typeface="Trebuchet MS"/>
                <a:cs typeface="Trebuchet MS"/>
              </a:rPr>
              <a:t>with </a:t>
            </a:r>
            <a:r>
              <a:rPr sz="1500" spc="60" dirty="0">
                <a:solidFill>
                  <a:srgbClr val="CFCABE"/>
                </a:solidFill>
                <a:latin typeface="Trebuchet MS"/>
                <a:cs typeface="Trebuchet MS"/>
              </a:rPr>
              <a:t>employee</a:t>
            </a:r>
            <a:r>
              <a:rPr sz="1500" spc="-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privacy</a:t>
            </a:r>
            <a:r>
              <a:rPr sz="1500" spc="-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-30" dirty="0">
                <a:solidFill>
                  <a:srgbClr val="CFCABE"/>
                </a:solidFill>
                <a:latin typeface="Trebuchet MS"/>
                <a:cs typeface="Trebuchet MS"/>
              </a:rPr>
              <a:t>rights.</a:t>
            </a:r>
            <a:r>
              <a:rPr sz="1500" spc="-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70" dirty="0">
                <a:solidFill>
                  <a:srgbClr val="CFCABE"/>
                </a:solidFill>
                <a:latin typeface="Trebuchet MS"/>
                <a:cs typeface="Trebuchet MS"/>
              </a:rPr>
              <a:t>How </a:t>
            </a:r>
            <a:r>
              <a:rPr sz="1500" spc="50" dirty="0">
                <a:solidFill>
                  <a:srgbClr val="CFCABE"/>
                </a:solidFill>
                <a:latin typeface="Trebuchet MS"/>
                <a:cs typeface="Trebuchet MS"/>
              </a:rPr>
              <a:t>can</a:t>
            </a:r>
            <a:r>
              <a:rPr sz="1500" spc="10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85" dirty="0">
                <a:solidFill>
                  <a:srgbClr val="CFCABE"/>
                </a:solidFill>
                <a:latin typeface="Trebuchet MS"/>
                <a:cs typeface="Trebuchet MS"/>
              </a:rPr>
              <a:t>we</a:t>
            </a:r>
            <a:r>
              <a:rPr sz="1500" spc="10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balance</a:t>
            </a:r>
            <a:r>
              <a:rPr sz="1500" spc="9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these</a:t>
            </a:r>
            <a:r>
              <a:rPr sz="1500" spc="9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competing</a:t>
            </a:r>
            <a:r>
              <a:rPr sz="1500" spc="7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-25" dirty="0">
                <a:solidFill>
                  <a:srgbClr val="CFCABE"/>
                </a:solidFill>
                <a:latin typeface="Trebuchet MS"/>
                <a:cs typeface="Trebuchet MS"/>
              </a:rPr>
              <a:t>interests,</a:t>
            </a:r>
            <a:r>
              <a:rPr sz="1500" spc="9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CFCABE"/>
                </a:solidFill>
                <a:latin typeface="Trebuchet MS"/>
                <a:cs typeface="Trebuchet MS"/>
              </a:rPr>
              <a:t>especially in</a:t>
            </a:r>
            <a:r>
              <a:rPr sz="1500" spc="-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the</a:t>
            </a:r>
            <a:r>
              <a:rPr sz="1500" spc="-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context</a:t>
            </a:r>
            <a:r>
              <a:rPr sz="1500" spc="-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of</a:t>
            </a:r>
            <a:r>
              <a:rPr sz="1500" spc="-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remote</a:t>
            </a:r>
            <a:r>
              <a:rPr sz="1500" spc="-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50" dirty="0">
                <a:solidFill>
                  <a:srgbClr val="CFCABE"/>
                </a:solidFill>
                <a:latin typeface="Trebuchet MS"/>
                <a:cs typeface="Trebuchet MS"/>
              </a:rPr>
              <a:t>work?</a:t>
            </a:r>
            <a:endParaRPr sz="1500">
              <a:latin typeface="Trebuchet MS"/>
              <a:cs typeface="Trebuchet M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8442959" y="4088891"/>
            <a:ext cx="437515" cy="897890"/>
            <a:chOff x="8442959" y="4088891"/>
            <a:chExt cx="437515" cy="897890"/>
          </a:xfrm>
        </p:grpSpPr>
        <p:sp>
          <p:nvSpPr>
            <p:cNvPr id="14" name="object 14"/>
            <p:cNvSpPr/>
            <p:nvPr/>
          </p:nvSpPr>
          <p:spPr>
            <a:xfrm>
              <a:off x="8650223" y="4088891"/>
              <a:ext cx="22860" cy="680085"/>
            </a:xfrm>
            <a:custGeom>
              <a:avLst/>
              <a:gdLst/>
              <a:ahLst/>
              <a:cxnLst/>
              <a:rect l="l" t="t" r="r" b="b"/>
              <a:pathLst>
                <a:path w="22859" h="680085">
                  <a:moveTo>
                    <a:pt x="17779" y="0"/>
                  </a:moveTo>
                  <a:lnTo>
                    <a:pt x="5079" y="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0" y="674624"/>
                  </a:lnTo>
                  <a:lnTo>
                    <a:pt x="5079" y="679704"/>
                  </a:lnTo>
                  <a:lnTo>
                    <a:pt x="17779" y="679704"/>
                  </a:lnTo>
                  <a:lnTo>
                    <a:pt x="22859" y="674624"/>
                  </a:lnTo>
                  <a:lnTo>
                    <a:pt x="22859" y="5080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5253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442959" y="4549139"/>
              <a:ext cx="437515" cy="437515"/>
            </a:xfrm>
            <a:custGeom>
              <a:avLst/>
              <a:gdLst/>
              <a:ahLst/>
              <a:cxnLst/>
              <a:rect l="l" t="t" r="r" b="b"/>
              <a:pathLst>
                <a:path w="437515" h="437514">
                  <a:moveTo>
                    <a:pt x="408178" y="0"/>
                  </a:moveTo>
                  <a:lnTo>
                    <a:pt x="29210" y="0"/>
                  </a:lnTo>
                  <a:lnTo>
                    <a:pt x="17841" y="2295"/>
                  </a:lnTo>
                  <a:lnTo>
                    <a:pt x="8556" y="8556"/>
                  </a:lnTo>
                  <a:lnTo>
                    <a:pt x="2295" y="17841"/>
                  </a:lnTo>
                  <a:lnTo>
                    <a:pt x="0" y="29210"/>
                  </a:lnTo>
                  <a:lnTo>
                    <a:pt x="0" y="408177"/>
                  </a:lnTo>
                  <a:lnTo>
                    <a:pt x="2295" y="419546"/>
                  </a:lnTo>
                  <a:lnTo>
                    <a:pt x="8556" y="428831"/>
                  </a:lnTo>
                  <a:lnTo>
                    <a:pt x="17841" y="435092"/>
                  </a:lnTo>
                  <a:lnTo>
                    <a:pt x="29210" y="437388"/>
                  </a:lnTo>
                  <a:lnTo>
                    <a:pt x="408178" y="437388"/>
                  </a:lnTo>
                  <a:lnTo>
                    <a:pt x="419546" y="435092"/>
                  </a:lnTo>
                  <a:lnTo>
                    <a:pt x="428831" y="428831"/>
                  </a:lnTo>
                  <a:lnTo>
                    <a:pt x="435092" y="419546"/>
                  </a:lnTo>
                  <a:lnTo>
                    <a:pt x="437388" y="408177"/>
                  </a:lnTo>
                  <a:lnTo>
                    <a:pt x="437388" y="29210"/>
                  </a:lnTo>
                  <a:lnTo>
                    <a:pt x="435092" y="17841"/>
                  </a:lnTo>
                  <a:lnTo>
                    <a:pt x="428831" y="8556"/>
                  </a:lnTo>
                  <a:lnTo>
                    <a:pt x="419546" y="2295"/>
                  </a:lnTo>
                  <a:lnTo>
                    <a:pt x="408178" y="0"/>
                  </a:lnTo>
                  <a:close/>
                </a:path>
              </a:pathLst>
            </a:custGeom>
            <a:solidFill>
              <a:srgbClr val="393A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8559800" y="4541901"/>
            <a:ext cx="203200" cy="369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50" spc="110" dirty="0">
                <a:solidFill>
                  <a:srgbClr val="CFCABE"/>
                </a:solidFill>
                <a:latin typeface="Georgia"/>
                <a:cs typeface="Georgia"/>
              </a:rPr>
              <a:t>3</a:t>
            </a:r>
            <a:endParaRPr sz="2250">
              <a:latin typeface="Georgia"/>
              <a:cs typeface="Georg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179309" y="1893188"/>
            <a:ext cx="296354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70" dirty="0">
                <a:solidFill>
                  <a:srgbClr val="CFCABE"/>
                </a:solidFill>
                <a:latin typeface="Georgia"/>
                <a:cs typeface="Georgia"/>
              </a:rPr>
              <a:t>Cross-</a:t>
            </a:r>
            <a:r>
              <a:rPr sz="1900" spc="114" dirty="0">
                <a:solidFill>
                  <a:srgbClr val="CFCABE"/>
                </a:solidFill>
                <a:latin typeface="Georgia"/>
                <a:cs typeface="Georgia"/>
              </a:rPr>
              <a:t>Border</a:t>
            </a:r>
            <a:r>
              <a:rPr sz="1900" spc="35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1900" spc="95" dirty="0">
                <a:solidFill>
                  <a:srgbClr val="CFCABE"/>
                </a:solidFill>
                <a:latin typeface="Georgia"/>
                <a:cs typeface="Georgia"/>
              </a:rPr>
              <a:t>Data</a:t>
            </a:r>
            <a:r>
              <a:rPr sz="1900" spc="15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1900" spc="80" dirty="0">
                <a:solidFill>
                  <a:srgbClr val="CFCABE"/>
                </a:solidFill>
                <a:latin typeface="Georgia"/>
                <a:cs typeface="Georgia"/>
              </a:rPr>
              <a:t>Flows</a:t>
            </a:r>
            <a:endParaRPr sz="1900">
              <a:latin typeface="Georgia"/>
              <a:cs typeface="Georg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298819" y="2289175"/>
            <a:ext cx="4726305" cy="1550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33400"/>
              </a:lnSpc>
              <a:spcBef>
                <a:spcPts val="95"/>
              </a:spcBef>
            </a:pP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In</a:t>
            </a:r>
            <a:r>
              <a:rPr sz="1500" spc="-6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a</a:t>
            </a:r>
            <a:r>
              <a:rPr sz="1500" spc="-6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45" dirty="0">
                <a:solidFill>
                  <a:srgbClr val="CFCABE"/>
                </a:solidFill>
                <a:latin typeface="Trebuchet MS"/>
                <a:cs typeface="Trebuchet MS"/>
              </a:rPr>
              <a:t>globalised</a:t>
            </a:r>
            <a:r>
              <a:rPr sz="1500" spc="-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world,</a:t>
            </a:r>
            <a:r>
              <a:rPr sz="1500" spc="-5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data</a:t>
            </a:r>
            <a:r>
              <a:rPr sz="1500" spc="-7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often</a:t>
            </a:r>
            <a:r>
              <a:rPr sz="1500" spc="-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65" dirty="0">
                <a:solidFill>
                  <a:srgbClr val="CFCABE"/>
                </a:solidFill>
                <a:latin typeface="Trebuchet MS"/>
                <a:cs typeface="Trebuchet MS"/>
              </a:rPr>
              <a:t>crosses</a:t>
            </a:r>
            <a:r>
              <a:rPr sz="1500" spc="-6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CFCABE"/>
                </a:solidFill>
                <a:latin typeface="Trebuchet MS"/>
                <a:cs typeface="Trebuchet MS"/>
              </a:rPr>
              <a:t>jurisdictional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boundaries.</a:t>
            </a:r>
            <a:r>
              <a:rPr sz="1500" spc="-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This</a:t>
            </a:r>
            <a:r>
              <a:rPr sz="1500" spc="-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raises</a:t>
            </a:r>
            <a:r>
              <a:rPr sz="1500" spc="-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55" dirty="0">
                <a:solidFill>
                  <a:srgbClr val="CFCABE"/>
                </a:solidFill>
                <a:latin typeface="Trebuchet MS"/>
                <a:cs typeface="Trebuchet MS"/>
              </a:rPr>
              <a:t>complex</a:t>
            </a:r>
            <a:r>
              <a:rPr sz="1500" spc="-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ethical</a:t>
            </a:r>
            <a:r>
              <a:rPr sz="1500" spc="-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55" dirty="0">
                <a:solidFill>
                  <a:srgbClr val="CFCABE"/>
                </a:solidFill>
                <a:latin typeface="Trebuchet MS"/>
                <a:cs typeface="Trebuchet MS"/>
              </a:rPr>
              <a:t>and</a:t>
            </a:r>
            <a:r>
              <a:rPr sz="1500" spc="-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CFCABE"/>
                </a:solidFill>
                <a:latin typeface="Trebuchet MS"/>
                <a:cs typeface="Trebuchet MS"/>
              </a:rPr>
              <a:t>legal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questions</a:t>
            </a:r>
            <a:r>
              <a:rPr sz="1500" spc="1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about</a:t>
            </a:r>
            <a:r>
              <a:rPr sz="1500" spc="10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which</a:t>
            </a:r>
            <a:r>
              <a:rPr sz="1500" spc="1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standards</a:t>
            </a:r>
            <a:r>
              <a:rPr sz="1500" spc="14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of</a:t>
            </a:r>
            <a:r>
              <a:rPr sz="1500" spc="1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vicarious</a:t>
            </a:r>
            <a:r>
              <a:rPr sz="1500" spc="1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CFCABE"/>
                </a:solidFill>
                <a:latin typeface="Trebuchet MS"/>
                <a:cs typeface="Trebuchet MS"/>
              </a:rPr>
              <a:t>liability </a:t>
            </a:r>
            <a:r>
              <a:rPr sz="1500" spc="60" dirty="0">
                <a:solidFill>
                  <a:srgbClr val="CFCABE"/>
                </a:solidFill>
                <a:latin typeface="Trebuchet MS"/>
                <a:cs typeface="Trebuchet MS"/>
              </a:rPr>
              <a:t>should</a:t>
            </a:r>
            <a:r>
              <a:rPr sz="1500" spc="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apply</a:t>
            </a:r>
            <a:r>
              <a:rPr sz="1500" spc="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55" dirty="0">
                <a:solidFill>
                  <a:srgbClr val="CFCABE"/>
                </a:solidFill>
                <a:latin typeface="Trebuchet MS"/>
                <a:cs typeface="Trebuchet MS"/>
              </a:rPr>
              <a:t>and</a:t>
            </a:r>
            <a:r>
              <a:rPr sz="1500" spc="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75" dirty="0">
                <a:solidFill>
                  <a:srgbClr val="CFCABE"/>
                </a:solidFill>
                <a:latin typeface="Trebuchet MS"/>
                <a:cs typeface="Trebuchet MS"/>
              </a:rPr>
              <a:t>how</a:t>
            </a:r>
            <a:r>
              <a:rPr sz="1500" spc="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to</a:t>
            </a:r>
            <a:r>
              <a:rPr sz="1500" spc="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enforce</a:t>
            </a:r>
            <a:r>
              <a:rPr sz="1500" spc="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them </a:t>
            </a:r>
            <a:r>
              <a:rPr sz="1500" spc="45" dirty="0">
                <a:solidFill>
                  <a:srgbClr val="CFCABE"/>
                </a:solidFill>
                <a:latin typeface="Trebuchet MS"/>
                <a:cs typeface="Trebuchet MS"/>
              </a:rPr>
              <a:t>across </a:t>
            </a:r>
            <a:r>
              <a:rPr sz="1500" spc="-10" dirty="0">
                <a:solidFill>
                  <a:srgbClr val="CFCABE"/>
                </a:solidFill>
                <a:latin typeface="Trebuchet MS"/>
                <a:cs typeface="Trebuchet MS"/>
              </a:rPr>
              <a:t>borders.</a:t>
            </a:r>
            <a:endParaRPr sz="15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1135868" y="4549140"/>
            <a:ext cx="437515" cy="899160"/>
            <a:chOff x="11135868" y="4549140"/>
            <a:chExt cx="437515" cy="899160"/>
          </a:xfrm>
        </p:grpSpPr>
        <p:sp>
          <p:nvSpPr>
            <p:cNvPr id="20" name="object 20"/>
            <p:cNvSpPr/>
            <p:nvPr/>
          </p:nvSpPr>
          <p:spPr>
            <a:xfrm>
              <a:off x="11343132" y="4768596"/>
              <a:ext cx="22860" cy="680085"/>
            </a:xfrm>
            <a:custGeom>
              <a:avLst/>
              <a:gdLst/>
              <a:ahLst/>
              <a:cxnLst/>
              <a:rect l="l" t="t" r="r" b="b"/>
              <a:pathLst>
                <a:path w="22859" h="680085">
                  <a:moveTo>
                    <a:pt x="17779" y="0"/>
                  </a:moveTo>
                  <a:lnTo>
                    <a:pt x="5079" y="0"/>
                  </a:lnTo>
                  <a:lnTo>
                    <a:pt x="0" y="5079"/>
                  </a:lnTo>
                  <a:lnTo>
                    <a:pt x="0" y="11429"/>
                  </a:lnTo>
                  <a:lnTo>
                    <a:pt x="0" y="674623"/>
                  </a:lnTo>
                  <a:lnTo>
                    <a:pt x="5079" y="679703"/>
                  </a:lnTo>
                  <a:lnTo>
                    <a:pt x="17779" y="679703"/>
                  </a:lnTo>
                  <a:lnTo>
                    <a:pt x="22860" y="674623"/>
                  </a:lnTo>
                  <a:lnTo>
                    <a:pt x="22860" y="5079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5253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135868" y="4549140"/>
              <a:ext cx="437515" cy="437515"/>
            </a:xfrm>
            <a:custGeom>
              <a:avLst/>
              <a:gdLst/>
              <a:ahLst/>
              <a:cxnLst/>
              <a:rect l="l" t="t" r="r" b="b"/>
              <a:pathLst>
                <a:path w="437515" h="437514">
                  <a:moveTo>
                    <a:pt x="408177" y="0"/>
                  </a:moveTo>
                  <a:lnTo>
                    <a:pt x="29209" y="0"/>
                  </a:lnTo>
                  <a:lnTo>
                    <a:pt x="17841" y="2295"/>
                  </a:lnTo>
                  <a:lnTo>
                    <a:pt x="8556" y="8556"/>
                  </a:lnTo>
                  <a:lnTo>
                    <a:pt x="2295" y="17841"/>
                  </a:lnTo>
                  <a:lnTo>
                    <a:pt x="0" y="29210"/>
                  </a:lnTo>
                  <a:lnTo>
                    <a:pt x="0" y="408177"/>
                  </a:lnTo>
                  <a:lnTo>
                    <a:pt x="2295" y="419546"/>
                  </a:lnTo>
                  <a:lnTo>
                    <a:pt x="8556" y="428831"/>
                  </a:lnTo>
                  <a:lnTo>
                    <a:pt x="17841" y="435092"/>
                  </a:lnTo>
                  <a:lnTo>
                    <a:pt x="29209" y="437388"/>
                  </a:lnTo>
                  <a:lnTo>
                    <a:pt x="408177" y="437388"/>
                  </a:lnTo>
                  <a:lnTo>
                    <a:pt x="419546" y="435092"/>
                  </a:lnTo>
                  <a:lnTo>
                    <a:pt x="428831" y="428831"/>
                  </a:lnTo>
                  <a:lnTo>
                    <a:pt x="435092" y="419546"/>
                  </a:lnTo>
                  <a:lnTo>
                    <a:pt x="437387" y="408177"/>
                  </a:lnTo>
                  <a:lnTo>
                    <a:pt x="437387" y="29210"/>
                  </a:lnTo>
                  <a:lnTo>
                    <a:pt x="435092" y="17841"/>
                  </a:lnTo>
                  <a:lnTo>
                    <a:pt x="428831" y="8556"/>
                  </a:lnTo>
                  <a:lnTo>
                    <a:pt x="419546" y="2295"/>
                  </a:lnTo>
                  <a:lnTo>
                    <a:pt x="408177" y="0"/>
                  </a:lnTo>
                  <a:close/>
                </a:path>
              </a:pathLst>
            </a:custGeom>
            <a:solidFill>
              <a:srgbClr val="393A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1257915" y="4541901"/>
            <a:ext cx="193040" cy="369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50" spc="-50" dirty="0">
                <a:solidFill>
                  <a:srgbClr val="CFCABE"/>
                </a:solidFill>
                <a:latin typeface="Georgia"/>
                <a:cs typeface="Georgia"/>
              </a:rPr>
              <a:t>4</a:t>
            </a:r>
            <a:endParaRPr sz="2250">
              <a:latin typeface="Georgia"/>
              <a:cs typeface="Georgia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14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9011793" y="5616955"/>
            <a:ext cx="4685665" cy="1640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5"/>
              </a:spcBef>
            </a:pPr>
            <a:r>
              <a:rPr sz="1900" dirty="0">
                <a:solidFill>
                  <a:srgbClr val="CFCABE"/>
                </a:solidFill>
                <a:latin typeface="Georgia"/>
                <a:cs typeface="Georgia"/>
              </a:rPr>
              <a:t>Right</a:t>
            </a:r>
            <a:r>
              <a:rPr sz="1900" spc="60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1900" spc="55" dirty="0">
                <a:solidFill>
                  <a:srgbClr val="CFCABE"/>
                </a:solidFill>
                <a:latin typeface="Georgia"/>
                <a:cs typeface="Georgia"/>
              </a:rPr>
              <a:t>to</a:t>
            </a:r>
            <a:r>
              <a:rPr sz="1900" spc="40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1900" spc="145" dirty="0">
                <a:solidFill>
                  <a:srgbClr val="CFCABE"/>
                </a:solidFill>
                <a:latin typeface="Georgia"/>
                <a:cs typeface="Georgia"/>
              </a:rPr>
              <a:t>be</a:t>
            </a:r>
            <a:r>
              <a:rPr sz="1900" spc="40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1900" spc="65" dirty="0">
                <a:solidFill>
                  <a:srgbClr val="CFCABE"/>
                </a:solidFill>
                <a:latin typeface="Georgia"/>
                <a:cs typeface="Georgia"/>
              </a:rPr>
              <a:t>Forgotten</a:t>
            </a:r>
            <a:endParaRPr sz="1900">
              <a:latin typeface="Georgia"/>
              <a:cs typeface="Georgia"/>
            </a:endParaRPr>
          </a:p>
          <a:p>
            <a:pPr marL="12700" marR="5080" indent="-1270" algn="ctr">
              <a:lnSpc>
                <a:spcPct val="133400"/>
              </a:lnSpc>
              <a:spcBef>
                <a:spcPts val="840"/>
              </a:spcBef>
            </a:pPr>
            <a:r>
              <a:rPr sz="1500" spc="50" dirty="0">
                <a:solidFill>
                  <a:srgbClr val="CFCABE"/>
                </a:solidFill>
                <a:latin typeface="Trebuchet MS"/>
                <a:cs typeface="Trebuchet MS"/>
              </a:rPr>
              <a:t>The</a:t>
            </a:r>
            <a:r>
              <a:rPr sz="1500" spc="-6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ethical</a:t>
            </a:r>
            <a:r>
              <a:rPr sz="1500" spc="-5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implications</a:t>
            </a:r>
            <a:r>
              <a:rPr sz="1500" spc="-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of</a:t>
            </a:r>
            <a:r>
              <a:rPr sz="1500" spc="-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the</a:t>
            </a:r>
            <a:r>
              <a:rPr sz="1500" spc="-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'right</a:t>
            </a:r>
            <a:r>
              <a:rPr sz="1500" spc="-6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to</a:t>
            </a:r>
            <a:r>
              <a:rPr sz="1500" spc="-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70" dirty="0">
                <a:solidFill>
                  <a:srgbClr val="CFCABE"/>
                </a:solidFill>
                <a:latin typeface="Trebuchet MS"/>
                <a:cs typeface="Trebuchet MS"/>
              </a:rPr>
              <a:t>be</a:t>
            </a:r>
            <a:r>
              <a:rPr sz="1500" spc="-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CFCABE"/>
                </a:solidFill>
                <a:latin typeface="Trebuchet MS"/>
                <a:cs typeface="Trebuchet MS"/>
              </a:rPr>
              <a:t>forgotten'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intersect</a:t>
            </a:r>
            <a:r>
              <a:rPr sz="1500" spc="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CFCABE"/>
                </a:solidFill>
                <a:latin typeface="Trebuchet MS"/>
                <a:cs typeface="Trebuchet MS"/>
              </a:rPr>
              <a:t>with</a:t>
            </a:r>
            <a:r>
              <a:rPr sz="1500" spc="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vicarious</a:t>
            </a:r>
            <a:r>
              <a:rPr sz="1500" spc="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-35" dirty="0">
                <a:solidFill>
                  <a:srgbClr val="CFCABE"/>
                </a:solidFill>
                <a:latin typeface="Trebuchet MS"/>
                <a:cs typeface="Trebuchet MS"/>
              </a:rPr>
              <a:t>liability</a:t>
            </a:r>
            <a:r>
              <a:rPr sz="1500" spc="4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65" dirty="0">
                <a:solidFill>
                  <a:srgbClr val="CFCABE"/>
                </a:solidFill>
                <a:latin typeface="Trebuchet MS"/>
                <a:cs typeface="Trebuchet MS"/>
              </a:rPr>
              <a:t>when</a:t>
            </a:r>
            <a:r>
              <a:rPr sz="1500" spc="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considering</a:t>
            </a:r>
            <a:r>
              <a:rPr sz="1500" spc="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-25" dirty="0">
                <a:solidFill>
                  <a:srgbClr val="CFCABE"/>
                </a:solidFill>
                <a:latin typeface="Trebuchet MS"/>
                <a:cs typeface="Trebuchet MS"/>
              </a:rPr>
              <a:t>an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organisation's</a:t>
            </a:r>
            <a:r>
              <a:rPr sz="1500" spc="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responsibility</a:t>
            </a:r>
            <a:r>
              <a:rPr sz="1500" spc="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CFCABE"/>
                </a:solidFill>
                <a:latin typeface="Trebuchet MS"/>
                <a:cs typeface="Trebuchet MS"/>
              </a:rPr>
              <a:t>for</a:t>
            </a:r>
            <a:r>
              <a:rPr sz="1500" spc="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the</a:t>
            </a:r>
            <a:r>
              <a:rPr sz="1500" spc="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digital</a:t>
            </a:r>
            <a:r>
              <a:rPr sz="1500" spc="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-20" dirty="0">
                <a:solidFill>
                  <a:srgbClr val="CFCABE"/>
                </a:solidFill>
                <a:latin typeface="Trebuchet MS"/>
                <a:cs typeface="Trebuchet MS"/>
              </a:rPr>
              <a:t>footprint</a:t>
            </a:r>
            <a:r>
              <a:rPr sz="1500" spc="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-25" dirty="0">
                <a:solidFill>
                  <a:srgbClr val="CFCABE"/>
                </a:solidFill>
                <a:latin typeface="Trebuchet MS"/>
                <a:cs typeface="Trebuchet MS"/>
              </a:rPr>
              <a:t>of </a:t>
            </a:r>
            <a:r>
              <a:rPr sz="1500" spc="-40" dirty="0">
                <a:solidFill>
                  <a:srgbClr val="CFCABE"/>
                </a:solidFill>
                <a:latin typeface="Trebuchet MS"/>
                <a:cs typeface="Trebuchet MS"/>
              </a:rPr>
              <a:t>its</a:t>
            </a:r>
            <a:r>
              <a:rPr sz="1500" spc="-6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65" dirty="0">
                <a:solidFill>
                  <a:srgbClr val="CFCABE"/>
                </a:solidFill>
                <a:latin typeface="Trebuchet MS"/>
                <a:cs typeface="Trebuchet MS"/>
              </a:rPr>
              <a:t>employees</a:t>
            </a:r>
            <a:r>
              <a:rPr sz="1500" spc="-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or</a:t>
            </a:r>
            <a:r>
              <a:rPr sz="1500" spc="-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CFCABE"/>
                </a:solidFill>
                <a:latin typeface="Trebuchet MS"/>
                <a:cs typeface="Trebuchet MS"/>
              </a:rPr>
              <a:t>users.</a:t>
            </a:r>
            <a:endParaRPr sz="15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1304" y="867917"/>
            <a:ext cx="11317605" cy="1414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5590"/>
              </a:lnSpc>
            </a:pPr>
            <a:r>
              <a:rPr sz="4450" spc="155" dirty="0"/>
              <a:t>Ethical</a:t>
            </a:r>
            <a:r>
              <a:rPr sz="4450" spc="10" dirty="0"/>
              <a:t> </a:t>
            </a:r>
            <a:r>
              <a:rPr sz="4450" spc="165" dirty="0"/>
              <a:t>Considerations:</a:t>
            </a:r>
            <a:r>
              <a:rPr sz="4450" spc="10" dirty="0"/>
              <a:t> </a:t>
            </a:r>
            <a:r>
              <a:rPr sz="4450" spc="155" dirty="0"/>
              <a:t>Gig</a:t>
            </a:r>
            <a:r>
              <a:rPr sz="4450" spc="-30" dirty="0"/>
              <a:t> </a:t>
            </a:r>
            <a:r>
              <a:rPr sz="4450" spc="260" dirty="0"/>
              <a:t>Economy</a:t>
            </a:r>
            <a:r>
              <a:rPr sz="4450" spc="10" dirty="0"/>
              <a:t> </a:t>
            </a:r>
            <a:r>
              <a:rPr sz="4450" spc="220" dirty="0"/>
              <a:t>and </a:t>
            </a:r>
            <a:r>
              <a:rPr sz="4450" spc="245" dirty="0"/>
              <a:t>Worker</a:t>
            </a:r>
            <a:r>
              <a:rPr sz="4450" spc="-20" dirty="0"/>
              <a:t> </a:t>
            </a:r>
            <a:r>
              <a:rPr sz="4450" spc="75" dirty="0"/>
              <a:t>Rights</a:t>
            </a:r>
            <a:endParaRPr sz="445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15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1304" y="2874010"/>
            <a:ext cx="3909695" cy="4256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114" dirty="0">
                <a:solidFill>
                  <a:srgbClr val="F1E782"/>
                </a:solidFill>
                <a:latin typeface="Georgia"/>
                <a:cs typeface="Georgia"/>
              </a:rPr>
              <a:t>Worker</a:t>
            </a:r>
            <a:r>
              <a:rPr sz="2200" dirty="0">
                <a:solidFill>
                  <a:srgbClr val="F1E782"/>
                </a:solidFill>
                <a:latin typeface="Georgia"/>
                <a:cs typeface="Georgia"/>
              </a:rPr>
              <a:t> </a:t>
            </a:r>
            <a:r>
              <a:rPr sz="2200" spc="60" dirty="0">
                <a:solidFill>
                  <a:srgbClr val="F1E782"/>
                </a:solidFill>
                <a:latin typeface="Georgia"/>
                <a:cs typeface="Georgia"/>
              </a:rPr>
              <a:t>Classification</a:t>
            </a:r>
            <a:endParaRPr sz="2200">
              <a:latin typeface="Georgia"/>
              <a:cs typeface="Georgia"/>
            </a:endParaRPr>
          </a:p>
          <a:p>
            <a:pPr marL="12700" marR="5080">
              <a:lnSpc>
                <a:spcPct val="138100"/>
              </a:lnSpc>
              <a:spcBef>
                <a:spcPts val="1670"/>
              </a:spcBef>
            </a:pPr>
            <a:r>
              <a:rPr sz="1750" spc="65" dirty="0">
                <a:solidFill>
                  <a:srgbClr val="CFCABE"/>
                </a:solidFill>
                <a:latin typeface="Trebuchet MS"/>
                <a:cs typeface="Trebuchet MS"/>
              </a:rPr>
              <a:t>The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 classification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of </a:t>
            </a:r>
            <a:r>
              <a:rPr sz="1750" spc="90" dirty="0">
                <a:solidFill>
                  <a:srgbClr val="CFCABE"/>
                </a:solidFill>
                <a:latin typeface="Trebuchet MS"/>
                <a:cs typeface="Trebuchet MS"/>
              </a:rPr>
              <a:t>gig</a:t>
            </a:r>
            <a:r>
              <a:rPr sz="1750" spc="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workers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45" dirty="0">
                <a:solidFill>
                  <a:srgbClr val="CFCABE"/>
                </a:solidFill>
                <a:latin typeface="Trebuchet MS"/>
                <a:cs typeface="Trebuchet MS"/>
              </a:rPr>
              <a:t>as </a:t>
            </a:r>
            <a:r>
              <a:rPr sz="1750" spc="10" dirty="0">
                <a:solidFill>
                  <a:srgbClr val="CFCABE"/>
                </a:solidFill>
                <a:latin typeface="Trebuchet MS"/>
                <a:cs typeface="Trebuchet MS"/>
              </a:rPr>
              <a:t>independent</a:t>
            </a:r>
            <a:r>
              <a:rPr sz="1750" spc="8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10" dirty="0">
                <a:solidFill>
                  <a:srgbClr val="CFCABE"/>
                </a:solidFill>
                <a:latin typeface="Trebuchet MS"/>
                <a:cs typeface="Trebuchet MS"/>
              </a:rPr>
              <a:t>contractors</a:t>
            </a:r>
            <a:r>
              <a:rPr sz="1750" spc="10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10" dirty="0">
                <a:solidFill>
                  <a:srgbClr val="CFCABE"/>
                </a:solidFill>
                <a:latin typeface="Trebuchet MS"/>
                <a:cs typeface="Trebuchet MS"/>
              </a:rPr>
              <a:t>often</a:t>
            </a:r>
            <a:r>
              <a:rPr sz="1750" spc="10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40" dirty="0">
                <a:solidFill>
                  <a:srgbClr val="CFCABE"/>
                </a:solidFill>
                <a:latin typeface="Trebuchet MS"/>
                <a:cs typeface="Trebuchet MS"/>
              </a:rPr>
              <a:t>leaves </a:t>
            </a:r>
            <a:r>
              <a:rPr sz="1750" spc="50" dirty="0">
                <a:solidFill>
                  <a:srgbClr val="CFCABE"/>
                </a:solidFill>
                <a:latin typeface="Trebuchet MS"/>
                <a:cs typeface="Trebuchet MS"/>
              </a:rPr>
              <a:t>them</a:t>
            </a:r>
            <a:r>
              <a:rPr sz="1750" spc="-5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without</a:t>
            </a:r>
            <a:r>
              <a:rPr sz="1750" spc="-6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30" dirty="0">
                <a:solidFill>
                  <a:srgbClr val="CFCABE"/>
                </a:solidFill>
                <a:latin typeface="Trebuchet MS"/>
                <a:cs typeface="Trebuchet MS"/>
              </a:rPr>
              <a:t>traditional</a:t>
            </a:r>
            <a:r>
              <a:rPr sz="1750" spc="-6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55" dirty="0">
                <a:solidFill>
                  <a:srgbClr val="CFCABE"/>
                </a:solidFill>
                <a:latin typeface="Trebuchet MS"/>
                <a:cs typeface="Trebuchet MS"/>
              </a:rPr>
              <a:t>employment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protections.</a:t>
            </a:r>
            <a:r>
              <a:rPr sz="1750" spc="-8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Is</a:t>
            </a:r>
            <a:r>
              <a:rPr sz="1750" spc="-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20" dirty="0">
                <a:solidFill>
                  <a:srgbClr val="CFCABE"/>
                </a:solidFill>
                <a:latin typeface="Trebuchet MS"/>
                <a:cs typeface="Trebuchet MS"/>
              </a:rPr>
              <a:t>it</a:t>
            </a:r>
            <a:r>
              <a:rPr sz="1750" spc="-4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ethical</a:t>
            </a:r>
            <a:r>
              <a:rPr sz="1750" spc="-6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for</a:t>
            </a:r>
            <a:r>
              <a:rPr sz="1750" spc="-6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60" dirty="0">
                <a:solidFill>
                  <a:srgbClr val="CFCABE"/>
                </a:solidFill>
                <a:latin typeface="Trebuchet MS"/>
                <a:cs typeface="Trebuchet MS"/>
              </a:rPr>
              <a:t>companies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to</a:t>
            </a:r>
            <a:r>
              <a:rPr sz="1750" spc="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benefit</a:t>
            </a:r>
            <a:r>
              <a:rPr sz="1750" spc="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from</a:t>
            </a:r>
            <a:r>
              <a:rPr sz="1750" spc="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workers'</a:t>
            </a:r>
            <a:r>
              <a:rPr sz="1750" spc="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labour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without</a:t>
            </a:r>
            <a:r>
              <a:rPr sz="1750" spc="-7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80" dirty="0">
                <a:solidFill>
                  <a:srgbClr val="CFCABE"/>
                </a:solidFill>
                <a:latin typeface="Trebuchet MS"/>
                <a:cs typeface="Trebuchet MS"/>
              </a:rPr>
              <a:t>assuming</a:t>
            </a:r>
            <a:r>
              <a:rPr sz="1750" spc="-7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the</a:t>
            </a:r>
            <a:r>
              <a:rPr sz="1750" spc="-6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responsibilities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of</a:t>
            </a:r>
            <a:r>
              <a:rPr sz="1750" spc="-6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30" dirty="0">
                <a:solidFill>
                  <a:srgbClr val="CFCABE"/>
                </a:solidFill>
                <a:latin typeface="Trebuchet MS"/>
                <a:cs typeface="Trebuchet MS"/>
              </a:rPr>
              <a:t>traditional</a:t>
            </a:r>
            <a:r>
              <a:rPr sz="1750" spc="-8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80" dirty="0">
                <a:solidFill>
                  <a:srgbClr val="CFCABE"/>
                </a:solidFill>
                <a:latin typeface="Trebuchet MS"/>
                <a:cs typeface="Trebuchet MS"/>
              </a:rPr>
              <a:t>employers?</a:t>
            </a:r>
            <a:r>
              <a:rPr sz="1750" spc="-6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65" dirty="0">
                <a:solidFill>
                  <a:srgbClr val="CFCABE"/>
                </a:solidFill>
                <a:latin typeface="Trebuchet MS"/>
                <a:cs typeface="Trebuchet MS"/>
              </a:rPr>
              <a:t>The</a:t>
            </a:r>
            <a:r>
              <a:rPr sz="1750" spc="-7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80" dirty="0">
                <a:solidFill>
                  <a:srgbClr val="CFCABE"/>
                </a:solidFill>
                <a:latin typeface="Trebuchet MS"/>
                <a:cs typeface="Trebuchet MS"/>
              </a:rPr>
              <a:t>case</a:t>
            </a:r>
            <a:r>
              <a:rPr sz="1750" spc="-5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25" dirty="0">
                <a:solidFill>
                  <a:srgbClr val="CFCABE"/>
                </a:solidFill>
                <a:latin typeface="Trebuchet MS"/>
                <a:cs typeface="Trebuchet MS"/>
              </a:rPr>
              <a:t>of </a:t>
            </a:r>
            <a:r>
              <a:rPr sz="1750" spc="70" dirty="0">
                <a:solidFill>
                  <a:srgbClr val="CFCABE"/>
                </a:solidFill>
                <a:latin typeface="Trebuchet MS"/>
                <a:cs typeface="Trebuchet MS"/>
              </a:rPr>
              <a:t>Uber</a:t>
            </a:r>
            <a:r>
              <a:rPr sz="1750" spc="-8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170" dirty="0">
                <a:solidFill>
                  <a:srgbClr val="CFCABE"/>
                </a:solidFill>
                <a:latin typeface="Trebuchet MS"/>
                <a:cs typeface="Trebuchet MS"/>
              </a:rPr>
              <a:t>BV</a:t>
            </a:r>
            <a:r>
              <a:rPr sz="1750" spc="-8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65" dirty="0">
                <a:solidFill>
                  <a:srgbClr val="CFCABE"/>
                </a:solidFill>
                <a:latin typeface="Trebuchet MS"/>
                <a:cs typeface="Trebuchet MS"/>
              </a:rPr>
              <a:t>v</a:t>
            </a:r>
            <a:r>
              <a:rPr sz="1750" spc="-5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85" dirty="0">
                <a:solidFill>
                  <a:srgbClr val="CFCABE"/>
                </a:solidFill>
                <a:latin typeface="Trebuchet MS"/>
                <a:cs typeface="Trebuchet MS"/>
              </a:rPr>
              <a:t>Aslam</a:t>
            </a:r>
            <a:r>
              <a:rPr sz="1750" spc="-8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75" dirty="0">
                <a:solidFill>
                  <a:srgbClr val="CFCABE"/>
                </a:solidFill>
                <a:latin typeface="Trebuchet MS"/>
                <a:cs typeface="Trebuchet MS"/>
              </a:rPr>
              <a:t>[2021]</a:t>
            </a:r>
            <a:r>
              <a:rPr sz="1750" spc="-6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160" dirty="0">
                <a:solidFill>
                  <a:srgbClr val="CFCABE"/>
                </a:solidFill>
                <a:latin typeface="Trebuchet MS"/>
                <a:cs typeface="Trebuchet MS"/>
              </a:rPr>
              <a:t>UKSC</a:t>
            </a:r>
            <a:r>
              <a:rPr sz="1750" spc="-7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50" dirty="0">
                <a:solidFill>
                  <a:srgbClr val="CFCABE"/>
                </a:solidFill>
                <a:latin typeface="Trebuchet MS"/>
                <a:cs typeface="Trebuchet MS"/>
              </a:rPr>
              <a:t>5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highlights</a:t>
            </a:r>
            <a:r>
              <a:rPr sz="1750" spc="15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the</a:t>
            </a:r>
            <a:r>
              <a:rPr sz="1750" spc="10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complexities</a:t>
            </a:r>
            <a:r>
              <a:rPr sz="1750" spc="8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of</a:t>
            </a:r>
            <a:r>
              <a:rPr sz="1750" spc="10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20" dirty="0">
                <a:solidFill>
                  <a:srgbClr val="CFCABE"/>
                </a:solidFill>
                <a:latin typeface="Trebuchet MS"/>
                <a:cs typeface="Trebuchet MS"/>
              </a:rPr>
              <a:t>this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issue.</a:t>
            </a:r>
            <a:endParaRPr sz="17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20665" y="2874010"/>
            <a:ext cx="3947795" cy="3520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F1E782"/>
                </a:solidFill>
                <a:latin typeface="Georgia"/>
                <a:cs typeface="Georgia"/>
              </a:rPr>
              <a:t>Risk</a:t>
            </a:r>
            <a:r>
              <a:rPr sz="2200" spc="170" dirty="0">
                <a:solidFill>
                  <a:srgbClr val="F1E782"/>
                </a:solidFill>
                <a:latin typeface="Georgia"/>
                <a:cs typeface="Georgia"/>
              </a:rPr>
              <a:t> </a:t>
            </a:r>
            <a:r>
              <a:rPr sz="2200" spc="60" dirty="0">
                <a:solidFill>
                  <a:srgbClr val="F1E782"/>
                </a:solidFill>
                <a:latin typeface="Georgia"/>
                <a:cs typeface="Georgia"/>
              </a:rPr>
              <a:t>Allocation</a:t>
            </a:r>
            <a:endParaRPr sz="2200">
              <a:latin typeface="Georgia"/>
              <a:cs typeface="Georgia"/>
            </a:endParaRPr>
          </a:p>
          <a:p>
            <a:pPr marL="12700" marR="5080">
              <a:lnSpc>
                <a:spcPct val="138200"/>
              </a:lnSpc>
              <a:spcBef>
                <a:spcPts val="1670"/>
              </a:spcBef>
            </a:pP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Gig</a:t>
            </a:r>
            <a:r>
              <a:rPr sz="1750" spc="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95" dirty="0">
                <a:solidFill>
                  <a:srgbClr val="CFCABE"/>
                </a:solidFill>
                <a:latin typeface="Trebuchet MS"/>
                <a:cs typeface="Trebuchet MS"/>
              </a:rPr>
              <a:t>economy</a:t>
            </a:r>
            <a:r>
              <a:rPr sz="1750" spc="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platforms</a:t>
            </a:r>
            <a:r>
              <a:rPr sz="1750" spc="-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often</a:t>
            </a:r>
            <a:r>
              <a:rPr sz="1750" spc="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shift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risks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onto</a:t>
            </a:r>
            <a:r>
              <a:rPr sz="1750" spc="-4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individual</a:t>
            </a:r>
            <a:r>
              <a:rPr sz="1750" spc="-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workers.</a:t>
            </a:r>
            <a:r>
              <a:rPr sz="1750" spc="-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Is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this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25" dirty="0">
                <a:solidFill>
                  <a:srgbClr val="CFCABE"/>
                </a:solidFill>
                <a:latin typeface="Trebuchet MS"/>
                <a:cs typeface="Trebuchet MS"/>
              </a:rPr>
              <a:t>an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equitable</a:t>
            </a:r>
            <a:r>
              <a:rPr sz="1750" spc="-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distribution</a:t>
            </a:r>
            <a:r>
              <a:rPr sz="1750" spc="-6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of</a:t>
            </a:r>
            <a:r>
              <a:rPr sz="1750" spc="-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60" dirty="0">
                <a:solidFill>
                  <a:srgbClr val="CFCABE"/>
                </a:solidFill>
                <a:latin typeface="Trebuchet MS"/>
                <a:cs typeface="Trebuchet MS"/>
              </a:rPr>
              <a:t>risk,</a:t>
            </a:r>
            <a:r>
              <a:rPr sz="1750" spc="-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or</a:t>
            </a:r>
            <a:r>
              <a:rPr sz="1750" spc="-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105" dirty="0">
                <a:solidFill>
                  <a:srgbClr val="CFCABE"/>
                </a:solidFill>
                <a:latin typeface="Trebuchet MS"/>
                <a:cs typeface="Trebuchet MS"/>
              </a:rPr>
              <a:t>does</a:t>
            </a:r>
            <a:r>
              <a:rPr sz="1750" spc="-5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25" dirty="0">
                <a:solidFill>
                  <a:srgbClr val="CFCABE"/>
                </a:solidFill>
                <a:latin typeface="Trebuchet MS"/>
                <a:cs typeface="Trebuchet MS"/>
              </a:rPr>
              <a:t>it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unfairly</a:t>
            </a:r>
            <a:r>
              <a:rPr sz="1750" spc="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60" dirty="0">
                <a:solidFill>
                  <a:srgbClr val="CFCABE"/>
                </a:solidFill>
                <a:latin typeface="Trebuchet MS"/>
                <a:cs typeface="Trebuchet MS"/>
              </a:rPr>
              <a:t>burden</a:t>
            </a:r>
            <a:r>
              <a:rPr sz="1750" spc="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those</a:t>
            </a:r>
            <a:r>
              <a:rPr sz="1750" spc="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least</a:t>
            </a:r>
            <a:r>
              <a:rPr sz="1750" spc="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able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25" dirty="0">
                <a:solidFill>
                  <a:srgbClr val="CFCABE"/>
                </a:solidFill>
                <a:latin typeface="Trebuchet MS"/>
                <a:cs typeface="Trebuchet MS"/>
              </a:rPr>
              <a:t>to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bear</a:t>
            </a:r>
            <a:r>
              <a:rPr sz="1750" spc="-5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it?</a:t>
            </a:r>
            <a:r>
              <a:rPr sz="1750" spc="-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65" dirty="0">
                <a:solidFill>
                  <a:srgbClr val="CFCABE"/>
                </a:solidFill>
                <a:latin typeface="Trebuchet MS"/>
                <a:cs typeface="Trebuchet MS"/>
              </a:rPr>
              <a:t>The</a:t>
            </a:r>
            <a:r>
              <a:rPr sz="1750" spc="-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ethical</a:t>
            </a:r>
            <a:r>
              <a:rPr sz="1750" spc="-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implications</a:t>
            </a:r>
            <a:r>
              <a:rPr sz="1750" spc="-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of</a:t>
            </a:r>
            <a:r>
              <a:rPr sz="1750" spc="-4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20" dirty="0">
                <a:solidFill>
                  <a:srgbClr val="CFCABE"/>
                </a:solidFill>
                <a:latin typeface="Trebuchet MS"/>
                <a:cs typeface="Trebuchet MS"/>
              </a:rPr>
              <a:t>this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risk</a:t>
            </a:r>
            <a:r>
              <a:rPr sz="1750" spc="-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allocation</a:t>
            </a:r>
            <a:r>
              <a:rPr sz="1750" spc="-7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75" dirty="0">
                <a:solidFill>
                  <a:srgbClr val="CFCABE"/>
                </a:solidFill>
                <a:latin typeface="Trebuchet MS"/>
                <a:cs typeface="Trebuchet MS"/>
              </a:rPr>
              <a:t>model</a:t>
            </a:r>
            <a:r>
              <a:rPr sz="1750" spc="-6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80" dirty="0">
                <a:solidFill>
                  <a:srgbClr val="CFCABE"/>
                </a:solidFill>
                <a:latin typeface="Trebuchet MS"/>
                <a:cs typeface="Trebuchet MS"/>
              </a:rPr>
              <a:t>need</a:t>
            </a:r>
            <a:r>
              <a:rPr sz="1750" spc="-6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careful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consideration</a:t>
            </a:r>
            <a:r>
              <a:rPr sz="1750" spc="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in</a:t>
            </a:r>
            <a:r>
              <a:rPr sz="1750" spc="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the</a:t>
            </a:r>
            <a:r>
              <a:rPr sz="1750" spc="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context</a:t>
            </a:r>
            <a:r>
              <a:rPr sz="1750" spc="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25" dirty="0">
                <a:solidFill>
                  <a:srgbClr val="CFCABE"/>
                </a:solidFill>
                <a:latin typeface="Trebuchet MS"/>
                <a:cs typeface="Trebuchet MS"/>
              </a:rPr>
              <a:t>of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vicarious</a:t>
            </a:r>
            <a:r>
              <a:rPr sz="1750" spc="1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liability.</a:t>
            </a:r>
            <a:endParaRPr sz="175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860406" y="2874010"/>
            <a:ext cx="3975735" cy="3520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60" dirty="0">
                <a:solidFill>
                  <a:srgbClr val="F1E782"/>
                </a:solidFill>
                <a:latin typeface="Georgia"/>
                <a:cs typeface="Georgia"/>
              </a:rPr>
              <a:t>Algorithmic</a:t>
            </a:r>
            <a:r>
              <a:rPr sz="2200" spc="40" dirty="0">
                <a:solidFill>
                  <a:srgbClr val="F1E782"/>
                </a:solidFill>
                <a:latin typeface="Georgia"/>
                <a:cs typeface="Georgia"/>
              </a:rPr>
              <a:t> </a:t>
            </a:r>
            <a:r>
              <a:rPr sz="2200" spc="95" dirty="0">
                <a:solidFill>
                  <a:srgbClr val="F1E782"/>
                </a:solidFill>
                <a:latin typeface="Georgia"/>
                <a:cs typeface="Georgia"/>
              </a:rPr>
              <a:t>Management</a:t>
            </a:r>
            <a:endParaRPr sz="2200">
              <a:latin typeface="Georgia"/>
              <a:cs typeface="Georgia"/>
            </a:endParaRPr>
          </a:p>
          <a:p>
            <a:pPr marL="12700" marR="5080">
              <a:lnSpc>
                <a:spcPct val="138200"/>
              </a:lnSpc>
              <a:spcBef>
                <a:spcPts val="1670"/>
              </a:spcBef>
            </a:pPr>
            <a:r>
              <a:rPr sz="1750" spc="114" dirty="0">
                <a:solidFill>
                  <a:srgbClr val="CFCABE"/>
                </a:solidFill>
                <a:latin typeface="Trebuchet MS"/>
                <a:cs typeface="Trebuchet MS"/>
              </a:rPr>
              <a:t>Many</a:t>
            </a:r>
            <a:r>
              <a:rPr sz="1750" spc="-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95" dirty="0">
                <a:solidFill>
                  <a:srgbClr val="CFCABE"/>
                </a:solidFill>
                <a:latin typeface="Trebuchet MS"/>
                <a:cs typeface="Trebuchet MS"/>
              </a:rPr>
              <a:t>gig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95" dirty="0">
                <a:solidFill>
                  <a:srgbClr val="CFCABE"/>
                </a:solidFill>
                <a:latin typeface="Trebuchet MS"/>
                <a:cs typeface="Trebuchet MS"/>
              </a:rPr>
              <a:t>economy</a:t>
            </a:r>
            <a:r>
              <a:rPr sz="1750" spc="-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platforms</a:t>
            </a:r>
            <a:r>
              <a:rPr sz="1750" spc="-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70" dirty="0">
                <a:solidFill>
                  <a:srgbClr val="CFCABE"/>
                </a:solidFill>
                <a:latin typeface="Trebuchet MS"/>
                <a:cs typeface="Trebuchet MS"/>
              </a:rPr>
              <a:t>use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algorithms</a:t>
            </a:r>
            <a:r>
              <a:rPr sz="1750" spc="-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to</a:t>
            </a:r>
            <a:r>
              <a:rPr sz="1750" spc="-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90" dirty="0">
                <a:solidFill>
                  <a:srgbClr val="CFCABE"/>
                </a:solidFill>
                <a:latin typeface="Trebuchet MS"/>
                <a:cs typeface="Trebuchet MS"/>
              </a:rPr>
              <a:t>manage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 workers.</a:t>
            </a:r>
            <a:r>
              <a:rPr sz="1750" spc="-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20" dirty="0">
                <a:solidFill>
                  <a:srgbClr val="CFCABE"/>
                </a:solidFill>
                <a:latin typeface="Trebuchet MS"/>
                <a:cs typeface="Trebuchet MS"/>
              </a:rPr>
              <a:t>This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raises</a:t>
            </a:r>
            <a:r>
              <a:rPr sz="1750" spc="-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ethical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50" dirty="0">
                <a:solidFill>
                  <a:srgbClr val="CFCABE"/>
                </a:solidFill>
                <a:latin typeface="Trebuchet MS"/>
                <a:cs typeface="Trebuchet MS"/>
              </a:rPr>
              <a:t>questions</a:t>
            </a:r>
            <a:r>
              <a:rPr sz="1750" spc="-4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about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accountability</a:t>
            </a:r>
            <a:r>
              <a:rPr sz="1750" spc="-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65" dirty="0">
                <a:solidFill>
                  <a:srgbClr val="CFCABE"/>
                </a:solidFill>
                <a:latin typeface="Trebuchet MS"/>
                <a:cs typeface="Trebuchet MS"/>
              </a:rPr>
              <a:t>and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20" dirty="0">
                <a:solidFill>
                  <a:srgbClr val="CFCABE"/>
                </a:solidFill>
                <a:latin typeface="Trebuchet MS"/>
                <a:cs typeface="Trebuchet MS"/>
              </a:rPr>
              <a:t>fairness.</a:t>
            </a:r>
            <a:r>
              <a:rPr sz="1750" spc="-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80" dirty="0">
                <a:solidFill>
                  <a:srgbClr val="CFCABE"/>
                </a:solidFill>
                <a:latin typeface="Trebuchet MS"/>
                <a:cs typeface="Trebuchet MS"/>
              </a:rPr>
              <a:t>Should </a:t>
            </a:r>
            <a:r>
              <a:rPr sz="1750" spc="70" dirty="0">
                <a:solidFill>
                  <a:srgbClr val="CFCABE"/>
                </a:solidFill>
                <a:latin typeface="Trebuchet MS"/>
                <a:cs typeface="Trebuchet MS"/>
              </a:rPr>
              <a:t>companies</a:t>
            </a:r>
            <a:r>
              <a:rPr sz="1750" spc="-4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85" dirty="0">
                <a:solidFill>
                  <a:srgbClr val="CFCABE"/>
                </a:solidFill>
                <a:latin typeface="Trebuchet MS"/>
                <a:cs typeface="Trebuchet MS"/>
              </a:rPr>
              <a:t>be</a:t>
            </a:r>
            <a:r>
              <a:rPr sz="1750" spc="-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vicariously</a:t>
            </a:r>
            <a:r>
              <a:rPr sz="1750" spc="-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liable</a:t>
            </a:r>
            <a:r>
              <a:rPr sz="1750" spc="-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for</a:t>
            </a:r>
            <a:r>
              <a:rPr sz="1750" spc="-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25" dirty="0">
                <a:solidFill>
                  <a:srgbClr val="CFCABE"/>
                </a:solidFill>
                <a:latin typeface="Trebuchet MS"/>
                <a:cs typeface="Trebuchet MS"/>
              </a:rPr>
              <a:t>the </a:t>
            </a:r>
            <a:r>
              <a:rPr sz="1750" spc="50" dirty="0">
                <a:solidFill>
                  <a:srgbClr val="CFCABE"/>
                </a:solidFill>
                <a:latin typeface="Trebuchet MS"/>
                <a:cs typeface="Trebuchet MS"/>
              </a:rPr>
              <a:t>decisions</a:t>
            </a:r>
            <a:r>
              <a:rPr sz="1750" spc="-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85" dirty="0">
                <a:solidFill>
                  <a:srgbClr val="CFCABE"/>
                </a:solidFill>
                <a:latin typeface="Trebuchet MS"/>
                <a:cs typeface="Trebuchet MS"/>
              </a:rPr>
              <a:t>made</a:t>
            </a:r>
            <a:r>
              <a:rPr sz="1750" spc="-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90" dirty="0">
                <a:solidFill>
                  <a:srgbClr val="CFCABE"/>
                </a:solidFill>
                <a:latin typeface="Trebuchet MS"/>
                <a:cs typeface="Trebuchet MS"/>
              </a:rPr>
              <a:t>by</a:t>
            </a:r>
            <a:r>
              <a:rPr sz="1750" spc="-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these</a:t>
            </a:r>
            <a:r>
              <a:rPr sz="1750" spc="-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algorithms,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especially</a:t>
            </a:r>
            <a:r>
              <a:rPr sz="1750" spc="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80" dirty="0">
                <a:solidFill>
                  <a:srgbClr val="CFCABE"/>
                </a:solidFill>
                <a:latin typeface="Trebuchet MS"/>
                <a:cs typeface="Trebuchet MS"/>
              </a:rPr>
              <a:t>when</a:t>
            </a:r>
            <a:r>
              <a:rPr sz="1750" spc="5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they</a:t>
            </a:r>
            <a:r>
              <a:rPr sz="1750" spc="6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affect</a:t>
            </a:r>
            <a:r>
              <a:rPr sz="1750" spc="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workers' livelihoods?</a:t>
            </a:r>
            <a:endParaRPr sz="17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5454" y="538447"/>
            <a:ext cx="10843260" cy="14211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5300"/>
              </a:lnSpc>
              <a:spcBef>
                <a:spcPts val="95"/>
              </a:spcBef>
            </a:pPr>
            <a:r>
              <a:rPr sz="4350" spc="155" dirty="0"/>
              <a:t>Ethical</a:t>
            </a:r>
            <a:r>
              <a:rPr sz="4350" spc="5" dirty="0"/>
              <a:t> </a:t>
            </a:r>
            <a:r>
              <a:rPr sz="4350" spc="155" dirty="0"/>
              <a:t>Considerations:</a:t>
            </a:r>
            <a:r>
              <a:rPr sz="4350" spc="-25" dirty="0"/>
              <a:t> </a:t>
            </a:r>
            <a:r>
              <a:rPr sz="4350" spc="240" dirty="0"/>
              <a:t>Corporate</a:t>
            </a:r>
            <a:r>
              <a:rPr sz="4350" spc="-30" dirty="0"/>
              <a:t> </a:t>
            </a:r>
            <a:r>
              <a:rPr sz="4350" spc="215" dirty="0"/>
              <a:t>Social </a:t>
            </a:r>
            <a:r>
              <a:rPr sz="4350" spc="125" dirty="0"/>
              <a:t>Responsibility</a:t>
            </a:r>
            <a:endParaRPr sz="435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7240" y="2450592"/>
            <a:ext cx="556260" cy="55626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65454" y="3199892"/>
            <a:ext cx="2893695" cy="438277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1019175">
              <a:lnSpc>
                <a:spcPts val="2700"/>
              </a:lnSpc>
              <a:spcBef>
                <a:spcPts val="85"/>
              </a:spcBef>
            </a:pPr>
            <a:r>
              <a:rPr sz="2150" spc="95" dirty="0">
                <a:solidFill>
                  <a:srgbClr val="CFCABE"/>
                </a:solidFill>
                <a:latin typeface="Georgia"/>
                <a:cs typeface="Georgia"/>
              </a:rPr>
              <a:t>Stakeholder </a:t>
            </a:r>
            <a:r>
              <a:rPr sz="2150" spc="60" dirty="0">
                <a:solidFill>
                  <a:srgbClr val="CFCABE"/>
                </a:solidFill>
                <a:latin typeface="Georgia"/>
                <a:cs typeface="Georgia"/>
              </a:rPr>
              <a:t>Responsibility</a:t>
            </a:r>
            <a:endParaRPr sz="2150">
              <a:latin typeface="Georgia"/>
              <a:cs typeface="Georgia"/>
            </a:endParaRPr>
          </a:p>
          <a:p>
            <a:pPr marL="12700" marR="5080">
              <a:lnSpc>
                <a:spcPct val="133400"/>
              </a:lnSpc>
              <a:spcBef>
                <a:spcPts val="915"/>
              </a:spcBef>
            </a:pPr>
            <a:r>
              <a:rPr sz="1750" spc="65" dirty="0">
                <a:solidFill>
                  <a:srgbClr val="CFCABE"/>
                </a:solidFill>
                <a:latin typeface="Trebuchet MS"/>
                <a:cs typeface="Trebuchet MS"/>
              </a:rPr>
              <a:t>The</a:t>
            </a:r>
            <a:r>
              <a:rPr sz="1750" spc="-9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ethical</a:t>
            </a:r>
            <a:r>
              <a:rPr sz="1750" spc="-10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100" dirty="0">
                <a:solidFill>
                  <a:srgbClr val="CFCABE"/>
                </a:solidFill>
                <a:latin typeface="Trebuchet MS"/>
                <a:cs typeface="Trebuchet MS"/>
              </a:rPr>
              <a:t>scope</a:t>
            </a:r>
            <a:r>
              <a:rPr sz="1750" spc="-10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25" dirty="0">
                <a:solidFill>
                  <a:srgbClr val="CFCABE"/>
                </a:solidFill>
                <a:latin typeface="Trebuchet MS"/>
                <a:cs typeface="Trebuchet MS"/>
              </a:rPr>
              <a:t>of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vicarious</a:t>
            </a:r>
            <a:r>
              <a:rPr sz="1750" spc="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40" dirty="0">
                <a:solidFill>
                  <a:srgbClr val="CFCABE"/>
                </a:solidFill>
                <a:latin typeface="Trebuchet MS"/>
                <a:cs typeface="Trebuchet MS"/>
              </a:rPr>
              <a:t>liability</a:t>
            </a:r>
            <a:r>
              <a:rPr sz="1750" spc="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35" dirty="0">
                <a:solidFill>
                  <a:srgbClr val="CFCABE"/>
                </a:solidFill>
                <a:latin typeface="Trebuchet MS"/>
                <a:cs typeface="Trebuchet MS"/>
              </a:rPr>
              <a:t>extends </a:t>
            </a:r>
            <a:r>
              <a:rPr sz="1750" spc="80" dirty="0">
                <a:solidFill>
                  <a:srgbClr val="CFCABE"/>
                </a:solidFill>
                <a:latin typeface="Trebuchet MS"/>
                <a:cs typeface="Trebuchet MS"/>
              </a:rPr>
              <a:t>beyond</a:t>
            </a:r>
            <a:r>
              <a:rPr sz="1750" spc="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legal</a:t>
            </a:r>
            <a:r>
              <a:rPr sz="1750" spc="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requirements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to</a:t>
            </a:r>
            <a:r>
              <a:rPr sz="1750" spc="-9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100" dirty="0">
                <a:solidFill>
                  <a:srgbClr val="CFCABE"/>
                </a:solidFill>
                <a:latin typeface="Trebuchet MS"/>
                <a:cs typeface="Trebuchet MS"/>
              </a:rPr>
              <a:t>encompass</a:t>
            </a:r>
            <a:r>
              <a:rPr sz="1750" spc="-10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broader </a:t>
            </a:r>
            <a:r>
              <a:rPr sz="1750" spc="10" dirty="0">
                <a:solidFill>
                  <a:srgbClr val="CFCABE"/>
                </a:solidFill>
                <a:latin typeface="Trebuchet MS"/>
                <a:cs typeface="Trebuchet MS"/>
              </a:rPr>
              <a:t>stakeholder</a:t>
            </a:r>
            <a:r>
              <a:rPr sz="1750" spc="17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responsibilities. </a:t>
            </a:r>
            <a:r>
              <a:rPr sz="1750" spc="90" dirty="0">
                <a:solidFill>
                  <a:srgbClr val="CFCABE"/>
                </a:solidFill>
                <a:latin typeface="Trebuchet MS"/>
                <a:cs typeface="Trebuchet MS"/>
              </a:rPr>
              <a:t>Should</a:t>
            </a:r>
            <a:r>
              <a:rPr sz="1750" spc="-8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70" dirty="0">
                <a:solidFill>
                  <a:srgbClr val="CFCABE"/>
                </a:solidFill>
                <a:latin typeface="Trebuchet MS"/>
                <a:cs typeface="Trebuchet MS"/>
              </a:rPr>
              <a:t>companies</a:t>
            </a:r>
            <a:r>
              <a:rPr sz="1750" spc="-8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85" dirty="0">
                <a:solidFill>
                  <a:srgbClr val="CFCABE"/>
                </a:solidFill>
                <a:latin typeface="Trebuchet MS"/>
                <a:cs typeface="Trebuchet MS"/>
              </a:rPr>
              <a:t>be</a:t>
            </a:r>
            <a:r>
              <a:rPr sz="1750" spc="-8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30" dirty="0">
                <a:solidFill>
                  <a:srgbClr val="CFCABE"/>
                </a:solidFill>
                <a:latin typeface="Trebuchet MS"/>
                <a:cs typeface="Trebuchet MS"/>
              </a:rPr>
              <a:t>held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accountable</a:t>
            </a:r>
            <a:r>
              <a:rPr sz="1750" spc="5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for</a:t>
            </a:r>
            <a:r>
              <a:rPr sz="1750" spc="9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the</a:t>
            </a:r>
            <a:r>
              <a:rPr sz="1750" spc="10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societal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impacts</a:t>
            </a:r>
            <a:r>
              <a:rPr sz="1750" spc="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of </a:t>
            </a:r>
            <a:r>
              <a:rPr sz="1750" spc="-30" dirty="0">
                <a:solidFill>
                  <a:srgbClr val="CFCABE"/>
                </a:solidFill>
                <a:latin typeface="Trebuchet MS"/>
                <a:cs typeface="Trebuchet MS"/>
              </a:rPr>
              <a:t>their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65" dirty="0">
                <a:solidFill>
                  <a:srgbClr val="CFCABE"/>
                </a:solidFill>
                <a:latin typeface="Trebuchet MS"/>
                <a:cs typeface="Trebuchet MS"/>
              </a:rPr>
              <a:t>business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models,</a:t>
            </a:r>
            <a:r>
              <a:rPr sz="1750" spc="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70" dirty="0">
                <a:solidFill>
                  <a:srgbClr val="CFCABE"/>
                </a:solidFill>
                <a:latin typeface="Trebuchet MS"/>
                <a:cs typeface="Trebuchet MS"/>
              </a:rPr>
              <a:t>even</a:t>
            </a:r>
            <a:r>
              <a:rPr sz="1750" spc="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80" dirty="0">
                <a:solidFill>
                  <a:srgbClr val="CFCABE"/>
                </a:solidFill>
                <a:latin typeface="Trebuchet MS"/>
                <a:cs typeface="Trebuchet MS"/>
              </a:rPr>
              <a:t>when</a:t>
            </a:r>
            <a:r>
              <a:rPr sz="1750" spc="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25" dirty="0">
                <a:solidFill>
                  <a:srgbClr val="CFCABE"/>
                </a:solidFill>
                <a:latin typeface="Trebuchet MS"/>
                <a:cs typeface="Trebuchet MS"/>
              </a:rPr>
              <a:t>not </a:t>
            </a:r>
            <a:r>
              <a:rPr sz="1750" spc="-20" dirty="0">
                <a:solidFill>
                  <a:srgbClr val="CFCABE"/>
                </a:solidFill>
                <a:latin typeface="Trebuchet MS"/>
                <a:cs typeface="Trebuchet MS"/>
              </a:rPr>
              <a:t>strictly</a:t>
            </a:r>
            <a:r>
              <a:rPr sz="1750" spc="-8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liable?</a:t>
            </a:r>
            <a:endParaRPr sz="175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30040" y="2450592"/>
            <a:ext cx="556260" cy="55626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117594" y="3199892"/>
            <a:ext cx="2872105" cy="367093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167005">
              <a:lnSpc>
                <a:spcPts val="2700"/>
              </a:lnSpc>
              <a:spcBef>
                <a:spcPts val="85"/>
              </a:spcBef>
            </a:pPr>
            <a:r>
              <a:rPr sz="2150" spc="85" dirty="0">
                <a:solidFill>
                  <a:srgbClr val="CFCABE"/>
                </a:solidFill>
                <a:latin typeface="Georgia"/>
                <a:cs typeface="Georgia"/>
              </a:rPr>
              <a:t>Balancing</a:t>
            </a:r>
            <a:r>
              <a:rPr sz="2150" spc="30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2150" spc="60" dirty="0">
                <a:solidFill>
                  <a:srgbClr val="CFCABE"/>
                </a:solidFill>
                <a:latin typeface="Georgia"/>
                <a:cs typeface="Georgia"/>
              </a:rPr>
              <a:t>Profit</a:t>
            </a:r>
            <a:r>
              <a:rPr sz="2150" spc="25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2150" spc="95" dirty="0">
                <a:solidFill>
                  <a:srgbClr val="CFCABE"/>
                </a:solidFill>
                <a:latin typeface="Georgia"/>
                <a:cs typeface="Georgia"/>
              </a:rPr>
              <a:t>and </a:t>
            </a:r>
            <a:r>
              <a:rPr sz="2150" spc="110" dirty="0">
                <a:solidFill>
                  <a:srgbClr val="CFCABE"/>
                </a:solidFill>
                <a:latin typeface="Georgia"/>
                <a:cs typeface="Georgia"/>
              </a:rPr>
              <a:t>Social</a:t>
            </a:r>
            <a:r>
              <a:rPr sz="2150" spc="20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2150" spc="120" dirty="0">
                <a:solidFill>
                  <a:srgbClr val="CFCABE"/>
                </a:solidFill>
                <a:latin typeface="Georgia"/>
                <a:cs typeface="Georgia"/>
              </a:rPr>
              <a:t>Good</a:t>
            </a:r>
            <a:endParaRPr sz="2150">
              <a:latin typeface="Georgia"/>
              <a:cs typeface="Georgia"/>
            </a:endParaRPr>
          </a:p>
          <a:p>
            <a:pPr marL="12700" marR="5080">
              <a:lnSpc>
                <a:spcPct val="133300"/>
              </a:lnSpc>
              <a:spcBef>
                <a:spcPts val="915"/>
              </a:spcBef>
            </a:pPr>
            <a:r>
              <a:rPr sz="1750" spc="55" dirty="0">
                <a:solidFill>
                  <a:srgbClr val="CFCABE"/>
                </a:solidFill>
                <a:latin typeface="Trebuchet MS"/>
                <a:cs typeface="Trebuchet MS"/>
              </a:rPr>
              <a:t>There's</a:t>
            </a:r>
            <a:r>
              <a:rPr sz="1750" spc="-6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an</a:t>
            </a:r>
            <a:r>
              <a:rPr sz="1750" spc="-5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85" dirty="0">
                <a:solidFill>
                  <a:srgbClr val="CFCABE"/>
                </a:solidFill>
                <a:latin typeface="Trebuchet MS"/>
                <a:cs typeface="Trebuchet MS"/>
              </a:rPr>
              <a:t>ongoing</a:t>
            </a:r>
            <a:r>
              <a:rPr sz="1750" spc="-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ethical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debate</a:t>
            </a:r>
            <a:r>
              <a:rPr sz="1750" spc="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about</a:t>
            </a:r>
            <a:r>
              <a:rPr sz="1750" spc="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the</a:t>
            </a:r>
            <a:r>
              <a:rPr sz="1750" spc="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extent</a:t>
            </a:r>
            <a:r>
              <a:rPr sz="1750" spc="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25" dirty="0">
                <a:solidFill>
                  <a:srgbClr val="CFCABE"/>
                </a:solidFill>
                <a:latin typeface="Trebuchet MS"/>
                <a:cs typeface="Trebuchet MS"/>
              </a:rPr>
              <a:t>to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which</a:t>
            </a:r>
            <a:r>
              <a:rPr sz="1750" spc="70" dirty="0">
                <a:solidFill>
                  <a:srgbClr val="CFCABE"/>
                </a:solidFill>
                <a:latin typeface="Trebuchet MS"/>
                <a:cs typeface="Trebuchet MS"/>
              </a:rPr>
              <a:t> companies</a:t>
            </a:r>
            <a:r>
              <a:rPr sz="1750" spc="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60" dirty="0">
                <a:solidFill>
                  <a:srgbClr val="CFCABE"/>
                </a:solidFill>
                <a:latin typeface="Trebuchet MS"/>
                <a:cs typeface="Trebuchet MS"/>
              </a:rPr>
              <a:t>should </a:t>
            </a:r>
            <a:r>
              <a:rPr sz="1750" spc="-20" dirty="0">
                <a:solidFill>
                  <a:srgbClr val="CFCABE"/>
                </a:solidFill>
                <a:latin typeface="Trebuchet MS"/>
                <a:cs typeface="Trebuchet MS"/>
              </a:rPr>
              <a:t>prioritise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social</a:t>
            </a:r>
            <a:r>
              <a:rPr sz="1750" spc="-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130" dirty="0">
                <a:solidFill>
                  <a:srgbClr val="CFCABE"/>
                </a:solidFill>
                <a:latin typeface="Trebuchet MS"/>
                <a:cs typeface="Trebuchet MS"/>
              </a:rPr>
              <a:t>good</a:t>
            </a:r>
            <a:r>
              <a:rPr sz="1750" spc="-20" dirty="0">
                <a:solidFill>
                  <a:srgbClr val="CFCABE"/>
                </a:solidFill>
                <a:latin typeface="Trebuchet MS"/>
                <a:cs typeface="Trebuchet MS"/>
              </a:rPr>
              <a:t> over </a:t>
            </a:r>
            <a:r>
              <a:rPr sz="1750" spc="-30" dirty="0">
                <a:solidFill>
                  <a:srgbClr val="CFCABE"/>
                </a:solidFill>
                <a:latin typeface="Trebuchet MS"/>
                <a:cs typeface="Trebuchet MS"/>
              </a:rPr>
              <a:t>profit</a:t>
            </a:r>
            <a:r>
              <a:rPr sz="1750" spc="-9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maximisation.</a:t>
            </a:r>
            <a:r>
              <a:rPr sz="1750" spc="-9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85" dirty="0">
                <a:solidFill>
                  <a:srgbClr val="CFCABE"/>
                </a:solidFill>
                <a:latin typeface="Trebuchet MS"/>
                <a:cs typeface="Trebuchet MS"/>
              </a:rPr>
              <a:t>How </a:t>
            </a:r>
            <a:r>
              <a:rPr sz="1750" spc="100" dirty="0">
                <a:solidFill>
                  <a:srgbClr val="CFCABE"/>
                </a:solidFill>
                <a:latin typeface="Trebuchet MS"/>
                <a:cs typeface="Trebuchet MS"/>
              </a:rPr>
              <a:t>does</a:t>
            </a:r>
            <a:r>
              <a:rPr sz="1750" spc="-9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this</a:t>
            </a:r>
            <a:r>
              <a:rPr sz="1750" spc="-6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50" dirty="0">
                <a:solidFill>
                  <a:srgbClr val="CFCABE"/>
                </a:solidFill>
                <a:latin typeface="Trebuchet MS"/>
                <a:cs typeface="Trebuchet MS"/>
              </a:rPr>
              <a:t>balance</a:t>
            </a:r>
            <a:r>
              <a:rPr sz="1750" spc="-10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20" dirty="0">
                <a:solidFill>
                  <a:srgbClr val="CFCABE"/>
                </a:solidFill>
                <a:latin typeface="Trebuchet MS"/>
                <a:cs typeface="Trebuchet MS"/>
              </a:rPr>
              <a:t>affect</a:t>
            </a:r>
            <a:r>
              <a:rPr sz="1750" spc="-8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25" dirty="0">
                <a:solidFill>
                  <a:srgbClr val="CFCABE"/>
                </a:solidFill>
                <a:latin typeface="Trebuchet MS"/>
                <a:cs typeface="Trebuchet MS"/>
              </a:rPr>
              <a:t>the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ethical</a:t>
            </a:r>
            <a:r>
              <a:rPr sz="1750" spc="-6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50" dirty="0">
                <a:solidFill>
                  <a:srgbClr val="CFCABE"/>
                </a:solidFill>
                <a:latin typeface="Trebuchet MS"/>
                <a:cs typeface="Trebuchet MS"/>
              </a:rPr>
              <a:t>boundaries</a:t>
            </a:r>
            <a:r>
              <a:rPr sz="1750" spc="-9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25" dirty="0">
                <a:solidFill>
                  <a:srgbClr val="CFCABE"/>
                </a:solidFill>
                <a:latin typeface="Trebuchet MS"/>
                <a:cs typeface="Trebuchet MS"/>
              </a:rPr>
              <a:t>of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vicarious</a:t>
            </a:r>
            <a:r>
              <a:rPr sz="1750" spc="1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liability?</a:t>
            </a:r>
            <a:endParaRPr sz="175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81316" y="2450592"/>
            <a:ext cx="556259" cy="55626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469885" y="3199892"/>
            <a:ext cx="2972435" cy="4390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50" spc="100" dirty="0">
                <a:solidFill>
                  <a:srgbClr val="CFCABE"/>
                </a:solidFill>
                <a:latin typeface="Georgia"/>
                <a:cs typeface="Georgia"/>
              </a:rPr>
              <a:t>Global</a:t>
            </a:r>
            <a:r>
              <a:rPr sz="2150" spc="10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2150" spc="120" dirty="0">
                <a:solidFill>
                  <a:srgbClr val="CFCABE"/>
                </a:solidFill>
                <a:latin typeface="Georgia"/>
                <a:cs typeface="Georgia"/>
              </a:rPr>
              <a:t>Supply</a:t>
            </a:r>
            <a:r>
              <a:rPr sz="2150" spc="5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2150" spc="85" dirty="0">
                <a:solidFill>
                  <a:srgbClr val="CFCABE"/>
                </a:solidFill>
                <a:latin typeface="Georgia"/>
                <a:cs typeface="Georgia"/>
              </a:rPr>
              <a:t>Chains</a:t>
            </a:r>
            <a:endParaRPr sz="2150">
              <a:latin typeface="Georgia"/>
              <a:cs typeface="Georgia"/>
            </a:endParaRPr>
          </a:p>
          <a:p>
            <a:pPr marL="12700" marR="5080">
              <a:lnSpc>
                <a:spcPct val="133300"/>
              </a:lnSpc>
              <a:spcBef>
                <a:spcPts val="990"/>
              </a:spcBef>
            </a:pP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In</a:t>
            </a:r>
            <a:r>
              <a:rPr sz="1750" spc="9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an</a:t>
            </a:r>
            <a:r>
              <a:rPr sz="1750" spc="8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interconnected</a:t>
            </a:r>
            <a:r>
              <a:rPr sz="1750" spc="9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world, </a:t>
            </a:r>
            <a:r>
              <a:rPr sz="1750" spc="70" dirty="0">
                <a:solidFill>
                  <a:srgbClr val="CFCABE"/>
                </a:solidFill>
                <a:latin typeface="Trebuchet MS"/>
                <a:cs typeface="Trebuchet MS"/>
              </a:rPr>
              <a:t>should</a:t>
            </a:r>
            <a:r>
              <a:rPr sz="1750" spc="-7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70" dirty="0">
                <a:solidFill>
                  <a:srgbClr val="CFCABE"/>
                </a:solidFill>
                <a:latin typeface="Trebuchet MS"/>
                <a:cs typeface="Trebuchet MS"/>
              </a:rPr>
              <a:t>companies</a:t>
            </a:r>
            <a:r>
              <a:rPr sz="1750" spc="-7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60" dirty="0">
                <a:solidFill>
                  <a:srgbClr val="CFCABE"/>
                </a:solidFill>
                <a:latin typeface="Trebuchet MS"/>
                <a:cs typeface="Trebuchet MS"/>
              </a:rPr>
              <a:t>be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ethically</a:t>
            </a:r>
            <a:r>
              <a:rPr sz="1750" spc="-5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25" dirty="0">
                <a:solidFill>
                  <a:srgbClr val="CFCABE"/>
                </a:solidFill>
                <a:latin typeface="Trebuchet MS"/>
                <a:cs typeface="Trebuchet MS"/>
              </a:rPr>
              <a:t>(if</a:t>
            </a:r>
            <a:r>
              <a:rPr sz="1750" spc="-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not</a:t>
            </a:r>
            <a:r>
              <a:rPr sz="1750" spc="-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legally)</a:t>
            </a:r>
            <a:r>
              <a:rPr sz="1750" spc="-5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liable for</a:t>
            </a:r>
            <a:r>
              <a:rPr sz="1750" spc="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labour</a:t>
            </a:r>
            <a:r>
              <a:rPr sz="1750" spc="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practices</a:t>
            </a:r>
            <a:r>
              <a:rPr sz="1750" spc="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40" dirty="0">
                <a:solidFill>
                  <a:srgbClr val="CFCABE"/>
                </a:solidFill>
                <a:latin typeface="Trebuchet MS"/>
                <a:cs typeface="Trebuchet MS"/>
              </a:rPr>
              <a:t>and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environmental</a:t>
            </a:r>
            <a:r>
              <a:rPr sz="1750" spc="26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impacts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throughout</a:t>
            </a:r>
            <a:r>
              <a:rPr sz="1750" spc="1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30" dirty="0">
                <a:solidFill>
                  <a:srgbClr val="CFCABE"/>
                </a:solidFill>
                <a:latin typeface="Trebuchet MS"/>
                <a:cs typeface="Trebuchet MS"/>
              </a:rPr>
              <a:t>their</a:t>
            </a:r>
            <a:r>
              <a:rPr sz="1750" spc="1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45" dirty="0">
                <a:solidFill>
                  <a:srgbClr val="CFCABE"/>
                </a:solidFill>
                <a:latin typeface="Trebuchet MS"/>
                <a:cs typeface="Trebuchet MS"/>
              </a:rPr>
              <a:t>global </a:t>
            </a:r>
            <a:r>
              <a:rPr sz="1750" spc="75" dirty="0">
                <a:solidFill>
                  <a:srgbClr val="CFCABE"/>
                </a:solidFill>
                <a:latin typeface="Trebuchet MS"/>
                <a:cs typeface="Trebuchet MS"/>
              </a:rPr>
              <a:t>supply</a:t>
            </a:r>
            <a:r>
              <a:rPr sz="1750" spc="-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60" dirty="0">
                <a:solidFill>
                  <a:srgbClr val="CFCABE"/>
                </a:solidFill>
                <a:latin typeface="Trebuchet MS"/>
                <a:cs typeface="Trebuchet MS"/>
              </a:rPr>
              <a:t>chains?</a:t>
            </a:r>
            <a:r>
              <a:rPr sz="1750" spc="-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This</a:t>
            </a:r>
            <a:r>
              <a:rPr sz="1750" spc="-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question </a:t>
            </a:r>
            <a:r>
              <a:rPr sz="1750" spc="65" dirty="0">
                <a:solidFill>
                  <a:srgbClr val="CFCABE"/>
                </a:solidFill>
                <a:latin typeface="Trebuchet MS"/>
                <a:cs typeface="Trebuchet MS"/>
              </a:rPr>
              <a:t>challenges</a:t>
            </a:r>
            <a:r>
              <a:rPr sz="1750" spc="-5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traditional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notions</a:t>
            </a:r>
            <a:r>
              <a:rPr sz="1750" spc="5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of</a:t>
            </a:r>
            <a:r>
              <a:rPr sz="1750" spc="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corporate </a:t>
            </a:r>
            <a:r>
              <a:rPr sz="1750" spc="50" dirty="0">
                <a:solidFill>
                  <a:srgbClr val="CFCABE"/>
                </a:solidFill>
                <a:latin typeface="Trebuchet MS"/>
                <a:cs typeface="Trebuchet MS"/>
              </a:rPr>
              <a:t>boundaries</a:t>
            </a:r>
            <a:r>
              <a:rPr sz="1750" spc="-5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40" dirty="0">
                <a:solidFill>
                  <a:srgbClr val="CFCABE"/>
                </a:solidFill>
                <a:latin typeface="Trebuchet MS"/>
                <a:cs typeface="Trebuchet MS"/>
              </a:rPr>
              <a:t>and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responsibility.</a:t>
            </a:r>
            <a:endParaRPr sz="1750">
              <a:latin typeface="Trebuchet MS"/>
              <a:cs typeface="Trebuchet MS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834116" y="2450592"/>
            <a:ext cx="554735" cy="55626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0822305" y="3199892"/>
            <a:ext cx="2976245" cy="438277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991869">
              <a:lnSpc>
                <a:spcPts val="2700"/>
              </a:lnSpc>
              <a:spcBef>
                <a:spcPts val="85"/>
              </a:spcBef>
            </a:pPr>
            <a:r>
              <a:rPr sz="2150" spc="70" dirty="0">
                <a:solidFill>
                  <a:srgbClr val="CFCABE"/>
                </a:solidFill>
                <a:latin typeface="Georgia"/>
                <a:cs typeface="Georgia"/>
              </a:rPr>
              <a:t>Environmental </a:t>
            </a:r>
            <a:r>
              <a:rPr sz="2150" spc="100" dirty="0">
                <a:solidFill>
                  <a:srgbClr val="CFCABE"/>
                </a:solidFill>
                <a:latin typeface="Georgia"/>
                <a:cs typeface="Georgia"/>
              </a:rPr>
              <a:t>Stewardship</a:t>
            </a:r>
            <a:endParaRPr sz="2150">
              <a:latin typeface="Georgia"/>
              <a:cs typeface="Georgia"/>
            </a:endParaRPr>
          </a:p>
          <a:p>
            <a:pPr marL="12700" marR="5080">
              <a:lnSpc>
                <a:spcPct val="133400"/>
              </a:lnSpc>
              <a:spcBef>
                <a:spcPts val="915"/>
              </a:spcBef>
            </a:pPr>
            <a:r>
              <a:rPr sz="1750" spc="140" dirty="0">
                <a:solidFill>
                  <a:srgbClr val="CFCABE"/>
                </a:solidFill>
                <a:latin typeface="Trebuchet MS"/>
                <a:cs typeface="Trebuchet MS"/>
              </a:rPr>
              <a:t>As</a:t>
            </a:r>
            <a:r>
              <a:rPr sz="1750" spc="1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environmental</a:t>
            </a:r>
            <a:r>
              <a:rPr sz="1750" spc="1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55" dirty="0">
                <a:solidFill>
                  <a:srgbClr val="CFCABE"/>
                </a:solidFill>
                <a:latin typeface="Trebuchet MS"/>
                <a:cs typeface="Trebuchet MS"/>
              </a:rPr>
              <a:t>concerns </a:t>
            </a:r>
            <a:r>
              <a:rPr sz="1750" spc="100" dirty="0">
                <a:solidFill>
                  <a:srgbClr val="CFCABE"/>
                </a:solidFill>
                <a:latin typeface="Trebuchet MS"/>
                <a:cs typeface="Trebuchet MS"/>
              </a:rPr>
              <a:t>become</a:t>
            </a:r>
            <a:r>
              <a:rPr sz="1750" spc="-9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70" dirty="0">
                <a:solidFill>
                  <a:srgbClr val="CFCABE"/>
                </a:solidFill>
                <a:latin typeface="Trebuchet MS"/>
                <a:cs typeface="Trebuchet MS"/>
              </a:rPr>
              <a:t>more</a:t>
            </a:r>
            <a:r>
              <a:rPr sz="1750" spc="-8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pressing,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there</a:t>
            </a:r>
            <a:r>
              <a:rPr sz="1750" spc="-5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are</a:t>
            </a:r>
            <a:r>
              <a:rPr sz="1750" spc="-6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ethical</a:t>
            </a:r>
            <a:r>
              <a:rPr sz="1750" spc="-6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50" dirty="0">
                <a:solidFill>
                  <a:srgbClr val="CFCABE"/>
                </a:solidFill>
                <a:latin typeface="Trebuchet MS"/>
                <a:cs typeface="Trebuchet MS"/>
              </a:rPr>
              <a:t>arguments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for</a:t>
            </a:r>
            <a:r>
              <a:rPr sz="1750" spc="-8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55" dirty="0">
                <a:solidFill>
                  <a:srgbClr val="CFCABE"/>
                </a:solidFill>
                <a:latin typeface="Trebuchet MS"/>
                <a:cs typeface="Trebuchet MS"/>
              </a:rPr>
              <a:t>expanding</a:t>
            </a:r>
            <a:r>
              <a:rPr sz="1750" spc="-8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vicarious </a:t>
            </a:r>
            <a:r>
              <a:rPr sz="1750" spc="-45" dirty="0">
                <a:solidFill>
                  <a:srgbClr val="CFCABE"/>
                </a:solidFill>
                <a:latin typeface="Trebuchet MS"/>
                <a:cs typeface="Trebuchet MS"/>
              </a:rPr>
              <a:t>liability</a:t>
            </a:r>
            <a:r>
              <a:rPr sz="1750" spc="-8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to</a:t>
            </a:r>
            <a:r>
              <a:rPr sz="1750" spc="-7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100" dirty="0">
                <a:solidFill>
                  <a:srgbClr val="CFCABE"/>
                </a:solidFill>
                <a:latin typeface="Trebuchet MS"/>
                <a:cs typeface="Trebuchet MS"/>
              </a:rPr>
              <a:t>encompass</a:t>
            </a:r>
            <a:r>
              <a:rPr sz="1750" spc="-8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50" dirty="0">
                <a:solidFill>
                  <a:srgbClr val="CFCABE"/>
                </a:solidFill>
                <a:latin typeface="Trebuchet MS"/>
                <a:cs typeface="Trebuchet MS"/>
              </a:rPr>
              <a:t>a </a:t>
            </a:r>
            <a:r>
              <a:rPr sz="1750" spc="85" dirty="0">
                <a:solidFill>
                  <a:srgbClr val="CFCABE"/>
                </a:solidFill>
                <a:latin typeface="Trebuchet MS"/>
                <a:cs typeface="Trebuchet MS"/>
              </a:rPr>
              <a:t>company's</a:t>
            </a:r>
            <a:r>
              <a:rPr sz="1750" spc="-5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environmental </a:t>
            </a:r>
            <a:r>
              <a:rPr sz="1750" spc="-20" dirty="0">
                <a:solidFill>
                  <a:srgbClr val="CFCABE"/>
                </a:solidFill>
                <a:latin typeface="Trebuchet MS"/>
                <a:cs typeface="Trebuchet MS"/>
              </a:rPr>
              <a:t>impact,</a:t>
            </a:r>
            <a:r>
              <a:rPr sz="1750" spc="4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including</a:t>
            </a:r>
            <a:r>
              <a:rPr sz="1750" spc="7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the</a:t>
            </a:r>
            <a:r>
              <a:rPr sz="1750" spc="4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actions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of</a:t>
            </a:r>
            <a:r>
              <a:rPr sz="1750" spc="-7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40" dirty="0">
                <a:solidFill>
                  <a:srgbClr val="CFCABE"/>
                </a:solidFill>
                <a:latin typeface="Trebuchet MS"/>
                <a:cs typeface="Trebuchet MS"/>
              </a:rPr>
              <a:t>its</a:t>
            </a:r>
            <a:r>
              <a:rPr sz="1750" spc="-6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employees,</a:t>
            </a:r>
            <a:r>
              <a:rPr sz="1750" spc="50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contractors,</a:t>
            </a:r>
            <a:r>
              <a:rPr sz="1750" spc="-6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65" dirty="0">
                <a:solidFill>
                  <a:srgbClr val="CFCABE"/>
                </a:solidFill>
                <a:latin typeface="Trebuchet MS"/>
                <a:cs typeface="Trebuchet MS"/>
              </a:rPr>
              <a:t>and</a:t>
            </a:r>
            <a:r>
              <a:rPr sz="1750" spc="-8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70" dirty="0">
                <a:solidFill>
                  <a:srgbClr val="CFCABE"/>
                </a:solidFill>
                <a:latin typeface="Trebuchet MS"/>
                <a:cs typeface="Trebuchet MS"/>
              </a:rPr>
              <a:t>supply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chain</a:t>
            </a:r>
            <a:r>
              <a:rPr sz="1750" spc="5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partners.</a:t>
            </a:r>
            <a:endParaRPr sz="175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16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8398" y="486556"/>
            <a:ext cx="11212830" cy="12934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5300"/>
              </a:lnSpc>
              <a:spcBef>
                <a:spcPts val="95"/>
              </a:spcBef>
            </a:pPr>
            <a:r>
              <a:rPr sz="3950" spc="150" dirty="0"/>
              <a:t>Conclusion:</a:t>
            </a:r>
            <a:r>
              <a:rPr sz="3950" dirty="0"/>
              <a:t> </a:t>
            </a:r>
            <a:r>
              <a:rPr sz="3950" spc="110" dirty="0"/>
              <a:t>Navigating</a:t>
            </a:r>
            <a:r>
              <a:rPr sz="3950" dirty="0"/>
              <a:t> </a:t>
            </a:r>
            <a:r>
              <a:rPr sz="3950" spc="145" dirty="0"/>
              <a:t>the</a:t>
            </a:r>
            <a:r>
              <a:rPr sz="3950" dirty="0"/>
              <a:t> </a:t>
            </a:r>
            <a:r>
              <a:rPr sz="3950" spc="175" dirty="0"/>
              <a:t>Future</a:t>
            </a:r>
            <a:r>
              <a:rPr sz="3950" spc="35" dirty="0"/>
              <a:t> </a:t>
            </a:r>
            <a:r>
              <a:rPr sz="3950" spc="150" dirty="0"/>
              <a:t>of</a:t>
            </a:r>
            <a:r>
              <a:rPr sz="3950" dirty="0"/>
              <a:t> </a:t>
            </a:r>
            <a:r>
              <a:rPr sz="3950" spc="135" dirty="0"/>
              <a:t>Vicarious </a:t>
            </a:r>
            <a:r>
              <a:rPr sz="3950" spc="85" dirty="0"/>
              <a:t>Liability</a:t>
            </a:r>
            <a:endParaRPr sz="3950"/>
          </a:p>
        </p:txBody>
      </p:sp>
      <p:sp>
        <p:nvSpPr>
          <p:cNvPr id="3" name="object 3"/>
          <p:cNvSpPr/>
          <p:nvPr/>
        </p:nvSpPr>
        <p:spPr>
          <a:xfrm>
            <a:off x="710183" y="2462783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26719" y="0"/>
                </a:moveTo>
                <a:lnTo>
                  <a:pt x="30479" y="0"/>
                </a:lnTo>
                <a:lnTo>
                  <a:pt x="18618" y="2387"/>
                </a:lnTo>
                <a:lnTo>
                  <a:pt x="8929" y="8905"/>
                </a:lnTo>
                <a:lnTo>
                  <a:pt x="2396" y="18591"/>
                </a:lnTo>
                <a:lnTo>
                  <a:pt x="0" y="30479"/>
                </a:lnTo>
                <a:lnTo>
                  <a:pt x="0" y="426719"/>
                </a:lnTo>
                <a:lnTo>
                  <a:pt x="2396" y="438608"/>
                </a:lnTo>
                <a:lnTo>
                  <a:pt x="8929" y="448294"/>
                </a:lnTo>
                <a:lnTo>
                  <a:pt x="18618" y="454812"/>
                </a:lnTo>
                <a:lnTo>
                  <a:pt x="30479" y="457200"/>
                </a:lnTo>
                <a:lnTo>
                  <a:pt x="426719" y="457200"/>
                </a:lnTo>
                <a:lnTo>
                  <a:pt x="438581" y="454812"/>
                </a:lnTo>
                <a:lnTo>
                  <a:pt x="448270" y="448294"/>
                </a:lnTo>
                <a:lnTo>
                  <a:pt x="454803" y="438608"/>
                </a:lnTo>
                <a:lnTo>
                  <a:pt x="457200" y="426719"/>
                </a:lnTo>
                <a:lnTo>
                  <a:pt x="457200" y="30479"/>
                </a:lnTo>
                <a:lnTo>
                  <a:pt x="454803" y="18591"/>
                </a:lnTo>
                <a:lnTo>
                  <a:pt x="448270" y="8905"/>
                </a:lnTo>
                <a:lnTo>
                  <a:pt x="438581" y="2387"/>
                </a:lnTo>
                <a:lnTo>
                  <a:pt x="426719" y="0"/>
                </a:lnTo>
                <a:close/>
              </a:path>
            </a:pathLst>
          </a:custGeom>
          <a:solidFill>
            <a:srgbClr val="393A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74267" y="2454910"/>
            <a:ext cx="128905" cy="384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50" spc="-155" dirty="0">
                <a:solidFill>
                  <a:srgbClr val="CFCABE"/>
                </a:solidFill>
                <a:latin typeface="Georgia"/>
                <a:cs typeface="Georgia"/>
              </a:rPr>
              <a:t>1</a:t>
            </a:r>
            <a:endParaRPr sz="235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58646" y="2437841"/>
            <a:ext cx="5749290" cy="208533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spc="85" dirty="0">
                <a:solidFill>
                  <a:srgbClr val="CFCABE"/>
                </a:solidFill>
                <a:latin typeface="Georgia"/>
                <a:cs typeface="Georgia"/>
              </a:rPr>
              <a:t>Adaptive</a:t>
            </a:r>
            <a:r>
              <a:rPr sz="1950" spc="-30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1950" spc="85" dirty="0">
                <a:solidFill>
                  <a:srgbClr val="CFCABE"/>
                </a:solidFill>
                <a:latin typeface="Georgia"/>
                <a:cs typeface="Georgia"/>
              </a:rPr>
              <a:t>Legal</a:t>
            </a:r>
            <a:r>
              <a:rPr sz="1950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1950" spc="100" dirty="0">
                <a:solidFill>
                  <a:srgbClr val="CFCABE"/>
                </a:solidFill>
                <a:latin typeface="Georgia"/>
                <a:cs typeface="Georgia"/>
              </a:rPr>
              <a:t>Frameworks</a:t>
            </a:r>
            <a:endParaRPr sz="1950">
              <a:latin typeface="Georgia"/>
              <a:cs typeface="Georgia"/>
            </a:endParaRPr>
          </a:p>
          <a:p>
            <a:pPr marL="12700" marR="5080">
              <a:lnSpc>
                <a:spcPct val="139700"/>
              </a:lnSpc>
              <a:spcBef>
                <a:spcPts val="880"/>
              </a:spcBef>
            </a:pPr>
            <a:r>
              <a:rPr sz="1550" spc="120" dirty="0">
                <a:solidFill>
                  <a:srgbClr val="CFCABE"/>
                </a:solidFill>
                <a:latin typeface="Trebuchet MS"/>
                <a:cs typeface="Trebuchet MS"/>
              </a:rPr>
              <a:t>As</a:t>
            </a:r>
            <a:r>
              <a:rPr sz="1550" spc="-4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80" dirty="0">
                <a:solidFill>
                  <a:srgbClr val="CFCABE"/>
                </a:solidFill>
                <a:latin typeface="Trebuchet MS"/>
                <a:cs typeface="Trebuchet MS"/>
              </a:rPr>
              <a:t>we</a:t>
            </a:r>
            <a:r>
              <a:rPr sz="1550" spc="-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navigate the</a:t>
            </a:r>
            <a:r>
              <a:rPr sz="1550" spc="-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future</a:t>
            </a:r>
            <a:r>
              <a:rPr sz="1550" spc="-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of</a:t>
            </a:r>
            <a:r>
              <a:rPr sz="1550" spc="-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vicarious</a:t>
            </a:r>
            <a:r>
              <a:rPr sz="1550" spc="-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-55" dirty="0">
                <a:solidFill>
                  <a:srgbClr val="CFCABE"/>
                </a:solidFill>
                <a:latin typeface="Trebuchet MS"/>
                <a:cs typeface="Trebuchet MS"/>
              </a:rPr>
              <a:t>liability,</a:t>
            </a:r>
            <a:r>
              <a:rPr sz="1550" spc="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it's</a:t>
            </a:r>
            <a:r>
              <a:rPr sz="1550" spc="-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clear</a:t>
            </a:r>
            <a:r>
              <a:rPr sz="1550" spc="-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-20" dirty="0">
                <a:solidFill>
                  <a:srgbClr val="CFCABE"/>
                </a:solidFill>
                <a:latin typeface="Trebuchet MS"/>
                <a:cs typeface="Trebuchet MS"/>
              </a:rPr>
              <a:t>that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legal</a:t>
            </a:r>
            <a:r>
              <a:rPr sz="1550" spc="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frameworks</a:t>
            </a:r>
            <a:r>
              <a:rPr sz="1550" spc="7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50" dirty="0">
                <a:solidFill>
                  <a:srgbClr val="CFCABE"/>
                </a:solidFill>
                <a:latin typeface="Trebuchet MS"/>
                <a:cs typeface="Trebuchet MS"/>
              </a:rPr>
              <a:t>must</a:t>
            </a:r>
            <a:r>
              <a:rPr sz="1550" spc="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80" dirty="0">
                <a:solidFill>
                  <a:srgbClr val="CFCABE"/>
                </a:solidFill>
                <a:latin typeface="Trebuchet MS"/>
                <a:cs typeface="Trebuchet MS"/>
              </a:rPr>
              <a:t>become</a:t>
            </a:r>
            <a:r>
              <a:rPr sz="1550" spc="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50" dirty="0">
                <a:solidFill>
                  <a:srgbClr val="CFCABE"/>
                </a:solidFill>
                <a:latin typeface="Trebuchet MS"/>
                <a:cs typeface="Trebuchet MS"/>
              </a:rPr>
              <a:t>more</a:t>
            </a:r>
            <a:r>
              <a:rPr sz="1550" spc="4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adaptive</a:t>
            </a:r>
            <a:r>
              <a:rPr sz="1550" spc="7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55" dirty="0">
                <a:solidFill>
                  <a:srgbClr val="CFCABE"/>
                </a:solidFill>
                <a:latin typeface="Trebuchet MS"/>
                <a:cs typeface="Trebuchet MS"/>
              </a:rPr>
              <a:t>and</a:t>
            </a:r>
            <a:r>
              <a:rPr sz="1550" spc="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-10" dirty="0">
                <a:solidFill>
                  <a:srgbClr val="CFCABE"/>
                </a:solidFill>
                <a:latin typeface="Trebuchet MS"/>
                <a:cs typeface="Trebuchet MS"/>
              </a:rPr>
              <a:t>responsive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to</a:t>
            </a:r>
            <a:r>
              <a:rPr sz="1550" spc="6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rapidly</a:t>
            </a:r>
            <a:r>
              <a:rPr sz="1550" spc="10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60" dirty="0">
                <a:solidFill>
                  <a:srgbClr val="CFCABE"/>
                </a:solidFill>
                <a:latin typeface="Trebuchet MS"/>
                <a:cs typeface="Trebuchet MS"/>
              </a:rPr>
              <a:t>changing</a:t>
            </a:r>
            <a:r>
              <a:rPr sz="1550" spc="6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technological</a:t>
            </a:r>
            <a:r>
              <a:rPr sz="1550" spc="9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55" dirty="0">
                <a:solidFill>
                  <a:srgbClr val="CFCABE"/>
                </a:solidFill>
                <a:latin typeface="Trebuchet MS"/>
                <a:cs typeface="Trebuchet MS"/>
              </a:rPr>
              <a:t>and</a:t>
            </a:r>
            <a:r>
              <a:rPr sz="1550" spc="7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social</a:t>
            </a:r>
            <a:r>
              <a:rPr sz="1550" spc="8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landscapes.</a:t>
            </a:r>
            <a:r>
              <a:rPr sz="1550" spc="10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-20" dirty="0">
                <a:solidFill>
                  <a:srgbClr val="CFCABE"/>
                </a:solidFill>
                <a:latin typeface="Trebuchet MS"/>
                <a:cs typeface="Trebuchet MS"/>
              </a:rPr>
              <a:t>This </a:t>
            </a:r>
            <a:r>
              <a:rPr sz="1550" spc="70" dirty="0">
                <a:solidFill>
                  <a:srgbClr val="CFCABE"/>
                </a:solidFill>
                <a:latin typeface="Trebuchet MS"/>
                <a:cs typeface="Trebuchet MS"/>
              </a:rPr>
              <a:t>may</a:t>
            </a:r>
            <a:r>
              <a:rPr sz="1550" spc="-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require a</a:t>
            </a:r>
            <a:r>
              <a:rPr sz="1550" spc="-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fundamental</a:t>
            </a:r>
            <a:r>
              <a:rPr sz="1550" spc="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rethinking</a:t>
            </a:r>
            <a:r>
              <a:rPr sz="1550" spc="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of</a:t>
            </a:r>
            <a:r>
              <a:rPr sz="1550" spc="-20" dirty="0">
                <a:solidFill>
                  <a:srgbClr val="CFCABE"/>
                </a:solidFill>
                <a:latin typeface="Trebuchet MS"/>
                <a:cs typeface="Trebuchet MS"/>
              </a:rPr>
              <a:t> traditional</a:t>
            </a:r>
            <a:r>
              <a:rPr sz="1550" spc="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-10" dirty="0">
                <a:solidFill>
                  <a:srgbClr val="CFCABE"/>
                </a:solidFill>
                <a:latin typeface="Trebuchet MS"/>
                <a:cs typeface="Trebuchet MS"/>
              </a:rPr>
              <a:t>principles </a:t>
            </a:r>
            <a:r>
              <a:rPr sz="1550" spc="55" dirty="0">
                <a:solidFill>
                  <a:srgbClr val="CFCABE"/>
                </a:solidFill>
                <a:latin typeface="Trebuchet MS"/>
                <a:cs typeface="Trebuchet MS"/>
              </a:rPr>
              <a:t>and</a:t>
            </a:r>
            <a:r>
              <a:rPr sz="1550" spc="-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20" dirty="0">
                <a:solidFill>
                  <a:srgbClr val="CFCABE"/>
                </a:solidFill>
                <a:latin typeface="Trebuchet MS"/>
                <a:cs typeface="Trebuchet MS"/>
              </a:rPr>
              <a:t>the</a:t>
            </a:r>
            <a:r>
              <a:rPr sz="1550" spc="-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20" dirty="0">
                <a:solidFill>
                  <a:srgbClr val="CFCABE"/>
                </a:solidFill>
                <a:latin typeface="Trebuchet MS"/>
                <a:cs typeface="Trebuchet MS"/>
              </a:rPr>
              <a:t>development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20" dirty="0">
                <a:solidFill>
                  <a:srgbClr val="CFCABE"/>
                </a:solidFill>
                <a:latin typeface="Trebuchet MS"/>
                <a:cs typeface="Trebuchet MS"/>
              </a:rPr>
              <a:t>of</a:t>
            </a:r>
            <a:r>
              <a:rPr sz="1550" spc="-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65" dirty="0">
                <a:solidFill>
                  <a:srgbClr val="CFCABE"/>
                </a:solidFill>
                <a:latin typeface="Trebuchet MS"/>
                <a:cs typeface="Trebuchet MS"/>
              </a:rPr>
              <a:t>new</a:t>
            </a:r>
            <a:r>
              <a:rPr sz="1550" spc="-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20" dirty="0">
                <a:solidFill>
                  <a:srgbClr val="CFCABE"/>
                </a:solidFill>
                <a:latin typeface="Trebuchet MS"/>
                <a:cs typeface="Trebuchet MS"/>
              </a:rPr>
              <a:t>legal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-10" dirty="0">
                <a:solidFill>
                  <a:srgbClr val="CFCABE"/>
                </a:solidFill>
                <a:latin typeface="Trebuchet MS"/>
                <a:cs typeface="Trebuchet MS"/>
              </a:rPr>
              <a:t>doctrines.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417307" y="2462783"/>
            <a:ext cx="455930" cy="457200"/>
          </a:xfrm>
          <a:custGeom>
            <a:avLst/>
            <a:gdLst/>
            <a:ahLst/>
            <a:cxnLst/>
            <a:rect l="l" t="t" r="r" b="b"/>
            <a:pathLst>
              <a:path w="455929" h="457200">
                <a:moveTo>
                  <a:pt x="425323" y="0"/>
                </a:moveTo>
                <a:lnTo>
                  <a:pt x="30352" y="0"/>
                </a:lnTo>
                <a:lnTo>
                  <a:pt x="18538" y="2385"/>
                </a:lnTo>
                <a:lnTo>
                  <a:pt x="8890" y="8889"/>
                </a:lnTo>
                <a:lnTo>
                  <a:pt x="2385" y="18538"/>
                </a:lnTo>
                <a:lnTo>
                  <a:pt x="0" y="30352"/>
                </a:lnTo>
                <a:lnTo>
                  <a:pt x="0" y="426846"/>
                </a:lnTo>
                <a:lnTo>
                  <a:pt x="2385" y="438661"/>
                </a:lnTo>
                <a:lnTo>
                  <a:pt x="8889" y="448310"/>
                </a:lnTo>
                <a:lnTo>
                  <a:pt x="18538" y="454814"/>
                </a:lnTo>
                <a:lnTo>
                  <a:pt x="30352" y="457200"/>
                </a:lnTo>
                <a:lnTo>
                  <a:pt x="425323" y="457200"/>
                </a:lnTo>
                <a:lnTo>
                  <a:pt x="437137" y="454814"/>
                </a:lnTo>
                <a:lnTo>
                  <a:pt x="446786" y="448310"/>
                </a:lnTo>
                <a:lnTo>
                  <a:pt x="453290" y="438661"/>
                </a:lnTo>
                <a:lnTo>
                  <a:pt x="455675" y="426846"/>
                </a:lnTo>
                <a:lnTo>
                  <a:pt x="455675" y="30352"/>
                </a:lnTo>
                <a:lnTo>
                  <a:pt x="453290" y="18538"/>
                </a:lnTo>
                <a:lnTo>
                  <a:pt x="446786" y="8889"/>
                </a:lnTo>
                <a:lnTo>
                  <a:pt x="437137" y="2385"/>
                </a:lnTo>
                <a:lnTo>
                  <a:pt x="425323" y="0"/>
                </a:lnTo>
                <a:close/>
              </a:path>
            </a:pathLst>
          </a:custGeom>
          <a:solidFill>
            <a:srgbClr val="393A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541768" y="2454910"/>
            <a:ext cx="208915" cy="384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50" spc="65" dirty="0">
                <a:solidFill>
                  <a:srgbClr val="CFCABE"/>
                </a:solidFill>
                <a:latin typeface="Georgia"/>
                <a:cs typeface="Georgia"/>
              </a:rPr>
              <a:t>2</a:t>
            </a:r>
            <a:endParaRPr sz="235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64754" y="2437841"/>
            <a:ext cx="5788660" cy="208533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spc="65" dirty="0">
                <a:solidFill>
                  <a:srgbClr val="CFCABE"/>
                </a:solidFill>
                <a:latin typeface="Georgia"/>
                <a:cs typeface="Georgia"/>
              </a:rPr>
              <a:t>Ethical</a:t>
            </a:r>
            <a:r>
              <a:rPr sz="1950" spc="-20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1950" spc="65" dirty="0">
                <a:solidFill>
                  <a:srgbClr val="CFCABE"/>
                </a:solidFill>
                <a:latin typeface="Georgia"/>
                <a:cs typeface="Georgia"/>
              </a:rPr>
              <a:t>Imperatives</a:t>
            </a:r>
            <a:endParaRPr sz="1950">
              <a:latin typeface="Georgia"/>
              <a:cs typeface="Georgia"/>
            </a:endParaRPr>
          </a:p>
          <a:p>
            <a:pPr marL="12700" marR="5080">
              <a:lnSpc>
                <a:spcPct val="139700"/>
              </a:lnSpc>
              <a:spcBef>
                <a:spcPts val="880"/>
              </a:spcBef>
            </a:pP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The</a:t>
            </a:r>
            <a:r>
              <a:rPr sz="1550" spc="10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ethical</a:t>
            </a:r>
            <a:r>
              <a:rPr sz="1550" spc="1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considerations</a:t>
            </a:r>
            <a:r>
              <a:rPr sz="1550" spc="1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surrounding</a:t>
            </a:r>
            <a:r>
              <a:rPr sz="1550" spc="14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vicarious</a:t>
            </a:r>
            <a:r>
              <a:rPr sz="1550" spc="1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-35" dirty="0">
                <a:solidFill>
                  <a:srgbClr val="CFCABE"/>
                </a:solidFill>
                <a:latin typeface="Trebuchet MS"/>
                <a:cs typeface="Trebuchet MS"/>
              </a:rPr>
              <a:t>liability</a:t>
            </a:r>
            <a:r>
              <a:rPr sz="1550" spc="14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-20" dirty="0">
                <a:solidFill>
                  <a:srgbClr val="CFCABE"/>
                </a:solidFill>
                <a:latin typeface="Trebuchet MS"/>
                <a:cs typeface="Trebuchet MS"/>
              </a:rPr>
              <a:t>will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play</a:t>
            </a:r>
            <a:r>
              <a:rPr sz="1550" spc="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an</a:t>
            </a:r>
            <a:r>
              <a:rPr sz="1550" spc="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increasingly</a:t>
            </a:r>
            <a:r>
              <a:rPr sz="1550" spc="5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important</a:t>
            </a:r>
            <a:r>
              <a:rPr sz="1550" spc="4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role</a:t>
            </a:r>
            <a:r>
              <a:rPr sz="1550" spc="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-10" dirty="0">
                <a:solidFill>
                  <a:srgbClr val="CFCABE"/>
                </a:solidFill>
                <a:latin typeface="Trebuchet MS"/>
                <a:cs typeface="Trebuchet MS"/>
              </a:rPr>
              <a:t>in</a:t>
            </a:r>
            <a:r>
              <a:rPr sz="1550" spc="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50" dirty="0">
                <a:solidFill>
                  <a:srgbClr val="CFCABE"/>
                </a:solidFill>
                <a:latin typeface="Trebuchet MS"/>
                <a:cs typeface="Trebuchet MS"/>
              </a:rPr>
              <a:t>shaping</a:t>
            </a:r>
            <a:r>
              <a:rPr sz="1550" spc="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legal</a:t>
            </a:r>
            <a:r>
              <a:rPr sz="1550" spc="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55" dirty="0">
                <a:solidFill>
                  <a:srgbClr val="CFCABE"/>
                </a:solidFill>
                <a:latin typeface="Trebuchet MS"/>
                <a:cs typeface="Trebuchet MS"/>
              </a:rPr>
              <a:t>and</a:t>
            </a:r>
            <a:r>
              <a:rPr sz="1550" spc="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-10" dirty="0">
                <a:solidFill>
                  <a:srgbClr val="CFCABE"/>
                </a:solidFill>
                <a:latin typeface="Trebuchet MS"/>
                <a:cs typeface="Trebuchet MS"/>
              </a:rPr>
              <a:t>policy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decisions.</a:t>
            </a:r>
            <a:r>
              <a:rPr sz="1550" spc="8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Balancing</a:t>
            </a:r>
            <a:r>
              <a:rPr sz="1550" spc="10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individual</a:t>
            </a:r>
            <a:r>
              <a:rPr sz="1550" spc="8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-20" dirty="0">
                <a:solidFill>
                  <a:srgbClr val="CFCABE"/>
                </a:solidFill>
                <a:latin typeface="Trebuchet MS"/>
                <a:cs typeface="Trebuchet MS"/>
              </a:rPr>
              <a:t>rights,</a:t>
            </a:r>
            <a:r>
              <a:rPr sz="1550" spc="10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corporate</a:t>
            </a:r>
            <a:r>
              <a:rPr sz="1550" spc="1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-10" dirty="0">
                <a:solidFill>
                  <a:srgbClr val="CFCABE"/>
                </a:solidFill>
                <a:latin typeface="Trebuchet MS"/>
                <a:cs typeface="Trebuchet MS"/>
              </a:rPr>
              <a:t>responsibilities, </a:t>
            </a:r>
            <a:r>
              <a:rPr sz="1550" spc="55" dirty="0">
                <a:solidFill>
                  <a:srgbClr val="CFCABE"/>
                </a:solidFill>
                <a:latin typeface="Trebuchet MS"/>
                <a:cs typeface="Trebuchet MS"/>
              </a:rPr>
              <a:t>and</a:t>
            </a:r>
            <a:r>
              <a:rPr sz="1550" spc="-4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societal</a:t>
            </a:r>
            <a:r>
              <a:rPr sz="1550" spc="-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benefits</a:t>
            </a:r>
            <a:r>
              <a:rPr sz="1550" spc="-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-10" dirty="0">
                <a:solidFill>
                  <a:srgbClr val="CFCABE"/>
                </a:solidFill>
                <a:latin typeface="Trebuchet MS"/>
                <a:cs typeface="Trebuchet MS"/>
              </a:rPr>
              <a:t>will</a:t>
            </a:r>
            <a:r>
              <a:rPr sz="1550" spc="-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65" dirty="0">
                <a:solidFill>
                  <a:srgbClr val="CFCABE"/>
                </a:solidFill>
                <a:latin typeface="Trebuchet MS"/>
                <a:cs typeface="Trebuchet MS"/>
              </a:rPr>
              <a:t>be</a:t>
            </a:r>
            <a:r>
              <a:rPr sz="1550" spc="-5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crucial</a:t>
            </a:r>
            <a:r>
              <a:rPr sz="1550" spc="-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-10" dirty="0">
                <a:solidFill>
                  <a:srgbClr val="CFCABE"/>
                </a:solidFill>
                <a:latin typeface="Trebuchet MS"/>
                <a:cs typeface="Trebuchet MS"/>
              </a:rPr>
              <a:t>in</a:t>
            </a:r>
            <a:r>
              <a:rPr sz="1550" spc="-4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50" dirty="0">
                <a:solidFill>
                  <a:srgbClr val="CFCABE"/>
                </a:solidFill>
                <a:latin typeface="Trebuchet MS"/>
                <a:cs typeface="Trebuchet MS"/>
              </a:rPr>
              <a:t>developing</a:t>
            </a:r>
            <a:r>
              <a:rPr sz="1550" spc="-4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-55" dirty="0">
                <a:solidFill>
                  <a:srgbClr val="CFCABE"/>
                </a:solidFill>
                <a:latin typeface="Trebuchet MS"/>
                <a:cs typeface="Trebuchet MS"/>
              </a:rPr>
              <a:t>fair</a:t>
            </a:r>
            <a:r>
              <a:rPr sz="1550" spc="-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30" dirty="0">
                <a:solidFill>
                  <a:srgbClr val="CFCABE"/>
                </a:solidFill>
                <a:latin typeface="Trebuchet MS"/>
                <a:cs typeface="Trebuchet MS"/>
              </a:rPr>
              <a:t>and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effective</a:t>
            </a:r>
            <a:r>
              <a:rPr sz="1550" spc="-9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-35" dirty="0">
                <a:solidFill>
                  <a:srgbClr val="CFCABE"/>
                </a:solidFill>
                <a:latin typeface="Trebuchet MS"/>
                <a:cs typeface="Trebuchet MS"/>
              </a:rPr>
              <a:t>liability</a:t>
            </a:r>
            <a:r>
              <a:rPr sz="1550" spc="-6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-10" dirty="0">
                <a:solidFill>
                  <a:srgbClr val="CFCABE"/>
                </a:solidFill>
                <a:latin typeface="Trebuchet MS"/>
                <a:cs typeface="Trebuchet MS"/>
              </a:rPr>
              <a:t>regimes.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10183" y="5283708"/>
            <a:ext cx="457200" cy="455930"/>
          </a:xfrm>
          <a:custGeom>
            <a:avLst/>
            <a:gdLst/>
            <a:ahLst/>
            <a:cxnLst/>
            <a:rect l="l" t="t" r="r" b="b"/>
            <a:pathLst>
              <a:path w="457200" h="455929">
                <a:moveTo>
                  <a:pt x="426821" y="0"/>
                </a:moveTo>
                <a:lnTo>
                  <a:pt x="30378" y="0"/>
                </a:lnTo>
                <a:lnTo>
                  <a:pt x="18554" y="2385"/>
                </a:lnTo>
                <a:lnTo>
                  <a:pt x="8897" y="8890"/>
                </a:lnTo>
                <a:lnTo>
                  <a:pt x="2387" y="18538"/>
                </a:lnTo>
                <a:lnTo>
                  <a:pt x="0" y="30353"/>
                </a:lnTo>
                <a:lnTo>
                  <a:pt x="0" y="425323"/>
                </a:lnTo>
                <a:lnTo>
                  <a:pt x="2387" y="437137"/>
                </a:lnTo>
                <a:lnTo>
                  <a:pt x="8897" y="446786"/>
                </a:lnTo>
                <a:lnTo>
                  <a:pt x="18554" y="453290"/>
                </a:lnTo>
                <a:lnTo>
                  <a:pt x="30378" y="455676"/>
                </a:lnTo>
                <a:lnTo>
                  <a:pt x="426821" y="455676"/>
                </a:lnTo>
                <a:lnTo>
                  <a:pt x="438645" y="453290"/>
                </a:lnTo>
                <a:lnTo>
                  <a:pt x="448302" y="446786"/>
                </a:lnTo>
                <a:lnTo>
                  <a:pt x="454812" y="437137"/>
                </a:lnTo>
                <a:lnTo>
                  <a:pt x="457200" y="425323"/>
                </a:lnTo>
                <a:lnTo>
                  <a:pt x="457200" y="30353"/>
                </a:lnTo>
                <a:lnTo>
                  <a:pt x="454812" y="18538"/>
                </a:lnTo>
                <a:lnTo>
                  <a:pt x="448302" y="8890"/>
                </a:lnTo>
                <a:lnTo>
                  <a:pt x="438645" y="2385"/>
                </a:lnTo>
                <a:lnTo>
                  <a:pt x="426821" y="0"/>
                </a:lnTo>
                <a:close/>
              </a:path>
            </a:pathLst>
          </a:custGeom>
          <a:solidFill>
            <a:srgbClr val="393A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33119" y="5275834"/>
            <a:ext cx="210820" cy="384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50" spc="105" dirty="0">
                <a:solidFill>
                  <a:srgbClr val="CFCABE"/>
                </a:solidFill>
                <a:latin typeface="Georgia"/>
                <a:cs typeface="Georgia"/>
              </a:rPr>
              <a:t>3</a:t>
            </a:r>
            <a:endParaRPr sz="2350">
              <a:latin typeface="Georgia"/>
              <a:cs typeface="Georg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58646" y="5259070"/>
            <a:ext cx="5763260" cy="2084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spc="85" dirty="0">
                <a:solidFill>
                  <a:srgbClr val="CFCABE"/>
                </a:solidFill>
                <a:latin typeface="Georgia"/>
                <a:cs typeface="Georgia"/>
              </a:rPr>
              <a:t>Global</a:t>
            </a:r>
            <a:r>
              <a:rPr sz="1950" spc="-10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1950" spc="65" dirty="0">
                <a:solidFill>
                  <a:srgbClr val="CFCABE"/>
                </a:solidFill>
                <a:latin typeface="Georgia"/>
                <a:cs typeface="Georgia"/>
              </a:rPr>
              <a:t>Harmonisation</a:t>
            </a:r>
            <a:endParaRPr sz="1950">
              <a:latin typeface="Georgia"/>
              <a:cs typeface="Georgia"/>
            </a:endParaRPr>
          </a:p>
          <a:p>
            <a:pPr marL="12700" marR="5080">
              <a:lnSpc>
                <a:spcPct val="139700"/>
              </a:lnSpc>
              <a:spcBef>
                <a:spcPts val="880"/>
              </a:spcBef>
            </a:pPr>
            <a:r>
              <a:rPr sz="1550" spc="120" dirty="0">
                <a:solidFill>
                  <a:srgbClr val="CFCABE"/>
                </a:solidFill>
                <a:latin typeface="Trebuchet MS"/>
                <a:cs typeface="Trebuchet MS"/>
              </a:rPr>
              <a:t>As</a:t>
            </a:r>
            <a:r>
              <a:rPr sz="1550" spc="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65" dirty="0">
                <a:solidFill>
                  <a:srgbClr val="CFCABE"/>
                </a:solidFill>
                <a:latin typeface="Trebuchet MS"/>
                <a:cs typeface="Trebuchet MS"/>
              </a:rPr>
              <a:t>businesses</a:t>
            </a:r>
            <a:r>
              <a:rPr sz="1550" spc="6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55" dirty="0">
                <a:solidFill>
                  <a:srgbClr val="CFCABE"/>
                </a:solidFill>
                <a:latin typeface="Trebuchet MS"/>
                <a:cs typeface="Trebuchet MS"/>
              </a:rPr>
              <a:t>and</a:t>
            </a:r>
            <a:r>
              <a:rPr sz="1550" spc="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10" dirty="0">
                <a:solidFill>
                  <a:srgbClr val="CFCABE"/>
                </a:solidFill>
                <a:latin typeface="Trebuchet MS"/>
                <a:cs typeface="Trebuchet MS"/>
              </a:rPr>
              <a:t>technologies</a:t>
            </a:r>
            <a:r>
              <a:rPr sz="1550" spc="4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10" dirty="0">
                <a:solidFill>
                  <a:srgbClr val="CFCABE"/>
                </a:solidFill>
                <a:latin typeface="Trebuchet MS"/>
                <a:cs typeface="Trebuchet MS"/>
              </a:rPr>
              <a:t>continue</a:t>
            </a:r>
            <a:r>
              <a:rPr sz="1550" spc="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10" dirty="0">
                <a:solidFill>
                  <a:srgbClr val="CFCABE"/>
                </a:solidFill>
                <a:latin typeface="Trebuchet MS"/>
                <a:cs typeface="Trebuchet MS"/>
              </a:rPr>
              <a:t>to</a:t>
            </a:r>
            <a:r>
              <a:rPr sz="1550" spc="4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10" dirty="0">
                <a:solidFill>
                  <a:srgbClr val="CFCABE"/>
                </a:solidFill>
                <a:latin typeface="Trebuchet MS"/>
                <a:cs typeface="Trebuchet MS"/>
              </a:rPr>
              <a:t>transcend</a:t>
            </a:r>
            <a:r>
              <a:rPr sz="1550" spc="7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-10" dirty="0">
                <a:solidFill>
                  <a:srgbClr val="CFCABE"/>
                </a:solidFill>
                <a:latin typeface="Trebuchet MS"/>
                <a:cs typeface="Trebuchet MS"/>
              </a:rPr>
              <a:t>national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boundaries,</a:t>
            </a:r>
            <a:r>
              <a:rPr sz="1550" spc="-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there</a:t>
            </a:r>
            <a:r>
              <a:rPr sz="1550" spc="-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-10" dirty="0">
                <a:solidFill>
                  <a:srgbClr val="CFCABE"/>
                </a:solidFill>
                <a:latin typeface="Trebuchet MS"/>
                <a:cs typeface="Trebuchet MS"/>
              </a:rPr>
              <a:t>will</a:t>
            </a:r>
            <a:r>
              <a:rPr sz="1550" spc="-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65" dirty="0">
                <a:solidFill>
                  <a:srgbClr val="CFCABE"/>
                </a:solidFill>
                <a:latin typeface="Trebuchet MS"/>
                <a:cs typeface="Trebuchet MS"/>
              </a:rPr>
              <a:t>be</a:t>
            </a:r>
            <a:r>
              <a:rPr sz="1550" spc="-4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a</a:t>
            </a:r>
            <a:r>
              <a:rPr sz="1550" spc="-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60" dirty="0">
                <a:solidFill>
                  <a:srgbClr val="CFCABE"/>
                </a:solidFill>
                <a:latin typeface="Trebuchet MS"/>
                <a:cs typeface="Trebuchet MS"/>
              </a:rPr>
              <a:t>growing</a:t>
            </a:r>
            <a:r>
              <a:rPr sz="1550" spc="-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55" dirty="0">
                <a:solidFill>
                  <a:srgbClr val="CFCABE"/>
                </a:solidFill>
                <a:latin typeface="Trebuchet MS"/>
                <a:cs typeface="Trebuchet MS"/>
              </a:rPr>
              <a:t>need</a:t>
            </a:r>
            <a:r>
              <a:rPr sz="1550" spc="-5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for</a:t>
            </a:r>
            <a:r>
              <a:rPr sz="1550" spc="-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-10" dirty="0">
                <a:solidFill>
                  <a:srgbClr val="CFCABE"/>
                </a:solidFill>
                <a:latin typeface="Trebuchet MS"/>
                <a:cs typeface="Trebuchet MS"/>
              </a:rPr>
              <a:t>international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cooperation</a:t>
            </a:r>
            <a:r>
              <a:rPr sz="1550" spc="6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55" dirty="0">
                <a:solidFill>
                  <a:srgbClr val="CFCABE"/>
                </a:solidFill>
                <a:latin typeface="Trebuchet MS"/>
                <a:cs typeface="Trebuchet MS"/>
              </a:rPr>
              <a:t>and</a:t>
            </a:r>
            <a:r>
              <a:rPr sz="1550" spc="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harmonisation</a:t>
            </a:r>
            <a:r>
              <a:rPr sz="1550" spc="7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of</a:t>
            </a:r>
            <a:r>
              <a:rPr sz="1550" spc="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vicarious</a:t>
            </a:r>
            <a:r>
              <a:rPr sz="1550" spc="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-35" dirty="0">
                <a:solidFill>
                  <a:srgbClr val="CFCABE"/>
                </a:solidFill>
                <a:latin typeface="Trebuchet MS"/>
                <a:cs typeface="Trebuchet MS"/>
              </a:rPr>
              <a:t>liability</a:t>
            </a:r>
            <a:r>
              <a:rPr sz="1550" spc="8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-10" dirty="0">
                <a:solidFill>
                  <a:srgbClr val="CFCABE"/>
                </a:solidFill>
                <a:latin typeface="Trebuchet MS"/>
                <a:cs typeface="Trebuchet MS"/>
              </a:rPr>
              <a:t>principles.</a:t>
            </a:r>
            <a:endParaRPr sz="1550">
              <a:latin typeface="Trebuchet MS"/>
              <a:cs typeface="Trebuchet MS"/>
            </a:endParaRPr>
          </a:p>
          <a:p>
            <a:pPr marL="12700" marR="246379">
              <a:lnSpc>
                <a:spcPct val="139400"/>
              </a:lnSpc>
              <a:spcBef>
                <a:spcPts val="10"/>
              </a:spcBef>
            </a:pP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This</a:t>
            </a:r>
            <a:r>
              <a:rPr sz="1550" spc="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presents</a:t>
            </a:r>
            <a:r>
              <a:rPr sz="1550" spc="7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both</a:t>
            </a:r>
            <a:r>
              <a:rPr sz="1550" spc="50" dirty="0">
                <a:solidFill>
                  <a:srgbClr val="CFCABE"/>
                </a:solidFill>
                <a:latin typeface="Trebuchet MS"/>
                <a:cs typeface="Trebuchet MS"/>
              </a:rPr>
              <a:t> challenges</a:t>
            </a:r>
            <a:r>
              <a:rPr sz="1550" spc="55" dirty="0">
                <a:solidFill>
                  <a:srgbClr val="CFCABE"/>
                </a:solidFill>
                <a:latin typeface="Trebuchet MS"/>
                <a:cs typeface="Trebuchet MS"/>
              </a:rPr>
              <a:t> and</a:t>
            </a:r>
            <a:r>
              <a:rPr sz="1550" spc="5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opportunities</a:t>
            </a:r>
            <a:r>
              <a:rPr sz="1550" spc="8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-10" dirty="0">
                <a:solidFill>
                  <a:srgbClr val="CFCABE"/>
                </a:solidFill>
                <a:latin typeface="Trebuchet MS"/>
                <a:cs typeface="Trebuchet MS"/>
              </a:rPr>
              <a:t>for</a:t>
            </a:r>
            <a:r>
              <a:rPr sz="1550" spc="4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-10" dirty="0">
                <a:solidFill>
                  <a:srgbClr val="CFCABE"/>
                </a:solidFill>
                <a:latin typeface="Trebuchet MS"/>
                <a:cs typeface="Trebuchet MS"/>
              </a:rPr>
              <a:t>creating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more</a:t>
            </a:r>
            <a:r>
              <a:rPr sz="1550" spc="10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consistent</a:t>
            </a:r>
            <a:r>
              <a:rPr sz="1550" spc="1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55" dirty="0">
                <a:solidFill>
                  <a:srgbClr val="CFCABE"/>
                </a:solidFill>
                <a:latin typeface="Trebuchet MS"/>
                <a:cs typeface="Trebuchet MS"/>
              </a:rPr>
              <a:t>and</a:t>
            </a:r>
            <a:r>
              <a:rPr sz="1550" spc="10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equitable</a:t>
            </a:r>
            <a:r>
              <a:rPr sz="1550" spc="14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global</a:t>
            </a:r>
            <a:r>
              <a:rPr sz="1550" spc="1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-10" dirty="0">
                <a:solidFill>
                  <a:srgbClr val="CFCABE"/>
                </a:solidFill>
                <a:latin typeface="Trebuchet MS"/>
                <a:cs typeface="Trebuchet MS"/>
              </a:rPr>
              <a:t>standards.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417307" y="5283708"/>
            <a:ext cx="455930" cy="455930"/>
          </a:xfrm>
          <a:custGeom>
            <a:avLst/>
            <a:gdLst/>
            <a:ahLst/>
            <a:cxnLst/>
            <a:rect l="l" t="t" r="r" b="b"/>
            <a:pathLst>
              <a:path w="455929" h="455929">
                <a:moveTo>
                  <a:pt x="425323" y="0"/>
                </a:moveTo>
                <a:lnTo>
                  <a:pt x="30352" y="0"/>
                </a:lnTo>
                <a:lnTo>
                  <a:pt x="18538" y="2385"/>
                </a:lnTo>
                <a:lnTo>
                  <a:pt x="8890" y="8890"/>
                </a:lnTo>
                <a:lnTo>
                  <a:pt x="2385" y="18538"/>
                </a:lnTo>
                <a:lnTo>
                  <a:pt x="0" y="30353"/>
                </a:lnTo>
                <a:lnTo>
                  <a:pt x="0" y="425323"/>
                </a:lnTo>
                <a:lnTo>
                  <a:pt x="2385" y="437137"/>
                </a:lnTo>
                <a:lnTo>
                  <a:pt x="8889" y="446786"/>
                </a:lnTo>
                <a:lnTo>
                  <a:pt x="18538" y="453290"/>
                </a:lnTo>
                <a:lnTo>
                  <a:pt x="30352" y="455676"/>
                </a:lnTo>
                <a:lnTo>
                  <a:pt x="425323" y="455676"/>
                </a:lnTo>
                <a:lnTo>
                  <a:pt x="437137" y="453290"/>
                </a:lnTo>
                <a:lnTo>
                  <a:pt x="446786" y="446786"/>
                </a:lnTo>
                <a:lnTo>
                  <a:pt x="453290" y="437137"/>
                </a:lnTo>
                <a:lnTo>
                  <a:pt x="455675" y="425323"/>
                </a:lnTo>
                <a:lnTo>
                  <a:pt x="455675" y="30353"/>
                </a:lnTo>
                <a:lnTo>
                  <a:pt x="453290" y="18538"/>
                </a:lnTo>
                <a:lnTo>
                  <a:pt x="446786" y="8890"/>
                </a:lnTo>
                <a:lnTo>
                  <a:pt x="437137" y="2385"/>
                </a:lnTo>
                <a:lnTo>
                  <a:pt x="425323" y="0"/>
                </a:lnTo>
                <a:close/>
              </a:path>
            </a:pathLst>
          </a:custGeom>
          <a:solidFill>
            <a:srgbClr val="393A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545705" y="5275834"/>
            <a:ext cx="200660" cy="384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50" spc="-50" dirty="0">
                <a:solidFill>
                  <a:srgbClr val="CFCABE"/>
                </a:solidFill>
                <a:latin typeface="Georgia"/>
                <a:cs typeface="Georgia"/>
              </a:rPr>
              <a:t>4</a:t>
            </a:r>
            <a:endParaRPr sz="2350">
              <a:latin typeface="Georgia"/>
              <a:cs typeface="Georgia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17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064754" y="5259070"/>
            <a:ext cx="5657215" cy="2084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spc="85" dirty="0">
                <a:solidFill>
                  <a:srgbClr val="CFCABE"/>
                </a:solidFill>
                <a:latin typeface="Georgia"/>
                <a:cs typeface="Georgia"/>
              </a:rPr>
              <a:t>Continuous</a:t>
            </a:r>
            <a:r>
              <a:rPr sz="1950" spc="-15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1950" spc="75" dirty="0">
                <a:solidFill>
                  <a:srgbClr val="CFCABE"/>
                </a:solidFill>
                <a:latin typeface="Georgia"/>
                <a:cs typeface="Georgia"/>
              </a:rPr>
              <a:t>Dialogue</a:t>
            </a:r>
            <a:endParaRPr sz="1950">
              <a:latin typeface="Georgia"/>
              <a:cs typeface="Georgia"/>
            </a:endParaRPr>
          </a:p>
          <a:p>
            <a:pPr marL="12700" marR="5080">
              <a:lnSpc>
                <a:spcPct val="139700"/>
              </a:lnSpc>
              <a:spcBef>
                <a:spcPts val="880"/>
              </a:spcBef>
            </a:pP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The</a:t>
            </a:r>
            <a:r>
              <a:rPr sz="1550" spc="8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evolving</a:t>
            </a:r>
            <a:r>
              <a:rPr sz="1550" spc="6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nature</a:t>
            </a:r>
            <a:r>
              <a:rPr sz="1550" spc="1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of</a:t>
            </a:r>
            <a:r>
              <a:rPr sz="1550" spc="7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vicarious</a:t>
            </a:r>
            <a:r>
              <a:rPr sz="1550" spc="1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-35" dirty="0">
                <a:solidFill>
                  <a:srgbClr val="CFCABE"/>
                </a:solidFill>
                <a:latin typeface="Trebuchet MS"/>
                <a:cs typeface="Trebuchet MS"/>
              </a:rPr>
              <a:t>liability</a:t>
            </a:r>
            <a:r>
              <a:rPr sz="1550" spc="114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necessitates</a:t>
            </a:r>
            <a:r>
              <a:rPr sz="1550" spc="1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60" dirty="0">
                <a:solidFill>
                  <a:srgbClr val="CFCABE"/>
                </a:solidFill>
                <a:latin typeface="Trebuchet MS"/>
                <a:cs typeface="Trebuchet MS"/>
              </a:rPr>
              <a:t>ongoing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dialogue</a:t>
            </a:r>
            <a:r>
              <a:rPr sz="1550" spc="2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between</a:t>
            </a:r>
            <a:r>
              <a:rPr sz="1550" spc="20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legal</a:t>
            </a:r>
            <a:r>
              <a:rPr sz="1550" spc="19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professionals,</a:t>
            </a:r>
            <a:r>
              <a:rPr sz="1550" spc="26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policymakers,</a:t>
            </a:r>
            <a:r>
              <a:rPr sz="1550" spc="2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-10" dirty="0">
                <a:solidFill>
                  <a:srgbClr val="CFCABE"/>
                </a:solidFill>
                <a:latin typeface="Trebuchet MS"/>
                <a:cs typeface="Trebuchet MS"/>
              </a:rPr>
              <a:t>ethicists, </a:t>
            </a:r>
            <a:r>
              <a:rPr sz="1550" spc="55" dirty="0">
                <a:solidFill>
                  <a:srgbClr val="CFCABE"/>
                </a:solidFill>
                <a:latin typeface="Trebuchet MS"/>
                <a:cs typeface="Trebuchet MS"/>
              </a:rPr>
              <a:t>and</a:t>
            </a:r>
            <a:r>
              <a:rPr sz="1550" spc="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technologists.</a:t>
            </a:r>
            <a:r>
              <a:rPr sz="1550" spc="8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Only</a:t>
            </a:r>
            <a:r>
              <a:rPr sz="1550" spc="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through</a:t>
            </a:r>
            <a:r>
              <a:rPr sz="1550" spc="6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collaborative</a:t>
            </a:r>
            <a:r>
              <a:rPr sz="1550" spc="9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efforts</a:t>
            </a:r>
            <a:r>
              <a:rPr sz="1550" spc="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55" dirty="0">
                <a:solidFill>
                  <a:srgbClr val="CFCABE"/>
                </a:solidFill>
                <a:latin typeface="Trebuchet MS"/>
                <a:cs typeface="Trebuchet MS"/>
              </a:rPr>
              <a:t>can</a:t>
            </a:r>
            <a:r>
              <a:rPr sz="1550" spc="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55" dirty="0">
                <a:solidFill>
                  <a:srgbClr val="CFCABE"/>
                </a:solidFill>
                <a:latin typeface="Trebuchet MS"/>
                <a:cs typeface="Trebuchet MS"/>
              </a:rPr>
              <a:t>we </a:t>
            </a:r>
            <a:r>
              <a:rPr sz="1550" spc="60" dirty="0">
                <a:solidFill>
                  <a:srgbClr val="CFCABE"/>
                </a:solidFill>
                <a:latin typeface="Trebuchet MS"/>
                <a:cs typeface="Trebuchet MS"/>
              </a:rPr>
              <a:t>hope</a:t>
            </a:r>
            <a:r>
              <a:rPr sz="1550" spc="-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to</a:t>
            </a:r>
            <a:r>
              <a:rPr sz="1550" spc="-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55" dirty="0">
                <a:solidFill>
                  <a:srgbClr val="CFCABE"/>
                </a:solidFill>
                <a:latin typeface="Trebuchet MS"/>
                <a:cs typeface="Trebuchet MS"/>
              </a:rPr>
              <a:t>develop</a:t>
            </a:r>
            <a:r>
              <a:rPr sz="1550" spc="-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-35" dirty="0">
                <a:solidFill>
                  <a:srgbClr val="CFCABE"/>
                </a:solidFill>
                <a:latin typeface="Trebuchet MS"/>
                <a:cs typeface="Trebuchet MS"/>
              </a:rPr>
              <a:t>liability</a:t>
            </a:r>
            <a:r>
              <a:rPr sz="1550" spc="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frameworks</a:t>
            </a:r>
            <a:r>
              <a:rPr sz="1550" spc="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-20" dirty="0">
                <a:solidFill>
                  <a:srgbClr val="CFCABE"/>
                </a:solidFill>
                <a:latin typeface="Trebuchet MS"/>
                <a:cs typeface="Trebuchet MS"/>
              </a:rPr>
              <a:t>that</a:t>
            </a:r>
            <a:r>
              <a:rPr sz="1550" spc="-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are</a:t>
            </a:r>
            <a:r>
              <a:rPr sz="1550" spc="-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both</a:t>
            </a:r>
            <a:r>
              <a:rPr sz="1550" spc="-25" dirty="0">
                <a:solidFill>
                  <a:srgbClr val="CFCABE"/>
                </a:solidFill>
                <a:latin typeface="Trebuchet MS"/>
                <a:cs typeface="Trebuchet MS"/>
              </a:rPr>
              <a:t> just</a:t>
            </a:r>
            <a:r>
              <a:rPr sz="1550" spc="-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30" dirty="0">
                <a:solidFill>
                  <a:srgbClr val="CFCABE"/>
                </a:solidFill>
                <a:latin typeface="Trebuchet MS"/>
                <a:cs typeface="Trebuchet MS"/>
              </a:rPr>
              <a:t>and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adaptable</a:t>
            </a:r>
            <a:r>
              <a:rPr sz="1550" spc="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to</a:t>
            </a:r>
            <a:r>
              <a:rPr sz="1550" spc="-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future</a:t>
            </a:r>
            <a:r>
              <a:rPr sz="1550" spc="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-10" dirty="0">
                <a:solidFill>
                  <a:srgbClr val="CFCABE"/>
                </a:solidFill>
                <a:latin typeface="Trebuchet MS"/>
                <a:cs typeface="Trebuchet MS"/>
              </a:rPr>
              <a:t>challenges.</a:t>
            </a:r>
            <a:endParaRPr sz="15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6719" y="1266092"/>
            <a:ext cx="3039491" cy="5753494"/>
          </a:xfrm>
        </p:spPr>
        <p:txBody>
          <a:bodyPr>
            <a:normAutofit/>
          </a:bodyPr>
          <a:lstStyle/>
          <a:p>
            <a:r>
              <a:rPr lang="en-GB" b="1">
                <a:solidFill>
                  <a:srgbClr val="262626"/>
                </a:solidFill>
              </a:rPr>
              <a:t>Minor House Keeping</a:t>
            </a:r>
            <a:endParaRPr lang="en-US" b="1">
              <a:solidFill>
                <a:srgbClr val="262626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8447D-E6CF-1594-1236-653465C23B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47876" y="7655260"/>
            <a:ext cx="1920240" cy="335280"/>
          </a:xfrm>
        </p:spPr>
        <p:txBody>
          <a:bodyPr>
            <a:normAutofit/>
          </a:bodyPr>
          <a:lstStyle/>
          <a:p>
            <a:pPr defTabSz="548640" rtl="0">
              <a:spcAft>
                <a:spcPts val="720"/>
              </a:spcAft>
            </a:pPr>
            <a:fld id="{D73D89B5-A790-413B-9CD7-B4F14CFDAC46}" type="datetime1">
              <a:rPr lang="en-US" kern="1200">
                <a:solidFill>
                  <a:prstClr val="black"/>
                </a:solidFill>
                <a:latin typeface="Garamond" panose="02020404030301010803"/>
                <a:ea typeface="+mn-ea"/>
                <a:cs typeface="+mn-cs"/>
              </a:rPr>
              <a:pPr defTabSz="548640" rtl="0">
                <a:spcAft>
                  <a:spcPts val="720"/>
                </a:spcAft>
              </a:pPr>
              <a:t>11/23/2024</a:t>
            </a:fld>
            <a:endParaRPr lang="en-US" kern="1200">
              <a:solidFill>
                <a:prstClr val="black"/>
              </a:solidFill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D2FED1-171F-D8EC-361B-EF8B2945B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259557" y="7655260"/>
            <a:ext cx="651236" cy="335280"/>
          </a:xfrm>
        </p:spPr>
        <p:txBody>
          <a:bodyPr>
            <a:normAutofit/>
          </a:bodyPr>
          <a:lstStyle/>
          <a:p>
            <a:pPr defTabSz="548640" rtl="0">
              <a:spcAft>
                <a:spcPts val="720"/>
              </a:spcAft>
            </a:pPr>
            <a:fld id="{103DA290-49AB-4A6C-90E9-3D87C6460C9F}" type="slidenum">
              <a:rPr lang="en-US" kern="1200">
                <a:solidFill>
                  <a:prstClr val="black"/>
                </a:solidFill>
                <a:latin typeface="Garamond" panose="02020404030301010803"/>
                <a:ea typeface="+mn-ea"/>
                <a:cs typeface="+mn-cs"/>
              </a:rPr>
              <a:pPr defTabSz="548640" rtl="0">
                <a:spcAft>
                  <a:spcPts val="720"/>
                </a:spcAft>
              </a:pPr>
              <a:t>2</a:t>
            </a:fld>
            <a:endParaRPr lang="en-US" kern="1200">
              <a:solidFill>
                <a:prstClr val="black"/>
              </a:solidFill>
              <a:latin typeface="Garamond" panose="02020404030301010803"/>
              <a:ea typeface="+mn-ea"/>
              <a:cs typeface="+mn-cs"/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4942BDF6-7AA6-6C1B-1A1C-35882F91A52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564087" y="965605"/>
          <a:ext cx="7097051" cy="6298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6959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1304" y="937386"/>
            <a:ext cx="11874500" cy="923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7720"/>
              </a:lnSpc>
            </a:pPr>
            <a:r>
              <a:rPr lang="en-GB" sz="6150" spc="305" dirty="0"/>
              <a:t>Introduction</a:t>
            </a:r>
            <a:endParaRPr sz="6150" dirty="0"/>
          </a:p>
        </p:txBody>
      </p:sp>
      <p:sp>
        <p:nvSpPr>
          <p:cNvPr id="3" name="object 3"/>
          <p:cNvSpPr txBox="1"/>
          <p:nvPr/>
        </p:nvSpPr>
        <p:spPr>
          <a:xfrm>
            <a:off x="781304" y="3354121"/>
            <a:ext cx="12842875" cy="320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6670">
              <a:lnSpc>
                <a:spcPct val="138100"/>
              </a:lnSpc>
              <a:spcBef>
                <a:spcPts val="100"/>
              </a:spcBef>
            </a:pPr>
            <a:r>
              <a:rPr sz="1750" spc="65" dirty="0">
                <a:solidFill>
                  <a:srgbClr val="CFCABE"/>
                </a:solidFill>
                <a:latin typeface="Trebuchet MS"/>
                <a:cs typeface="Trebuchet MS"/>
              </a:rPr>
              <a:t>The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65" dirty="0">
                <a:solidFill>
                  <a:srgbClr val="CFCABE"/>
                </a:solidFill>
                <a:latin typeface="Trebuchet MS"/>
                <a:cs typeface="Trebuchet MS"/>
              </a:rPr>
              <a:t>landscape</a:t>
            </a:r>
            <a:r>
              <a:rPr sz="1750" spc="-5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of</a:t>
            </a:r>
            <a:r>
              <a:rPr sz="1750" spc="-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vicarious</a:t>
            </a:r>
            <a:r>
              <a:rPr sz="1750" spc="-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40" dirty="0">
                <a:solidFill>
                  <a:srgbClr val="CFCABE"/>
                </a:solidFill>
                <a:latin typeface="Trebuchet MS"/>
                <a:cs typeface="Trebuchet MS"/>
              </a:rPr>
              <a:t>liability</a:t>
            </a:r>
            <a:r>
              <a:rPr sz="1750" spc="-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is</a:t>
            </a:r>
            <a:r>
              <a:rPr sz="1750" spc="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70" dirty="0">
                <a:solidFill>
                  <a:srgbClr val="CFCABE"/>
                </a:solidFill>
                <a:latin typeface="Trebuchet MS"/>
                <a:cs typeface="Trebuchet MS"/>
              </a:rPr>
              <a:t>undergoing</a:t>
            </a:r>
            <a:r>
              <a:rPr sz="1750" spc="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a</a:t>
            </a:r>
            <a:r>
              <a:rPr sz="1750" spc="-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50" dirty="0">
                <a:solidFill>
                  <a:srgbClr val="CFCABE"/>
                </a:solidFill>
                <a:latin typeface="Trebuchet MS"/>
                <a:cs typeface="Trebuchet MS"/>
              </a:rPr>
              <a:t>profound</a:t>
            </a:r>
            <a:r>
              <a:rPr sz="1750" spc="-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transformation,</a:t>
            </a:r>
            <a:r>
              <a:rPr sz="1750" spc="-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driven</a:t>
            </a:r>
            <a:r>
              <a:rPr sz="1750" spc="-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90" dirty="0">
                <a:solidFill>
                  <a:srgbClr val="CFCABE"/>
                </a:solidFill>
                <a:latin typeface="Trebuchet MS"/>
                <a:cs typeface="Trebuchet MS"/>
              </a:rPr>
              <a:t>by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rapid</a:t>
            </a:r>
            <a:r>
              <a:rPr sz="1750" spc="-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technological</a:t>
            </a:r>
            <a:r>
              <a:rPr sz="1750" spc="-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advancements, </a:t>
            </a:r>
            <a:r>
              <a:rPr sz="1750" spc="50" dirty="0">
                <a:solidFill>
                  <a:srgbClr val="CFCABE"/>
                </a:solidFill>
                <a:latin typeface="Trebuchet MS"/>
                <a:cs typeface="Trebuchet MS"/>
              </a:rPr>
              <a:t>evolving</a:t>
            </a:r>
            <a:r>
              <a:rPr sz="1750" spc="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work</a:t>
            </a:r>
            <a:r>
              <a:rPr sz="1750" spc="-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paradigms,</a:t>
            </a:r>
            <a:r>
              <a:rPr sz="1750" spc="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65" dirty="0">
                <a:solidFill>
                  <a:srgbClr val="CFCABE"/>
                </a:solidFill>
                <a:latin typeface="Trebuchet MS"/>
                <a:cs typeface="Trebuchet MS"/>
              </a:rPr>
              <a:t>and</a:t>
            </a:r>
            <a:r>
              <a:rPr sz="1750" spc="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shifting</a:t>
            </a:r>
            <a:r>
              <a:rPr sz="1750" spc="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societal</a:t>
            </a:r>
            <a:r>
              <a:rPr sz="1750" spc="-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norms.</a:t>
            </a:r>
            <a:r>
              <a:rPr sz="1750" spc="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This</a:t>
            </a:r>
            <a:r>
              <a:rPr sz="1750" spc="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presentation</a:t>
            </a:r>
            <a:r>
              <a:rPr sz="1750" spc="-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65" dirty="0">
                <a:solidFill>
                  <a:srgbClr val="CFCABE"/>
                </a:solidFill>
                <a:latin typeface="Trebuchet MS"/>
                <a:cs typeface="Trebuchet MS"/>
              </a:rPr>
              <a:t>delves</a:t>
            </a:r>
            <a:r>
              <a:rPr sz="1750" spc="-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into</a:t>
            </a:r>
            <a:r>
              <a:rPr sz="1750" spc="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the</a:t>
            </a:r>
            <a:r>
              <a:rPr sz="1750" spc="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70" dirty="0">
                <a:solidFill>
                  <a:srgbClr val="CFCABE"/>
                </a:solidFill>
                <a:latin typeface="Trebuchet MS"/>
                <a:cs typeface="Trebuchet MS"/>
              </a:rPr>
              <a:t>emerging</a:t>
            </a:r>
            <a:r>
              <a:rPr sz="1750" spc="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legal</a:t>
            </a:r>
            <a:r>
              <a:rPr sz="1750" spc="-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70" dirty="0">
                <a:solidFill>
                  <a:srgbClr val="CFCABE"/>
                </a:solidFill>
                <a:latin typeface="Trebuchet MS"/>
                <a:cs typeface="Trebuchet MS"/>
              </a:rPr>
              <a:t>issues</a:t>
            </a:r>
            <a:r>
              <a:rPr sz="1750" spc="-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35" dirty="0">
                <a:solidFill>
                  <a:srgbClr val="CFCABE"/>
                </a:solidFill>
                <a:latin typeface="Trebuchet MS"/>
                <a:cs typeface="Trebuchet MS"/>
              </a:rPr>
              <a:t>that</a:t>
            </a:r>
            <a:r>
              <a:rPr sz="1750" spc="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25" dirty="0">
                <a:solidFill>
                  <a:srgbClr val="CFCABE"/>
                </a:solidFill>
                <a:latin typeface="Trebuchet MS"/>
                <a:cs typeface="Trebuchet MS"/>
              </a:rPr>
              <a:t>are </a:t>
            </a:r>
            <a:r>
              <a:rPr sz="1750" spc="55" dirty="0">
                <a:solidFill>
                  <a:srgbClr val="CFCABE"/>
                </a:solidFill>
                <a:latin typeface="Trebuchet MS"/>
                <a:cs typeface="Trebuchet MS"/>
              </a:rPr>
              <a:t>reshaping</a:t>
            </a:r>
            <a:r>
              <a:rPr sz="1750" spc="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the</a:t>
            </a:r>
            <a:r>
              <a:rPr sz="1750" spc="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doctrine</a:t>
            </a:r>
            <a:r>
              <a:rPr sz="1750" spc="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of</a:t>
            </a:r>
            <a:r>
              <a:rPr sz="1750" spc="-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vicarious</a:t>
            </a:r>
            <a:r>
              <a:rPr sz="1750" spc="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60" dirty="0">
                <a:solidFill>
                  <a:srgbClr val="CFCABE"/>
                </a:solidFill>
                <a:latin typeface="Trebuchet MS"/>
                <a:cs typeface="Trebuchet MS"/>
              </a:rPr>
              <a:t>liability,</a:t>
            </a:r>
            <a:r>
              <a:rPr sz="1750" spc="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exploring</a:t>
            </a:r>
            <a:r>
              <a:rPr sz="1750" spc="-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20" dirty="0">
                <a:solidFill>
                  <a:srgbClr val="CFCABE"/>
                </a:solidFill>
                <a:latin typeface="Trebuchet MS"/>
                <a:cs typeface="Trebuchet MS"/>
              </a:rPr>
              <a:t>its</a:t>
            </a:r>
            <a:r>
              <a:rPr sz="1750" spc="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application</a:t>
            </a:r>
            <a:r>
              <a:rPr sz="1750" spc="-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in</a:t>
            </a:r>
            <a:r>
              <a:rPr sz="1750" spc="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55" dirty="0">
                <a:solidFill>
                  <a:srgbClr val="CFCABE"/>
                </a:solidFill>
                <a:latin typeface="Trebuchet MS"/>
                <a:cs typeface="Trebuchet MS"/>
              </a:rPr>
              <a:t>novel</a:t>
            </a:r>
            <a:r>
              <a:rPr sz="1750" spc="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contexts</a:t>
            </a:r>
            <a:r>
              <a:rPr sz="1750" spc="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65" dirty="0">
                <a:solidFill>
                  <a:srgbClr val="CFCABE"/>
                </a:solidFill>
                <a:latin typeface="Trebuchet MS"/>
                <a:cs typeface="Trebuchet MS"/>
              </a:rPr>
              <a:t>and</a:t>
            </a:r>
            <a:r>
              <a:rPr sz="1750" spc="-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examining</a:t>
            </a:r>
            <a:r>
              <a:rPr sz="1750" spc="4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the</a:t>
            </a:r>
            <a:r>
              <a:rPr sz="1750" spc="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65" dirty="0">
                <a:solidFill>
                  <a:srgbClr val="CFCABE"/>
                </a:solidFill>
                <a:latin typeface="Trebuchet MS"/>
                <a:cs typeface="Trebuchet MS"/>
              </a:rPr>
              <a:t>challenges</a:t>
            </a:r>
            <a:r>
              <a:rPr sz="1750" spc="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faced</a:t>
            </a:r>
            <a:r>
              <a:rPr sz="1750" spc="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60" dirty="0">
                <a:solidFill>
                  <a:srgbClr val="CFCABE"/>
                </a:solidFill>
                <a:latin typeface="Trebuchet MS"/>
                <a:cs typeface="Trebuchet MS"/>
              </a:rPr>
              <a:t>by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courts</a:t>
            </a:r>
            <a:r>
              <a:rPr sz="1750" spc="-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65" dirty="0">
                <a:solidFill>
                  <a:srgbClr val="CFCABE"/>
                </a:solidFill>
                <a:latin typeface="Trebuchet MS"/>
                <a:cs typeface="Trebuchet MS"/>
              </a:rPr>
              <a:t>and</a:t>
            </a:r>
            <a:r>
              <a:rPr sz="1750" spc="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50" dirty="0">
                <a:solidFill>
                  <a:srgbClr val="CFCABE"/>
                </a:solidFill>
                <a:latin typeface="Trebuchet MS"/>
                <a:cs typeface="Trebuchet MS"/>
              </a:rPr>
              <a:t>policymakers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 in</a:t>
            </a:r>
            <a:r>
              <a:rPr sz="1750" spc="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adapting</a:t>
            </a:r>
            <a:r>
              <a:rPr sz="1750" spc="-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25" dirty="0">
                <a:solidFill>
                  <a:srgbClr val="CFCABE"/>
                </a:solidFill>
                <a:latin typeface="Trebuchet MS"/>
                <a:cs typeface="Trebuchet MS"/>
              </a:rPr>
              <a:t>traditional</a:t>
            </a:r>
            <a:r>
              <a:rPr sz="1750" spc="-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principles</a:t>
            </a:r>
            <a:r>
              <a:rPr sz="1750" spc="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to </a:t>
            </a:r>
            <a:r>
              <a:rPr sz="1750" spc="65" dirty="0">
                <a:solidFill>
                  <a:srgbClr val="CFCABE"/>
                </a:solidFill>
                <a:latin typeface="Trebuchet MS"/>
                <a:cs typeface="Trebuchet MS"/>
              </a:rPr>
              <a:t>modern</a:t>
            </a:r>
            <a:r>
              <a:rPr sz="1750" spc="-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realities.</a:t>
            </a:r>
            <a:endParaRPr sz="1750" dirty="0">
              <a:latin typeface="Trebuchet MS"/>
              <a:cs typeface="Trebuchet MS"/>
            </a:endParaRPr>
          </a:p>
          <a:p>
            <a:pPr marL="12700" marR="5080">
              <a:lnSpc>
                <a:spcPct val="138100"/>
              </a:lnSpc>
              <a:spcBef>
                <a:spcPts val="1839"/>
              </a:spcBef>
            </a:pPr>
            <a:r>
              <a:rPr sz="1750" spc="140" dirty="0">
                <a:solidFill>
                  <a:srgbClr val="CFCABE"/>
                </a:solidFill>
                <a:latin typeface="Trebuchet MS"/>
                <a:cs typeface="Trebuchet MS"/>
              </a:rPr>
              <a:t>As</a:t>
            </a:r>
            <a:r>
              <a:rPr sz="1750" spc="-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100" dirty="0">
                <a:solidFill>
                  <a:srgbClr val="CFCABE"/>
                </a:solidFill>
                <a:latin typeface="Trebuchet MS"/>
                <a:cs typeface="Trebuchet MS"/>
              </a:rPr>
              <a:t>we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navigate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50" dirty="0">
                <a:solidFill>
                  <a:srgbClr val="CFCABE"/>
                </a:solidFill>
                <a:latin typeface="Trebuchet MS"/>
                <a:cs typeface="Trebuchet MS"/>
              </a:rPr>
              <a:t>through</a:t>
            </a:r>
            <a:r>
              <a:rPr sz="1750" spc="-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this</a:t>
            </a:r>
            <a:r>
              <a:rPr sz="1750" spc="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65" dirty="0">
                <a:solidFill>
                  <a:srgbClr val="CFCABE"/>
                </a:solidFill>
                <a:latin typeface="Trebuchet MS"/>
                <a:cs typeface="Trebuchet MS"/>
              </a:rPr>
              <a:t>complex</a:t>
            </a:r>
            <a:r>
              <a:rPr sz="1750" spc="-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65" dirty="0">
                <a:solidFill>
                  <a:srgbClr val="CFCABE"/>
                </a:solidFill>
                <a:latin typeface="Trebuchet MS"/>
                <a:cs typeface="Trebuchet MS"/>
              </a:rPr>
              <a:t>terrain,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100" dirty="0">
                <a:solidFill>
                  <a:srgbClr val="CFCABE"/>
                </a:solidFill>
                <a:latin typeface="Trebuchet MS"/>
                <a:cs typeface="Trebuchet MS"/>
              </a:rPr>
              <a:t>we</a:t>
            </a:r>
            <a:r>
              <a:rPr sz="1750" spc="-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20" dirty="0">
                <a:solidFill>
                  <a:srgbClr val="CFCABE"/>
                </a:solidFill>
                <a:latin typeface="Trebuchet MS"/>
                <a:cs typeface="Trebuchet MS"/>
              </a:rPr>
              <a:t>will</a:t>
            </a:r>
            <a:r>
              <a:rPr sz="1750" spc="-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50" dirty="0">
                <a:solidFill>
                  <a:srgbClr val="CFCABE"/>
                </a:solidFill>
                <a:latin typeface="Trebuchet MS"/>
                <a:cs typeface="Trebuchet MS"/>
              </a:rPr>
              <a:t>analyse</a:t>
            </a:r>
            <a:r>
              <a:rPr sz="1750" spc="-4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landmark</a:t>
            </a:r>
            <a:r>
              <a:rPr sz="1750" spc="-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cases,</a:t>
            </a:r>
            <a:r>
              <a:rPr sz="1750" spc="-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75" dirty="0">
                <a:solidFill>
                  <a:srgbClr val="CFCABE"/>
                </a:solidFill>
                <a:latin typeface="Trebuchet MS"/>
                <a:cs typeface="Trebuchet MS"/>
              </a:rPr>
              <a:t>discuss</a:t>
            </a:r>
            <a:r>
              <a:rPr sz="1750" spc="-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the</a:t>
            </a:r>
            <a:r>
              <a:rPr sz="1750" spc="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impact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of</a:t>
            </a:r>
            <a:r>
              <a:rPr sz="1750" spc="-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disruptive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technologies, </a:t>
            </a:r>
            <a:r>
              <a:rPr sz="1750" spc="65" dirty="0">
                <a:solidFill>
                  <a:srgbClr val="CFCABE"/>
                </a:solidFill>
                <a:latin typeface="Trebuchet MS"/>
                <a:cs typeface="Trebuchet MS"/>
              </a:rPr>
              <a:t>and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50" dirty="0">
                <a:solidFill>
                  <a:srgbClr val="CFCABE"/>
                </a:solidFill>
                <a:latin typeface="Trebuchet MS"/>
                <a:cs typeface="Trebuchet MS"/>
              </a:rPr>
              <a:t>consider</a:t>
            </a:r>
            <a:r>
              <a:rPr sz="1750" spc="-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the</a:t>
            </a:r>
            <a:r>
              <a:rPr sz="1750" spc="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ethical</a:t>
            </a:r>
            <a:r>
              <a:rPr sz="1750" spc="-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implications of</a:t>
            </a:r>
            <a:r>
              <a:rPr sz="1750" spc="-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55" dirty="0">
                <a:solidFill>
                  <a:srgbClr val="CFCABE"/>
                </a:solidFill>
                <a:latin typeface="Trebuchet MS"/>
                <a:cs typeface="Trebuchet MS"/>
              </a:rPr>
              <a:t>expanding</a:t>
            </a:r>
            <a:r>
              <a:rPr sz="1750" spc="-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40" dirty="0">
                <a:solidFill>
                  <a:srgbClr val="CFCABE"/>
                </a:solidFill>
                <a:latin typeface="Trebuchet MS"/>
                <a:cs typeface="Trebuchet MS"/>
              </a:rPr>
              <a:t>liability</a:t>
            </a:r>
            <a:r>
              <a:rPr sz="1750" spc="-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in</a:t>
            </a:r>
            <a:r>
              <a:rPr sz="1750" spc="-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an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increasingly</a:t>
            </a:r>
            <a:r>
              <a:rPr sz="1750" spc="-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interconnected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20" dirty="0">
                <a:solidFill>
                  <a:srgbClr val="CFCABE"/>
                </a:solidFill>
                <a:latin typeface="Trebuchet MS"/>
                <a:cs typeface="Trebuchet MS"/>
              </a:rPr>
              <a:t>world.</a:t>
            </a:r>
            <a:r>
              <a:rPr sz="1750" spc="-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Join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105" dirty="0">
                <a:solidFill>
                  <a:srgbClr val="CFCABE"/>
                </a:solidFill>
                <a:latin typeface="Trebuchet MS"/>
                <a:cs typeface="Trebuchet MS"/>
              </a:rPr>
              <a:t>us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80" dirty="0">
                <a:solidFill>
                  <a:srgbClr val="CFCABE"/>
                </a:solidFill>
                <a:latin typeface="Trebuchet MS"/>
                <a:cs typeface="Trebuchet MS"/>
              </a:rPr>
              <a:t>on</a:t>
            </a:r>
            <a:r>
              <a:rPr sz="1750" spc="-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this</a:t>
            </a:r>
            <a:r>
              <a:rPr sz="1750" spc="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intellectual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journey</a:t>
            </a:r>
            <a:r>
              <a:rPr sz="1750" spc="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70" dirty="0">
                <a:solidFill>
                  <a:srgbClr val="CFCABE"/>
                </a:solidFill>
                <a:latin typeface="Trebuchet MS"/>
                <a:cs typeface="Trebuchet MS"/>
              </a:rPr>
              <a:t>as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100" dirty="0">
                <a:solidFill>
                  <a:srgbClr val="CFCABE"/>
                </a:solidFill>
                <a:latin typeface="Trebuchet MS"/>
                <a:cs typeface="Trebuchet MS"/>
              </a:rPr>
              <a:t>we</a:t>
            </a:r>
            <a:r>
              <a:rPr sz="1750" spc="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explore</a:t>
            </a:r>
            <a:r>
              <a:rPr sz="1750" spc="-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the</a:t>
            </a:r>
            <a:r>
              <a:rPr sz="1750" spc="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future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of</a:t>
            </a:r>
            <a:r>
              <a:rPr sz="1750" spc="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vicarious</a:t>
            </a:r>
            <a:r>
              <a:rPr sz="1750" spc="-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40" dirty="0">
                <a:solidFill>
                  <a:srgbClr val="CFCABE"/>
                </a:solidFill>
                <a:latin typeface="Trebuchet MS"/>
                <a:cs typeface="Trebuchet MS"/>
              </a:rPr>
              <a:t>liability</a:t>
            </a:r>
            <a:r>
              <a:rPr sz="1750" spc="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65" dirty="0">
                <a:solidFill>
                  <a:srgbClr val="CFCABE"/>
                </a:solidFill>
                <a:latin typeface="Trebuchet MS"/>
                <a:cs typeface="Trebuchet MS"/>
              </a:rPr>
              <a:t>and</a:t>
            </a:r>
            <a:r>
              <a:rPr sz="1750" spc="-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35" dirty="0">
                <a:solidFill>
                  <a:srgbClr val="CFCABE"/>
                </a:solidFill>
                <a:latin typeface="Trebuchet MS"/>
                <a:cs typeface="Trebuchet MS"/>
              </a:rPr>
              <a:t>its</a:t>
            </a:r>
            <a:r>
              <a:rPr sz="1750" spc="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far-reaching </a:t>
            </a:r>
            <a:r>
              <a:rPr sz="1750" spc="90" dirty="0">
                <a:solidFill>
                  <a:srgbClr val="CFCABE"/>
                </a:solidFill>
                <a:latin typeface="Trebuchet MS"/>
                <a:cs typeface="Trebuchet MS"/>
              </a:rPr>
              <a:t>consequences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 for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 legal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systems,</a:t>
            </a:r>
            <a:r>
              <a:rPr sz="1750" spc="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50" dirty="0">
                <a:solidFill>
                  <a:srgbClr val="CFCABE"/>
                </a:solidFill>
                <a:latin typeface="Trebuchet MS"/>
                <a:cs typeface="Trebuchet MS"/>
              </a:rPr>
              <a:t>businesses,</a:t>
            </a:r>
            <a:r>
              <a:rPr sz="1750" spc="-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40" dirty="0">
                <a:solidFill>
                  <a:srgbClr val="CFCABE"/>
                </a:solidFill>
                <a:latin typeface="Trebuchet MS"/>
                <a:cs typeface="Trebuchet MS"/>
              </a:rPr>
              <a:t>and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society</a:t>
            </a:r>
            <a:r>
              <a:rPr sz="1750" spc="5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55" dirty="0">
                <a:solidFill>
                  <a:srgbClr val="CFCABE"/>
                </a:solidFill>
                <a:latin typeface="Trebuchet MS"/>
                <a:cs typeface="Trebuchet MS"/>
              </a:rPr>
              <a:t>at</a:t>
            </a:r>
            <a:r>
              <a:rPr sz="1750" spc="4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large.</a:t>
            </a:r>
            <a:endParaRPr sz="1750" dirty="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6336" y="481076"/>
            <a:ext cx="11022330" cy="598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750" spc="210" dirty="0"/>
              <a:t>Trends</a:t>
            </a:r>
            <a:r>
              <a:rPr sz="3750" dirty="0"/>
              <a:t> </a:t>
            </a:r>
            <a:r>
              <a:rPr sz="3750" spc="185" dirty="0"/>
              <a:t>Shaping</a:t>
            </a:r>
            <a:r>
              <a:rPr sz="3750" spc="10" dirty="0"/>
              <a:t> </a:t>
            </a:r>
            <a:r>
              <a:rPr sz="3750" spc="140" dirty="0"/>
              <a:t>the</a:t>
            </a:r>
            <a:r>
              <a:rPr sz="3750" spc="5" dirty="0"/>
              <a:t> </a:t>
            </a:r>
            <a:r>
              <a:rPr sz="3750" spc="175" dirty="0"/>
              <a:t>Future</a:t>
            </a:r>
            <a:r>
              <a:rPr sz="3750" dirty="0"/>
              <a:t> </a:t>
            </a:r>
            <a:r>
              <a:rPr sz="3750" spc="145" dirty="0"/>
              <a:t>of</a:t>
            </a:r>
            <a:r>
              <a:rPr sz="3750" dirty="0"/>
              <a:t> </a:t>
            </a:r>
            <a:r>
              <a:rPr sz="3750" spc="135" dirty="0"/>
              <a:t>Vicarious</a:t>
            </a:r>
            <a:r>
              <a:rPr sz="3750" spc="15" dirty="0"/>
              <a:t> </a:t>
            </a:r>
            <a:r>
              <a:rPr sz="3750" spc="85" dirty="0"/>
              <a:t>Liability</a:t>
            </a:r>
            <a:endParaRPr sz="3750"/>
          </a:p>
        </p:txBody>
      </p:sp>
      <p:grpSp>
        <p:nvGrpSpPr>
          <p:cNvPr id="3" name="object 3"/>
          <p:cNvGrpSpPr/>
          <p:nvPr/>
        </p:nvGrpSpPr>
        <p:grpSpPr>
          <a:xfrm>
            <a:off x="740663" y="1505711"/>
            <a:ext cx="1076325" cy="6201410"/>
            <a:chOff x="740663" y="1505711"/>
            <a:chExt cx="1076325" cy="6201410"/>
          </a:xfrm>
        </p:grpSpPr>
        <p:sp>
          <p:nvSpPr>
            <p:cNvPr id="4" name="object 4"/>
            <p:cNvSpPr/>
            <p:nvPr/>
          </p:nvSpPr>
          <p:spPr>
            <a:xfrm>
              <a:off x="944880" y="1505711"/>
              <a:ext cx="871855" cy="6201410"/>
            </a:xfrm>
            <a:custGeom>
              <a:avLst/>
              <a:gdLst/>
              <a:ahLst/>
              <a:cxnLst/>
              <a:rect l="l" t="t" r="r" b="b"/>
              <a:pathLst>
                <a:path w="871855" h="6201409">
                  <a:moveTo>
                    <a:pt x="22860" y="5080"/>
                  </a:moveTo>
                  <a:lnTo>
                    <a:pt x="17741" y="0"/>
                  </a:lnTo>
                  <a:lnTo>
                    <a:pt x="5118" y="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0" y="6196038"/>
                  </a:lnTo>
                  <a:lnTo>
                    <a:pt x="5118" y="6201156"/>
                  </a:lnTo>
                  <a:lnTo>
                    <a:pt x="17741" y="6201156"/>
                  </a:lnTo>
                  <a:lnTo>
                    <a:pt x="22860" y="6196038"/>
                  </a:lnTo>
                  <a:lnTo>
                    <a:pt x="22860" y="5080"/>
                  </a:lnTo>
                  <a:close/>
                </a:path>
                <a:path w="871855" h="6201409">
                  <a:moveTo>
                    <a:pt x="871728" y="422656"/>
                  </a:moveTo>
                  <a:lnTo>
                    <a:pt x="866648" y="417576"/>
                  </a:lnTo>
                  <a:lnTo>
                    <a:pt x="207810" y="417576"/>
                  </a:lnTo>
                  <a:lnTo>
                    <a:pt x="202692" y="422656"/>
                  </a:lnTo>
                  <a:lnTo>
                    <a:pt x="202692" y="429006"/>
                  </a:lnTo>
                  <a:lnTo>
                    <a:pt x="202692" y="435356"/>
                  </a:lnTo>
                  <a:lnTo>
                    <a:pt x="207810" y="440436"/>
                  </a:lnTo>
                  <a:lnTo>
                    <a:pt x="866648" y="440436"/>
                  </a:lnTo>
                  <a:lnTo>
                    <a:pt x="871728" y="435356"/>
                  </a:lnTo>
                  <a:lnTo>
                    <a:pt x="871728" y="422656"/>
                  </a:lnTo>
                  <a:close/>
                </a:path>
              </a:pathLst>
            </a:custGeom>
            <a:solidFill>
              <a:srgbClr val="5253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40663" y="1720595"/>
              <a:ext cx="429895" cy="429895"/>
            </a:xfrm>
            <a:custGeom>
              <a:avLst/>
              <a:gdLst/>
              <a:ahLst/>
              <a:cxnLst/>
              <a:rect l="l" t="t" r="r" b="b"/>
              <a:pathLst>
                <a:path w="429894" h="429894">
                  <a:moveTo>
                    <a:pt x="401116" y="0"/>
                  </a:moveTo>
                  <a:lnTo>
                    <a:pt x="28651" y="0"/>
                  </a:lnTo>
                  <a:lnTo>
                    <a:pt x="17498" y="2252"/>
                  </a:lnTo>
                  <a:lnTo>
                    <a:pt x="8391" y="8397"/>
                  </a:lnTo>
                  <a:lnTo>
                    <a:pt x="2251" y="17520"/>
                  </a:lnTo>
                  <a:lnTo>
                    <a:pt x="0" y="28701"/>
                  </a:lnTo>
                  <a:lnTo>
                    <a:pt x="0" y="401065"/>
                  </a:lnTo>
                  <a:lnTo>
                    <a:pt x="2251" y="412247"/>
                  </a:lnTo>
                  <a:lnTo>
                    <a:pt x="8391" y="421370"/>
                  </a:lnTo>
                  <a:lnTo>
                    <a:pt x="17498" y="427515"/>
                  </a:lnTo>
                  <a:lnTo>
                    <a:pt x="28651" y="429767"/>
                  </a:lnTo>
                  <a:lnTo>
                    <a:pt x="401116" y="429767"/>
                  </a:lnTo>
                  <a:lnTo>
                    <a:pt x="412269" y="427515"/>
                  </a:lnTo>
                  <a:lnTo>
                    <a:pt x="421376" y="421370"/>
                  </a:lnTo>
                  <a:lnTo>
                    <a:pt x="427516" y="412247"/>
                  </a:lnTo>
                  <a:lnTo>
                    <a:pt x="429767" y="401065"/>
                  </a:lnTo>
                  <a:lnTo>
                    <a:pt x="429767" y="28701"/>
                  </a:lnTo>
                  <a:lnTo>
                    <a:pt x="427516" y="17520"/>
                  </a:lnTo>
                  <a:lnTo>
                    <a:pt x="421376" y="8397"/>
                  </a:lnTo>
                  <a:lnTo>
                    <a:pt x="412269" y="2252"/>
                  </a:lnTo>
                  <a:lnTo>
                    <a:pt x="401116" y="0"/>
                  </a:lnTo>
                  <a:close/>
                </a:path>
              </a:pathLst>
            </a:custGeom>
            <a:solidFill>
              <a:srgbClr val="393A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93775" y="1710944"/>
            <a:ext cx="124460" cy="369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50" spc="-140" dirty="0">
                <a:solidFill>
                  <a:srgbClr val="CFCABE"/>
                </a:solidFill>
                <a:latin typeface="Georgia"/>
                <a:cs typeface="Georgia"/>
              </a:rPr>
              <a:t>1</a:t>
            </a:r>
            <a:endParaRPr sz="225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94407" y="1676145"/>
            <a:ext cx="11419840" cy="1017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50" spc="80" dirty="0">
                <a:solidFill>
                  <a:srgbClr val="CFCABE"/>
                </a:solidFill>
                <a:latin typeface="Georgia"/>
                <a:cs typeface="Georgia"/>
              </a:rPr>
              <a:t>Technological</a:t>
            </a:r>
            <a:r>
              <a:rPr sz="1850" spc="45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1850" spc="60" dirty="0">
                <a:solidFill>
                  <a:srgbClr val="CFCABE"/>
                </a:solidFill>
                <a:latin typeface="Georgia"/>
                <a:cs typeface="Georgia"/>
              </a:rPr>
              <a:t>Disruption</a:t>
            </a:r>
            <a:endParaRPr sz="1850">
              <a:latin typeface="Georgia"/>
              <a:cs typeface="Georgia"/>
            </a:endParaRPr>
          </a:p>
          <a:p>
            <a:pPr marL="12700" marR="5080">
              <a:lnSpc>
                <a:spcPct val="133300"/>
              </a:lnSpc>
              <a:spcBef>
                <a:spcPts val="800"/>
              </a:spcBef>
            </a:pPr>
            <a:r>
              <a:rPr sz="1500" spc="50" dirty="0">
                <a:solidFill>
                  <a:srgbClr val="CFCABE"/>
                </a:solidFill>
                <a:latin typeface="Trebuchet MS"/>
                <a:cs typeface="Trebuchet MS"/>
              </a:rPr>
              <a:t>The</a:t>
            </a:r>
            <a:r>
              <a:rPr sz="1500" spc="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rapid</a:t>
            </a:r>
            <a:r>
              <a:rPr sz="1500" spc="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advancement of</a:t>
            </a:r>
            <a:r>
              <a:rPr sz="1500" spc="4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technologies</a:t>
            </a:r>
            <a:r>
              <a:rPr sz="1500" spc="4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70" dirty="0">
                <a:solidFill>
                  <a:srgbClr val="CFCABE"/>
                </a:solidFill>
                <a:latin typeface="Trebuchet MS"/>
                <a:cs typeface="Trebuchet MS"/>
              </a:rPr>
              <a:t>such</a:t>
            </a:r>
            <a:r>
              <a:rPr sz="1500" spc="4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70" dirty="0">
                <a:solidFill>
                  <a:srgbClr val="CFCABE"/>
                </a:solidFill>
                <a:latin typeface="Trebuchet MS"/>
                <a:cs typeface="Trebuchet MS"/>
              </a:rPr>
              <a:t>as</a:t>
            </a:r>
            <a:r>
              <a:rPr sz="1500" spc="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-45" dirty="0">
                <a:solidFill>
                  <a:srgbClr val="CFCABE"/>
                </a:solidFill>
                <a:latin typeface="Trebuchet MS"/>
                <a:cs typeface="Trebuchet MS"/>
              </a:rPr>
              <a:t>artificial</a:t>
            </a:r>
            <a:r>
              <a:rPr sz="1500" spc="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CFCABE"/>
                </a:solidFill>
                <a:latin typeface="Trebuchet MS"/>
                <a:cs typeface="Trebuchet MS"/>
              </a:rPr>
              <a:t>intelligence,</a:t>
            </a:r>
            <a:r>
              <a:rPr sz="1500" spc="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CFCABE"/>
                </a:solidFill>
                <a:latin typeface="Trebuchet MS"/>
                <a:cs typeface="Trebuchet MS"/>
              </a:rPr>
              <a:t>robotics,</a:t>
            </a:r>
            <a:r>
              <a:rPr sz="1500" spc="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55" dirty="0">
                <a:solidFill>
                  <a:srgbClr val="CFCABE"/>
                </a:solidFill>
                <a:latin typeface="Trebuchet MS"/>
                <a:cs typeface="Trebuchet MS"/>
              </a:rPr>
              <a:t>and</a:t>
            </a:r>
            <a:r>
              <a:rPr sz="1500" spc="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the</a:t>
            </a:r>
            <a:r>
              <a:rPr sz="1500" spc="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CFCABE"/>
                </a:solidFill>
                <a:latin typeface="Trebuchet MS"/>
                <a:cs typeface="Trebuchet MS"/>
              </a:rPr>
              <a:t>Internet</a:t>
            </a:r>
            <a:r>
              <a:rPr sz="1500" spc="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of</a:t>
            </a:r>
            <a:r>
              <a:rPr sz="1500" spc="4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50" dirty="0">
                <a:solidFill>
                  <a:srgbClr val="CFCABE"/>
                </a:solidFill>
                <a:latin typeface="Trebuchet MS"/>
                <a:cs typeface="Trebuchet MS"/>
              </a:rPr>
              <a:t>Things</a:t>
            </a:r>
            <a:r>
              <a:rPr sz="1500" spc="4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is</a:t>
            </a:r>
            <a:r>
              <a:rPr sz="1500" spc="4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challenging</a:t>
            </a:r>
            <a:r>
              <a:rPr sz="1500" spc="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CFCABE"/>
                </a:solidFill>
                <a:latin typeface="Trebuchet MS"/>
                <a:cs typeface="Trebuchet MS"/>
              </a:rPr>
              <a:t>traditional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notions</a:t>
            </a:r>
            <a:r>
              <a:rPr sz="1500" spc="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of</a:t>
            </a:r>
            <a:r>
              <a:rPr sz="1500" spc="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75" dirty="0">
                <a:solidFill>
                  <a:srgbClr val="CFCABE"/>
                </a:solidFill>
                <a:latin typeface="Trebuchet MS"/>
                <a:cs typeface="Trebuchet MS"/>
              </a:rPr>
              <a:t>agency</a:t>
            </a:r>
            <a:r>
              <a:rPr sz="1500" spc="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55" dirty="0">
                <a:solidFill>
                  <a:srgbClr val="CFCABE"/>
                </a:solidFill>
                <a:latin typeface="Trebuchet MS"/>
                <a:cs typeface="Trebuchet MS"/>
              </a:rPr>
              <a:t>and</a:t>
            </a:r>
            <a:r>
              <a:rPr sz="1500" spc="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-20" dirty="0">
                <a:solidFill>
                  <a:srgbClr val="CFCABE"/>
                </a:solidFill>
                <a:latin typeface="Trebuchet MS"/>
                <a:cs typeface="Trebuchet MS"/>
              </a:rPr>
              <a:t>control,</a:t>
            </a:r>
            <a:r>
              <a:rPr sz="1500" spc="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necessitating</a:t>
            </a:r>
            <a:r>
              <a:rPr sz="1500" spc="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a</a:t>
            </a:r>
            <a:r>
              <a:rPr sz="1500" spc="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re-evaluation</a:t>
            </a:r>
            <a:r>
              <a:rPr sz="1500" spc="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of</a:t>
            </a:r>
            <a:r>
              <a:rPr sz="1500" spc="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vicarious</a:t>
            </a:r>
            <a:r>
              <a:rPr sz="1500" spc="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-35" dirty="0">
                <a:solidFill>
                  <a:srgbClr val="CFCABE"/>
                </a:solidFill>
                <a:latin typeface="Trebuchet MS"/>
                <a:cs typeface="Trebuchet MS"/>
              </a:rPr>
              <a:t>liability</a:t>
            </a:r>
            <a:r>
              <a:rPr sz="1500" spc="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CFCABE"/>
                </a:solidFill>
                <a:latin typeface="Trebuchet MS"/>
                <a:cs typeface="Trebuchet MS"/>
              </a:rPr>
              <a:t>principles.</a:t>
            </a:r>
            <a:endParaRPr sz="150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40663" y="3317747"/>
            <a:ext cx="1076325" cy="429895"/>
            <a:chOff x="740663" y="3317747"/>
            <a:chExt cx="1076325" cy="429895"/>
          </a:xfrm>
        </p:grpSpPr>
        <p:sp>
          <p:nvSpPr>
            <p:cNvPr id="9" name="object 9"/>
            <p:cNvSpPr/>
            <p:nvPr/>
          </p:nvSpPr>
          <p:spPr>
            <a:xfrm>
              <a:off x="1147572" y="3521963"/>
              <a:ext cx="669290" cy="22860"/>
            </a:xfrm>
            <a:custGeom>
              <a:avLst/>
              <a:gdLst/>
              <a:ahLst/>
              <a:cxnLst/>
              <a:rect l="l" t="t" r="r" b="b"/>
              <a:pathLst>
                <a:path w="669289" h="22860">
                  <a:moveTo>
                    <a:pt x="663955" y="0"/>
                  </a:moveTo>
                  <a:lnTo>
                    <a:pt x="5118" y="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0" y="17780"/>
                  </a:lnTo>
                  <a:lnTo>
                    <a:pt x="5118" y="22860"/>
                  </a:lnTo>
                  <a:lnTo>
                    <a:pt x="663955" y="22860"/>
                  </a:lnTo>
                  <a:lnTo>
                    <a:pt x="669035" y="17780"/>
                  </a:lnTo>
                  <a:lnTo>
                    <a:pt x="669035" y="5080"/>
                  </a:lnTo>
                  <a:lnTo>
                    <a:pt x="663955" y="0"/>
                  </a:lnTo>
                  <a:close/>
                </a:path>
              </a:pathLst>
            </a:custGeom>
            <a:solidFill>
              <a:srgbClr val="5253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40663" y="3317747"/>
              <a:ext cx="429895" cy="429895"/>
            </a:xfrm>
            <a:custGeom>
              <a:avLst/>
              <a:gdLst/>
              <a:ahLst/>
              <a:cxnLst/>
              <a:rect l="l" t="t" r="r" b="b"/>
              <a:pathLst>
                <a:path w="429894" h="429895">
                  <a:moveTo>
                    <a:pt x="401116" y="0"/>
                  </a:moveTo>
                  <a:lnTo>
                    <a:pt x="28651" y="0"/>
                  </a:lnTo>
                  <a:lnTo>
                    <a:pt x="17498" y="2252"/>
                  </a:lnTo>
                  <a:lnTo>
                    <a:pt x="8391" y="8397"/>
                  </a:lnTo>
                  <a:lnTo>
                    <a:pt x="2251" y="17520"/>
                  </a:lnTo>
                  <a:lnTo>
                    <a:pt x="0" y="28701"/>
                  </a:lnTo>
                  <a:lnTo>
                    <a:pt x="0" y="401065"/>
                  </a:lnTo>
                  <a:lnTo>
                    <a:pt x="2251" y="412247"/>
                  </a:lnTo>
                  <a:lnTo>
                    <a:pt x="8391" y="421370"/>
                  </a:lnTo>
                  <a:lnTo>
                    <a:pt x="17498" y="427515"/>
                  </a:lnTo>
                  <a:lnTo>
                    <a:pt x="28651" y="429767"/>
                  </a:lnTo>
                  <a:lnTo>
                    <a:pt x="401116" y="429767"/>
                  </a:lnTo>
                  <a:lnTo>
                    <a:pt x="412269" y="427515"/>
                  </a:lnTo>
                  <a:lnTo>
                    <a:pt x="421376" y="421370"/>
                  </a:lnTo>
                  <a:lnTo>
                    <a:pt x="427516" y="412247"/>
                  </a:lnTo>
                  <a:lnTo>
                    <a:pt x="429767" y="401065"/>
                  </a:lnTo>
                  <a:lnTo>
                    <a:pt x="429767" y="28701"/>
                  </a:lnTo>
                  <a:lnTo>
                    <a:pt x="427516" y="17520"/>
                  </a:lnTo>
                  <a:lnTo>
                    <a:pt x="421376" y="8397"/>
                  </a:lnTo>
                  <a:lnTo>
                    <a:pt x="412269" y="2252"/>
                  </a:lnTo>
                  <a:lnTo>
                    <a:pt x="401116" y="0"/>
                  </a:lnTo>
                  <a:close/>
                </a:path>
              </a:pathLst>
            </a:custGeom>
            <a:solidFill>
              <a:srgbClr val="393A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855675" y="3309366"/>
            <a:ext cx="201295" cy="369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50" spc="60" dirty="0">
                <a:solidFill>
                  <a:srgbClr val="CFCABE"/>
                </a:solidFill>
                <a:latin typeface="Georgia"/>
                <a:cs typeface="Georgia"/>
              </a:rPr>
              <a:t>2</a:t>
            </a:r>
            <a:endParaRPr sz="2250">
              <a:latin typeface="Georgia"/>
              <a:cs typeface="Georg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94407" y="3274567"/>
            <a:ext cx="11555730" cy="1017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50" spc="75" dirty="0">
                <a:solidFill>
                  <a:srgbClr val="CFCABE"/>
                </a:solidFill>
                <a:latin typeface="Georgia"/>
                <a:cs typeface="Georgia"/>
              </a:rPr>
              <a:t>Changing</a:t>
            </a:r>
            <a:r>
              <a:rPr sz="1850" spc="-5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1850" spc="95" dirty="0">
                <a:solidFill>
                  <a:srgbClr val="CFCABE"/>
                </a:solidFill>
                <a:latin typeface="Georgia"/>
                <a:cs typeface="Georgia"/>
              </a:rPr>
              <a:t>Work</a:t>
            </a:r>
            <a:r>
              <a:rPr sz="1850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1850" spc="50" dirty="0">
                <a:solidFill>
                  <a:srgbClr val="CFCABE"/>
                </a:solidFill>
                <a:latin typeface="Georgia"/>
                <a:cs typeface="Georgia"/>
              </a:rPr>
              <a:t>Relationships</a:t>
            </a:r>
            <a:endParaRPr sz="1850">
              <a:latin typeface="Georgia"/>
              <a:cs typeface="Georgia"/>
            </a:endParaRPr>
          </a:p>
          <a:p>
            <a:pPr marL="12700" marR="5080">
              <a:lnSpc>
                <a:spcPct val="133300"/>
              </a:lnSpc>
              <a:spcBef>
                <a:spcPts val="800"/>
              </a:spcBef>
            </a:pPr>
            <a:r>
              <a:rPr sz="1500" spc="50" dirty="0">
                <a:solidFill>
                  <a:srgbClr val="CFCABE"/>
                </a:solidFill>
                <a:latin typeface="Trebuchet MS"/>
                <a:cs typeface="Trebuchet MS"/>
              </a:rPr>
              <a:t>The</a:t>
            </a:r>
            <a:r>
              <a:rPr sz="1500" spc="-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10" dirty="0">
                <a:solidFill>
                  <a:srgbClr val="CFCABE"/>
                </a:solidFill>
                <a:latin typeface="Trebuchet MS"/>
                <a:cs typeface="Trebuchet MS"/>
              </a:rPr>
              <a:t>rise</a:t>
            </a:r>
            <a:r>
              <a:rPr sz="1500" spc="-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10" dirty="0">
                <a:solidFill>
                  <a:srgbClr val="CFCABE"/>
                </a:solidFill>
                <a:latin typeface="Trebuchet MS"/>
                <a:cs typeface="Trebuchet MS"/>
              </a:rPr>
              <a:t>of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 the</a:t>
            </a:r>
            <a:r>
              <a:rPr sz="1500" spc="-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75" dirty="0">
                <a:solidFill>
                  <a:srgbClr val="CFCABE"/>
                </a:solidFill>
                <a:latin typeface="Trebuchet MS"/>
                <a:cs typeface="Trebuchet MS"/>
              </a:rPr>
              <a:t>gig</a:t>
            </a:r>
            <a:r>
              <a:rPr sz="1500" spc="-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80" dirty="0">
                <a:solidFill>
                  <a:srgbClr val="CFCABE"/>
                </a:solidFill>
                <a:latin typeface="Trebuchet MS"/>
                <a:cs typeface="Trebuchet MS"/>
              </a:rPr>
              <a:t>economy</a:t>
            </a:r>
            <a:r>
              <a:rPr sz="1500" spc="-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55" dirty="0">
                <a:solidFill>
                  <a:srgbClr val="CFCABE"/>
                </a:solidFill>
                <a:latin typeface="Trebuchet MS"/>
                <a:cs typeface="Trebuchet MS"/>
              </a:rPr>
              <a:t>and</a:t>
            </a:r>
            <a:r>
              <a:rPr sz="1500" spc="-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10" dirty="0">
                <a:solidFill>
                  <a:srgbClr val="CFCABE"/>
                </a:solidFill>
                <a:latin typeface="Trebuchet MS"/>
                <a:cs typeface="Trebuchet MS"/>
              </a:rPr>
              <a:t>remote</a:t>
            </a:r>
            <a:r>
              <a:rPr sz="1500" spc="-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10" dirty="0">
                <a:solidFill>
                  <a:srgbClr val="CFCABE"/>
                </a:solidFill>
                <a:latin typeface="Trebuchet MS"/>
                <a:cs typeface="Trebuchet MS"/>
              </a:rPr>
              <a:t>work</a:t>
            </a:r>
            <a:r>
              <a:rPr sz="1500" spc="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10" dirty="0">
                <a:solidFill>
                  <a:srgbClr val="CFCABE"/>
                </a:solidFill>
                <a:latin typeface="Trebuchet MS"/>
                <a:cs typeface="Trebuchet MS"/>
              </a:rPr>
              <a:t>arrangements</a:t>
            </a:r>
            <a:r>
              <a:rPr sz="1500" spc="-4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10" dirty="0">
                <a:solidFill>
                  <a:srgbClr val="CFCABE"/>
                </a:solidFill>
                <a:latin typeface="Trebuchet MS"/>
                <a:cs typeface="Trebuchet MS"/>
              </a:rPr>
              <a:t>is</a:t>
            </a:r>
            <a:r>
              <a:rPr sz="1500" spc="-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10" dirty="0">
                <a:solidFill>
                  <a:srgbClr val="CFCABE"/>
                </a:solidFill>
                <a:latin typeface="Trebuchet MS"/>
                <a:cs typeface="Trebuchet MS"/>
              </a:rPr>
              <a:t>blurring</a:t>
            </a:r>
            <a:r>
              <a:rPr sz="1500" spc="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the</a:t>
            </a:r>
            <a:r>
              <a:rPr sz="1500" spc="-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10" dirty="0">
                <a:solidFill>
                  <a:srgbClr val="CFCABE"/>
                </a:solidFill>
                <a:latin typeface="Trebuchet MS"/>
                <a:cs typeface="Trebuchet MS"/>
              </a:rPr>
              <a:t>lines</a:t>
            </a:r>
            <a:r>
              <a:rPr sz="1500" spc="-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10" dirty="0">
                <a:solidFill>
                  <a:srgbClr val="CFCABE"/>
                </a:solidFill>
                <a:latin typeface="Trebuchet MS"/>
                <a:cs typeface="Trebuchet MS"/>
              </a:rPr>
              <a:t>between</a:t>
            </a:r>
            <a:r>
              <a:rPr sz="1500" spc="-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65" dirty="0">
                <a:solidFill>
                  <a:srgbClr val="CFCABE"/>
                </a:solidFill>
                <a:latin typeface="Trebuchet MS"/>
                <a:cs typeface="Trebuchet MS"/>
              </a:rPr>
              <a:t>employees</a:t>
            </a:r>
            <a:r>
              <a:rPr sz="1500" spc="-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50" dirty="0">
                <a:solidFill>
                  <a:srgbClr val="CFCABE"/>
                </a:solidFill>
                <a:latin typeface="Trebuchet MS"/>
                <a:cs typeface="Trebuchet MS"/>
              </a:rPr>
              <a:t>and</a:t>
            </a:r>
            <a:r>
              <a:rPr sz="1500" spc="-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10" dirty="0">
                <a:solidFill>
                  <a:srgbClr val="CFCABE"/>
                </a:solidFill>
                <a:latin typeface="Trebuchet MS"/>
                <a:cs typeface="Trebuchet MS"/>
              </a:rPr>
              <a:t>independent</a:t>
            </a:r>
            <a:r>
              <a:rPr sz="1500" spc="-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CFCABE"/>
                </a:solidFill>
                <a:latin typeface="Trebuchet MS"/>
                <a:cs typeface="Trebuchet MS"/>
              </a:rPr>
              <a:t>contractors, </a:t>
            </a:r>
            <a:r>
              <a:rPr sz="1500" spc="10" dirty="0">
                <a:solidFill>
                  <a:srgbClr val="CFCABE"/>
                </a:solidFill>
                <a:latin typeface="Trebuchet MS"/>
                <a:cs typeface="Trebuchet MS"/>
              </a:rPr>
              <a:t>prompting</a:t>
            </a:r>
            <a:r>
              <a:rPr sz="1500" spc="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10" dirty="0">
                <a:solidFill>
                  <a:srgbClr val="CFCABE"/>
                </a:solidFill>
                <a:latin typeface="Trebuchet MS"/>
                <a:cs typeface="Trebuchet MS"/>
              </a:rPr>
              <a:t>courts</a:t>
            </a:r>
            <a:r>
              <a:rPr sz="1500" spc="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10" dirty="0">
                <a:solidFill>
                  <a:srgbClr val="CFCABE"/>
                </a:solidFill>
                <a:latin typeface="Trebuchet MS"/>
                <a:cs typeface="Trebuchet MS"/>
              </a:rPr>
              <a:t>to</a:t>
            </a:r>
            <a:r>
              <a:rPr sz="1500" spc="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10" dirty="0">
                <a:solidFill>
                  <a:srgbClr val="CFCABE"/>
                </a:solidFill>
                <a:latin typeface="Trebuchet MS"/>
                <a:cs typeface="Trebuchet MS"/>
              </a:rPr>
              <a:t>reconsider</a:t>
            </a:r>
            <a:r>
              <a:rPr sz="1500" spc="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10" dirty="0">
                <a:solidFill>
                  <a:srgbClr val="CFCABE"/>
                </a:solidFill>
                <a:latin typeface="Trebuchet MS"/>
                <a:cs typeface="Trebuchet MS"/>
              </a:rPr>
              <a:t>the</a:t>
            </a:r>
            <a:r>
              <a:rPr sz="1500" spc="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80" dirty="0">
                <a:solidFill>
                  <a:srgbClr val="CFCABE"/>
                </a:solidFill>
                <a:latin typeface="Trebuchet MS"/>
                <a:cs typeface="Trebuchet MS"/>
              </a:rPr>
              <a:t>scope</a:t>
            </a:r>
            <a:r>
              <a:rPr sz="1500" spc="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10" dirty="0">
                <a:solidFill>
                  <a:srgbClr val="CFCABE"/>
                </a:solidFill>
                <a:latin typeface="Trebuchet MS"/>
                <a:cs typeface="Trebuchet MS"/>
              </a:rPr>
              <a:t>of</a:t>
            </a:r>
            <a:r>
              <a:rPr sz="1500" spc="4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10" dirty="0">
                <a:solidFill>
                  <a:srgbClr val="CFCABE"/>
                </a:solidFill>
                <a:latin typeface="Trebuchet MS"/>
                <a:cs typeface="Trebuchet MS"/>
              </a:rPr>
              <a:t>employer</a:t>
            </a:r>
            <a:r>
              <a:rPr sz="1500" spc="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CFCABE"/>
                </a:solidFill>
                <a:latin typeface="Trebuchet MS"/>
                <a:cs typeface="Trebuchet MS"/>
              </a:rPr>
              <a:t>liability.</a:t>
            </a:r>
            <a:endParaRPr sz="1500">
              <a:latin typeface="Trebuchet MS"/>
              <a:cs typeface="Trebuchet M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40663" y="4916423"/>
            <a:ext cx="1076325" cy="429895"/>
            <a:chOff x="740663" y="4916423"/>
            <a:chExt cx="1076325" cy="429895"/>
          </a:xfrm>
        </p:grpSpPr>
        <p:sp>
          <p:nvSpPr>
            <p:cNvPr id="14" name="object 14"/>
            <p:cNvSpPr/>
            <p:nvPr/>
          </p:nvSpPr>
          <p:spPr>
            <a:xfrm>
              <a:off x="1147572" y="5119115"/>
              <a:ext cx="669290" cy="22860"/>
            </a:xfrm>
            <a:custGeom>
              <a:avLst/>
              <a:gdLst/>
              <a:ahLst/>
              <a:cxnLst/>
              <a:rect l="l" t="t" r="r" b="b"/>
              <a:pathLst>
                <a:path w="669289" h="22860">
                  <a:moveTo>
                    <a:pt x="663955" y="0"/>
                  </a:moveTo>
                  <a:lnTo>
                    <a:pt x="5118" y="0"/>
                  </a:lnTo>
                  <a:lnTo>
                    <a:pt x="0" y="5079"/>
                  </a:lnTo>
                  <a:lnTo>
                    <a:pt x="0" y="11429"/>
                  </a:lnTo>
                  <a:lnTo>
                    <a:pt x="0" y="17779"/>
                  </a:lnTo>
                  <a:lnTo>
                    <a:pt x="5118" y="22859"/>
                  </a:lnTo>
                  <a:lnTo>
                    <a:pt x="663955" y="22859"/>
                  </a:lnTo>
                  <a:lnTo>
                    <a:pt x="669035" y="17779"/>
                  </a:lnTo>
                  <a:lnTo>
                    <a:pt x="669035" y="5079"/>
                  </a:lnTo>
                  <a:lnTo>
                    <a:pt x="663955" y="0"/>
                  </a:lnTo>
                  <a:close/>
                </a:path>
              </a:pathLst>
            </a:custGeom>
            <a:solidFill>
              <a:srgbClr val="5253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40663" y="4916423"/>
              <a:ext cx="429895" cy="429895"/>
            </a:xfrm>
            <a:custGeom>
              <a:avLst/>
              <a:gdLst/>
              <a:ahLst/>
              <a:cxnLst/>
              <a:rect l="l" t="t" r="r" b="b"/>
              <a:pathLst>
                <a:path w="429894" h="429895">
                  <a:moveTo>
                    <a:pt x="401116" y="0"/>
                  </a:moveTo>
                  <a:lnTo>
                    <a:pt x="28651" y="0"/>
                  </a:lnTo>
                  <a:lnTo>
                    <a:pt x="17498" y="2252"/>
                  </a:lnTo>
                  <a:lnTo>
                    <a:pt x="8391" y="8397"/>
                  </a:lnTo>
                  <a:lnTo>
                    <a:pt x="2251" y="17520"/>
                  </a:lnTo>
                  <a:lnTo>
                    <a:pt x="0" y="28701"/>
                  </a:lnTo>
                  <a:lnTo>
                    <a:pt x="0" y="401065"/>
                  </a:lnTo>
                  <a:lnTo>
                    <a:pt x="2251" y="412247"/>
                  </a:lnTo>
                  <a:lnTo>
                    <a:pt x="8391" y="421370"/>
                  </a:lnTo>
                  <a:lnTo>
                    <a:pt x="17498" y="427515"/>
                  </a:lnTo>
                  <a:lnTo>
                    <a:pt x="28651" y="429768"/>
                  </a:lnTo>
                  <a:lnTo>
                    <a:pt x="401116" y="429768"/>
                  </a:lnTo>
                  <a:lnTo>
                    <a:pt x="412269" y="427515"/>
                  </a:lnTo>
                  <a:lnTo>
                    <a:pt x="421376" y="421370"/>
                  </a:lnTo>
                  <a:lnTo>
                    <a:pt x="427516" y="412247"/>
                  </a:lnTo>
                  <a:lnTo>
                    <a:pt x="429767" y="401065"/>
                  </a:lnTo>
                  <a:lnTo>
                    <a:pt x="429767" y="28701"/>
                  </a:lnTo>
                  <a:lnTo>
                    <a:pt x="427516" y="17520"/>
                  </a:lnTo>
                  <a:lnTo>
                    <a:pt x="421376" y="8397"/>
                  </a:lnTo>
                  <a:lnTo>
                    <a:pt x="412269" y="2252"/>
                  </a:lnTo>
                  <a:lnTo>
                    <a:pt x="401116" y="0"/>
                  </a:lnTo>
                  <a:close/>
                </a:path>
              </a:pathLst>
            </a:custGeom>
            <a:solidFill>
              <a:srgbClr val="393A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854760" y="4907660"/>
            <a:ext cx="203200" cy="369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50" spc="110" dirty="0">
                <a:solidFill>
                  <a:srgbClr val="CFCABE"/>
                </a:solidFill>
                <a:latin typeface="Georgia"/>
                <a:cs typeface="Georgia"/>
              </a:rPr>
              <a:t>3</a:t>
            </a:r>
            <a:endParaRPr sz="2250">
              <a:latin typeface="Georgia"/>
              <a:cs typeface="Georg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94407" y="4872989"/>
            <a:ext cx="11857355" cy="1017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50" spc="90" dirty="0">
                <a:solidFill>
                  <a:srgbClr val="CFCABE"/>
                </a:solidFill>
                <a:latin typeface="Georgia"/>
                <a:cs typeface="Georgia"/>
              </a:rPr>
              <a:t>Expanding</a:t>
            </a:r>
            <a:r>
              <a:rPr sz="1850" spc="-5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1850" spc="45" dirty="0">
                <a:solidFill>
                  <a:srgbClr val="CFCABE"/>
                </a:solidFill>
                <a:latin typeface="Georgia"/>
                <a:cs typeface="Georgia"/>
              </a:rPr>
              <a:t>Digital</a:t>
            </a:r>
            <a:r>
              <a:rPr sz="1850" spc="-20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1850" spc="60" dirty="0">
                <a:solidFill>
                  <a:srgbClr val="CFCABE"/>
                </a:solidFill>
                <a:latin typeface="Georgia"/>
                <a:cs typeface="Georgia"/>
              </a:rPr>
              <a:t>Frontiers</a:t>
            </a:r>
            <a:endParaRPr sz="1850">
              <a:latin typeface="Georgia"/>
              <a:cs typeface="Georgia"/>
            </a:endParaRPr>
          </a:p>
          <a:p>
            <a:pPr marL="12700" marR="5080">
              <a:lnSpc>
                <a:spcPct val="133300"/>
              </a:lnSpc>
              <a:spcBef>
                <a:spcPts val="800"/>
              </a:spcBef>
            </a:pPr>
            <a:r>
              <a:rPr sz="1500" spc="114" dirty="0">
                <a:solidFill>
                  <a:srgbClr val="CFCABE"/>
                </a:solidFill>
                <a:latin typeface="Trebuchet MS"/>
                <a:cs typeface="Trebuchet MS"/>
              </a:rPr>
              <a:t>As</a:t>
            </a:r>
            <a:r>
              <a:rPr sz="1500" spc="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more</a:t>
            </a:r>
            <a:r>
              <a:rPr sz="1500" spc="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-20" dirty="0">
                <a:solidFill>
                  <a:srgbClr val="CFCABE"/>
                </a:solidFill>
                <a:latin typeface="Trebuchet MS"/>
                <a:cs typeface="Trebuchet MS"/>
              </a:rPr>
              <a:t>activities</a:t>
            </a:r>
            <a:r>
              <a:rPr sz="1500" spc="-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80" dirty="0">
                <a:solidFill>
                  <a:srgbClr val="CFCABE"/>
                </a:solidFill>
                <a:latin typeface="Trebuchet MS"/>
                <a:cs typeface="Trebuchet MS"/>
              </a:rPr>
              <a:t>move</a:t>
            </a:r>
            <a:r>
              <a:rPr sz="1500" spc="-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-20" dirty="0">
                <a:solidFill>
                  <a:srgbClr val="CFCABE"/>
                </a:solidFill>
                <a:latin typeface="Trebuchet MS"/>
                <a:cs typeface="Trebuchet MS"/>
              </a:rPr>
              <a:t>into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 the</a:t>
            </a:r>
            <a:r>
              <a:rPr sz="1500" spc="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digital</a:t>
            </a:r>
            <a:r>
              <a:rPr sz="1500" spc="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CFCABE"/>
                </a:solidFill>
                <a:latin typeface="Trebuchet MS"/>
                <a:cs typeface="Trebuchet MS"/>
              </a:rPr>
              <a:t>realm,</a:t>
            </a:r>
            <a:r>
              <a:rPr sz="1500" spc="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courts</a:t>
            </a:r>
            <a:r>
              <a:rPr sz="1500" spc="-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are</a:t>
            </a:r>
            <a:r>
              <a:rPr sz="1500" spc="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grappling</a:t>
            </a:r>
            <a:r>
              <a:rPr sz="1500" spc="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CFCABE"/>
                </a:solidFill>
                <a:latin typeface="Trebuchet MS"/>
                <a:cs typeface="Trebuchet MS"/>
              </a:rPr>
              <a:t>with</a:t>
            </a:r>
            <a:r>
              <a:rPr sz="1500" spc="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80" dirty="0">
                <a:solidFill>
                  <a:srgbClr val="CFCABE"/>
                </a:solidFill>
                <a:latin typeface="Trebuchet MS"/>
                <a:cs typeface="Trebuchet MS"/>
              </a:rPr>
              <a:t>how</a:t>
            </a:r>
            <a:r>
              <a:rPr sz="1500" spc="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to</a:t>
            </a:r>
            <a:r>
              <a:rPr sz="1500" spc="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apply</a:t>
            </a:r>
            <a:r>
              <a:rPr sz="1500" spc="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vicarious</a:t>
            </a:r>
            <a:r>
              <a:rPr sz="1500" spc="-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-35" dirty="0">
                <a:solidFill>
                  <a:srgbClr val="CFCABE"/>
                </a:solidFill>
                <a:latin typeface="Trebuchet MS"/>
                <a:cs typeface="Trebuchet MS"/>
              </a:rPr>
              <a:t>liability</a:t>
            </a:r>
            <a:r>
              <a:rPr sz="1500" spc="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CFCABE"/>
                </a:solidFill>
                <a:latin typeface="Trebuchet MS"/>
                <a:cs typeface="Trebuchet MS"/>
              </a:rPr>
              <a:t>in</a:t>
            </a:r>
            <a:r>
              <a:rPr sz="1500" spc="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cyber</a:t>
            </a:r>
            <a:r>
              <a:rPr sz="1500" spc="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CFCABE"/>
                </a:solidFill>
                <a:latin typeface="Trebuchet MS"/>
                <a:cs typeface="Trebuchet MS"/>
              </a:rPr>
              <a:t>contexts,</a:t>
            </a:r>
            <a:r>
              <a:rPr sz="1500" spc="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including</a:t>
            </a:r>
            <a:r>
              <a:rPr sz="1500" spc="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-20" dirty="0">
                <a:solidFill>
                  <a:srgbClr val="CFCABE"/>
                </a:solidFill>
                <a:latin typeface="Trebuchet MS"/>
                <a:cs typeface="Trebuchet MS"/>
              </a:rPr>
              <a:t>data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breaches,</a:t>
            </a:r>
            <a:r>
              <a:rPr sz="1500" spc="4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online</a:t>
            </a:r>
            <a:r>
              <a:rPr sz="1500" spc="4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harassment,</a:t>
            </a:r>
            <a:r>
              <a:rPr sz="1500" spc="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55" dirty="0">
                <a:solidFill>
                  <a:srgbClr val="CFCABE"/>
                </a:solidFill>
                <a:latin typeface="Trebuchet MS"/>
                <a:cs typeface="Trebuchet MS"/>
              </a:rPr>
              <a:t>and</a:t>
            </a:r>
            <a:r>
              <a:rPr sz="1500" spc="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-20" dirty="0">
                <a:solidFill>
                  <a:srgbClr val="CFCABE"/>
                </a:solidFill>
                <a:latin typeface="Trebuchet MS"/>
                <a:cs typeface="Trebuchet MS"/>
              </a:rPr>
              <a:t>virtual</a:t>
            </a:r>
            <a:r>
              <a:rPr sz="1500" spc="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world</a:t>
            </a:r>
            <a:r>
              <a:rPr sz="1500" spc="6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CFCABE"/>
                </a:solidFill>
                <a:latin typeface="Trebuchet MS"/>
                <a:cs typeface="Trebuchet MS"/>
              </a:rPr>
              <a:t>interactions.</a:t>
            </a:r>
            <a:endParaRPr sz="1500">
              <a:latin typeface="Trebuchet MS"/>
              <a:cs typeface="Trebuchet MS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40663" y="6513576"/>
            <a:ext cx="1076325" cy="431800"/>
            <a:chOff x="740663" y="6513576"/>
            <a:chExt cx="1076325" cy="431800"/>
          </a:xfrm>
        </p:grpSpPr>
        <p:sp>
          <p:nvSpPr>
            <p:cNvPr id="19" name="object 19"/>
            <p:cNvSpPr/>
            <p:nvPr/>
          </p:nvSpPr>
          <p:spPr>
            <a:xfrm>
              <a:off x="1147572" y="6717792"/>
              <a:ext cx="669290" cy="22860"/>
            </a:xfrm>
            <a:custGeom>
              <a:avLst/>
              <a:gdLst/>
              <a:ahLst/>
              <a:cxnLst/>
              <a:rect l="l" t="t" r="r" b="b"/>
              <a:pathLst>
                <a:path w="669289" h="22859">
                  <a:moveTo>
                    <a:pt x="663955" y="0"/>
                  </a:moveTo>
                  <a:lnTo>
                    <a:pt x="5118" y="0"/>
                  </a:lnTo>
                  <a:lnTo>
                    <a:pt x="0" y="5079"/>
                  </a:lnTo>
                  <a:lnTo>
                    <a:pt x="0" y="11429"/>
                  </a:lnTo>
                  <a:lnTo>
                    <a:pt x="0" y="17779"/>
                  </a:lnTo>
                  <a:lnTo>
                    <a:pt x="5118" y="22859"/>
                  </a:lnTo>
                  <a:lnTo>
                    <a:pt x="663955" y="22859"/>
                  </a:lnTo>
                  <a:lnTo>
                    <a:pt x="669035" y="17779"/>
                  </a:lnTo>
                  <a:lnTo>
                    <a:pt x="669035" y="5079"/>
                  </a:lnTo>
                  <a:lnTo>
                    <a:pt x="663955" y="0"/>
                  </a:lnTo>
                  <a:close/>
                </a:path>
              </a:pathLst>
            </a:custGeom>
            <a:solidFill>
              <a:srgbClr val="5253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40663" y="6513576"/>
              <a:ext cx="429895" cy="431800"/>
            </a:xfrm>
            <a:custGeom>
              <a:avLst/>
              <a:gdLst/>
              <a:ahLst/>
              <a:cxnLst/>
              <a:rect l="l" t="t" r="r" b="b"/>
              <a:pathLst>
                <a:path w="429894" h="431800">
                  <a:moveTo>
                    <a:pt x="401116" y="0"/>
                  </a:moveTo>
                  <a:lnTo>
                    <a:pt x="28651" y="0"/>
                  </a:lnTo>
                  <a:lnTo>
                    <a:pt x="17498" y="2252"/>
                  </a:lnTo>
                  <a:lnTo>
                    <a:pt x="8391" y="8397"/>
                  </a:lnTo>
                  <a:lnTo>
                    <a:pt x="2251" y="17520"/>
                  </a:lnTo>
                  <a:lnTo>
                    <a:pt x="0" y="28701"/>
                  </a:lnTo>
                  <a:lnTo>
                    <a:pt x="0" y="402590"/>
                  </a:lnTo>
                  <a:lnTo>
                    <a:pt x="2251" y="413771"/>
                  </a:lnTo>
                  <a:lnTo>
                    <a:pt x="8391" y="422894"/>
                  </a:lnTo>
                  <a:lnTo>
                    <a:pt x="17498" y="429039"/>
                  </a:lnTo>
                  <a:lnTo>
                    <a:pt x="28651" y="431292"/>
                  </a:lnTo>
                  <a:lnTo>
                    <a:pt x="401116" y="431292"/>
                  </a:lnTo>
                  <a:lnTo>
                    <a:pt x="412269" y="429039"/>
                  </a:lnTo>
                  <a:lnTo>
                    <a:pt x="421376" y="422894"/>
                  </a:lnTo>
                  <a:lnTo>
                    <a:pt x="427516" y="413771"/>
                  </a:lnTo>
                  <a:lnTo>
                    <a:pt x="429767" y="402590"/>
                  </a:lnTo>
                  <a:lnTo>
                    <a:pt x="429767" y="28701"/>
                  </a:lnTo>
                  <a:lnTo>
                    <a:pt x="427516" y="17520"/>
                  </a:lnTo>
                  <a:lnTo>
                    <a:pt x="421376" y="8397"/>
                  </a:lnTo>
                  <a:lnTo>
                    <a:pt x="412269" y="2252"/>
                  </a:lnTo>
                  <a:lnTo>
                    <a:pt x="401116" y="0"/>
                  </a:lnTo>
                  <a:close/>
                </a:path>
              </a:pathLst>
            </a:custGeom>
            <a:solidFill>
              <a:srgbClr val="393A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859637" y="6506082"/>
            <a:ext cx="193040" cy="369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50" spc="-50" dirty="0">
                <a:solidFill>
                  <a:srgbClr val="CFCABE"/>
                </a:solidFill>
                <a:latin typeface="Georgia"/>
                <a:cs typeface="Georgia"/>
              </a:rPr>
              <a:t>4</a:t>
            </a:r>
            <a:endParaRPr sz="2250">
              <a:latin typeface="Georgia"/>
              <a:cs typeface="Georgia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4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994407" y="6471284"/>
            <a:ext cx="11403965" cy="1017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50" spc="65" dirty="0">
                <a:solidFill>
                  <a:srgbClr val="CFCABE"/>
                </a:solidFill>
                <a:latin typeface="Georgia"/>
                <a:cs typeface="Georgia"/>
              </a:rPr>
              <a:t>Globalisation</a:t>
            </a:r>
            <a:r>
              <a:rPr sz="1850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1850" spc="70" dirty="0">
                <a:solidFill>
                  <a:srgbClr val="CFCABE"/>
                </a:solidFill>
                <a:latin typeface="Georgia"/>
                <a:cs typeface="Georgia"/>
              </a:rPr>
              <a:t>of</a:t>
            </a:r>
            <a:r>
              <a:rPr sz="1850" spc="-5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1850" spc="80" dirty="0">
                <a:solidFill>
                  <a:srgbClr val="CFCABE"/>
                </a:solidFill>
                <a:latin typeface="Georgia"/>
                <a:cs typeface="Georgia"/>
              </a:rPr>
              <a:t>Business</a:t>
            </a:r>
            <a:endParaRPr sz="1850">
              <a:latin typeface="Georgia"/>
              <a:cs typeface="Georgia"/>
            </a:endParaRPr>
          </a:p>
          <a:p>
            <a:pPr marL="12700" marR="5080">
              <a:lnSpc>
                <a:spcPct val="133300"/>
              </a:lnSpc>
              <a:spcBef>
                <a:spcPts val="800"/>
              </a:spcBef>
            </a:pPr>
            <a:r>
              <a:rPr sz="1500" spc="50" dirty="0">
                <a:solidFill>
                  <a:srgbClr val="CFCABE"/>
                </a:solidFill>
                <a:latin typeface="Trebuchet MS"/>
                <a:cs typeface="Trebuchet MS"/>
              </a:rPr>
              <a:t>The</a:t>
            </a:r>
            <a:r>
              <a:rPr sz="1500" spc="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increasing</a:t>
            </a:r>
            <a:r>
              <a:rPr sz="1500" spc="6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interconnectedness</a:t>
            </a:r>
            <a:r>
              <a:rPr sz="1500" spc="4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of</a:t>
            </a:r>
            <a:r>
              <a:rPr sz="1500" spc="7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50" dirty="0">
                <a:solidFill>
                  <a:srgbClr val="CFCABE"/>
                </a:solidFill>
                <a:latin typeface="Trebuchet MS"/>
                <a:cs typeface="Trebuchet MS"/>
              </a:rPr>
              <a:t>global</a:t>
            </a:r>
            <a:r>
              <a:rPr sz="1500" spc="6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55" dirty="0">
                <a:solidFill>
                  <a:srgbClr val="CFCABE"/>
                </a:solidFill>
                <a:latin typeface="Trebuchet MS"/>
                <a:cs typeface="Trebuchet MS"/>
              </a:rPr>
              <a:t>business</a:t>
            </a:r>
            <a:r>
              <a:rPr sz="1500" spc="9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operations</a:t>
            </a:r>
            <a:r>
              <a:rPr sz="1500" spc="4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is</a:t>
            </a:r>
            <a:r>
              <a:rPr sz="1500" spc="7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raising</a:t>
            </a:r>
            <a:r>
              <a:rPr sz="1500" spc="6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50" dirty="0">
                <a:solidFill>
                  <a:srgbClr val="CFCABE"/>
                </a:solidFill>
                <a:latin typeface="Trebuchet MS"/>
                <a:cs typeface="Trebuchet MS"/>
              </a:rPr>
              <a:t>complex</a:t>
            </a:r>
            <a:r>
              <a:rPr sz="1500" spc="6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questions</a:t>
            </a:r>
            <a:r>
              <a:rPr sz="1500" spc="6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about</a:t>
            </a:r>
            <a:r>
              <a:rPr sz="1500" spc="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65" dirty="0">
                <a:solidFill>
                  <a:srgbClr val="CFCABE"/>
                </a:solidFill>
                <a:latin typeface="Trebuchet MS"/>
                <a:cs typeface="Trebuchet MS"/>
              </a:rPr>
              <a:t>cross-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border</a:t>
            </a:r>
            <a:r>
              <a:rPr sz="1500" spc="7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-35" dirty="0">
                <a:solidFill>
                  <a:srgbClr val="CFCABE"/>
                </a:solidFill>
                <a:latin typeface="Trebuchet MS"/>
                <a:cs typeface="Trebuchet MS"/>
              </a:rPr>
              <a:t>liability</a:t>
            </a:r>
            <a:r>
              <a:rPr sz="1500" spc="6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55" dirty="0">
                <a:solidFill>
                  <a:srgbClr val="CFCABE"/>
                </a:solidFill>
                <a:latin typeface="Trebuchet MS"/>
                <a:cs typeface="Trebuchet MS"/>
              </a:rPr>
              <a:t>and</a:t>
            </a:r>
            <a:r>
              <a:rPr sz="1500" spc="7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-25" dirty="0">
                <a:solidFill>
                  <a:srgbClr val="CFCABE"/>
                </a:solidFill>
                <a:latin typeface="Trebuchet MS"/>
                <a:cs typeface="Trebuchet MS"/>
              </a:rPr>
              <a:t>the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application</a:t>
            </a:r>
            <a:r>
              <a:rPr sz="1500" spc="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of</a:t>
            </a:r>
            <a:r>
              <a:rPr sz="1500" spc="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vicarious</a:t>
            </a:r>
            <a:r>
              <a:rPr sz="1500" spc="-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-35" dirty="0">
                <a:solidFill>
                  <a:srgbClr val="CFCABE"/>
                </a:solidFill>
                <a:latin typeface="Trebuchet MS"/>
                <a:cs typeface="Trebuchet MS"/>
              </a:rPr>
              <a:t>liability</a:t>
            </a:r>
            <a:r>
              <a:rPr sz="1500" spc="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principles</a:t>
            </a:r>
            <a:r>
              <a:rPr sz="1500" spc="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55" dirty="0">
                <a:solidFill>
                  <a:srgbClr val="CFCABE"/>
                </a:solidFill>
                <a:latin typeface="Trebuchet MS"/>
                <a:cs typeface="Trebuchet MS"/>
              </a:rPr>
              <a:t>across</a:t>
            </a:r>
            <a:r>
              <a:rPr sz="1500" spc="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-20" dirty="0">
                <a:solidFill>
                  <a:srgbClr val="CFCABE"/>
                </a:solidFill>
                <a:latin typeface="Trebuchet MS"/>
                <a:cs typeface="Trebuchet MS"/>
              </a:rPr>
              <a:t>different</a:t>
            </a:r>
            <a:r>
              <a:rPr sz="1500" spc="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CFCABE"/>
                </a:solidFill>
                <a:latin typeface="Trebuchet MS"/>
                <a:cs typeface="Trebuchet MS"/>
              </a:rPr>
              <a:t>legal</a:t>
            </a:r>
            <a:r>
              <a:rPr sz="1500" spc="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CFCABE"/>
                </a:solidFill>
                <a:latin typeface="Trebuchet MS"/>
                <a:cs typeface="Trebuchet MS"/>
              </a:rPr>
              <a:t>jurisdictions.</a:t>
            </a:r>
            <a:endParaRPr sz="15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4468" rIns="0" bIns="0" rtlCol="0">
            <a:spAutoFit/>
          </a:bodyPr>
          <a:lstStyle/>
          <a:p>
            <a:pPr marL="80010">
              <a:lnSpc>
                <a:spcPct val="100000"/>
              </a:lnSpc>
              <a:spcBef>
                <a:spcPts val="105"/>
              </a:spcBef>
            </a:pPr>
            <a:r>
              <a:rPr sz="4350" spc="200" dirty="0"/>
              <a:t>Impacts</a:t>
            </a:r>
            <a:r>
              <a:rPr sz="4350" spc="-40" dirty="0"/>
              <a:t> </a:t>
            </a:r>
            <a:r>
              <a:rPr sz="4350" spc="165" dirty="0"/>
              <a:t>of</a:t>
            </a:r>
            <a:r>
              <a:rPr sz="4350" spc="-15" dirty="0"/>
              <a:t> </a:t>
            </a:r>
            <a:r>
              <a:rPr sz="4350" spc="180" dirty="0"/>
              <a:t>the</a:t>
            </a:r>
            <a:r>
              <a:rPr sz="4350" dirty="0"/>
              <a:t> </a:t>
            </a:r>
            <a:r>
              <a:rPr sz="4350" spc="150" dirty="0"/>
              <a:t>Gig</a:t>
            </a:r>
            <a:r>
              <a:rPr sz="4350" spc="-15" dirty="0"/>
              <a:t> </a:t>
            </a:r>
            <a:r>
              <a:rPr sz="4350" spc="254" dirty="0"/>
              <a:t>Economy</a:t>
            </a:r>
            <a:r>
              <a:rPr sz="4350" spc="-45" dirty="0"/>
              <a:t> </a:t>
            </a:r>
            <a:r>
              <a:rPr sz="4350" spc="240" dirty="0"/>
              <a:t>and</a:t>
            </a:r>
            <a:r>
              <a:rPr sz="4350" spc="-20" dirty="0"/>
              <a:t> </a:t>
            </a:r>
            <a:r>
              <a:rPr sz="4350" spc="220" dirty="0"/>
              <a:t>Remote</a:t>
            </a:r>
            <a:r>
              <a:rPr sz="4350" spc="-30" dirty="0"/>
              <a:t> </a:t>
            </a:r>
            <a:r>
              <a:rPr sz="4350" spc="215" dirty="0"/>
              <a:t>Work</a:t>
            </a:r>
            <a:endParaRPr sz="435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5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6063" y="1834388"/>
            <a:ext cx="3886200" cy="5547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50" spc="70" dirty="0">
                <a:solidFill>
                  <a:srgbClr val="F1E782"/>
                </a:solidFill>
                <a:latin typeface="Georgia"/>
                <a:cs typeface="Georgia"/>
              </a:rPr>
              <a:t>Gig</a:t>
            </a:r>
            <a:r>
              <a:rPr sz="2150" dirty="0">
                <a:solidFill>
                  <a:srgbClr val="F1E782"/>
                </a:solidFill>
                <a:latin typeface="Georgia"/>
                <a:cs typeface="Georgia"/>
              </a:rPr>
              <a:t> </a:t>
            </a:r>
            <a:r>
              <a:rPr sz="2150" spc="125" dirty="0">
                <a:solidFill>
                  <a:srgbClr val="F1E782"/>
                </a:solidFill>
                <a:latin typeface="Georgia"/>
                <a:cs typeface="Georgia"/>
              </a:rPr>
              <a:t>Economy</a:t>
            </a:r>
            <a:r>
              <a:rPr sz="2150" spc="20" dirty="0">
                <a:solidFill>
                  <a:srgbClr val="F1E782"/>
                </a:solidFill>
                <a:latin typeface="Georgia"/>
                <a:cs typeface="Georgia"/>
              </a:rPr>
              <a:t> </a:t>
            </a:r>
            <a:r>
              <a:rPr sz="2150" spc="85" dirty="0">
                <a:solidFill>
                  <a:srgbClr val="F1E782"/>
                </a:solidFill>
                <a:latin typeface="Georgia"/>
                <a:cs typeface="Georgia"/>
              </a:rPr>
              <a:t>Challenges</a:t>
            </a:r>
            <a:endParaRPr sz="2150">
              <a:latin typeface="Georgia"/>
              <a:cs typeface="Georgia"/>
            </a:endParaRPr>
          </a:p>
          <a:p>
            <a:pPr marL="12700" marR="5080">
              <a:lnSpc>
                <a:spcPct val="133300"/>
              </a:lnSpc>
              <a:spcBef>
                <a:spcPts val="1695"/>
              </a:spcBef>
            </a:pPr>
            <a:r>
              <a:rPr sz="1750" spc="65" dirty="0">
                <a:solidFill>
                  <a:srgbClr val="CFCABE"/>
                </a:solidFill>
                <a:latin typeface="Trebuchet MS"/>
                <a:cs typeface="Trebuchet MS"/>
              </a:rPr>
              <a:t>The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95" dirty="0">
                <a:solidFill>
                  <a:srgbClr val="CFCABE"/>
                </a:solidFill>
                <a:latin typeface="Trebuchet MS"/>
                <a:cs typeface="Trebuchet MS"/>
              </a:rPr>
              <a:t>gig</a:t>
            </a:r>
            <a:r>
              <a:rPr sz="1750" spc="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95" dirty="0">
                <a:solidFill>
                  <a:srgbClr val="CFCABE"/>
                </a:solidFill>
                <a:latin typeface="Trebuchet MS"/>
                <a:cs typeface="Trebuchet MS"/>
              </a:rPr>
              <a:t>economy</a:t>
            </a:r>
            <a:r>
              <a:rPr sz="1750" spc="-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75" dirty="0">
                <a:solidFill>
                  <a:srgbClr val="CFCABE"/>
                </a:solidFill>
                <a:latin typeface="Trebuchet MS"/>
                <a:cs typeface="Trebuchet MS"/>
              </a:rPr>
              <a:t>has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 introduced</a:t>
            </a:r>
            <a:r>
              <a:rPr sz="1750" spc="-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50" dirty="0">
                <a:solidFill>
                  <a:srgbClr val="CFCABE"/>
                </a:solidFill>
                <a:latin typeface="Trebuchet MS"/>
                <a:cs typeface="Trebuchet MS"/>
              </a:rPr>
              <a:t>a </a:t>
            </a:r>
            <a:r>
              <a:rPr sz="1750" spc="85" dirty="0">
                <a:solidFill>
                  <a:srgbClr val="CFCABE"/>
                </a:solidFill>
                <a:latin typeface="Trebuchet MS"/>
                <a:cs typeface="Trebuchet MS"/>
              </a:rPr>
              <a:t>new</a:t>
            </a:r>
            <a:r>
              <a:rPr sz="1750" spc="-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65" dirty="0">
                <a:solidFill>
                  <a:srgbClr val="CFCABE"/>
                </a:solidFill>
                <a:latin typeface="Trebuchet MS"/>
                <a:cs typeface="Trebuchet MS"/>
              </a:rPr>
              <a:t>class</a:t>
            </a:r>
            <a:r>
              <a:rPr sz="1750" spc="-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of</a:t>
            </a:r>
            <a:r>
              <a:rPr sz="1750" spc="-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45" dirty="0">
                <a:solidFill>
                  <a:srgbClr val="CFCABE"/>
                </a:solidFill>
                <a:latin typeface="Trebuchet MS"/>
                <a:cs typeface="Trebuchet MS"/>
              </a:rPr>
              <a:t>workers</a:t>
            </a:r>
            <a:r>
              <a:rPr sz="1750" spc="-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95" dirty="0">
                <a:solidFill>
                  <a:srgbClr val="CFCABE"/>
                </a:solidFill>
                <a:latin typeface="Trebuchet MS"/>
                <a:cs typeface="Trebuchet MS"/>
              </a:rPr>
              <a:t>who</a:t>
            </a:r>
            <a:r>
              <a:rPr sz="1750" spc="-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don't</a:t>
            </a:r>
            <a:r>
              <a:rPr sz="1750" spc="-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25" dirty="0">
                <a:solidFill>
                  <a:srgbClr val="CFCABE"/>
                </a:solidFill>
                <a:latin typeface="Trebuchet MS"/>
                <a:cs typeface="Trebuchet MS"/>
              </a:rPr>
              <a:t>fit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neatly</a:t>
            </a:r>
            <a:r>
              <a:rPr sz="1750" spc="-5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into</a:t>
            </a:r>
            <a:r>
              <a:rPr sz="1750" spc="-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25" dirty="0">
                <a:solidFill>
                  <a:srgbClr val="CFCABE"/>
                </a:solidFill>
                <a:latin typeface="Trebuchet MS"/>
                <a:cs typeface="Trebuchet MS"/>
              </a:rPr>
              <a:t>traditional</a:t>
            </a:r>
            <a:r>
              <a:rPr sz="1750" spc="-6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65" dirty="0">
                <a:solidFill>
                  <a:srgbClr val="CFCABE"/>
                </a:solidFill>
                <a:latin typeface="Trebuchet MS"/>
                <a:cs typeface="Trebuchet MS"/>
              </a:rPr>
              <a:t>employee- </a:t>
            </a:r>
            <a:r>
              <a:rPr sz="1750" spc="60" dirty="0">
                <a:solidFill>
                  <a:srgbClr val="CFCABE"/>
                </a:solidFill>
                <a:latin typeface="Trebuchet MS"/>
                <a:cs typeface="Trebuchet MS"/>
              </a:rPr>
              <a:t>employer</a:t>
            </a:r>
            <a:r>
              <a:rPr sz="1750" spc="-5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relationships.</a:t>
            </a:r>
            <a:r>
              <a:rPr sz="1750" spc="-6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Platform </a:t>
            </a:r>
            <a:r>
              <a:rPr sz="1750" spc="70" dirty="0">
                <a:solidFill>
                  <a:srgbClr val="CFCABE"/>
                </a:solidFill>
                <a:latin typeface="Trebuchet MS"/>
                <a:cs typeface="Trebuchet MS"/>
              </a:rPr>
              <a:t>companies</a:t>
            </a:r>
            <a:r>
              <a:rPr sz="1750" spc="-9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like</a:t>
            </a:r>
            <a:r>
              <a:rPr sz="1750" spc="-7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65" dirty="0">
                <a:solidFill>
                  <a:srgbClr val="CFCABE"/>
                </a:solidFill>
                <a:latin typeface="Trebuchet MS"/>
                <a:cs typeface="Trebuchet MS"/>
              </a:rPr>
              <a:t>Uber</a:t>
            </a:r>
            <a:r>
              <a:rPr sz="1750" spc="-7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65" dirty="0">
                <a:solidFill>
                  <a:srgbClr val="CFCABE"/>
                </a:solidFill>
                <a:latin typeface="Trebuchet MS"/>
                <a:cs typeface="Trebuchet MS"/>
              </a:rPr>
              <a:t>and</a:t>
            </a:r>
            <a:r>
              <a:rPr sz="1750" spc="-7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Deliveroo </a:t>
            </a:r>
            <a:r>
              <a:rPr sz="1750" spc="60" dirty="0">
                <a:solidFill>
                  <a:srgbClr val="CFCABE"/>
                </a:solidFill>
                <a:latin typeface="Trebuchet MS"/>
                <a:cs typeface="Trebuchet MS"/>
              </a:rPr>
              <a:t>argue</a:t>
            </a:r>
            <a:r>
              <a:rPr sz="1750" spc="-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35" dirty="0">
                <a:solidFill>
                  <a:srgbClr val="CFCABE"/>
                </a:solidFill>
                <a:latin typeface="Trebuchet MS"/>
                <a:cs typeface="Trebuchet MS"/>
              </a:rPr>
              <a:t>that</a:t>
            </a:r>
            <a:r>
              <a:rPr sz="1750" spc="-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25" dirty="0">
                <a:solidFill>
                  <a:srgbClr val="CFCABE"/>
                </a:solidFill>
                <a:latin typeface="Trebuchet MS"/>
                <a:cs typeface="Trebuchet MS"/>
              </a:rPr>
              <a:t>their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 workers</a:t>
            </a:r>
            <a:r>
              <a:rPr sz="1750" spc="-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25" dirty="0">
                <a:solidFill>
                  <a:srgbClr val="CFCABE"/>
                </a:solidFill>
                <a:latin typeface="Trebuchet MS"/>
                <a:cs typeface="Trebuchet MS"/>
              </a:rPr>
              <a:t>are </a:t>
            </a:r>
            <a:r>
              <a:rPr sz="1750" spc="10" dirty="0">
                <a:solidFill>
                  <a:srgbClr val="CFCABE"/>
                </a:solidFill>
                <a:latin typeface="Trebuchet MS"/>
                <a:cs typeface="Trebuchet MS"/>
              </a:rPr>
              <a:t>independent</a:t>
            </a:r>
            <a:r>
              <a:rPr sz="1750" spc="10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contractors,</a:t>
            </a:r>
            <a:r>
              <a:rPr sz="1750" spc="1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potentially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shielding</a:t>
            </a:r>
            <a:r>
              <a:rPr sz="1750" spc="14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them</a:t>
            </a:r>
            <a:r>
              <a:rPr sz="1750" spc="1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from</a:t>
            </a:r>
            <a:r>
              <a:rPr sz="1750" spc="1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vicarious</a:t>
            </a:r>
            <a:r>
              <a:rPr sz="1750" spc="1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60" dirty="0">
                <a:solidFill>
                  <a:srgbClr val="CFCABE"/>
                </a:solidFill>
                <a:latin typeface="Trebuchet MS"/>
                <a:cs typeface="Trebuchet MS"/>
              </a:rPr>
              <a:t>liability.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However,</a:t>
            </a:r>
            <a:r>
              <a:rPr sz="1750" spc="7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courts</a:t>
            </a:r>
            <a:r>
              <a:rPr sz="1750" spc="1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are</a:t>
            </a:r>
            <a:r>
              <a:rPr sz="1750" spc="9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increasingly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scrutinising</a:t>
            </a:r>
            <a:r>
              <a:rPr sz="1750" spc="17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these</a:t>
            </a:r>
            <a:r>
              <a:rPr sz="1750" spc="14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arrangements, </a:t>
            </a:r>
            <a:r>
              <a:rPr sz="1750" spc="50" dirty="0">
                <a:solidFill>
                  <a:srgbClr val="CFCABE"/>
                </a:solidFill>
                <a:latin typeface="Trebuchet MS"/>
                <a:cs typeface="Trebuchet MS"/>
              </a:rPr>
              <a:t>considering</a:t>
            </a:r>
            <a:r>
              <a:rPr sz="1750" spc="-5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factors</a:t>
            </a:r>
            <a:r>
              <a:rPr sz="1750" spc="-5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90" dirty="0">
                <a:solidFill>
                  <a:srgbClr val="CFCABE"/>
                </a:solidFill>
                <a:latin typeface="Trebuchet MS"/>
                <a:cs typeface="Trebuchet MS"/>
              </a:rPr>
              <a:t>such</a:t>
            </a:r>
            <a:r>
              <a:rPr sz="1750" spc="-4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70" dirty="0">
                <a:solidFill>
                  <a:srgbClr val="CFCABE"/>
                </a:solidFill>
                <a:latin typeface="Trebuchet MS"/>
                <a:cs typeface="Trebuchet MS"/>
              </a:rPr>
              <a:t>as</a:t>
            </a:r>
            <a:r>
              <a:rPr sz="1750" spc="-5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control, </a:t>
            </a:r>
            <a:r>
              <a:rPr sz="1750" spc="-25" dirty="0">
                <a:solidFill>
                  <a:srgbClr val="CFCABE"/>
                </a:solidFill>
                <a:latin typeface="Trebuchet MS"/>
                <a:cs typeface="Trebuchet MS"/>
              </a:rPr>
              <a:t>integration,</a:t>
            </a:r>
            <a:r>
              <a:rPr sz="1750" spc="-5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65" dirty="0">
                <a:solidFill>
                  <a:srgbClr val="CFCABE"/>
                </a:solidFill>
                <a:latin typeface="Trebuchet MS"/>
                <a:cs typeface="Trebuchet MS"/>
              </a:rPr>
              <a:t>and</a:t>
            </a:r>
            <a:r>
              <a:rPr sz="1750" spc="-6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70" dirty="0">
                <a:solidFill>
                  <a:srgbClr val="CFCABE"/>
                </a:solidFill>
                <a:latin typeface="Trebuchet MS"/>
                <a:cs typeface="Trebuchet MS"/>
              </a:rPr>
              <a:t>economic</a:t>
            </a:r>
            <a:r>
              <a:rPr sz="1750" spc="-6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25" dirty="0">
                <a:solidFill>
                  <a:srgbClr val="CFCABE"/>
                </a:solidFill>
                <a:latin typeface="Trebuchet MS"/>
                <a:cs typeface="Trebuchet MS"/>
              </a:rPr>
              <a:t>reality</a:t>
            </a:r>
            <a:r>
              <a:rPr sz="1750" spc="-8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25" dirty="0">
                <a:solidFill>
                  <a:srgbClr val="CFCABE"/>
                </a:solidFill>
                <a:latin typeface="Trebuchet MS"/>
                <a:cs typeface="Trebuchet MS"/>
              </a:rPr>
              <a:t>to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determine</a:t>
            </a:r>
            <a:r>
              <a:rPr sz="1750" spc="-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the</a:t>
            </a:r>
            <a:r>
              <a:rPr sz="1750" spc="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true</a:t>
            </a:r>
            <a:r>
              <a:rPr sz="1750" spc="-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nature</a:t>
            </a:r>
            <a:r>
              <a:rPr sz="1750" spc="-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of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25" dirty="0">
                <a:solidFill>
                  <a:srgbClr val="CFCABE"/>
                </a:solidFill>
                <a:latin typeface="Trebuchet MS"/>
                <a:cs typeface="Trebuchet MS"/>
              </a:rPr>
              <a:t>the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relationship.</a:t>
            </a:r>
            <a:endParaRPr sz="17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12155" y="1834388"/>
            <a:ext cx="3961765" cy="5191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50" spc="100" dirty="0">
                <a:solidFill>
                  <a:srgbClr val="F1E782"/>
                </a:solidFill>
                <a:latin typeface="Georgia"/>
                <a:cs typeface="Georgia"/>
              </a:rPr>
              <a:t>Remote</a:t>
            </a:r>
            <a:r>
              <a:rPr sz="2150" spc="25" dirty="0">
                <a:solidFill>
                  <a:srgbClr val="F1E782"/>
                </a:solidFill>
                <a:latin typeface="Georgia"/>
                <a:cs typeface="Georgia"/>
              </a:rPr>
              <a:t> </a:t>
            </a:r>
            <a:r>
              <a:rPr sz="2150" spc="105" dirty="0">
                <a:solidFill>
                  <a:srgbClr val="F1E782"/>
                </a:solidFill>
                <a:latin typeface="Georgia"/>
                <a:cs typeface="Georgia"/>
              </a:rPr>
              <a:t>Work</a:t>
            </a:r>
            <a:r>
              <a:rPr sz="2150" spc="15" dirty="0">
                <a:solidFill>
                  <a:srgbClr val="F1E782"/>
                </a:solidFill>
                <a:latin typeface="Georgia"/>
                <a:cs typeface="Georgia"/>
              </a:rPr>
              <a:t> </a:t>
            </a:r>
            <a:r>
              <a:rPr sz="2150" spc="80" dirty="0">
                <a:solidFill>
                  <a:srgbClr val="F1E782"/>
                </a:solidFill>
                <a:latin typeface="Georgia"/>
                <a:cs typeface="Georgia"/>
              </a:rPr>
              <a:t>Complications</a:t>
            </a:r>
            <a:endParaRPr sz="2150">
              <a:latin typeface="Georgia"/>
              <a:cs typeface="Georgia"/>
            </a:endParaRPr>
          </a:p>
          <a:p>
            <a:pPr marL="12700" marR="5080">
              <a:lnSpc>
                <a:spcPct val="133400"/>
              </a:lnSpc>
              <a:spcBef>
                <a:spcPts val="1695"/>
              </a:spcBef>
            </a:pPr>
            <a:r>
              <a:rPr sz="1750" spc="65" dirty="0">
                <a:solidFill>
                  <a:srgbClr val="CFCABE"/>
                </a:solidFill>
                <a:latin typeface="Trebuchet MS"/>
                <a:cs typeface="Trebuchet MS"/>
              </a:rPr>
              <a:t>The</a:t>
            </a:r>
            <a:r>
              <a:rPr sz="1750" spc="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20" dirty="0">
                <a:solidFill>
                  <a:srgbClr val="CFCABE"/>
                </a:solidFill>
                <a:latin typeface="Trebuchet MS"/>
                <a:cs typeface="Trebuchet MS"/>
              </a:rPr>
              <a:t>shift</a:t>
            </a:r>
            <a:r>
              <a:rPr sz="1750" spc="6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towards</a:t>
            </a:r>
            <a:r>
              <a:rPr sz="1750" spc="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remote</a:t>
            </a:r>
            <a:r>
              <a:rPr sz="1750" spc="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work,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accelerated</a:t>
            </a:r>
            <a:r>
              <a:rPr sz="1750" spc="4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90" dirty="0">
                <a:solidFill>
                  <a:srgbClr val="CFCABE"/>
                </a:solidFill>
                <a:latin typeface="Trebuchet MS"/>
                <a:cs typeface="Trebuchet MS"/>
              </a:rPr>
              <a:t>by</a:t>
            </a:r>
            <a:r>
              <a:rPr sz="1750" spc="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the</a:t>
            </a:r>
            <a:r>
              <a:rPr sz="1750" spc="5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110" dirty="0">
                <a:solidFill>
                  <a:srgbClr val="CFCABE"/>
                </a:solidFill>
                <a:latin typeface="Trebuchet MS"/>
                <a:cs typeface="Trebuchet MS"/>
              </a:rPr>
              <a:t>COVID-</a:t>
            </a:r>
            <a:r>
              <a:rPr sz="1750" spc="-25" dirty="0">
                <a:solidFill>
                  <a:srgbClr val="CFCABE"/>
                </a:solidFill>
                <a:latin typeface="Trebuchet MS"/>
                <a:cs typeface="Trebuchet MS"/>
              </a:rPr>
              <a:t>19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pandemic,</a:t>
            </a:r>
            <a:r>
              <a:rPr sz="1750" spc="8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75" dirty="0">
                <a:solidFill>
                  <a:srgbClr val="CFCABE"/>
                </a:solidFill>
                <a:latin typeface="Trebuchet MS"/>
                <a:cs typeface="Trebuchet MS"/>
              </a:rPr>
              <a:t>has</a:t>
            </a:r>
            <a:r>
              <a:rPr sz="1750" spc="8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created</a:t>
            </a:r>
            <a:r>
              <a:rPr sz="1750" spc="5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60" dirty="0">
                <a:solidFill>
                  <a:srgbClr val="CFCABE"/>
                </a:solidFill>
                <a:latin typeface="Trebuchet MS"/>
                <a:cs typeface="Trebuchet MS"/>
              </a:rPr>
              <a:t>new </a:t>
            </a:r>
            <a:r>
              <a:rPr sz="1750" spc="65" dirty="0">
                <a:solidFill>
                  <a:srgbClr val="CFCABE"/>
                </a:solidFill>
                <a:latin typeface="Trebuchet MS"/>
                <a:cs typeface="Trebuchet MS"/>
              </a:rPr>
              <a:t>challenges</a:t>
            </a:r>
            <a:r>
              <a:rPr sz="1750" spc="-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for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vicarious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 liability. </a:t>
            </a:r>
            <a:r>
              <a:rPr sz="1750" spc="70" dirty="0">
                <a:solidFill>
                  <a:srgbClr val="CFCABE"/>
                </a:solidFill>
                <a:latin typeface="Trebuchet MS"/>
                <a:cs typeface="Trebuchet MS"/>
              </a:rPr>
              <a:t>Employers</a:t>
            </a:r>
            <a:r>
              <a:rPr sz="1750" spc="-5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85" dirty="0">
                <a:solidFill>
                  <a:srgbClr val="CFCABE"/>
                </a:solidFill>
                <a:latin typeface="Trebuchet MS"/>
                <a:cs typeface="Trebuchet MS"/>
              </a:rPr>
              <a:t>may</a:t>
            </a:r>
            <a:r>
              <a:rPr sz="1750" spc="-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face</a:t>
            </a:r>
            <a:r>
              <a:rPr sz="1750" spc="-45" dirty="0">
                <a:solidFill>
                  <a:srgbClr val="CFCABE"/>
                </a:solidFill>
                <a:latin typeface="Trebuchet MS"/>
                <a:cs typeface="Trebuchet MS"/>
              </a:rPr>
              <a:t> liability </a:t>
            </a:r>
            <a:r>
              <a:rPr sz="1750" spc="-25" dirty="0">
                <a:solidFill>
                  <a:srgbClr val="CFCABE"/>
                </a:solidFill>
                <a:latin typeface="Trebuchet MS"/>
                <a:cs typeface="Trebuchet MS"/>
              </a:rPr>
              <a:t>for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accidents</a:t>
            </a:r>
            <a:r>
              <a:rPr sz="1750" spc="9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occurring</a:t>
            </a:r>
            <a:r>
              <a:rPr sz="1750" spc="8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in</a:t>
            </a:r>
            <a:r>
              <a:rPr sz="1750" spc="9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95" dirty="0">
                <a:solidFill>
                  <a:srgbClr val="CFCABE"/>
                </a:solidFill>
                <a:latin typeface="Trebuchet MS"/>
                <a:cs typeface="Trebuchet MS"/>
              </a:rPr>
              <a:t>home</a:t>
            </a:r>
            <a:r>
              <a:rPr sz="1750" spc="7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offices</a:t>
            </a:r>
            <a:r>
              <a:rPr sz="1750" spc="8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25" dirty="0">
                <a:solidFill>
                  <a:srgbClr val="CFCABE"/>
                </a:solidFill>
                <a:latin typeface="Trebuchet MS"/>
                <a:cs typeface="Trebuchet MS"/>
              </a:rPr>
              <a:t>or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for</a:t>
            </a:r>
            <a:r>
              <a:rPr sz="1750" spc="-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data</a:t>
            </a:r>
            <a:r>
              <a:rPr sz="1750" spc="-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60" dirty="0">
                <a:solidFill>
                  <a:srgbClr val="CFCABE"/>
                </a:solidFill>
                <a:latin typeface="Trebuchet MS"/>
                <a:cs typeface="Trebuchet MS"/>
              </a:rPr>
              <a:t>breaches</a:t>
            </a:r>
            <a:r>
              <a:rPr sz="1750" spc="-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resulting</a:t>
            </a:r>
            <a:r>
              <a:rPr sz="1750" spc="-20" dirty="0">
                <a:solidFill>
                  <a:srgbClr val="CFCABE"/>
                </a:solidFill>
                <a:latin typeface="Trebuchet MS"/>
                <a:cs typeface="Trebuchet MS"/>
              </a:rPr>
              <a:t> from </a:t>
            </a:r>
            <a:r>
              <a:rPr sz="1750" spc="70" dirty="0">
                <a:solidFill>
                  <a:srgbClr val="CFCABE"/>
                </a:solidFill>
                <a:latin typeface="Trebuchet MS"/>
                <a:cs typeface="Trebuchet MS"/>
              </a:rPr>
              <a:t>unsecured</a:t>
            </a:r>
            <a:r>
              <a:rPr sz="1750" spc="-8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95" dirty="0">
                <a:solidFill>
                  <a:srgbClr val="CFCABE"/>
                </a:solidFill>
                <a:latin typeface="Trebuchet MS"/>
                <a:cs typeface="Trebuchet MS"/>
              </a:rPr>
              <a:t>home</a:t>
            </a:r>
            <a:r>
              <a:rPr sz="1750" spc="-5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networks.</a:t>
            </a:r>
            <a:r>
              <a:rPr sz="1750" spc="-7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40" dirty="0">
                <a:solidFill>
                  <a:srgbClr val="CFCABE"/>
                </a:solidFill>
                <a:latin typeface="Trebuchet MS"/>
                <a:cs typeface="Trebuchet MS"/>
              </a:rPr>
              <a:t>The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blurring</a:t>
            </a:r>
            <a:r>
              <a:rPr sz="1750" spc="-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of</a:t>
            </a:r>
            <a:r>
              <a:rPr sz="1750" spc="-4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55" dirty="0">
                <a:solidFill>
                  <a:srgbClr val="CFCABE"/>
                </a:solidFill>
                <a:latin typeface="Trebuchet MS"/>
                <a:cs typeface="Trebuchet MS"/>
              </a:rPr>
              <a:t>work-</a:t>
            </a:r>
            <a:r>
              <a:rPr sz="1750" spc="-40" dirty="0">
                <a:solidFill>
                  <a:srgbClr val="CFCABE"/>
                </a:solidFill>
                <a:latin typeface="Trebuchet MS"/>
                <a:cs typeface="Trebuchet MS"/>
              </a:rPr>
              <a:t>life</a:t>
            </a:r>
            <a:r>
              <a:rPr sz="1750" spc="-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50" dirty="0">
                <a:solidFill>
                  <a:srgbClr val="CFCABE"/>
                </a:solidFill>
                <a:latin typeface="Trebuchet MS"/>
                <a:cs typeface="Trebuchet MS"/>
              </a:rPr>
              <a:t>boundaries</a:t>
            </a:r>
            <a:r>
              <a:rPr sz="1750" spc="-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35" dirty="0">
                <a:solidFill>
                  <a:srgbClr val="CFCABE"/>
                </a:solidFill>
                <a:latin typeface="Trebuchet MS"/>
                <a:cs typeface="Trebuchet MS"/>
              </a:rPr>
              <a:t>also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raises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50" dirty="0">
                <a:solidFill>
                  <a:srgbClr val="CFCABE"/>
                </a:solidFill>
                <a:latin typeface="Trebuchet MS"/>
                <a:cs typeface="Trebuchet MS"/>
              </a:rPr>
              <a:t>questions</a:t>
            </a:r>
            <a:r>
              <a:rPr sz="1750" spc="-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about</a:t>
            </a:r>
            <a:r>
              <a:rPr sz="1750" spc="-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the </a:t>
            </a:r>
            <a:r>
              <a:rPr sz="1750" spc="100" dirty="0">
                <a:solidFill>
                  <a:srgbClr val="CFCABE"/>
                </a:solidFill>
                <a:latin typeface="Trebuchet MS"/>
                <a:cs typeface="Trebuchet MS"/>
              </a:rPr>
              <a:t>scope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25" dirty="0">
                <a:solidFill>
                  <a:srgbClr val="CFCABE"/>
                </a:solidFill>
                <a:latin typeface="Trebuchet MS"/>
                <a:cs typeface="Trebuchet MS"/>
              </a:rPr>
              <a:t>of </a:t>
            </a:r>
            <a:r>
              <a:rPr sz="1750" spc="60" dirty="0">
                <a:solidFill>
                  <a:srgbClr val="CFCABE"/>
                </a:solidFill>
                <a:latin typeface="Trebuchet MS"/>
                <a:cs typeface="Trebuchet MS"/>
              </a:rPr>
              <a:t>employment</a:t>
            </a:r>
            <a:r>
              <a:rPr sz="1750" spc="-7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65" dirty="0">
                <a:solidFill>
                  <a:srgbClr val="CFCABE"/>
                </a:solidFill>
                <a:latin typeface="Trebuchet MS"/>
                <a:cs typeface="Trebuchet MS"/>
              </a:rPr>
              <a:t>and</a:t>
            </a:r>
            <a:r>
              <a:rPr sz="1750" spc="-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80" dirty="0">
                <a:solidFill>
                  <a:srgbClr val="CFCABE"/>
                </a:solidFill>
                <a:latin typeface="Trebuchet MS"/>
                <a:cs typeface="Trebuchet MS"/>
              </a:rPr>
              <a:t>when</a:t>
            </a:r>
            <a:r>
              <a:rPr sz="1750" spc="-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an</a:t>
            </a:r>
            <a:r>
              <a:rPr sz="1750" spc="-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65" dirty="0">
                <a:solidFill>
                  <a:srgbClr val="CFCABE"/>
                </a:solidFill>
                <a:latin typeface="Trebuchet MS"/>
                <a:cs typeface="Trebuchet MS"/>
              </a:rPr>
              <a:t>employee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is</a:t>
            </a:r>
            <a:r>
              <a:rPr sz="1750" spc="-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acting</a:t>
            </a:r>
            <a:r>
              <a:rPr sz="1750" spc="-5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within</a:t>
            </a:r>
            <a:r>
              <a:rPr sz="1750" spc="-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the</a:t>
            </a:r>
            <a:r>
              <a:rPr sz="1750" spc="-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65" dirty="0">
                <a:solidFill>
                  <a:srgbClr val="CFCABE"/>
                </a:solidFill>
                <a:latin typeface="Trebuchet MS"/>
                <a:cs typeface="Trebuchet MS"/>
              </a:rPr>
              <a:t>course</a:t>
            </a:r>
            <a:r>
              <a:rPr sz="1750" spc="-6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of</a:t>
            </a:r>
            <a:r>
              <a:rPr sz="1750" spc="-5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their employment.</a:t>
            </a:r>
            <a:endParaRPr sz="175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858247" y="1834388"/>
            <a:ext cx="4003040" cy="4836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50" spc="90" dirty="0">
                <a:solidFill>
                  <a:srgbClr val="F1E782"/>
                </a:solidFill>
                <a:latin typeface="Georgia"/>
                <a:cs typeface="Georgia"/>
              </a:rPr>
              <a:t>Legal</a:t>
            </a:r>
            <a:r>
              <a:rPr sz="2150" spc="-5" dirty="0">
                <a:solidFill>
                  <a:srgbClr val="F1E782"/>
                </a:solidFill>
                <a:latin typeface="Georgia"/>
                <a:cs typeface="Georgia"/>
              </a:rPr>
              <a:t> </a:t>
            </a:r>
            <a:r>
              <a:rPr sz="2150" spc="70" dirty="0">
                <a:solidFill>
                  <a:srgbClr val="F1E782"/>
                </a:solidFill>
                <a:latin typeface="Georgia"/>
                <a:cs typeface="Georgia"/>
              </a:rPr>
              <a:t>Adaptations</a:t>
            </a:r>
            <a:endParaRPr sz="2150">
              <a:latin typeface="Georgia"/>
              <a:cs typeface="Georgia"/>
            </a:endParaRPr>
          </a:p>
          <a:p>
            <a:pPr marL="12700" marR="5080">
              <a:lnSpc>
                <a:spcPct val="133400"/>
              </a:lnSpc>
              <a:spcBef>
                <a:spcPts val="1695"/>
              </a:spcBef>
            </a:pPr>
            <a:r>
              <a:rPr sz="1750" spc="50" dirty="0">
                <a:solidFill>
                  <a:srgbClr val="CFCABE"/>
                </a:solidFill>
                <a:latin typeface="Trebuchet MS"/>
                <a:cs typeface="Trebuchet MS"/>
              </a:rPr>
              <a:t>Courts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65" dirty="0">
                <a:solidFill>
                  <a:srgbClr val="CFCABE"/>
                </a:solidFill>
                <a:latin typeface="Trebuchet MS"/>
                <a:cs typeface="Trebuchet MS"/>
              </a:rPr>
              <a:t>and</a:t>
            </a:r>
            <a:r>
              <a:rPr sz="1750" spc="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legislators</a:t>
            </a:r>
            <a:r>
              <a:rPr sz="1750" spc="-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are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40" dirty="0">
                <a:solidFill>
                  <a:srgbClr val="CFCABE"/>
                </a:solidFill>
                <a:latin typeface="Trebuchet MS"/>
                <a:cs typeface="Trebuchet MS"/>
              </a:rPr>
              <a:t>grappling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with</a:t>
            </a:r>
            <a:r>
              <a:rPr sz="1750" spc="-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95" dirty="0">
                <a:solidFill>
                  <a:srgbClr val="CFCABE"/>
                </a:solidFill>
                <a:latin typeface="Trebuchet MS"/>
                <a:cs typeface="Trebuchet MS"/>
              </a:rPr>
              <a:t>how</a:t>
            </a:r>
            <a:r>
              <a:rPr sz="1750" spc="-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to</a:t>
            </a:r>
            <a:r>
              <a:rPr sz="1750" spc="-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adapt</a:t>
            </a:r>
            <a:r>
              <a:rPr sz="1750" spc="-5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vicarious</a:t>
            </a:r>
            <a:r>
              <a:rPr sz="1750" spc="-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liability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principles</a:t>
            </a:r>
            <a:r>
              <a:rPr sz="1750" spc="4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to</a:t>
            </a:r>
            <a:r>
              <a:rPr sz="1750" spc="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these</a:t>
            </a:r>
            <a:r>
              <a:rPr sz="1750" spc="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85" dirty="0">
                <a:solidFill>
                  <a:srgbClr val="CFCABE"/>
                </a:solidFill>
                <a:latin typeface="Trebuchet MS"/>
                <a:cs typeface="Trebuchet MS"/>
              </a:rPr>
              <a:t>new</a:t>
            </a:r>
            <a:r>
              <a:rPr sz="1750" spc="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20" dirty="0">
                <a:solidFill>
                  <a:srgbClr val="CFCABE"/>
                </a:solidFill>
                <a:latin typeface="Trebuchet MS"/>
                <a:cs typeface="Trebuchet MS"/>
              </a:rPr>
              <a:t>work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paradigms.</a:t>
            </a:r>
            <a:r>
              <a:rPr sz="1750" spc="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130" dirty="0">
                <a:solidFill>
                  <a:srgbClr val="CFCABE"/>
                </a:solidFill>
                <a:latin typeface="Trebuchet MS"/>
                <a:cs typeface="Trebuchet MS"/>
              </a:rPr>
              <a:t>Some</a:t>
            </a:r>
            <a:r>
              <a:rPr sz="1750" spc="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jurisdictions</a:t>
            </a:r>
            <a:r>
              <a:rPr sz="1750" spc="5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25" dirty="0">
                <a:solidFill>
                  <a:srgbClr val="CFCABE"/>
                </a:solidFill>
                <a:latin typeface="Trebuchet MS"/>
                <a:cs typeface="Trebuchet MS"/>
              </a:rPr>
              <a:t>are </a:t>
            </a:r>
            <a:r>
              <a:rPr sz="1750" spc="50" dirty="0">
                <a:solidFill>
                  <a:srgbClr val="CFCABE"/>
                </a:solidFill>
                <a:latin typeface="Trebuchet MS"/>
                <a:cs typeface="Trebuchet MS"/>
              </a:rPr>
              <a:t>considering</a:t>
            </a:r>
            <a:r>
              <a:rPr sz="1750" spc="-6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85" dirty="0">
                <a:solidFill>
                  <a:srgbClr val="CFCABE"/>
                </a:solidFill>
                <a:latin typeface="Trebuchet MS"/>
                <a:cs typeface="Trebuchet MS"/>
              </a:rPr>
              <a:t>new</a:t>
            </a:r>
            <a:r>
              <a:rPr sz="1750" spc="-6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tests</a:t>
            </a:r>
            <a:r>
              <a:rPr sz="1750" spc="-6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for</a:t>
            </a:r>
            <a:r>
              <a:rPr sz="1750" spc="-6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55" dirty="0">
                <a:solidFill>
                  <a:srgbClr val="CFCABE"/>
                </a:solidFill>
                <a:latin typeface="Trebuchet MS"/>
                <a:cs typeface="Trebuchet MS"/>
              </a:rPr>
              <a:t>employment </a:t>
            </a:r>
            <a:r>
              <a:rPr sz="1750" spc="-20" dirty="0">
                <a:solidFill>
                  <a:srgbClr val="CFCABE"/>
                </a:solidFill>
                <a:latin typeface="Trebuchet MS"/>
                <a:cs typeface="Trebuchet MS"/>
              </a:rPr>
              <a:t>status,</a:t>
            </a:r>
            <a:r>
              <a:rPr sz="1750" spc="-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while</a:t>
            </a:r>
            <a:r>
              <a:rPr sz="1750" spc="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others</a:t>
            </a:r>
            <a:r>
              <a:rPr sz="1750" spc="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are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exploring </a:t>
            </a:r>
            <a:r>
              <a:rPr sz="1750" spc="70" dirty="0">
                <a:solidFill>
                  <a:srgbClr val="CFCABE"/>
                </a:solidFill>
                <a:latin typeface="Trebuchet MS"/>
                <a:cs typeface="Trebuchet MS"/>
              </a:rPr>
              <a:t>expanded</a:t>
            </a:r>
            <a:r>
              <a:rPr sz="1750" spc="-9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definitions</a:t>
            </a:r>
            <a:r>
              <a:rPr sz="1750" spc="-6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of</a:t>
            </a:r>
            <a:r>
              <a:rPr sz="1750" spc="-6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65" dirty="0">
                <a:solidFill>
                  <a:srgbClr val="CFCABE"/>
                </a:solidFill>
                <a:latin typeface="Trebuchet MS"/>
                <a:cs typeface="Trebuchet MS"/>
              </a:rPr>
              <a:t>'course</a:t>
            </a:r>
            <a:r>
              <a:rPr sz="1750" spc="-7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25" dirty="0">
                <a:solidFill>
                  <a:srgbClr val="CFCABE"/>
                </a:solidFill>
                <a:latin typeface="Trebuchet MS"/>
                <a:cs typeface="Trebuchet MS"/>
              </a:rPr>
              <a:t>of </a:t>
            </a:r>
            <a:r>
              <a:rPr sz="1750" spc="60" dirty="0">
                <a:solidFill>
                  <a:srgbClr val="CFCABE"/>
                </a:solidFill>
                <a:latin typeface="Trebuchet MS"/>
                <a:cs typeface="Trebuchet MS"/>
              </a:rPr>
              <a:t>employment'</a:t>
            </a:r>
            <a:r>
              <a:rPr sz="1750" spc="-9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to</a:t>
            </a:r>
            <a:r>
              <a:rPr sz="1750" spc="-8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50" dirty="0">
                <a:solidFill>
                  <a:srgbClr val="CFCABE"/>
                </a:solidFill>
                <a:latin typeface="Trebuchet MS"/>
                <a:cs typeface="Trebuchet MS"/>
              </a:rPr>
              <a:t>account</a:t>
            </a:r>
            <a:r>
              <a:rPr sz="1750" spc="-8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for</a:t>
            </a:r>
            <a:r>
              <a:rPr sz="1750" spc="-8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flexible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work</a:t>
            </a:r>
            <a:r>
              <a:rPr sz="1750" spc="1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arrangements.</a:t>
            </a:r>
            <a:r>
              <a:rPr sz="1750" spc="1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70" dirty="0">
                <a:solidFill>
                  <a:srgbClr val="CFCABE"/>
                </a:solidFill>
                <a:latin typeface="Trebuchet MS"/>
                <a:cs typeface="Trebuchet MS"/>
              </a:rPr>
              <a:t>These</a:t>
            </a:r>
            <a:r>
              <a:rPr sz="1750" spc="50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adaptations</a:t>
            </a:r>
            <a:r>
              <a:rPr sz="1750" spc="-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aim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to</a:t>
            </a:r>
            <a:r>
              <a:rPr sz="1750" spc="-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45" dirty="0">
                <a:solidFill>
                  <a:srgbClr val="CFCABE"/>
                </a:solidFill>
                <a:latin typeface="Trebuchet MS"/>
                <a:cs typeface="Trebuchet MS"/>
              </a:rPr>
              <a:t>balance</a:t>
            </a:r>
            <a:r>
              <a:rPr sz="1750" spc="-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worker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protection</a:t>
            </a:r>
            <a:r>
              <a:rPr sz="1750" spc="-7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with</a:t>
            </a:r>
            <a:r>
              <a:rPr sz="1750" spc="-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the</a:t>
            </a:r>
            <a:r>
              <a:rPr sz="1750" spc="-4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25" dirty="0">
                <a:solidFill>
                  <a:srgbClr val="CFCABE"/>
                </a:solidFill>
                <a:latin typeface="Trebuchet MS"/>
                <a:cs typeface="Trebuchet MS"/>
              </a:rPr>
              <a:t>realities</a:t>
            </a:r>
            <a:r>
              <a:rPr sz="1750" spc="-8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of</a:t>
            </a:r>
            <a:r>
              <a:rPr sz="1750" spc="-6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60" dirty="0">
                <a:solidFill>
                  <a:srgbClr val="CFCABE"/>
                </a:solidFill>
                <a:latin typeface="Trebuchet MS"/>
                <a:cs typeface="Trebuchet MS"/>
              </a:rPr>
              <a:t>modern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work</a:t>
            </a:r>
            <a:r>
              <a:rPr sz="1750" spc="9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environments.</a:t>
            </a:r>
            <a:endParaRPr sz="17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3012" rIns="0" bIns="0" rtlCol="0">
            <a:spAutoFit/>
          </a:bodyPr>
          <a:lstStyle/>
          <a:p>
            <a:pPr marL="31115">
              <a:lnSpc>
                <a:spcPct val="100000"/>
              </a:lnSpc>
              <a:spcBef>
                <a:spcPts val="100"/>
              </a:spcBef>
            </a:pPr>
            <a:r>
              <a:rPr sz="4100" spc="275" dirty="0"/>
              <a:t>Case</a:t>
            </a:r>
            <a:r>
              <a:rPr sz="4100" spc="-25" dirty="0"/>
              <a:t> </a:t>
            </a:r>
            <a:r>
              <a:rPr sz="4100" spc="150" dirty="0"/>
              <a:t>Law:</a:t>
            </a:r>
            <a:r>
              <a:rPr sz="4100" dirty="0"/>
              <a:t> </a:t>
            </a:r>
            <a:r>
              <a:rPr sz="4100" spc="155" dirty="0"/>
              <a:t>Emerging</a:t>
            </a:r>
            <a:r>
              <a:rPr sz="4100" spc="-55" dirty="0"/>
              <a:t> </a:t>
            </a:r>
            <a:r>
              <a:rPr sz="4100" spc="145" dirty="0"/>
              <a:t>Gig</a:t>
            </a:r>
            <a:r>
              <a:rPr sz="4100" spc="5" dirty="0"/>
              <a:t> </a:t>
            </a:r>
            <a:r>
              <a:rPr sz="4100" spc="254" dirty="0"/>
              <a:t>Economy</a:t>
            </a:r>
            <a:r>
              <a:rPr sz="4100" spc="-45" dirty="0"/>
              <a:t> </a:t>
            </a:r>
            <a:r>
              <a:rPr sz="4100" spc="85" dirty="0"/>
              <a:t>Rulings</a:t>
            </a:r>
            <a:endParaRPr sz="4100"/>
          </a:p>
        </p:txBody>
      </p:sp>
      <p:sp>
        <p:nvSpPr>
          <p:cNvPr id="3" name="object 3"/>
          <p:cNvSpPr/>
          <p:nvPr/>
        </p:nvSpPr>
        <p:spPr>
          <a:xfrm>
            <a:off x="729995" y="2209800"/>
            <a:ext cx="467995" cy="469900"/>
          </a:xfrm>
          <a:custGeom>
            <a:avLst/>
            <a:gdLst/>
            <a:ahLst/>
            <a:cxnLst/>
            <a:rect l="l" t="t" r="r" b="b"/>
            <a:pathLst>
              <a:path w="467994" h="469900">
                <a:moveTo>
                  <a:pt x="436676" y="0"/>
                </a:moveTo>
                <a:lnTo>
                  <a:pt x="31191" y="0"/>
                </a:lnTo>
                <a:lnTo>
                  <a:pt x="19052" y="2452"/>
                </a:lnTo>
                <a:lnTo>
                  <a:pt x="9137" y="9143"/>
                </a:lnTo>
                <a:lnTo>
                  <a:pt x="2451" y="19073"/>
                </a:lnTo>
                <a:lnTo>
                  <a:pt x="0" y="31241"/>
                </a:lnTo>
                <a:lnTo>
                  <a:pt x="0" y="438150"/>
                </a:lnTo>
                <a:lnTo>
                  <a:pt x="2451" y="450318"/>
                </a:lnTo>
                <a:lnTo>
                  <a:pt x="9137" y="460248"/>
                </a:lnTo>
                <a:lnTo>
                  <a:pt x="19052" y="466939"/>
                </a:lnTo>
                <a:lnTo>
                  <a:pt x="31191" y="469391"/>
                </a:lnTo>
                <a:lnTo>
                  <a:pt x="436676" y="469391"/>
                </a:lnTo>
                <a:lnTo>
                  <a:pt x="448815" y="466939"/>
                </a:lnTo>
                <a:lnTo>
                  <a:pt x="458730" y="460248"/>
                </a:lnTo>
                <a:lnTo>
                  <a:pt x="465416" y="450318"/>
                </a:lnTo>
                <a:lnTo>
                  <a:pt x="467867" y="438150"/>
                </a:lnTo>
                <a:lnTo>
                  <a:pt x="467867" y="31241"/>
                </a:lnTo>
                <a:lnTo>
                  <a:pt x="465416" y="19073"/>
                </a:lnTo>
                <a:lnTo>
                  <a:pt x="458730" y="9144"/>
                </a:lnTo>
                <a:lnTo>
                  <a:pt x="448815" y="2452"/>
                </a:lnTo>
                <a:lnTo>
                  <a:pt x="436676" y="0"/>
                </a:lnTo>
                <a:close/>
              </a:path>
            </a:pathLst>
          </a:custGeom>
          <a:solidFill>
            <a:srgbClr val="393A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98347" y="2201113"/>
            <a:ext cx="133350" cy="399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50" spc="-150" dirty="0">
                <a:solidFill>
                  <a:srgbClr val="CFCABE"/>
                </a:solidFill>
                <a:latin typeface="Georgia"/>
                <a:cs typeface="Georgia"/>
              </a:rPr>
              <a:t>1</a:t>
            </a:r>
            <a:endParaRPr sz="245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94586" y="2167814"/>
            <a:ext cx="3577590" cy="5085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27380">
              <a:lnSpc>
                <a:spcPct val="105400"/>
              </a:lnSpc>
              <a:spcBef>
                <a:spcPts val="95"/>
              </a:spcBef>
            </a:pPr>
            <a:r>
              <a:rPr sz="2050" spc="120" dirty="0">
                <a:solidFill>
                  <a:srgbClr val="CFCABE"/>
                </a:solidFill>
                <a:latin typeface="Georgia"/>
                <a:cs typeface="Georgia"/>
              </a:rPr>
              <a:t>Uber</a:t>
            </a:r>
            <a:r>
              <a:rPr sz="2050" spc="-20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2050" spc="105" dirty="0">
                <a:solidFill>
                  <a:srgbClr val="CFCABE"/>
                </a:solidFill>
                <a:latin typeface="Georgia"/>
                <a:cs typeface="Georgia"/>
              </a:rPr>
              <a:t>BV</a:t>
            </a:r>
            <a:r>
              <a:rPr sz="2050" spc="5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2050" spc="70" dirty="0">
                <a:solidFill>
                  <a:srgbClr val="CFCABE"/>
                </a:solidFill>
                <a:latin typeface="Georgia"/>
                <a:cs typeface="Georgia"/>
              </a:rPr>
              <a:t>v</a:t>
            </a:r>
            <a:r>
              <a:rPr sz="2050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2050" spc="80" dirty="0">
                <a:solidFill>
                  <a:srgbClr val="CFCABE"/>
                </a:solidFill>
                <a:latin typeface="Georgia"/>
                <a:cs typeface="Georgia"/>
              </a:rPr>
              <a:t>Aslam</a:t>
            </a:r>
            <a:r>
              <a:rPr sz="2050" spc="5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2050" spc="-10" dirty="0">
                <a:solidFill>
                  <a:srgbClr val="CFCABE"/>
                </a:solidFill>
                <a:latin typeface="Georgia"/>
                <a:cs typeface="Georgia"/>
              </a:rPr>
              <a:t>[2021] </a:t>
            </a:r>
            <a:r>
              <a:rPr sz="2050" spc="145" dirty="0">
                <a:solidFill>
                  <a:srgbClr val="CFCABE"/>
                </a:solidFill>
                <a:latin typeface="Georgia"/>
                <a:cs typeface="Georgia"/>
              </a:rPr>
              <a:t>UKSC</a:t>
            </a:r>
            <a:r>
              <a:rPr sz="2050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2050" spc="100" dirty="0">
                <a:solidFill>
                  <a:srgbClr val="CFCABE"/>
                </a:solidFill>
                <a:latin typeface="Georgia"/>
                <a:cs typeface="Georgia"/>
              </a:rPr>
              <a:t>5</a:t>
            </a:r>
            <a:endParaRPr sz="2050">
              <a:latin typeface="Georgia"/>
              <a:cs typeface="Georgia"/>
            </a:endParaRPr>
          </a:p>
          <a:p>
            <a:pPr marL="12700" marR="5080">
              <a:lnSpc>
                <a:spcPct val="135400"/>
              </a:lnSpc>
              <a:spcBef>
                <a:spcPts val="850"/>
              </a:spcBef>
            </a:pPr>
            <a:r>
              <a:rPr sz="1600" dirty="0">
                <a:solidFill>
                  <a:srgbClr val="CFCABE"/>
                </a:solidFill>
                <a:latin typeface="Trebuchet MS"/>
                <a:cs typeface="Trebuchet MS"/>
              </a:rPr>
              <a:t>This</a:t>
            </a:r>
            <a:r>
              <a:rPr sz="1600" spc="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CFCABE"/>
                </a:solidFill>
                <a:latin typeface="Trebuchet MS"/>
                <a:cs typeface="Trebuchet MS"/>
              </a:rPr>
              <a:t>landmark</a:t>
            </a:r>
            <a:r>
              <a:rPr sz="1600" spc="7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00" spc="125" dirty="0">
                <a:solidFill>
                  <a:srgbClr val="CFCABE"/>
                </a:solidFill>
                <a:latin typeface="Trebuchet MS"/>
                <a:cs typeface="Trebuchet MS"/>
              </a:rPr>
              <a:t>UK</a:t>
            </a:r>
            <a:r>
              <a:rPr sz="1600" spc="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00" spc="75" dirty="0">
                <a:solidFill>
                  <a:srgbClr val="CFCABE"/>
                </a:solidFill>
                <a:latin typeface="Trebuchet MS"/>
                <a:cs typeface="Trebuchet MS"/>
              </a:rPr>
              <a:t>Supreme</a:t>
            </a:r>
            <a:r>
              <a:rPr sz="1600" spc="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CFCABE"/>
                </a:solidFill>
                <a:latin typeface="Trebuchet MS"/>
                <a:cs typeface="Trebuchet MS"/>
              </a:rPr>
              <a:t>Court </a:t>
            </a:r>
            <a:r>
              <a:rPr sz="1600" dirty="0">
                <a:solidFill>
                  <a:srgbClr val="CFCABE"/>
                </a:solidFill>
                <a:latin typeface="Trebuchet MS"/>
                <a:cs typeface="Trebuchet MS"/>
              </a:rPr>
              <a:t>decision</a:t>
            </a:r>
            <a:r>
              <a:rPr sz="1600" spc="4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CFCABE"/>
                </a:solidFill>
                <a:latin typeface="Trebuchet MS"/>
                <a:cs typeface="Trebuchet MS"/>
              </a:rPr>
              <a:t>held</a:t>
            </a:r>
            <a:r>
              <a:rPr sz="1600" spc="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00" spc="-25" dirty="0">
                <a:solidFill>
                  <a:srgbClr val="CFCABE"/>
                </a:solidFill>
                <a:latin typeface="Trebuchet MS"/>
                <a:cs typeface="Trebuchet MS"/>
              </a:rPr>
              <a:t>that</a:t>
            </a:r>
            <a:r>
              <a:rPr sz="1600" spc="4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00" spc="60" dirty="0">
                <a:solidFill>
                  <a:srgbClr val="CFCABE"/>
                </a:solidFill>
                <a:latin typeface="Trebuchet MS"/>
                <a:cs typeface="Trebuchet MS"/>
              </a:rPr>
              <a:t>Uber</a:t>
            </a:r>
            <a:r>
              <a:rPr sz="1600" spc="4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CFCABE"/>
                </a:solidFill>
                <a:latin typeface="Trebuchet MS"/>
                <a:cs typeface="Trebuchet MS"/>
              </a:rPr>
              <a:t>drivers</a:t>
            </a:r>
            <a:r>
              <a:rPr sz="1600" spc="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00" spc="-25" dirty="0">
                <a:solidFill>
                  <a:srgbClr val="CFCABE"/>
                </a:solidFill>
                <a:latin typeface="Trebuchet MS"/>
                <a:cs typeface="Trebuchet MS"/>
              </a:rPr>
              <a:t>are </a:t>
            </a:r>
            <a:r>
              <a:rPr sz="1600" dirty="0">
                <a:solidFill>
                  <a:srgbClr val="CFCABE"/>
                </a:solidFill>
                <a:latin typeface="Trebuchet MS"/>
                <a:cs typeface="Trebuchet MS"/>
              </a:rPr>
              <a:t>'workers'</a:t>
            </a:r>
            <a:r>
              <a:rPr sz="1600" spc="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CFCABE"/>
                </a:solidFill>
                <a:latin typeface="Trebuchet MS"/>
                <a:cs typeface="Trebuchet MS"/>
              </a:rPr>
              <a:t>for</a:t>
            </a:r>
            <a:r>
              <a:rPr sz="1600" spc="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00" spc="50" dirty="0">
                <a:solidFill>
                  <a:srgbClr val="CFCABE"/>
                </a:solidFill>
                <a:latin typeface="Trebuchet MS"/>
                <a:cs typeface="Trebuchet MS"/>
              </a:rPr>
              <a:t>employment</a:t>
            </a:r>
            <a:r>
              <a:rPr sz="1600" spc="10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00" spc="-25" dirty="0">
                <a:solidFill>
                  <a:srgbClr val="CFCABE"/>
                </a:solidFill>
                <a:latin typeface="Trebuchet MS"/>
                <a:cs typeface="Trebuchet MS"/>
              </a:rPr>
              <a:t>law </a:t>
            </a:r>
            <a:r>
              <a:rPr sz="1600" dirty="0">
                <a:solidFill>
                  <a:srgbClr val="CFCABE"/>
                </a:solidFill>
                <a:latin typeface="Trebuchet MS"/>
                <a:cs typeface="Trebuchet MS"/>
              </a:rPr>
              <a:t>purposes,</a:t>
            </a:r>
            <a:r>
              <a:rPr sz="1600" spc="14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CFCABE"/>
                </a:solidFill>
                <a:latin typeface="Trebuchet MS"/>
                <a:cs typeface="Trebuchet MS"/>
              </a:rPr>
              <a:t>not</a:t>
            </a:r>
            <a:r>
              <a:rPr sz="1600" spc="9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CFCABE"/>
                </a:solidFill>
                <a:latin typeface="Trebuchet MS"/>
                <a:cs typeface="Trebuchet MS"/>
              </a:rPr>
              <a:t>independent contractors.</a:t>
            </a:r>
            <a:r>
              <a:rPr sz="1600" spc="-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00" spc="50" dirty="0">
                <a:solidFill>
                  <a:srgbClr val="CFCABE"/>
                </a:solidFill>
                <a:latin typeface="Trebuchet MS"/>
                <a:cs typeface="Trebuchet MS"/>
              </a:rPr>
              <a:t>The</a:t>
            </a:r>
            <a:r>
              <a:rPr sz="1600" spc="-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CFCABE"/>
                </a:solidFill>
                <a:latin typeface="Trebuchet MS"/>
                <a:cs typeface="Trebuchet MS"/>
              </a:rPr>
              <a:t>court</a:t>
            </a:r>
            <a:r>
              <a:rPr sz="1600" spc="-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00" spc="55" dirty="0">
                <a:solidFill>
                  <a:srgbClr val="CFCABE"/>
                </a:solidFill>
                <a:latin typeface="Trebuchet MS"/>
                <a:cs typeface="Trebuchet MS"/>
              </a:rPr>
              <a:t>emphasised </a:t>
            </a:r>
            <a:r>
              <a:rPr sz="1600" dirty="0">
                <a:solidFill>
                  <a:srgbClr val="CFCABE"/>
                </a:solidFill>
                <a:latin typeface="Trebuchet MS"/>
                <a:cs typeface="Trebuchet MS"/>
              </a:rPr>
              <a:t>the</a:t>
            </a:r>
            <a:r>
              <a:rPr sz="1600" spc="-5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CFCABE"/>
                </a:solidFill>
                <a:latin typeface="Trebuchet MS"/>
                <a:cs typeface="Trebuchet MS"/>
              </a:rPr>
              <a:t>significant</a:t>
            </a:r>
            <a:r>
              <a:rPr sz="1600" spc="-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CFCABE"/>
                </a:solidFill>
                <a:latin typeface="Trebuchet MS"/>
                <a:cs typeface="Trebuchet MS"/>
              </a:rPr>
              <a:t>control</a:t>
            </a:r>
            <a:r>
              <a:rPr sz="1600" spc="-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00" spc="55" dirty="0">
                <a:solidFill>
                  <a:srgbClr val="CFCABE"/>
                </a:solidFill>
                <a:latin typeface="Trebuchet MS"/>
                <a:cs typeface="Trebuchet MS"/>
              </a:rPr>
              <a:t>Uber</a:t>
            </a:r>
            <a:r>
              <a:rPr sz="1600" spc="-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CFCABE"/>
                </a:solidFill>
                <a:latin typeface="Trebuchet MS"/>
                <a:cs typeface="Trebuchet MS"/>
              </a:rPr>
              <a:t>exercised </a:t>
            </a:r>
            <a:r>
              <a:rPr sz="1600" dirty="0">
                <a:solidFill>
                  <a:srgbClr val="CFCABE"/>
                </a:solidFill>
                <a:latin typeface="Trebuchet MS"/>
                <a:cs typeface="Trebuchet MS"/>
              </a:rPr>
              <a:t>over</a:t>
            </a:r>
            <a:r>
              <a:rPr sz="1600" spc="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00" spc="-25" dirty="0">
                <a:solidFill>
                  <a:srgbClr val="CFCABE"/>
                </a:solidFill>
                <a:latin typeface="Trebuchet MS"/>
                <a:cs typeface="Trebuchet MS"/>
              </a:rPr>
              <a:t>its</a:t>
            </a:r>
            <a:r>
              <a:rPr sz="1600" spc="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00" spc="-20" dirty="0">
                <a:solidFill>
                  <a:srgbClr val="CFCABE"/>
                </a:solidFill>
                <a:latin typeface="Trebuchet MS"/>
                <a:cs typeface="Trebuchet MS"/>
              </a:rPr>
              <a:t>drivers,</a:t>
            </a:r>
            <a:r>
              <a:rPr sz="1600" spc="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CFCABE"/>
                </a:solidFill>
                <a:latin typeface="Trebuchet MS"/>
                <a:cs typeface="Trebuchet MS"/>
              </a:rPr>
              <a:t>including</a:t>
            </a:r>
            <a:r>
              <a:rPr sz="1600" spc="4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CFCABE"/>
                </a:solidFill>
                <a:latin typeface="Trebuchet MS"/>
                <a:cs typeface="Trebuchet MS"/>
              </a:rPr>
              <a:t>setting</a:t>
            </a:r>
            <a:r>
              <a:rPr sz="1600" spc="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00" spc="-20" dirty="0">
                <a:solidFill>
                  <a:srgbClr val="CFCABE"/>
                </a:solidFill>
                <a:latin typeface="Trebuchet MS"/>
                <a:cs typeface="Trebuchet MS"/>
              </a:rPr>
              <a:t>fares </a:t>
            </a:r>
            <a:r>
              <a:rPr sz="1600" spc="55" dirty="0">
                <a:solidFill>
                  <a:srgbClr val="CFCABE"/>
                </a:solidFill>
                <a:latin typeface="Trebuchet MS"/>
                <a:cs typeface="Trebuchet MS"/>
              </a:rPr>
              <a:t>and</a:t>
            </a:r>
            <a:r>
              <a:rPr sz="1600" dirty="0">
                <a:solidFill>
                  <a:srgbClr val="CFCABE"/>
                </a:solidFill>
                <a:latin typeface="Trebuchet MS"/>
                <a:cs typeface="Trebuchet MS"/>
              </a:rPr>
              <a:t> terms</a:t>
            </a:r>
            <a:r>
              <a:rPr sz="1600" spc="-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CFCABE"/>
                </a:solidFill>
                <a:latin typeface="Trebuchet MS"/>
                <a:cs typeface="Trebuchet MS"/>
              </a:rPr>
              <a:t>of</a:t>
            </a:r>
            <a:r>
              <a:rPr sz="1600" spc="-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CFCABE"/>
                </a:solidFill>
                <a:latin typeface="Trebuchet MS"/>
                <a:cs typeface="Trebuchet MS"/>
              </a:rPr>
              <a:t>service.</a:t>
            </a:r>
            <a:r>
              <a:rPr sz="1600" spc="-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CFCABE"/>
                </a:solidFill>
                <a:latin typeface="Trebuchet MS"/>
                <a:cs typeface="Trebuchet MS"/>
              </a:rPr>
              <a:t>This</a:t>
            </a:r>
            <a:r>
              <a:rPr sz="1600" spc="-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CFCABE"/>
                </a:solidFill>
                <a:latin typeface="Trebuchet MS"/>
                <a:cs typeface="Trebuchet MS"/>
              </a:rPr>
              <a:t>ruling</a:t>
            </a:r>
            <a:r>
              <a:rPr sz="1600" spc="-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00" spc="35" dirty="0">
                <a:solidFill>
                  <a:srgbClr val="CFCABE"/>
                </a:solidFill>
                <a:latin typeface="Trebuchet MS"/>
                <a:cs typeface="Trebuchet MS"/>
              </a:rPr>
              <a:t>has </a:t>
            </a:r>
            <a:r>
              <a:rPr sz="1600" spc="-10" dirty="0">
                <a:solidFill>
                  <a:srgbClr val="CFCABE"/>
                </a:solidFill>
                <a:latin typeface="Trebuchet MS"/>
                <a:cs typeface="Trebuchet MS"/>
              </a:rPr>
              <a:t>far-</a:t>
            </a:r>
            <a:r>
              <a:rPr sz="1600" dirty="0">
                <a:solidFill>
                  <a:srgbClr val="CFCABE"/>
                </a:solidFill>
                <a:latin typeface="Trebuchet MS"/>
                <a:cs typeface="Trebuchet MS"/>
              </a:rPr>
              <a:t>reaching</a:t>
            </a:r>
            <a:r>
              <a:rPr sz="1600" spc="7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CFCABE"/>
                </a:solidFill>
                <a:latin typeface="Trebuchet MS"/>
                <a:cs typeface="Trebuchet MS"/>
              </a:rPr>
              <a:t>implications</a:t>
            </a:r>
            <a:r>
              <a:rPr sz="1600" spc="9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CFCABE"/>
                </a:solidFill>
                <a:latin typeface="Trebuchet MS"/>
                <a:cs typeface="Trebuchet MS"/>
              </a:rPr>
              <a:t>for</a:t>
            </a:r>
            <a:r>
              <a:rPr sz="1600" spc="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CFCABE"/>
                </a:solidFill>
                <a:latin typeface="Trebuchet MS"/>
                <a:cs typeface="Trebuchet MS"/>
              </a:rPr>
              <a:t>vicarious </a:t>
            </a:r>
            <a:r>
              <a:rPr sz="1600" spc="-40" dirty="0">
                <a:solidFill>
                  <a:srgbClr val="CFCABE"/>
                </a:solidFill>
                <a:latin typeface="Trebuchet MS"/>
                <a:cs typeface="Trebuchet MS"/>
              </a:rPr>
              <a:t>liability</a:t>
            </a:r>
            <a:r>
              <a:rPr sz="1600" spc="-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00" spc="-20" dirty="0">
                <a:solidFill>
                  <a:srgbClr val="CFCABE"/>
                </a:solidFill>
                <a:latin typeface="Trebuchet MS"/>
                <a:cs typeface="Trebuchet MS"/>
              </a:rPr>
              <a:t>in</a:t>
            </a:r>
            <a:r>
              <a:rPr sz="1600" spc="-8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CFCABE"/>
                </a:solidFill>
                <a:latin typeface="Trebuchet MS"/>
                <a:cs typeface="Trebuchet MS"/>
              </a:rPr>
              <a:t>the</a:t>
            </a:r>
            <a:r>
              <a:rPr sz="1600" spc="-6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00" spc="80" dirty="0">
                <a:solidFill>
                  <a:srgbClr val="CFCABE"/>
                </a:solidFill>
                <a:latin typeface="Trebuchet MS"/>
                <a:cs typeface="Trebuchet MS"/>
              </a:rPr>
              <a:t>gig</a:t>
            </a:r>
            <a:r>
              <a:rPr sz="1600" spc="-7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CFCABE"/>
                </a:solidFill>
                <a:latin typeface="Trebuchet MS"/>
                <a:cs typeface="Trebuchet MS"/>
              </a:rPr>
              <a:t>economy,</a:t>
            </a:r>
            <a:r>
              <a:rPr sz="1600" spc="50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CFCABE"/>
                </a:solidFill>
                <a:latin typeface="Trebuchet MS"/>
                <a:cs typeface="Trebuchet MS"/>
              </a:rPr>
              <a:t>potentially</a:t>
            </a:r>
            <a:r>
              <a:rPr sz="1600" spc="-6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00" spc="55" dirty="0">
                <a:solidFill>
                  <a:srgbClr val="CFCABE"/>
                </a:solidFill>
                <a:latin typeface="Trebuchet MS"/>
                <a:cs typeface="Trebuchet MS"/>
              </a:rPr>
              <a:t>exposing</a:t>
            </a:r>
            <a:r>
              <a:rPr sz="1600" spc="-6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CFCABE"/>
                </a:solidFill>
                <a:latin typeface="Trebuchet MS"/>
                <a:cs typeface="Trebuchet MS"/>
              </a:rPr>
              <a:t>platform </a:t>
            </a:r>
            <a:r>
              <a:rPr sz="1600" spc="55" dirty="0">
                <a:solidFill>
                  <a:srgbClr val="CFCABE"/>
                </a:solidFill>
                <a:latin typeface="Trebuchet MS"/>
                <a:cs typeface="Trebuchet MS"/>
              </a:rPr>
              <a:t>companies</a:t>
            </a:r>
            <a:r>
              <a:rPr sz="1600" spc="-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CFCABE"/>
                </a:solidFill>
                <a:latin typeface="Trebuchet MS"/>
                <a:cs typeface="Trebuchet MS"/>
              </a:rPr>
              <a:t>to</a:t>
            </a:r>
            <a:r>
              <a:rPr sz="1600" spc="-6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CFCABE"/>
                </a:solidFill>
                <a:latin typeface="Trebuchet MS"/>
                <a:cs typeface="Trebuchet MS"/>
              </a:rPr>
              <a:t>greater</a:t>
            </a:r>
            <a:r>
              <a:rPr sz="1600" spc="-5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00" spc="-40" dirty="0">
                <a:solidFill>
                  <a:srgbClr val="CFCABE"/>
                </a:solidFill>
                <a:latin typeface="Trebuchet MS"/>
                <a:cs typeface="Trebuchet MS"/>
              </a:rPr>
              <a:t>liability</a:t>
            </a:r>
            <a:r>
              <a:rPr sz="1600" spc="-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CFCABE"/>
                </a:solidFill>
                <a:latin typeface="Trebuchet MS"/>
                <a:cs typeface="Trebuchet MS"/>
              </a:rPr>
              <a:t>for</a:t>
            </a:r>
            <a:r>
              <a:rPr sz="1600" spc="-6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00" spc="-25" dirty="0">
                <a:solidFill>
                  <a:srgbClr val="CFCABE"/>
                </a:solidFill>
                <a:latin typeface="Trebuchet MS"/>
                <a:cs typeface="Trebuchet MS"/>
              </a:rPr>
              <a:t>the </a:t>
            </a:r>
            <a:r>
              <a:rPr sz="1600" dirty="0">
                <a:solidFill>
                  <a:srgbClr val="CFCABE"/>
                </a:solidFill>
                <a:latin typeface="Trebuchet MS"/>
                <a:cs typeface="Trebuchet MS"/>
              </a:rPr>
              <a:t>actions</a:t>
            </a:r>
            <a:r>
              <a:rPr sz="1600" spc="-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CFCABE"/>
                </a:solidFill>
                <a:latin typeface="Trebuchet MS"/>
                <a:cs typeface="Trebuchet MS"/>
              </a:rPr>
              <a:t>of</a:t>
            </a:r>
            <a:r>
              <a:rPr sz="1600" spc="-4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00" spc="-30" dirty="0">
                <a:solidFill>
                  <a:srgbClr val="CFCABE"/>
                </a:solidFill>
                <a:latin typeface="Trebuchet MS"/>
                <a:cs typeface="Trebuchet MS"/>
              </a:rPr>
              <a:t>their</a:t>
            </a:r>
            <a:r>
              <a:rPr sz="1600" spc="-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CFCABE"/>
                </a:solidFill>
                <a:latin typeface="Trebuchet MS"/>
                <a:cs typeface="Trebuchet MS"/>
              </a:rPr>
              <a:t>workers.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189220" y="2209800"/>
            <a:ext cx="469900" cy="469900"/>
          </a:xfrm>
          <a:custGeom>
            <a:avLst/>
            <a:gdLst/>
            <a:ahLst/>
            <a:cxnLst/>
            <a:rect l="l" t="t" r="r" b="b"/>
            <a:pathLst>
              <a:path w="469900" h="469900">
                <a:moveTo>
                  <a:pt x="438150" y="0"/>
                </a:moveTo>
                <a:lnTo>
                  <a:pt x="31241" y="0"/>
                </a:lnTo>
                <a:lnTo>
                  <a:pt x="19073" y="2452"/>
                </a:lnTo>
                <a:lnTo>
                  <a:pt x="9144" y="9143"/>
                </a:lnTo>
                <a:lnTo>
                  <a:pt x="2452" y="19073"/>
                </a:lnTo>
                <a:lnTo>
                  <a:pt x="0" y="31241"/>
                </a:lnTo>
                <a:lnTo>
                  <a:pt x="0" y="438150"/>
                </a:lnTo>
                <a:lnTo>
                  <a:pt x="2452" y="450318"/>
                </a:lnTo>
                <a:lnTo>
                  <a:pt x="9143" y="460248"/>
                </a:lnTo>
                <a:lnTo>
                  <a:pt x="19073" y="466939"/>
                </a:lnTo>
                <a:lnTo>
                  <a:pt x="31241" y="469391"/>
                </a:lnTo>
                <a:lnTo>
                  <a:pt x="438150" y="469391"/>
                </a:lnTo>
                <a:lnTo>
                  <a:pt x="450318" y="466939"/>
                </a:lnTo>
                <a:lnTo>
                  <a:pt x="460247" y="460248"/>
                </a:lnTo>
                <a:lnTo>
                  <a:pt x="466939" y="450318"/>
                </a:lnTo>
                <a:lnTo>
                  <a:pt x="469391" y="438150"/>
                </a:lnTo>
                <a:lnTo>
                  <a:pt x="469391" y="31241"/>
                </a:lnTo>
                <a:lnTo>
                  <a:pt x="466939" y="19073"/>
                </a:lnTo>
                <a:lnTo>
                  <a:pt x="460248" y="9144"/>
                </a:lnTo>
                <a:lnTo>
                  <a:pt x="450318" y="2452"/>
                </a:lnTo>
                <a:lnTo>
                  <a:pt x="438150" y="0"/>
                </a:lnTo>
                <a:close/>
              </a:path>
            </a:pathLst>
          </a:custGeom>
          <a:solidFill>
            <a:srgbClr val="393A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16473" y="2201113"/>
            <a:ext cx="216535" cy="399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50" spc="85" dirty="0">
                <a:solidFill>
                  <a:srgbClr val="CFCABE"/>
                </a:solidFill>
                <a:latin typeface="Georgia"/>
                <a:cs typeface="Georgia"/>
              </a:rPr>
              <a:t>2</a:t>
            </a:r>
            <a:endParaRPr sz="245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54700" y="2167814"/>
            <a:ext cx="3545840" cy="376301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2050" spc="120" dirty="0">
                <a:solidFill>
                  <a:srgbClr val="CFCABE"/>
                </a:solidFill>
                <a:latin typeface="Georgia"/>
                <a:cs typeface="Georgia"/>
              </a:rPr>
              <a:t>Yewens</a:t>
            </a:r>
            <a:r>
              <a:rPr sz="2050" spc="5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2050" spc="70" dirty="0">
                <a:solidFill>
                  <a:srgbClr val="CFCABE"/>
                </a:solidFill>
                <a:latin typeface="Georgia"/>
                <a:cs typeface="Georgia"/>
              </a:rPr>
              <a:t>v</a:t>
            </a:r>
            <a:r>
              <a:rPr sz="2050" spc="20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2050" spc="105" dirty="0">
                <a:solidFill>
                  <a:srgbClr val="CFCABE"/>
                </a:solidFill>
                <a:latin typeface="Georgia"/>
                <a:cs typeface="Georgia"/>
              </a:rPr>
              <a:t>Noakes</a:t>
            </a:r>
            <a:r>
              <a:rPr sz="2050" spc="10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2050" dirty="0">
                <a:solidFill>
                  <a:srgbClr val="CFCABE"/>
                </a:solidFill>
                <a:latin typeface="Georgia"/>
                <a:cs typeface="Georgia"/>
              </a:rPr>
              <a:t>(1880)</a:t>
            </a:r>
            <a:r>
              <a:rPr sz="2050" spc="20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2050" spc="110" dirty="0">
                <a:solidFill>
                  <a:srgbClr val="CFCABE"/>
                </a:solidFill>
                <a:latin typeface="Georgia"/>
                <a:cs typeface="Georgia"/>
              </a:rPr>
              <a:t>6</a:t>
            </a:r>
            <a:endParaRPr sz="205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50" spc="200" dirty="0">
                <a:solidFill>
                  <a:srgbClr val="CFCABE"/>
                </a:solidFill>
                <a:latin typeface="Georgia"/>
                <a:cs typeface="Georgia"/>
              </a:rPr>
              <a:t>QBD</a:t>
            </a:r>
            <a:r>
              <a:rPr sz="2050" spc="-5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2050" spc="125" dirty="0">
                <a:solidFill>
                  <a:srgbClr val="CFCABE"/>
                </a:solidFill>
                <a:latin typeface="Georgia"/>
                <a:cs typeface="Georgia"/>
              </a:rPr>
              <a:t>530</a:t>
            </a:r>
            <a:endParaRPr sz="2050">
              <a:latin typeface="Georgia"/>
              <a:cs typeface="Georgia"/>
            </a:endParaRPr>
          </a:p>
          <a:p>
            <a:pPr marL="12700" marR="5080">
              <a:lnSpc>
                <a:spcPct val="135400"/>
              </a:lnSpc>
              <a:spcBef>
                <a:spcPts val="844"/>
              </a:spcBef>
            </a:pPr>
            <a:r>
              <a:rPr sz="1600" spc="50" dirty="0">
                <a:solidFill>
                  <a:srgbClr val="CFCABE"/>
                </a:solidFill>
                <a:latin typeface="Trebuchet MS"/>
                <a:cs typeface="Trebuchet MS"/>
              </a:rPr>
              <a:t>Although</a:t>
            </a:r>
            <a:r>
              <a:rPr sz="1600" spc="-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CFCABE"/>
                </a:solidFill>
                <a:latin typeface="Trebuchet MS"/>
                <a:cs typeface="Trebuchet MS"/>
              </a:rPr>
              <a:t>a</a:t>
            </a:r>
            <a:r>
              <a:rPr sz="1600" spc="-6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CFCABE"/>
                </a:solidFill>
                <a:latin typeface="Trebuchet MS"/>
                <a:cs typeface="Trebuchet MS"/>
              </a:rPr>
              <a:t>historical</a:t>
            </a:r>
            <a:r>
              <a:rPr sz="1600" spc="-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CFCABE"/>
                </a:solidFill>
                <a:latin typeface="Trebuchet MS"/>
                <a:cs typeface="Trebuchet MS"/>
              </a:rPr>
              <a:t>case,</a:t>
            </a:r>
            <a:r>
              <a:rPr sz="1600" spc="-4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00" spc="-25" dirty="0">
                <a:solidFill>
                  <a:srgbClr val="CFCABE"/>
                </a:solidFill>
                <a:latin typeface="Trebuchet MS"/>
                <a:cs typeface="Trebuchet MS"/>
              </a:rPr>
              <a:t>its </a:t>
            </a:r>
            <a:r>
              <a:rPr sz="1600" spc="-20" dirty="0">
                <a:solidFill>
                  <a:srgbClr val="CFCABE"/>
                </a:solidFill>
                <a:latin typeface="Trebuchet MS"/>
                <a:cs typeface="Trebuchet MS"/>
              </a:rPr>
              <a:t>definition</a:t>
            </a:r>
            <a:r>
              <a:rPr sz="1600" spc="-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CFCABE"/>
                </a:solidFill>
                <a:latin typeface="Trebuchet MS"/>
                <a:cs typeface="Trebuchet MS"/>
              </a:rPr>
              <a:t>of</a:t>
            </a:r>
            <a:r>
              <a:rPr sz="1600" spc="-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CFCABE"/>
                </a:solidFill>
                <a:latin typeface="Trebuchet MS"/>
                <a:cs typeface="Trebuchet MS"/>
              </a:rPr>
              <a:t>a</a:t>
            </a:r>
            <a:r>
              <a:rPr sz="1600" spc="-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CFCABE"/>
                </a:solidFill>
                <a:latin typeface="Trebuchet MS"/>
                <a:cs typeface="Trebuchet MS"/>
              </a:rPr>
              <a:t>servant</a:t>
            </a:r>
            <a:r>
              <a:rPr sz="1600" spc="-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00" spc="70" dirty="0">
                <a:solidFill>
                  <a:srgbClr val="CFCABE"/>
                </a:solidFill>
                <a:latin typeface="Trebuchet MS"/>
                <a:cs typeface="Trebuchet MS"/>
              </a:rPr>
              <a:t>as</a:t>
            </a:r>
            <a:r>
              <a:rPr sz="1600" spc="-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00" spc="65" dirty="0">
                <a:solidFill>
                  <a:srgbClr val="CFCABE"/>
                </a:solidFill>
                <a:latin typeface="Trebuchet MS"/>
                <a:cs typeface="Trebuchet MS"/>
              </a:rPr>
              <a:t>someone </a:t>
            </a:r>
            <a:r>
              <a:rPr sz="1600" dirty="0">
                <a:solidFill>
                  <a:srgbClr val="CFCABE"/>
                </a:solidFill>
                <a:latin typeface="Trebuchet MS"/>
                <a:cs typeface="Trebuchet MS"/>
              </a:rPr>
              <a:t>subject</a:t>
            </a:r>
            <a:r>
              <a:rPr sz="1600" spc="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CFCABE"/>
                </a:solidFill>
                <a:latin typeface="Trebuchet MS"/>
                <a:cs typeface="Trebuchet MS"/>
              </a:rPr>
              <a:t>to</a:t>
            </a:r>
            <a:r>
              <a:rPr sz="1600" spc="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CFCABE"/>
                </a:solidFill>
                <a:latin typeface="Trebuchet MS"/>
                <a:cs typeface="Trebuchet MS"/>
              </a:rPr>
              <a:t>the master's</a:t>
            </a:r>
            <a:r>
              <a:rPr sz="1600" spc="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CFCABE"/>
                </a:solidFill>
                <a:latin typeface="Trebuchet MS"/>
                <a:cs typeface="Trebuchet MS"/>
              </a:rPr>
              <a:t>control</a:t>
            </a:r>
            <a:r>
              <a:rPr sz="1600" spc="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CFCABE"/>
                </a:solidFill>
                <a:latin typeface="Trebuchet MS"/>
                <a:cs typeface="Trebuchet MS"/>
              </a:rPr>
              <a:t>in</a:t>
            </a:r>
            <a:r>
              <a:rPr sz="1600" spc="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00" spc="-25" dirty="0">
                <a:solidFill>
                  <a:srgbClr val="CFCABE"/>
                </a:solidFill>
                <a:latin typeface="Trebuchet MS"/>
                <a:cs typeface="Trebuchet MS"/>
              </a:rPr>
              <a:t>the </a:t>
            </a:r>
            <a:r>
              <a:rPr sz="1600" dirty="0">
                <a:solidFill>
                  <a:srgbClr val="CFCABE"/>
                </a:solidFill>
                <a:latin typeface="Trebuchet MS"/>
                <a:cs typeface="Trebuchet MS"/>
              </a:rPr>
              <a:t>performance</a:t>
            </a:r>
            <a:r>
              <a:rPr sz="1600" spc="8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CFCABE"/>
                </a:solidFill>
                <a:latin typeface="Trebuchet MS"/>
                <a:cs typeface="Trebuchet MS"/>
              </a:rPr>
              <a:t>of</a:t>
            </a:r>
            <a:r>
              <a:rPr sz="1600" spc="8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00" spc="-35" dirty="0">
                <a:solidFill>
                  <a:srgbClr val="CFCABE"/>
                </a:solidFill>
                <a:latin typeface="Trebuchet MS"/>
                <a:cs typeface="Trebuchet MS"/>
              </a:rPr>
              <a:t>their</a:t>
            </a:r>
            <a:r>
              <a:rPr sz="1600" spc="5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CFCABE"/>
                </a:solidFill>
                <a:latin typeface="Trebuchet MS"/>
                <a:cs typeface="Trebuchet MS"/>
              </a:rPr>
              <a:t>work</a:t>
            </a:r>
            <a:r>
              <a:rPr sz="1600" spc="9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CFCABE"/>
                </a:solidFill>
                <a:latin typeface="Trebuchet MS"/>
                <a:cs typeface="Trebuchet MS"/>
              </a:rPr>
              <a:t>continues </a:t>
            </a:r>
            <a:r>
              <a:rPr sz="1600" dirty="0">
                <a:solidFill>
                  <a:srgbClr val="CFCABE"/>
                </a:solidFill>
                <a:latin typeface="Trebuchet MS"/>
                <a:cs typeface="Trebuchet MS"/>
              </a:rPr>
              <a:t>to</a:t>
            </a:r>
            <a:r>
              <a:rPr sz="1600" spc="-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CFCABE"/>
                </a:solidFill>
                <a:latin typeface="Trebuchet MS"/>
                <a:cs typeface="Trebuchet MS"/>
              </a:rPr>
              <a:t>influence</a:t>
            </a:r>
            <a:r>
              <a:rPr sz="1600" spc="-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00" spc="60" dirty="0">
                <a:solidFill>
                  <a:srgbClr val="CFCABE"/>
                </a:solidFill>
                <a:latin typeface="Trebuchet MS"/>
                <a:cs typeface="Trebuchet MS"/>
              </a:rPr>
              <a:t>modern</a:t>
            </a:r>
            <a:r>
              <a:rPr sz="1600" spc="-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00" spc="80" dirty="0">
                <a:solidFill>
                  <a:srgbClr val="CFCABE"/>
                </a:solidFill>
                <a:latin typeface="Trebuchet MS"/>
                <a:cs typeface="Trebuchet MS"/>
              </a:rPr>
              <a:t>gig</a:t>
            </a:r>
            <a:r>
              <a:rPr sz="1600" spc="-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00" spc="70" dirty="0">
                <a:solidFill>
                  <a:srgbClr val="CFCABE"/>
                </a:solidFill>
                <a:latin typeface="Trebuchet MS"/>
                <a:cs typeface="Trebuchet MS"/>
              </a:rPr>
              <a:t>economy </a:t>
            </a:r>
            <a:r>
              <a:rPr sz="1600" spc="-10" dirty="0">
                <a:solidFill>
                  <a:srgbClr val="CFCABE"/>
                </a:solidFill>
                <a:latin typeface="Trebuchet MS"/>
                <a:cs typeface="Trebuchet MS"/>
              </a:rPr>
              <a:t>rulings.</a:t>
            </a:r>
            <a:r>
              <a:rPr sz="1600" spc="-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CFCABE"/>
                </a:solidFill>
                <a:latin typeface="Trebuchet MS"/>
                <a:cs typeface="Trebuchet MS"/>
              </a:rPr>
              <a:t>Courts</a:t>
            </a:r>
            <a:r>
              <a:rPr sz="1600" spc="-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CFCABE"/>
                </a:solidFill>
                <a:latin typeface="Trebuchet MS"/>
                <a:cs typeface="Trebuchet MS"/>
              </a:rPr>
              <a:t>often</a:t>
            </a:r>
            <a:r>
              <a:rPr sz="1600" spc="-4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CFCABE"/>
                </a:solidFill>
                <a:latin typeface="Trebuchet MS"/>
                <a:cs typeface="Trebuchet MS"/>
              </a:rPr>
              <a:t>refer</a:t>
            </a:r>
            <a:r>
              <a:rPr sz="1600" spc="-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00" spc="55" dirty="0">
                <a:solidFill>
                  <a:srgbClr val="CFCABE"/>
                </a:solidFill>
                <a:latin typeface="Trebuchet MS"/>
                <a:cs typeface="Trebuchet MS"/>
              </a:rPr>
              <a:t>back</a:t>
            </a:r>
            <a:r>
              <a:rPr sz="1600" spc="-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CFCABE"/>
                </a:solidFill>
                <a:latin typeface="Trebuchet MS"/>
                <a:cs typeface="Trebuchet MS"/>
              </a:rPr>
              <a:t>to</a:t>
            </a:r>
            <a:r>
              <a:rPr sz="1600" spc="-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00" spc="-20" dirty="0">
                <a:solidFill>
                  <a:srgbClr val="CFCABE"/>
                </a:solidFill>
                <a:latin typeface="Trebuchet MS"/>
                <a:cs typeface="Trebuchet MS"/>
              </a:rPr>
              <a:t>this </a:t>
            </a:r>
            <a:r>
              <a:rPr sz="1600" dirty="0">
                <a:solidFill>
                  <a:srgbClr val="CFCABE"/>
                </a:solidFill>
                <a:latin typeface="Trebuchet MS"/>
                <a:cs typeface="Trebuchet MS"/>
              </a:rPr>
              <a:t>principle</a:t>
            </a:r>
            <a:r>
              <a:rPr sz="1600" spc="-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00" spc="65" dirty="0">
                <a:solidFill>
                  <a:srgbClr val="CFCABE"/>
                </a:solidFill>
                <a:latin typeface="Trebuchet MS"/>
                <a:cs typeface="Trebuchet MS"/>
              </a:rPr>
              <a:t>when</a:t>
            </a:r>
            <a:r>
              <a:rPr sz="1600" spc="-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00" spc="70" dirty="0">
                <a:solidFill>
                  <a:srgbClr val="CFCABE"/>
                </a:solidFill>
                <a:latin typeface="Trebuchet MS"/>
                <a:cs typeface="Trebuchet MS"/>
              </a:rPr>
              <a:t>assessing</a:t>
            </a:r>
            <a:r>
              <a:rPr sz="1600" dirty="0">
                <a:solidFill>
                  <a:srgbClr val="CFCABE"/>
                </a:solidFill>
                <a:latin typeface="Trebuchet MS"/>
                <a:cs typeface="Trebuchet MS"/>
              </a:rPr>
              <a:t> the</a:t>
            </a:r>
            <a:r>
              <a:rPr sz="1600" spc="-4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00" spc="55" dirty="0">
                <a:solidFill>
                  <a:srgbClr val="CFCABE"/>
                </a:solidFill>
                <a:latin typeface="Trebuchet MS"/>
                <a:cs typeface="Trebuchet MS"/>
              </a:rPr>
              <a:t>degree </a:t>
            </a:r>
            <a:r>
              <a:rPr sz="1600" dirty="0">
                <a:solidFill>
                  <a:srgbClr val="CFCABE"/>
                </a:solidFill>
                <a:latin typeface="Trebuchet MS"/>
                <a:cs typeface="Trebuchet MS"/>
              </a:rPr>
              <a:t>of</a:t>
            </a:r>
            <a:r>
              <a:rPr sz="1600" spc="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CFCABE"/>
                </a:solidFill>
                <a:latin typeface="Trebuchet MS"/>
                <a:cs typeface="Trebuchet MS"/>
              </a:rPr>
              <a:t>control</a:t>
            </a:r>
            <a:r>
              <a:rPr sz="1600" spc="4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CFCABE"/>
                </a:solidFill>
                <a:latin typeface="Trebuchet MS"/>
                <a:cs typeface="Trebuchet MS"/>
              </a:rPr>
              <a:t>exercised</a:t>
            </a:r>
            <a:r>
              <a:rPr sz="1600" spc="6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00" spc="80" dirty="0">
                <a:solidFill>
                  <a:srgbClr val="CFCABE"/>
                </a:solidFill>
                <a:latin typeface="Trebuchet MS"/>
                <a:cs typeface="Trebuchet MS"/>
              </a:rPr>
              <a:t>by</a:t>
            </a:r>
            <a:r>
              <a:rPr sz="1600" spc="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CFCABE"/>
                </a:solidFill>
                <a:latin typeface="Trebuchet MS"/>
                <a:cs typeface="Trebuchet MS"/>
              </a:rPr>
              <a:t>platform </a:t>
            </a:r>
            <a:r>
              <a:rPr sz="1600" spc="55" dirty="0">
                <a:solidFill>
                  <a:srgbClr val="CFCABE"/>
                </a:solidFill>
                <a:latin typeface="Trebuchet MS"/>
                <a:cs typeface="Trebuchet MS"/>
              </a:rPr>
              <a:t>companies</a:t>
            </a:r>
            <a:r>
              <a:rPr sz="1600" spc="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CFCABE"/>
                </a:solidFill>
                <a:latin typeface="Trebuchet MS"/>
                <a:cs typeface="Trebuchet MS"/>
              </a:rPr>
              <a:t>over</a:t>
            </a:r>
            <a:r>
              <a:rPr sz="1600" spc="-35" dirty="0">
                <a:solidFill>
                  <a:srgbClr val="CFCABE"/>
                </a:solidFill>
                <a:latin typeface="Trebuchet MS"/>
                <a:cs typeface="Trebuchet MS"/>
              </a:rPr>
              <a:t> their</a:t>
            </a:r>
            <a:r>
              <a:rPr sz="1600" spc="-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CFCABE"/>
                </a:solidFill>
                <a:latin typeface="Trebuchet MS"/>
                <a:cs typeface="Trebuchet MS"/>
              </a:rPr>
              <a:t>workers.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649968" y="2209800"/>
            <a:ext cx="467995" cy="469900"/>
          </a:xfrm>
          <a:custGeom>
            <a:avLst/>
            <a:gdLst/>
            <a:ahLst/>
            <a:cxnLst/>
            <a:rect l="l" t="t" r="r" b="b"/>
            <a:pathLst>
              <a:path w="467995" h="469900">
                <a:moveTo>
                  <a:pt x="436625" y="0"/>
                </a:moveTo>
                <a:lnTo>
                  <a:pt x="31241" y="0"/>
                </a:lnTo>
                <a:lnTo>
                  <a:pt x="19073" y="2452"/>
                </a:lnTo>
                <a:lnTo>
                  <a:pt x="9144" y="9143"/>
                </a:lnTo>
                <a:lnTo>
                  <a:pt x="2452" y="19073"/>
                </a:lnTo>
                <a:lnTo>
                  <a:pt x="0" y="31241"/>
                </a:lnTo>
                <a:lnTo>
                  <a:pt x="0" y="438150"/>
                </a:lnTo>
                <a:lnTo>
                  <a:pt x="2452" y="450318"/>
                </a:lnTo>
                <a:lnTo>
                  <a:pt x="9143" y="460248"/>
                </a:lnTo>
                <a:lnTo>
                  <a:pt x="19073" y="466939"/>
                </a:lnTo>
                <a:lnTo>
                  <a:pt x="31241" y="469391"/>
                </a:lnTo>
                <a:lnTo>
                  <a:pt x="436625" y="469391"/>
                </a:lnTo>
                <a:lnTo>
                  <a:pt x="448794" y="466939"/>
                </a:lnTo>
                <a:lnTo>
                  <a:pt x="458723" y="460248"/>
                </a:lnTo>
                <a:lnTo>
                  <a:pt x="465415" y="450318"/>
                </a:lnTo>
                <a:lnTo>
                  <a:pt x="467867" y="438150"/>
                </a:lnTo>
                <a:lnTo>
                  <a:pt x="467867" y="31241"/>
                </a:lnTo>
                <a:lnTo>
                  <a:pt x="465415" y="19073"/>
                </a:lnTo>
                <a:lnTo>
                  <a:pt x="458724" y="9144"/>
                </a:lnTo>
                <a:lnTo>
                  <a:pt x="448794" y="2452"/>
                </a:lnTo>
                <a:lnTo>
                  <a:pt x="436625" y="0"/>
                </a:lnTo>
                <a:close/>
              </a:path>
            </a:pathLst>
          </a:custGeom>
          <a:solidFill>
            <a:srgbClr val="393A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775063" y="2201113"/>
            <a:ext cx="218440" cy="399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50" spc="110" dirty="0">
                <a:solidFill>
                  <a:srgbClr val="CFCABE"/>
                </a:solidFill>
                <a:latin typeface="Georgia"/>
                <a:cs typeface="Georgia"/>
              </a:rPr>
              <a:t>3</a:t>
            </a:r>
            <a:endParaRPr sz="2450">
              <a:latin typeface="Georgia"/>
              <a:cs typeface="Georgia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6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315193" y="2166290"/>
            <a:ext cx="3530600" cy="4416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2860">
              <a:lnSpc>
                <a:spcPct val="105600"/>
              </a:lnSpc>
              <a:spcBef>
                <a:spcPts val="105"/>
              </a:spcBef>
            </a:pPr>
            <a:r>
              <a:rPr sz="2050" spc="95" dirty="0">
                <a:solidFill>
                  <a:srgbClr val="CFCABE"/>
                </a:solidFill>
                <a:latin typeface="Georgia"/>
                <a:cs typeface="Georgia"/>
              </a:rPr>
              <a:t>Independent</a:t>
            </a:r>
            <a:r>
              <a:rPr sz="2050" spc="-15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2050" spc="95" dirty="0">
                <a:solidFill>
                  <a:srgbClr val="CFCABE"/>
                </a:solidFill>
                <a:latin typeface="Georgia"/>
                <a:cs typeface="Georgia"/>
              </a:rPr>
              <a:t>Workers </a:t>
            </a:r>
            <a:r>
              <a:rPr sz="2050" spc="75" dirty="0">
                <a:solidFill>
                  <a:srgbClr val="CFCABE"/>
                </a:solidFill>
                <a:latin typeface="Georgia"/>
                <a:cs typeface="Georgia"/>
              </a:rPr>
              <a:t>Union</a:t>
            </a:r>
            <a:r>
              <a:rPr sz="2050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2050" spc="75" dirty="0">
                <a:solidFill>
                  <a:srgbClr val="CFCABE"/>
                </a:solidFill>
                <a:latin typeface="Georgia"/>
                <a:cs typeface="Georgia"/>
              </a:rPr>
              <a:t>of</a:t>
            </a:r>
            <a:r>
              <a:rPr sz="2050" spc="5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2050" spc="100" dirty="0">
                <a:solidFill>
                  <a:srgbClr val="CFCABE"/>
                </a:solidFill>
                <a:latin typeface="Georgia"/>
                <a:cs typeface="Georgia"/>
              </a:rPr>
              <a:t>Great</a:t>
            </a:r>
            <a:r>
              <a:rPr sz="2050" spc="-15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2050" spc="60" dirty="0">
                <a:solidFill>
                  <a:srgbClr val="CFCABE"/>
                </a:solidFill>
                <a:latin typeface="Georgia"/>
                <a:cs typeface="Georgia"/>
              </a:rPr>
              <a:t>Britain</a:t>
            </a:r>
            <a:r>
              <a:rPr sz="2050" spc="-20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2050" spc="20" dirty="0">
                <a:solidFill>
                  <a:srgbClr val="CFCABE"/>
                </a:solidFill>
                <a:latin typeface="Georgia"/>
                <a:cs typeface="Georgia"/>
              </a:rPr>
              <a:t>v </a:t>
            </a:r>
            <a:r>
              <a:rPr sz="2050" spc="114" dirty="0">
                <a:solidFill>
                  <a:srgbClr val="CFCABE"/>
                </a:solidFill>
                <a:latin typeface="Georgia"/>
                <a:cs typeface="Georgia"/>
              </a:rPr>
              <a:t>RooFoods</a:t>
            </a:r>
            <a:r>
              <a:rPr sz="2050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2050" spc="85" dirty="0">
                <a:solidFill>
                  <a:srgbClr val="CFCABE"/>
                </a:solidFill>
                <a:latin typeface="Georgia"/>
                <a:cs typeface="Georgia"/>
              </a:rPr>
              <a:t>Ltd</a:t>
            </a:r>
            <a:r>
              <a:rPr sz="2050" spc="20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2050" dirty="0">
                <a:solidFill>
                  <a:srgbClr val="CFCABE"/>
                </a:solidFill>
                <a:latin typeface="Georgia"/>
                <a:cs typeface="Georgia"/>
              </a:rPr>
              <a:t>t/a</a:t>
            </a:r>
            <a:r>
              <a:rPr sz="2050" spc="20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2050" spc="85" dirty="0">
                <a:solidFill>
                  <a:srgbClr val="CFCABE"/>
                </a:solidFill>
                <a:latin typeface="Georgia"/>
                <a:cs typeface="Georgia"/>
              </a:rPr>
              <a:t>Deliveroo </a:t>
            </a:r>
            <a:r>
              <a:rPr sz="2050" dirty="0">
                <a:solidFill>
                  <a:srgbClr val="CFCABE"/>
                </a:solidFill>
                <a:latin typeface="Georgia"/>
                <a:cs typeface="Georgia"/>
              </a:rPr>
              <a:t>[2021]</a:t>
            </a:r>
            <a:r>
              <a:rPr sz="2050" spc="-30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2050" spc="165" dirty="0">
                <a:solidFill>
                  <a:srgbClr val="CFCABE"/>
                </a:solidFill>
                <a:latin typeface="Georgia"/>
                <a:cs typeface="Georgia"/>
              </a:rPr>
              <a:t>EWCA</a:t>
            </a:r>
            <a:r>
              <a:rPr sz="2050" spc="-35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2050" spc="80" dirty="0">
                <a:solidFill>
                  <a:srgbClr val="CFCABE"/>
                </a:solidFill>
                <a:latin typeface="Georgia"/>
                <a:cs typeface="Georgia"/>
              </a:rPr>
              <a:t>Civ</a:t>
            </a:r>
            <a:r>
              <a:rPr sz="2050" spc="-20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2050" spc="110" dirty="0">
                <a:solidFill>
                  <a:srgbClr val="CFCABE"/>
                </a:solidFill>
                <a:latin typeface="Georgia"/>
                <a:cs typeface="Georgia"/>
              </a:rPr>
              <a:t>952</a:t>
            </a:r>
            <a:endParaRPr sz="2050">
              <a:latin typeface="Georgia"/>
              <a:cs typeface="Georgia"/>
            </a:endParaRPr>
          </a:p>
          <a:p>
            <a:pPr marL="12700" marR="5080">
              <a:lnSpc>
                <a:spcPct val="135400"/>
              </a:lnSpc>
              <a:spcBef>
                <a:spcPts val="780"/>
              </a:spcBef>
            </a:pPr>
            <a:r>
              <a:rPr sz="1600" dirty="0">
                <a:solidFill>
                  <a:srgbClr val="CFCABE"/>
                </a:solidFill>
                <a:latin typeface="Trebuchet MS"/>
                <a:cs typeface="Trebuchet MS"/>
              </a:rPr>
              <a:t>Contrasting</a:t>
            </a:r>
            <a:r>
              <a:rPr sz="1600" spc="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CFCABE"/>
                </a:solidFill>
                <a:latin typeface="Trebuchet MS"/>
                <a:cs typeface="Trebuchet MS"/>
              </a:rPr>
              <a:t>with</a:t>
            </a:r>
            <a:r>
              <a:rPr sz="1600" spc="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CFCABE"/>
                </a:solidFill>
                <a:latin typeface="Trebuchet MS"/>
                <a:cs typeface="Trebuchet MS"/>
              </a:rPr>
              <a:t>the</a:t>
            </a:r>
            <a:r>
              <a:rPr sz="1600" spc="-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00" spc="55" dirty="0">
                <a:solidFill>
                  <a:srgbClr val="CFCABE"/>
                </a:solidFill>
                <a:latin typeface="Trebuchet MS"/>
                <a:cs typeface="Trebuchet MS"/>
              </a:rPr>
              <a:t>Uber</a:t>
            </a:r>
            <a:r>
              <a:rPr sz="1600" spc="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CFCABE"/>
                </a:solidFill>
                <a:latin typeface="Trebuchet MS"/>
                <a:cs typeface="Trebuchet MS"/>
              </a:rPr>
              <a:t>decision, </a:t>
            </a:r>
            <a:r>
              <a:rPr sz="1600" dirty="0">
                <a:solidFill>
                  <a:srgbClr val="CFCABE"/>
                </a:solidFill>
                <a:latin typeface="Trebuchet MS"/>
                <a:cs typeface="Trebuchet MS"/>
              </a:rPr>
              <a:t>the</a:t>
            </a:r>
            <a:r>
              <a:rPr sz="1600" spc="-5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CFCABE"/>
                </a:solidFill>
                <a:latin typeface="Trebuchet MS"/>
                <a:cs typeface="Trebuchet MS"/>
              </a:rPr>
              <a:t>Court</a:t>
            </a:r>
            <a:r>
              <a:rPr sz="1600" spc="-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CFCABE"/>
                </a:solidFill>
                <a:latin typeface="Trebuchet MS"/>
                <a:cs typeface="Trebuchet MS"/>
              </a:rPr>
              <a:t>of</a:t>
            </a:r>
            <a:r>
              <a:rPr sz="1600" spc="-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00" spc="55" dirty="0">
                <a:solidFill>
                  <a:srgbClr val="CFCABE"/>
                </a:solidFill>
                <a:latin typeface="Trebuchet MS"/>
                <a:cs typeface="Trebuchet MS"/>
              </a:rPr>
              <a:t>Appeal</a:t>
            </a:r>
            <a:r>
              <a:rPr sz="1600" spc="-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00" spc="55" dirty="0">
                <a:solidFill>
                  <a:srgbClr val="CFCABE"/>
                </a:solidFill>
                <a:latin typeface="Trebuchet MS"/>
                <a:cs typeface="Trebuchet MS"/>
              </a:rPr>
              <a:t>upheld</a:t>
            </a:r>
            <a:r>
              <a:rPr sz="1600" spc="-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00" spc="-20" dirty="0">
                <a:solidFill>
                  <a:srgbClr val="CFCABE"/>
                </a:solidFill>
                <a:latin typeface="Trebuchet MS"/>
                <a:cs typeface="Trebuchet MS"/>
              </a:rPr>
              <a:t>that </a:t>
            </a:r>
            <a:r>
              <a:rPr sz="1600" dirty="0">
                <a:solidFill>
                  <a:srgbClr val="CFCABE"/>
                </a:solidFill>
                <a:latin typeface="Trebuchet MS"/>
                <a:cs typeface="Trebuchet MS"/>
              </a:rPr>
              <a:t>Deliveroo</a:t>
            </a:r>
            <a:r>
              <a:rPr sz="1600" spc="8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CFCABE"/>
                </a:solidFill>
                <a:latin typeface="Trebuchet MS"/>
                <a:cs typeface="Trebuchet MS"/>
              </a:rPr>
              <a:t>riders</a:t>
            </a:r>
            <a:r>
              <a:rPr sz="1600" spc="7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CFCABE"/>
                </a:solidFill>
                <a:latin typeface="Trebuchet MS"/>
                <a:cs typeface="Trebuchet MS"/>
              </a:rPr>
              <a:t>are</a:t>
            </a:r>
            <a:r>
              <a:rPr sz="1600" spc="9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CFCABE"/>
                </a:solidFill>
                <a:latin typeface="Trebuchet MS"/>
                <a:cs typeface="Trebuchet MS"/>
              </a:rPr>
              <a:t>not</a:t>
            </a:r>
            <a:r>
              <a:rPr sz="1600" spc="5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CFCABE"/>
                </a:solidFill>
                <a:latin typeface="Trebuchet MS"/>
                <a:cs typeface="Trebuchet MS"/>
              </a:rPr>
              <a:t>'workers'</a:t>
            </a:r>
            <a:r>
              <a:rPr sz="1600" spc="8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00" spc="50" dirty="0">
                <a:solidFill>
                  <a:srgbClr val="CFCABE"/>
                </a:solidFill>
                <a:latin typeface="Trebuchet MS"/>
                <a:cs typeface="Trebuchet MS"/>
              </a:rPr>
              <a:t>due </a:t>
            </a:r>
            <a:r>
              <a:rPr sz="1600" dirty="0">
                <a:solidFill>
                  <a:srgbClr val="CFCABE"/>
                </a:solidFill>
                <a:latin typeface="Trebuchet MS"/>
                <a:cs typeface="Trebuchet MS"/>
              </a:rPr>
              <a:t>to</a:t>
            </a:r>
            <a:r>
              <a:rPr sz="1600" spc="-10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00" spc="-30" dirty="0">
                <a:solidFill>
                  <a:srgbClr val="CFCABE"/>
                </a:solidFill>
                <a:latin typeface="Trebuchet MS"/>
                <a:cs typeface="Trebuchet MS"/>
              </a:rPr>
              <a:t>their</a:t>
            </a:r>
            <a:r>
              <a:rPr sz="1600" spc="-8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00" spc="50" dirty="0">
                <a:solidFill>
                  <a:srgbClr val="CFCABE"/>
                </a:solidFill>
                <a:latin typeface="Trebuchet MS"/>
                <a:cs typeface="Trebuchet MS"/>
              </a:rPr>
              <a:t>genuine</a:t>
            </a:r>
            <a:r>
              <a:rPr sz="1600" spc="-8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CFCABE"/>
                </a:solidFill>
                <a:latin typeface="Trebuchet MS"/>
                <a:cs typeface="Trebuchet MS"/>
              </a:rPr>
              <a:t>right</a:t>
            </a:r>
            <a:r>
              <a:rPr sz="1600" spc="-8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CFCABE"/>
                </a:solidFill>
                <a:latin typeface="Trebuchet MS"/>
                <a:cs typeface="Trebuchet MS"/>
              </a:rPr>
              <a:t>of</a:t>
            </a:r>
            <a:r>
              <a:rPr sz="1600" spc="-9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CFCABE"/>
                </a:solidFill>
                <a:latin typeface="Trebuchet MS"/>
                <a:cs typeface="Trebuchet MS"/>
              </a:rPr>
              <a:t>substitution. </a:t>
            </a:r>
            <a:r>
              <a:rPr sz="1600" dirty="0">
                <a:solidFill>
                  <a:srgbClr val="CFCABE"/>
                </a:solidFill>
                <a:latin typeface="Trebuchet MS"/>
                <a:cs typeface="Trebuchet MS"/>
              </a:rPr>
              <a:t>This</a:t>
            </a:r>
            <a:r>
              <a:rPr sz="1600" spc="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00" spc="65" dirty="0">
                <a:solidFill>
                  <a:srgbClr val="CFCABE"/>
                </a:solidFill>
                <a:latin typeface="Trebuchet MS"/>
                <a:cs typeface="Trebuchet MS"/>
              </a:rPr>
              <a:t>case</a:t>
            </a:r>
            <a:r>
              <a:rPr sz="1600" spc="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CFCABE"/>
                </a:solidFill>
                <a:latin typeface="Trebuchet MS"/>
                <a:cs typeface="Trebuchet MS"/>
              </a:rPr>
              <a:t>highlights</a:t>
            </a:r>
            <a:r>
              <a:rPr sz="1600" spc="5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CFCABE"/>
                </a:solidFill>
                <a:latin typeface="Trebuchet MS"/>
                <a:cs typeface="Trebuchet MS"/>
              </a:rPr>
              <a:t>the</a:t>
            </a:r>
            <a:r>
              <a:rPr sz="1600" spc="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00" spc="50" dirty="0">
                <a:solidFill>
                  <a:srgbClr val="CFCABE"/>
                </a:solidFill>
                <a:latin typeface="Trebuchet MS"/>
                <a:cs typeface="Trebuchet MS"/>
              </a:rPr>
              <a:t>nuanced </a:t>
            </a:r>
            <a:r>
              <a:rPr sz="1600" dirty="0">
                <a:solidFill>
                  <a:srgbClr val="CFCABE"/>
                </a:solidFill>
                <a:latin typeface="Trebuchet MS"/>
                <a:cs typeface="Trebuchet MS"/>
              </a:rPr>
              <a:t>approach</a:t>
            </a:r>
            <a:r>
              <a:rPr sz="1600" spc="8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CFCABE"/>
                </a:solidFill>
                <a:latin typeface="Trebuchet MS"/>
                <a:cs typeface="Trebuchet MS"/>
              </a:rPr>
              <a:t>courts</a:t>
            </a:r>
            <a:r>
              <a:rPr sz="1600" spc="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CFCABE"/>
                </a:solidFill>
                <a:latin typeface="Trebuchet MS"/>
                <a:cs typeface="Trebuchet MS"/>
              </a:rPr>
              <a:t>are</a:t>
            </a:r>
            <a:r>
              <a:rPr sz="1600" spc="5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CFCABE"/>
                </a:solidFill>
                <a:latin typeface="Trebuchet MS"/>
                <a:cs typeface="Trebuchet MS"/>
              </a:rPr>
              <a:t>taking</a:t>
            </a:r>
            <a:r>
              <a:rPr sz="1600" spc="8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00" spc="-20" dirty="0">
                <a:solidFill>
                  <a:srgbClr val="CFCABE"/>
                </a:solidFill>
                <a:latin typeface="Trebuchet MS"/>
                <a:cs typeface="Trebuchet MS"/>
              </a:rPr>
              <a:t>in</a:t>
            </a:r>
            <a:r>
              <a:rPr sz="1600" spc="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00" spc="55" dirty="0">
                <a:solidFill>
                  <a:srgbClr val="CFCABE"/>
                </a:solidFill>
                <a:latin typeface="Trebuchet MS"/>
                <a:cs typeface="Trebuchet MS"/>
              </a:rPr>
              <a:t>gig </a:t>
            </a:r>
            <a:r>
              <a:rPr sz="1600" spc="80" dirty="0">
                <a:solidFill>
                  <a:srgbClr val="CFCABE"/>
                </a:solidFill>
                <a:latin typeface="Trebuchet MS"/>
                <a:cs typeface="Trebuchet MS"/>
              </a:rPr>
              <a:t>economy</a:t>
            </a:r>
            <a:r>
              <a:rPr sz="1600" spc="1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CFCABE"/>
                </a:solidFill>
                <a:latin typeface="Trebuchet MS"/>
                <a:cs typeface="Trebuchet MS"/>
              </a:rPr>
              <a:t>cases,</a:t>
            </a:r>
            <a:r>
              <a:rPr sz="1600" spc="1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CFCABE"/>
                </a:solidFill>
                <a:latin typeface="Trebuchet MS"/>
                <a:cs typeface="Trebuchet MS"/>
              </a:rPr>
              <a:t>considering</a:t>
            </a:r>
            <a:r>
              <a:rPr sz="1600" spc="15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00" spc="-25" dirty="0">
                <a:solidFill>
                  <a:srgbClr val="CFCABE"/>
                </a:solidFill>
                <a:latin typeface="Trebuchet MS"/>
                <a:cs typeface="Trebuchet MS"/>
              </a:rPr>
              <a:t>the </a:t>
            </a:r>
            <a:r>
              <a:rPr sz="1600" dirty="0">
                <a:solidFill>
                  <a:srgbClr val="CFCABE"/>
                </a:solidFill>
                <a:latin typeface="Trebuchet MS"/>
                <a:cs typeface="Trebuchet MS"/>
              </a:rPr>
              <a:t>specific</a:t>
            </a:r>
            <a:r>
              <a:rPr sz="1600" spc="-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CFCABE"/>
                </a:solidFill>
                <a:latin typeface="Trebuchet MS"/>
                <a:cs typeface="Trebuchet MS"/>
              </a:rPr>
              <a:t>facts</a:t>
            </a:r>
            <a:r>
              <a:rPr sz="1600" spc="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CFCABE"/>
                </a:solidFill>
                <a:latin typeface="Trebuchet MS"/>
                <a:cs typeface="Trebuchet MS"/>
              </a:rPr>
              <a:t>of</a:t>
            </a:r>
            <a:r>
              <a:rPr sz="1600" spc="-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00" spc="50" dirty="0">
                <a:solidFill>
                  <a:srgbClr val="CFCABE"/>
                </a:solidFill>
                <a:latin typeface="Trebuchet MS"/>
                <a:cs typeface="Trebuchet MS"/>
              </a:rPr>
              <a:t>each</a:t>
            </a:r>
            <a:r>
              <a:rPr sz="160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CFCABE"/>
                </a:solidFill>
                <a:latin typeface="Trebuchet MS"/>
                <a:cs typeface="Trebuchet MS"/>
              </a:rPr>
              <a:t>working arrangement.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048" rIns="0" bIns="0" rtlCol="0">
            <a:spAutoFit/>
          </a:bodyPr>
          <a:lstStyle/>
          <a:p>
            <a:pPr marL="3175">
              <a:lnSpc>
                <a:spcPct val="100000"/>
              </a:lnSpc>
              <a:spcBef>
                <a:spcPts val="100"/>
              </a:spcBef>
            </a:pPr>
            <a:r>
              <a:rPr sz="3900" spc="190" dirty="0"/>
              <a:t>Expanding</a:t>
            </a:r>
            <a:r>
              <a:rPr sz="3900" spc="5" dirty="0"/>
              <a:t> </a:t>
            </a:r>
            <a:r>
              <a:rPr sz="3900" spc="95" dirty="0"/>
              <a:t>Liability</a:t>
            </a:r>
            <a:r>
              <a:rPr sz="3900" spc="5" dirty="0"/>
              <a:t> </a:t>
            </a:r>
            <a:r>
              <a:rPr sz="3900" spc="65" dirty="0"/>
              <a:t>in</a:t>
            </a:r>
            <a:r>
              <a:rPr sz="3900" spc="5" dirty="0"/>
              <a:t> </a:t>
            </a:r>
            <a:r>
              <a:rPr sz="3900" spc="250" dirty="0"/>
              <a:t>Cyber</a:t>
            </a:r>
            <a:r>
              <a:rPr sz="3900" spc="10" dirty="0"/>
              <a:t> </a:t>
            </a:r>
            <a:r>
              <a:rPr sz="3900" spc="180" dirty="0"/>
              <a:t>Contexts</a:t>
            </a:r>
            <a:endParaRPr sz="3900"/>
          </a:p>
        </p:txBody>
      </p:sp>
      <p:sp>
        <p:nvSpPr>
          <p:cNvPr id="3" name="object 3"/>
          <p:cNvSpPr/>
          <p:nvPr/>
        </p:nvSpPr>
        <p:spPr>
          <a:xfrm>
            <a:off x="701040" y="1609344"/>
            <a:ext cx="6513830" cy="3078480"/>
          </a:xfrm>
          <a:custGeom>
            <a:avLst/>
            <a:gdLst/>
            <a:ahLst/>
            <a:cxnLst/>
            <a:rect l="l" t="t" r="r" b="b"/>
            <a:pathLst>
              <a:path w="6513830" h="3078479">
                <a:moveTo>
                  <a:pt x="6483477" y="0"/>
                </a:moveTo>
                <a:lnTo>
                  <a:pt x="30048" y="0"/>
                </a:lnTo>
                <a:lnTo>
                  <a:pt x="18350" y="2363"/>
                </a:lnTo>
                <a:lnTo>
                  <a:pt x="8799" y="8810"/>
                </a:lnTo>
                <a:lnTo>
                  <a:pt x="2360" y="18377"/>
                </a:lnTo>
                <a:lnTo>
                  <a:pt x="0" y="30099"/>
                </a:lnTo>
                <a:lnTo>
                  <a:pt x="0" y="3048380"/>
                </a:lnTo>
                <a:lnTo>
                  <a:pt x="2360" y="3060102"/>
                </a:lnTo>
                <a:lnTo>
                  <a:pt x="8799" y="3069669"/>
                </a:lnTo>
                <a:lnTo>
                  <a:pt x="18350" y="3076116"/>
                </a:lnTo>
                <a:lnTo>
                  <a:pt x="30048" y="3078479"/>
                </a:lnTo>
                <a:lnTo>
                  <a:pt x="6483477" y="3078479"/>
                </a:lnTo>
                <a:lnTo>
                  <a:pt x="6495198" y="3076116"/>
                </a:lnTo>
                <a:lnTo>
                  <a:pt x="6504765" y="3069669"/>
                </a:lnTo>
                <a:lnTo>
                  <a:pt x="6511212" y="3060102"/>
                </a:lnTo>
                <a:lnTo>
                  <a:pt x="6513576" y="3048380"/>
                </a:lnTo>
                <a:lnTo>
                  <a:pt x="6513576" y="30099"/>
                </a:lnTo>
                <a:lnTo>
                  <a:pt x="6511212" y="18377"/>
                </a:lnTo>
                <a:lnTo>
                  <a:pt x="6504765" y="8810"/>
                </a:lnTo>
                <a:lnTo>
                  <a:pt x="6495198" y="2363"/>
                </a:lnTo>
                <a:lnTo>
                  <a:pt x="6483477" y="0"/>
                </a:lnTo>
                <a:close/>
              </a:path>
            </a:pathLst>
          </a:custGeom>
          <a:solidFill>
            <a:srgbClr val="393A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89508" y="1784984"/>
            <a:ext cx="5977255" cy="2653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spc="105" dirty="0">
                <a:solidFill>
                  <a:srgbClr val="CFCABE"/>
                </a:solidFill>
                <a:latin typeface="Georgia"/>
                <a:cs typeface="Georgia"/>
              </a:rPr>
              <a:t>Data</a:t>
            </a:r>
            <a:r>
              <a:rPr sz="1950" spc="-30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1950" spc="110" dirty="0">
                <a:solidFill>
                  <a:srgbClr val="CFCABE"/>
                </a:solidFill>
                <a:latin typeface="Georgia"/>
                <a:cs typeface="Georgia"/>
              </a:rPr>
              <a:t>Breaches</a:t>
            </a:r>
            <a:endParaRPr sz="1950">
              <a:latin typeface="Georgia"/>
              <a:cs typeface="Georgia"/>
            </a:endParaRPr>
          </a:p>
          <a:p>
            <a:pPr marL="12700" marR="5080">
              <a:lnSpc>
                <a:spcPct val="134400"/>
              </a:lnSpc>
              <a:spcBef>
                <a:spcPts val="844"/>
              </a:spcBef>
            </a:pPr>
            <a:r>
              <a:rPr sz="1550" spc="60" dirty="0">
                <a:solidFill>
                  <a:srgbClr val="CFCABE"/>
                </a:solidFill>
                <a:latin typeface="Trebuchet MS"/>
                <a:cs typeface="Trebuchet MS"/>
              </a:rPr>
              <a:t>Companies</a:t>
            </a:r>
            <a:r>
              <a:rPr sz="1550" spc="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are</a:t>
            </a:r>
            <a:r>
              <a:rPr sz="1550" spc="4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increasingly</a:t>
            </a:r>
            <a:r>
              <a:rPr sz="1550" spc="6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50" dirty="0">
                <a:solidFill>
                  <a:srgbClr val="CFCABE"/>
                </a:solidFill>
                <a:latin typeface="Trebuchet MS"/>
                <a:cs typeface="Trebuchet MS"/>
              </a:rPr>
              <a:t>being</a:t>
            </a:r>
            <a:r>
              <a:rPr sz="1550" spc="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held</a:t>
            </a:r>
            <a:r>
              <a:rPr sz="1550" spc="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vicariously</a:t>
            </a:r>
            <a:r>
              <a:rPr sz="1550" spc="5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liable</a:t>
            </a:r>
            <a:r>
              <a:rPr sz="1550" spc="6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-10" dirty="0">
                <a:solidFill>
                  <a:srgbClr val="CFCABE"/>
                </a:solidFill>
                <a:latin typeface="Trebuchet MS"/>
                <a:cs typeface="Trebuchet MS"/>
              </a:rPr>
              <a:t>for</a:t>
            </a:r>
            <a:r>
              <a:rPr sz="1550" spc="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-20" dirty="0">
                <a:solidFill>
                  <a:srgbClr val="CFCABE"/>
                </a:solidFill>
                <a:latin typeface="Trebuchet MS"/>
                <a:cs typeface="Trebuchet MS"/>
              </a:rPr>
              <a:t>data </a:t>
            </a:r>
            <a:r>
              <a:rPr sz="1550" spc="50" dirty="0">
                <a:solidFill>
                  <a:srgbClr val="CFCABE"/>
                </a:solidFill>
                <a:latin typeface="Trebuchet MS"/>
                <a:cs typeface="Trebuchet MS"/>
              </a:rPr>
              <a:t>breaches</a:t>
            </a:r>
            <a:r>
              <a:rPr sz="1550" spc="-4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70" dirty="0">
                <a:solidFill>
                  <a:srgbClr val="CFCABE"/>
                </a:solidFill>
                <a:latin typeface="Trebuchet MS"/>
                <a:cs typeface="Trebuchet MS"/>
              </a:rPr>
              <a:t>caused</a:t>
            </a:r>
            <a:r>
              <a:rPr sz="1550" spc="-5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80" dirty="0">
                <a:solidFill>
                  <a:srgbClr val="CFCABE"/>
                </a:solidFill>
                <a:latin typeface="Trebuchet MS"/>
                <a:cs typeface="Trebuchet MS"/>
              </a:rPr>
              <a:t>by</a:t>
            </a:r>
            <a:r>
              <a:rPr sz="1550" spc="-5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-30" dirty="0">
                <a:solidFill>
                  <a:srgbClr val="CFCABE"/>
                </a:solidFill>
                <a:latin typeface="Trebuchet MS"/>
                <a:cs typeface="Trebuchet MS"/>
              </a:rPr>
              <a:t>their</a:t>
            </a:r>
            <a:r>
              <a:rPr sz="1550" spc="-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70" dirty="0">
                <a:solidFill>
                  <a:srgbClr val="CFCABE"/>
                </a:solidFill>
                <a:latin typeface="Trebuchet MS"/>
                <a:cs typeface="Trebuchet MS"/>
              </a:rPr>
              <a:t>employees</a:t>
            </a:r>
            <a:r>
              <a:rPr sz="1550" spc="-5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or</a:t>
            </a:r>
            <a:r>
              <a:rPr sz="1550" spc="-6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contractors.</a:t>
            </a:r>
            <a:r>
              <a:rPr sz="1550" spc="-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The</a:t>
            </a:r>
            <a:r>
              <a:rPr sz="1550" spc="-5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65" dirty="0">
                <a:solidFill>
                  <a:srgbClr val="CFCABE"/>
                </a:solidFill>
                <a:latin typeface="Trebuchet MS"/>
                <a:cs typeface="Trebuchet MS"/>
              </a:rPr>
              <a:t>case</a:t>
            </a:r>
            <a:r>
              <a:rPr sz="1550" spc="-5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-25" dirty="0">
                <a:solidFill>
                  <a:srgbClr val="CFCABE"/>
                </a:solidFill>
                <a:latin typeface="Trebuchet MS"/>
                <a:cs typeface="Trebuchet MS"/>
              </a:rPr>
              <a:t>of </a:t>
            </a:r>
            <a:r>
              <a:rPr sz="1550" spc="265" dirty="0">
                <a:solidFill>
                  <a:srgbClr val="CFCABE"/>
                </a:solidFill>
                <a:latin typeface="Trebuchet MS"/>
                <a:cs typeface="Trebuchet MS"/>
              </a:rPr>
              <a:t>WM</a:t>
            </a:r>
            <a:r>
              <a:rPr sz="1550" spc="114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Morrison</a:t>
            </a:r>
            <a:r>
              <a:rPr sz="1550" spc="17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Supermarkets</a:t>
            </a:r>
            <a:r>
              <a:rPr sz="1550" spc="18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plc</a:t>
            </a:r>
            <a:r>
              <a:rPr sz="1550" spc="1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60" dirty="0">
                <a:solidFill>
                  <a:srgbClr val="CFCABE"/>
                </a:solidFill>
                <a:latin typeface="Trebuchet MS"/>
                <a:cs typeface="Trebuchet MS"/>
              </a:rPr>
              <a:t>v</a:t>
            </a:r>
            <a:r>
              <a:rPr sz="1550" spc="10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Various</a:t>
            </a:r>
            <a:r>
              <a:rPr sz="1550" spc="1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Claimants</a:t>
            </a:r>
            <a:r>
              <a:rPr sz="1550" spc="16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-20" dirty="0">
                <a:solidFill>
                  <a:srgbClr val="CFCABE"/>
                </a:solidFill>
                <a:latin typeface="Trebuchet MS"/>
                <a:cs typeface="Trebuchet MS"/>
              </a:rPr>
              <a:t>[2020]</a:t>
            </a:r>
            <a:r>
              <a:rPr sz="1550" spc="1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120" dirty="0">
                <a:solidFill>
                  <a:srgbClr val="CFCABE"/>
                </a:solidFill>
                <a:latin typeface="Trebuchet MS"/>
                <a:cs typeface="Trebuchet MS"/>
              </a:rPr>
              <a:t>UKSC </a:t>
            </a:r>
            <a:r>
              <a:rPr sz="1550" spc="-90" dirty="0">
                <a:solidFill>
                  <a:srgbClr val="CFCABE"/>
                </a:solidFill>
                <a:latin typeface="Trebuchet MS"/>
                <a:cs typeface="Trebuchet MS"/>
              </a:rPr>
              <a:t>12</a:t>
            </a:r>
            <a:r>
              <a:rPr sz="1550" spc="-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-40" dirty="0">
                <a:solidFill>
                  <a:srgbClr val="CFCABE"/>
                </a:solidFill>
                <a:latin typeface="Trebuchet MS"/>
                <a:cs typeface="Trebuchet MS"/>
              </a:rPr>
              <a:t>initially</a:t>
            </a:r>
            <a:r>
              <a:rPr sz="1550" spc="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held</a:t>
            </a:r>
            <a:r>
              <a:rPr sz="1550" spc="-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the</a:t>
            </a:r>
            <a:r>
              <a:rPr sz="1550" spc="-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70" dirty="0">
                <a:solidFill>
                  <a:srgbClr val="CFCABE"/>
                </a:solidFill>
                <a:latin typeface="Trebuchet MS"/>
                <a:cs typeface="Trebuchet MS"/>
              </a:rPr>
              <a:t>company</a:t>
            </a:r>
            <a:r>
              <a:rPr sz="1550" spc="-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vicariously</a:t>
            </a:r>
            <a:r>
              <a:rPr sz="1550" spc="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liable</a:t>
            </a:r>
            <a:r>
              <a:rPr sz="1550" spc="-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-10" dirty="0">
                <a:solidFill>
                  <a:srgbClr val="CFCABE"/>
                </a:solidFill>
                <a:latin typeface="Trebuchet MS"/>
                <a:cs typeface="Trebuchet MS"/>
              </a:rPr>
              <a:t>for</a:t>
            </a:r>
            <a:r>
              <a:rPr sz="1550" spc="-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a</a:t>
            </a:r>
            <a:r>
              <a:rPr sz="1550" spc="-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data </a:t>
            </a:r>
            <a:r>
              <a:rPr sz="1550" spc="-10" dirty="0">
                <a:solidFill>
                  <a:srgbClr val="CFCABE"/>
                </a:solidFill>
                <a:latin typeface="Trebuchet MS"/>
                <a:cs typeface="Trebuchet MS"/>
              </a:rPr>
              <a:t>breach </a:t>
            </a:r>
            <a:r>
              <a:rPr sz="1550" spc="70" dirty="0">
                <a:solidFill>
                  <a:srgbClr val="CFCABE"/>
                </a:solidFill>
                <a:latin typeface="Trebuchet MS"/>
                <a:cs typeface="Trebuchet MS"/>
              </a:rPr>
              <a:t>caused</a:t>
            </a:r>
            <a:r>
              <a:rPr sz="1550" spc="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80" dirty="0">
                <a:solidFill>
                  <a:srgbClr val="CFCABE"/>
                </a:solidFill>
                <a:latin typeface="Trebuchet MS"/>
                <a:cs typeface="Trebuchet MS"/>
              </a:rPr>
              <a:t>by</a:t>
            </a:r>
            <a:r>
              <a:rPr sz="1550" spc="-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a </a:t>
            </a:r>
            <a:r>
              <a:rPr sz="1550" spc="65" dirty="0">
                <a:solidFill>
                  <a:srgbClr val="CFCABE"/>
                </a:solidFill>
                <a:latin typeface="Trebuchet MS"/>
                <a:cs typeface="Trebuchet MS"/>
              </a:rPr>
              <a:t>rogue</a:t>
            </a:r>
            <a:r>
              <a:rPr sz="1550" spc="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employee,</a:t>
            </a:r>
            <a:r>
              <a:rPr sz="1550" spc="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although</a:t>
            </a:r>
            <a:r>
              <a:rPr sz="1550" spc="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this </a:t>
            </a:r>
            <a:r>
              <a:rPr sz="1550" spc="85" dirty="0">
                <a:solidFill>
                  <a:srgbClr val="CFCABE"/>
                </a:solidFill>
                <a:latin typeface="Trebuchet MS"/>
                <a:cs typeface="Trebuchet MS"/>
              </a:rPr>
              <a:t>was</a:t>
            </a:r>
            <a:r>
              <a:rPr sz="1550" spc="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-20" dirty="0">
                <a:solidFill>
                  <a:srgbClr val="CFCABE"/>
                </a:solidFill>
                <a:latin typeface="Trebuchet MS"/>
                <a:cs typeface="Trebuchet MS"/>
              </a:rPr>
              <a:t>later</a:t>
            </a:r>
            <a:r>
              <a:rPr sz="1550" spc="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-10" dirty="0">
                <a:solidFill>
                  <a:srgbClr val="CFCABE"/>
                </a:solidFill>
                <a:latin typeface="Trebuchet MS"/>
                <a:cs typeface="Trebuchet MS"/>
              </a:rPr>
              <a:t>overturned </a:t>
            </a:r>
            <a:r>
              <a:rPr sz="1550" spc="80" dirty="0">
                <a:solidFill>
                  <a:srgbClr val="CFCABE"/>
                </a:solidFill>
                <a:latin typeface="Trebuchet MS"/>
                <a:cs typeface="Trebuchet MS"/>
              </a:rPr>
              <a:t>by</a:t>
            </a:r>
            <a:r>
              <a:rPr sz="1550" spc="-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the</a:t>
            </a:r>
            <a:r>
              <a:rPr sz="1550" spc="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75" dirty="0">
                <a:solidFill>
                  <a:srgbClr val="CFCABE"/>
                </a:solidFill>
                <a:latin typeface="Trebuchet MS"/>
                <a:cs typeface="Trebuchet MS"/>
              </a:rPr>
              <a:t>Supreme</a:t>
            </a:r>
            <a:r>
              <a:rPr sz="1550" spc="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-25" dirty="0">
                <a:solidFill>
                  <a:srgbClr val="CFCABE"/>
                </a:solidFill>
                <a:latin typeface="Trebuchet MS"/>
                <a:cs typeface="Trebuchet MS"/>
              </a:rPr>
              <a:t>Court.</a:t>
            </a:r>
            <a:r>
              <a:rPr sz="1550" spc="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This</a:t>
            </a:r>
            <a:r>
              <a:rPr sz="1550" spc="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65" dirty="0">
                <a:solidFill>
                  <a:srgbClr val="CFCABE"/>
                </a:solidFill>
                <a:latin typeface="Trebuchet MS"/>
                <a:cs typeface="Trebuchet MS"/>
              </a:rPr>
              <a:t>case</a:t>
            </a:r>
            <a:r>
              <a:rPr sz="1550" spc="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highlights</a:t>
            </a:r>
            <a:r>
              <a:rPr sz="1550" spc="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the</a:t>
            </a:r>
            <a:r>
              <a:rPr sz="1550" spc="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evolving</a:t>
            </a:r>
            <a:r>
              <a:rPr sz="1550" spc="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nature</a:t>
            </a:r>
            <a:r>
              <a:rPr sz="1550" spc="4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-25" dirty="0">
                <a:solidFill>
                  <a:srgbClr val="CFCABE"/>
                </a:solidFill>
                <a:latin typeface="Trebuchet MS"/>
                <a:cs typeface="Trebuchet MS"/>
              </a:rPr>
              <a:t>of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vicarious</a:t>
            </a:r>
            <a:r>
              <a:rPr sz="1550" spc="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-35" dirty="0">
                <a:solidFill>
                  <a:srgbClr val="CFCABE"/>
                </a:solidFill>
                <a:latin typeface="Trebuchet MS"/>
                <a:cs typeface="Trebuchet MS"/>
              </a:rPr>
              <a:t>liability</a:t>
            </a:r>
            <a:r>
              <a:rPr sz="1550" spc="8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-20" dirty="0">
                <a:solidFill>
                  <a:srgbClr val="CFCABE"/>
                </a:solidFill>
                <a:latin typeface="Trebuchet MS"/>
                <a:cs typeface="Trebuchet MS"/>
              </a:rPr>
              <a:t>in</a:t>
            </a:r>
            <a:r>
              <a:rPr sz="1550" spc="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cyber</a:t>
            </a:r>
            <a:r>
              <a:rPr sz="1550" spc="4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-10" dirty="0">
                <a:solidFill>
                  <a:srgbClr val="CFCABE"/>
                </a:solidFill>
                <a:latin typeface="Trebuchet MS"/>
                <a:cs typeface="Trebuchet MS"/>
              </a:rPr>
              <a:t>contexts.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415783" y="1609344"/>
            <a:ext cx="6513830" cy="3078480"/>
          </a:xfrm>
          <a:custGeom>
            <a:avLst/>
            <a:gdLst/>
            <a:ahLst/>
            <a:cxnLst/>
            <a:rect l="l" t="t" r="r" b="b"/>
            <a:pathLst>
              <a:path w="6513830" h="3078479">
                <a:moveTo>
                  <a:pt x="6483477" y="0"/>
                </a:moveTo>
                <a:lnTo>
                  <a:pt x="30099" y="0"/>
                </a:lnTo>
                <a:lnTo>
                  <a:pt x="18377" y="2363"/>
                </a:lnTo>
                <a:lnTo>
                  <a:pt x="8810" y="8810"/>
                </a:lnTo>
                <a:lnTo>
                  <a:pt x="2363" y="18377"/>
                </a:lnTo>
                <a:lnTo>
                  <a:pt x="0" y="30099"/>
                </a:lnTo>
                <a:lnTo>
                  <a:pt x="0" y="3048380"/>
                </a:lnTo>
                <a:lnTo>
                  <a:pt x="2363" y="3060102"/>
                </a:lnTo>
                <a:lnTo>
                  <a:pt x="8810" y="3069669"/>
                </a:lnTo>
                <a:lnTo>
                  <a:pt x="18377" y="3076116"/>
                </a:lnTo>
                <a:lnTo>
                  <a:pt x="30099" y="3078479"/>
                </a:lnTo>
                <a:lnTo>
                  <a:pt x="6483477" y="3078479"/>
                </a:lnTo>
                <a:lnTo>
                  <a:pt x="6495198" y="3076116"/>
                </a:lnTo>
                <a:lnTo>
                  <a:pt x="6504765" y="3069669"/>
                </a:lnTo>
                <a:lnTo>
                  <a:pt x="6511212" y="3060102"/>
                </a:lnTo>
                <a:lnTo>
                  <a:pt x="6513576" y="3048380"/>
                </a:lnTo>
                <a:lnTo>
                  <a:pt x="6513576" y="30099"/>
                </a:lnTo>
                <a:lnTo>
                  <a:pt x="6511212" y="18377"/>
                </a:lnTo>
                <a:lnTo>
                  <a:pt x="6504765" y="8810"/>
                </a:lnTo>
                <a:lnTo>
                  <a:pt x="6495198" y="2363"/>
                </a:lnTo>
                <a:lnTo>
                  <a:pt x="6483477" y="0"/>
                </a:lnTo>
                <a:close/>
              </a:path>
            </a:pathLst>
          </a:custGeom>
          <a:solidFill>
            <a:srgbClr val="393A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603997" y="1784984"/>
            <a:ext cx="6004560" cy="23368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spc="90" dirty="0">
                <a:solidFill>
                  <a:srgbClr val="CFCABE"/>
                </a:solidFill>
                <a:latin typeface="Georgia"/>
                <a:cs typeface="Georgia"/>
              </a:rPr>
              <a:t>Online</a:t>
            </a:r>
            <a:r>
              <a:rPr sz="1950" spc="-30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1950" spc="80" dirty="0">
                <a:solidFill>
                  <a:srgbClr val="CFCABE"/>
                </a:solidFill>
                <a:latin typeface="Georgia"/>
                <a:cs typeface="Georgia"/>
              </a:rPr>
              <a:t>Harassment</a:t>
            </a:r>
            <a:endParaRPr sz="1950">
              <a:latin typeface="Georgia"/>
              <a:cs typeface="Georgia"/>
            </a:endParaRPr>
          </a:p>
          <a:p>
            <a:pPr marL="12700" marR="5080">
              <a:lnSpc>
                <a:spcPct val="134500"/>
              </a:lnSpc>
              <a:spcBef>
                <a:spcPts val="845"/>
              </a:spcBef>
            </a:pPr>
            <a:r>
              <a:rPr sz="1550" spc="60" dirty="0">
                <a:solidFill>
                  <a:srgbClr val="CFCABE"/>
                </a:solidFill>
                <a:latin typeface="Trebuchet MS"/>
                <a:cs typeface="Trebuchet MS"/>
              </a:rPr>
              <a:t>Employers</a:t>
            </a:r>
            <a:r>
              <a:rPr sz="1550" spc="-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70" dirty="0">
                <a:solidFill>
                  <a:srgbClr val="CFCABE"/>
                </a:solidFill>
                <a:latin typeface="Trebuchet MS"/>
                <a:cs typeface="Trebuchet MS"/>
              </a:rPr>
              <a:t>may</a:t>
            </a:r>
            <a:r>
              <a:rPr sz="1550" spc="-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face</a:t>
            </a:r>
            <a:r>
              <a:rPr sz="1550" spc="-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vicarious </a:t>
            </a:r>
            <a:r>
              <a:rPr sz="1550" spc="-35" dirty="0">
                <a:solidFill>
                  <a:srgbClr val="CFCABE"/>
                </a:solidFill>
                <a:latin typeface="Trebuchet MS"/>
                <a:cs typeface="Trebuchet MS"/>
              </a:rPr>
              <a:t>liability</a:t>
            </a:r>
            <a:r>
              <a:rPr sz="1550" spc="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-10" dirty="0">
                <a:solidFill>
                  <a:srgbClr val="CFCABE"/>
                </a:solidFill>
                <a:latin typeface="Trebuchet MS"/>
                <a:cs typeface="Trebuchet MS"/>
              </a:rPr>
              <a:t>for</a:t>
            </a:r>
            <a:r>
              <a:rPr sz="1550" spc="-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online</a:t>
            </a:r>
            <a:r>
              <a:rPr sz="1550" spc="-10" dirty="0">
                <a:solidFill>
                  <a:srgbClr val="CFCABE"/>
                </a:solidFill>
                <a:latin typeface="Trebuchet MS"/>
                <a:cs typeface="Trebuchet MS"/>
              </a:rPr>
              <a:t> harassment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committed</a:t>
            </a:r>
            <a:r>
              <a:rPr sz="1550" spc="5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80" dirty="0">
                <a:solidFill>
                  <a:srgbClr val="CFCABE"/>
                </a:solidFill>
                <a:latin typeface="Trebuchet MS"/>
                <a:cs typeface="Trebuchet MS"/>
              </a:rPr>
              <a:t>by</a:t>
            </a:r>
            <a:r>
              <a:rPr sz="1550" spc="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-30" dirty="0">
                <a:solidFill>
                  <a:srgbClr val="CFCABE"/>
                </a:solidFill>
                <a:latin typeface="Trebuchet MS"/>
                <a:cs typeface="Trebuchet MS"/>
              </a:rPr>
              <a:t>their</a:t>
            </a:r>
            <a:r>
              <a:rPr sz="1550" spc="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employees,</a:t>
            </a:r>
            <a:r>
              <a:rPr sz="1550" spc="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50" dirty="0">
                <a:solidFill>
                  <a:srgbClr val="CFCABE"/>
                </a:solidFill>
                <a:latin typeface="Trebuchet MS"/>
                <a:cs typeface="Trebuchet MS"/>
              </a:rPr>
              <a:t>even</a:t>
            </a:r>
            <a:r>
              <a:rPr sz="1550" spc="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60" dirty="0">
                <a:solidFill>
                  <a:srgbClr val="CFCABE"/>
                </a:solidFill>
                <a:latin typeface="Trebuchet MS"/>
                <a:cs typeface="Trebuchet MS"/>
              </a:rPr>
              <a:t>when</a:t>
            </a:r>
            <a:r>
              <a:rPr sz="1550" spc="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-105" dirty="0">
                <a:solidFill>
                  <a:srgbClr val="CFCABE"/>
                </a:solidFill>
                <a:latin typeface="Trebuchet MS"/>
                <a:cs typeface="Trebuchet MS"/>
              </a:rPr>
              <a:t>it</a:t>
            </a:r>
            <a:r>
              <a:rPr sz="1550" spc="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60" dirty="0">
                <a:solidFill>
                  <a:srgbClr val="CFCABE"/>
                </a:solidFill>
                <a:latin typeface="Trebuchet MS"/>
                <a:cs typeface="Trebuchet MS"/>
              </a:rPr>
              <a:t>occurs</a:t>
            </a:r>
            <a:r>
              <a:rPr sz="1550" spc="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outside</a:t>
            </a:r>
            <a:r>
              <a:rPr sz="1550" spc="5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-25" dirty="0">
                <a:solidFill>
                  <a:srgbClr val="CFCABE"/>
                </a:solidFill>
                <a:latin typeface="Trebuchet MS"/>
                <a:cs typeface="Trebuchet MS"/>
              </a:rPr>
              <a:t>of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work</a:t>
            </a:r>
            <a:r>
              <a:rPr sz="1550" spc="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hours.</a:t>
            </a:r>
            <a:r>
              <a:rPr sz="1550" spc="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The</a:t>
            </a:r>
            <a:r>
              <a:rPr sz="1550" spc="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65" dirty="0">
                <a:solidFill>
                  <a:srgbClr val="CFCABE"/>
                </a:solidFill>
                <a:latin typeface="Trebuchet MS"/>
                <a:cs typeface="Trebuchet MS"/>
              </a:rPr>
              <a:t>case</a:t>
            </a:r>
            <a:r>
              <a:rPr sz="1550" spc="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of</a:t>
            </a:r>
            <a:r>
              <a:rPr sz="1550" spc="-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45" dirty="0">
                <a:solidFill>
                  <a:srgbClr val="CFCABE"/>
                </a:solidFill>
                <a:latin typeface="Trebuchet MS"/>
                <a:cs typeface="Trebuchet MS"/>
              </a:rPr>
              <a:t>Teggart</a:t>
            </a:r>
            <a:r>
              <a:rPr sz="1550" spc="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60" dirty="0">
                <a:solidFill>
                  <a:srgbClr val="CFCABE"/>
                </a:solidFill>
                <a:latin typeface="Trebuchet MS"/>
                <a:cs typeface="Trebuchet MS"/>
              </a:rPr>
              <a:t>v</a:t>
            </a:r>
            <a:r>
              <a:rPr sz="1550" spc="-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TeleTech </a:t>
            </a:r>
            <a:r>
              <a:rPr sz="1550" spc="130" dirty="0">
                <a:solidFill>
                  <a:srgbClr val="CFCABE"/>
                </a:solidFill>
                <a:latin typeface="Trebuchet MS"/>
                <a:cs typeface="Trebuchet MS"/>
              </a:rPr>
              <a:t>UK</a:t>
            </a:r>
            <a:r>
              <a:rPr sz="1550" spc="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Ltd</a:t>
            </a:r>
            <a:r>
              <a:rPr sz="1550" spc="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-75" dirty="0">
                <a:solidFill>
                  <a:srgbClr val="CFCABE"/>
                </a:solidFill>
                <a:latin typeface="Trebuchet MS"/>
                <a:cs typeface="Trebuchet MS"/>
              </a:rPr>
              <a:t>[2012]</a:t>
            </a:r>
            <a:r>
              <a:rPr sz="1550" spc="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-20" dirty="0">
                <a:solidFill>
                  <a:srgbClr val="CFCABE"/>
                </a:solidFill>
                <a:latin typeface="Trebuchet MS"/>
                <a:cs typeface="Trebuchet MS"/>
              </a:rPr>
              <a:t>NIIT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00704_11IT</a:t>
            </a:r>
            <a:r>
              <a:rPr sz="1550" spc="6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-20" dirty="0">
                <a:solidFill>
                  <a:srgbClr val="CFCABE"/>
                </a:solidFill>
                <a:latin typeface="Trebuchet MS"/>
                <a:cs typeface="Trebuchet MS"/>
              </a:rPr>
              <a:t>in</a:t>
            </a:r>
            <a:r>
              <a:rPr sz="1550" spc="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Northern</a:t>
            </a:r>
            <a:r>
              <a:rPr sz="1550" spc="7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Ireland</a:t>
            </a:r>
            <a:r>
              <a:rPr sz="1550" spc="7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demonstrated</a:t>
            </a:r>
            <a:r>
              <a:rPr sz="1550" spc="1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-25" dirty="0">
                <a:solidFill>
                  <a:srgbClr val="CFCABE"/>
                </a:solidFill>
                <a:latin typeface="Trebuchet MS"/>
                <a:cs typeface="Trebuchet MS"/>
              </a:rPr>
              <a:t>that</a:t>
            </a:r>
            <a:r>
              <a:rPr sz="1550" spc="5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45" dirty="0">
                <a:solidFill>
                  <a:srgbClr val="CFCABE"/>
                </a:solidFill>
                <a:latin typeface="Trebuchet MS"/>
                <a:cs typeface="Trebuchet MS"/>
              </a:rPr>
              <a:t>employers </a:t>
            </a:r>
            <a:r>
              <a:rPr sz="1550" spc="50" dirty="0">
                <a:solidFill>
                  <a:srgbClr val="CFCABE"/>
                </a:solidFill>
                <a:latin typeface="Trebuchet MS"/>
                <a:cs typeface="Trebuchet MS"/>
              </a:rPr>
              <a:t>could</a:t>
            </a:r>
            <a:r>
              <a:rPr sz="1550" spc="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65" dirty="0">
                <a:solidFill>
                  <a:srgbClr val="CFCABE"/>
                </a:solidFill>
                <a:latin typeface="Trebuchet MS"/>
                <a:cs typeface="Trebuchet MS"/>
              </a:rPr>
              <a:t>be</a:t>
            </a:r>
            <a:r>
              <a:rPr sz="1550" spc="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held</a:t>
            </a:r>
            <a:r>
              <a:rPr sz="1550" spc="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responsible</a:t>
            </a:r>
            <a:r>
              <a:rPr sz="1550" spc="5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-10" dirty="0">
                <a:solidFill>
                  <a:srgbClr val="CFCABE"/>
                </a:solidFill>
                <a:latin typeface="Trebuchet MS"/>
                <a:cs typeface="Trebuchet MS"/>
              </a:rPr>
              <a:t>for</a:t>
            </a:r>
            <a:r>
              <a:rPr sz="1550" spc="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an</a:t>
            </a:r>
            <a:r>
              <a:rPr sz="1550" spc="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65" dirty="0">
                <a:solidFill>
                  <a:srgbClr val="CFCABE"/>
                </a:solidFill>
                <a:latin typeface="Trebuchet MS"/>
                <a:cs typeface="Trebuchet MS"/>
              </a:rPr>
              <a:t>employee's</a:t>
            </a:r>
            <a:r>
              <a:rPr sz="1550" spc="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65" dirty="0">
                <a:solidFill>
                  <a:srgbClr val="CFCABE"/>
                </a:solidFill>
                <a:latin typeface="Trebuchet MS"/>
                <a:cs typeface="Trebuchet MS"/>
              </a:rPr>
              <a:t>Facebook</a:t>
            </a:r>
            <a:r>
              <a:rPr sz="1550" spc="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60" dirty="0">
                <a:solidFill>
                  <a:srgbClr val="CFCABE"/>
                </a:solidFill>
                <a:latin typeface="Trebuchet MS"/>
                <a:cs typeface="Trebuchet MS"/>
              </a:rPr>
              <a:t>posts</a:t>
            </a:r>
            <a:r>
              <a:rPr sz="1550" spc="4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-20" dirty="0">
                <a:solidFill>
                  <a:srgbClr val="CFCABE"/>
                </a:solidFill>
                <a:latin typeface="Trebuchet MS"/>
                <a:cs typeface="Trebuchet MS"/>
              </a:rPr>
              <a:t>that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constituted</a:t>
            </a:r>
            <a:r>
              <a:rPr sz="1550" spc="10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harassment</a:t>
            </a:r>
            <a:r>
              <a:rPr sz="1550" spc="1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of</a:t>
            </a:r>
            <a:r>
              <a:rPr sz="1550" spc="6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a</a:t>
            </a:r>
            <a:r>
              <a:rPr sz="1550" spc="7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80" dirty="0">
                <a:solidFill>
                  <a:srgbClr val="CFCABE"/>
                </a:solidFill>
                <a:latin typeface="Trebuchet MS"/>
                <a:cs typeface="Trebuchet MS"/>
              </a:rPr>
              <a:t>co-</a:t>
            </a:r>
            <a:r>
              <a:rPr sz="1550" spc="-10" dirty="0">
                <a:solidFill>
                  <a:srgbClr val="CFCABE"/>
                </a:solidFill>
                <a:latin typeface="Trebuchet MS"/>
                <a:cs typeface="Trebuchet MS"/>
              </a:rPr>
              <a:t>worker.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01040" y="4888991"/>
            <a:ext cx="6513830" cy="2758440"/>
          </a:xfrm>
          <a:custGeom>
            <a:avLst/>
            <a:gdLst/>
            <a:ahLst/>
            <a:cxnLst/>
            <a:rect l="l" t="t" r="r" b="b"/>
            <a:pathLst>
              <a:path w="6513830" h="2758440">
                <a:moveTo>
                  <a:pt x="6483477" y="0"/>
                </a:moveTo>
                <a:lnTo>
                  <a:pt x="30073" y="0"/>
                </a:lnTo>
                <a:lnTo>
                  <a:pt x="18366" y="2363"/>
                </a:lnTo>
                <a:lnTo>
                  <a:pt x="8807" y="8810"/>
                </a:lnTo>
                <a:lnTo>
                  <a:pt x="2362" y="18377"/>
                </a:lnTo>
                <a:lnTo>
                  <a:pt x="0" y="30099"/>
                </a:lnTo>
                <a:lnTo>
                  <a:pt x="0" y="2728366"/>
                </a:lnTo>
                <a:lnTo>
                  <a:pt x="2362" y="2740073"/>
                </a:lnTo>
                <a:lnTo>
                  <a:pt x="8807" y="2749632"/>
                </a:lnTo>
                <a:lnTo>
                  <a:pt x="18366" y="2756077"/>
                </a:lnTo>
                <a:lnTo>
                  <a:pt x="30073" y="2758440"/>
                </a:lnTo>
                <a:lnTo>
                  <a:pt x="6483477" y="2758440"/>
                </a:lnTo>
                <a:lnTo>
                  <a:pt x="6495198" y="2756077"/>
                </a:lnTo>
                <a:lnTo>
                  <a:pt x="6504765" y="2749632"/>
                </a:lnTo>
                <a:lnTo>
                  <a:pt x="6511212" y="2740073"/>
                </a:lnTo>
                <a:lnTo>
                  <a:pt x="6513576" y="2728366"/>
                </a:lnTo>
                <a:lnTo>
                  <a:pt x="6513576" y="30099"/>
                </a:lnTo>
                <a:lnTo>
                  <a:pt x="6511212" y="18377"/>
                </a:lnTo>
                <a:lnTo>
                  <a:pt x="6504765" y="8810"/>
                </a:lnTo>
                <a:lnTo>
                  <a:pt x="6495198" y="2363"/>
                </a:lnTo>
                <a:lnTo>
                  <a:pt x="6483477" y="0"/>
                </a:lnTo>
                <a:close/>
              </a:path>
            </a:pathLst>
          </a:custGeom>
          <a:solidFill>
            <a:srgbClr val="393A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89508" y="5065521"/>
            <a:ext cx="5927090" cy="23368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dirty="0">
                <a:solidFill>
                  <a:srgbClr val="CFCABE"/>
                </a:solidFill>
                <a:latin typeface="Georgia"/>
                <a:cs typeface="Georgia"/>
              </a:rPr>
              <a:t>Virtual</a:t>
            </a:r>
            <a:r>
              <a:rPr sz="1950" spc="130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1950" spc="95" dirty="0">
                <a:solidFill>
                  <a:srgbClr val="CFCABE"/>
                </a:solidFill>
                <a:latin typeface="Georgia"/>
                <a:cs typeface="Georgia"/>
              </a:rPr>
              <a:t>World</a:t>
            </a:r>
            <a:r>
              <a:rPr sz="1950" spc="130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1950" spc="60" dirty="0">
                <a:solidFill>
                  <a:srgbClr val="CFCABE"/>
                </a:solidFill>
                <a:latin typeface="Georgia"/>
                <a:cs typeface="Georgia"/>
              </a:rPr>
              <a:t>Interactions</a:t>
            </a:r>
            <a:endParaRPr sz="1950">
              <a:latin typeface="Georgia"/>
              <a:cs typeface="Georgia"/>
            </a:endParaRPr>
          </a:p>
          <a:p>
            <a:pPr marL="12700" marR="5080">
              <a:lnSpc>
                <a:spcPct val="134500"/>
              </a:lnSpc>
              <a:spcBef>
                <a:spcPts val="845"/>
              </a:spcBef>
            </a:pPr>
            <a:r>
              <a:rPr sz="1550" spc="120" dirty="0">
                <a:solidFill>
                  <a:srgbClr val="CFCABE"/>
                </a:solidFill>
                <a:latin typeface="Trebuchet MS"/>
                <a:cs typeface="Trebuchet MS"/>
              </a:rPr>
              <a:t>As</a:t>
            </a:r>
            <a:r>
              <a:rPr sz="1550" spc="-4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-20" dirty="0">
                <a:solidFill>
                  <a:srgbClr val="CFCABE"/>
                </a:solidFill>
                <a:latin typeface="Trebuchet MS"/>
                <a:cs typeface="Trebuchet MS"/>
              </a:rPr>
              <a:t>virtual</a:t>
            </a:r>
            <a:r>
              <a:rPr sz="1550" spc="-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55" dirty="0">
                <a:solidFill>
                  <a:srgbClr val="CFCABE"/>
                </a:solidFill>
                <a:latin typeface="Trebuchet MS"/>
                <a:cs typeface="Trebuchet MS"/>
              </a:rPr>
              <a:t>and</a:t>
            </a:r>
            <a:r>
              <a:rPr sz="1550" spc="-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60" dirty="0">
                <a:solidFill>
                  <a:srgbClr val="CFCABE"/>
                </a:solidFill>
                <a:latin typeface="Trebuchet MS"/>
                <a:cs typeface="Trebuchet MS"/>
              </a:rPr>
              <a:t>augmented</a:t>
            </a:r>
            <a:r>
              <a:rPr sz="1550" spc="-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-20" dirty="0">
                <a:solidFill>
                  <a:srgbClr val="CFCABE"/>
                </a:solidFill>
                <a:latin typeface="Trebuchet MS"/>
                <a:cs typeface="Trebuchet MS"/>
              </a:rPr>
              <a:t>reality</a:t>
            </a:r>
            <a:r>
              <a:rPr sz="1550" spc="-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platforms</a:t>
            </a:r>
            <a:r>
              <a:rPr sz="1550" spc="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80" dirty="0">
                <a:solidFill>
                  <a:srgbClr val="CFCABE"/>
                </a:solidFill>
                <a:latin typeface="Trebuchet MS"/>
                <a:cs typeface="Trebuchet MS"/>
              </a:rPr>
              <a:t>become</a:t>
            </a:r>
            <a:r>
              <a:rPr sz="1550" spc="-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30" dirty="0">
                <a:solidFill>
                  <a:srgbClr val="CFCABE"/>
                </a:solidFill>
                <a:latin typeface="Trebuchet MS"/>
                <a:cs typeface="Trebuchet MS"/>
              </a:rPr>
              <a:t>more </a:t>
            </a:r>
            <a:r>
              <a:rPr sz="1550" spc="-10" dirty="0">
                <a:solidFill>
                  <a:srgbClr val="CFCABE"/>
                </a:solidFill>
                <a:latin typeface="Trebuchet MS"/>
                <a:cs typeface="Trebuchet MS"/>
              </a:rPr>
              <a:t>prevalent,</a:t>
            </a:r>
            <a:r>
              <a:rPr sz="1550" spc="7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questions</a:t>
            </a:r>
            <a:r>
              <a:rPr sz="1550" spc="6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arise</a:t>
            </a:r>
            <a:r>
              <a:rPr sz="1550" spc="8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about</a:t>
            </a:r>
            <a:r>
              <a:rPr sz="1550" spc="5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vicarious</a:t>
            </a:r>
            <a:r>
              <a:rPr sz="1550" spc="5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-35" dirty="0">
                <a:solidFill>
                  <a:srgbClr val="CFCABE"/>
                </a:solidFill>
                <a:latin typeface="Trebuchet MS"/>
                <a:cs typeface="Trebuchet MS"/>
              </a:rPr>
              <a:t>liability</a:t>
            </a:r>
            <a:r>
              <a:rPr sz="1550" spc="9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-10" dirty="0">
                <a:solidFill>
                  <a:srgbClr val="CFCABE"/>
                </a:solidFill>
                <a:latin typeface="Trebuchet MS"/>
                <a:cs typeface="Trebuchet MS"/>
              </a:rPr>
              <a:t>for</a:t>
            </a:r>
            <a:r>
              <a:rPr sz="1550" spc="4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actions</a:t>
            </a:r>
            <a:r>
              <a:rPr sz="1550" spc="5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-25" dirty="0">
                <a:solidFill>
                  <a:srgbClr val="CFCABE"/>
                </a:solidFill>
                <a:latin typeface="Trebuchet MS"/>
                <a:cs typeface="Trebuchet MS"/>
              </a:rPr>
              <a:t>in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these</a:t>
            </a:r>
            <a:r>
              <a:rPr sz="1550" spc="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digital</a:t>
            </a:r>
            <a:r>
              <a:rPr sz="1550" spc="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spaces.</a:t>
            </a:r>
            <a:r>
              <a:rPr sz="1550" spc="-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50" dirty="0">
                <a:solidFill>
                  <a:srgbClr val="CFCABE"/>
                </a:solidFill>
                <a:latin typeface="Trebuchet MS"/>
                <a:cs typeface="Trebuchet MS"/>
              </a:rPr>
              <a:t>While</a:t>
            </a:r>
            <a:r>
              <a:rPr sz="1550" spc="-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65" dirty="0">
                <a:solidFill>
                  <a:srgbClr val="CFCABE"/>
                </a:solidFill>
                <a:latin typeface="Trebuchet MS"/>
                <a:cs typeface="Trebuchet MS"/>
              </a:rPr>
              <a:t>no</a:t>
            </a:r>
            <a:r>
              <a:rPr sz="1550" spc="-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-20" dirty="0">
                <a:solidFill>
                  <a:srgbClr val="CFCABE"/>
                </a:solidFill>
                <a:latin typeface="Trebuchet MS"/>
                <a:cs typeface="Trebuchet MS"/>
              </a:rPr>
              <a:t>definitive</a:t>
            </a:r>
            <a:r>
              <a:rPr sz="1550" spc="-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70" dirty="0">
                <a:solidFill>
                  <a:srgbClr val="CFCABE"/>
                </a:solidFill>
                <a:latin typeface="Trebuchet MS"/>
                <a:cs typeface="Trebuchet MS"/>
              </a:rPr>
              <a:t>case</a:t>
            </a:r>
            <a:r>
              <a:rPr sz="1550" spc="-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law</a:t>
            </a:r>
            <a:r>
              <a:rPr sz="1550" spc="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exists</a:t>
            </a:r>
            <a:r>
              <a:rPr sz="1550" spc="-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-55" dirty="0">
                <a:solidFill>
                  <a:srgbClr val="CFCABE"/>
                </a:solidFill>
                <a:latin typeface="Trebuchet MS"/>
                <a:cs typeface="Trebuchet MS"/>
              </a:rPr>
              <a:t>yet,</a:t>
            </a:r>
            <a:r>
              <a:rPr sz="1550" spc="-10" dirty="0">
                <a:solidFill>
                  <a:srgbClr val="CFCABE"/>
                </a:solidFill>
                <a:latin typeface="Trebuchet MS"/>
                <a:cs typeface="Trebuchet MS"/>
              </a:rPr>
              <a:t> legal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scholars</a:t>
            </a:r>
            <a:r>
              <a:rPr sz="1550" spc="10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are</a:t>
            </a:r>
            <a:r>
              <a:rPr sz="1550" spc="9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debating</a:t>
            </a:r>
            <a:r>
              <a:rPr sz="1550" spc="1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75" dirty="0">
                <a:solidFill>
                  <a:srgbClr val="CFCABE"/>
                </a:solidFill>
                <a:latin typeface="Trebuchet MS"/>
                <a:cs typeface="Trebuchet MS"/>
              </a:rPr>
              <a:t>how</a:t>
            </a:r>
            <a:r>
              <a:rPr sz="1550" spc="8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-20" dirty="0">
                <a:solidFill>
                  <a:srgbClr val="CFCABE"/>
                </a:solidFill>
                <a:latin typeface="Trebuchet MS"/>
                <a:cs typeface="Trebuchet MS"/>
              </a:rPr>
              <a:t>traditional</a:t>
            </a:r>
            <a:r>
              <a:rPr sz="1550" spc="1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principles</a:t>
            </a:r>
            <a:r>
              <a:rPr sz="1550" spc="10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might</a:t>
            </a:r>
            <a:r>
              <a:rPr sz="1550" spc="7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apply</a:t>
            </a:r>
            <a:r>
              <a:rPr sz="1550" spc="9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-25" dirty="0">
                <a:solidFill>
                  <a:srgbClr val="CFCABE"/>
                </a:solidFill>
                <a:latin typeface="Trebuchet MS"/>
                <a:cs typeface="Trebuchet MS"/>
              </a:rPr>
              <a:t>to </a:t>
            </a:r>
            <a:r>
              <a:rPr sz="1550" spc="-20" dirty="0">
                <a:solidFill>
                  <a:srgbClr val="CFCABE"/>
                </a:solidFill>
                <a:latin typeface="Trebuchet MS"/>
                <a:cs typeface="Trebuchet MS"/>
              </a:rPr>
              <a:t>virtual</a:t>
            </a:r>
            <a:r>
              <a:rPr sz="1550" spc="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world</a:t>
            </a:r>
            <a:r>
              <a:rPr sz="1550" spc="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-20" dirty="0">
                <a:solidFill>
                  <a:srgbClr val="CFCABE"/>
                </a:solidFill>
                <a:latin typeface="Trebuchet MS"/>
                <a:cs typeface="Trebuchet MS"/>
              </a:rPr>
              <a:t>interactions,</a:t>
            </a:r>
            <a:r>
              <a:rPr sz="1550" spc="6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particularly</a:t>
            </a:r>
            <a:r>
              <a:rPr sz="1550" spc="6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-20" dirty="0">
                <a:solidFill>
                  <a:srgbClr val="CFCABE"/>
                </a:solidFill>
                <a:latin typeface="Trebuchet MS"/>
                <a:cs typeface="Trebuchet MS"/>
              </a:rPr>
              <a:t>in</a:t>
            </a:r>
            <a:r>
              <a:rPr sz="1550" spc="-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professional</a:t>
            </a:r>
            <a:r>
              <a:rPr sz="1550" spc="5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-25" dirty="0">
                <a:solidFill>
                  <a:srgbClr val="CFCABE"/>
                </a:solidFill>
                <a:latin typeface="Trebuchet MS"/>
                <a:cs typeface="Trebuchet MS"/>
              </a:rPr>
              <a:t>or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educational</a:t>
            </a:r>
            <a:r>
              <a:rPr sz="1550" spc="20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-10" dirty="0">
                <a:solidFill>
                  <a:srgbClr val="CFCABE"/>
                </a:solidFill>
                <a:latin typeface="Trebuchet MS"/>
                <a:cs typeface="Trebuchet MS"/>
              </a:rPr>
              <a:t>settings.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415783" y="4888991"/>
            <a:ext cx="6513830" cy="2758440"/>
          </a:xfrm>
          <a:custGeom>
            <a:avLst/>
            <a:gdLst/>
            <a:ahLst/>
            <a:cxnLst/>
            <a:rect l="l" t="t" r="r" b="b"/>
            <a:pathLst>
              <a:path w="6513830" h="2758440">
                <a:moveTo>
                  <a:pt x="6483477" y="0"/>
                </a:moveTo>
                <a:lnTo>
                  <a:pt x="30099" y="0"/>
                </a:lnTo>
                <a:lnTo>
                  <a:pt x="18377" y="2363"/>
                </a:lnTo>
                <a:lnTo>
                  <a:pt x="8810" y="8810"/>
                </a:lnTo>
                <a:lnTo>
                  <a:pt x="2363" y="18377"/>
                </a:lnTo>
                <a:lnTo>
                  <a:pt x="0" y="30099"/>
                </a:lnTo>
                <a:lnTo>
                  <a:pt x="0" y="2728366"/>
                </a:lnTo>
                <a:lnTo>
                  <a:pt x="2363" y="2740073"/>
                </a:lnTo>
                <a:lnTo>
                  <a:pt x="8810" y="2749632"/>
                </a:lnTo>
                <a:lnTo>
                  <a:pt x="18377" y="2756077"/>
                </a:lnTo>
                <a:lnTo>
                  <a:pt x="30099" y="2758440"/>
                </a:lnTo>
                <a:lnTo>
                  <a:pt x="6483477" y="2758440"/>
                </a:lnTo>
                <a:lnTo>
                  <a:pt x="6495198" y="2756077"/>
                </a:lnTo>
                <a:lnTo>
                  <a:pt x="6504765" y="2749632"/>
                </a:lnTo>
                <a:lnTo>
                  <a:pt x="6511212" y="2740073"/>
                </a:lnTo>
                <a:lnTo>
                  <a:pt x="6513576" y="2728366"/>
                </a:lnTo>
                <a:lnTo>
                  <a:pt x="6513576" y="30099"/>
                </a:lnTo>
                <a:lnTo>
                  <a:pt x="6511212" y="18377"/>
                </a:lnTo>
                <a:lnTo>
                  <a:pt x="6504765" y="8810"/>
                </a:lnTo>
                <a:lnTo>
                  <a:pt x="6495198" y="2363"/>
                </a:lnTo>
                <a:lnTo>
                  <a:pt x="6483477" y="0"/>
                </a:lnTo>
                <a:close/>
              </a:path>
            </a:pathLst>
          </a:custGeom>
          <a:solidFill>
            <a:srgbClr val="393A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603997" y="5065521"/>
            <a:ext cx="5971540" cy="20199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spc="60" dirty="0">
                <a:solidFill>
                  <a:srgbClr val="CFCABE"/>
                </a:solidFill>
                <a:latin typeface="Georgia"/>
                <a:cs typeface="Georgia"/>
              </a:rPr>
              <a:t>Algorithmic</a:t>
            </a:r>
            <a:r>
              <a:rPr sz="1950" spc="5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1950" spc="80" dirty="0">
                <a:solidFill>
                  <a:srgbClr val="CFCABE"/>
                </a:solidFill>
                <a:latin typeface="Georgia"/>
                <a:cs typeface="Georgia"/>
              </a:rPr>
              <a:t>Decision-</a:t>
            </a:r>
            <a:r>
              <a:rPr sz="1950" spc="55" dirty="0">
                <a:solidFill>
                  <a:srgbClr val="CFCABE"/>
                </a:solidFill>
                <a:latin typeface="Georgia"/>
                <a:cs typeface="Georgia"/>
              </a:rPr>
              <a:t>Making</a:t>
            </a:r>
            <a:endParaRPr sz="1950">
              <a:latin typeface="Georgia"/>
              <a:cs typeface="Georgia"/>
            </a:endParaRPr>
          </a:p>
          <a:p>
            <a:pPr marL="12700" marR="5080">
              <a:lnSpc>
                <a:spcPct val="134600"/>
              </a:lnSpc>
              <a:spcBef>
                <a:spcPts val="840"/>
              </a:spcBef>
            </a:pP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The</a:t>
            </a:r>
            <a:r>
              <a:rPr sz="1550" spc="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75" dirty="0">
                <a:solidFill>
                  <a:srgbClr val="CFCABE"/>
                </a:solidFill>
                <a:latin typeface="Trebuchet MS"/>
                <a:cs typeface="Trebuchet MS"/>
              </a:rPr>
              <a:t>use</a:t>
            </a:r>
            <a:r>
              <a:rPr sz="1550" spc="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of</a:t>
            </a:r>
            <a:r>
              <a:rPr sz="1550" spc="4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AI</a:t>
            </a:r>
            <a:r>
              <a:rPr sz="1550" spc="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55" dirty="0">
                <a:solidFill>
                  <a:srgbClr val="CFCABE"/>
                </a:solidFill>
                <a:latin typeface="Trebuchet MS"/>
                <a:cs typeface="Trebuchet MS"/>
              </a:rPr>
              <a:t>and</a:t>
            </a:r>
            <a:r>
              <a:rPr sz="1550" spc="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algorithms</a:t>
            </a:r>
            <a:r>
              <a:rPr sz="1550" spc="7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-20" dirty="0">
                <a:solidFill>
                  <a:srgbClr val="CFCABE"/>
                </a:solidFill>
                <a:latin typeface="Trebuchet MS"/>
                <a:cs typeface="Trebuchet MS"/>
              </a:rPr>
              <a:t>in</a:t>
            </a:r>
            <a:r>
              <a:rPr sz="1550" spc="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decision-</a:t>
            </a:r>
            <a:r>
              <a:rPr sz="1550" spc="50" dirty="0">
                <a:solidFill>
                  <a:srgbClr val="CFCABE"/>
                </a:solidFill>
                <a:latin typeface="Trebuchet MS"/>
                <a:cs typeface="Trebuchet MS"/>
              </a:rPr>
              <a:t>making</a:t>
            </a:r>
            <a:r>
              <a:rPr sz="1550" spc="70" dirty="0">
                <a:solidFill>
                  <a:srgbClr val="CFCABE"/>
                </a:solidFill>
                <a:latin typeface="Trebuchet MS"/>
                <a:cs typeface="Trebuchet MS"/>
              </a:rPr>
              <a:t> processes</a:t>
            </a:r>
            <a:r>
              <a:rPr sz="1550" spc="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-10" dirty="0">
                <a:solidFill>
                  <a:srgbClr val="CFCABE"/>
                </a:solidFill>
                <a:latin typeface="Trebuchet MS"/>
                <a:cs typeface="Trebuchet MS"/>
              </a:rPr>
              <a:t>raises </a:t>
            </a:r>
            <a:r>
              <a:rPr sz="1550" spc="65" dirty="0">
                <a:solidFill>
                  <a:srgbClr val="CFCABE"/>
                </a:solidFill>
                <a:latin typeface="Trebuchet MS"/>
                <a:cs typeface="Trebuchet MS"/>
              </a:rPr>
              <a:t>new</a:t>
            </a:r>
            <a:r>
              <a:rPr sz="1550" spc="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questions</a:t>
            </a:r>
            <a:r>
              <a:rPr sz="1550" spc="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about</a:t>
            </a:r>
            <a:r>
              <a:rPr sz="1550" spc="6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vicarious</a:t>
            </a:r>
            <a:r>
              <a:rPr sz="1550" spc="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-70" dirty="0">
                <a:solidFill>
                  <a:srgbClr val="CFCABE"/>
                </a:solidFill>
                <a:latin typeface="Trebuchet MS"/>
                <a:cs typeface="Trebuchet MS"/>
              </a:rPr>
              <a:t>liability.</a:t>
            </a:r>
            <a:r>
              <a:rPr sz="1550" spc="6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-65" dirty="0">
                <a:solidFill>
                  <a:srgbClr val="CFCABE"/>
                </a:solidFill>
                <a:latin typeface="Trebuchet MS"/>
                <a:cs typeface="Trebuchet MS"/>
              </a:rPr>
              <a:t>If</a:t>
            </a:r>
            <a:r>
              <a:rPr sz="1550" spc="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an</a:t>
            </a:r>
            <a:r>
              <a:rPr sz="1550" spc="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AI</a:t>
            </a:r>
            <a:r>
              <a:rPr sz="1550" spc="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60" dirty="0">
                <a:solidFill>
                  <a:srgbClr val="CFCABE"/>
                </a:solidFill>
                <a:latin typeface="Trebuchet MS"/>
                <a:cs typeface="Trebuchet MS"/>
              </a:rPr>
              <a:t>system</a:t>
            </a:r>
            <a:r>
              <a:rPr sz="1550" spc="4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70" dirty="0">
                <a:solidFill>
                  <a:srgbClr val="CFCABE"/>
                </a:solidFill>
                <a:latin typeface="Trebuchet MS"/>
                <a:cs typeface="Trebuchet MS"/>
              </a:rPr>
              <a:t>makes</a:t>
            </a:r>
            <a:r>
              <a:rPr sz="1550" spc="6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-50" dirty="0">
                <a:solidFill>
                  <a:srgbClr val="CFCABE"/>
                </a:solidFill>
                <a:latin typeface="Trebuchet MS"/>
                <a:cs typeface="Trebuchet MS"/>
              </a:rPr>
              <a:t>a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discriminatory</a:t>
            </a:r>
            <a:r>
              <a:rPr sz="1550" spc="4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decision,</a:t>
            </a:r>
            <a:r>
              <a:rPr sz="1550" spc="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courts</a:t>
            </a:r>
            <a:r>
              <a:rPr sz="1550" spc="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75" dirty="0">
                <a:solidFill>
                  <a:srgbClr val="CFCABE"/>
                </a:solidFill>
                <a:latin typeface="Trebuchet MS"/>
                <a:cs typeface="Trebuchet MS"/>
              </a:rPr>
              <a:t>may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65" dirty="0">
                <a:solidFill>
                  <a:srgbClr val="CFCABE"/>
                </a:solidFill>
                <a:latin typeface="Trebuchet MS"/>
                <a:cs typeface="Trebuchet MS"/>
              </a:rPr>
              <a:t>need</a:t>
            </a:r>
            <a:r>
              <a:rPr sz="1550" spc="-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to</a:t>
            </a:r>
            <a:r>
              <a:rPr sz="1550" spc="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determine</a:t>
            </a:r>
            <a:r>
              <a:rPr sz="1550" spc="4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-10" dirty="0">
                <a:solidFill>
                  <a:srgbClr val="CFCABE"/>
                </a:solidFill>
                <a:latin typeface="Trebuchet MS"/>
                <a:cs typeface="Trebuchet MS"/>
              </a:rPr>
              <a:t>whether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the</a:t>
            </a:r>
            <a:r>
              <a:rPr sz="1550" spc="-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70" dirty="0">
                <a:solidFill>
                  <a:srgbClr val="CFCABE"/>
                </a:solidFill>
                <a:latin typeface="Trebuchet MS"/>
                <a:cs typeface="Trebuchet MS"/>
              </a:rPr>
              <a:t>company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55" dirty="0">
                <a:solidFill>
                  <a:srgbClr val="CFCABE"/>
                </a:solidFill>
                <a:latin typeface="Trebuchet MS"/>
                <a:cs typeface="Trebuchet MS"/>
              </a:rPr>
              <a:t>can</a:t>
            </a:r>
            <a:r>
              <a:rPr sz="1550" spc="-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65" dirty="0">
                <a:solidFill>
                  <a:srgbClr val="CFCABE"/>
                </a:solidFill>
                <a:latin typeface="Trebuchet MS"/>
                <a:cs typeface="Trebuchet MS"/>
              </a:rPr>
              <a:t>be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 held</a:t>
            </a:r>
            <a:r>
              <a:rPr sz="1550" spc="-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vicariously</a:t>
            </a:r>
            <a:r>
              <a:rPr sz="1550" spc="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liable</a:t>
            </a:r>
            <a:r>
              <a:rPr sz="1550" spc="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-10" dirty="0">
                <a:solidFill>
                  <a:srgbClr val="CFCABE"/>
                </a:solidFill>
                <a:latin typeface="Trebuchet MS"/>
                <a:cs typeface="Trebuchet MS"/>
              </a:rPr>
              <a:t>for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the 'actions' of</a:t>
            </a:r>
            <a:r>
              <a:rPr sz="1550" spc="-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-25" dirty="0">
                <a:solidFill>
                  <a:srgbClr val="CFCABE"/>
                </a:solidFill>
                <a:latin typeface="Trebuchet MS"/>
                <a:cs typeface="Trebuchet MS"/>
              </a:rPr>
              <a:t>the </a:t>
            </a:r>
            <a:r>
              <a:rPr sz="1550" spc="-10" dirty="0">
                <a:solidFill>
                  <a:srgbClr val="CFCABE"/>
                </a:solidFill>
                <a:latin typeface="Trebuchet MS"/>
                <a:cs typeface="Trebuchet MS"/>
              </a:rPr>
              <a:t>algorithm.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0415" y="507568"/>
            <a:ext cx="11228705" cy="613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50" spc="180" dirty="0"/>
              <a:t>Impact</a:t>
            </a:r>
            <a:r>
              <a:rPr sz="3850" spc="-15" dirty="0"/>
              <a:t> </a:t>
            </a:r>
            <a:r>
              <a:rPr sz="3850" spc="145" dirty="0"/>
              <a:t>of</a:t>
            </a:r>
            <a:r>
              <a:rPr sz="3850" dirty="0"/>
              <a:t> </a:t>
            </a:r>
            <a:r>
              <a:rPr sz="3850" spc="60" dirty="0"/>
              <a:t>AI</a:t>
            </a:r>
            <a:r>
              <a:rPr sz="3850" spc="5" dirty="0"/>
              <a:t> </a:t>
            </a:r>
            <a:r>
              <a:rPr sz="3850" spc="210" dirty="0"/>
              <a:t>and</a:t>
            </a:r>
            <a:r>
              <a:rPr sz="3850" dirty="0"/>
              <a:t> </a:t>
            </a:r>
            <a:r>
              <a:rPr sz="3850" spc="165" dirty="0"/>
              <a:t>Robotics</a:t>
            </a:r>
            <a:r>
              <a:rPr sz="3850" spc="-5" dirty="0"/>
              <a:t> </a:t>
            </a:r>
            <a:r>
              <a:rPr sz="3850" spc="195" dirty="0"/>
              <a:t>on</a:t>
            </a:r>
            <a:r>
              <a:rPr sz="3850" dirty="0"/>
              <a:t> </a:t>
            </a:r>
            <a:r>
              <a:rPr sz="3850" spc="145" dirty="0"/>
              <a:t>Vicarious</a:t>
            </a:r>
            <a:r>
              <a:rPr sz="3850" spc="-15" dirty="0"/>
              <a:t> </a:t>
            </a:r>
            <a:r>
              <a:rPr sz="3850" spc="95" dirty="0"/>
              <a:t>Liability</a:t>
            </a:r>
            <a:endParaRPr sz="3850"/>
          </a:p>
        </p:txBody>
      </p:sp>
      <p:grpSp>
        <p:nvGrpSpPr>
          <p:cNvPr id="3" name="object 3"/>
          <p:cNvGrpSpPr/>
          <p:nvPr/>
        </p:nvGrpSpPr>
        <p:grpSpPr>
          <a:xfrm>
            <a:off x="693419" y="4087367"/>
            <a:ext cx="13243560" cy="916305"/>
            <a:chOff x="693419" y="4087367"/>
            <a:chExt cx="13243560" cy="916305"/>
          </a:xfrm>
        </p:grpSpPr>
        <p:sp>
          <p:nvSpPr>
            <p:cNvPr id="4" name="object 4"/>
            <p:cNvSpPr/>
            <p:nvPr/>
          </p:nvSpPr>
          <p:spPr>
            <a:xfrm>
              <a:off x="693420" y="4087367"/>
              <a:ext cx="13243560" cy="716280"/>
            </a:xfrm>
            <a:custGeom>
              <a:avLst/>
              <a:gdLst/>
              <a:ahLst/>
              <a:cxnLst/>
              <a:rect l="l" t="t" r="r" b="b"/>
              <a:pathLst>
                <a:path w="13243560" h="716279">
                  <a:moveTo>
                    <a:pt x="13243560" y="698500"/>
                  </a:moveTo>
                  <a:lnTo>
                    <a:pt x="13238480" y="693420"/>
                  </a:lnTo>
                  <a:lnTo>
                    <a:pt x="2594864" y="693420"/>
                  </a:lnTo>
                  <a:lnTo>
                    <a:pt x="2599944" y="688340"/>
                  </a:lnTo>
                  <a:lnTo>
                    <a:pt x="2599944" y="5080"/>
                  </a:lnTo>
                  <a:lnTo>
                    <a:pt x="2594864" y="0"/>
                  </a:lnTo>
                  <a:lnTo>
                    <a:pt x="2582164" y="0"/>
                  </a:lnTo>
                  <a:lnTo>
                    <a:pt x="2577071" y="5080"/>
                  </a:lnTo>
                  <a:lnTo>
                    <a:pt x="2577071" y="11430"/>
                  </a:lnTo>
                  <a:lnTo>
                    <a:pt x="2577071" y="688340"/>
                  </a:lnTo>
                  <a:lnTo>
                    <a:pt x="2582164" y="693420"/>
                  </a:lnTo>
                  <a:lnTo>
                    <a:pt x="5118" y="693420"/>
                  </a:lnTo>
                  <a:lnTo>
                    <a:pt x="0" y="698500"/>
                  </a:lnTo>
                  <a:lnTo>
                    <a:pt x="0" y="704850"/>
                  </a:lnTo>
                  <a:lnTo>
                    <a:pt x="0" y="711200"/>
                  </a:lnTo>
                  <a:lnTo>
                    <a:pt x="5118" y="716280"/>
                  </a:lnTo>
                  <a:lnTo>
                    <a:pt x="13238480" y="716280"/>
                  </a:lnTo>
                  <a:lnTo>
                    <a:pt x="13243560" y="711200"/>
                  </a:lnTo>
                  <a:lnTo>
                    <a:pt x="13243560" y="698500"/>
                  </a:lnTo>
                  <a:close/>
                </a:path>
              </a:pathLst>
            </a:custGeom>
            <a:solidFill>
              <a:srgbClr val="5253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60191" y="4558283"/>
              <a:ext cx="445134" cy="445134"/>
            </a:xfrm>
            <a:custGeom>
              <a:avLst/>
              <a:gdLst/>
              <a:ahLst/>
              <a:cxnLst/>
              <a:rect l="l" t="t" r="r" b="b"/>
              <a:pathLst>
                <a:path w="445135" h="445135">
                  <a:moveTo>
                    <a:pt x="415290" y="0"/>
                  </a:moveTo>
                  <a:lnTo>
                    <a:pt x="29718" y="0"/>
                  </a:lnTo>
                  <a:lnTo>
                    <a:pt x="18162" y="2339"/>
                  </a:lnTo>
                  <a:lnTo>
                    <a:pt x="8715" y="8715"/>
                  </a:lnTo>
                  <a:lnTo>
                    <a:pt x="2339" y="18162"/>
                  </a:lnTo>
                  <a:lnTo>
                    <a:pt x="0" y="29717"/>
                  </a:lnTo>
                  <a:lnTo>
                    <a:pt x="0" y="415289"/>
                  </a:lnTo>
                  <a:lnTo>
                    <a:pt x="2339" y="426845"/>
                  </a:lnTo>
                  <a:lnTo>
                    <a:pt x="8715" y="436292"/>
                  </a:lnTo>
                  <a:lnTo>
                    <a:pt x="18162" y="442668"/>
                  </a:lnTo>
                  <a:lnTo>
                    <a:pt x="29718" y="445007"/>
                  </a:lnTo>
                  <a:lnTo>
                    <a:pt x="415290" y="445007"/>
                  </a:lnTo>
                  <a:lnTo>
                    <a:pt x="426845" y="442668"/>
                  </a:lnTo>
                  <a:lnTo>
                    <a:pt x="436292" y="436292"/>
                  </a:lnTo>
                  <a:lnTo>
                    <a:pt x="442668" y="426845"/>
                  </a:lnTo>
                  <a:lnTo>
                    <a:pt x="445007" y="415289"/>
                  </a:lnTo>
                  <a:lnTo>
                    <a:pt x="445007" y="29717"/>
                  </a:lnTo>
                  <a:lnTo>
                    <a:pt x="442668" y="18162"/>
                  </a:lnTo>
                  <a:lnTo>
                    <a:pt x="436292" y="8715"/>
                  </a:lnTo>
                  <a:lnTo>
                    <a:pt x="426845" y="2339"/>
                  </a:lnTo>
                  <a:lnTo>
                    <a:pt x="415290" y="0"/>
                  </a:lnTo>
                  <a:close/>
                </a:path>
              </a:pathLst>
            </a:custGeom>
            <a:solidFill>
              <a:srgbClr val="393A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219069" y="4545025"/>
            <a:ext cx="127000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-145" dirty="0">
                <a:solidFill>
                  <a:srgbClr val="CFCABE"/>
                </a:solidFill>
                <a:latin typeface="Georgia"/>
                <a:cs typeface="Georgia"/>
              </a:rPr>
              <a:t>1</a:t>
            </a:r>
            <a:endParaRPr sz="23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004" y="2168779"/>
            <a:ext cx="4758055" cy="1697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900" spc="65" dirty="0">
                <a:solidFill>
                  <a:srgbClr val="CFCABE"/>
                </a:solidFill>
                <a:latin typeface="Georgia"/>
                <a:cs typeface="Georgia"/>
              </a:rPr>
              <a:t>Traditional</a:t>
            </a:r>
            <a:r>
              <a:rPr sz="1900" spc="15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1900" spc="65" dirty="0">
                <a:solidFill>
                  <a:srgbClr val="CFCABE"/>
                </a:solidFill>
                <a:latin typeface="Georgia"/>
                <a:cs typeface="Georgia"/>
              </a:rPr>
              <a:t>Vicarious</a:t>
            </a:r>
            <a:r>
              <a:rPr sz="1900" spc="30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1900" spc="-10" dirty="0">
                <a:solidFill>
                  <a:srgbClr val="CFCABE"/>
                </a:solidFill>
                <a:latin typeface="Georgia"/>
                <a:cs typeface="Georgia"/>
              </a:rPr>
              <a:t>Liability</a:t>
            </a:r>
            <a:endParaRPr sz="1900">
              <a:latin typeface="Georgia"/>
              <a:cs typeface="Georgia"/>
            </a:endParaRPr>
          </a:p>
          <a:p>
            <a:pPr marL="12700" marR="5080" algn="ctr">
              <a:lnSpc>
                <a:spcPct val="134500"/>
              </a:lnSpc>
              <a:spcBef>
                <a:spcPts val="880"/>
              </a:spcBef>
            </a:pPr>
            <a:r>
              <a:rPr sz="1550" spc="-10" dirty="0">
                <a:solidFill>
                  <a:srgbClr val="CFCABE"/>
                </a:solidFill>
                <a:latin typeface="Trebuchet MS"/>
                <a:cs typeface="Trebuchet MS"/>
              </a:rPr>
              <a:t>Historically,</a:t>
            </a:r>
            <a:r>
              <a:rPr sz="1550" spc="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vicarious</a:t>
            </a:r>
            <a:r>
              <a:rPr sz="1550" spc="-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-35" dirty="0">
                <a:solidFill>
                  <a:srgbClr val="CFCABE"/>
                </a:solidFill>
                <a:latin typeface="Trebuchet MS"/>
                <a:cs typeface="Trebuchet MS"/>
              </a:rPr>
              <a:t>liability</a:t>
            </a:r>
            <a:r>
              <a:rPr sz="1550" spc="-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60" dirty="0">
                <a:solidFill>
                  <a:srgbClr val="CFCABE"/>
                </a:solidFill>
                <a:latin typeface="Trebuchet MS"/>
                <a:cs typeface="Trebuchet MS"/>
              </a:rPr>
              <a:t>has</a:t>
            </a:r>
            <a:r>
              <a:rPr sz="1550" spc="-4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55" dirty="0">
                <a:solidFill>
                  <a:srgbClr val="CFCABE"/>
                </a:solidFill>
                <a:latin typeface="Trebuchet MS"/>
                <a:cs typeface="Trebuchet MS"/>
              </a:rPr>
              <a:t>been</a:t>
            </a:r>
            <a:r>
              <a:rPr sz="1550" spc="-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70" dirty="0">
                <a:solidFill>
                  <a:srgbClr val="CFCABE"/>
                </a:solidFill>
                <a:latin typeface="Trebuchet MS"/>
                <a:cs typeface="Trebuchet MS"/>
              </a:rPr>
              <a:t>based</a:t>
            </a:r>
            <a:r>
              <a:rPr sz="1550" spc="-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65" dirty="0">
                <a:solidFill>
                  <a:srgbClr val="CFCABE"/>
                </a:solidFill>
                <a:latin typeface="Trebuchet MS"/>
                <a:cs typeface="Trebuchet MS"/>
              </a:rPr>
              <a:t>on</a:t>
            </a:r>
            <a:r>
              <a:rPr sz="1550" spc="-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-25" dirty="0">
                <a:solidFill>
                  <a:srgbClr val="CFCABE"/>
                </a:solidFill>
                <a:latin typeface="Trebuchet MS"/>
                <a:cs typeface="Trebuchet MS"/>
              </a:rPr>
              <a:t>the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principle</a:t>
            </a:r>
            <a:r>
              <a:rPr sz="1550" spc="7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of</a:t>
            </a:r>
            <a:r>
              <a:rPr sz="1550" spc="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respondeat</a:t>
            </a:r>
            <a:r>
              <a:rPr sz="1550" spc="10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superior,</a:t>
            </a:r>
            <a:r>
              <a:rPr sz="1550" spc="8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where</a:t>
            </a:r>
            <a:r>
              <a:rPr sz="1550" spc="7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45" dirty="0">
                <a:solidFill>
                  <a:srgbClr val="CFCABE"/>
                </a:solidFill>
                <a:latin typeface="Trebuchet MS"/>
                <a:cs typeface="Trebuchet MS"/>
              </a:rPr>
              <a:t>employers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are</a:t>
            </a:r>
            <a:r>
              <a:rPr sz="1550" spc="5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held</a:t>
            </a:r>
            <a:r>
              <a:rPr sz="1550" spc="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responsible</a:t>
            </a:r>
            <a:r>
              <a:rPr sz="1550" spc="8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-10" dirty="0">
                <a:solidFill>
                  <a:srgbClr val="CFCABE"/>
                </a:solidFill>
                <a:latin typeface="Trebuchet MS"/>
                <a:cs typeface="Trebuchet MS"/>
              </a:rPr>
              <a:t>for</a:t>
            </a:r>
            <a:r>
              <a:rPr sz="1550" spc="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the</a:t>
            </a:r>
            <a:r>
              <a:rPr sz="1550" spc="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actions</a:t>
            </a:r>
            <a:r>
              <a:rPr sz="1550" spc="6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of</a:t>
            </a:r>
            <a:r>
              <a:rPr sz="1550" spc="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-10" dirty="0">
                <a:solidFill>
                  <a:srgbClr val="CFCABE"/>
                </a:solidFill>
                <a:latin typeface="Trebuchet MS"/>
                <a:cs typeface="Trebuchet MS"/>
              </a:rPr>
              <a:t>their </a:t>
            </a:r>
            <a:r>
              <a:rPr sz="1550" spc="70" dirty="0">
                <a:solidFill>
                  <a:srgbClr val="CFCABE"/>
                </a:solidFill>
                <a:latin typeface="Trebuchet MS"/>
                <a:cs typeface="Trebuchet MS"/>
              </a:rPr>
              <a:t>employees</a:t>
            </a:r>
            <a:r>
              <a:rPr sz="1550" spc="-6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-20" dirty="0">
                <a:solidFill>
                  <a:srgbClr val="CFCABE"/>
                </a:solidFill>
                <a:latin typeface="Trebuchet MS"/>
                <a:cs typeface="Trebuchet MS"/>
              </a:rPr>
              <a:t>within</a:t>
            </a:r>
            <a:r>
              <a:rPr sz="1550" spc="-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the</a:t>
            </a:r>
            <a:r>
              <a:rPr sz="1550" spc="-5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80" dirty="0">
                <a:solidFill>
                  <a:srgbClr val="CFCABE"/>
                </a:solidFill>
                <a:latin typeface="Trebuchet MS"/>
                <a:cs typeface="Trebuchet MS"/>
              </a:rPr>
              <a:t>scope</a:t>
            </a:r>
            <a:r>
              <a:rPr sz="1550" spc="-5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of</a:t>
            </a:r>
            <a:r>
              <a:rPr sz="1550" spc="-6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-10" dirty="0">
                <a:solidFill>
                  <a:srgbClr val="CFCABE"/>
                </a:solidFill>
                <a:latin typeface="Trebuchet MS"/>
                <a:cs typeface="Trebuchet MS"/>
              </a:rPr>
              <a:t>employment.</a:t>
            </a:r>
            <a:endParaRPr sz="155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748528" y="4558284"/>
            <a:ext cx="445134" cy="916305"/>
            <a:chOff x="5748528" y="4558284"/>
            <a:chExt cx="445134" cy="916305"/>
          </a:xfrm>
        </p:grpSpPr>
        <p:sp>
          <p:nvSpPr>
            <p:cNvPr id="9" name="object 9"/>
            <p:cNvSpPr/>
            <p:nvPr/>
          </p:nvSpPr>
          <p:spPr>
            <a:xfrm>
              <a:off x="5958840" y="4780788"/>
              <a:ext cx="22860" cy="693420"/>
            </a:xfrm>
            <a:custGeom>
              <a:avLst/>
              <a:gdLst/>
              <a:ahLst/>
              <a:cxnLst/>
              <a:rect l="l" t="t" r="r" b="b"/>
              <a:pathLst>
                <a:path w="22860" h="693420">
                  <a:moveTo>
                    <a:pt x="17780" y="0"/>
                  </a:moveTo>
                  <a:lnTo>
                    <a:pt x="5080" y="0"/>
                  </a:lnTo>
                  <a:lnTo>
                    <a:pt x="0" y="5079"/>
                  </a:lnTo>
                  <a:lnTo>
                    <a:pt x="0" y="11429"/>
                  </a:lnTo>
                  <a:lnTo>
                    <a:pt x="0" y="688339"/>
                  </a:lnTo>
                  <a:lnTo>
                    <a:pt x="5080" y="693419"/>
                  </a:lnTo>
                  <a:lnTo>
                    <a:pt x="17780" y="693419"/>
                  </a:lnTo>
                  <a:lnTo>
                    <a:pt x="22860" y="688339"/>
                  </a:lnTo>
                  <a:lnTo>
                    <a:pt x="22860" y="5079"/>
                  </a:lnTo>
                  <a:lnTo>
                    <a:pt x="17780" y="0"/>
                  </a:lnTo>
                  <a:close/>
                </a:path>
              </a:pathLst>
            </a:custGeom>
            <a:solidFill>
              <a:srgbClr val="5253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748528" y="4558284"/>
              <a:ext cx="445134" cy="445134"/>
            </a:xfrm>
            <a:custGeom>
              <a:avLst/>
              <a:gdLst/>
              <a:ahLst/>
              <a:cxnLst/>
              <a:rect l="l" t="t" r="r" b="b"/>
              <a:pathLst>
                <a:path w="445135" h="445135">
                  <a:moveTo>
                    <a:pt x="415289" y="0"/>
                  </a:moveTo>
                  <a:lnTo>
                    <a:pt x="29718" y="0"/>
                  </a:lnTo>
                  <a:lnTo>
                    <a:pt x="18162" y="2339"/>
                  </a:lnTo>
                  <a:lnTo>
                    <a:pt x="8715" y="8715"/>
                  </a:lnTo>
                  <a:lnTo>
                    <a:pt x="2339" y="18162"/>
                  </a:lnTo>
                  <a:lnTo>
                    <a:pt x="0" y="29717"/>
                  </a:lnTo>
                  <a:lnTo>
                    <a:pt x="0" y="415289"/>
                  </a:lnTo>
                  <a:lnTo>
                    <a:pt x="2339" y="426845"/>
                  </a:lnTo>
                  <a:lnTo>
                    <a:pt x="8715" y="436292"/>
                  </a:lnTo>
                  <a:lnTo>
                    <a:pt x="18162" y="442668"/>
                  </a:lnTo>
                  <a:lnTo>
                    <a:pt x="29718" y="445007"/>
                  </a:lnTo>
                  <a:lnTo>
                    <a:pt x="415289" y="445007"/>
                  </a:lnTo>
                  <a:lnTo>
                    <a:pt x="426845" y="442668"/>
                  </a:lnTo>
                  <a:lnTo>
                    <a:pt x="436292" y="436292"/>
                  </a:lnTo>
                  <a:lnTo>
                    <a:pt x="442668" y="426845"/>
                  </a:lnTo>
                  <a:lnTo>
                    <a:pt x="445008" y="415289"/>
                  </a:lnTo>
                  <a:lnTo>
                    <a:pt x="445008" y="29717"/>
                  </a:lnTo>
                  <a:lnTo>
                    <a:pt x="442668" y="18162"/>
                  </a:lnTo>
                  <a:lnTo>
                    <a:pt x="436292" y="8715"/>
                  </a:lnTo>
                  <a:lnTo>
                    <a:pt x="426845" y="2339"/>
                  </a:lnTo>
                  <a:lnTo>
                    <a:pt x="415289" y="0"/>
                  </a:lnTo>
                  <a:close/>
                </a:path>
              </a:pathLst>
            </a:custGeom>
            <a:solidFill>
              <a:srgbClr val="393A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868161" y="4545025"/>
            <a:ext cx="205104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65" dirty="0">
                <a:solidFill>
                  <a:srgbClr val="CFCABE"/>
                </a:solidFill>
                <a:latin typeface="Georgia"/>
                <a:cs typeface="Georgia"/>
              </a:rPr>
              <a:t>2</a:t>
            </a:r>
            <a:endParaRPr sz="2300">
              <a:latin typeface="Georgia"/>
              <a:cs typeface="Georg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44595" y="5646165"/>
            <a:ext cx="4450715" cy="2016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95"/>
              </a:spcBef>
            </a:pPr>
            <a:r>
              <a:rPr sz="1900" dirty="0">
                <a:solidFill>
                  <a:srgbClr val="CFCABE"/>
                </a:solidFill>
                <a:latin typeface="Georgia"/>
                <a:cs typeface="Georgia"/>
              </a:rPr>
              <a:t>AI</a:t>
            </a:r>
            <a:r>
              <a:rPr sz="1900" spc="5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1900" spc="105" dirty="0">
                <a:solidFill>
                  <a:srgbClr val="CFCABE"/>
                </a:solidFill>
                <a:latin typeface="Georgia"/>
                <a:cs typeface="Georgia"/>
              </a:rPr>
              <a:t>and</a:t>
            </a:r>
            <a:r>
              <a:rPr sz="1900" spc="30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1900" spc="80" dirty="0">
                <a:solidFill>
                  <a:srgbClr val="CFCABE"/>
                </a:solidFill>
                <a:latin typeface="Georgia"/>
                <a:cs typeface="Georgia"/>
              </a:rPr>
              <a:t>Robotics</a:t>
            </a:r>
            <a:r>
              <a:rPr sz="1900" spc="25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1900" spc="40" dirty="0">
                <a:solidFill>
                  <a:srgbClr val="CFCABE"/>
                </a:solidFill>
                <a:latin typeface="Georgia"/>
                <a:cs typeface="Georgia"/>
              </a:rPr>
              <a:t>Integration</a:t>
            </a:r>
            <a:endParaRPr sz="1900">
              <a:latin typeface="Georgia"/>
              <a:cs typeface="Georgia"/>
            </a:endParaRPr>
          </a:p>
          <a:p>
            <a:pPr marL="12700" marR="5080" indent="1270" algn="ctr">
              <a:lnSpc>
                <a:spcPct val="134500"/>
              </a:lnSpc>
              <a:spcBef>
                <a:spcPts val="885"/>
              </a:spcBef>
            </a:pPr>
            <a:r>
              <a:rPr sz="1550" spc="120" dirty="0">
                <a:solidFill>
                  <a:srgbClr val="CFCABE"/>
                </a:solidFill>
                <a:latin typeface="Trebuchet MS"/>
                <a:cs typeface="Trebuchet MS"/>
              </a:rPr>
              <a:t>As</a:t>
            </a:r>
            <a:r>
              <a:rPr sz="1550" spc="-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AI</a:t>
            </a:r>
            <a:r>
              <a:rPr sz="1550" spc="-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55" dirty="0">
                <a:solidFill>
                  <a:srgbClr val="CFCABE"/>
                </a:solidFill>
                <a:latin typeface="Trebuchet MS"/>
                <a:cs typeface="Trebuchet MS"/>
              </a:rPr>
              <a:t>and</a:t>
            </a:r>
            <a:r>
              <a:rPr sz="1550" spc="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robotics</a:t>
            </a:r>
            <a:r>
              <a:rPr sz="1550" spc="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80" dirty="0">
                <a:solidFill>
                  <a:srgbClr val="CFCABE"/>
                </a:solidFill>
                <a:latin typeface="Trebuchet MS"/>
                <a:cs typeface="Trebuchet MS"/>
              </a:rPr>
              <a:t>become</a:t>
            </a:r>
            <a:r>
              <a:rPr sz="1550" spc="-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50" dirty="0">
                <a:solidFill>
                  <a:srgbClr val="CFCABE"/>
                </a:solidFill>
                <a:latin typeface="Trebuchet MS"/>
                <a:cs typeface="Trebuchet MS"/>
              </a:rPr>
              <a:t>more</a:t>
            </a:r>
            <a:r>
              <a:rPr sz="1550" spc="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prevalent</a:t>
            </a:r>
            <a:r>
              <a:rPr sz="1550" spc="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-25" dirty="0">
                <a:solidFill>
                  <a:srgbClr val="CFCABE"/>
                </a:solidFill>
                <a:latin typeface="Trebuchet MS"/>
                <a:cs typeface="Trebuchet MS"/>
              </a:rPr>
              <a:t>in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workplaces,</a:t>
            </a:r>
            <a:r>
              <a:rPr sz="1550" spc="1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they</a:t>
            </a:r>
            <a:r>
              <a:rPr sz="1550" spc="10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challenge</a:t>
            </a:r>
            <a:r>
              <a:rPr sz="1550" spc="1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-20" dirty="0">
                <a:solidFill>
                  <a:srgbClr val="CFCABE"/>
                </a:solidFill>
                <a:latin typeface="Trebuchet MS"/>
                <a:cs typeface="Trebuchet MS"/>
              </a:rPr>
              <a:t>traditional</a:t>
            </a:r>
            <a:r>
              <a:rPr sz="1550" spc="18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notions</a:t>
            </a:r>
            <a:r>
              <a:rPr sz="1550" spc="9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-25" dirty="0">
                <a:solidFill>
                  <a:srgbClr val="CFCABE"/>
                </a:solidFill>
                <a:latin typeface="Trebuchet MS"/>
                <a:cs typeface="Trebuchet MS"/>
              </a:rPr>
              <a:t>of </a:t>
            </a:r>
            <a:r>
              <a:rPr sz="1550" spc="80" dirty="0">
                <a:solidFill>
                  <a:srgbClr val="CFCABE"/>
                </a:solidFill>
                <a:latin typeface="Trebuchet MS"/>
                <a:cs typeface="Trebuchet MS"/>
              </a:rPr>
              <a:t>agency</a:t>
            </a:r>
            <a:r>
              <a:rPr sz="1550" spc="-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55" dirty="0">
                <a:solidFill>
                  <a:srgbClr val="CFCABE"/>
                </a:solidFill>
                <a:latin typeface="Trebuchet MS"/>
                <a:cs typeface="Trebuchet MS"/>
              </a:rPr>
              <a:t>and</a:t>
            </a:r>
            <a:r>
              <a:rPr sz="1550" spc="-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-20" dirty="0">
                <a:solidFill>
                  <a:srgbClr val="CFCABE"/>
                </a:solidFill>
                <a:latin typeface="Trebuchet MS"/>
                <a:cs typeface="Trebuchet MS"/>
              </a:rPr>
              <a:t>control.</a:t>
            </a:r>
            <a:r>
              <a:rPr sz="1550" spc="-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The</a:t>
            </a:r>
            <a:r>
              <a:rPr sz="1550" spc="-4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55" dirty="0">
                <a:solidFill>
                  <a:srgbClr val="CFCABE"/>
                </a:solidFill>
                <a:latin typeface="Trebuchet MS"/>
                <a:cs typeface="Trebuchet MS"/>
              </a:rPr>
              <a:t>autonomous</a:t>
            </a:r>
            <a:r>
              <a:rPr sz="1550" spc="-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nature</a:t>
            </a:r>
            <a:r>
              <a:rPr sz="1550" spc="-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-25" dirty="0">
                <a:solidFill>
                  <a:srgbClr val="CFCABE"/>
                </a:solidFill>
                <a:latin typeface="Trebuchet MS"/>
                <a:cs typeface="Trebuchet MS"/>
              </a:rPr>
              <a:t>of </a:t>
            </a:r>
            <a:r>
              <a:rPr sz="1550" spc="10" dirty="0">
                <a:solidFill>
                  <a:srgbClr val="CFCABE"/>
                </a:solidFill>
                <a:latin typeface="Trebuchet MS"/>
                <a:cs typeface="Trebuchet MS"/>
              </a:rPr>
              <a:t>these</a:t>
            </a:r>
            <a:r>
              <a:rPr sz="1550" spc="1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10" dirty="0">
                <a:solidFill>
                  <a:srgbClr val="CFCABE"/>
                </a:solidFill>
                <a:latin typeface="Trebuchet MS"/>
                <a:cs typeface="Trebuchet MS"/>
              </a:rPr>
              <a:t>technologies</a:t>
            </a:r>
            <a:r>
              <a:rPr sz="1550" spc="14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10" dirty="0">
                <a:solidFill>
                  <a:srgbClr val="CFCABE"/>
                </a:solidFill>
                <a:latin typeface="Trebuchet MS"/>
                <a:cs typeface="Trebuchet MS"/>
              </a:rPr>
              <a:t>raises</a:t>
            </a:r>
            <a:r>
              <a:rPr sz="1550" spc="16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10" dirty="0">
                <a:solidFill>
                  <a:srgbClr val="CFCABE"/>
                </a:solidFill>
                <a:latin typeface="Trebuchet MS"/>
                <a:cs typeface="Trebuchet MS"/>
              </a:rPr>
              <a:t>questions</a:t>
            </a:r>
            <a:r>
              <a:rPr sz="1550" spc="15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10" dirty="0">
                <a:solidFill>
                  <a:srgbClr val="CFCABE"/>
                </a:solidFill>
                <a:latin typeface="Trebuchet MS"/>
                <a:cs typeface="Trebuchet MS"/>
              </a:rPr>
              <a:t>about</a:t>
            </a:r>
            <a:r>
              <a:rPr sz="1550" spc="14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50" dirty="0">
                <a:solidFill>
                  <a:srgbClr val="CFCABE"/>
                </a:solidFill>
                <a:latin typeface="Trebuchet MS"/>
                <a:cs typeface="Trebuchet MS"/>
              </a:rPr>
              <a:t>who </a:t>
            </a:r>
            <a:r>
              <a:rPr sz="1550" spc="55" dirty="0">
                <a:solidFill>
                  <a:srgbClr val="CFCABE"/>
                </a:solidFill>
                <a:latin typeface="Trebuchet MS"/>
                <a:cs typeface="Trebuchet MS"/>
              </a:rPr>
              <a:t>should</a:t>
            </a:r>
            <a:r>
              <a:rPr sz="1550" spc="4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65" dirty="0">
                <a:solidFill>
                  <a:srgbClr val="CFCABE"/>
                </a:solidFill>
                <a:latin typeface="Trebuchet MS"/>
                <a:cs typeface="Trebuchet MS"/>
              </a:rPr>
              <a:t>be</a:t>
            </a:r>
            <a:r>
              <a:rPr sz="1550" spc="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held</a:t>
            </a:r>
            <a:r>
              <a:rPr sz="1550" spc="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responsible</a:t>
            </a:r>
            <a:r>
              <a:rPr sz="1550" spc="8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-10" dirty="0">
                <a:solidFill>
                  <a:srgbClr val="CFCABE"/>
                </a:solidFill>
                <a:latin typeface="Trebuchet MS"/>
                <a:cs typeface="Trebuchet MS"/>
              </a:rPr>
              <a:t>for</a:t>
            </a:r>
            <a:r>
              <a:rPr sz="1550" spc="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-25" dirty="0">
                <a:solidFill>
                  <a:srgbClr val="CFCABE"/>
                </a:solidFill>
                <a:latin typeface="Trebuchet MS"/>
                <a:cs typeface="Trebuchet MS"/>
              </a:rPr>
              <a:t>their</a:t>
            </a:r>
            <a:r>
              <a:rPr sz="1550" spc="5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-10" dirty="0">
                <a:solidFill>
                  <a:srgbClr val="CFCABE"/>
                </a:solidFill>
                <a:latin typeface="Trebuchet MS"/>
                <a:cs typeface="Trebuchet MS"/>
              </a:rPr>
              <a:t>actions.</a:t>
            </a:r>
            <a:endParaRPr sz="1550">
              <a:latin typeface="Trebuchet MS"/>
              <a:cs typeface="Trebuchet M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8436864" y="4087367"/>
            <a:ext cx="445134" cy="916305"/>
            <a:chOff x="8436864" y="4087367"/>
            <a:chExt cx="445134" cy="916305"/>
          </a:xfrm>
        </p:grpSpPr>
        <p:sp>
          <p:nvSpPr>
            <p:cNvPr id="14" name="object 14"/>
            <p:cNvSpPr/>
            <p:nvPr/>
          </p:nvSpPr>
          <p:spPr>
            <a:xfrm>
              <a:off x="8647176" y="4087367"/>
              <a:ext cx="22860" cy="693420"/>
            </a:xfrm>
            <a:custGeom>
              <a:avLst/>
              <a:gdLst/>
              <a:ahLst/>
              <a:cxnLst/>
              <a:rect l="l" t="t" r="r" b="b"/>
              <a:pathLst>
                <a:path w="22859" h="693420">
                  <a:moveTo>
                    <a:pt x="17779" y="0"/>
                  </a:moveTo>
                  <a:lnTo>
                    <a:pt x="5079" y="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0" y="688340"/>
                  </a:lnTo>
                  <a:lnTo>
                    <a:pt x="5079" y="693420"/>
                  </a:lnTo>
                  <a:lnTo>
                    <a:pt x="17779" y="693420"/>
                  </a:lnTo>
                  <a:lnTo>
                    <a:pt x="22859" y="688340"/>
                  </a:lnTo>
                  <a:lnTo>
                    <a:pt x="22859" y="5080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5253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436864" y="4558283"/>
              <a:ext cx="445134" cy="445134"/>
            </a:xfrm>
            <a:custGeom>
              <a:avLst/>
              <a:gdLst/>
              <a:ahLst/>
              <a:cxnLst/>
              <a:rect l="l" t="t" r="r" b="b"/>
              <a:pathLst>
                <a:path w="445134" h="445135">
                  <a:moveTo>
                    <a:pt x="415289" y="0"/>
                  </a:moveTo>
                  <a:lnTo>
                    <a:pt x="29717" y="0"/>
                  </a:lnTo>
                  <a:lnTo>
                    <a:pt x="18162" y="2339"/>
                  </a:lnTo>
                  <a:lnTo>
                    <a:pt x="8715" y="8715"/>
                  </a:lnTo>
                  <a:lnTo>
                    <a:pt x="2339" y="18162"/>
                  </a:lnTo>
                  <a:lnTo>
                    <a:pt x="0" y="29717"/>
                  </a:lnTo>
                  <a:lnTo>
                    <a:pt x="0" y="415289"/>
                  </a:lnTo>
                  <a:lnTo>
                    <a:pt x="2339" y="426845"/>
                  </a:lnTo>
                  <a:lnTo>
                    <a:pt x="8715" y="436292"/>
                  </a:lnTo>
                  <a:lnTo>
                    <a:pt x="18162" y="442668"/>
                  </a:lnTo>
                  <a:lnTo>
                    <a:pt x="29717" y="445007"/>
                  </a:lnTo>
                  <a:lnTo>
                    <a:pt x="415289" y="445007"/>
                  </a:lnTo>
                  <a:lnTo>
                    <a:pt x="426845" y="442668"/>
                  </a:lnTo>
                  <a:lnTo>
                    <a:pt x="436292" y="436292"/>
                  </a:lnTo>
                  <a:lnTo>
                    <a:pt x="442668" y="426845"/>
                  </a:lnTo>
                  <a:lnTo>
                    <a:pt x="445007" y="415289"/>
                  </a:lnTo>
                  <a:lnTo>
                    <a:pt x="445007" y="29717"/>
                  </a:lnTo>
                  <a:lnTo>
                    <a:pt x="442668" y="18162"/>
                  </a:lnTo>
                  <a:lnTo>
                    <a:pt x="436292" y="8715"/>
                  </a:lnTo>
                  <a:lnTo>
                    <a:pt x="426845" y="2339"/>
                  </a:lnTo>
                  <a:lnTo>
                    <a:pt x="415289" y="0"/>
                  </a:lnTo>
                  <a:close/>
                </a:path>
              </a:pathLst>
            </a:custGeom>
            <a:solidFill>
              <a:srgbClr val="393A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8556752" y="4545025"/>
            <a:ext cx="207010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100" dirty="0">
                <a:solidFill>
                  <a:srgbClr val="CFCABE"/>
                </a:solidFill>
                <a:latin typeface="Georgia"/>
                <a:cs typeface="Georgia"/>
              </a:rPr>
              <a:t>3</a:t>
            </a:r>
            <a:endParaRPr sz="2300">
              <a:latin typeface="Georgia"/>
              <a:cs typeface="Georg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600568" y="1535048"/>
            <a:ext cx="211899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85" dirty="0">
                <a:solidFill>
                  <a:srgbClr val="CFCABE"/>
                </a:solidFill>
                <a:latin typeface="Georgia"/>
                <a:cs typeface="Georgia"/>
              </a:rPr>
              <a:t>Legal</a:t>
            </a:r>
            <a:r>
              <a:rPr sz="1900" spc="-25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1900" spc="60" dirty="0">
                <a:solidFill>
                  <a:srgbClr val="CFCABE"/>
                </a:solidFill>
                <a:latin typeface="Georgia"/>
                <a:cs typeface="Georgia"/>
              </a:rPr>
              <a:t>Adaptations</a:t>
            </a:r>
            <a:endParaRPr sz="1900">
              <a:latin typeface="Georgia"/>
              <a:cs typeface="Georg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286880" y="1935556"/>
            <a:ext cx="4744720" cy="1932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34500"/>
              </a:lnSpc>
              <a:spcBef>
                <a:spcPts val="105"/>
              </a:spcBef>
            </a:pP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Courts</a:t>
            </a:r>
            <a:r>
              <a:rPr sz="1550" spc="4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55" dirty="0">
                <a:solidFill>
                  <a:srgbClr val="CFCABE"/>
                </a:solidFill>
                <a:latin typeface="Trebuchet MS"/>
                <a:cs typeface="Trebuchet MS"/>
              </a:rPr>
              <a:t>and</a:t>
            </a:r>
            <a:r>
              <a:rPr sz="1550" spc="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legislators</a:t>
            </a:r>
            <a:r>
              <a:rPr sz="1550" spc="8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are</a:t>
            </a:r>
            <a:r>
              <a:rPr sz="1550" spc="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45" dirty="0">
                <a:solidFill>
                  <a:srgbClr val="CFCABE"/>
                </a:solidFill>
                <a:latin typeface="Trebuchet MS"/>
                <a:cs typeface="Trebuchet MS"/>
              </a:rPr>
              <a:t>beginning</a:t>
            </a:r>
            <a:r>
              <a:rPr sz="1550" spc="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to</a:t>
            </a:r>
            <a:r>
              <a:rPr sz="1550" spc="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-10" dirty="0">
                <a:solidFill>
                  <a:srgbClr val="CFCABE"/>
                </a:solidFill>
                <a:latin typeface="Trebuchet MS"/>
                <a:cs typeface="Trebuchet MS"/>
              </a:rPr>
              <a:t>consider</a:t>
            </a:r>
            <a:r>
              <a:rPr sz="1550" spc="50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65" dirty="0">
                <a:solidFill>
                  <a:srgbClr val="CFCABE"/>
                </a:solidFill>
                <a:latin typeface="Trebuchet MS"/>
                <a:cs typeface="Trebuchet MS"/>
              </a:rPr>
              <a:t>new</a:t>
            </a:r>
            <a:r>
              <a:rPr sz="1550" spc="-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frameworks</a:t>
            </a:r>
            <a:r>
              <a:rPr sz="1550" spc="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-10" dirty="0">
                <a:solidFill>
                  <a:srgbClr val="CFCABE"/>
                </a:solidFill>
                <a:latin typeface="Trebuchet MS"/>
                <a:cs typeface="Trebuchet MS"/>
              </a:rPr>
              <a:t>for</a:t>
            </a:r>
            <a:r>
              <a:rPr sz="1550" spc="-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-35" dirty="0">
                <a:solidFill>
                  <a:srgbClr val="CFCABE"/>
                </a:solidFill>
                <a:latin typeface="Trebuchet MS"/>
                <a:cs typeface="Trebuchet MS"/>
              </a:rPr>
              <a:t>liability</a:t>
            </a:r>
            <a:r>
              <a:rPr sz="1550" spc="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-20" dirty="0">
                <a:solidFill>
                  <a:srgbClr val="CFCABE"/>
                </a:solidFill>
                <a:latin typeface="Trebuchet MS"/>
                <a:cs typeface="Trebuchet MS"/>
              </a:rPr>
              <a:t>in</a:t>
            </a:r>
            <a:r>
              <a:rPr sz="1550" spc="-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AI</a:t>
            </a:r>
            <a:r>
              <a:rPr sz="1550" spc="-10" dirty="0">
                <a:solidFill>
                  <a:srgbClr val="CFCABE"/>
                </a:solidFill>
                <a:latin typeface="Trebuchet MS"/>
                <a:cs typeface="Trebuchet MS"/>
              </a:rPr>
              <a:t> contexts. </a:t>
            </a:r>
            <a:r>
              <a:rPr sz="1550" spc="-25" dirty="0">
                <a:solidFill>
                  <a:srgbClr val="CFCABE"/>
                </a:solidFill>
                <a:latin typeface="Trebuchet MS"/>
                <a:cs typeface="Trebuchet MS"/>
              </a:rPr>
              <a:t>The </a:t>
            </a:r>
            <a:r>
              <a:rPr sz="1550" spc="50" dirty="0">
                <a:solidFill>
                  <a:srgbClr val="CFCABE"/>
                </a:solidFill>
                <a:latin typeface="Trebuchet MS"/>
                <a:cs typeface="Trebuchet MS"/>
              </a:rPr>
              <a:t>European</a:t>
            </a:r>
            <a:r>
              <a:rPr sz="1550" spc="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Parliament's</a:t>
            </a:r>
            <a:r>
              <a:rPr sz="1550" spc="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resolution</a:t>
            </a:r>
            <a:r>
              <a:rPr sz="1550" spc="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65" dirty="0">
                <a:solidFill>
                  <a:srgbClr val="CFCABE"/>
                </a:solidFill>
                <a:latin typeface="Trebuchet MS"/>
                <a:cs typeface="Trebuchet MS"/>
              </a:rPr>
              <a:t>on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-10" dirty="0">
                <a:solidFill>
                  <a:srgbClr val="CFCABE"/>
                </a:solidFill>
                <a:latin typeface="Trebuchet MS"/>
                <a:cs typeface="Trebuchet MS"/>
              </a:rPr>
              <a:t>Civil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75" dirty="0">
                <a:solidFill>
                  <a:srgbClr val="CFCABE"/>
                </a:solidFill>
                <a:latin typeface="Trebuchet MS"/>
                <a:cs typeface="Trebuchet MS"/>
              </a:rPr>
              <a:t>Law</a:t>
            </a:r>
            <a:r>
              <a:rPr sz="1550" spc="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45" dirty="0">
                <a:solidFill>
                  <a:srgbClr val="CFCABE"/>
                </a:solidFill>
                <a:latin typeface="Trebuchet MS"/>
                <a:cs typeface="Trebuchet MS"/>
              </a:rPr>
              <a:t>Rules </a:t>
            </a:r>
            <a:r>
              <a:rPr sz="1550" spc="65" dirty="0">
                <a:solidFill>
                  <a:srgbClr val="CFCABE"/>
                </a:solidFill>
                <a:latin typeface="Trebuchet MS"/>
                <a:cs typeface="Trebuchet MS"/>
              </a:rPr>
              <a:t>on</a:t>
            </a:r>
            <a:r>
              <a:rPr sz="1550" spc="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Robotics</a:t>
            </a:r>
            <a:r>
              <a:rPr sz="1550" spc="6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-25" dirty="0">
                <a:solidFill>
                  <a:srgbClr val="CFCABE"/>
                </a:solidFill>
                <a:latin typeface="Trebuchet MS"/>
                <a:cs typeface="Trebuchet MS"/>
              </a:rPr>
              <a:t>(2015/2103(INL))</a:t>
            </a:r>
            <a:r>
              <a:rPr sz="1550" spc="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70" dirty="0">
                <a:solidFill>
                  <a:srgbClr val="CFCABE"/>
                </a:solidFill>
                <a:latin typeface="Trebuchet MS"/>
                <a:cs typeface="Trebuchet MS"/>
              </a:rPr>
              <a:t>proposes</a:t>
            </a:r>
            <a:r>
              <a:rPr sz="1550" spc="5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the</a:t>
            </a:r>
            <a:r>
              <a:rPr sz="1550" spc="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-10" dirty="0">
                <a:solidFill>
                  <a:srgbClr val="CFCABE"/>
                </a:solidFill>
                <a:latin typeface="Trebuchet MS"/>
                <a:cs typeface="Trebuchet MS"/>
              </a:rPr>
              <a:t>creation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of</a:t>
            </a:r>
            <a:r>
              <a:rPr sz="1550" spc="-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a specific</a:t>
            </a:r>
            <a:r>
              <a:rPr sz="1550" spc="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legal</a:t>
            </a:r>
            <a:r>
              <a:rPr sz="1550" spc="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status</a:t>
            </a:r>
            <a:r>
              <a:rPr sz="1550" spc="5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-10" dirty="0">
                <a:solidFill>
                  <a:srgbClr val="CFCABE"/>
                </a:solidFill>
                <a:latin typeface="Trebuchet MS"/>
                <a:cs typeface="Trebuchet MS"/>
              </a:rPr>
              <a:t>for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 robots</a:t>
            </a:r>
            <a:r>
              <a:rPr sz="1550" spc="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-20" dirty="0">
                <a:solidFill>
                  <a:srgbClr val="CFCABE"/>
                </a:solidFill>
                <a:latin typeface="Trebuchet MS"/>
                <a:cs typeface="Trebuchet MS"/>
              </a:rPr>
              <a:t>in</a:t>
            </a:r>
            <a:r>
              <a:rPr sz="1550" spc="-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the</a:t>
            </a:r>
            <a:r>
              <a:rPr sz="1550" spc="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65" dirty="0">
                <a:solidFill>
                  <a:srgbClr val="CFCABE"/>
                </a:solidFill>
                <a:latin typeface="Trebuchet MS"/>
                <a:cs typeface="Trebuchet MS"/>
              </a:rPr>
              <a:t>long</a:t>
            </a:r>
            <a:r>
              <a:rPr sz="1550" spc="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-20" dirty="0">
                <a:solidFill>
                  <a:srgbClr val="CFCABE"/>
                </a:solidFill>
                <a:latin typeface="Trebuchet MS"/>
                <a:cs typeface="Trebuchet MS"/>
              </a:rPr>
              <a:t>run, </a:t>
            </a:r>
            <a:r>
              <a:rPr sz="1550" spc="50" dirty="0">
                <a:solidFill>
                  <a:srgbClr val="CFCABE"/>
                </a:solidFill>
                <a:latin typeface="Trebuchet MS"/>
                <a:cs typeface="Trebuchet MS"/>
              </a:rPr>
              <a:t>possibly</a:t>
            </a:r>
            <a:r>
              <a:rPr sz="1550" spc="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70" dirty="0">
                <a:solidFill>
                  <a:srgbClr val="CFCABE"/>
                </a:solidFill>
                <a:latin typeface="Trebuchet MS"/>
                <a:cs typeface="Trebuchet MS"/>
              </a:rPr>
              <a:t>as</a:t>
            </a:r>
            <a:r>
              <a:rPr sz="1550" spc="-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'electronic</a:t>
            </a:r>
            <a:r>
              <a:rPr sz="1550" spc="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-10" dirty="0">
                <a:solidFill>
                  <a:srgbClr val="CFCABE"/>
                </a:solidFill>
                <a:latin typeface="Trebuchet MS"/>
                <a:cs typeface="Trebuchet MS"/>
              </a:rPr>
              <a:t>persons'.</a:t>
            </a:r>
            <a:endParaRPr sz="155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1125200" y="4558284"/>
            <a:ext cx="445134" cy="916305"/>
            <a:chOff x="11125200" y="4558284"/>
            <a:chExt cx="445134" cy="916305"/>
          </a:xfrm>
        </p:grpSpPr>
        <p:sp>
          <p:nvSpPr>
            <p:cNvPr id="20" name="object 20"/>
            <p:cNvSpPr/>
            <p:nvPr/>
          </p:nvSpPr>
          <p:spPr>
            <a:xfrm>
              <a:off x="11337036" y="4780788"/>
              <a:ext cx="22860" cy="693420"/>
            </a:xfrm>
            <a:custGeom>
              <a:avLst/>
              <a:gdLst/>
              <a:ahLst/>
              <a:cxnLst/>
              <a:rect l="l" t="t" r="r" b="b"/>
              <a:pathLst>
                <a:path w="22859" h="693420">
                  <a:moveTo>
                    <a:pt x="17780" y="0"/>
                  </a:moveTo>
                  <a:lnTo>
                    <a:pt x="5080" y="0"/>
                  </a:lnTo>
                  <a:lnTo>
                    <a:pt x="0" y="5079"/>
                  </a:lnTo>
                  <a:lnTo>
                    <a:pt x="0" y="11429"/>
                  </a:lnTo>
                  <a:lnTo>
                    <a:pt x="0" y="688339"/>
                  </a:lnTo>
                  <a:lnTo>
                    <a:pt x="5080" y="693419"/>
                  </a:lnTo>
                  <a:lnTo>
                    <a:pt x="17780" y="693419"/>
                  </a:lnTo>
                  <a:lnTo>
                    <a:pt x="22860" y="688339"/>
                  </a:lnTo>
                  <a:lnTo>
                    <a:pt x="22860" y="5079"/>
                  </a:lnTo>
                  <a:lnTo>
                    <a:pt x="17780" y="0"/>
                  </a:lnTo>
                  <a:close/>
                </a:path>
              </a:pathLst>
            </a:custGeom>
            <a:solidFill>
              <a:srgbClr val="5253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125200" y="4558284"/>
              <a:ext cx="445134" cy="445134"/>
            </a:xfrm>
            <a:custGeom>
              <a:avLst/>
              <a:gdLst/>
              <a:ahLst/>
              <a:cxnLst/>
              <a:rect l="l" t="t" r="r" b="b"/>
              <a:pathLst>
                <a:path w="445134" h="445135">
                  <a:moveTo>
                    <a:pt x="415290" y="0"/>
                  </a:moveTo>
                  <a:lnTo>
                    <a:pt x="29718" y="0"/>
                  </a:lnTo>
                  <a:lnTo>
                    <a:pt x="18162" y="2339"/>
                  </a:lnTo>
                  <a:lnTo>
                    <a:pt x="8715" y="8715"/>
                  </a:lnTo>
                  <a:lnTo>
                    <a:pt x="2339" y="18162"/>
                  </a:lnTo>
                  <a:lnTo>
                    <a:pt x="0" y="29717"/>
                  </a:lnTo>
                  <a:lnTo>
                    <a:pt x="0" y="415289"/>
                  </a:lnTo>
                  <a:lnTo>
                    <a:pt x="2339" y="426845"/>
                  </a:lnTo>
                  <a:lnTo>
                    <a:pt x="8715" y="436292"/>
                  </a:lnTo>
                  <a:lnTo>
                    <a:pt x="18162" y="442668"/>
                  </a:lnTo>
                  <a:lnTo>
                    <a:pt x="29718" y="445007"/>
                  </a:lnTo>
                  <a:lnTo>
                    <a:pt x="415290" y="445007"/>
                  </a:lnTo>
                  <a:lnTo>
                    <a:pt x="426845" y="442668"/>
                  </a:lnTo>
                  <a:lnTo>
                    <a:pt x="436292" y="436292"/>
                  </a:lnTo>
                  <a:lnTo>
                    <a:pt x="442668" y="426845"/>
                  </a:lnTo>
                  <a:lnTo>
                    <a:pt x="445007" y="415289"/>
                  </a:lnTo>
                  <a:lnTo>
                    <a:pt x="445007" y="29717"/>
                  </a:lnTo>
                  <a:lnTo>
                    <a:pt x="442668" y="18162"/>
                  </a:lnTo>
                  <a:lnTo>
                    <a:pt x="436292" y="8715"/>
                  </a:lnTo>
                  <a:lnTo>
                    <a:pt x="426845" y="2339"/>
                  </a:lnTo>
                  <a:lnTo>
                    <a:pt x="415290" y="0"/>
                  </a:lnTo>
                  <a:close/>
                </a:path>
              </a:pathLst>
            </a:custGeom>
            <a:solidFill>
              <a:srgbClr val="393A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1251183" y="4545025"/>
            <a:ext cx="196850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-50" dirty="0">
                <a:solidFill>
                  <a:srgbClr val="CFCABE"/>
                </a:solidFill>
                <a:latin typeface="Georgia"/>
                <a:cs typeface="Georgia"/>
              </a:rPr>
              <a:t>4</a:t>
            </a:r>
            <a:endParaRPr sz="2300">
              <a:latin typeface="Georgia"/>
              <a:cs typeface="Georgia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8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8955785" y="5646165"/>
            <a:ext cx="4783455" cy="2016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900" spc="90" dirty="0">
                <a:solidFill>
                  <a:srgbClr val="CFCABE"/>
                </a:solidFill>
                <a:latin typeface="Georgia"/>
                <a:cs typeface="Georgia"/>
              </a:rPr>
              <a:t>Future</a:t>
            </a:r>
            <a:r>
              <a:rPr sz="1900" spc="5" dirty="0">
                <a:solidFill>
                  <a:srgbClr val="CFCABE"/>
                </a:solidFill>
                <a:latin typeface="Georgia"/>
                <a:cs typeface="Georgia"/>
              </a:rPr>
              <a:t> </a:t>
            </a:r>
            <a:r>
              <a:rPr sz="1900" spc="70" dirty="0">
                <a:solidFill>
                  <a:srgbClr val="CFCABE"/>
                </a:solidFill>
                <a:latin typeface="Georgia"/>
                <a:cs typeface="Georgia"/>
              </a:rPr>
              <a:t>Considerations</a:t>
            </a:r>
            <a:endParaRPr sz="1900">
              <a:latin typeface="Georgia"/>
              <a:cs typeface="Georgia"/>
            </a:endParaRPr>
          </a:p>
          <a:p>
            <a:pPr marL="12700" marR="5080" indent="-635" algn="ctr">
              <a:lnSpc>
                <a:spcPct val="134500"/>
              </a:lnSpc>
              <a:spcBef>
                <a:spcPts val="885"/>
              </a:spcBef>
            </a:pPr>
            <a:r>
              <a:rPr sz="1550" spc="120" dirty="0">
                <a:solidFill>
                  <a:srgbClr val="CFCABE"/>
                </a:solidFill>
                <a:latin typeface="Trebuchet MS"/>
                <a:cs typeface="Trebuchet MS"/>
              </a:rPr>
              <a:t>As</a:t>
            </a:r>
            <a:r>
              <a:rPr sz="1550" spc="-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AI</a:t>
            </a:r>
            <a:r>
              <a:rPr sz="1550" spc="-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70" dirty="0">
                <a:solidFill>
                  <a:srgbClr val="CFCABE"/>
                </a:solidFill>
                <a:latin typeface="Trebuchet MS"/>
                <a:cs typeface="Trebuchet MS"/>
              </a:rPr>
              <a:t>systems</a:t>
            </a:r>
            <a:r>
              <a:rPr sz="1550" spc="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80" dirty="0">
                <a:solidFill>
                  <a:srgbClr val="CFCABE"/>
                </a:solidFill>
                <a:latin typeface="Trebuchet MS"/>
                <a:cs typeface="Trebuchet MS"/>
              </a:rPr>
              <a:t>become</a:t>
            </a:r>
            <a:r>
              <a:rPr sz="1550" spc="-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50" dirty="0">
                <a:solidFill>
                  <a:srgbClr val="CFCABE"/>
                </a:solidFill>
                <a:latin typeface="Trebuchet MS"/>
                <a:cs typeface="Trebuchet MS"/>
              </a:rPr>
              <a:t>more</a:t>
            </a:r>
            <a:r>
              <a:rPr sz="1550" spc="-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advanced, there</a:t>
            </a:r>
            <a:r>
              <a:rPr sz="1550" spc="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45" dirty="0">
                <a:solidFill>
                  <a:srgbClr val="CFCABE"/>
                </a:solidFill>
                <a:latin typeface="Trebuchet MS"/>
                <a:cs typeface="Trebuchet MS"/>
              </a:rPr>
              <a:t>may </a:t>
            </a:r>
            <a:r>
              <a:rPr sz="1550" spc="65" dirty="0">
                <a:solidFill>
                  <a:srgbClr val="CFCABE"/>
                </a:solidFill>
                <a:latin typeface="Trebuchet MS"/>
                <a:cs typeface="Trebuchet MS"/>
              </a:rPr>
              <a:t>be</a:t>
            </a:r>
            <a:r>
              <a:rPr sz="1550" spc="-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a</a:t>
            </a:r>
            <a:r>
              <a:rPr sz="1550" spc="-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55" dirty="0">
                <a:solidFill>
                  <a:srgbClr val="CFCABE"/>
                </a:solidFill>
                <a:latin typeface="Trebuchet MS"/>
                <a:cs typeface="Trebuchet MS"/>
              </a:rPr>
              <a:t>need</a:t>
            </a:r>
            <a:r>
              <a:rPr sz="1550" spc="-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to</a:t>
            </a:r>
            <a:r>
              <a:rPr sz="1550" spc="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55" dirty="0">
                <a:solidFill>
                  <a:srgbClr val="CFCABE"/>
                </a:solidFill>
                <a:latin typeface="Trebuchet MS"/>
                <a:cs typeface="Trebuchet MS"/>
              </a:rPr>
              <a:t>develop</a:t>
            </a:r>
            <a:r>
              <a:rPr sz="1550" spc="-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65" dirty="0">
                <a:solidFill>
                  <a:srgbClr val="CFCABE"/>
                </a:solidFill>
                <a:latin typeface="Trebuchet MS"/>
                <a:cs typeface="Trebuchet MS"/>
              </a:rPr>
              <a:t>new</a:t>
            </a:r>
            <a:r>
              <a:rPr sz="1550" spc="-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legal</a:t>
            </a:r>
            <a:r>
              <a:rPr sz="1550" spc="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doctrines</a:t>
            </a:r>
            <a:r>
              <a:rPr sz="1550" spc="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-20" dirty="0">
                <a:solidFill>
                  <a:srgbClr val="CFCABE"/>
                </a:solidFill>
                <a:latin typeface="Trebuchet MS"/>
                <a:cs typeface="Trebuchet MS"/>
              </a:rPr>
              <a:t>that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consider</a:t>
            </a:r>
            <a:r>
              <a:rPr sz="1550" spc="6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the</a:t>
            </a:r>
            <a:r>
              <a:rPr sz="1550" spc="6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unique</a:t>
            </a:r>
            <a:r>
              <a:rPr sz="1550" spc="6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characteristics</a:t>
            </a:r>
            <a:r>
              <a:rPr sz="1550" spc="1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of</a:t>
            </a:r>
            <a:r>
              <a:rPr sz="1550" spc="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AI</a:t>
            </a:r>
            <a:r>
              <a:rPr sz="1550" spc="5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-10" dirty="0">
                <a:solidFill>
                  <a:srgbClr val="CFCABE"/>
                </a:solidFill>
                <a:latin typeface="Trebuchet MS"/>
                <a:cs typeface="Trebuchet MS"/>
              </a:rPr>
              <a:t>decision- </a:t>
            </a:r>
            <a:r>
              <a:rPr sz="1550" spc="50" dirty="0">
                <a:solidFill>
                  <a:srgbClr val="CFCABE"/>
                </a:solidFill>
                <a:latin typeface="Trebuchet MS"/>
                <a:cs typeface="Trebuchet MS"/>
              </a:rPr>
              <a:t>making</a:t>
            </a:r>
            <a:r>
              <a:rPr sz="1550" spc="-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55" dirty="0">
                <a:solidFill>
                  <a:srgbClr val="CFCABE"/>
                </a:solidFill>
                <a:latin typeface="Trebuchet MS"/>
                <a:cs typeface="Trebuchet MS"/>
              </a:rPr>
              <a:t>and</a:t>
            </a:r>
            <a:r>
              <a:rPr sz="1550" spc="-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the</a:t>
            </a:r>
            <a:r>
              <a:rPr sz="1550" spc="-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varying</a:t>
            </a:r>
            <a:r>
              <a:rPr sz="1550" spc="-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70" dirty="0">
                <a:solidFill>
                  <a:srgbClr val="CFCABE"/>
                </a:solidFill>
                <a:latin typeface="Trebuchet MS"/>
                <a:cs typeface="Trebuchet MS"/>
              </a:rPr>
              <a:t>degrees</a:t>
            </a:r>
            <a:r>
              <a:rPr sz="1550" spc="-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of</a:t>
            </a:r>
            <a:r>
              <a:rPr sz="1550" spc="-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65" dirty="0">
                <a:solidFill>
                  <a:srgbClr val="CFCABE"/>
                </a:solidFill>
                <a:latin typeface="Trebuchet MS"/>
                <a:cs typeface="Trebuchet MS"/>
              </a:rPr>
              <a:t>human</a:t>
            </a:r>
            <a:r>
              <a:rPr sz="1550" spc="-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-10" dirty="0">
                <a:solidFill>
                  <a:srgbClr val="CFCABE"/>
                </a:solidFill>
                <a:latin typeface="Trebuchet MS"/>
                <a:cs typeface="Trebuchet MS"/>
              </a:rPr>
              <a:t>oversight </a:t>
            </a:r>
            <a:r>
              <a:rPr sz="1550" spc="-20" dirty="0">
                <a:solidFill>
                  <a:srgbClr val="CFCABE"/>
                </a:solidFill>
                <a:latin typeface="Trebuchet MS"/>
                <a:cs typeface="Trebuchet MS"/>
              </a:rPr>
              <a:t>in</a:t>
            </a:r>
            <a:r>
              <a:rPr sz="1550" spc="-5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-20" dirty="0">
                <a:solidFill>
                  <a:srgbClr val="CFCABE"/>
                </a:solidFill>
                <a:latin typeface="Trebuchet MS"/>
                <a:cs typeface="Trebuchet MS"/>
              </a:rPr>
              <a:t>different </a:t>
            </a:r>
            <a:r>
              <a:rPr sz="1550" dirty="0">
                <a:solidFill>
                  <a:srgbClr val="CFCABE"/>
                </a:solidFill>
                <a:latin typeface="Trebuchet MS"/>
                <a:cs typeface="Trebuchet MS"/>
              </a:rPr>
              <a:t>AI</a:t>
            </a:r>
            <a:r>
              <a:rPr sz="1550" spc="-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550" spc="-10" dirty="0">
                <a:solidFill>
                  <a:srgbClr val="CFCABE"/>
                </a:solidFill>
                <a:latin typeface="Trebuchet MS"/>
                <a:cs typeface="Trebuchet MS"/>
              </a:rPr>
              <a:t>applications.</a:t>
            </a:r>
            <a:endParaRPr sz="15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8197" y="710843"/>
            <a:ext cx="11941175" cy="1421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5300"/>
              </a:lnSpc>
              <a:spcBef>
                <a:spcPts val="95"/>
              </a:spcBef>
            </a:pPr>
            <a:r>
              <a:rPr sz="4350" spc="204" dirty="0"/>
              <a:t>Comparative</a:t>
            </a:r>
            <a:r>
              <a:rPr sz="4350" spc="-20" dirty="0"/>
              <a:t> </a:t>
            </a:r>
            <a:r>
              <a:rPr sz="4350" spc="90" dirty="0"/>
              <a:t>Analysis:</a:t>
            </a:r>
            <a:r>
              <a:rPr sz="4350" dirty="0"/>
              <a:t> </a:t>
            </a:r>
            <a:r>
              <a:rPr sz="4350" spc="280" dirty="0"/>
              <a:t>Common</a:t>
            </a:r>
            <a:r>
              <a:rPr sz="4350" dirty="0"/>
              <a:t> </a:t>
            </a:r>
            <a:r>
              <a:rPr sz="4350" spc="320" dirty="0"/>
              <a:t>Law</a:t>
            </a:r>
            <a:r>
              <a:rPr sz="4350" spc="30" dirty="0"/>
              <a:t> </a:t>
            </a:r>
            <a:r>
              <a:rPr sz="4350" dirty="0"/>
              <a:t>vs.</a:t>
            </a:r>
            <a:r>
              <a:rPr sz="4350" spc="25" dirty="0"/>
              <a:t> </a:t>
            </a:r>
            <a:r>
              <a:rPr sz="4350" spc="85" dirty="0"/>
              <a:t>Civil </a:t>
            </a:r>
            <a:r>
              <a:rPr sz="4350" spc="320" dirty="0"/>
              <a:t>Law</a:t>
            </a:r>
            <a:r>
              <a:rPr sz="4350" spc="-30" dirty="0"/>
              <a:t> </a:t>
            </a:r>
            <a:r>
              <a:rPr sz="4350" spc="215" dirty="0"/>
              <a:t>Systems</a:t>
            </a:r>
            <a:endParaRPr sz="435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9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35" dirty="0"/>
              <a:t>Common</a:t>
            </a:r>
            <a:r>
              <a:rPr spc="20" dirty="0"/>
              <a:t> </a:t>
            </a:r>
            <a:r>
              <a:rPr spc="145" dirty="0"/>
              <a:t>Law</a:t>
            </a:r>
            <a:r>
              <a:rPr dirty="0"/>
              <a:t> </a:t>
            </a:r>
            <a:r>
              <a:rPr spc="114" dirty="0"/>
              <a:t>Approach</a:t>
            </a:r>
          </a:p>
          <a:p>
            <a:pPr marL="12700" marR="5080">
              <a:lnSpc>
                <a:spcPct val="133400"/>
              </a:lnSpc>
              <a:spcBef>
                <a:spcPts val="1705"/>
              </a:spcBef>
            </a:pP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In</a:t>
            </a:r>
            <a:r>
              <a:rPr sz="1750" spc="-7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105" dirty="0">
                <a:solidFill>
                  <a:srgbClr val="CFCABE"/>
                </a:solidFill>
                <a:latin typeface="Trebuchet MS"/>
                <a:cs typeface="Trebuchet MS"/>
              </a:rPr>
              <a:t>common</a:t>
            </a:r>
            <a:r>
              <a:rPr sz="1750" spc="-7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law</a:t>
            </a:r>
            <a:r>
              <a:rPr sz="1750" spc="-7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jurisdictions</a:t>
            </a:r>
            <a:r>
              <a:rPr sz="1750" spc="-5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like</a:t>
            </a:r>
            <a:r>
              <a:rPr sz="1750" spc="-7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25" dirty="0">
                <a:solidFill>
                  <a:srgbClr val="CFCABE"/>
                </a:solidFill>
                <a:latin typeface="Trebuchet MS"/>
                <a:cs typeface="Trebuchet MS"/>
              </a:rPr>
              <a:t>the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UK,</a:t>
            </a:r>
            <a:r>
              <a:rPr sz="1750" spc="-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vicarious</a:t>
            </a:r>
            <a:r>
              <a:rPr sz="1750" spc="-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40" dirty="0">
                <a:solidFill>
                  <a:srgbClr val="CFCABE"/>
                </a:solidFill>
                <a:latin typeface="Trebuchet MS"/>
                <a:cs typeface="Trebuchet MS"/>
              </a:rPr>
              <a:t>liability</a:t>
            </a:r>
            <a:r>
              <a:rPr sz="1750" spc="-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75" dirty="0">
                <a:solidFill>
                  <a:srgbClr val="CFCABE"/>
                </a:solidFill>
                <a:latin typeface="Trebuchet MS"/>
                <a:cs typeface="Trebuchet MS"/>
              </a:rPr>
              <a:t>has</a:t>
            </a:r>
            <a:r>
              <a:rPr sz="1750" spc="-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65" dirty="0">
                <a:solidFill>
                  <a:srgbClr val="CFCABE"/>
                </a:solidFill>
                <a:latin typeface="Trebuchet MS"/>
                <a:cs typeface="Trebuchet MS"/>
              </a:rPr>
              <a:t>developed </a:t>
            </a:r>
            <a:r>
              <a:rPr sz="1750" spc="50" dirty="0">
                <a:solidFill>
                  <a:srgbClr val="CFCABE"/>
                </a:solidFill>
                <a:latin typeface="Trebuchet MS"/>
                <a:cs typeface="Trebuchet MS"/>
              </a:rPr>
              <a:t>through</a:t>
            </a:r>
            <a:r>
              <a:rPr sz="1750" spc="-7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80" dirty="0">
                <a:solidFill>
                  <a:srgbClr val="CFCABE"/>
                </a:solidFill>
                <a:latin typeface="Trebuchet MS"/>
                <a:cs typeface="Trebuchet MS"/>
              </a:rPr>
              <a:t>case</a:t>
            </a:r>
            <a:r>
              <a:rPr sz="1750" spc="-8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60" dirty="0">
                <a:solidFill>
                  <a:srgbClr val="CFCABE"/>
                </a:solidFill>
                <a:latin typeface="Trebuchet MS"/>
                <a:cs typeface="Trebuchet MS"/>
              </a:rPr>
              <a:t>law.</a:t>
            </a:r>
            <a:r>
              <a:rPr sz="1750" spc="-8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65" dirty="0">
                <a:solidFill>
                  <a:srgbClr val="CFCABE"/>
                </a:solidFill>
                <a:latin typeface="Trebuchet MS"/>
                <a:cs typeface="Trebuchet MS"/>
              </a:rPr>
              <a:t>The</a:t>
            </a:r>
            <a:r>
              <a:rPr sz="1750" spc="-7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65" dirty="0">
                <a:solidFill>
                  <a:srgbClr val="CFCABE"/>
                </a:solidFill>
                <a:latin typeface="Trebuchet MS"/>
                <a:cs typeface="Trebuchet MS"/>
              </a:rPr>
              <a:t>focus</a:t>
            </a:r>
            <a:r>
              <a:rPr sz="1750" spc="-8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is</a:t>
            </a:r>
            <a:r>
              <a:rPr sz="1750" spc="-5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20" dirty="0">
                <a:solidFill>
                  <a:srgbClr val="CFCABE"/>
                </a:solidFill>
                <a:latin typeface="Trebuchet MS"/>
                <a:cs typeface="Trebuchet MS"/>
              </a:rPr>
              <a:t>often </a:t>
            </a:r>
            <a:r>
              <a:rPr sz="1750" spc="80" dirty="0">
                <a:solidFill>
                  <a:srgbClr val="CFCABE"/>
                </a:solidFill>
                <a:latin typeface="Trebuchet MS"/>
                <a:cs typeface="Trebuchet MS"/>
              </a:rPr>
              <a:t>on</a:t>
            </a:r>
            <a:r>
              <a:rPr sz="1750" spc="-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the</a:t>
            </a:r>
            <a:r>
              <a:rPr sz="1750" spc="-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relationship</a:t>
            </a:r>
            <a:r>
              <a:rPr sz="1750" spc="-6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55" dirty="0">
                <a:solidFill>
                  <a:srgbClr val="CFCABE"/>
                </a:solidFill>
                <a:latin typeface="Trebuchet MS"/>
                <a:cs typeface="Trebuchet MS"/>
              </a:rPr>
              <a:t>between</a:t>
            </a:r>
            <a:r>
              <a:rPr sz="1750" spc="-6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25" dirty="0">
                <a:solidFill>
                  <a:srgbClr val="CFCABE"/>
                </a:solidFill>
                <a:latin typeface="Trebuchet MS"/>
                <a:cs typeface="Trebuchet MS"/>
              </a:rPr>
              <a:t>the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parties</a:t>
            </a:r>
            <a:r>
              <a:rPr sz="1750" spc="-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65" dirty="0">
                <a:solidFill>
                  <a:srgbClr val="CFCABE"/>
                </a:solidFill>
                <a:latin typeface="Trebuchet MS"/>
                <a:cs typeface="Trebuchet MS"/>
              </a:rPr>
              <a:t>and</a:t>
            </a:r>
            <a:r>
              <a:rPr sz="1750" spc="-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whether</a:t>
            </a:r>
            <a:r>
              <a:rPr sz="1750" spc="-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the</a:t>
            </a:r>
            <a:r>
              <a:rPr sz="1750" spc="-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tortious</a:t>
            </a:r>
            <a:r>
              <a:rPr sz="1750" spc="-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25" dirty="0">
                <a:solidFill>
                  <a:srgbClr val="CFCABE"/>
                </a:solidFill>
                <a:latin typeface="Trebuchet MS"/>
                <a:cs typeface="Trebuchet MS"/>
              </a:rPr>
              <a:t>act </a:t>
            </a:r>
            <a:r>
              <a:rPr sz="1750" spc="90" dirty="0">
                <a:solidFill>
                  <a:srgbClr val="CFCABE"/>
                </a:solidFill>
                <a:latin typeface="Trebuchet MS"/>
                <a:cs typeface="Trebuchet MS"/>
              </a:rPr>
              <a:t>was</a:t>
            </a:r>
            <a:r>
              <a:rPr sz="1750" spc="-9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within</a:t>
            </a:r>
            <a:r>
              <a:rPr sz="1750" spc="-6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the</a:t>
            </a:r>
            <a:r>
              <a:rPr sz="1750" spc="-7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70" dirty="0">
                <a:solidFill>
                  <a:srgbClr val="CFCABE"/>
                </a:solidFill>
                <a:latin typeface="Trebuchet MS"/>
                <a:cs typeface="Trebuchet MS"/>
              </a:rPr>
              <a:t>course</a:t>
            </a:r>
            <a:r>
              <a:rPr sz="1750" spc="-9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of</a:t>
            </a:r>
            <a:r>
              <a:rPr sz="1750" spc="-8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employment. </a:t>
            </a:r>
            <a:r>
              <a:rPr sz="1750" spc="65" dirty="0">
                <a:solidFill>
                  <a:srgbClr val="CFCABE"/>
                </a:solidFill>
                <a:latin typeface="Trebuchet MS"/>
                <a:cs typeface="Trebuchet MS"/>
              </a:rPr>
              <a:t>The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landmark</a:t>
            </a:r>
            <a:r>
              <a:rPr sz="1750" spc="-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80" dirty="0">
                <a:solidFill>
                  <a:srgbClr val="CFCABE"/>
                </a:solidFill>
                <a:latin typeface="Trebuchet MS"/>
                <a:cs typeface="Trebuchet MS"/>
              </a:rPr>
              <a:t>case</a:t>
            </a:r>
            <a:r>
              <a:rPr sz="1750" spc="-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of</a:t>
            </a:r>
            <a:r>
              <a:rPr sz="1750" spc="-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Lister</a:t>
            </a:r>
            <a:r>
              <a:rPr sz="1750" spc="-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65" dirty="0">
                <a:solidFill>
                  <a:srgbClr val="CFCABE"/>
                </a:solidFill>
                <a:latin typeface="Trebuchet MS"/>
                <a:cs typeface="Trebuchet MS"/>
              </a:rPr>
              <a:t>v</a:t>
            </a:r>
            <a:r>
              <a:rPr sz="1750" spc="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65" dirty="0">
                <a:solidFill>
                  <a:srgbClr val="CFCABE"/>
                </a:solidFill>
                <a:latin typeface="Trebuchet MS"/>
                <a:cs typeface="Trebuchet MS"/>
              </a:rPr>
              <a:t>Hesley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Hall</a:t>
            </a:r>
            <a:r>
              <a:rPr sz="1750" spc="-6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Ltd</a:t>
            </a:r>
            <a:r>
              <a:rPr sz="1750" spc="-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45" dirty="0">
                <a:solidFill>
                  <a:srgbClr val="CFCABE"/>
                </a:solidFill>
                <a:latin typeface="Trebuchet MS"/>
                <a:cs typeface="Trebuchet MS"/>
              </a:rPr>
              <a:t>[2001]</a:t>
            </a:r>
            <a:r>
              <a:rPr sz="1750" spc="-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135" dirty="0">
                <a:solidFill>
                  <a:srgbClr val="CFCABE"/>
                </a:solidFill>
                <a:latin typeface="Trebuchet MS"/>
                <a:cs typeface="Trebuchet MS"/>
              </a:rPr>
              <a:t>UKHL</a:t>
            </a:r>
            <a:r>
              <a:rPr sz="1750" spc="-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22</a:t>
            </a:r>
            <a:r>
              <a:rPr sz="1750" spc="-4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established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the</a:t>
            </a:r>
            <a:r>
              <a:rPr sz="1750" spc="8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70" dirty="0">
                <a:solidFill>
                  <a:srgbClr val="CFCABE"/>
                </a:solidFill>
                <a:latin typeface="Trebuchet MS"/>
                <a:cs typeface="Trebuchet MS"/>
              </a:rPr>
              <a:t>'close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connection'</a:t>
            </a:r>
            <a:r>
              <a:rPr sz="1750" spc="10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60" dirty="0">
                <a:solidFill>
                  <a:srgbClr val="CFCABE"/>
                </a:solidFill>
                <a:latin typeface="Trebuchet MS"/>
                <a:cs typeface="Trebuchet MS"/>
              </a:rPr>
              <a:t>test,</a:t>
            </a:r>
            <a:r>
              <a:rPr sz="1750" spc="8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which</a:t>
            </a:r>
            <a:r>
              <a:rPr sz="1750" spc="114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50" dirty="0">
                <a:solidFill>
                  <a:srgbClr val="CFCABE"/>
                </a:solidFill>
                <a:latin typeface="Trebuchet MS"/>
                <a:cs typeface="Trebuchet MS"/>
              </a:rPr>
              <a:t>has </a:t>
            </a:r>
            <a:r>
              <a:rPr sz="1750" spc="80" dirty="0">
                <a:solidFill>
                  <a:srgbClr val="CFCABE"/>
                </a:solidFill>
                <a:latin typeface="Trebuchet MS"/>
                <a:cs typeface="Trebuchet MS"/>
              </a:rPr>
              <a:t>been</a:t>
            </a:r>
            <a:r>
              <a:rPr sz="1750" spc="-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20" dirty="0">
                <a:solidFill>
                  <a:srgbClr val="CFCABE"/>
                </a:solidFill>
                <a:latin typeface="Trebuchet MS"/>
                <a:cs typeface="Trebuchet MS"/>
              </a:rPr>
              <a:t>influential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in</a:t>
            </a:r>
            <a:r>
              <a:rPr sz="1750" spc="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determining</a:t>
            </a:r>
            <a:r>
              <a:rPr sz="1750" spc="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25" dirty="0">
                <a:solidFill>
                  <a:srgbClr val="CFCABE"/>
                </a:solidFill>
                <a:latin typeface="Trebuchet MS"/>
                <a:cs typeface="Trebuchet MS"/>
              </a:rPr>
              <a:t>the </a:t>
            </a:r>
            <a:r>
              <a:rPr sz="1750" spc="100" dirty="0">
                <a:solidFill>
                  <a:srgbClr val="CFCABE"/>
                </a:solidFill>
                <a:latin typeface="Trebuchet MS"/>
                <a:cs typeface="Trebuchet MS"/>
              </a:rPr>
              <a:t>scope</a:t>
            </a:r>
            <a:r>
              <a:rPr sz="1750" spc="-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of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vicarious</a:t>
            </a:r>
            <a:r>
              <a:rPr sz="1750" spc="-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liability.</a:t>
            </a:r>
            <a:endParaRPr sz="17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13426" y="2712466"/>
            <a:ext cx="4017010" cy="41262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50" spc="50" dirty="0">
                <a:solidFill>
                  <a:srgbClr val="F1E782"/>
                </a:solidFill>
                <a:latin typeface="Georgia"/>
                <a:cs typeface="Georgia"/>
              </a:rPr>
              <a:t>Civil</a:t>
            </a:r>
            <a:r>
              <a:rPr sz="2150" spc="-5" dirty="0">
                <a:solidFill>
                  <a:srgbClr val="F1E782"/>
                </a:solidFill>
                <a:latin typeface="Georgia"/>
                <a:cs typeface="Georgia"/>
              </a:rPr>
              <a:t> </a:t>
            </a:r>
            <a:r>
              <a:rPr sz="2150" spc="145" dirty="0">
                <a:solidFill>
                  <a:srgbClr val="F1E782"/>
                </a:solidFill>
                <a:latin typeface="Georgia"/>
                <a:cs typeface="Georgia"/>
              </a:rPr>
              <a:t>Law</a:t>
            </a:r>
            <a:r>
              <a:rPr sz="2150" spc="10" dirty="0">
                <a:solidFill>
                  <a:srgbClr val="F1E782"/>
                </a:solidFill>
                <a:latin typeface="Georgia"/>
                <a:cs typeface="Georgia"/>
              </a:rPr>
              <a:t> </a:t>
            </a:r>
            <a:r>
              <a:rPr sz="2150" spc="114" dirty="0">
                <a:solidFill>
                  <a:srgbClr val="F1E782"/>
                </a:solidFill>
                <a:latin typeface="Georgia"/>
                <a:cs typeface="Georgia"/>
              </a:rPr>
              <a:t>Approach</a:t>
            </a:r>
            <a:endParaRPr sz="2150">
              <a:latin typeface="Georgia"/>
              <a:cs typeface="Georgia"/>
            </a:endParaRPr>
          </a:p>
          <a:p>
            <a:pPr marL="12700" marR="5080">
              <a:lnSpc>
                <a:spcPct val="133400"/>
              </a:lnSpc>
              <a:spcBef>
                <a:spcPts val="1705"/>
              </a:spcBef>
            </a:pP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Civil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 law</a:t>
            </a:r>
            <a:r>
              <a:rPr sz="1750" spc="-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systems,</a:t>
            </a:r>
            <a:r>
              <a:rPr sz="1750" spc="-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95" dirty="0">
                <a:solidFill>
                  <a:srgbClr val="CFCABE"/>
                </a:solidFill>
                <a:latin typeface="Trebuchet MS"/>
                <a:cs typeface="Trebuchet MS"/>
              </a:rPr>
              <a:t>such</a:t>
            </a:r>
            <a:r>
              <a:rPr sz="1750" spc="-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70" dirty="0">
                <a:solidFill>
                  <a:srgbClr val="CFCABE"/>
                </a:solidFill>
                <a:latin typeface="Trebuchet MS"/>
                <a:cs typeface="Trebuchet MS"/>
              </a:rPr>
              <a:t>as</a:t>
            </a:r>
            <a:r>
              <a:rPr sz="1750" spc="-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50" dirty="0">
                <a:solidFill>
                  <a:srgbClr val="CFCABE"/>
                </a:solidFill>
                <a:latin typeface="Trebuchet MS"/>
                <a:cs typeface="Trebuchet MS"/>
              </a:rPr>
              <a:t>those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25" dirty="0">
                <a:solidFill>
                  <a:srgbClr val="CFCABE"/>
                </a:solidFill>
                <a:latin typeface="Trebuchet MS"/>
                <a:cs typeface="Trebuchet MS"/>
              </a:rPr>
              <a:t>in </a:t>
            </a:r>
            <a:r>
              <a:rPr sz="1750" spc="50" dirty="0">
                <a:solidFill>
                  <a:srgbClr val="CFCABE"/>
                </a:solidFill>
                <a:latin typeface="Trebuchet MS"/>
                <a:cs typeface="Trebuchet MS"/>
              </a:rPr>
              <a:t>France</a:t>
            </a:r>
            <a:r>
              <a:rPr sz="1750" spc="-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65" dirty="0">
                <a:solidFill>
                  <a:srgbClr val="CFCABE"/>
                </a:solidFill>
                <a:latin typeface="Trebuchet MS"/>
                <a:cs typeface="Trebuchet MS"/>
              </a:rPr>
              <a:t>and</a:t>
            </a:r>
            <a:r>
              <a:rPr sz="1750" spc="-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Germany,</a:t>
            </a:r>
            <a:r>
              <a:rPr sz="1750" spc="-4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typically</a:t>
            </a:r>
            <a:r>
              <a:rPr sz="1750" spc="-2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codify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vicarious</a:t>
            </a:r>
            <a:r>
              <a:rPr sz="1750" spc="-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40" dirty="0">
                <a:solidFill>
                  <a:srgbClr val="CFCABE"/>
                </a:solidFill>
                <a:latin typeface="Trebuchet MS"/>
                <a:cs typeface="Trebuchet MS"/>
              </a:rPr>
              <a:t>liability</a:t>
            </a:r>
            <a:r>
              <a:rPr sz="1750" spc="-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principles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in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30" dirty="0">
                <a:solidFill>
                  <a:srgbClr val="CFCABE"/>
                </a:solidFill>
                <a:latin typeface="Trebuchet MS"/>
                <a:cs typeface="Trebuchet MS"/>
              </a:rPr>
              <a:t>their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 civil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codes.</a:t>
            </a:r>
            <a:r>
              <a:rPr sz="1750" spc="-8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50" dirty="0">
                <a:solidFill>
                  <a:srgbClr val="CFCABE"/>
                </a:solidFill>
                <a:latin typeface="Trebuchet MS"/>
                <a:cs typeface="Trebuchet MS"/>
              </a:rPr>
              <a:t>For</a:t>
            </a:r>
            <a:r>
              <a:rPr sz="1750" spc="-6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instance,</a:t>
            </a:r>
            <a:r>
              <a:rPr sz="1750" spc="-5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Article</a:t>
            </a:r>
            <a:r>
              <a:rPr sz="1750" spc="-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35" dirty="0">
                <a:solidFill>
                  <a:srgbClr val="CFCABE"/>
                </a:solidFill>
                <a:latin typeface="Trebuchet MS"/>
                <a:cs typeface="Trebuchet MS"/>
              </a:rPr>
              <a:t>1242</a:t>
            </a:r>
            <a:r>
              <a:rPr sz="1750" spc="-6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of</a:t>
            </a:r>
            <a:r>
              <a:rPr sz="1750" spc="-5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25" dirty="0">
                <a:solidFill>
                  <a:srgbClr val="CFCABE"/>
                </a:solidFill>
                <a:latin typeface="Trebuchet MS"/>
                <a:cs typeface="Trebuchet MS"/>
              </a:rPr>
              <a:t>the </a:t>
            </a:r>
            <a:r>
              <a:rPr sz="1750" spc="60" dirty="0">
                <a:solidFill>
                  <a:srgbClr val="CFCABE"/>
                </a:solidFill>
                <a:latin typeface="Trebuchet MS"/>
                <a:cs typeface="Trebuchet MS"/>
              </a:rPr>
              <a:t>French</a:t>
            </a:r>
            <a:r>
              <a:rPr sz="1750" spc="-8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Civil</a:t>
            </a:r>
            <a:r>
              <a:rPr sz="1750" spc="-6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105" dirty="0">
                <a:solidFill>
                  <a:srgbClr val="CFCABE"/>
                </a:solidFill>
                <a:latin typeface="Trebuchet MS"/>
                <a:cs typeface="Trebuchet MS"/>
              </a:rPr>
              <a:t>Code</a:t>
            </a:r>
            <a:r>
              <a:rPr sz="1750" spc="-8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80" dirty="0">
                <a:solidFill>
                  <a:srgbClr val="CFCABE"/>
                </a:solidFill>
                <a:latin typeface="Trebuchet MS"/>
                <a:cs typeface="Trebuchet MS"/>
              </a:rPr>
              <a:t>imposes</a:t>
            </a:r>
            <a:r>
              <a:rPr sz="1750" spc="-7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40" dirty="0">
                <a:solidFill>
                  <a:srgbClr val="CFCABE"/>
                </a:solidFill>
                <a:latin typeface="Trebuchet MS"/>
                <a:cs typeface="Trebuchet MS"/>
              </a:rPr>
              <a:t>liability</a:t>
            </a:r>
            <a:r>
              <a:rPr sz="1750" spc="-9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55" dirty="0">
                <a:solidFill>
                  <a:srgbClr val="CFCABE"/>
                </a:solidFill>
                <a:latin typeface="Trebuchet MS"/>
                <a:cs typeface="Trebuchet MS"/>
              </a:rPr>
              <a:t>on </a:t>
            </a:r>
            <a:r>
              <a:rPr sz="1750" spc="70" dirty="0">
                <a:solidFill>
                  <a:srgbClr val="CFCABE"/>
                </a:solidFill>
                <a:latin typeface="Trebuchet MS"/>
                <a:cs typeface="Trebuchet MS"/>
              </a:rPr>
              <a:t>employers</a:t>
            </a:r>
            <a:r>
              <a:rPr sz="1750" spc="-10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for</a:t>
            </a:r>
            <a:r>
              <a:rPr sz="1750" spc="-9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100" dirty="0">
                <a:solidFill>
                  <a:srgbClr val="CFCABE"/>
                </a:solidFill>
                <a:latin typeface="Trebuchet MS"/>
                <a:cs typeface="Trebuchet MS"/>
              </a:rPr>
              <a:t>damage</a:t>
            </a:r>
            <a:r>
              <a:rPr sz="1750" spc="-10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90" dirty="0">
                <a:solidFill>
                  <a:srgbClr val="CFCABE"/>
                </a:solidFill>
                <a:latin typeface="Trebuchet MS"/>
                <a:cs typeface="Trebuchet MS"/>
              </a:rPr>
              <a:t>caused</a:t>
            </a:r>
            <a:r>
              <a:rPr sz="1750" spc="-10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90" dirty="0">
                <a:solidFill>
                  <a:srgbClr val="CFCABE"/>
                </a:solidFill>
                <a:latin typeface="Trebuchet MS"/>
                <a:cs typeface="Trebuchet MS"/>
              </a:rPr>
              <a:t>by</a:t>
            </a:r>
            <a:r>
              <a:rPr sz="1750" spc="-8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20" dirty="0">
                <a:solidFill>
                  <a:srgbClr val="CFCABE"/>
                </a:solidFill>
                <a:latin typeface="Trebuchet MS"/>
                <a:cs typeface="Trebuchet MS"/>
              </a:rPr>
              <a:t>their </a:t>
            </a:r>
            <a:r>
              <a:rPr sz="1750" spc="80" dirty="0">
                <a:solidFill>
                  <a:srgbClr val="CFCABE"/>
                </a:solidFill>
                <a:latin typeface="Trebuchet MS"/>
                <a:cs typeface="Trebuchet MS"/>
              </a:rPr>
              <a:t>employees</a:t>
            </a:r>
            <a:r>
              <a:rPr sz="1750" spc="-7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in</a:t>
            </a:r>
            <a:r>
              <a:rPr sz="1750" spc="-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the</a:t>
            </a:r>
            <a:r>
              <a:rPr sz="1750" spc="-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functions</a:t>
            </a:r>
            <a:r>
              <a:rPr sz="1750" spc="-3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for</a:t>
            </a:r>
            <a:r>
              <a:rPr sz="1750" spc="-5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20" dirty="0">
                <a:solidFill>
                  <a:srgbClr val="CFCABE"/>
                </a:solidFill>
                <a:latin typeface="Trebuchet MS"/>
                <a:cs typeface="Trebuchet MS"/>
              </a:rPr>
              <a:t>which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they</a:t>
            </a:r>
            <a:r>
              <a:rPr sz="1750" spc="7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are</a:t>
            </a:r>
            <a:r>
              <a:rPr sz="1750" spc="7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employed.</a:t>
            </a:r>
            <a:r>
              <a:rPr sz="1750" spc="6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This</a:t>
            </a:r>
            <a:r>
              <a:rPr sz="1750" spc="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40" dirty="0">
                <a:solidFill>
                  <a:srgbClr val="CFCABE"/>
                </a:solidFill>
                <a:latin typeface="Trebuchet MS"/>
                <a:cs typeface="Trebuchet MS"/>
              </a:rPr>
              <a:t>approach </a:t>
            </a:r>
            <a:r>
              <a:rPr sz="1750" spc="50" dirty="0">
                <a:solidFill>
                  <a:srgbClr val="CFCABE"/>
                </a:solidFill>
                <a:latin typeface="Trebuchet MS"/>
                <a:cs typeface="Trebuchet MS"/>
              </a:rPr>
              <a:t>tends</a:t>
            </a:r>
            <a:r>
              <a:rPr sz="1750" spc="-6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to</a:t>
            </a:r>
            <a:r>
              <a:rPr sz="1750" spc="-7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85" dirty="0">
                <a:solidFill>
                  <a:srgbClr val="CFCABE"/>
                </a:solidFill>
                <a:latin typeface="Trebuchet MS"/>
                <a:cs typeface="Trebuchet MS"/>
              </a:rPr>
              <a:t>be</a:t>
            </a:r>
            <a:r>
              <a:rPr sz="1750" spc="-8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70" dirty="0">
                <a:solidFill>
                  <a:srgbClr val="CFCABE"/>
                </a:solidFill>
                <a:latin typeface="Trebuchet MS"/>
                <a:cs typeface="Trebuchet MS"/>
              </a:rPr>
              <a:t>more</a:t>
            </a:r>
            <a:r>
              <a:rPr sz="1750" spc="-7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rigid</a:t>
            </a:r>
            <a:r>
              <a:rPr sz="1750" spc="-5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but</a:t>
            </a:r>
            <a:r>
              <a:rPr sz="1750" spc="-7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60" dirty="0">
                <a:solidFill>
                  <a:srgbClr val="CFCABE"/>
                </a:solidFill>
                <a:latin typeface="Trebuchet MS"/>
                <a:cs typeface="Trebuchet MS"/>
              </a:rPr>
              <a:t>can</a:t>
            </a:r>
            <a:r>
              <a:rPr sz="1750" spc="-7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provide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greater</a:t>
            </a:r>
            <a:r>
              <a:rPr sz="1750" spc="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certainty.</a:t>
            </a:r>
            <a:endParaRPr sz="175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25" dirty="0"/>
              <a:t>Convergence</a:t>
            </a:r>
            <a:r>
              <a:rPr spc="-15" dirty="0"/>
              <a:t> </a:t>
            </a:r>
            <a:r>
              <a:rPr spc="120" dirty="0"/>
              <a:t>and</a:t>
            </a:r>
            <a:r>
              <a:rPr spc="-5" dirty="0"/>
              <a:t> </a:t>
            </a:r>
            <a:r>
              <a:rPr spc="100" dirty="0"/>
              <a:t>Divergence</a:t>
            </a:r>
          </a:p>
          <a:p>
            <a:pPr marL="12700" marR="305435">
              <a:lnSpc>
                <a:spcPct val="133400"/>
              </a:lnSpc>
              <a:spcBef>
                <a:spcPts val="1705"/>
              </a:spcBef>
            </a:pPr>
            <a:r>
              <a:rPr sz="1750" spc="60" dirty="0">
                <a:solidFill>
                  <a:srgbClr val="CFCABE"/>
                </a:solidFill>
                <a:latin typeface="Trebuchet MS"/>
                <a:cs typeface="Trebuchet MS"/>
              </a:rPr>
              <a:t>While</a:t>
            </a:r>
            <a:r>
              <a:rPr sz="1750" spc="-6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there</a:t>
            </a:r>
            <a:r>
              <a:rPr sz="1750" spc="-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are</a:t>
            </a:r>
            <a:r>
              <a:rPr sz="1750" spc="-6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fundamental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differences,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there's</a:t>
            </a:r>
            <a:r>
              <a:rPr sz="1750" spc="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a</a:t>
            </a:r>
            <a:r>
              <a:rPr sz="1750" spc="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trend</a:t>
            </a:r>
            <a:r>
              <a:rPr sz="1750" spc="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towards </a:t>
            </a:r>
            <a:r>
              <a:rPr sz="1750" spc="80" dirty="0">
                <a:solidFill>
                  <a:srgbClr val="CFCABE"/>
                </a:solidFill>
                <a:latin typeface="Trebuchet MS"/>
                <a:cs typeface="Trebuchet MS"/>
              </a:rPr>
              <a:t>convergence</a:t>
            </a:r>
            <a:r>
              <a:rPr sz="1750" spc="-9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in</a:t>
            </a:r>
            <a:r>
              <a:rPr sz="1750" spc="-7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114" dirty="0">
                <a:solidFill>
                  <a:srgbClr val="CFCABE"/>
                </a:solidFill>
                <a:latin typeface="Trebuchet MS"/>
                <a:cs typeface="Trebuchet MS"/>
              </a:rPr>
              <a:t>some</a:t>
            </a:r>
            <a:r>
              <a:rPr sz="1750" spc="-9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25" dirty="0">
                <a:solidFill>
                  <a:srgbClr val="CFCABE"/>
                </a:solidFill>
                <a:latin typeface="Trebuchet MS"/>
                <a:cs typeface="Trebuchet MS"/>
              </a:rPr>
              <a:t>areas.</a:t>
            </a:r>
            <a:r>
              <a:rPr sz="1750" spc="-114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30" dirty="0">
                <a:solidFill>
                  <a:srgbClr val="CFCABE"/>
                </a:solidFill>
                <a:latin typeface="Trebuchet MS"/>
                <a:cs typeface="Trebuchet MS"/>
              </a:rPr>
              <a:t>Both </a:t>
            </a:r>
            <a:r>
              <a:rPr sz="1750" spc="80" dirty="0">
                <a:solidFill>
                  <a:srgbClr val="CFCABE"/>
                </a:solidFill>
                <a:latin typeface="Trebuchet MS"/>
                <a:cs typeface="Trebuchet MS"/>
              </a:rPr>
              <a:t>systems</a:t>
            </a:r>
            <a:r>
              <a:rPr sz="1750" spc="-7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are</a:t>
            </a:r>
            <a:r>
              <a:rPr sz="1750" spc="-9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50" dirty="0">
                <a:solidFill>
                  <a:srgbClr val="CFCABE"/>
                </a:solidFill>
                <a:latin typeface="Trebuchet MS"/>
                <a:cs typeface="Trebuchet MS"/>
              </a:rPr>
              <a:t>grappling</a:t>
            </a:r>
            <a:r>
              <a:rPr sz="1750" spc="-8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with</a:t>
            </a:r>
            <a:r>
              <a:rPr sz="1750" spc="-6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similar </a:t>
            </a:r>
            <a:r>
              <a:rPr sz="1750" spc="65" dirty="0">
                <a:solidFill>
                  <a:srgbClr val="CFCABE"/>
                </a:solidFill>
                <a:latin typeface="Trebuchet MS"/>
                <a:cs typeface="Trebuchet MS"/>
              </a:rPr>
              <a:t>challenges</a:t>
            </a:r>
            <a:r>
              <a:rPr sz="1750" spc="-7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105" dirty="0">
                <a:solidFill>
                  <a:srgbClr val="CFCABE"/>
                </a:solidFill>
                <a:latin typeface="Trebuchet MS"/>
                <a:cs typeface="Trebuchet MS"/>
              </a:rPr>
              <a:t>posed</a:t>
            </a:r>
            <a:r>
              <a:rPr sz="1750" spc="-8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90" dirty="0">
                <a:solidFill>
                  <a:srgbClr val="CFCABE"/>
                </a:solidFill>
                <a:latin typeface="Trebuchet MS"/>
                <a:cs typeface="Trebuchet MS"/>
              </a:rPr>
              <a:t>by</a:t>
            </a:r>
            <a:r>
              <a:rPr sz="1750" spc="-7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70" dirty="0">
                <a:solidFill>
                  <a:srgbClr val="CFCABE"/>
                </a:solidFill>
                <a:latin typeface="Trebuchet MS"/>
                <a:cs typeface="Trebuchet MS"/>
              </a:rPr>
              <a:t>modern</a:t>
            </a:r>
            <a:r>
              <a:rPr sz="1750" spc="-7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20" dirty="0">
                <a:solidFill>
                  <a:srgbClr val="CFCABE"/>
                </a:solidFill>
                <a:latin typeface="Trebuchet MS"/>
                <a:cs typeface="Trebuchet MS"/>
              </a:rPr>
              <a:t>work </a:t>
            </a:r>
            <a:r>
              <a:rPr sz="1750" spc="20" dirty="0">
                <a:solidFill>
                  <a:srgbClr val="CFCABE"/>
                </a:solidFill>
                <a:latin typeface="Trebuchet MS"/>
                <a:cs typeface="Trebuchet MS"/>
              </a:rPr>
              <a:t>arrangements</a:t>
            </a:r>
            <a:r>
              <a:rPr sz="1750" spc="7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65" dirty="0">
                <a:solidFill>
                  <a:srgbClr val="CFCABE"/>
                </a:solidFill>
                <a:latin typeface="Trebuchet MS"/>
                <a:cs typeface="Trebuchet MS"/>
              </a:rPr>
              <a:t>and</a:t>
            </a:r>
            <a:r>
              <a:rPr sz="1750" spc="10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technologies.</a:t>
            </a:r>
            <a:endParaRPr sz="1750">
              <a:latin typeface="Trebuchet MS"/>
              <a:cs typeface="Trebuchet MS"/>
            </a:endParaRPr>
          </a:p>
          <a:p>
            <a:pPr marL="12700" marR="309245">
              <a:lnSpc>
                <a:spcPct val="133100"/>
              </a:lnSpc>
            </a:pP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However,</a:t>
            </a:r>
            <a:r>
              <a:rPr sz="1750" spc="-4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20" dirty="0">
                <a:solidFill>
                  <a:srgbClr val="CFCABE"/>
                </a:solidFill>
                <a:latin typeface="Trebuchet MS"/>
                <a:cs typeface="Trebuchet MS"/>
              </a:rPr>
              <a:t>civil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 law</a:t>
            </a:r>
            <a:r>
              <a:rPr sz="1750" spc="-2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80" dirty="0">
                <a:solidFill>
                  <a:srgbClr val="CFCABE"/>
                </a:solidFill>
                <a:latin typeface="Trebuchet MS"/>
                <a:cs typeface="Trebuchet MS"/>
              </a:rPr>
              <a:t>systems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85" dirty="0">
                <a:solidFill>
                  <a:srgbClr val="CFCABE"/>
                </a:solidFill>
                <a:latin typeface="Trebuchet MS"/>
                <a:cs typeface="Trebuchet MS"/>
              </a:rPr>
              <a:t>may</a:t>
            </a:r>
            <a:r>
              <a:rPr sz="1750" spc="-1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60" dirty="0">
                <a:solidFill>
                  <a:srgbClr val="CFCABE"/>
                </a:solidFill>
                <a:latin typeface="Trebuchet MS"/>
                <a:cs typeface="Trebuchet MS"/>
              </a:rPr>
              <a:t>be </a:t>
            </a:r>
            <a:r>
              <a:rPr sz="1750" spc="55" dirty="0">
                <a:solidFill>
                  <a:srgbClr val="CFCABE"/>
                </a:solidFill>
                <a:latin typeface="Trebuchet MS"/>
                <a:cs typeface="Trebuchet MS"/>
              </a:rPr>
              <a:t>slower</a:t>
            </a:r>
            <a:r>
              <a:rPr sz="1750" spc="-7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to</a:t>
            </a:r>
            <a:r>
              <a:rPr sz="1750" spc="-7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adapt</a:t>
            </a:r>
            <a:r>
              <a:rPr sz="1750" spc="-7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85" dirty="0">
                <a:solidFill>
                  <a:srgbClr val="CFCABE"/>
                </a:solidFill>
                <a:latin typeface="Trebuchet MS"/>
                <a:cs typeface="Trebuchet MS"/>
              </a:rPr>
              <a:t>due</a:t>
            </a:r>
            <a:r>
              <a:rPr sz="1750" spc="-7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to</a:t>
            </a:r>
            <a:r>
              <a:rPr sz="1750" spc="-7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the</a:t>
            </a:r>
            <a:r>
              <a:rPr sz="1750" spc="-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80" dirty="0">
                <a:solidFill>
                  <a:srgbClr val="CFCABE"/>
                </a:solidFill>
                <a:latin typeface="Trebuchet MS"/>
                <a:cs typeface="Trebuchet MS"/>
              </a:rPr>
              <a:t>need</a:t>
            </a:r>
            <a:r>
              <a:rPr sz="1750" spc="-7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25" dirty="0">
                <a:solidFill>
                  <a:srgbClr val="CFCABE"/>
                </a:solidFill>
                <a:latin typeface="Trebuchet MS"/>
                <a:cs typeface="Trebuchet MS"/>
              </a:rPr>
              <a:t>for</a:t>
            </a:r>
            <a:endParaRPr sz="1750">
              <a:latin typeface="Trebuchet MS"/>
              <a:cs typeface="Trebuchet MS"/>
            </a:endParaRPr>
          </a:p>
          <a:p>
            <a:pPr marL="12700" marR="5080">
              <a:lnSpc>
                <a:spcPct val="133200"/>
              </a:lnSpc>
              <a:spcBef>
                <a:spcPts val="15"/>
              </a:spcBef>
            </a:pP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legislative</a:t>
            </a:r>
            <a:r>
              <a:rPr sz="1750" spc="-3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55" dirty="0">
                <a:solidFill>
                  <a:srgbClr val="CFCABE"/>
                </a:solidFill>
                <a:latin typeface="Trebuchet MS"/>
                <a:cs typeface="Trebuchet MS"/>
              </a:rPr>
              <a:t>changes,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55" dirty="0">
                <a:solidFill>
                  <a:srgbClr val="CFCABE"/>
                </a:solidFill>
                <a:latin typeface="Trebuchet MS"/>
                <a:cs typeface="Trebuchet MS"/>
              </a:rPr>
              <a:t>whereas</a:t>
            </a:r>
            <a:r>
              <a:rPr sz="1750" spc="-5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95" dirty="0">
                <a:solidFill>
                  <a:srgbClr val="CFCABE"/>
                </a:solidFill>
                <a:latin typeface="Trebuchet MS"/>
                <a:cs typeface="Trebuchet MS"/>
              </a:rPr>
              <a:t>common </a:t>
            </a:r>
            <a:r>
              <a:rPr sz="1750" dirty="0">
                <a:solidFill>
                  <a:srgbClr val="CFCABE"/>
                </a:solidFill>
                <a:latin typeface="Trebuchet MS"/>
                <a:cs typeface="Trebuchet MS"/>
              </a:rPr>
              <a:t>law</a:t>
            </a:r>
            <a:r>
              <a:rPr sz="1750" spc="-6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80" dirty="0">
                <a:solidFill>
                  <a:srgbClr val="CFCABE"/>
                </a:solidFill>
                <a:latin typeface="Trebuchet MS"/>
                <a:cs typeface="Trebuchet MS"/>
              </a:rPr>
              <a:t>systems</a:t>
            </a:r>
            <a:r>
              <a:rPr sz="1750" spc="-45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60" dirty="0">
                <a:solidFill>
                  <a:srgbClr val="CFCABE"/>
                </a:solidFill>
                <a:latin typeface="Trebuchet MS"/>
                <a:cs typeface="Trebuchet MS"/>
              </a:rPr>
              <a:t>can</a:t>
            </a:r>
            <a:r>
              <a:rPr sz="1750" spc="-5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55" dirty="0">
                <a:solidFill>
                  <a:srgbClr val="CFCABE"/>
                </a:solidFill>
                <a:latin typeface="Trebuchet MS"/>
                <a:cs typeface="Trebuchet MS"/>
              </a:rPr>
              <a:t>evolve</a:t>
            </a:r>
            <a:r>
              <a:rPr sz="1750" spc="-6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40" dirty="0">
                <a:solidFill>
                  <a:srgbClr val="CFCABE"/>
                </a:solidFill>
                <a:latin typeface="Trebuchet MS"/>
                <a:cs typeface="Trebuchet MS"/>
              </a:rPr>
              <a:t>through </a:t>
            </a:r>
            <a:r>
              <a:rPr sz="1750" spc="-25" dirty="0">
                <a:solidFill>
                  <a:srgbClr val="CFCABE"/>
                </a:solidFill>
                <a:latin typeface="Trebuchet MS"/>
                <a:cs typeface="Trebuchet MS"/>
              </a:rPr>
              <a:t>judicial</a:t>
            </a:r>
            <a:r>
              <a:rPr sz="1750" spc="-90" dirty="0">
                <a:solidFill>
                  <a:srgbClr val="CFCABE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CFCABE"/>
                </a:solidFill>
                <a:latin typeface="Trebuchet MS"/>
                <a:cs typeface="Trebuchet MS"/>
              </a:rPr>
              <a:t>decisions.</a:t>
            </a:r>
            <a:endParaRPr sz="17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2812</Words>
  <Application>Microsoft Office PowerPoint</Application>
  <PresentationFormat>Custom</PresentationFormat>
  <Paragraphs>183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Garamond</vt:lpstr>
      <vt:lpstr>Georgia</vt:lpstr>
      <vt:lpstr>Noto Sans</vt:lpstr>
      <vt:lpstr>Trebuchet MS</vt:lpstr>
      <vt:lpstr>Office Theme</vt:lpstr>
      <vt:lpstr>Organic</vt:lpstr>
      <vt:lpstr>Future Trends in Vicarious Liability: Emerging Legal Issues</vt:lpstr>
      <vt:lpstr>Minor House Keeping</vt:lpstr>
      <vt:lpstr>Introduction</vt:lpstr>
      <vt:lpstr>Trends Shaping the Future of Vicarious Liability</vt:lpstr>
      <vt:lpstr>Impacts of the Gig Economy and Remote Work</vt:lpstr>
      <vt:lpstr>Case Law: Emerging Gig Economy Rulings</vt:lpstr>
      <vt:lpstr>Expanding Liability in Cyber Contexts</vt:lpstr>
      <vt:lpstr>Impact of AI and Robotics on Vicarious Liability</vt:lpstr>
      <vt:lpstr>Comparative Analysis: Common Law vs. Civil Law Systems</vt:lpstr>
      <vt:lpstr>Practical Implications for Policy-Making</vt:lpstr>
      <vt:lpstr>Predicting Legal Reforms</vt:lpstr>
      <vt:lpstr>Ethical Considerations: The Scope of Liability</vt:lpstr>
      <vt:lpstr>Ethical Considerations: AI and Autonomy</vt:lpstr>
      <vt:lpstr>Ethical Considerations: Privacy and Data Protection</vt:lpstr>
      <vt:lpstr>Ethical Considerations: Gig Economy and Worker Rights</vt:lpstr>
      <vt:lpstr>Ethical Considerations: Corporate Social Responsibility</vt:lpstr>
      <vt:lpstr>Conclusion: Navigating the Future of Vicarious Liability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Okwudili Onyenwee Onwurah</cp:lastModifiedBy>
  <cp:revision>1</cp:revision>
  <dcterms:created xsi:type="dcterms:W3CDTF">2024-11-22T17:03:33Z</dcterms:created>
  <dcterms:modified xsi:type="dcterms:W3CDTF">2024-11-22T17:25:04Z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2024-11-22T00:00:00Z</vt:filetime>
  </property>
  <property fmtid="{D5CDD505-2E9C-101B-9397-08002B2CF9AE}" pid="3" name="Producer">
    <vt:lpwstr>3-Heights(TM) PDF Security Shell 4.8.25.2 (http://www.pdf-tools.com)</vt:lpwstr>
  </property>
</Properties>
</file>