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4" r:id="rId3"/>
    <p:sldId id="256" r:id="rId4"/>
    <p:sldId id="260" r:id="rId5"/>
    <p:sldId id="257" r:id="rId6"/>
    <p:sldId id="258" r:id="rId7"/>
    <p:sldId id="263" r:id="rId8"/>
    <p:sldId id="271" r:id="rId9"/>
    <p:sldId id="265" r:id="rId10"/>
    <p:sldId id="272" r:id="rId11"/>
    <p:sldId id="266" r:id="rId12"/>
    <p:sldId id="259" r:id="rId13"/>
    <p:sldId id="261" r:id="rId14"/>
    <p:sldId id="262" r:id="rId15"/>
    <p:sldId id="264"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4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D793FC9-F268-4A1C-A093-60711150124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B3D47C9-D9FC-4420-A744-6B89A243D619}">
      <dgm:prSet/>
      <dgm:spPr/>
      <dgm:t>
        <a:bodyPr/>
        <a:lstStyle/>
        <a:p>
          <a:r>
            <a:rPr lang="en-US" b="1" dirty="0"/>
            <a:t>Tutor</a:t>
          </a:r>
          <a:r>
            <a:rPr lang="en-US" dirty="0"/>
            <a:t>: </a:t>
          </a:r>
          <a:r>
            <a:rPr lang="en-GB" b="1" dirty="0"/>
            <a:t>Okwudili</a:t>
          </a:r>
          <a:r>
            <a:rPr lang="en-GB" dirty="0"/>
            <a:t> O. ONWURAH, </a:t>
          </a:r>
          <a:r>
            <a:rPr lang="en-GB" b="1" dirty="0"/>
            <a:t>LL.B.</a:t>
          </a:r>
          <a:r>
            <a:rPr lang="en-GB" dirty="0"/>
            <a:t> (Nigeria); </a:t>
          </a:r>
          <a:r>
            <a:rPr lang="en-GB" b="1" dirty="0"/>
            <a:t>BL</a:t>
          </a:r>
          <a:r>
            <a:rPr lang="en-GB" dirty="0"/>
            <a:t> (Abuja, Nigeria); </a:t>
          </a:r>
          <a:r>
            <a:rPr lang="en-GB" b="1" dirty="0"/>
            <a:t>LLM</a:t>
          </a:r>
          <a:r>
            <a:rPr lang="en-GB" dirty="0"/>
            <a:t> (Exeter, UK); </a:t>
          </a:r>
          <a:r>
            <a:rPr lang="en-GB" b="1" dirty="0"/>
            <a:t>LLM</a:t>
          </a:r>
          <a:r>
            <a:rPr lang="en-GB" dirty="0"/>
            <a:t> (Qingdao, PRC); </a:t>
          </a:r>
          <a:r>
            <a:rPr lang="en-GB" b="1" dirty="0"/>
            <a:t>LLM</a:t>
          </a:r>
          <a:r>
            <a:rPr lang="en-GB" dirty="0"/>
            <a:t> (Shanghai, PRC)</a:t>
          </a:r>
          <a:endParaRPr lang="en-US" dirty="0"/>
        </a:p>
      </dgm:t>
    </dgm:pt>
    <dgm:pt modelId="{3B4A0499-6413-43FF-A386-E2721FA19865}" type="parTrans" cxnId="{47B26742-AC34-473E-B2EF-084F9289332E}">
      <dgm:prSet/>
      <dgm:spPr/>
      <dgm:t>
        <a:bodyPr/>
        <a:lstStyle/>
        <a:p>
          <a:endParaRPr lang="en-US"/>
        </a:p>
      </dgm:t>
    </dgm:pt>
    <dgm:pt modelId="{87FB430B-75F2-4A98-9D03-92AAA2951C1F}" type="sibTrans" cxnId="{47B26742-AC34-473E-B2EF-084F9289332E}">
      <dgm:prSet/>
      <dgm:spPr/>
      <dgm:t>
        <a:bodyPr/>
        <a:lstStyle/>
        <a:p>
          <a:endParaRPr lang="en-US"/>
        </a:p>
      </dgm:t>
    </dgm:pt>
    <dgm:pt modelId="{A8BF8E76-CC70-4FFE-9E84-56635DBB574B}">
      <dgm:prSet/>
      <dgm:spPr/>
      <dgm:t>
        <a:bodyPr/>
        <a:lstStyle/>
        <a:p>
          <a:r>
            <a:rPr lang="en-US" dirty="0"/>
            <a:t>PhD in Law (Hong Kong)</a:t>
          </a:r>
          <a:br>
            <a:rPr lang="en-US" dirty="0"/>
          </a:br>
          <a:endParaRPr lang="en-US" dirty="0"/>
        </a:p>
      </dgm:t>
    </dgm:pt>
    <dgm:pt modelId="{FA5D942D-74A5-4061-9030-9816228997EF}" type="parTrans" cxnId="{AEEDF93A-6EFC-4794-9EA7-792AD6378CFA}">
      <dgm:prSet/>
      <dgm:spPr/>
      <dgm:t>
        <a:bodyPr/>
        <a:lstStyle/>
        <a:p>
          <a:endParaRPr lang="en-US"/>
        </a:p>
      </dgm:t>
    </dgm:pt>
    <dgm:pt modelId="{ECE27122-8DDC-4AB2-BC2B-CAA2EE80DAB4}" type="sibTrans" cxnId="{AEEDF93A-6EFC-4794-9EA7-792AD6378CFA}">
      <dgm:prSet/>
      <dgm:spPr/>
      <dgm:t>
        <a:bodyPr/>
        <a:lstStyle/>
        <a:p>
          <a:endParaRPr lang="en-US"/>
        </a:p>
      </dgm:t>
    </dgm:pt>
    <dgm:pt modelId="{3306BD63-0E89-49A9-9A19-0567680F4C23}">
      <dgm:prSet/>
      <dgm:spPr/>
      <dgm:t>
        <a:bodyPr/>
        <a:lstStyle/>
        <a:p>
          <a:r>
            <a:rPr lang="en-US" b="1" dirty="0">
              <a:solidFill>
                <a:srgbClr val="7030A0"/>
              </a:solidFill>
            </a:rPr>
            <a:t>Dr Okwudili O. Onwurah</a:t>
          </a:r>
        </a:p>
      </dgm:t>
    </dgm:pt>
    <dgm:pt modelId="{30624F51-6043-4586-B1CC-9CEDC9A4D448}" type="parTrans" cxnId="{D6BD83F6-285A-4EAF-A9E3-677B7328315D}">
      <dgm:prSet/>
      <dgm:spPr/>
      <dgm:t>
        <a:bodyPr/>
        <a:lstStyle/>
        <a:p>
          <a:endParaRPr lang="en-US"/>
        </a:p>
      </dgm:t>
    </dgm:pt>
    <dgm:pt modelId="{B8E6C81C-F96B-4037-B0AE-E195845F76E8}" type="sibTrans" cxnId="{D6BD83F6-285A-4EAF-A9E3-677B7328315D}">
      <dgm:prSet/>
      <dgm:spPr/>
      <dgm:t>
        <a:bodyPr/>
        <a:lstStyle/>
        <a:p>
          <a:endParaRPr lang="en-US"/>
        </a:p>
      </dgm:t>
    </dgm:pt>
    <dgm:pt modelId="{1C3346F7-2909-4802-A99B-C614BF60D0AA}" type="pres">
      <dgm:prSet presAssocID="{0D793FC9-F268-4A1C-A093-607111501244}" presName="Name0" presStyleCnt="0">
        <dgm:presLayoutVars>
          <dgm:dir/>
          <dgm:animLvl val="lvl"/>
          <dgm:resizeHandles val="exact"/>
        </dgm:presLayoutVars>
      </dgm:prSet>
      <dgm:spPr/>
    </dgm:pt>
    <dgm:pt modelId="{C5F0A950-62FA-4F84-A3CA-A98BE82F54E2}" type="pres">
      <dgm:prSet presAssocID="{3306BD63-0E89-49A9-9A19-0567680F4C23}" presName="boxAndChildren" presStyleCnt="0"/>
      <dgm:spPr/>
    </dgm:pt>
    <dgm:pt modelId="{9767B373-F5D2-4C16-8232-AD3EB3BA2865}" type="pres">
      <dgm:prSet presAssocID="{3306BD63-0E89-49A9-9A19-0567680F4C23}" presName="parentTextBox" presStyleLbl="node1" presStyleIdx="0" presStyleCnt="2" custScaleY="30958" custLinFactNeighborX="17539" custLinFactNeighborY="-1064"/>
      <dgm:spPr/>
    </dgm:pt>
    <dgm:pt modelId="{F5F75FCB-6600-4BC3-91BE-B7A919D87789}" type="pres">
      <dgm:prSet presAssocID="{87FB430B-75F2-4A98-9D03-92AAA2951C1F}" presName="sp" presStyleCnt="0"/>
      <dgm:spPr/>
    </dgm:pt>
    <dgm:pt modelId="{5F2D1CFE-F0BA-4745-B54D-24C092E006B0}" type="pres">
      <dgm:prSet presAssocID="{4B3D47C9-D9FC-4420-A744-6B89A243D619}" presName="arrowAndChildren" presStyleCnt="0"/>
      <dgm:spPr/>
    </dgm:pt>
    <dgm:pt modelId="{1267F2E7-7445-44C5-85A1-474EA1B37E02}" type="pres">
      <dgm:prSet presAssocID="{4B3D47C9-D9FC-4420-A744-6B89A243D619}" presName="parentTextArrow" presStyleLbl="node1" presStyleIdx="0" presStyleCnt="2"/>
      <dgm:spPr/>
    </dgm:pt>
    <dgm:pt modelId="{50E560F1-A1B3-4C64-B8C9-000AEB7FD047}" type="pres">
      <dgm:prSet presAssocID="{4B3D47C9-D9FC-4420-A744-6B89A243D619}" presName="arrow" presStyleLbl="node1" presStyleIdx="1" presStyleCnt="2"/>
      <dgm:spPr/>
    </dgm:pt>
    <dgm:pt modelId="{36B24DEE-2EFE-405E-9811-D9B994214603}" type="pres">
      <dgm:prSet presAssocID="{4B3D47C9-D9FC-4420-A744-6B89A243D619}" presName="descendantArrow" presStyleCnt="0"/>
      <dgm:spPr/>
    </dgm:pt>
    <dgm:pt modelId="{776488E1-41F0-4B79-AF8B-E69517EDFD16}" type="pres">
      <dgm:prSet presAssocID="{A8BF8E76-CC70-4FFE-9E84-56635DBB574B}" presName="childTextArrow" presStyleLbl="fgAccFollowNode1" presStyleIdx="0" presStyleCnt="1" custScaleY="133803">
        <dgm:presLayoutVars>
          <dgm:bulletEnabled val="1"/>
        </dgm:presLayoutVars>
      </dgm:prSet>
      <dgm:spPr/>
    </dgm:pt>
  </dgm:ptLst>
  <dgm:cxnLst>
    <dgm:cxn modelId="{2CA50D17-3428-4E21-A0E9-2142B609A549}" type="presOf" srcId="{A8BF8E76-CC70-4FFE-9E84-56635DBB574B}" destId="{776488E1-41F0-4B79-AF8B-E69517EDFD16}" srcOrd="0" destOrd="0" presId="urn:microsoft.com/office/officeart/2005/8/layout/process4"/>
    <dgm:cxn modelId="{AEEDF93A-6EFC-4794-9EA7-792AD6378CFA}" srcId="{4B3D47C9-D9FC-4420-A744-6B89A243D619}" destId="{A8BF8E76-CC70-4FFE-9E84-56635DBB574B}" srcOrd="0" destOrd="0" parTransId="{FA5D942D-74A5-4061-9030-9816228997EF}" sibTransId="{ECE27122-8DDC-4AB2-BC2B-CAA2EE80DAB4}"/>
    <dgm:cxn modelId="{47B26742-AC34-473E-B2EF-084F9289332E}" srcId="{0D793FC9-F268-4A1C-A093-607111501244}" destId="{4B3D47C9-D9FC-4420-A744-6B89A243D619}" srcOrd="0" destOrd="0" parTransId="{3B4A0499-6413-43FF-A386-E2721FA19865}" sibTransId="{87FB430B-75F2-4A98-9D03-92AAA2951C1F}"/>
    <dgm:cxn modelId="{B199074C-A959-42AE-950B-CC10A8601A0B}" type="presOf" srcId="{0D793FC9-F268-4A1C-A093-607111501244}" destId="{1C3346F7-2909-4802-A99B-C614BF60D0AA}" srcOrd="0" destOrd="0" presId="urn:microsoft.com/office/officeart/2005/8/layout/process4"/>
    <dgm:cxn modelId="{257CA2B2-EA2D-4959-955D-DFCE9E7E358F}" type="presOf" srcId="{4B3D47C9-D9FC-4420-A744-6B89A243D619}" destId="{50E560F1-A1B3-4C64-B8C9-000AEB7FD047}" srcOrd="1" destOrd="0" presId="urn:microsoft.com/office/officeart/2005/8/layout/process4"/>
    <dgm:cxn modelId="{30CD7EBF-67CD-46FF-BC97-F2DED6ACCACB}" type="presOf" srcId="{3306BD63-0E89-49A9-9A19-0567680F4C23}" destId="{9767B373-F5D2-4C16-8232-AD3EB3BA2865}" srcOrd="0" destOrd="0" presId="urn:microsoft.com/office/officeart/2005/8/layout/process4"/>
    <dgm:cxn modelId="{FBA06BCD-9128-4C68-905E-EFF4446AEF5D}" type="presOf" srcId="{4B3D47C9-D9FC-4420-A744-6B89A243D619}" destId="{1267F2E7-7445-44C5-85A1-474EA1B37E02}" srcOrd="0" destOrd="0" presId="urn:microsoft.com/office/officeart/2005/8/layout/process4"/>
    <dgm:cxn modelId="{D6BD83F6-285A-4EAF-A9E3-677B7328315D}" srcId="{0D793FC9-F268-4A1C-A093-607111501244}" destId="{3306BD63-0E89-49A9-9A19-0567680F4C23}" srcOrd="1" destOrd="0" parTransId="{30624F51-6043-4586-B1CC-9CEDC9A4D448}" sibTransId="{B8E6C81C-F96B-4037-B0AE-E195845F76E8}"/>
    <dgm:cxn modelId="{E0C8B17A-7F02-4F63-810D-DF96617E6B2D}" type="presParOf" srcId="{1C3346F7-2909-4802-A99B-C614BF60D0AA}" destId="{C5F0A950-62FA-4F84-A3CA-A98BE82F54E2}" srcOrd="0" destOrd="0" presId="urn:microsoft.com/office/officeart/2005/8/layout/process4"/>
    <dgm:cxn modelId="{7141D6E0-9349-45F8-9636-CB6596552D4E}" type="presParOf" srcId="{C5F0A950-62FA-4F84-A3CA-A98BE82F54E2}" destId="{9767B373-F5D2-4C16-8232-AD3EB3BA2865}" srcOrd="0" destOrd="0" presId="urn:microsoft.com/office/officeart/2005/8/layout/process4"/>
    <dgm:cxn modelId="{0C2E3242-DD21-46C5-AA08-077C0A82A4E8}" type="presParOf" srcId="{1C3346F7-2909-4802-A99B-C614BF60D0AA}" destId="{F5F75FCB-6600-4BC3-91BE-B7A919D87789}" srcOrd="1" destOrd="0" presId="urn:microsoft.com/office/officeart/2005/8/layout/process4"/>
    <dgm:cxn modelId="{F99384A6-756B-4F34-BBEF-133B8347CFF4}" type="presParOf" srcId="{1C3346F7-2909-4802-A99B-C614BF60D0AA}" destId="{5F2D1CFE-F0BA-4745-B54D-24C092E006B0}" srcOrd="2" destOrd="0" presId="urn:microsoft.com/office/officeart/2005/8/layout/process4"/>
    <dgm:cxn modelId="{2026DBF1-B70E-4B5A-9191-54EE5B1A3FB7}" type="presParOf" srcId="{5F2D1CFE-F0BA-4745-B54D-24C092E006B0}" destId="{1267F2E7-7445-44C5-85A1-474EA1B37E02}" srcOrd="0" destOrd="0" presId="urn:microsoft.com/office/officeart/2005/8/layout/process4"/>
    <dgm:cxn modelId="{17BCA71F-A8C9-4F60-8970-4FE7522DAEAD}" type="presParOf" srcId="{5F2D1CFE-F0BA-4745-B54D-24C092E006B0}" destId="{50E560F1-A1B3-4C64-B8C9-000AEB7FD047}" srcOrd="1" destOrd="0" presId="urn:microsoft.com/office/officeart/2005/8/layout/process4"/>
    <dgm:cxn modelId="{D5099044-8757-44E1-B016-8040BDFB48D5}" type="presParOf" srcId="{5F2D1CFE-F0BA-4745-B54D-24C092E006B0}" destId="{36B24DEE-2EFE-405E-9811-D9B994214603}" srcOrd="2" destOrd="0" presId="urn:microsoft.com/office/officeart/2005/8/layout/process4"/>
    <dgm:cxn modelId="{29D1FAEC-771F-471D-A5D5-BE21DDF348A8}" type="presParOf" srcId="{36B24DEE-2EFE-405E-9811-D9B994214603}" destId="{776488E1-41F0-4B79-AF8B-E69517EDFD1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F0261D-2D55-44FE-9210-5FD47F397E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A3F13B-47ED-43DF-B9E5-A98CF9EEB27D}">
      <dgm:prSet/>
      <dgm:spPr/>
      <dgm:t>
        <a:bodyPr/>
        <a:lstStyle/>
        <a:p>
          <a:r>
            <a:rPr lang="en-GB"/>
            <a:t>The purpose of the online lesson is to encourage you to </a:t>
          </a:r>
          <a:r>
            <a:rPr lang="en-GB" b="1" u="sng"/>
            <a:t>participate actively </a:t>
          </a:r>
          <a:r>
            <a:rPr lang="en-GB"/>
            <a:t>in achieving your needs and simplifying your legal education. </a:t>
          </a:r>
          <a:r>
            <a:rPr lang="en-GB" i="1"/>
            <a:t>I want you to be the best!</a:t>
          </a:r>
          <a:endParaRPr lang="en-US"/>
        </a:p>
      </dgm:t>
    </dgm:pt>
    <dgm:pt modelId="{8FF08942-7391-4348-92FC-09578CC6DC39}" type="parTrans" cxnId="{A4AAC06D-AE2B-44A7-99FC-70B2928B7046}">
      <dgm:prSet/>
      <dgm:spPr/>
      <dgm:t>
        <a:bodyPr/>
        <a:lstStyle/>
        <a:p>
          <a:endParaRPr lang="en-US"/>
        </a:p>
      </dgm:t>
    </dgm:pt>
    <dgm:pt modelId="{B9FAA6FA-A55E-4E23-A733-53F6A54EFCF4}" type="sibTrans" cxnId="{A4AAC06D-AE2B-44A7-99FC-70B2928B7046}">
      <dgm:prSet/>
      <dgm:spPr/>
      <dgm:t>
        <a:bodyPr/>
        <a:lstStyle/>
        <a:p>
          <a:endParaRPr lang="en-US"/>
        </a:p>
      </dgm:t>
    </dgm:pt>
    <dgm:pt modelId="{6FD09409-AFB0-4F9A-BE0C-46F959774E90}">
      <dgm:prSet/>
      <dgm:spPr/>
      <dgm:t>
        <a:bodyPr/>
        <a:lstStyle/>
        <a:p>
          <a:r>
            <a:rPr lang="en-GB"/>
            <a:t>Will make the learning process more </a:t>
          </a:r>
          <a:r>
            <a:rPr lang="en-GB" b="1"/>
            <a:t>interactive discussions </a:t>
          </a:r>
          <a:r>
            <a:rPr lang="en-GB"/>
            <a:t>and feel free to ask any question or you can speak.</a:t>
          </a:r>
          <a:endParaRPr lang="en-US"/>
        </a:p>
      </dgm:t>
    </dgm:pt>
    <dgm:pt modelId="{F4A3C124-7376-407A-98EF-6D4F389FE0CE}" type="parTrans" cxnId="{22442EA2-D5D7-4ADC-AAEE-129243005349}">
      <dgm:prSet/>
      <dgm:spPr/>
      <dgm:t>
        <a:bodyPr/>
        <a:lstStyle/>
        <a:p>
          <a:endParaRPr lang="en-US"/>
        </a:p>
      </dgm:t>
    </dgm:pt>
    <dgm:pt modelId="{9DEAA4C5-B7C1-4FBF-89D2-F56254B6FB52}" type="sibTrans" cxnId="{22442EA2-D5D7-4ADC-AAEE-129243005349}">
      <dgm:prSet/>
      <dgm:spPr/>
      <dgm:t>
        <a:bodyPr/>
        <a:lstStyle/>
        <a:p>
          <a:endParaRPr lang="en-US"/>
        </a:p>
      </dgm:t>
    </dgm:pt>
    <dgm:pt modelId="{CB7AF24D-FB4F-4210-B8BF-267FB2A35091}">
      <dgm:prSet/>
      <dgm:spPr/>
      <dgm:t>
        <a:bodyPr/>
        <a:lstStyle/>
        <a:p>
          <a:r>
            <a:rPr lang="en-GB"/>
            <a:t>You have the right to choose whether to turn on your video or not.</a:t>
          </a:r>
          <a:endParaRPr lang="en-US"/>
        </a:p>
      </dgm:t>
    </dgm:pt>
    <dgm:pt modelId="{B1763A64-2655-437C-9198-40DD3D811301}" type="parTrans" cxnId="{A0BF5599-8C3F-4AE4-A729-018BAEE1C9C8}">
      <dgm:prSet/>
      <dgm:spPr/>
      <dgm:t>
        <a:bodyPr/>
        <a:lstStyle/>
        <a:p>
          <a:endParaRPr lang="en-US"/>
        </a:p>
      </dgm:t>
    </dgm:pt>
    <dgm:pt modelId="{C95D5CE8-A1A2-42A0-BD09-63E4399FD823}" type="sibTrans" cxnId="{A0BF5599-8C3F-4AE4-A729-018BAEE1C9C8}">
      <dgm:prSet/>
      <dgm:spPr/>
      <dgm:t>
        <a:bodyPr/>
        <a:lstStyle/>
        <a:p>
          <a:endParaRPr lang="en-US"/>
        </a:p>
      </dgm:t>
    </dgm:pt>
    <dgm:pt modelId="{C2C6110B-A200-4E00-A022-5CE342809BA6}">
      <dgm:prSet/>
      <dgm:spPr/>
      <dgm:t>
        <a:bodyPr/>
        <a:lstStyle/>
        <a:p>
          <a:r>
            <a:rPr lang="en-GB" b="1"/>
            <a:t>Participation</a:t>
          </a:r>
          <a:r>
            <a:rPr lang="en-GB"/>
            <a:t> prepares you for your exam and learning needs with ease.</a:t>
          </a:r>
          <a:endParaRPr lang="en-US"/>
        </a:p>
      </dgm:t>
    </dgm:pt>
    <dgm:pt modelId="{3CFD4D89-FD3D-4B44-B6F8-8CB4428C6F4D}" type="parTrans" cxnId="{76A397A0-B404-48B6-B4AB-184C79E9F608}">
      <dgm:prSet/>
      <dgm:spPr/>
      <dgm:t>
        <a:bodyPr/>
        <a:lstStyle/>
        <a:p>
          <a:endParaRPr lang="en-US"/>
        </a:p>
      </dgm:t>
    </dgm:pt>
    <dgm:pt modelId="{2413B61A-22B3-46C2-9D88-48F5EDA50F9B}" type="sibTrans" cxnId="{76A397A0-B404-48B6-B4AB-184C79E9F608}">
      <dgm:prSet/>
      <dgm:spPr/>
      <dgm:t>
        <a:bodyPr/>
        <a:lstStyle/>
        <a:p>
          <a:endParaRPr lang="en-US"/>
        </a:p>
      </dgm:t>
    </dgm:pt>
    <dgm:pt modelId="{E504DEF7-6C57-4261-9F15-D8D96ECE0325}" type="pres">
      <dgm:prSet presAssocID="{6CF0261D-2D55-44FE-9210-5FD47F397E45}" presName="root" presStyleCnt="0">
        <dgm:presLayoutVars>
          <dgm:dir/>
          <dgm:resizeHandles val="exact"/>
        </dgm:presLayoutVars>
      </dgm:prSet>
      <dgm:spPr/>
    </dgm:pt>
    <dgm:pt modelId="{764A1FB1-3F1C-4A74-B3AC-F3C71D3CBDD0}" type="pres">
      <dgm:prSet presAssocID="{35A3F13B-47ED-43DF-B9E5-A98CF9EEB27D}" presName="compNode" presStyleCnt="0"/>
      <dgm:spPr/>
    </dgm:pt>
    <dgm:pt modelId="{A308C6F5-232C-4278-837A-436FEC36C9EF}" type="pres">
      <dgm:prSet presAssocID="{35A3F13B-47ED-43DF-B9E5-A98CF9EEB27D}" presName="bgRect" presStyleLbl="bgShp" presStyleIdx="0" presStyleCnt="4"/>
      <dgm:spPr/>
    </dgm:pt>
    <dgm:pt modelId="{475D098F-80C1-4FDB-AA15-93FD6C92AD89}" type="pres">
      <dgm:prSet presAssocID="{35A3F13B-47ED-43DF-B9E5-A98CF9EEB27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6BB4887-9DD3-4E2B-81C1-34165235F025}" type="pres">
      <dgm:prSet presAssocID="{35A3F13B-47ED-43DF-B9E5-A98CF9EEB27D}" presName="spaceRect" presStyleCnt="0"/>
      <dgm:spPr/>
    </dgm:pt>
    <dgm:pt modelId="{52DED1E9-87B8-4E95-AEA1-5809C60BC887}" type="pres">
      <dgm:prSet presAssocID="{35A3F13B-47ED-43DF-B9E5-A98CF9EEB27D}" presName="parTx" presStyleLbl="revTx" presStyleIdx="0" presStyleCnt="4">
        <dgm:presLayoutVars>
          <dgm:chMax val="0"/>
          <dgm:chPref val="0"/>
        </dgm:presLayoutVars>
      </dgm:prSet>
      <dgm:spPr/>
    </dgm:pt>
    <dgm:pt modelId="{DA85CD30-2433-4F21-8546-1126D955669C}" type="pres">
      <dgm:prSet presAssocID="{B9FAA6FA-A55E-4E23-A733-53F6A54EFCF4}" presName="sibTrans" presStyleCnt="0"/>
      <dgm:spPr/>
    </dgm:pt>
    <dgm:pt modelId="{3632C0B6-4511-4935-8CD7-7FA822AA0493}" type="pres">
      <dgm:prSet presAssocID="{6FD09409-AFB0-4F9A-BE0C-46F959774E90}" presName="compNode" presStyleCnt="0"/>
      <dgm:spPr/>
    </dgm:pt>
    <dgm:pt modelId="{ED158944-AB7D-40B3-A81C-A0C0BF438834}" type="pres">
      <dgm:prSet presAssocID="{6FD09409-AFB0-4F9A-BE0C-46F959774E90}" presName="bgRect" presStyleLbl="bgShp" presStyleIdx="1" presStyleCnt="4"/>
      <dgm:spPr/>
    </dgm:pt>
    <dgm:pt modelId="{3EE44FAA-E8AA-4C6C-B66C-DA96929CA60A}" type="pres">
      <dgm:prSet presAssocID="{6FD09409-AFB0-4F9A-BE0C-46F959774E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44261869-2890-4EA4-884D-F08E7CFF4AAF}" type="pres">
      <dgm:prSet presAssocID="{6FD09409-AFB0-4F9A-BE0C-46F959774E90}" presName="spaceRect" presStyleCnt="0"/>
      <dgm:spPr/>
    </dgm:pt>
    <dgm:pt modelId="{4F42BC31-629C-4823-8F02-EDD1C0D900B0}" type="pres">
      <dgm:prSet presAssocID="{6FD09409-AFB0-4F9A-BE0C-46F959774E90}" presName="parTx" presStyleLbl="revTx" presStyleIdx="1" presStyleCnt="4">
        <dgm:presLayoutVars>
          <dgm:chMax val="0"/>
          <dgm:chPref val="0"/>
        </dgm:presLayoutVars>
      </dgm:prSet>
      <dgm:spPr/>
    </dgm:pt>
    <dgm:pt modelId="{8484C96D-DC15-4445-B12B-7C6DEE7214C4}" type="pres">
      <dgm:prSet presAssocID="{9DEAA4C5-B7C1-4FBF-89D2-F56254B6FB52}" presName="sibTrans" presStyleCnt="0"/>
      <dgm:spPr/>
    </dgm:pt>
    <dgm:pt modelId="{922FCC07-F04B-4471-9600-B0D5DFDCF049}" type="pres">
      <dgm:prSet presAssocID="{CB7AF24D-FB4F-4210-B8BF-267FB2A35091}" presName="compNode" presStyleCnt="0"/>
      <dgm:spPr/>
    </dgm:pt>
    <dgm:pt modelId="{3913E2D7-983E-4C8F-8EBF-4F896A926757}" type="pres">
      <dgm:prSet presAssocID="{CB7AF24D-FB4F-4210-B8BF-267FB2A35091}" presName="bgRect" presStyleLbl="bgShp" presStyleIdx="2" presStyleCnt="4"/>
      <dgm:spPr/>
    </dgm:pt>
    <dgm:pt modelId="{C51882E3-379A-4170-BC65-3F23427DDFA9}" type="pres">
      <dgm:prSet presAssocID="{CB7AF24D-FB4F-4210-B8BF-267FB2A350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
        </a:ext>
      </dgm:extLst>
    </dgm:pt>
    <dgm:pt modelId="{D12A3B45-769B-4B04-A530-34BC76A50615}" type="pres">
      <dgm:prSet presAssocID="{CB7AF24D-FB4F-4210-B8BF-267FB2A35091}" presName="spaceRect" presStyleCnt="0"/>
      <dgm:spPr/>
    </dgm:pt>
    <dgm:pt modelId="{889792C3-E0D7-4022-946F-703B16949394}" type="pres">
      <dgm:prSet presAssocID="{CB7AF24D-FB4F-4210-B8BF-267FB2A35091}" presName="parTx" presStyleLbl="revTx" presStyleIdx="2" presStyleCnt="4">
        <dgm:presLayoutVars>
          <dgm:chMax val="0"/>
          <dgm:chPref val="0"/>
        </dgm:presLayoutVars>
      </dgm:prSet>
      <dgm:spPr/>
    </dgm:pt>
    <dgm:pt modelId="{0205E4A8-55FF-4D52-ADAC-DCD719659583}" type="pres">
      <dgm:prSet presAssocID="{C95D5CE8-A1A2-42A0-BD09-63E4399FD823}" presName="sibTrans" presStyleCnt="0"/>
      <dgm:spPr/>
    </dgm:pt>
    <dgm:pt modelId="{0225E4A0-7028-4852-84FF-CE17E40DED34}" type="pres">
      <dgm:prSet presAssocID="{C2C6110B-A200-4E00-A022-5CE342809BA6}" presName="compNode" presStyleCnt="0"/>
      <dgm:spPr/>
    </dgm:pt>
    <dgm:pt modelId="{E31DD10D-F3A1-4F3A-9025-3BCF391ABEB1}" type="pres">
      <dgm:prSet presAssocID="{C2C6110B-A200-4E00-A022-5CE342809BA6}" presName="bgRect" presStyleLbl="bgShp" presStyleIdx="3" presStyleCnt="4"/>
      <dgm:spPr/>
    </dgm:pt>
    <dgm:pt modelId="{FD17031B-F77F-432A-950B-E8AC148C4689}" type="pres">
      <dgm:prSet presAssocID="{C2C6110B-A200-4E00-A022-5CE342809B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6C3D9D82-18C5-458F-85D8-7DAE8D68090A}" type="pres">
      <dgm:prSet presAssocID="{C2C6110B-A200-4E00-A022-5CE342809BA6}" presName="spaceRect" presStyleCnt="0"/>
      <dgm:spPr/>
    </dgm:pt>
    <dgm:pt modelId="{46C2C13D-87F9-4266-BFB4-774D94FAAEB0}" type="pres">
      <dgm:prSet presAssocID="{C2C6110B-A200-4E00-A022-5CE342809BA6}" presName="parTx" presStyleLbl="revTx" presStyleIdx="3" presStyleCnt="4">
        <dgm:presLayoutVars>
          <dgm:chMax val="0"/>
          <dgm:chPref val="0"/>
        </dgm:presLayoutVars>
      </dgm:prSet>
      <dgm:spPr/>
    </dgm:pt>
  </dgm:ptLst>
  <dgm:cxnLst>
    <dgm:cxn modelId="{37B6A028-3E0C-4E46-A0B9-6031C2080DA7}" type="presOf" srcId="{6CF0261D-2D55-44FE-9210-5FD47F397E45}" destId="{E504DEF7-6C57-4261-9F15-D8D96ECE0325}" srcOrd="0" destOrd="0" presId="urn:microsoft.com/office/officeart/2018/2/layout/IconVerticalSolidList"/>
    <dgm:cxn modelId="{A4AAC06D-AE2B-44A7-99FC-70B2928B7046}" srcId="{6CF0261D-2D55-44FE-9210-5FD47F397E45}" destId="{35A3F13B-47ED-43DF-B9E5-A98CF9EEB27D}" srcOrd="0" destOrd="0" parTransId="{8FF08942-7391-4348-92FC-09578CC6DC39}" sibTransId="{B9FAA6FA-A55E-4E23-A733-53F6A54EFCF4}"/>
    <dgm:cxn modelId="{508BA88F-9CAB-4F76-993C-196BD736AFAF}" type="presOf" srcId="{CB7AF24D-FB4F-4210-B8BF-267FB2A35091}" destId="{889792C3-E0D7-4022-946F-703B16949394}" srcOrd="0" destOrd="0" presId="urn:microsoft.com/office/officeart/2018/2/layout/IconVerticalSolidList"/>
    <dgm:cxn modelId="{A0BF5599-8C3F-4AE4-A729-018BAEE1C9C8}" srcId="{6CF0261D-2D55-44FE-9210-5FD47F397E45}" destId="{CB7AF24D-FB4F-4210-B8BF-267FB2A35091}" srcOrd="2" destOrd="0" parTransId="{B1763A64-2655-437C-9198-40DD3D811301}" sibTransId="{C95D5CE8-A1A2-42A0-BD09-63E4399FD823}"/>
    <dgm:cxn modelId="{04E4CC9D-A77F-43A5-A1B5-1D8B1909E41C}" type="presOf" srcId="{35A3F13B-47ED-43DF-B9E5-A98CF9EEB27D}" destId="{52DED1E9-87B8-4E95-AEA1-5809C60BC887}" srcOrd="0" destOrd="0" presId="urn:microsoft.com/office/officeart/2018/2/layout/IconVerticalSolidList"/>
    <dgm:cxn modelId="{76A397A0-B404-48B6-B4AB-184C79E9F608}" srcId="{6CF0261D-2D55-44FE-9210-5FD47F397E45}" destId="{C2C6110B-A200-4E00-A022-5CE342809BA6}" srcOrd="3" destOrd="0" parTransId="{3CFD4D89-FD3D-4B44-B6F8-8CB4428C6F4D}" sibTransId="{2413B61A-22B3-46C2-9D88-48F5EDA50F9B}"/>
    <dgm:cxn modelId="{22442EA2-D5D7-4ADC-AAEE-129243005349}" srcId="{6CF0261D-2D55-44FE-9210-5FD47F397E45}" destId="{6FD09409-AFB0-4F9A-BE0C-46F959774E90}" srcOrd="1" destOrd="0" parTransId="{F4A3C124-7376-407A-98EF-6D4F389FE0CE}" sibTransId="{9DEAA4C5-B7C1-4FBF-89D2-F56254B6FB52}"/>
    <dgm:cxn modelId="{6C1243C5-4A38-497B-8FC6-D7BF8C8639AE}" type="presOf" srcId="{6FD09409-AFB0-4F9A-BE0C-46F959774E90}" destId="{4F42BC31-629C-4823-8F02-EDD1C0D900B0}" srcOrd="0" destOrd="0" presId="urn:microsoft.com/office/officeart/2018/2/layout/IconVerticalSolidList"/>
    <dgm:cxn modelId="{6F03DCC7-3234-4914-A431-4BE9B2149311}" type="presOf" srcId="{C2C6110B-A200-4E00-A022-5CE342809BA6}" destId="{46C2C13D-87F9-4266-BFB4-774D94FAAEB0}" srcOrd="0" destOrd="0" presId="urn:microsoft.com/office/officeart/2018/2/layout/IconVerticalSolidList"/>
    <dgm:cxn modelId="{1BA8783B-997C-427E-81AD-6946FF905D38}" type="presParOf" srcId="{E504DEF7-6C57-4261-9F15-D8D96ECE0325}" destId="{764A1FB1-3F1C-4A74-B3AC-F3C71D3CBDD0}" srcOrd="0" destOrd="0" presId="urn:microsoft.com/office/officeart/2018/2/layout/IconVerticalSolidList"/>
    <dgm:cxn modelId="{C238800A-1A71-4643-AC9B-A1FC66B45C43}" type="presParOf" srcId="{764A1FB1-3F1C-4A74-B3AC-F3C71D3CBDD0}" destId="{A308C6F5-232C-4278-837A-436FEC36C9EF}" srcOrd="0" destOrd="0" presId="urn:microsoft.com/office/officeart/2018/2/layout/IconVerticalSolidList"/>
    <dgm:cxn modelId="{97D7457C-2C17-4A23-B25A-6E5A26388512}" type="presParOf" srcId="{764A1FB1-3F1C-4A74-B3AC-F3C71D3CBDD0}" destId="{475D098F-80C1-4FDB-AA15-93FD6C92AD89}" srcOrd="1" destOrd="0" presId="urn:microsoft.com/office/officeart/2018/2/layout/IconVerticalSolidList"/>
    <dgm:cxn modelId="{CBE59FD2-3F82-4FA0-8EB2-95C036AB1A8B}" type="presParOf" srcId="{764A1FB1-3F1C-4A74-B3AC-F3C71D3CBDD0}" destId="{16BB4887-9DD3-4E2B-81C1-34165235F025}" srcOrd="2" destOrd="0" presId="urn:microsoft.com/office/officeart/2018/2/layout/IconVerticalSolidList"/>
    <dgm:cxn modelId="{00696320-A1E7-4930-87B5-2C864B617FAE}" type="presParOf" srcId="{764A1FB1-3F1C-4A74-B3AC-F3C71D3CBDD0}" destId="{52DED1E9-87B8-4E95-AEA1-5809C60BC887}" srcOrd="3" destOrd="0" presId="urn:microsoft.com/office/officeart/2018/2/layout/IconVerticalSolidList"/>
    <dgm:cxn modelId="{8779DD45-473A-4AA8-99C0-21C56025DE7D}" type="presParOf" srcId="{E504DEF7-6C57-4261-9F15-D8D96ECE0325}" destId="{DA85CD30-2433-4F21-8546-1126D955669C}" srcOrd="1" destOrd="0" presId="urn:microsoft.com/office/officeart/2018/2/layout/IconVerticalSolidList"/>
    <dgm:cxn modelId="{D6281534-0251-41E3-AC50-6194A9D06548}" type="presParOf" srcId="{E504DEF7-6C57-4261-9F15-D8D96ECE0325}" destId="{3632C0B6-4511-4935-8CD7-7FA822AA0493}" srcOrd="2" destOrd="0" presId="urn:microsoft.com/office/officeart/2018/2/layout/IconVerticalSolidList"/>
    <dgm:cxn modelId="{6152A8E5-A70C-48AC-9D83-EF618BCE6856}" type="presParOf" srcId="{3632C0B6-4511-4935-8CD7-7FA822AA0493}" destId="{ED158944-AB7D-40B3-A81C-A0C0BF438834}" srcOrd="0" destOrd="0" presId="urn:microsoft.com/office/officeart/2018/2/layout/IconVerticalSolidList"/>
    <dgm:cxn modelId="{818B0962-7799-40DA-B7B4-4F32E1F99200}" type="presParOf" srcId="{3632C0B6-4511-4935-8CD7-7FA822AA0493}" destId="{3EE44FAA-E8AA-4C6C-B66C-DA96929CA60A}" srcOrd="1" destOrd="0" presId="urn:microsoft.com/office/officeart/2018/2/layout/IconVerticalSolidList"/>
    <dgm:cxn modelId="{A56C8879-2E20-4325-8277-5F97B2A0C72A}" type="presParOf" srcId="{3632C0B6-4511-4935-8CD7-7FA822AA0493}" destId="{44261869-2890-4EA4-884D-F08E7CFF4AAF}" srcOrd="2" destOrd="0" presId="urn:microsoft.com/office/officeart/2018/2/layout/IconVerticalSolidList"/>
    <dgm:cxn modelId="{997D2635-B9B6-473B-96D1-B6181E87B955}" type="presParOf" srcId="{3632C0B6-4511-4935-8CD7-7FA822AA0493}" destId="{4F42BC31-629C-4823-8F02-EDD1C0D900B0}" srcOrd="3" destOrd="0" presId="urn:microsoft.com/office/officeart/2018/2/layout/IconVerticalSolidList"/>
    <dgm:cxn modelId="{1019355F-C2A2-4F5B-B099-8669CBF3174F}" type="presParOf" srcId="{E504DEF7-6C57-4261-9F15-D8D96ECE0325}" destId="{8484C96D-DC15-4445-B12B-7C6DEE7214C4}" srcOrd="3" destOrd="0" presId="urn:microsoft.com/office/officeart/2018/2/layout/IconVerticalSolidList"/>
    <dgm:cxn modelId="{B7A16E4F-3625-4C02-823E-69051749CA00}" type="presParOf" srcId="{E504DEF7-6C57-4261-9F15-D8D96ECE0325}" destId="{922FCC07-F04B-4471-9600-B0D5DFDCF049}" srcOrd="4" destOrd="0" presId="urn:microsoft.com/office/officeart/2018/2/layout/IconVerticalSolidList"/>
    <dgm:cxn modelId="{C0B2BB2E-F68C-4A86-9399-683B049E9CD8}" type="presParOf" srcId="{922FCC07-F04B-4471-9600-B0D5DFDCF049}" destId="{3913E2D7-983E-4C8F-8EBF-4F896A926757}" srcOrd="0" destOrd="0" presId="urn:microsoft.com/office/officeart/2018/2/layout/IconVerticalSolidList"/>
    <dgm:cxn modelId="{CEDE4D41-947E-48D8-8F87-4347DA63F14A}" type="presParOf" srcId="{922FCC07-F04B-4471-9600-B0D5DFDCF049}" destId="{C51882E3-379A-4170-BC65-3F23427DDFA9}" srcOrd="1" destOrd="0" presId="urn:microsoft.com/office/officeart/2018/2/layout/IconVerticalSolidList"/>
    <dgm:cxn modelId="{FF02B940-EA10-41F1-8D96-A936EFEBCC7A}" type="presParOf" srcId="{922FCC07-F04B-4471-9600-B0D5DFDCF049}" destId="{D12A3B45-769B-4B04-A530-34BC76A50615}" srcOrd="2" destOrd="0" presId="urn:microsoft.com/office/officeart/2018/2/layout/IconVerticalSolidList"/>
    <dgm:cxn modelId="{1184F7B1-C14D-4D1F-98CE-D003841599DA}" type="presParOf" srcId="{922FCC07-F04B-4471-9600-B0D5DFDCF049}" destId="{889792C3-E0D7-4022-946F-703B16949394}" srcOrd="3" destOrd="0" presId="urn:microsoft.com/office/officeart/2018/2/layout/IconVerticalSolidList"/>
    <dgm:cxn modelId="{3F1602AA-AE51-46E9-9DC9-47EB9A1B089B}" type="presParOf" srcId="{E504DEF7-6C57-4261-9F15-D8D96ECE0325}" destId="{0205E4A8-55FF-4D52-ADAC-DCD719659583}" srcOrd="5" destOrd="0" presId="urn:microsoft.com/office/officeart/2018/2/layout/IconVerticalSolidList"/>
    <dgm:cxn modelId="{20031BD5-9ED0-42DB-9848-91C2E95DCB74}" type="presParOf" srcId="{E504DEF7-6C57-4261-9F15-D8D96ECE0325}" destId="{0225E4A0-7028-4852-84FF-CE17E40DED34}" srcOrd="6" destOrd="0" presId="urn:microsoft.com/office/officeart/2018/2/layout/IconVerticalSolidList"/>
    <dgm:cxn modelId="{DB5555F7-2B95-4E63-AE55-8E4289C8555F}" type="presParOf" srcId="{0225E4A0-7028-4852-84FF-CE17E40DED34}" destId="{E31DD10D-F3A1-4F3A-9025-3BCF391ABEB1}" srcOrd="0" destOrd="0" presId="urn:microsoft.com/office/officeart/2018/2/layout/IconVerticalSolidList"/>
    <dgm:cxn modelId="{95931166-23DB-48BB-9BB2-86C22D81280D}" type="presParOf" srcId="{0225E4A0-7028-4852-84FF-CE17E40DED34}" destId="{FD17031B-F77F-432A-950B-E8AC148C4689}" srcOrd="1" destOrd="0" presId="urn:microsoft.com/office/officeart/2018/2/layout/IconVerticalSolidList"/>
    <dgm:cxn modelId="{D4AB398E-4CAC-442F-B5AC-1919369FCB01}" type="presParOf" srcId="{0225E4A0-7028-4852-84FF-CE17E40DED34}" destId="{6C3D9D82-18C5-458F-85D8-7DAE8D68090A}" srcOrd="2" destOrd="0" presId="urn:microsoft.com/office/officeart/2018/2/layout/IconVerticalSolidList"/>
    <dgm:cxn modelId="{973D27F5-9277-4E1D-A318-454B50CA804F}" type="presParOf" srcId="{0225E4A0-7028-4852-84FF-CE17E40DED34}" destId="{46C2C13D-87F9-4266-BFB4-774D94FAAE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7B373-F5D2-4C16-8232-AD3EB3BA2865}">
      <dsp:nvSpPr>
        <dsp:cNvPr id="0" name=""/>
        <dsp:cNvSpPr/>
      </dsp:nvSpPr>
      <dsp:spPr>
        <a:xfrm>
          <a:off x="0" y="2815208"/>
          <a:ext cx="9601196" cy="57578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7030A0"/>
              </a:solidFill>
            </a:rPr>
            <a:t>Dr Okwudili O. Onwurah</a:t>
          </a:r>
        </a:p>
      </dsp:txBody>
      <dsp:txXfrm>
        <a:off x="0" y="2815208"/>
        <a:ext cx="9601196" cy="575788"/>
      </dsp:txXfrm>
    </dsp:sp>
    <dsp:sp modelId="{50E560F1-A1B3-4C64-B8C9-000AEB7FD047}">
      <dsp:nvSpPr>
        <dsp:cNvPr id="0" name=""/>
        <dsp:cNvSpPr/>
      </dsp:nvSpPr>
      <dsp:spPr>
        <a:xfrm rot="10800000">
          <a:off x="0" y="2367"/>
          <a:ext cx="9601196" cy="2860529"/>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Tutor</a:t>
          </a:r>
          <a:r>
            <a:rPr lang="en-US" sz="2100" kern="1200" dirty="0"/>
            <a:t>: </a:t>
          </a:r>
          <a:r>
            <a:rPr lang="en-GB" sz="2100" b="1" kern="1200" dirty="0"/>
            <a:t>Okwudili</a:t>
          </a:r>
          <a:r>
            <a:rPr lang="en-GB" sz="2100" kern="1200" dirty="0"/>
            <a:t> O. ONWURAH, </a:t>
          </a:r>
          <a:r>
            <a:rPr lang="en-GB" sz="2100" b="1" kern="1200" dirty="0"/>
            <a:t>LL.B.</a:t>
          </a:r>
          <a:r>
            <a:rPr lang="en-GB" sz="2100" kern="1200" dirty="0"/>
            <a:t> (Nigeria); </a:t>
          </a:r>
          <a:r>
            <a:rPr lang="en-GB" sz="2100" b="1" kern="1200" dirty="0"/>
            <a:t>BL</a:t>
          </a:r>
          <a:r>
            <a:rPr lang="en-GB" sz="2100" kern="1200" dirty="0"/>
            <a:t> (Abuja, Nigeria); </a:t>
          </a:r>
          <a:r>
            <a:rPr lang="en-GB" sz="2100" b="1" kern="1200" dirty="0"/>
            <a:t>LLM</a:t>
          </a:r>
          <a:r>
            <a:rPr lang="en-GB" sz="2100" kern="1200" dirty="0"/>
            <a:t> (Exeter, UK); </a:t>
          </a:r>
          <a:r>
            <a:rPr lang="en-GB" sz="2100" b="1" kern="1200" dirty="0"/>
            <a:t>LLM</a:t>
          </a:r>
          <a:r>
            <a:rPr lang="en-GB" sz="2100" kern="1200" dirty="0"/>
            <a:t> (Qingdao, PRC); </a:t>
          </a:r>
          <a:r>
            <a:rPr lang="en-GB" sz="2100" b="1" kern="1200" dirty="0"/>
            <a:t>LLM</a:t>
          </a:r>
          <a:r>
            <a:rPr lang="en-GB" sz="2100" kern="1200" dirty="0"/>
            <a:t> (Shanghai, PRC)</a:t>
          </a:r>
          <a:endParaRPr lang="en-US" sz="2100" kern="1200" dirty="0"/>
        </a:p>
      </dsp:txBody>
      <dsp:txXfrm rot="-10800000">
        <a:off x="0" y="2367"/>
        <a:ext cx="9601196" cy="1004045"/>
      </dsp:txXfrm>
    </dsp:sp>
    <dsp:sp modelId="{776488E1-41F0-4B79-AF8B-E69517EDFD16}">
      <dsp:nvSpPr>
        <dsp:cNvPr id="0" name=""/>
        <dsp:cNvSpPr/>
      </dsp:nvSpPr>
      <dsp:spPr>
        <a:xfrm>
          <a:off x="0" y="861854"/>
          <a:ext cx="9601196" cy="114441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50800" rIns="28448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PhD in Law (Hong Kong)</a:t>
          </a:r>
          <a:br>
            <a:rPr lang="en-US" sz="4000" kern="1200" dirty="0"/>
          </a:br>
          <a:endParaRPr lang="en-US" sz="4000" kern="1200" dirty="0"/>
        </a:p>
      </dsp:txBody>
      <dsp:txXfrm>
        <a:off x="0" y="861854"/>
        <a:ext cx="9601196" cy="1144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8C6F5-232C-4278-837A-436FEC36C9EF}">
      <dsp:nvSpPr>
        <dsp:cNvPr id="0" name=""/>
        <dsp:cNvSpPr/>
      </dsp:nvSpPr>
      <dsp:spPr>
        <a:xfrm>
          <a:off x="0" y="2178"/>
          <a:ext cx="5914209" cy="11040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5D098F-80C1-4FDB-AA15-93FD6C92AD89}">
      <dsp:nvSpPr>
        <dsp:cNvPr id="0" name=""/>
        <dsp:cNvSpPr/>
      </dsp:nvSpPr>
      <dsp:spPr>
        <a:xfrm>
          <a:off x="333979" y="250592"/>
          <a:ext cx="607234" cy="607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DED1E9-87B8-4E95-AEA1-5809C60BC887}">
      <dsp:nvSpPr>
        <dsp:cNvPr id="0" name=""/>
        <dsp:cNvSpPr/>
      </dsp:nvSpPr>
      <dsp:spPr>
        <a:xfrm>
          <a:off x="1275192" y="2178"/>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711200">
            <a:lnSpc>
              <a:spcPct val="90000"/>
            </a:lnSpc>
            <a:spcBef>
              <a:spcPct val="0"/>
            </a:spcBef>
            <a:spcAft>
              <a:spcPct val="35000"/>
            </a:spcAft>
            <a:buNone/>
          </a:pPr>
          <a:r>
            <a:rPr lang="en-GB" sz="1600" kern="1200"/>
            <a:t>The purpose of the online lesson is to encourage you to </a:t>
          </a:r>
          <a:r>
            <a:rPr lang="en-GB" sz="1600" b="1" u="sng" kern="1200"/>
            <a:t>participate actively </a:t>
          </a:r>
          <a:r>
            <a:rPr lang="en-GB" sz="1600" kern="1200"/>
            <a:t>in achieving your needs and simplifying your legal education. </a:t>
          </a:r>
          <a:r>
            <a:rPr lang="en-GB" sz="1600" i="1" kern="1200"/>
            <a:t>I want you to be the best!</a:t>
          </a:r>
          <a:endParaRPr lang="en-US" sz="1600" kern="1200"/>
        </a:p>
      </dsp:txBody>
      <dsp:txXfrm>
        <a:off x="1275192" y="2178"/>
        <a:ext cx="4639016" cy="1104063"/>
      </dsp:txXfrm>
    </dsp:sp>
    <dsp:sp modelId="{ED158944-AB7D-40B3-A81C-A0C0BF438834}">
      <dsp:nvSpPr>
        <dsp:cNvPr id="0" name=""/>
        <dsp:cNvSpPr/>
      </dsp:nvSpPr>
      <dsp:spPr>
        <a:xfrm>
          <a:off x="0" y="1382257"/>
          <a:ext cx="5914209" cy="11040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44FAA-E8AA-4C6C-B66C-DA96929CA60A}">
      <dsp:nvSpPr>
        <dsp:cNvPr id="0" name=""/>
        <dsp:cNvSpPr/>
      </dsp:nvSpPr>
      <dsp:spPr>
        <a:xfrm>
          <a:off x="333979" y="1630671"/>
          <a:ext cx="607234" cy="607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42BC31-629C-4823-8F02-EDD1C0D900B0}">
      <dsp:nvSpPr>
        <dsp:cNvPr id="0" name=""/>
        <dsp:cNvSpPr/>
      </dsp:nvSpPr>
      <dsp:spPr>
        <a:xfrm>
          <a:off x="1275192" y="1382257"/>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711200">
            <a:lnSpc>
              <a:spcPct val="90000"/>
            </a:lnSpc>
            <a:spcBef>
              <a:spcPct val="0"/>
            </a:spcBef>
            <a:spcAft>
              <a:spcPct val="35000"/>
            </a:spcAft>
            <a:buNone/>
          </a:pPr>
          <a:r>
            <a:rPr lang="en-GB" sz="1600" kern="1200"/>
            <a:t>Will make the learning process more </a:t>
          </a:r>
          <a:r>
            <a:rPr lang="en-GB" sz="1600" b="1" kern="1200"/>
            <a:t>interactive discussions </a:t>
          </a:r>
          <a:r>
            <a:rPr lang="en-GB" sz="1600" kern="1200"/>
            <a:t>and feel free to ask any question or you can speak.</a:t>
          </a:r>
          <a:endParaRPr lang="en-US" sz="1600" kern="1200"/>
        </a:p>
      </dsp:txBody>
      <dsp:txXfrm>
        <a:off x="1275192" y="1382257"/>
        <a:ext cx="4639016" cy="1104063"/>
      </dsp:txXfrm>
    </dsp:sp>
    <dsp:sp modelId="{3913E2D7-983E-4C8F-8EBF-4F896A926757}">
      <dsp:nvSpPr>
        <dsp:cNvPr id="0" name=""/>
        <dsp:cNvSpPr/>
      </dsp:nvSpPr>
      <dsp:spPr>
        <a:xfrm>
          <a:off x="0" y="2762336"/>
          <a:ext cx="5914209" cy="11040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882E3-379A-4170-BC65-3F23427DDFA9}">
      <dsp:nvSpPr>
        <dsp:cNvPr id="0" name=""/>
        <dsp:cNvSpPr/>
      </dsp:nvSpPr>
      <dsp:spPr>
        <a:xfrm>
          <a:off x="333979" y="3010750"/>
          <a:ext cx="607234" cy="607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9792C3-E0D7-4022-946F-703B16949394}">
      <dsp:nvSpPr>
        <dsp:cNvPr id="0" name=""/>
        <dsp:cNvSpPr/>
      </dsp:nvSpPr>
      <dsp:spPr>
        <a:xfrm>
          <a:off x="1275192" y="2762336"/>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711200">
            <a:lnSpc>
              <a:spcPct val="90000"/>
            </a:lnSpc>
            <a:spcBef>
              <a:spcPct val="0"/>
            </a:spcBef>
            <a:spcAft>
              <a:spcPct val="35000"/>
            </a:spcAft>
            <a:buNone/>
          </a:pPr>
          <a:r>
            <a:rPr lang="en-GB" sz="1600" kern="1200"/>
            <a:t>You have the right to choose whether to turn on your video or not.</a:t>
          </a:r>
          <a:endParaRPr lang="en-US" sz="1600" kern="1200"/>
        </a:p>
      </dsp:txBody>
      <dsp:txXfrm>
        <a:off x="1275192" y="2762336"/>
        <a:ext cx="4639016" cy="1104063"/>
      </dsp:txXfrm>
    </dsp:sp>
    <dsp:sp modelId="{E31DD10D-F3A1-4F3A-9025-3BCF391ABEB1}">
      <dsp:nvSpPr>
        <dsp:cNvPr id="0" name=""/>
        <dsp:cNvSpPr/>
      </dsp:nvSpPr>
      <dsp:spPr>
        <a:xfrm>
          <a:off x="0" y="4142415"/>
          <a:ext cx="5914209" cy="110406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17031B-F77F-432A-950B-E8AC148C4689}">
      <dsp:nvSpPr>
        <dsp:cNvPr id="0" name=""/>
        <dsp:cNvSpPr/>
      </dsp:nvSpPr>
      <dsp:spPr>
        <a:xfrm>
          <a:off x="333979" y="4390829"/>
          <a:ext cx="607234" cy="6072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C2C13D-87F9-4266-BFB4-774D94FAAEB0}">
      <dsp:nvSpPr>
        <dsp:cNvPr id="0" name=""/>
        <dsp:cNvSpPr/>
      </dsp:nvSpPr>
      <dsp:spPr>
        <a:xfrm>
          <a:off x="1275192" y="4142415"/>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711200">
            <a:lnSpc>
              <a:spcPct val="90000"/>
            </a:lnSpc>
            <a:spcBef>
              <a:spcPct val="0"/>
            </a:spcBef>
            <a:spcAft>
              <a:spcPct val="35000"/>
            </a:spcAft>
            <a:buNone/>
          </a:pPr>
          <a:r>
            <a:rPr lang="en-GB" sz="1600" b="1" kern="1200"/>
            <a:t>Participation</a:t>
          </a:r>
          <a:r>
            <a:rPr lang="en-GB" sz="1600" kern="1200"/>
            <a:t> prepares you for your exam and learning needs with ease.</a:t>
          </a:r>
          <a:endParaRPr lang="en-US" sz="1600" kern="1200"/>
        </a:p>
      </dsp:txBody>
      <dsp:txXfrm>
        <a:off x="1275192" y="4142415"/>
        <a:ext cx="4639016" cy="11040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464D93B-6027-4102-B4E6-575FD5C37966}" type="datetimeFigureOut">
              <a:rPr lang="en-US" smtClean="0"/>
              <a:t>10/14/2024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03DA290-49AB-4A6C-90E9-3D87C6460C9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51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464D93B-6027-4102-B4E6-575FD5C37966}"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252811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64D93B-6027-4102-B4E6-575FD5C37966}"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1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64D93B-6027-4102-B4E6-575FD5C37966}"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725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64D93B-6027-4102-B4E6-575FD5C37966}"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2556947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64D93B-6027-4102-B4E6-575FD5C37966}"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3150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64D93B-6027-4102-B4E6-575FD5C37966}"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000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64D93B-6027-4102-B4E6-575FD5C37966}"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3136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64D93B-6027-4102-B4E6-575FD5C37966}"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85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64D93B-6027-4102-B4E6-575FD5C37966}"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2960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64D93B-6027-4102-B4E6-575FD5C37966}"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3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64D93B-6027-4102-B4E6-575FD5C37966}"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323965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64D93B-6027-4102-B4E6-575FD5C37966}" type="datetimeFigureOut">
              <a:rPr lang="en-US" smtClean="0"/>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DA290-49AB-4A6C-90E9-3D87C6460C9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110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64D93B-6027-4102-B4E6-575FD5C37966}" type="datetimeFigureOut">
              <a:rPr lang="en-US" smtClean="0"/>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23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4D93B-6027-4102-B4E6-575FD5C37966}" type="datetimeFigureOut">
              <a:rPr lang="en-US" smtClean="0"/>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15279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464D93B-6027-4102-B4E6-575FD5C37966}"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42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464D93B-6027-4102-B4E6-575FD5C37966}"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66915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464D93B-6027-4102-B4E6-575FD5C37966}" type="datetimeFigureOut">
              <a:rPr lang="en-US" smtClean="0"/>
              <a:t>10/14/2024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3DA290-49AB-4A6C-90E9-3D87C6460C9F}" type="slidenum">
              <a:rPr lang="en-US" smtClean="0"/>
              <a:t>‹#›</a:t>
            </a:fld>
            <a:endParaRPr lang="en-US"/>
          </a:p>
        </p:txBody>
      </p:sp>
    </p:spTree>
    <p:extLst>
      <p:ext uri="{BB962C8B-B14F-4D97-AF65-F5344CB8AC3E}">
        <p14:creationId xmlns:p14="http://schemas.microsoft.com/office/powerpoint/2010/main" val="2961029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ustlii.edu.au/cgi-bin/LawCite?cit=%5b1932%5d%20AC%2056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Mobile device with apps">
            <a:extLst>
              <a:ext uri="{FF2B5EF4-FFF2-40B4-BE49-F238E27FC236}">
                <a16:creationId xmlns:a16="http://schemas.microsoft.com/office/drawing/2014/main" id="{EE0A3CAA-54A6-4EA8-7BFB-8E9CAB853E18}"/>
              </a:ext>
            </a:extLst>
          </p:cNvPr>
          <p:cNvPicPr>
            <a:picLocks noChangeAspect="1"/>
          </p:cNvPicPr>
          <p:nvPr/>
        </p:nvPicPr>
        <p:blipFill>
          <a:blip r:embed="rId2">
            <a:alphaModFix amt="35000"/>
          </a:blip>
          <a:srcRect/>
          <a:stretch/>
        </p:blipFill>
        <p:spPr>
          <a:xfrm>
            <a:off x="20" y="10"/>
            <a:ext cx="12191980" cy="6857990"/>
          </a:xfrm>
          <a:prstGeom prst="rect">
            <a:avLst/>
          </a:prstGeom>
        </p:spPr>
      </p:pic>
      <p:sp>
        <p:nvSpPr>
          <p:cNvPr id="2" name="Title 1"/>
          <p:cNvSpPr>
            <a:spLocks noGrp="1"/>
          </p:cNvSpPr>
          <p:nvPr>
            <p:ph type="title"/>
          </p:nvPr>
        </p:nvSpPr>
        <p:spPr>
          <a:xfrm>
            <a:off x="570367" y="205278"/>
            <a:ext cx="11298725" cy="2482090"/>
          </a:xfrm>
        </p:spPr>
        <p:txBody>
          <a:bodyPr>
            <a:noAutofit/>
          </a:bodyPr>
          <a:lstStyle/>
          <a:p>
            <a:pPr>
              <a:lnSpc>
                <a:spcPct val="90000"/>
              </a:lnSpc>
            </a:pPr>
            <a:r>
              <a:rPr lang="en-GB" sz="4800" b="1" dirty="0">
                <a:solidFill>
                  <a:srgbClr val="FFFF00"/>
                </a:solidFill>
                <a:highlight>
                  <a:srgbClr val="0000FF"/>
                </a:highlight>
              </a:rPr>
              <a:t>Tort Law- Negligence</a:t>
            </a:r>
            <a:br>
              <a:rPr lang="en-GB" sz="4800" b="1" dirty="0">
                <a:solidFill>
                  <a:srgbClr val="FFFF00"/>
                </a:solidFill>
                <a:highlight>
                  <a:srgbClr val="0000FF"/>
                </a:highlight>
              </a:rPr>
            </a:br>
            <a:br>
              <a:rPr lang="en-GB" sz="4800" b="1" dirty="0">
                <a:solidFill>
                  <a:srgbClr val="FFFF00"/>
                </a:solidFill>
                <a:highlight>
                  <a:srgbClr val="0000FF"/>
                </a:highlight>
              </a:rPr>
            </a:br>
            <a:r>
              <a:rPr lang="en-GB" sz="3600" b="1" dirty="0">
                <a:solidFill>
                  <a:srgbClr val="FFFF00"/>
                </a:solidFill>
                <a:highlight>
                  <a:srgbClr val="0000FF"/>
                </a:highlight>
              </a:rPr>
              <a:t>Duty of Care, Breach, Causation and Damages</a:t>
            </a:r>
            <a:endParaRPr lang="en-US" sz="3600" i="1" dirty="0">
              <a:solidFill>
                <a:srgbClr val="FFFFFF"/>
              </a:solidFill>
              <a:highlight>
                <a:srgbClr val="0000FF"/>
              </a:highlight>
            </a:endParaRPr>
          </a:p>
        </p:txBody>
      </p:sp>
      <p:graphicFrame>
        <p:nvGraphicFramePr>
          <p:cNvPr id="26" name="Content Placeholder 2">
            <a:extLst>
              <a:ext uri="{FF2B5EF4-FFF2-40B4-BE49-F238E27FC236}">
                <a16:creationId xmlns:a16="http://schemas.microsoft.com/office/drawing/2014/main" id="{765F6E54-4B8A-9B5B-A50E-1C57F930213F}"/>
              </a:ext>
            </a:extLst>
          </p:cNvPr>
          <p:cNvGraphicFramePr>
            <a:graphicFrameLocks noGrp="1"/>
          </p:cNvGraphicFramePr>
          <p:nvPr>
            <p:ph idx="1"/>
            <p:extLst>
              <p:ext uri="{D42A27DB-BD31-4B8C-83A1-F6EECF244321}">
                <p14:modId xmlns:p14="http://schemas.microsoft.com/office/powerpoint/2010/main" val="2547563458"/>
              </p:ext>
            </p:extLst>
          </p:nvPr>
        </p:nvGraphicFramePr>
        <p:xfrm>
          <a:off x="1295401" y="2761307"/>
          <a:ext cx="9601196" cy="3413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A288C53-6E1D-012E-E078-352071CD406B}"/>
              </a:ext>
            </a:extLst>
          </p:cNvPr>
          <p:cNvSpPr>
            <a:spLocks noGrp="1"/>
          </p:cNvSpPr>
          <p:nvPr>
            <p:ph type="dt" sz="half" idx="10"/>
          </p:nvPr>
        </p:nvSpPr>
        <p:spPr>
          <a:xfrm>
            <a:off x="8677501" y="5969000"/>
            <a:ext cx="1600200" cy="279400"/>
          </a:xfrm>
        </p:spPr>
        <p:txBody>
          <a:bodyPr>
            <a:normAutofit/>
          </a:bodyPr>
          <a:lstStyle/>
          <a:p>
            <a:pPr>
              <a:spcAft>
                <a:spcPts val="600"/>
              </a:spcAft>
            </a:pPr>
            <a:fld id="{DF36D9E5-A811-4203-9314-068A93FDE592}" type="datetime1">
              <a:rPr lang="en-US" smtClean="0">
                <a:solidFill>
                  <a:srgbClr val="FFFFFF"/>
                </a:solidFill>
              </a:rPr>
              <a:pPr>
                <a:spcAft>
                  <a:spcPts val="600"/>
                </a:spcAft>
              </a:pPr>
              <a:t>10/14/2024</a:t>
            </a:fld>
            <a:endParaRPr lang="en-US">
              <a:solidFill>
                <a:srgbClr val="FFFFFF"/>
              </a:solidFill>
            </a:endParaRPr>
          </a:p>
        </p:txBody>
      </p:sp>
      <p:sp>
        <p:nvSpPr>
          <p:cNvPr id="5" name="Slide Number Placeholder 4">
            <a:extLst>
              <a:ext uri="{FF2B5EF4-FFF2-40B4-BE49-F238E27FC236}">
                <a16:creationId xmlns:a16="http://schemas.microsoft.com/office/drawing/2014/main" id="{728C44C3-4D37-CCD5-D0AB-2CB4444B3EDB}"/>
              </a:ext>
            </a:extLst>
          </p:cNvPr>
          <p:cNvSpPr>
            <a:spLocks noGrp="1"/>
          </p:cNvSpPr>
          <p:nvPr>
            <p:ph type="sldNum" sz="quarter" idx="12"/>
          </p:nvPr>
        </p:nvSpPr>
        <p:spPr>
          <a:xfrm>
            <a:off x="10353901" y="5969000"/>
            <a:ext cx="542697" cy="279400"/>
          </a:xfrm>
        </p:spPr>
        <p:txBody>
          <a:bodyPr>
            <a:normAutofit/>
          </a:bodyPr>
          <a:lstStyle/>
          <a:p>
            <a:pPr>
              <a:spcAft>
                <a:spcPts val="600"/>
              </a:spcAft>
            </a:pPr>
            <a:fld id="{103DA290-49AB-4A6C-90E9-3D87C6460C9F}" type="slidenum">
              <a:rPr lang="en-US" smtClean="0">
                <a:solidFill>
                  <a:srgbClr val="FFFFFF"/>
                </a:solidFill>
              </a:rPr>
              <a:pPr>
                <a:spcAft>
                  <a:spcPts val="600"/>
                </a:spcAft>
              </a:pPr>
              <a:t>1</a:t>
            </a:fld>
            <a:endParaRPr lang="en-US">
              <a:solidFill>
                <a:srgbClr val="FFFFFF"/>
              </a:solidFill>
            </a:endParaRPr>
          </a:p>
        </p:txBody>
      </p:sp>
    </p:spTree>
    <p:extLst>
      <p:ext uri="{BB962C8B-B14F-4D97-AF65-F5344CB8AC3E}">
        <p14:creationId xmlns:p14="http://schemas.microsoft.com/office/powerpoint/2010/main" val="3238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een and dry land">
            <a:extLst>
              <a:ext uri="{FF2B5EF4-FFF2-40B4-BE49-F238E27FC236}">
                <a16:creationId xmlns:a16="http://schemas.microsoft.com/office/drawing/2014/main" id="{06FF2F0B-F81C-346F-9282-B5F75DA34E65}"/>
              </a:ext>
            </a:extLst>
          </p:cNvPr>
          <p:cNvPicPr>
            <a:picLocks noChangeAspect="1"/>
          </p:cNvPicPr>
          <p:nvPr/>
        </p:nvPicPr>
        <p:blipFill>
          <a:blip r:embed="rId2">
            <a:alphaModFix amt="35000"/>
          </a:blip>
          <a:srcRect l="3160" r="10616" b="-1"/>
          <a:stretch/>
        </p:blipFill>
        <p:spPr>
          <a:xfrm>
            <a:off x="0" y="10"/>
            <a:ext cx="12191980" cy="6857990"/>
          </a:xfrm>
          <a:prstGeom prst="rect">
            <a:avLst/>
          </a:prstGeom>
        </p:spPr>
      </p:pic>
      <p:sp>
        <p:nvSpPr>
          <p:cNvPr id="2" name="Title 1">
            <a:extLst>
              <a:ext uri="{FF2B5EF4-FFF2-40B4-BE49-F238E27FC236}">
                <a16:creationId xmlns:a16="http://schemas.microsoft.com/office/drawing/2014/main" id="{9FC00792-0069-4A69-B146-98213155491C}"/>
              </a:ext>
            </a:extLst>
          </p:cNvPr>
          <p:cNvSpPr>
            <a:spLocks noGrp="1"/>
          </p:cNvSpPr>
          <p:nvPr>
            <p:ph type="title"/>
          </p:nvPr>
        </p:nvSpPr>
        <p:spPr>
          <a:xfrm>
            <a:off x="1295401" y="147215"/>
            <a:ext cx="9601196" cy="1303867"/>
          </a:xfrm>
        </p:spPr>
        <p:txBody>
          <a:bodyPr>
            <a:normAutofit/>
          </a:bodyPr>
          <a:lstStyle/>
          <a:p>
            <a:r>
              <a:rPr lang="en-GB" b="1" dirty="0">
                <a:solidFill>
                  <a:srgbClr val="FFFFFF"/>
                </a:solidFill>
              </a:rPr>
              <a:t>Q. 2 :  Causation in law:</a:t>
            </a:r>
            <a:r>
              <a:rPr lang="en-GB" dirty="0">
                <a:solidFill>
                  <a:srgbClr val="FFFFFF"/>
                </a:solidFill>
              </a:rPr>
              <a:t>- </a:t>
            </a:r>
          </a:p>
        </p:txBody>
      </p:sp>
      <p:cxnSp>
        <p:nvCxnSpPr>
          <p:cNvPr id="11" name="Straight Connector 10">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4178127E-9755-4406-ADF5-FCCC5E9FFE31}"/>
              </a:ext>
            </a:extLst>
          </p:cNvPr>
          <p:cNvSpPr>
            <a:spLocks noGrp="1"/>
          </p:cNvSpPr>
          <p:nvPr>
            <p:ph idx="1"/>
          </p:nvPr>
        </p:nvSpPr>
        <p:spPr>
          <a:xfrm>
            <a:off x="317240" y="2341984"/>
            <a:ext cx="11541967" cy="4516006"/>
          </a:xfrm>
        </p:spPr>
        <p:txBody>
          <a:bodyPr>
            <a:noAutofit/>
          </a:bodyPr>
          <a:lstStyle/>
          <a:p>
            <a:pPr lvl="1"/>
            <a:r>
              <a:rPr lang="en-GB" sz="2800" dirty="0">
                <a:solidFill>
                  <a:srgbClr val="FFFFFF"/>
                </a:solidFill>
              </a:rPr>
              <a:t>Deals with remoteness of damage. </a:t>
            </a:r>
          </a:p>
          <a:p>
            <a:pPr lvl="1"/>
            <a:r>
              <a:rPr lang="en-US" sz="2800" dirty="0">
                <a:solidFill>
                  <a:srgbClr val="FFFFFF"/>
                </a:solidFill>
              </a:rPr>
              <a:t>Remoteness of damage relates to the requirement that the damage must be of a foreseeable type. In negligence claims, once the claimant has established that the defendant owes them a duty of care and is in breach of that duty which has caused damage, they must also demonstrate that the damage was not too remote.</a:t>
            </a:r>
            <a:endParaRPr lang="en-GB" sz="2800" dirty="0">
              <a:solidFill>
                <a:srgbClr val="FFFFFF"/>
              </a:solidFill>
            </a:endParaRPr>
          </a:p>
          <a:p>
            <a:pPr lvl="1"/>
            <a:r>
              <a:rPr lang="en-GB" sz="2800" dirty="0">
                <a:solidFill>
                  <a:srgbClr val="FFFFFF"/>
                </a:solidFill>
              </a:rPr>
              <a:t>This implies that for a plaintiff to establish a causal link, the plaintiff must prove that the harm is foreseeable by a reasonable person. </a:t>
            </a:r>
          </a:p>
          <a:p>
            <a:pPr lvl="1"/>
            <a:r>
              <a:rPr lang="en-GB" sz="2800" dirty="0">
                <a:solidFill>
                  <a:srgbClr val="FFFFFF"/>
                </a:solidFill>
              </a:rPr>
              <a:t> A test of foreseeability was applied in </a:t>
            </a:r>
            <a:r>
              <a:rPr lang="en-GB" sz="2800" b="1" i="1" dirty="0">
                <a:solidFill>
                  <a:srgbClr val="FFFFFF"/>
                </a:solidFill>
              </a:rPr>
              <a:t>The Wagon Mound.</a:t>
            </a:r>
            <a:endParaRPr lang="en-US" sz="2800" b="1" i="1" dirty="0">
              <a:solidFill>
                <a:srgbClr val="FFFFFF"/>
              </a:solidFill>
            </a:endParaRPr>
          </a:p>
        </p:txBody>
      </p:sp>
    </p:spTree>
    <p:extLst>
      <p:ext uri="{BB962C8B-B14F-4D97-AF65-F5344CB8AC3E}">
        <p14:creationId xmlns:p14="http://schemas.microsoft.com/office/powerpoint/2010/main" val="177040806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Q. 2 </a:t>
            </a:r>
            <a:r>
              <a:rPr lang="en-GB" sz="2200" b="1" i="1" dirty="0">
                <a:solidFill>
                  <a:srgbClr val="FF0000"/>
                </a:solidFill>
              </a:rPr>
              <a:t>The Wagon Mound</a:t>
            </a:r>
            <a:endParaRPr lang="en-US" dirty="0"/>
          </a:p>
        </p:txBody>
      </p:sp>
      <p:sp>
        <p:nvSpPr>
          <p:cNvPr id="7" name="Content Placeholder 6"/>
          <p:cNvSpPr>
            <a:spLocks noGrp="1"/>
          </p:cNvSpPr>
          <p:nvPr>
            <p:ph idx="1"/>
          </p:nvPr>
        </p:nvSpPr>
        <p:spPr>
          <a:xfrm>
            <a:off x="869132" y="2453489"/>
            <a:ext cx="10565395" cy="3745833"/>
          </a:xfrm>
        </p:spPr>
        <p:txBody>
          <a:bodyPr>
            <a:normAutofit fontScale="92500" lnSpcReduction="20000"/>
          </a:bodyPr>
          <a:lstStyle/>
          <a:p>
            <a:r>
              <a:rPr lang="en-HK" sz="2100" b="1" i="1" dirty="0">
                <a:solidFill>
                  <a:srgbClr val="FF0000"/>
                </a:solidFill>
              </a:rPr>
              <a:t>Overseas Tankship (UK) Ltd v </a:t>
            </a:r>
            <a:r>
              <a:rPr lang="en-HK" sz="2100" b="1" i="1" dirty="0" err="1">
                <a:solidFill>
                  <a:srgbClr val="FF0000"/>
                </a:solidFill>
              </a:rPr>
              <a:t>Morts</a:t>
            </a:r>
            <a:r>
              <a:rPr lang="en-HK" sz="2100" b="1" i="1" dirty="0">
                <a:solidFill>
                  <a:srgbClr val="FF0000"/>
                </a:solidFill>
              </a:rPr>
              <a:t> Dock &amp; Engineering Co Ltd (The Wagon Mound) [1961] </a:t>
            </a:r>
          </a:p>
          <a:p>
            <a:r>
              <a:rPr lang="en-HK" b="1" u="sng" dirty="0"/>
              <a:t>Fact</a:t>
            </a:r>
            <a:r>
              <a:rPr lang="en-HK" dirty="0"/>
              <a:t>: The Plaintiff, </a:t>
            </a:r>
            <a:r>
              <a:rPr lang="en-HK" dirty="0" err="1"/>
              <a:t>Morts</a:t>
            </a:r>
            <a:r>
              <a:rPr lang="en-HK" dirty="0"/>
              <a:t> Dock &amp; Engineering Co., Ltd. (Plaintiff), operated a dock in the Port of Sydney. The Defendants were the charterers of the vessel Wagon Mound (Defendants). Wagon Mound was moored 600 feet from the Plaintiff’s wharf when, due the Defendant’s negligence, she discharged furnace oil into the bay causing minor injury to the Plaintiff’s property. However, the oil was ignited when molten metal dropped from the wharf and came into contact with cotton waste floating on the water’s surface. The fire seriously damaged the wharf and two ships docked there. </a:t>
            </a:r>
          </a:p>
          <a:p>
            <a:r>
              <a:rPr lang="en-HK" dirty="0" err="1"/>
              <a:t>Morts</a:t>
            </a:r>
            <a:r>
              <a:rPr lang="en-HK" dirty="0"/>
              <a:t> was successful in obtaining damages at trial, which Overseas Tankship appealed. Appeal was allowed.</a:t>
            </a:r>
          </a:p>
          <a:p>
            <a:r>
              <a:rPr lang="en-HK" b="1" u="sng" dirty="0"/>
              <a:t>Held</a:t>
            </a:r>
            <a:r>
              <a:rPr lang="en-HK" dirty="0"/>
              <a:t>: The injury to Plaintiff’s property, though a direct result of the defendant’s negligence, was an unforeseeable consequence and liability does not attach.</a:t>
            </a:r>
            <a:endParaRPr lang="en-US" dirty="0"/>
          </a:p>
        </p:txBody>
      </p:sp>
    </p:spTree>
    <p:extLst>
      <p:ext uri="{BB962C8B-B14F-4D97-AF65-F5344CB8AC3E}">
        <p14:creationId xmlns:p14="http://schemas.microsoft.com/office/powerpoint/2010/main" val="118655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31683" y="751438"/>
            <a:ext cx="9764915" cy="1520982"/>
          </a:xfrm>
        </p:spPr>
        <p:txBody>
          <a:bodyPr>
            <a:normAutofit fontScale="90000"/>
          </a:bodyPr>
          <a:lstStyle/>
          <a:p>
            <a:r>
              <a:rPr lang="en-US" sz="4800" b="1">
                <a:solidFill>
                  <a:srgbClr val="0070C0"/>
                </a:solidFill>
                <a:highlight>
                  <a:srgbClr val="00FFFF"/>
                </a:highlight>
              </a:rPr>
              <a:t>Question Three (3)</a:t>
            </a:r>
            <a:br>
              <a:rPr lang="en-US" b="1">
                <a:solidFill>
                  <a:srgbClr val="0070C0"/>
                </a:solidFill>
                <a:highlight>
                  <a:srgbClr val="00FFFF"/>
                </a:highlight>
              </a:rPr>
            </a:br>
            <a:r>
              <a:rPr lang="en-US" sz="2200" b="1">
                <a:solidFill>
                  <a:schemeClr val="tx1"/>
                </a:solidFill>
              </a:rPr>
              <a:t>How do you determine whether a person is in breach of duty? </a:t>
            </a:r>
            <a:br>
              <a:rPr lang="en-US" sz="2200" b="1">
                <a:solidFill>
                  <a:schemeClr val="tx1"/>
                </a:solidFill>
              </a:rPr>
            </a:br>
            <a:r>
              <a:rPr lang="en-US" sz="2200" b="1">
                <a:solidFill>
                  <a:schemeClr val="tx1"/>
                </a:solidFill>
              </a:rPr>
              <a:t>Which tests would you use? </a:t>
            </a:r>
            <a:br>
              <a:rPr lang="en-US" sz="2200" b="1">
                <a:solidFill>
                  <a:schemeClr val="tx1"/>
                </a:solidFill>
              </a:rPr>
            </a:br>
            <a:r>
              <a:rPr lang="en-US" sz="2200" b="1">
                <a:solidFill>
                  <a:schemeClr val="tx1"/>
                </a:solidFill>
              </a:rPr>
              <a:t>Use case law to illustrate the point.</a:t>
            </a:r>
            <a:endParaRPr lang="en-US" sz="2200" b="1" dirty="0">
              <a:solidFill>
                <a:schemeClr val="tx1"/>
              </a:solidFill>
            </a:endParaRPr>
          </a:p>
        </p:txBody>
      </p:sp>
      <p:sp>
        <p:nvSpPr>
          <p:cNvPr id="7" name="Content Placeholder 6"/>
          <p:cNvSpPr>
            <a:spLocks noGrp="1"/>
          </p:cNvSpPr>
          <p:nvPr>
            <p:ph idx="1"/>
          </p:nvPr>
        </p:nvSpPr>
        <p:spPr>
          <a:xfrm>
            <a:off x="899652" y="2556931"/>
            <a:ext cx="10486103" cy="3725882"/>
          </a:xfrm>
        </p:spPr>
        <p:txBody>
          <a:bodyPr>
            <a:normAutofit fontScale="92500" lnSpcReduction="20000"/>
          </a:bodyPr>
          <a:lstStyle/>
          <a:p>
            <a:r>
              <a:rPr lang="en-GB" b="1"/>
              <a:t>Objective Standard</a:t>
            </a:r>
            <a:r>
              <a:rPr lang="en-GB"/>
              <a:t>- Reasonableness test or test of reasonable person.</a:t>
            </a:r>
          </a:p>
          <a:p>
            <a:r>
              <a:rPr lang="en-HK"/>
              <a:t>‘Reasonable man’ refers to a reasonable person of ordinary intelligence.  The test is therefore objective - </a:t>
            </a:r>
            <a:r>
              <a:rPr lang="en-HK" sz="2100" i="1">
                <a:solidFill>
                  <a:srgbClr val="FF0000"/>
                </a:solidFill>
                <a:latin typeface="Arial Rounded MT Bold" panose="020F0704030504030204" pitchFamily="34" charset="0"/>
              </a:rPr>
              <a:t>Bolton v. Stone </a:t>
            </a:r>
            <a:r>
              <a:rPr lang="en-HK"/>
              <a:t>(1951), </a:t>
            </a:r>
            <a:endParaRPr lang="en-GB"/>
          </a:p>
          <a:p>
            <a:r>
              <a:rPr lang="en-GB"/>
              <a:t>Not a standard of </a:t>
            </a:r>
            <a:r>
              <a:rPr lang="en-GB">
                <a:solidFill>
                  <a:srgbClr val="00B0F0"/>
                </a:solidFill>
              </a:rPr>
              <a:t>personal idiosyncrasies </a:t>
            </a:r>
            <a:r>
              <a:rPr lang="en-GB"/>
              <a:t>(not subjective standard)</a:t>
            </a:r>
          </a:p>
          <a:p>
            <a:r>
              <a:rPr lang="en-GB" b="1">
                <a:solidFill>
                  <a:srgbClr val="C00000"/>
                </a:solidFill>
              </a:rPr>
              <a:t>Special standards </a:t>
            </a:r>
            <a:r>
              <a:rPr lang="en-GB"/>
              <a:t>can be applied to </a:t>
            </a:r>
            <a:r>
              <a:rPr lang="en-GB" i="1"/>
              <a:t>sui generis </a:t>
            </a:r>
            <a:r>
              <a:rPr lang="en-GB"/>
              <a:t>categories like children, professionals, experts or skilled persons.</a:t>
            </a:r>
          </a:p>
          <a:p>
            <a:pPr lvl="1"/>
            <a:r>
              <a:rPr lang="en-GB"/>
              <a:t>Children- </a:t>
            </a:r>
            <a:r>
              <a:rPr lang="en-GB" sz="2100" i="1">
                <a:solidFill>
                  <a:srgbClr val="FF0000"/>
                </a:solidFill>
                <a:latin typeface="Arial Rounded MT Bold" panose="020F0704030504030204" pitchFamily="34" charset="0"/>
              </a:rPr>
              <a:t>McHale v Watson</a:t>
            </a:r>
            <a:r>
              <a:rPr lang="en-GB" sz="2100"/>
              <a:t>- </a:t>
            </a:r>
            <a:r>
              <a:rPr lang="en-GB"/>
              <a:t>(12-year-old boy threw a steel rod at a post and it injured a girl, boy held not negligent)</a:t>
            </a:r>
          </a:p>
          <a:p>
            <a:pPr lvl="1"/>
            <a:r>
              <a:rPr lang="en-GB"/>
              <a:t>Professionals- </a:t>
            </a:r>
            <a:r>
              <a:rPr lang="en-GB" sz="2100" i="1">
                <a:solidFill>
                  <a:srgbClr val="FF0000"/>
                </a:solidFill>
                <a:latin typeface="Arial Rounded MT Bold" panose="020F0704030504030204" pitchFamily="34" charset="0"/>
              </a:rPr>
              <a:t>Bolam v Friern Hospital Management Committee</a:t>
            </a:r>
            <a:r>
              <a:rPr lang="en-GB" sz="2100"/>
              <a:t>- </a:t>
            </a:r>
            <a:r>
              <a:rPr lang="en-GB"/>
              <a:t>“…it is sufficient if he exercises the ordinary skill of a competent man exercising that particular art” and </a:t>
            </a:r>
            <a:r>
              <a:rPr lang="en-GB" b="1"/>
              <a:t>not just the standard of an ordinary reasonable person.</a:t>
            </a:r>
            <a:endParaRPr lang="en-GB" b="1" dirty="0"/>
          </a:p>
        </p:txBody>
      </p:sp>
    </p:spTree>
    <p:extLst>
      <p:ext uri="{BB962C8B-B14F-4D97-AF65-F5344CB8AC3E}">
        <p14:creationId xmlns:p14="http://schemas.microsoft.com/office/powerpoint/2010/main" val="1012217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Q. 3 – determining factors</a:t>
            </a:r>
            <a:endParaRPr lang="en-US" dirty="0"/>
          </a:p>
        </p:txBody>
      </p:sp>
      <p:sp>
        <p:nvSpPr>
          <p:cNvPr id="9" name="Content Placeholder 8"/>
          <p:cNvSpPr>
            <a:spLocks noGrp="1"/>
          </p:cNvSpPr>
          <p:nvPr>
            <p:ph idx="1"/>
          </p:nvPr>
        </p:nvSpPr>
        <p:spPr/>
        <p:txBody>
          <a:bodyPr>
            <a:normAutofit lnSpcReduction="10000"/>
          </a:bodyPr>
          <a:lstStyle/>
          <a:p>
            <a:pPr marL="457200" indent="-457200">
              <a:buFont typeface="+mj-lt"/>
              <a:buAutoNum type="alphaLcParenR"/>
            </a:pPr>
            <a:r>
              <a:rPr lang="en-GB" b="1" u="sng" dirty="0"/>
              <a:t>Foreseeability of harm</a:t>
            </a:r>
            <a:r>
              <a:rPr lang="en-GB" dirty="0"/>
              <a:t>- Whether a risk is foreseeable is determined by reference to the current knowledge at the time the harm is caused.</a:t>
            </a:r>
          </a:p>
          <a:p>
            <a:pPr lvl="2">
              <a:buFont typeface="Wingdings" panose="05000000000000000000" pitchFamily="2" charset="2"/>
              <a:buChar char="v"/>
            </a:pPr>
            <a:r>
              <a:rPr lang="en-GB" i="1" dirty="0">
                <a:solidFill>
                  <a:srgbClr val="FF0000"/>
                </a:solidFill>
                <a:latin typeface="Arial Rounded MT Bold" panose="020F0704030504030204" pitchFamily="34" charset="0"/>
              </a:rPr>
              <a:t>Roe v Minister of Health </a:t>
            </a:r>
            <a:r>
              <a:rPr lang="en-GB" dirty="0"/>
              <a:t>[1954)- (injection of anaesthetic stored in ampoule and contaminated with carbonic acid, plaintiff suffered spinal paralysis) </a:t>
            </a:r>
            <a:r>
              <a:rPr lang="en-GB" b="1" dirty="0">
                <a:solidFill>
                  <a:srgbClr val="00B0F0"/>
                </a:solidFill>
              </a:rPr>
              <a:t>no breach of duty of care</a:t>
            </a:r>
          </a:p>
          <a:p>
            <a:pPr lvl="2">
              <a:buFont typeface="Wingdings" panose="05000000000000000000" pitchFamily="2" charset="2"/>
              <a:buChar char="v"/>
            </a:pPr>
            <a:r>
              <a:rPr lang="en-GB" i="1" dirty="0">
                <a:solidFill>
                  <a:srgbClr val="FF0000"/>
                </a:solidFill>
                <a:latin typeface="Arial Rounded MT Bold" panose="020F0704030504030204" pitchFamily="34" charset="0"/>
              </a:rPr>
              <a:t>Wong </a:t>
            </a:r>
            <a:r>
              <a:rPr lang="en-GB" i="1" dirty="0" err="1">
                <a:solidFill>
                  <a:srgbClr val="FF0000"/>
                </a:solidFill>
                <a:latin typeface="Arial Rounded MT Bold" panose="020F0704030504030204" pitchFamily="34" charset="0"/>
              </a:rPr>
              <a:t>Wai</a:t>
            </a:r>
            <a:r>
              <a:rPr lang="en-GB" i="1" dirty="0">
                <a:solidFill>
                  <a:srgbClr val="FF0000"/>
                </a:solidFill>
                <a:latin typeface="Arial Rounded MT Bold" panose="020F0704030504030204" pitchFamily="34" charset="0"/>
              </a:rPr>
              <a:t> Ming v Hospital Authority </a:t>
            </a:r>
            <a:r>
              <a:rPr lang="en-GB" dirty="0"/>
              <a:t>[2001]- (throwing of sulphuric acid at the plaintiff/employee in the reception psychiatric centre, previous incidence of violence at the centre) </a:t>
            </a:r>
            <a:r>
              <a:rPr lang="en-GB" b="1" dirty="0">
                <a:solidFill>
                  <a:srgbClr val="00B0F0"/>
                </a:solidFill>
              </a:rPr>
              <a:t>breach of duty</a:t>
            </a:r>
          </a:p>
          <a:p>
            <a:pPr lvl="2">
              <a:buFont typeface="Wingdings" panose="05000000000000000000" pitchFamily="2" charset="2"/>
              <a:buChar char="v"/>
            </a:pPr>
            <a:r>
              <a:rPr lang="en-GB" i="1" dirty="0">
                <a:solidFill>
                  <a:srgbClr val="FF0000"/>
                </a:solidFill>
                <a:latin typeface="Arial Rounded MT Bold" panose="020F0704030504030204" pitchFamily="34" charset="0"/>
              </a:rPr>
              <a:t>Bolton v Stone </a:t>
            </a:r>
            <a:r>
              <a:rPr lang="en-GB" dirty="0"/>
              <a:t>[1951]- (cricket ball hit and injured plaintiff, previous occurrence 6 times in past 30 years and cricket field protected by a 17-foot fence) </a:t>
            </a:r>
            <a:r>
              <a:rPr lang="en-GB" b="1" dirty="0">
                <a:solidFill>
                  <a:srgbClr val="00B0F0"/>
                </a:solidFill>
              </a:rPr>
              <a:t>no breach of duty of care</a:t>
            </a:r>
          </a:p>
        </p:txBody>
      </p:sp>
    </p:spTree>
    <p:extLst>
      <p:ext uri="{BB962C8B-B14F-4D97-AF65-F5344CB8AC3E}">
        <p14:creationId xmlns:p14="http://schemas.microsoft.com/office/powerpoint/2010/main" val="649969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 3</a:t>
            </a:r>
          </a:p>
        </p:txBody>
      </p:sp>
      <p:sp>
        <p:nvSpPr>
          <p:cNvPr id="7" name="Content Placeholder 6"/>
          <p:cNvSpPr>
            <a:spLocks noGrp="1"/>
          </p:cNvSpPr>
          <p:nvPr>
            <p:ph idx="1"/>
          </p:nvPr>
        </p:nvSpPr>
        <p:spPr>
          <a:xfrm>
            <a:off x="958645" y="2556931"/>
            <a:ext cx="10368116" cy="3652140"/>
          </a:xfrm>
        </p:spPr>
        <p:txBody>
          <a:bodyPr>
            <a:normAutofit fontScale="92500"/>
          </a:bodyPr>
          <a:lstStyle/>
          <a:p>
            <a:pPr marL="457200" lvl="0" indent="-457200">
              <a:buClr>
                <a:srgbClr val="83992A"/>
              </a:buClr>
              <a:buFont typeface="+mj-lt"/>
              <a:buAutoNum type="alphaLcParenR" startAt="2"/>
            </a:pPr>
            <a:r>
              <a:rPr lang="en-GB" b="1" u="sng" dirty="0">
                <a:solidFill>
                  <a:prstClr val="black">
                    <a:lumMod val="85000"/>
                    <a:lumOff val="15000"/>
                  </a:prstClr>
                </a:solidFill>
              </a:rPr>
              <a:t>Seriousness of harm</a:t>
            </a:r>
            <a:r>
              <a:rPr lang="en-GB" dirty="0">
                <a:solidFill>
                  <a:prstClr val="black">
                    <a:lumMod val="85000"/>
                    <a:lumOff val="15000"/>
                  </a:prstClr>
                </a:solidFill>
              </a:rPr>
              <a:t>- Inherent dangers call for greater precautions. The risk of greater injury requires greater precaution. </a:t>
            </a:r>
          </a:p>
          <a:p>
            <a:pPr lvl="1">
              <a:buClr>
                <a:srgbClr val="83992A"/>
              </a:buClr>
              <a:buFont typeface="Wingdings" panose="05000000000000000000" pitchFamily="2" charset="2"/>
              <a:buChar char="v"/>
            </a:pPr>
            <a:r>
              <a:rPr lang="en-GB" dirty="0">
                <a:solidFill>
                  <a:prstClr val="black">
                    <a:lumMod val="85000"/>
                    <a:lumOff val="15000"/>
                  </a:prstClr>
                </a:solidFill>
              </a:rPr>
              <a:t> </a:t>
            </a:r>
            <a:r>
              <a:rPr lang="en-GB" i="1" dirty="0">
                <a:solidFill>
                  <a:srgbClr val="FF0000"/>
                </a:solidFill>
                <a:latin typeface="Arial Rounded MT Bold" panose="020F0704030504030204" pitchFamily="34" charset="0"/>
              </a:rPr>
              <a:t>Paris v Stepney Borough Council </a:t>
            </a:r>
            <a:r>
              <a:rPr lang="en-GB" dirty="0">
                <a:solidFill>
                  <a:prstClr val="black">
                    <a:lumMod val="85000"/>
                    <a:lumOff val="15000"/>
                  </a:prstClr>
                </a:solidFill>
              </a:rPr>
              <a:t>[1951]- (A piece of metal totally blinded a one-eyed man while using a hammer to remove a bolt) Being a one-eyed man, the defendant should have taken more precaution, hence in </a:t>
            </a:r>
            <a:r>
              <a:rPr lang="en-GB" b="1" dirty="0">
                <a:solidFill>
                  <a:srgbClr val="00B0F0"/>
                </a:solidFill>
              </a:rPr>
              <a:t>breach of duty of care</a:t>
            </a:r>
            <a:r>
              <a:rPr lang="en-GB" dirty="0">
                <a:solidFill>
                  <a:prstClr val="black">
                    <a:lumMod val="85000"/>
                    <a:lumOff val="15000"/>
                  </a:prstClr>
                </a:solidFill>
              </a:rPr>
              <a:t>.</a:t>
            </a:r>
          </a:p>
          <a:p>
            <a:pPr lvl="1">
              <a:buClr>
                <a:srgbClr val="83992A"/>
              </a:buClr>
              <a:buFont typeface="Wingdings" panose="05000000000000000000" pitchFamily="2" charset="2"/>
              <a:buChar char="v"/>
            </a:pPr>
            <a:r>
              <a:rPr lang="en-GB" dirty="0">
                <a:solidFill>
                  <a:prstClr val="black">
                    <a:lumMod val="85000"/>
                    <a:lumOff val="15000"/>
                  </a:prstClr>
                </a:solidFill>
              </a:rPr>
              <a:t>See also </a:t>
            </a:r>
            <a:r>
              <a:rPr lang="en-GB" i="1" dirty="0">
                <a:solidFill>
                  <a:srgbClr val="FF0000"/>
                </a:solidFill>
                <a:latin typeface="Arial Rounded MT Bold" panose="020F0704030504030204" pitchFamily="34" charset="0"/>
              </a:rPr>
              <a:t>Koehler v </a:t>
            </a:r>
            <a:r>
              <a:rPr lang="en-GB" i="1" dirty="0" err="1">
                <a:solidFill>
                  <a:srgbClr val="FF0000"/>
                </a:solidFill>
                <a:latin typeface="Arial Rounded MT Bold" panose="020F0704030504030204" pitchFamily="34" charset="0"/>
              </a:rPr>
              <a:t>Cerebos</a:t>
            </a:r>
            <a:r>
              <a:rPr lang="en-GB" i="1" dirty="0">
                <a:solidFill>
                  <a:srgbClr val="FF0000"/>
                </a:solidFill>
                <a:latin typeface="Arial Rounded MT Bold" panose="020F0704030504030204" pitchFamily="34" charset="0"/>
              </a:rPr>
              <a:t> (Australia) Ltd </a:t>
            </a:r>
            <a:r>
              <a:rPr lang="en-GB" dirty="0">
                <a:solidFill>
                  <a:prstClr val="black">
                    <a:lumMod val="85000"/>
                    <a:lumOff val="15000"/>
                  </a:prstClr>
                </a:solidFill>
              </a:rPr>
              <a:t>(2005) where;</a:t>
            </a:r>
          </a:p>
          <a:p>
            <a:pPr marL="914400" lvl="2" indent="0">
              <a:buClr>
                <a:srgbClr val="83992A"/>
              </a:buClr>
              <a:buNone/>
            </a:pPr>
            <a:r>
              <a:rPr lang="en-HK" dirty="0">
                <a:solidFill>
                  <a:prstClr val="black">
                    <a:lumMod val="85000"/>
                    <a:lumOff val="15000"/>
                  </a:prstClr>
                </a:solidFill>
              </a:rPr>
              <a:t>Koehler was given a job merchandising between many stores. She complained many times in writing and orally that the job was too much for her (but never stated it interfered with her health). She saw a doctor and was diagnosed with a psychiatric condition</a:t>
            </a:r>
          </a:p>
          <a:p>
            <a:pPr lvl="2">
              <a:buClr>
                <a:srgbClr val="83992A"/>
              </a:buClr>
              <a:buFont typeface="Wingdings" panose="05000000000000000000" pitchFamily="2" charset="2"/>
              <a:buChar char="ü"/>
            </a:pPr>
            <a:r>
              <a:rPr lang="en-HK" b="1" dirty="0">
                <a:solidFill>
                  <a:prstClr val="black">
                    <a:lumMod val="85000"/>
                    <a:lumOff val="15000"/>
                  </a:prstClr>
                </a:solidFill>
              </a:rPr>
              <a:t>Held</a:t>
            </a:r>
            <a:r>
              <a:rPr lang="en-HK" dirty="0">
                <a:solidFill>
                  <a:prstClr val="black">
                    <a:lumMod val="85000"/>
                    <a:lumOff val="15000"/>
                  </a:prstClr>
                </a:solidFill>
              </a:rPr>
              <a:t>: It was not reasonably foreseeable for the workplace to think that she would get a psychiatric injury.</a:t>
            </a:r>
            <a:endParaRPr lang="en-GB" dirty="0">
              <a:solidFill>
                <a:prstClr val="black">
                  <a:lumMod val="85000"/>
                  <a:lumOff val="15000"/>
                </a:prstClr>
              </a:solidFill>
            </a:endParaRPr>
          </a:p>
          <a:p>
            <a:pPr lvl="1"/>
            <a:endParaRPr lang="en-US" dirty="0"/>
          </a:p>
        </p:txBody>
      </p:sp>
    </p:spTree>
    <p:extLst>
      <p:ext uri="{BB962C8B-B14F-4D97-AF65-F5344CB8AC3E}">
        <p14:creationId xmlns:p14="http://schemas.microsoft.com/office/powerpoint/2010/main" val="3336296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 3</a:t>
            </a:r>
          </a:p>
        </p:txBody>
      </p:sp>
      <p:sp>
        <p:nvSpPr>
          <p:cNvPr id="7" name="Content Placeholder 6"/>
          <p:cNvSpPr>
            <a:spLocks noGrp="1"/>
          </p:cNvSpPr>
          <p:nvPr>
            <p:ph idx="1"/>
          </p:nvPr>
        </p:nvSpPr>
        <p:spPr>
          <a:xfrm>
            <a:off x="884903" y="2556932"/>
            <a:ext cx="10500852" cy="3622642"/>
          </a:xfrm>
        </p:spPr>
        <p:txBody>
          <a:bodyPr>
            <a:normAutofit lnSpcReduction="10000"/>
          </a:bodyPr>
          <a:lstStyle/>
          <a:p>
            <a:pPr marL="457200" lvl="0" indent="-457200">
              <a:buClr>
                <a:srgbClr val="83992A"/>
              </a:buClr>
              <a:buFont typeface="+mj-lt"/>
              <a:buAutoNum type="alphaLcParenR" startAt="3"/>
            </a:pPr>
            <a:r>
              <a:rPr lang="en-GB" b="1" u="sng" dirty="0">
                <a:solidFill>
                  <a:prstClr val="black">
                    <a:lumMod val="85000"/>
                    <a:lumOff val="15000"/>
                  </a:prstClr>
                </a:solidFill>
              </a:rPr>
              <a:t>Cost of preventing harm</a:t>
            </a:r>
            <a:r>
              <a:rPr lang="en-GB" dirty="0">
                <a:solidFill>
                  <a:prstClr val="black">
                    <a:lumMod val="85000"/>
                    <a:lumOff val="15000"/>
                  </a:prstClr>
                </a:solidFill>
              </a:rPr>
              <a:t>- “In every case of a foreseeable risk, it is a matter of balancing the risk against the measure necessary to eliminate it”- Per Denning LJ, in </a:t>
            </a:r>
            <a:r>
              <a:rPr lang="en-GB" i="1" dirty="0">
                <a:solidFill>
                  <a:srgbClr val="FF0000"/>
                </a:solidFill>
                <a:latin typeface="Arial Rounded MT Bold" panose="020F0704030504030204" pitchFamily="34" charset="0"/>
              </a:rPr>
              <a:t>Latimer v AEC Ltd </a:t>
            </a:r>
            <a:r>
              <a:rPr lang="en-GB" dirty="0">
                <a:solidFill>
                  <a:prstClr val="black">
                    <a:lumMod val="85000"/>
                    <a:lumOff val="15000"/>
                  </a:prstClr>
                </a:solidFill>
              </a:rPr>
              <a:t>[1952]</a:t>
            </a:r>
          </a:p>
          <a:p>
            <a:pPr lvl="1">
              <a:buClr>
                <a:srgbClr val="83992A"/>
              </a:buClr>
              <a:buFont typeface="Wingdings" panose="05000000000000000000" pitchFamily="2" charset="2"/>
              <a:buChar char="v"/>
            </a:pPr>
            <a:r>
              <a:rPr lang="en-GB" i="1" dirty="0" err="1">
                <a:solidFill>
                  <a:srgbClr val="FF0000"/>
                </a:solidFill>
                <a:latin typeface="Arial Rounded MT Bold" panose="020F0704030504030204" pitchFamily="34" charset="0"/>
              </a:rPr>
              <a:t>Wayfoong</a:t>
            </a:r>
            <a:r>
              <a:rPr lang="en-GB" i="1" dirty="0">
                <a:solidFill>
                  <a:srgbClr val="FF0000"/>
                </a:solidFill>
                <a:latin typeface="Arial Rounded MT Bold" panose="020F0704030504030204" pitchFamily="34" charset="0"/>
              </a:rPr>
              <a:t> Credit Ltd v </a:t>
            </a:r>
            <a:r>
              <a:rPr lang="en-GB" i="1" dirty="0" err="1">
                <a:solidFill>
                  <a:srgbClr val="FF0000"/>
                </a:solidFill>
                <a:latin typeface="Arial Rounded MT Bold" panose="020F0704030504030204" pitchFamily="34" charset="0"/>
              </a:rPr>
              <a:t>Tsui</a:t>
            </a:r>
            <a:r>
              <a:rPr lang="en-GB" i="1" dirty="0">
                <a:solidFill>
                  <a:srgbClr val="FF0000"/>
                </a:solidFill>
                <a:latin typeface="Arial Rounded MT Bold" panose="020F0704030504030204" pitchFamily="34" charset="0"/>
              </a:rPr>
              <a:t> Sui Man </a:t>
            </a:r>
            <a:r>
              <a:rPr lang="en-GB" dirty="0">
                <a:solidFill>
                  <a:prstClr val="black">
                    <a:lumMod val="85000"/>
                    <a:lumOff val="15000"/>
                  </a:prstClr>
                </a:solidFill>
              </a:rPr>
              <a:t>[1984]</a:t>
            </a:r>
          </a:p>
          <a:p>
            <a:pPr lvl="2">
              <a:buClr>
                <a:srgbClr val="83992A"/>
              </a:buClr>
              <a:buFont typeface="Wingdings" panose="05000000000000000000" pitchFamily="2" charset="2"/>
              <a:buChar char="v"/>
            </a:pPr>
            <a:r>
              <a:rPr lang="en-GB" dirty="0">
                <a:solidFill>
                  <a:prstClr val="black">
                    <a:lumMod val="85000"/>
                    <a:lumOff val="15000"/>
                  </a:prstClr>
                </a:solidFill>
              </a:rPr>
              <a:t>Fire from defendant’s factory for manufacturing of plastic dolls damaged plaintiff’s adjoining premises and machines.</a:t>
            </a:r>
          </a:p>
          <a:p>
            <a:pPr lvl="2">
              <a:buClr>
                <a:srgbClr val="83992A"/>
              </a:buClr>
              <a:buFont typeface="Wingdings" panose="05000000000000000000" pitchFamily="2" charset="2"/>
              <a:buChar char="ü"/>
            </a:pPr>
            <a:r>
              <a:rPr lang="en-GB" b="1" dirty="0">
                <a:solidFill>
                  <a:prstClr val="black">
                    <a:lumMod val="85000"/>
                    <a:lumOff val="15000"/>
                  </a:prstClr>
                </a:solidFill>
              </a:rPr>
              <a:t>Held</a:t>
            </a:r>
            <a:r>
              <a:rPr lang="en-GB" dirty="0">
                <a:solidFill>
                  <a:prstClr val="black">
                    <a:lumMod val="85000"/>
                    <a:lumOff val="15000"/>
                  </a:prstClr>
                </a:solidFill>
              </a:rPr>
              <a:t>: A reasonable person in defendant’s situation would not spent much to build fire-resistant facility for storing 4 tons of plastic, since there is no such practice in Hong Kong. </a:t>
            </a:r>
            <a:r>
              <a:rPr lang="en-GB" dirty="0">
                <a:solidFill>
                  <a:srgbClr val="00B0F0"/>
                </a:solidFill>
              </a:rPr>
              <a:t>No breach of duty of care</a:t>
            </a:r>
          </a:p>
          <a:p>
            <a:pPr lvl="1">
              <a:buClr>
                <a:srgbClr val="83992A"/>
              </a:buClr>
              <a:buFont typeface="Wingdings" panose="05000000000000000000" pitchFamily="2" charset="2"/>
              <a:buChar char="v"/>
            </a:pPr>
            <a:r>
              <a:rPr lang="en-GB" sz="1900" dirty="0">
                <a:solidFill>
                  <a:prstClr val="black">
                    <a:lumMod val="85000"/>
                    <a:lumOff val="15000"/>
                  </a:prstClr>
                </a:solidFill>
              </a:rPr>
              <a:t>Where taking precaution is </a:t>
            </a:r>
            <a:r>
              <a:rPr lang="en-GB" sz="1900" b="1" dirty="0">
                <a:solidFill>
                  <a:prstClr val="black">
                    <a:lumMod val="85000"/>
                    <a:lumOff val="15000"/>
                  </a:prstClr>
                </a:solidFill>
              </a:rPr>
              <a:t>inexpensive and simple</a:t>
            </a:r>
            <a:r>
              <a:rPr lang="en-GB" sz="1900" dirty="0">
                <a:solidFill>
                  <a:prstClr val="black">
                    <a:lumMod val="85000"/>
                    <a:lumOff val="15000"/>
                  </a:prstClr>
                </a:solidFill>
              </a:rPr>
              <a:t>, failure to do so amounts to breach of duty of care. See </a:t>
            </a:r>
            <a:r>
              <a:rPr lang="en-GB" sz="1900" i="1" dirty="0">
                <a:solidFill>
                  <a:srgbClr val="FF0000"/>
                </a:solidFill>
                <a:latin typeface="Arial Rounded MT Bold" panose="020F0704030504030204" pitchFamily="34" charset="0"/>
              </a:rPr>
              <a:t>Haley v London Electricity Board </a:t>
            </a:r>
            <a:r>
              <a:rPr lang="en-GB" sz="1900" dirty="0">
                <a:solidFill>
                  <a:prstClr val="black">
                    <a:lumMod val="85000"/>
                    <a:lumOff val="15000"/>
                  </a:prstClr>
                </a:solidFill>
              </a:rPr>
              <a:t>[1965]</a:t>
            </a:r>
          </a:p>
          <a:p>
            <a:pPr lvl="2">
              <a:buClr>
                <a:srgbClr val="83992A"/>
              </a:buClr>
              <a:buFont typeface="Wingdings" panose="05000000000000000000" pitchFamily="2" charset="2"/>
              <a:buChar char="ü"/>
            </a:pPr>
            <a:endParaRPr lang="en-GB" dirty="0">
              <a:solidFill>
                <a:srgbClr val="00B0F0"/>
              </a:solidFill>
            </a:endParaRPr>
          </a:p>
          <a:p>
            <a:pPr marL="914400" lvl="2" indent="0">
              <a:buClr>
                <a:srgbClr val="83992A"/>
              </a:buClr>
              <a:buNone/>
            </a:pPr>
            <a:endParaRPr lang="en-US" dirty="0">
              <a:solidFill>
                <a:srgbClr val="00B0F0"/>
              </a:solidFill>
            </a:endParaRPr>
          </a:p>
          <a:p>
            <a:endParaRPr lang="en-US" dirty="0"/>
          </a:p>
        </p:txBody>
      </p:sp>
    </p:spTree>
    <p:extLst>
      <p:ext uri="{BB962C8B-B14F-4D97-AF65-F5344CB8AC3E}">
        <p14:creationId xmlns:p14="http://schemas.microsoft.com/office/powerpoint/2010/main" val="62181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04111" y="1507261"/>
            <a:ext cx="9601200" cy="3734695"/>
          </a:xfrm>
        </p:spPr>
        <p:txBody>
          <a:bodyPr>
            <a:normAutofit/>
          </a:bodyPr>
          <a:lstStyle/>
          <a:p>
            <a:pPr marL="0" indent="0" algn="ctr">
              <a:buNone/>
            </a:pPr>
            <a:r>
              <a:rPr lang="en-HK" sz="7200" dirty="0"/>
              <a:t>THE END! </a:t>
            </a:r>
          </a:p>
          <a:p>
            <a:pPr marL="0" indent="0" algn="ctr">
              <a:buNone/>
            </a:pPr>
            <a:r>
              <a:rPr lang="en-HK" sz="7200" b="1" dirty="0">
                <a:solidFill>
                  <a:srgbClr val="FF0000"/>
                </a:solidFill>
              </a:rPr>
              <a:t>Any Question(s)?</a:t>
            </a:r>
            <a:endParaRPr lang="en-US" sz="7200" b="1" dirty="0">
              <a:solidFill>
                <a:srgbClr val="FF0000"/>
              </a:solidFill>
            </a:endParaRPr>
          </a:p>
        </p:txBody>
      </p:sp>
    </p:spTree>
    <p:extLst>
      <p:ext uri="{BB962C8B-B14F-4D97-AF65-F5344CB8AC3E}">
        <p14:creationId xmlns:p14="http://schemas.microsoft.com/office/powerpoint/2010/main" val="308322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599" y="1055077"/>
            <a:ext cx="2532909" cy="4794578"/>
          </a:xfrm>
        </p:spPr>
        <p:txBody>
          <a:bodyPr>
            <a:normAutofit/>
          </a:bodyPr>
          <a:lstStyle/>
          <a:p>
            <a:r>
              <a:rPr lang="en-GB" b="1">
                <a:solidFill>
                  <a:srgbClr val="262626"/>
                </a:solidFill>
              </a:rPr>
              <a:t>Minor House Keeping</a:t>
            </a:r>
            <a:endParaRPr lang="en-US" b="1">
              <a:solidFill>
                <a:srgbClr val="262626"/>
              </a:solidFill>
            </a:endParaRPr>
          </a:p>
        </p:txBody>
      </p:sp>
      <p:sp>
        <p:nvSpPr>
          <p:cNvPr id="4" name="Date Placeholder 3">
            <a:extLst>
              <a:ext uri="{FF2B5EF4-FFF2-40B4-BE49-F238E27FC236}">
                <a16:creationId xmlns:a16="http://schemas.microsoft.com/office/drawing/2014/main" id="{4268447D-E6CF-1594-1236-653465C23B56}"/>
              </a:ext>
            </a:extLst>
          </p:cNvPr>
          <p:cNvSpPr>
            <a:spLocks noGrp="1"/>
          </p:cNvSpPr>
          <p:nvPr>
            <p:ph type="dt" sz="half" idx="10"/>
          </p:nvPr>
        </p:nvSpPr>
        <p:spPr>
          <a:xfrm>
            <a:off x="9373230" y="6379383"/>
            <a:ext cx="1600200" cy="279400"/>
          </a:xfrm>
        </p:spPr>
        <p:txBody>
          <a:bodyPr>
            <a:normAutofit/>
          </a:bodyPr>
          <a:lstStyle/>
          <a:p>
            <a:pPr>
              <a:spcAft>
                <a:spcPts val="600"/>
              </a:spcAft>
            </a:pPr>
            <a:fld id="{7380A47D-3BE7-4955-A89B-CCF080FAC10C}" type="datetime1">
              <a:rPr lang="en-US" smtClean="0"/>
              <a:pPr>
                <a:spcAft>
                  <a:spcPts val="600"/>
                </a:spcAft>
              </a:pPr>
              <a:t>10/14/2024</a:t>
            </a:fld>
            <a:endParaRPr lang="en-US"/>
          </a:p>
        </p:txBody>
      </p:sp>
      <p:sp>
        <p:nvSpPr>
          <p:cNvPr id="5" name="Slide Number Placeholder 4">
            <a:extLst>
              <a:ext uri="{FF2B5EF4-FFF2-40B4-BE49-F238E27FC236}">
                <a16:creationId xmlns:a16="http://schemas.microsoft.com/office/drawing/2014/main" id="{0CD2FED1-171F-D8EC-361B-EF8B2945BC8B}"/>
              </a:ext>
            </a:extLst>
          </p:cNvPr>
          <p:cNvSpPr>
            <a:spLocks noGrp="1"/>
          </p:cNvSpPr>
          <p:nvPr>
            <p:ph type="sldNum" sz="quarter" idx="12"/>
          </p:nvPr>
        </p:nvSpPr>
        <p:spPr>
          <a:xfrm>
            <a:off x="11049630" y="6379383"/>
            <a:ext cx="542697" cy="279400"/>
          </a:xfrm>
        </p:spPr>
        <p:txBody>
          <a:bodyPr>
            <a:normAutofit/>
          </a:bodyPr>
          <a:lstStyle/>
          <a:p>
            <a:pPr>
              <a:spcAft>
                <a:spcPts val="600"/>
              </a:spcAft>
            </a:pPr>
            <a:fld id="{103DA290-49AB-4A6C-90E9-3D87C6460C9F}" type="slidenum">
              <a:rPr lang="en-US" smtClean="0"/>
              <a:pPr>
                <a:spcAft>
                  <a:spcPts val="600"/>
                </a:spcAft>
              </a:pPr>
              <a:t>2</a:t>
            </a:fld>
            <a:endParaRPr lang="en-US"/>
          </a:p>
        </p:txBody>
      </p:sp>
      <p:graphicFrame>
        <p:nvGraphicFramePr>
          <p:cNvPr id="7" name="Content Placeholder 2">
            <a:extLst>
              <a:ext uri="{FF2B5EF4-FFF2-40B4-BE49-F238E27FC236}">
                <a16:creationId xmlns:a16="http://schemas.microsoft.com/office/drawing/2014/main" id="{4942BDF6-7AA6-6C1B-1A1C-35882F91A525}"/>
              </a:ext>
            </a:extLst>
          </p:cNvPr>
          <p:cNvGraphicFramePr>
            <a:graphicFrameLocks noGrp="1"/>
          </p:cNvGraphicFramePr>
          <p:nvPr>
            <p:ph idx="1"/>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695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60079" y="724277"/>
            <a:ext cx="10565393" cy="1429987"/>
          </a:xfrm>
        </p:spPr>
        <p:txBody>
          <a:bodyPr>
            <a:normAutofit/>
          </a:bodyPr>
          <a:lstStyle/>
          <a:p>
            <a:r>
              <a:rPr lang="en-GB" sz="4800" b="1" dirty="0">
                <a:solidFill>
                  <a:srgbClr val="0070C0"/>
                </a:solidFill>
                <a:highlight>
                  <a:srgbClr val="00FFFF"/>
                </a:highlight>
              </a:rPr>
              <a:t>Question One (1)</a:t>
            </a:r>
            <a:br>
              <a:rPr lang="en-GB" b="1" dirty="0">
                <a:solidFill>
                  <a:srgbClr val="0070C0"/>
                </a:solidFill>
                <a:highlight>
                  <a:srgbClr val="00FFFF"/>
                </a:highlight>
              </a:rPr>
            </a:br>
            <a:r>
              <a:rPr lang="en-GB" sz="2400" b="1" dirty="0">
                <a:solidFill>
                  <a:schemeClr val="tx1"/>
                </a:solidFill>
              </a:rPr>
              <a:t>Explain the meaning of the </a:t>
            </a:r>
            <a:r>
              <a:rPr lang="en-GB" sz="2400" b="1" u="sng" dirty="0">
                <a:solidFill>
                  <a:srgbClr val="00B050"/>
                </a:solidFill>
              </a:rPr>
              <a:t>“neighbour principle” </a:t>
            </a:r>
            <a:r>
              <a:rPr lang="en-GB" sz="2400" b="1" dirty="0">
                <a:solidFill>
                  <a:schemeClr val="tx1"/>
                </a:solidFill>
              </a:rPr>
              <a:t>with reference to cases.</a:t>
            </a:r>
            <a:endParaRPr lang="en-US" sz="2400" b="1" dirty="0">
              <a:solidFill>
                <a:schemeClr val="tx1"/>
              </a:solidFill>
            </a:endParaRPr>
          </a:p>
        </p:txBody>
      </p:sp>
      <p:sp>
        <p:nvSpPr>
          <p:cNvPr id="7" name="Content Placeholder 6"/>
          <p:cNvSpPr>
            <a:spLocks noGrp="1"/>
          </p:cNvSpPr>
          <p:nvPr>
            <p:ph idx="1"/>
          </p:nvPr>
        </p:nvSpPr>
        <p:spPr>
          <a:xfrm>
            <a:off x="766528" y="2444436"/>
            <a:ext cx="7713795" cy="3882621"/>
          </a:xfrm>
        </p:spPr>
        <p:txBody>
          <a:bodyPr>
            <a:normAutofit fontScale="85000" lnSpcReduction="20000"/>
          </a:bodyPr>
          <a:lstStyle/>
          <a:p>
            <a:pPr algn="just"/>
            <a:r>
              <a:rPr lang="en-HK" sz="2900" b="1" u="sng" dirty="0">
                <a:solidFill>
                  <a:srgbClr val="002060"/>
                </a:solidFill>
                <a:latin typeface="Arial Rounded MT Bold" panose="020F0704030504030204" pitchFamily="34" charset="0"/>
              </a:rPr>
              <a:t>Neighbour principle </a:t>
            </a:r>
            <a:r>
              <a:rPr lang="en-HK" dirty="0">
                <a:solidFill>
                  <a:schemeClr val="accent2">
                    <a:lumMod val="75000"/>
                  </a:schemeClr>
                </a:solidFill>
                <a:latin typeface="Arial Rounded MT Bold" panose="020F0704030504030204" pitchFamily="34" charset="0"/>
              </a:rPr>
              <a:t>is a principle of English law which says that a person should take reasonable care to avoid acts or omissions that s/he can reasonably foresee as likely to cause injury to the neighbour. </a:t>
            </a:r>
          </a:p>
          <a:p>
            <a:pPr algn="just"/>
            <a:r>
              <a:rPr lang="en-HK" dirty="0">
                <a:latin typeface="Bahnschrift Light" panose="020B0502040204020203" pitchFamily="34" charset="0"/>
              </a:rPr>
              <a:t>Neighbour includes </a:t>
            </a:r>
            <a:r>
              <a:rPr lang="en-HK" sz="2800" b="1" u="sng" dirty="0">
                <a:solidFill>
                  <a:srgbClr val="7030A0"/>
                </a:solidFill>
                <a:latin typeface="Baskerville Old Face" panose="02020602080505020303" pitchFamily="18" charset="0"/>
              </a:rPr>
              <a:t>all persons who are so closely and directly affected</a:t>
            </a:r>
            <a:r>
              <a:rPr lang="en-HK" dirty="0">
                <a:latin typeface="Bahnschrift Light" panose="020B0502040204020203" pitchFamily="34" charset="0"/>
              </a:rPr>
              <a:t> by the act that the actor should reasonably think of them when engaging in the act or omission in question. </a:t>
            </a:r>
          </a:p>
          <a:p>
            <a:r>
              <a:rPr lang="en-GB" dirty="0">
                <a:latin typeface="Bahnschrift Light Condensed" panose="020B0502040204020203" pitchFamily="34" charset="0"/>
              </a:rPr>
              <a:t>“You must take reasonable care to avoid acts or omissions which you can reasonably foresee would be likely to injure your </a:t>
            </a:r>
            <a:r>
              <a:rPr lang="en-GB" u="sng" dirty="0">
                <a:solidFill>
                  <a:srgbClr val="00B0F0"/>
                </a:solidFill>
                <a:latin typeface="Bahnschrift Light Condensed" panose="020B0502040204020203" pitchFamily="34" charset="0"/>
              </a:rPr>
              <a:t>neighbour</a:t>
            </a:r>
            <a:r>
              <a:rPr lang="en-GB" dirty="0">
                <a:latin typeface="Bahnschrift Light Condensed" panose="020B0502040204020203" pitchFamily="34" charset="0"/>
              </a:rPr>
              <a:t>”- </a:t>
            </a:r>
            <a:r>
              <a:rPr lang="en-GB" sz="4200" i="1" dirty="0">
                <a:solidFill>
                  <a:srgbClr val="0070C0"/>
                </a:solidFill>
                <a:latin typeface="Bahnschrift Light Condensed" panose="020B0502040204020203" pitchFamily="34" charset="0"/>
              </a:rPr>
              <a:t>Per Lord Atkin</a:t>
            </a:r>
            <a:endParaRPr lang="en-GB" sz="4200" i="1" dirty="0">
              <a:solidFill>
                <a:srgbClr val="0070C0"/>
              </a:solidFill>
            </a:endParaRPr>
          </a:p>
          <a:p>
            <a:r>
              <a:rPr lang="en-GB" i="1" dirty="0">
                <a:solidFill>
                  <a:srgbClr val="FF0000"/>
                </a:solidFill>
              </a:rPr>
              <a:t>Donoghue v Stevenson </a:t>
            </a:r>
            <a:r>
              <a:rPr lang="en-GB" dirty="0"/>
              <a:t>(1932) – Plaintiff became ill after drinking a bottled of </a:t>
            </a:r>
            <a:r>
              <a:rPr lang="en-GB" b="1" u="sng" dirty="0">
                <a:solidFill>
                  <a:srgbClr val="0070C0"/>
                </a:solidFill>
              </a:rPr>
              <a:t>ginger beer</a:t>
            </a:r>
            <a:r>
              <a:rPr lang="en-GB" dirty="0"/>
              <a:t> packaged in </a:t>
            </a:r>
            <a:r>
              <a:rPr lang="en-GB" b="1" u="sng" dirty="0">
                <a:solidFill>
                  <a:srgbClr val="0070C0"/>
                </a:solidFill>
              </a:rPr>
              <a:t>an opaque bottle </a:t>
            </a:r>
            <a:r>
              <a:rPr lang="en-GB" dirty="0"/>
              <a:t>by the defendant manufacturer because a decomposed snail was found inside.</a:t>
            </a:r>
          </a:p>
        </p:txBody>
      </p:sp>
      <p:pic>
        <p:nvPicPr>
          <p:cNvPr id="9" name="Picture 8"/>
          <p:cNvPicPr>
            <a:picLocks noChangeAspect="1"/>
          </p:cNvPicPr>
          <p:nvPr/>
        </p:nvPicPr>
        <p:blipFill rotWithShape="1">
          <a:blip r:embed="rId2"/>
          <a:srcRect l="14520" t="9552" r="8899" b="6783"/>
          <a:stretch/>
        </p:blipFill>
        <p:spPr>
          <a:xfrm>
            <a:off x="8632555" y="2444437"/>
            <a:ext cx="2792917" cy="3444920"/>
          </a:xfrm>
          <a:prstGeom prst="rect">
            <a:avLst/>
          </a:prstGeom>
        </p:spPr>
      </p:pic>
    </p:spTree>
    <p:extLst>
      <p:ext uri="{BB962C8B-B14F-4D97-AF65-F5344CB8AC3E}">
        <p14:creationId xmlns:p14="http://schemas.microsoft.com/office/powerpoint/2010/main" val="372716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04935" y="746742"/>
            <a:ext cx="9601196" cy="1303867"/>
          </a:xfrm>
        </p:spPr>
        <p:txBody>
          <a:bodyPr>
            <a:normAutofit/>
          </a:bodyPr>
          <a:lstStyle/>
          <a:p>
            <a:r>
              <a:rPr lang="en-GB" dirty="0"/>
              <a:t>Q.1</a:t>
            </a:r>
            <a:endParaRPr lang="en-US" dirty="0"/>
          </a:p>
        </p:txBody>
      </p:sp>
      <p:pic>
        <p:nvPicPr>
          <p:cNvPr id="8" name="Content Placeholder 7"/>
          <p:cNvPicPr>
            <a:picLocks noGrp="1" noChangeAspect="1"/>
          </p:cNvPicPr>
          <p:nvPr>
            <p:ph idx="1"/>
          </p:nvPr>
        </p:nvPicPr>
        <p:blipFill>
          <a:blip r:embed="rId2"/>
          <a:stretch>
            <a:fillRect/>
          </a:stretch>
        </p:blipFill>
        <p:spPr>
          <a:xfrm>
            <a:off x="1004935" y="2557463"/>
            <a:ext cx="10094614" cy="3562680"/>
          </a:xfrm>
          <a:prstGeom prst="rect">
            <a:avLst/>
          </a:prstGeom>
        </p:spPr>
      </p:pic>
      <p:sp>
        <p:nvSpPr>
          <p:cNvPr id="9" name="Title 5"/>
          <p:cNvSpPr txBox="1">
            <a:spLocks/>
          </p:cNvSpPr>
          <p:nvPr/>
        </p:nvSpPr>
        <p:spPr>
          <a:xfrm>
            <a:off x="579422" y="2190939"/>
            <a:ext cx="10963746" cy="24444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000" b="1" dirty="0"/>
              <a:t>Source</a:t>
            </a:r>
            <a:r>
              <a:rPr lang="en-GB" sz="1000" dirty="0"/>
              <a:t>: https://www.studocu.com/en-au/document/western-sydney-university/introduction-to-crime-and-criminal-justice/summaries/donoghue-v-stevenson-1932-ac-562-the-snail-in-the-bottle-case/2157712/view</a:t>
            </a:r>
            <a:endParaRPr lang="en-US" sz="1000" dirty="0"/>
          </a:p>
        </p:txBody>
      </p:sp>
    </p:spTree>
    <p:extLst>
      <p:ext uri="{BB962C8B-B14F-4D97-AF65-F5344CB8AC3E}">
        <p14:creationId xmlns:p14="http://schemas.microsoft.com/office/powerpoint/2010/main" val="240969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Q.1</a:t>
            </a:r>
            <a:endParaRPr lang="en-US" dirty="0"/>
          </a:p>
        </p:txBody>
      </p:sp>
      <p:sp>
        <p:nvSpPr>
          <p:cNvPr id="7" name="Content Placeholder 6"/>
          <p:cNvSpPr>
            <a:spLocks noGrp="1"/>
          </p:cNvSpPr>
          <p:nvPr>
            <p:ph idx="1"/>
          </p:nvPr>
        </p:nvSpPr>
        <p:spPr>
          <a:xfrm>
            <a:off x="841972" y="2462543"/>
            <a:ext cx="10502020" cy="3675707"/>
          </a:xfrm>
        </p:spPr>
        <p:txBody>
          <a:bodyPr>
            <a:normAutofit fontScale="62500" lnSpcReduction="20000"/>
          </a:bodyPr>
          <a:lstStyle/>
          <a:p>
            <a:pPr algn="just">
              <a:lnSpc>
                <a:spcPct val="107000"/>
              </a:lnSpc>
              <a:spcAft>
                <a:spcPts val="800"/>
              </a:spcAft>
            </a:pPr>
            <a:r>
              <a:rPr lang="en-US" sz="4000" i="1" dirty="0">
                <a:solidFill>
                  <a:srgbClr val="FF0000"/>
                </a:solidFill>
                <a:latin typeface="Times New Roman" panose="02020603050405020304" pitchFamily="18" charset="0"/>
                <a:ea typeface="DengXian" panose="02010600030101010101" pitchFamily="2" charset="-122"/>
                <a:cs typeface="Times New Roman" panose="02020603050405020304" pitchFamily="18" charset="0"/>
              </a:rPr>
              <a:t>Donoghue v. Stevenson </a:t>
            </a:r>
            <a:r>
              <a:rPr lang="en-US" sz="4000" u="sng" dirty="0">
                <a:solidFill>
                  <a:srgbClr val="0563C1"/>
                </a:solidFill>
                <a:latin typeface="Times New Roman" panose="02020603050405020304" pitchFamily="18" charset="0"/>
                <a:ea typeface="DengXian" panose="02010600030101010101" pitchFamily="2" charset="-122"/>
                <a:cs typeface="Times New Roman" panose="02020603050405020304" pitchFamily="18" charset="0"/>
                <a:hlinkClick r:id="rId2" tooltip="View LawCiteRecord"/>
              </a:rPr>
              <a:t>[1932] AC 562</a:t>
            </a:r>
            <a:r>
              <a:rPr lang="en-US" sz="4000" dirty="0">
                <a:latin typeface="Times New Roman" panose="02020603050405020304" pitchFamily="18" charset="0"/>
                <a:ea typeface="DengXian" panose="02010600030101010101" pitchFamily="2" charset="-122"/>
                <a:cs typeface="Times New Roman" panose="02020603050405020304" pitchFamily="18" charset="0"/>
              </a:rPr>
              <a:t> at p.580 that:</a:t>
            </a:r>
            <a:endParaRPr lang="en-US" sz="3200" dirty="0">
              <a:latin typeface="Calibri" panose="020F0502020204030204" pitchFamily="34" charset="0"/>
              <a:ea typeface="DengXian" panose="02010600030101010101" pitchFamily="2" charset="-122"/>
              <a:cs typeface="Times New Roman" panose="02020603050405020304" pitchFamily="18" charset="0"/>
            </a:endParaRPr>
          </a:p>
          <a:p>
            <a:pPr marL="457200" lvl="1" indent="0" algn="just">
              <a:lnSpc>
                <a:spcPct val="107000"/>
              </a:lnSpc>
              <a:spcAft>
                <a:spcPts val="800"/>
              </a:spcAft>
              <a:buNone/>
            </a:pPr>
            <a:r>
              <a:rPr lang="en-US" sz="3600" dirty="0">
                <a:latin typeface="Times New Roman" panose="02020603050405020304" pitchFamily="18" charset="0"/>
                <a:ea typeface="DengXian" panose="02010600030101010101" pitchFamily="2" charset="-122"/>
                <a:cs typeface="Times New Roman" panose="02020603050405020304" pitchFamily="18" charset="0"/>
              </a:rPr>
              <a:t>“…</a:t>
            </a:r>
            <a:r>
              <a:rPr lang="en-US" sz="3200" dirty="0">
                <a:latin typeface="Times New Roman" panose="02020603050405020304" pitchFamily="18" charset="0"/>
                <a:ea typeface="DengXian" panose="02010600030101010101" pitchFamily="2" charset="-122"/>
                <a:cs typeface="Times New Roman" panose="02020603050405020304" pitchFamily="18" charset="0"/>
              </a:rPr>
              <a:t>The rule that you are to love your neighbor becomes in law, you must not injure your neighbour; and the lawyer’s question, who is my neighbour? receives a restricted reply. </a:t>
            </a:r>
            <a:r>
              <a:rPr lang="en-US" sz="3200" u="sng" dirty="0">
                <a:latin typeface="Times New Roman" panose="02020603050405020304" pitchFamily="18" charset="0"/>
                <a:ea typeface="DengXian" panose="02010600030101010101" pitchFamily="2" charset="-122"/>
                <a:cs typeface="Times New Roman" panose="02020603050405020304" pitchFamily="18" charset="0"/>
              </a:rPr>
              <a:t>You must take reasonable care to avoid acts or omissions, which you can reasonably foresee, would be likely to injure your neighbour.</a:t>
            </a:r>
            <a:r>
              <a:rPr lang="en-US" sz="3200" dirty="0">
                <a:latin typeface="Times New Roman" panose="02020603050405020304" pitchFamily="18" charset="0"/>
                <a:ea typeface="DengXian" panose="02010600030101010101" pitchFamily="2" charset="-122"/>
                <a:cs typeface="Times New Roman" panose="02020603050405020304" pitchFamily="18" charset="0"/>
              </a:rPr>
              <a:t> Who, then, in law is my neighbour? The answer seems to be – </a:t>
            </a:r>
            <a:r>
              <a:rPr lang="en-US" sz="3200" b="1" dirty="0">
                <a:solidFill>
                  <a:srgbClr val="0070C0"/>
                </a:solidFill>
                <a:latin typeface="Sitka Heading" panose="02000505000000020004" pitchFamily="2" charset="0"/>
                <a:ea typeface="DengXian" panose="02010600030101010101" pitchFamily="2" charset="-122"/>
                <a:cs typeface="Times New Roman" panose="02020603050405020304" pitchFamily="18" charset="0"/>
              </a:rPr>
              <a:t>persons who are so closely and directly affected by my act that I ought reasonably to have them in contemplation as being so affected when I am directing my mind to the acts or omissions which are called in question</a:t>
            </a:r>
            <a:r>
              <a:rPr lang="en-US" sz="3200" dirty="0">
                <a:latin typeface="Times New Roman" panose="02020603050405020304" pitchFamily="18" charset="0"/>
                <a:ea typeface="DengXian" panose="02010600030101010101" pitchFamily="2" charset="-122"/>
                <a:cs typeface="Times New Roman" panose="02020603050405020304" pitchFamily="18" charset="0"/>
              </a:rPr>
              <a:t>.”</a:t>
            </a:r>
            <a:endParaRPr lang="en-US" sz="2800" dirty="0">
              <a:latin typeface="Calibri" panose="020F0502020204030204" pitchFamily="34" charset="0"/>
              <a:ea typeface="DengXian" panose="02010600030101010101" pitchFamily="2" charset="-122"/>
              <a:cs typeface="Times New Roman" panose="02020603050405020304" pitchFamily="18" charset="0"/>
            </a:endParaRPr>
          </a:p>
          <a:p>
            <a:pPr lvl="0" algn="just">
              <a:buClr>
                <a:srgbClr val="83992A"/>
              </a:buClr>
            </a:pPr>
            <a:r>
              <a:rPr lang="en-GB" sz="3300" i="1" dirty="0">
                <a:solidFill>
                  <a:srgbClr val="FF0000"/>
                </a:solidFill>
                <a:latin typeface="Adobe Devanagari" panose="02040503050201020203" pitchFamily="18" charset="0"/>
                <a:cs typeface="Adobe Devanagari" panose="02040503050201020203" pitchFamily="18" charset="0"/>
              </a:rPr>
              <a:t>Grant v Australian Knitting Mills Ltd </a:t>
            </a:r>
            <a:r>
              <a:rPr lang="en-GB" sz="3300" dirty="0">
                <a:solidFill>
                  <a:prstClr val="black">
                    <a:lumMod val="85000"/>
                    <a:lumOff val="15000"/>
                  </a:prstClr>
                </a:solidFill>
              </a:rPr>
              <a:t>(1936) – The defendant manufacturer was held liable for allowing excess bisulphite of soda in the underpants which caused the plaintiff to suffer from dermatitis after using the underpants</a:t>
            </a:r>
          </a:p>
        </p:txBody>
      </p:sp>
    </p:spTree>
    <p:extLst>
      <p:ext uri="{BB962C8B-B14F-4D97-AF65-F5344CB8AC3E}">
        <p14:creationId xmlns:p14="http://schemas.microsoft.com/office/powerpoint/2010/main" val="3611814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Q.1</a:t>
            </a:r>
            <a:endParaRPr lang="en-US" dirty="0"/>
          </a:p>
        </p:txBody>
      </p:sp>
      <p:sp>
        <p:nvSpPr>
          <p:cNvPr id="7" name="Content Placeholder 6"/>
          <p:cNvSpPr>
            <a:spLocks noGrp="1"/>
          </p:cNvSpPr>
          <p:nvPr>
            <p:ph idx="1"/>
          </p:nvPr>
        </p:nvSpPr>
        <p:spPr>
          <a:xfrm>
            <a:off x="959666" y="2448232"/>
            <a:ext cx="10357165" cy="3775587"/>
          </a:xfrm>
        </p:spPr>
        <p:txBody>
          <a:bodyPr>
            <a:normAutofit fontScale="70000" lnSpcReduction="20000"/>
          </a:bodyPr>
          <a:lstStyle/>
          <a:p>
            <a:pPr lvl="0" algn="just">
              <a:buClr>
                <a:srgbClr val="83992A"/>
              </a:buClr>
              <a:buFont typeface="Wingdings" panose="05000000000000000000" pitchFamily="2" charset="2"/>
              <a:buChar char="Ø"/>
            </a:pPr>
            <a:r>
              <a:rPr lang="en-GB" sz="3300" b="1" u="sng" dirty="0">
                <a:solidFill>
                  <a:prstClr val="black">
                    <a:lumMod val="85000"/>
                    <a:lumOff val="15000"/>
                  </a:prstClr>
                </a:solidFill>
              </a:rPr>
              <a:t>Distributors</a:t>
            </a:r>
            <a:r>
              <a:rPr lang="en-GB" sz="3300" dirty="0">
                <a:solidFill>
                  <a:prstClr val="black">
                    <a:lumMod val="85000"/>
                    <a:lumOff val="15000"/>
                  </a:prstClr>
                </a:solidFill>
              </a:rPr>
              <a:t>: </a:t>
            </a:r>
            <a:r>
              <a:rPr lang="en-GB" sz="3300" i="1" dirty="0" err="1">
                <a:solidFill>
                  <a:srgbClr val="FF0000"/>
                </a:solidFill>
                <a:latin typeface="Adobe Devanagari" panose="02040503050201020203" pitchFamily="18" charset="0"/>
                <a:cs typeface="Adobe Devanagari" panose="02040503050201020203" pitchFamily="18" charset="0"/>
              </a:rPr>
              <a:t>Kubach</a:t>
            </a:r>
            <a:r>
              <a:rPr lang="en-GB" sz="3300" i="1" dirty="0">
                <a:solidFill>
                  <a:srgbClr val="FF0000"/>
                </a:solidFill>
                <a:latin typeface="Adobe Devanagari" panose="02040503050201020203" pitchFamily="18" charset="0"/>
                <a:cs typeface="Adobe Devanagari" panose="02040503050201020203" pitchFamily="18" charset="0"/>
              </a:rPr>
              <a:t> v Hollands </a:t>
            </a:r>
            <a:r>
              <a:rPr lang="en-GB" sz="3300" dirty="0">
                <a:solidFill>
                  <a:prstClr val="black">
                    <a:lumMod val="85000"/>
                    <a:lumOff val="15000"/>
                  </a:prstClr>
                </a:solidFill>
              </a:rPr>
              <a:t>(1937) – A distributor was held liable for failing to notify the plaintiff of manufacturer’s warning that the chemical powder must be “examined and tested by the user before use”</a:t>
            </a:r>
          </a:p>
          <a:p>
            <a:pPr lvl="1" algn="just">
              <a:buClr>
                <a:srgbClr val="83992A"/>
              </a:buClr>
              <a:buFont typeface="Wingdings" panose="05000000000000000000" pitchFamily="2" charset="2"/>
              <a:buChar char="§"/>
            </a:pPr>
            <a:r>
              <a:rPr lang="en-GB" sz="2900" dirty="0">
                <a:solidFill>
                  <a:srgbClr val="00B0F0"/>
                </a:solidFill>
              </a:rPr>
              <a:t>Cf.</a:t>
            </a:r>
            <a:r>
              <a:rPr lang="en-GB" sz="2900" dirty="0">
                <a:solidFill>
                  <a:prstClr val="black">
                    <a:lumMod val="85000"/>
                    <a:lumOff val="15000"/>
                  </a:prstClr>
                </a:solidFill>
              </a:rPr>
              <a:t> </a:t>
            </a:r>
            <a:r>
              <a:rPr lang="en-GB" sz="2900" i="1" dirty="0">
                <a:solidFill>
                  <a:srgbClr val="FF0000"/>
                </a:solidFill>
                <a:latin typeface="Adobe Devanagari" panose="02040503050201020203" pitchFamily="18" charset="0"/>
                <a:cs typeface="Adobe Devanagari" panose="02040503050201020203" pitchFamily="18" charset="0"/>
              </a:rPr>
              <a:t>Lam Mo Bun v Hong Kong Aerosol Co Ltd </a:t>
            </a:r>
            <a:r>
              <a:rPr lang="en-GB" sz="2900" dirty="0">
                <a:solidFill>
                  <a:prstClr val="black">
                    <a:lumMod val="85000"/>
                    <a:lumOff val="15000"/>
                  </a:prstClr>
                </a:solidFill>
              </a:rPr>
              <a:t>[2001] (use of insecticide when using washing machine indoors)</a:t>
            </a:r>
          </a:p>
          <a:p>
            <a:pPr lvl="0">
              <a:buClr>
                <a:srgbClr val="83992A"/>
              </a:buClr>
              <a:buFont typeface="Wingdings" panose="05000000000000000000" pitchFamily="2" charset="2"/>
              <a:buChar char="Ø"/>
            </a:pPr>
            <a:r>
              <a:rPr lang="en-GB" sz="3300" b="1" u="sng" dirty="0">
                <a:solidFill>
                  <a:prstClr val="black">
                    <a:lumMod val="85000"/>
                    <a:lumOff val="15000"/>
                  </a:prstClr>
                </a:solidFill>
              </a:rPr>
              <a:t>Repairers</a:t>
            </a:r>
            <a:r>
              <a:rPr lang="en-GB" sz="3300" dirty="0">
                <a:solidFill>
                  <a:prstClr val="black">
                    <a:lumMod val="85000"/>
                    <a:lumOff val="15000"/>
                  </a:prstClr>
                </a:solidFill>
              </a:rPr>
              <a:t>: </a:t>
            </a:r>
            <a:r>
              <a:rPr lang="en-GB" sz="3300" i="1" dirty="0">
                <a:solidFill>
                  <a:srgbClr val="FF0000"/>
                </a:solidFill>
                <a:latin typeface="Adobe Devanagari" panose="02040503050201020203" pitchFamily="18" charset="0"/>
                <a:cs typeface="Adobe Devanagari" panose="02040503050201020203" pitchFamily="18" charset="0"/>
              </a:rPr>
              <a:t>Stennett v Hancock &amp; Peters </a:t>
            </a:r>
            <a:r>
              <a:rPr lang="en-GB" sz="3300" dirty="0">
                <a:solidFill>
                  <a:prstClr val="black">
                    <a:lumMod val="85000"/>
                    <a:lumOff val="15000"/>
                  </a:prstClr>
                </a:solidFill>
              </a:rPr>
              <a:t>(1939) -  </a:t>
            </a:r>
            <a:r>
              <a:rPr lang="en-HK" sz="3300" dirty="0">
                <a:solidFill>
                  <a:prstClr val="black">
                    <a:lumMod val="85000"/>
                    <a:lumOff val="15000"/>
                  </a:prstClr>
                </a:solidFill>
              </a:rPr>
              <a:t>A repairer was liable to a pedestrian who was injured when the wheel came off a vehicle repaired by the defendant.</a:t>
            </a:r>
            <a:r>
              <a:rPr lang="en-GB" sz="3300" dirty="0">
                <a:solidFill>
                  <a:prstClr val="black">
                    <a:lumMod val="85000"/>
                    <a:lumOff val="15000"/>
                  </a:prstClr>
                </a:solidFill>
              </a:rPr>
              <a:t> </a:t>
            </a:r>
          </a:p>
          <a:p>
            <a:pPr lvl="1">
              <a:buClr>
                <a:srgbClr val="83992A"/>
              </a:buClr>
              <a:buFont typeface="Wingdings" panose="05000000000000000000" pitchFamily="2" charset="2"/>
              <a:buChar char="§"/>
            </a:pPr>
            <a:r>
              <a:rPr lang="en-GB" sz="2900" dirty="0">
                <a:solidFill>
                  <a:prstClr val="black">
                    <a:lumMod val="85000"/>
                    <a:lumOff val="15000"/>
                  </a:prstClr>
                </a:solidFill>
              </a:rPr>
              <a:t>See </a:t>
            </a:r>
            <a:r>
              <a:rPr lang="en-GB" sz="2900" i="1" dirty="0" err="1">
                <a:solidFill>
                  <a:srgbClr val="FF0000"/>
                </a:solidFill>
                <a:latin typeface="Adobe Devanagari" panose="02040503050201020203" pitchFamily="18" charset="0"/>
                <a:cs typeface="Adobe Devanagari" panose="02040503050201020203" pitchFamily="18" charset="0"/>
              </a:rPr>
              <a:t>Luen</a:t>
            </a:r>
            <a:r>
              <a:rPr lang="en-GB" sz="2900" i="1" dirty="0">
                <a:solidFill>
                  <a:srgbClr val="FF0000"/>
                </a:solidFill>
                <a:latin typeface="Adobe Devanagari" panose="02040503050201020203" pitchFamily="18" charset="0"/>
                <a:cs typeface="Adobe Devanagari" panose="02040503050201020203" pitchFamily="18" charset="0"/>
              </a:rPr>
              <a:t> </a:t>
            </a:r>
            <a:r>
              <a:rPr lang="en-GB" sz="2900" i="1" dirty="0" err="1">
                <a:solidFill>
                  <a:srgbClr val="FF0000"/>
                </a:solidFill>
                <a:latin typeface="Adobe Devanagari" panose="02040503050201020203" pitchFamily="18" charset="0"/>
                <a:cs typeface="Adobe Devanagari" panose="02040503050201020203" pitchFamily="18" charset="0"/>
              </a:rPr>
              <a:t>Hing</a:t>
            </a:r>
            <a:r>
              <a:rPr lang="en-GB" sz="2900" i="1" dirty="0">
                <a:solidFill>
                  <a:srgbClr val="FF0000"/>
                </a:solidFill>
                <a:latin typeface="Adobe Devanagari" panose="02040503050201020203" pitchFamily="18" charset="0"/>
                <a:cs typeface="Adobe Devanagari" panose="02040503050201020203" pitchFamily="18" charset="0"/>
              </a:rPr>
              <a:t> Fat Coating &amp; Finishing Factory Ltd v </a:t>
            </a:r>
            <a:r>
              <a:rPr lang="en-GB" sz="2900" i="1" dirty="0" err="1">
                <a:solidFill>
                  <a:srgbClr val="FF0000"/>
                </a:solidFill>
                <a:latin typeface="Adobe Devanagari" panose="02040503050201020203" pitchFamily="18" charset="0"/>
                <a:cs typeface="Adobe Devanagari" panose="02040503050201020203" pitchFamily="18" charset="0"/>
              </a:rPr>
              <a:t>Waan</a:t>
            </a:r>
            <a:r>
              <a:rPr lang="en-GB" sz="2900" i="1" dirty="0">
                <a:solidFill>
                  <a:srgbClr val="FF0000"/>
                </a:solidFill>
                <a:latin typeface="Adobe Devanagari" panose="02040503050201020203" pitchFamily="18" charset="0"/>
                <a:cs typeface="Adobe Devanagari" panose="02040503050201020203" pitchFamily="18" charset="0"/>
              </a:rPr>
              <a:t> </a:t>
            </a:r>
            <a:r>
              <a:rPr lang="en-GB" sz="2900" i="1" dirty="0" err="1">
                <a:solidFill>
                  <a:srgbClr val="FF0000"/>
                </a:solidFill>
                <a:latin typeface="Adobe Devanagari" panose="02040503050201020203" pitchFamily="18" charset="0"/>
                <a:cs typeface="Adobe Devanagari" panose="02040503050201020203" pitchFamily="18" charset="0"/>
              </a:rPr>
              <a:t>Chuen</a:t>
            </a:r>
            <a:r>
              <a:rPr lang="en-GB" sz="2900" i="1" dirty="0">
                <a:solidFill>
                  <a:srgbClr val="FF0000"/>
                </a:solidFill>
                <a:latin typeface="Adobe Devanagari" panose="02040503050201020203" pitchFamily="18" charset="0"/>
                <a:cs typeface="Adobe Devanagari" panose="02040503050201020203" pitchFamily="18" charset="0"/>
              </a:rPr>
              <a:t> Ming</a:t>
            </a:r>
            <a:r>
              <a:rPr lang="en-GB" sz="2900" i="1" dirty="0">
                <a:solidFill>
                  <a:prstClr val="black">
                    <a:lumMod val="85000"/>
                    <a:lumOff val="15000"/>
                  </a:prstClr>
                </a:solidFill>
                <a:latin typeface="Adobe Devanagari" panose="02040503050201020203" pitchFamily="18" charset="0"/>
                <a:cs typeface="Adobe Devanagari" panose="02040503050201020203" pitchFamily="18" charset="0"/>
              </a:rPr>
              <a:t> </a:t>
            </a:r>
            <a:r>
              <a:rPr lang="en-GB" sz="2900" dirty="0">
                <a:solidFill>
                  <a:prstClr val="black">
                    <a:lumMod val="85000"/>
                    <a:lumOff val="15000"/>
                  </a:prstClr>
                </a:solidFill>
              </a:rPr>
              <a:t>(2011) (</a:t>
            </a:r>
            <a:r>
              <a:rPr lang="en-GB" sz="2900" dirty="0">
                <a:solidFill>
                  <a:srgbClr val="0070C0"/>
                </a:solidFill>
              </a:rPr>
              <a:t>involving independent contractor</a:t>
            </a:r>
            <a:r>
              <a:rPr lang="en-GB" sz="2900" dirty="0">
                <a:solidFill>
                  <a:prstClr val="black">
                    <a:lumMod val="85000"/>
                    <a:lumOff val="15000"/>
                  </a:prstClr>
                </a:solidFill>
              </a:rPr>
              <a:t>)</a:t>
            </a:r>
          </a:p>
          <a:p>
            <a:pPr lvl="0" algn="just">
              <a:buClr>
                <a:srgbClr val="83992A"/>
              </a:buClr>
            </a:pPr>
            <a:r>
              <a:rPr lang="en-GB" sz="5700" dirty="0">
                <a:solidFill>
                  <a:srgbClr val="0070C0"/>
                </a:solidFill>
              </a:rPr>
              <a:t>Applies to wholesalers, retailers, assemblers</a:t>
            </a:r>
            <a:r>
              <a:rPr lang="en-GB" sz="2600" dirty="0">
                <a:solidFill>
                  <a:prstClr val="black">
                    <a:lumMod val="85000"/>
                    <a:lumOff val="15000"/>
                  </a:prstClr>
                </a:solidFill>
              </a:rPr>
              <a:t>, etc</a:t>
            </a:r>
            <a:r>
              <a:rPr lang="en-GB" sz="1700" dirty="0">
                <a:solidFill>
                  <a:prstClr val="black">
                    <a:lumMod val="85000"/>
                    <a:lumOff val="15000"/>
                  </a:prstClr>
                </a:solidFill>
              </a:rPr>
              <a:t>.</a:t>
            </a:r>
            <a:endParaRPr lang="en-GB" sz="3300" dirty="0">
              <a:solidFill>
                <a:prstClr val="black">
                  <a:lumMod val="85000"/>
                  <a:lumOff val="15000"/>
                </a:prstClr>
              </a:solidFill>
            </a:endParaRPr>
          </a:p>
        </p:txBody>
      </p:sp>
    </p:spTree>
    <p:extLst>
      <p:ext uri="{BB962C8B-B14F-4D97-AF65-F5344CB8AC3E}">
        <p14:creationId xmlns:p14="http://schemas.microsoft.com/office/powerpoint/2010/main" val="331125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2" y="660903"/>
            <a:ext cx="9601196" cy="1783533"/>
          </a:xfrm>
        </p:spPr>
        <p:txBody>
          <a:bodyPr>
            <a:normAutofit/>
          </a:bodyPr>
          <a:lstStyle/>
          <a:p>
            <a:r>
              <a:rPr lang="en-GB" sz="4800" b="1" dirty="0">
                <a:solidFill>
                  <a:srgbClr val="0070C0"/>
                </a:solidFill>
                <a:highlight>
                  <a:srgbClr val="00FFFF"/>
                </a:highlight>
              </a:rPr>
              <a:t>Questions Two(2)</a:t>
            </a:r>
            <a:br>
              <a:rPr lang="en-GB" b="1" dirty="0">
                <a:solidFill>
                  <a:srgbClr val="0070C0"/>
                </a:solidFill>
                <a:highlight>
                  <a:srgbClr val="00FFFF"/>
                </a:highlight>
              </a:rPr>
            </a:br>
            <a:endParaRPr lang="en-US" sz="2200" i="1" dirty="0">
              <a:solidFill>
                <a:srgbClr val="FF0000"/>
              </a:solidFill>
              <a:highlight>
                <a:srgbClr val="00FFFF"/>
              </a:highlight>
            </a:endParaRPr>
          </a:p>
        </p:txBody>
      </p:sp>
      <p:sp>
        <p:nvSpPr>
          <p:cNvPr id="7" name="Content Placeholder 6"/>
          <p:cNvSpPr>
            <a:spLocks noGrp="1"/>
          </p:cNvSpPr>
          <p:nvPr>
            <p:ph idx="1"/>
          </p:nvPr>
        </p:nvSpPr>
        <p:spPr>
          <a:xfrm>
            <a:off x="960895" y="2556931"/>
            <a:ext cx="10476854" cy="3640165"/>
          </a:xfrm>
        </p:spPr>
        <p:txBody>
          <a:bodyPr>
            <a:normAutofit/>
          </a:bodyPr>
          <a:lstStyle/>
          <a:p>
            <a:r>
              <a:rPr kumimoji="0" lang="en-GB" sz="4000" b="1" i="0" u="none" strike="noStrike" kern="1200" cap="none" spc="0" normalizeH="0" baseline="0" noProof="0" dirty="0">
                <a:ln w="3175" cmpd="sng">
                  <a:noFill/>
                </a:ln>
                <a:solidFill>
                  <a:prstClr val="black"/>
                </a:solidFill>
                <a:effectLst/>
                <a:uLnTx/>
                <a:uFillTx/>
                <a:latin typeface="Garamond" panose="02020404030301010803"/>
                <a:ea typeface="+mj-ea"/>
                <a:cs typeface="+mj-cs"/>
              </a:rPr>
              <a:t>What is the difference between causation in fact and causation in law?  </a:t>
            </a:r>
          </a:p>
          <a:p>
            <a:endParaRPr lang="en-GB" sz="4000" b="1" dirty="0">
              <a:ln w="3175" cmpd="sng">
                <a:noFill/>
              </a:ln>
              <a:solidFill>
                <a:prstClr val="black"/>
              </a:solidFill>
              <a:latin typeface="Garamond" panose="02020404030301010803"/>
              <a:ea typeface="+mj-ea"/>
              <a:cs typeface="+mj-cs"/>
            </a:endParaRPr>
          </a:p>
          <a:p>
            <a:r>
              <a:rPr kumimoji="0" lang="en-GB" b="1" i="0" u="none" strike="noStrike" kern="1200" cap="none" spc="0" normalizeH="0" baseline="0" noProof="0" dirty="0">
                <a:ln w="3175" cmpd="sng">
                  <a:noFill/>
                </a:ln>
                <a:solidFill>
                  <a:prstClr val="black"/>
                </a:solidFill>
                <a:effectLst/>
                <a:uLnTx/>
                <a:uFillTx/>
                <a:latin typeface="Garamond" panose="02020404030301010803"/>
                <a:ea typeface="+mj-ea"/>
                <a:cs typeface="+mj-cs"/>
              </a:rPr>
              <a:t>Consider the following two cases: </a:t>
            </a:r>
            <a:r>
              <a:rPr kumimoji="0" lang="en-GB" b="1" i="1" u="none" strike="noStrike" kern="1200" cap="none" spc="0" normalizeH="0" baseline="0" noProof="0" dirty="0">
                <a:ln w="3175" cmpd="sng">
                  <a:noFill/>
                </a:ln>
                <a:solidFill>
                  <a:srgbClr val="FF0000"/>
                </a:solidFill>
                <a:effectLst/>
                <a:uLnTx/>
                <a:uFillTx/>
                <a:latin typeface="Garamond" panose="02020404030301010803"/>
                <a:ea typeface="+mj-ea"/>
                <a:cs typeface="+mj-cs"/>
              </a:rPr>
              <a:t>Barnett’s Case </a:t>
            </a:r>
            <a:r>
              <a:rPr kumimoji="0" lang="en-GB" b="1" i="0" u="none" strike="noStrike" kern="1200" cap="none" spc="0" normalizeH="0" baseline="0" noProof="0" dirty="0">
                <a:ln w="3175" cmpd="sng">
                  <a:noFill/>
                </a:ln>
                <a:solidFill>
                  <a:prstClr val="black"/>
                </a:solidFill>
                <a:effectLst/>
                <a:uLnTx/>
                <a:uFillTx/>
                <a:latin typeface="Garamond" panose="02020404030301010803"/>
                <a:ea typeface="+mj-ea"/>
                <a:cs typeface="+mj-cs"/>
              </a:rPr>
              <a:t>and </a:t>
            </a:r>
            <a:r>
              <a:rPr kumimoji="0" lang="en-GB" b="1" i="1" u="none" strike="noStrike" kern="1200" cap="none" spc="0" normalizeH="0" baseline="0" noProof="0" dirty="0">
                <a:ln w="3175" cmpd="sng">
                  <a:noFill/>
                </a:ln>
                <a:solidFill>
                  <a:srgbClr val="FF0000"/>
                </a:solidFill>
                <a:effectLst/>
                <a:uLnTx/>
                <a:uFillTx/>
                <a:latin typeface="Garamond" panose="02020404030301010803"/>
                <a:ea typeface="+mj-ea"/>
                <a:cs typeface="+mj-cs"/>
              </a:rPr>
              <a:t>The Wagon Mound</a:t>
            </a:r>
            <a:endParaRPr lang="en-US" b="1" i="1" dirty="0">
              <a:solidFill>
                <a:srgbClr val="FF0000"/>
              </a:solidFill>
            </a:endParaRPr>
          </a:p>
        </p:txBody>
      </p:sp>
    </p:spTree>
    <p:extLst>
      <p:ext uri="{BB962C8B-B14F-4D97-AF65-F5344CB8AC3E}">
        <p14:creationId xmlns:p14="http://schemas.microsoft.com/office/powerpoint/2010/main" val="301864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each other's hands">
            <a:extLst>
              <a:ext uri="{FF2B5EF4-FFF2-40B4-BE49-F238E27FC236}">
                <a16:creationId xmlns:a16="http://schemas.microsoft.com/office/drawing/2014/main" id="{64E705B0-008B-4F1F-DAC5-0D9A31921B41}"/>
              </a:ext>
            </a:extLst>
          </p:cNvPr>
          <p:cNvPicPr>
            <a:picLocks noChangeAspect="1"/>
          </p:cNvPicPr>
          <p:nvPr/>
        </p:nvPicPr>
        <p:blipFill>
          <a:blip r:embed="rId2">
            <a:alphaModFix amt="35000"/>
          </a:blip>
          <a:srcRect t="7664" b="8067"/>
          <a:stretch/>
        </p:blipFill>
        <p:spPr>
          <a:xfrm>
            <a:off x="20" y="-466521"/>
            <a:ext cx="12191980" cy="6857990"/>
          </a:xfrm>
          <a:prstGeom prst="rect">
            <a:avLst/>
          </a:prstGeom>
        </p:spPr>
      </p:pic>
      <p:sp>
        <p:nvSpPr>
          <p:cNvPr id="2" name="Title 1">
            <a:extLst>
              <a:ext uri="{FF2B5EF4-FFF2-40B4-BE49-F238E27FC236}">
                <a16:creationId xmlns:a16="http://schemas.microsoft.com/office/drawing/2014/main" id="{8F4E61C2-8512-48FF-B2FD-B9B0BBEACA84}"/>
              </a:ext>
            </a:extLst>
          </p:cNvPr>
          <p:cNvSpPr>
            <a:spLocks noGrp="1"/>
          </p:cNvSpPr>
          <p:nvPr>
            <p:ph type="title"/>
          </p:nvPr>
        </p:nvSpPr>
        <p:spPr>
          <a:xfrm>
            <a:off x="1379378" y="367870"/>
            <a:ext cx="9601196" cy="1303867"/>
          </a:xfrm>
        </p:spPr>
        <p:txBody>
          <a:bodyPr>
            <a:normAutofit/>
          </a:bodyPr>
          <a:lstStyle/>
          <a:p>
            <a:r>
              <a:rPr lang="en-GB" b="1" dirty="0">
                <a:solidFill>
                  <a:srgbClr val="FFFFFF"/>
                </a:solidFill>
              </a:rPr>
              <a:t>Q. 2 :Causation in fact</a:t>
            </a:r>
            <a:r>
              <a:rPr lang="en-GB" dirty="0">
                <a:solidFill>
                  <a:srgbClr val="FFFFFF"/>
                </a:solidFill>
              </a:rPr>
              <a:t>:- </a:t>
            </a:r>
          </a:p>
        </p:txBody>
      </p:sp>
      <p:cxnSp>
        <p:nvCxnSpPr>
          <p:cNvPr id="11" name="Straight Connector 10">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95E2F6A-7661-44E0-923B-A90A9E54D6C3}"/>
              </a:ext>
            </a:extLst>
          </p:cNvPr>
          <p:cNvSpPr>
            <a:spLocks noGrp="1"/>
          </p:cNvSpPr>
          <p:nvPr>
            <p:ph idx="1"/>
          </p:nvPr>
        </p:nvSpPr>
        <p:spPr>
          <a:xfrm>
            <a:off x="167951" y="2556931"/>
            <a:ext cx="11765902" cy="4133115"/>
          </a:xfrm>
        </p:spPr>
        <p:txBody>
          <a:bodyPr>
            <a:normAutofit/>
          </a:bodyPr>
          <a:lstStyle/>
          <a:p>
            <a:pPr lvl="1"/>
            <a:r>
              <a:rPr lang="en-GB" sz="3200" dirty="0">
                <a:solidFill>
                  <a:srgbClr val="FFFFFF"/>
                </a:solidFill>
              </a:rPr>
              <a:t>Implies that there is a causal connection or link between the defendant’s negligence and the plaintiff’s injury. There could be situations </a:t>
            </a:r>
            <a:r>
              <a:rPr lang="en-GB" sz="3200" u="sng" dirty="0">
                <a:solidFill>
                  <a:srgbClr val="FFFFFF"/>
                </a:solidFill>
                <a:latin typeface="Adobe Devanagari" panose="02040503050201020203" pitchFamily="18" charset="0"/>
                <a:cs typeface="Adobe Devanagari" panose="02040503050201020203" pitchFamily="18" charset="0"/>
              </a:rPr>
              <a:t>multiple causation</a:t>
            </a:r>
            <a:r>
              <a:rPr lang="en-GB" sz="3200" dirty="0">
                <a:solidFill>
                  <a:srgbClr val="FFFFFF"/>
                </a:solidFill>
              </a:rPr>
              <a:t>, </a:t>
            </a:r>
            <a:r>
              <a:rPr lang="en-GB" sz="3200" u="sng" dirty="0">
                <a:solidFill>
                  <a:srgbClr val="FFFFFF"/>
                </a:solidFill>
                <a:latin typeface="Adobe Devanagari" panose="02040503050201020203" pitchFamily="18" charset="0"/>
                <a:cs typeface="Adobe Devanagari" panose="02040503050201020203" pitchFamily="18" charset="0"/>
              </a:rPr>
              <a:t>consecutive causation</a:t>
            </a:r>
            <a:r>
              <a:rPr lang="en-GB" sz="3200" dirty="0">
                <a:solidFill>
                  <a:srgbClr val="FFFFFF"/>
                </a:solidFill>
              </a:rPr>
              <a:t>, and </a:t>
            </a:r>
            <a:r>
              <a:rPr lang="en-GB" sz="3200" i="1" u="sng" dirty="0">
                <a:solidFill>
                  <a:srgbClr val="FFFFFF"/>
                </a:solidFill>
                <a:latin typeface="Adobe Devanagari" panose="02040503050201020203" pitchFamily="18" charset="0"/>
                <a:cs typeface="Adobe Devanagari" panose="02040503050201020203" pitchFamily="18" charset="0"/>
              </a:rPr>
              <a:t>novus actus interveniens </a:t>
            </a:r>
          </a:p>
          <a:p>
            <a:pPr lvl="1"/>
            <a:r>
              <a:rPr lang="en-GB" sz="3200" dirty="0">
                <a:solidFill>
                  <a:srgbClr val="FFFFFF"/>
                </a:solidFill>
              </a:rPr>
              <a:t>The </a:t>
            </a:r>
            <a:r>
              <a:rPr lang="en-GB" sz="3200" b="1" dirty="0">
                <a:solidFill>
                  <a:srgbClr val="FFFFFF"/>
                </a:solidFill>
              </a:rPr>
              <a:t>“but-for” </a:t>
            </a:r>
            <a:r>
              <a:rPr lang="en-GB" sz="3200" dirty="0">
                <a:solidFill>
                  <a:srgbClr val="FFFFFF"/>
                </a:solidFill>
              </a:rPr>
              <a:t>test is often used in determining a causal link.</a:t>
            </a:r>
          </a:p>
          <a:p>
            <a:pPr lvl="1"/>
            <a:r>
              <a:rPr lang="en-GB" sz="3200" dirty="0">
                <a:solidFill>
                  <a:srgbClr val="FFFFFF"/>
                </a:solidFill>
              </a:rPr>
              <a:t>Applied in </a:t>
            </a:r>
            <a:r>
              <a:rPr lang="en-GB" sz="3200" b="1" i="1" dirty="0">
                <a:solidFill>
                  <a:srgbClr val="FFFFFF"/>
                </a:solidFill>
              </a:rPr>
              <a:t>Barnett’s Case.</a:t>
            </a:r>
          </a:p>
        </p:txBody>
      </p:sp>
    </p:spTree>
    <p:extLst>
      <p:ext uri="{BB962C8B-B14F-4D97-AF65-F5344CB8AC3E}">
        <p14:creationId xmlns:p14="http://schemas.microsoft.com/office/powerpoint/2010/main" val="373494307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Title 5"/>
          <p:cNvSpPr>
            <a:spLocks noGrp="1"/>
          </p:cNvSpPr>
          <p:nvPr>
            <p:ph type="title"/>
          </p:nvPr>
        </p:nvSpPr>
        <p:spPr>
          <a:xfrm>
            <a:off x="952108" y="954756"/>
            <a:ext cx="2730414" cy="4946003"/>
          </a:xfrm>
        </p:spPr>
        <p:txBody>
          <a:bodyPr>
            <a:normAutofit/>
          </a:bodyPr>
          <a:lstStyle/>
          <a:p>
            <a:r>
              <a:rPr lang="en-GB">
                <a:solidFill>
                  <a:srgbClr val="FFFFFF"/>
                </a:solidFill>
              </a:rPr>
              <a:t>Q. 2 </a:t>
            </a:r>
            <a:r>
              <a:rPr lang="en-GB" b="1" i="1">
                <a:solidFill>
                  <a:srgbClr val="FFFFFF"/>
                </a:solidFill>
              </a:rPr>
              <a:t>Barnett’s Case </a:t>
            </a:r>
            <a:endParaRPr lang="en-US">
              <a:solidFill>
                <a:srgbClr val="FFFFFF"/>
              </a:solidFill>
            </a:endParaRPr>
          </a:p>
        </p:txBody>
      </p:sp>
      <p:sp>
        <p:nvSpPr>
          <p:cNvPr id="18" name="Rectangle 17">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5150359" y="469900"/>
            <a:ext cx="6566977" cy="6014876"/>
          </a:xfrm>
        </p:spPr>
        <p:txBody>
          <a:bodyPr anchor="ctr">
            <a:normAutofit/>
          </a:bodyPr>
          <a:lstStyle/>
          <a:p>
            <a:pPr>
              <a:lnSpc>
                <a:spcPct val="90000"/>
              </a:lnSpc>
            </a:pPr>
            <a:r>
              <a:rPr lang="en-HK" b="1" i="1" dirty="0">
                <a:solidFill>
                  <a:schemeClr val="bg1"/>
                </a:solidFill>
              </a:rPr>
              <a:t>Barnett v Chelsea &amp; Kensington Hospital Management Committee[1969]</a:t>
            </a:r>
          </a:p>
          <a:p>
            <a:pPr>
              <a:lnSpc>
                <a:spcPct val="90000"/>
              </a:lnSpc>
            </a:pPr>
            <a:r>
              <a:rPr lang="en-GB" dirty="0">
                <a:solidFill>
                  <a:schemeClr val="bg1"/>
                </a:solidFill>
              </a:rPr>
              <a:t>Plaintiff’s husband died from arsenic poisoning after taking some tea with two other watchmen. The doctor on duty at the casualty department refused to attend to them and advised them to seek the help of their doctors.</a:t>
            </a:r>
          </a:p>
          <a:p>
            <a:pPr>
              <a:lnSpc>
                <a:spcPct val="90000"/>
              </a:lnSpc>
            </a:pPr>
            <a:r>
              <a:rPr lang="en-GB" dirty="0">
                <a:solidFill>
                  <a:schemeClr val="bg1"/>
                </a:solidFill>
              </a:rPr>
              <a:t>Held-</a:t>
            </a:r>
          </a:p>
          <a:p>
            <a:pPr lvl="1">
              <a:lnSpc>
                <a:spcPct val="90000"/>
              </a:lnSpc>
            </a:pPr>
            <a:r>
              <a:rPr lang="en-GB" sz="2400" dirty="0">
                <a:solidFill>
                  <a:schemeClr val="bg1"/>
                </a:solidFill>
              </a:rPr>
              <a:t>The defendant’s casualty officers were negligent</a:t>
            </a:r>
          </a:p>
          <a:p>
            <a:pPr lvl="1">
              <a:lnSpc>
                <a:spcPct val="90000"/>
              </a:lnSpc>
            </a:pPr>
            <a:r>
              <a:rPr lang="en-GB" sz="2400" dirty="0">
                <a:solidFill>
                  <a:schemeClr val="bg1"/>
                </a:solidFill>
              </a:rPr>
              <a:t>No actual causal link between the death of the deceased and the defendant’s negligence because if all care had been taken, the deceased would have died anyway. </a:t>
            </a:r>
          </a:p>
          <a:p>
            <a:pPr>
              <a:lnSpc>
                <a:spcPct val="90000"/>
              </a:lnSpc>
            </a:pPr>
            <a:endParaRPr lang="en-US" dirty="0">
              <a:solidFill>
                <a:schemeClr val="bg1"/>
              </a:solidFill>
            </a:endParaRPr>
          </a:p>
        </p:txBody>
      </p:sp>
    </p:spTree>
    <p:extLst>
      <p:ext uri="{BB962C8B-B14F-4D97-AF65-F5344CB8AC3E}">
        <p14:creationId xmlns:p14="http://schemas.microsoft.com/office/powerpoint/2010/main" val="615933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463</TotalTime>
  <Words>1700</Words>
  <Application>Microsoft Office PowerPoint</Application>
  <PresentationFormat>Widescreen</PresentationFormat>
  <Paragraphs>81</Paragraphs>
  <Slides>16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Adobe Devanagari</vt:lpstr>
      <vt:lpstr>Arial</vt:lpstr>
      <vt:lpstr>Arial Rounded MT Bold</vt:lpstr>
      <vt:lpstr>Bahnschrift Light</vt:lpstr>
      <vt:lpstr>Bahnschrift Light Condensed</vt:lpstr>
      <vt:lpstr>Baskerville Old Face</vt:lpstr>
      <vt:lpstr>Calibri</vt:lpstr>
      <vt:lpstr>Garamond</vt:lpstr>
      <vt:lpstr>Sitka Heading</vt:lpstr>
      <vt:lpstr>Times New Roman</vt:lpstr>
      <vt:lpstr>Wingdings</vt:lpstr>
      <vt:lpstr>Organic</vt:lpstr>
      <vt:lpstr>Tort Law- Negligence  Duty of Care, Breach, Causation and Damages</vt:lpstr>
      <vt:lpstr>Minor House Keeping</vt:lpstr>
      <vt:lpstr>Question One (1) Explain the meaning of the “neighbour principle” with reference to cases.</vt:lpstr>
      <vt:lpstr>Q.1</vt:lpstr>
      <vt:lpstr>Q.1</vt:lpstr>
      <vt:lpstr>Q.1</vt:lpstr>
      <vt:lpstr>Questions Two(2) </vt:lpstr>
      <vt:lpstr>Q. 2 :Causation in fact:- </vt:lpstr>
      <vt:lpstr>Q. 2 Barnett’s Case </vt:lpstr>
      <vt:lpstr>Q. 2 :  Causation in law:- </vt:lpstr>
      <vt:lpstr>Q. 2 The Wagon Mound</vt:lpstr>
      <vt:lpstr>Question Three (3) How do you determine whether a person is in breach of duty?  Which tests would you use?  Use case law to illustrate the point.</vt:lpstr>
      <vt:lpstr>Q. 3 – determining factors</vt:lpstr>
      <vt:lpstr>Q. 3</vt:lpstr>
      <vt:lpstr>Q. 3</vt:lpstr>
      <vt:lpstr>PowerPoint Presentation</vt:lpstr>
    </vt:vector>
  </TitlesOfParts>
  <Company>City University of Hong Kong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7: Tort Law- Negligence Business and Law (LW2903)  Tutorial Wednesdays (14/10/2020) Negligence: Duty of Care, Breach, Causation and Damages</dc:title>
  <dc:creator>win10_local</dc:creator>
  <cp:lastModifiedBy>Okwudili Onyenwee Onwurah</cp:lastModifiedBy>
  <cp:revision>33</cp:revision>
  <dcterms:created xsi:type="dcterms:W3CDTF">2020-10-12T09:41:17Z</dcterms:created>
  <dcterms:modified xsi:type="dcterms:W3CDTF">2024-10-14T09:27:47Z</dcterms:modified>
</cp:coreProperties>
</file>