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4630400" cy="8229600"/>
  <p:notesSz cx="14630400" cy="8229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2724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2185" y="493217"/>
            <a:ext cx="11506250" cy="1500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9617" y="1931015"/>
            <a:ext cx="13312775" cy="3874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29996" y="731519"/>
              <a:ext cx="13167360" cy="6766559"/>
            </a:xfrm>
            <a:custGeom>
              <a:avLst/>
              <a:gdLst/>
              <a:ahLst/>
              <a:cxnLst/>
              <a:rect l="l" t="t" r="r" b="b"/>
              <a:pathLst>
                <a:path w="13167360" h="6766559">
                  <a:moveTo>
                    <a:pt x="0" y="6766559"/>
                  </a:moveTo>
                  <a:lnTo>
                    <a:pt x="13167360" y="6766559"/>
                  </a:lnTo>
                  <a:lnTo>
                    <a:pt x="13167360" y="0"/>
                  </a:lnTo>
                  <a:lnTo>
                    <a:pt x="0" y="0"/>
                  </a:lnTo>
                  <a:lnTo>
                    <a:pt x="0" y="6766559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091"/>
              <a:ext cx="914399" cy="7284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25143" y="3784091"/>
              <a:ext cx="905255" cy="7284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674876" y="2906267"/>
              <a:ext cx="11289030" cy="0"/>
            </a:xfrm>
            <a:custGeom>
              <a:avLst/>
              <a:gdLst/>
              <a:ahLst/>
              <a:cxnLst/>
              <a:rect l="l" t="t" r="r" b="b"/>
              <a:pathLst>
                <a:path w="11289030" h="0">
                  <a:moveTo>
                    <a:pt x="0" y="0"/>
                  </a:moveTo>
                  <a:lnTo>
                    <a:pt x="11288776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4630399" cy="82295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914779" y="1043939"/>
              <a:ext cx="11096625" cy="1614170"/>
            </a:xfrm>
            <a:custGeom>
              <a:avLst/>
              <a:gdLst/>
              <a:ahLst/>
              <a:cxnLst/>
              <a:rect l="l" t="t" r="r" b="b"/>
              <a:pathLst>
                <a:path w="11096625" h="1614170">
                  <a:moveTo>
                    <a:pt x="11096244" y="789432"/>
                  </a:moveTo>
                  <a:lnTo>
                    <a:pt x="8744699" y="789432"/>
                  </a:lnTo>
                  <a:lnTo>
                    <a:pt x="8744699" y="0"/>
                  </a:lnTo>
                  <a:lnTo>
                    <a:pt x="2353056" y="0"/>
                  </a:lnTo>
                  <a:lnTo>
                    <a:pt x="2353056" y="789432"/>
                  </a:lnTo>
                  <a:lnTo>
                    <a:pt x="0" y="789432"/>
                  </a:lnTo>
                  <a:lnTo>
                    <a:pt x="0" y="1613916"/>
                  </a:lnTo>
                  <a:lnTo>
                    <a:pt x="11096244" y="1613916"/>
                  </a:lnTo>
                  <a:lnTo>
                    <a:pt x="11096244" y="78943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55389" y="918718"/>
            <a:ext cx="6417945" cy="9036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750">
                <a:solidFill>
                  <a:srgbClr val="FFFF00"/>
                </a:solidFill>
                <a:latin typeface="Times New Roman"/>
                <a:cs typeface="Times New Roman"/>
              </a:rPr>
              <a:t>Case</a:t>
            </a:r>
            <a:r>
              <a:rPr dirty="0" sz="5750" spc="-19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spc="-80">
                <a:solidFill>
                  <a:srgbClr val="FFFF00"/>
                </a:solidFill>
                <a:latin typeface="Times New Roman"/>
                <a:cs typeface="Times New Roman"/>
              </a:rPr>
              <a:t>Study</a:t>
            </a:r>
            <a:r>
              <a:rPr dirty="0" sz="5750" spc="-19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spc="-75">
                <a:solidFill>
                  <a:srgbClr val="FFFF00"/>
                </a:solidFill>
                <a:latin typeface="Times New Roman"/>
                <a:cs typeface="Times New Roman"/>
              </a:rPr>
              <a:t>Analysis:</a:t>
            </a:r>
            <a:endParaRPr sz="57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902332" y="1707845"/>
            <a:ext cx="11128375" cy="903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750" spc="-135" b="1">
                <a:solidFill>
                  <a:srgbClr val="FFFF00"/>
                </a:solidFill>
                <a:latin typeface="Times New Roman"/>
                <a:cs typeface="Times New Roman"/>
              </a:rPr>
              <a:t>Landmark</a:t>
            </a:r>
            <a:r>
              <a:rPr dirty="0" sz="5750" spc="-2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spc="-55" b="1">
                <a:solidFill>
                  <a:srgbClr val="FFFF00"/>
                </a:solidFill>
                <a:latin typeface="Times New Roman"/>
                <a:cs typeface="Times New Roman"/>
              </a:rPr>
              <a:t>Vicarious</a:t>
            </a:r>
            <a:r>
              <a:rPr dirty="0" sz="5750" spc="-3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spc="-55" b="1">
                <a:solidFill>
                  <a:srgbClr val="FFFF00"/>
                </a:solidFill>
                <a:latin typeface="Times New Roman"/>
                <a:cs typeface="Times New Roman"/>
              </a:rPr>
              <a:t>Liability</a:t>
            </a:r>
            <a:r>
              <a:rPr dirty="0" sz="5750" spc="-26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spc="-10" b="1">
                <a:solidFill>
                  <a:srgbClr val="FFFF00"/>
                </a:solidFill>
                <a:latin typeface="Times New Roman"/>
                <a:cs typeface="Times New Roman"/>
              </a:rPr>
              <a:t>Cases</a:t>
            </a:r>
            <a:endParaRPr sz="575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546542" y="6638226"/>
            <a:ext cx="11537315" cy="776605"/>
            <a:chOff x="1546542" y="6638226"/>
            <a:chExt cx="11537315" cy="776605"/>
          </a:xfrm>
        </p:grpSpPr>
        <p:sp>
          <p:nvSpPr>
            <p:cNvPr id="13" name="object 13" descr=""/>
            <p:cNvSpPr/>
            <p:nvPr/>
          </p:nvSpPr>
          <p:spPr>
            <a:xfrm>
              <a:off x="1554480" y="6646164"/>
              <a:ext cx="11521440" cy="760730"/>
            </a:xfrm>
            <a:custGeom>
              <a:avLst/>
              <a:gdLst/>
              <a:ahLst/>
              <a:cxnLst/>
              <a:rect l="l" t="t" r="r" b="b"/>
              <a:pathLst>
                <a:path w="11521440" h="760729">
                  <a:moveTo>
                    <a:pt x="1152144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11521440" y="760476"/>
                  </a:lnTo>
                  <a:lnTo>
                    <a:pt x="115214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54480" y="6646164"/>
              <a:ext cx="11521440" cy="760730"/>
            </a:xfrm>
            <a:custGeom>
              <a:avLst/>
              <a:gdLst/>
              <a:ahLst/>
              <a:cxnLst/>
              <a:rect l="l" t="t" r="r" b="b"/>
              <a:pathLst>
                <a:path w="11521440" h="760729">
                  <a:moveTo>
                    <a:pt x="0" y="760476"/>
                  </a:moveTo>
                  <a:lnTo>
                    <a:pt x="11521440" y="760476"/>
                  </a:lnTo>
                  <a:lnTo>
                    <a:pt x="11521440" y="0"/>
                  </a:lnTo>
                  <a:lnTo>
                    <a:pt x="0" y="0"/>
                  </a:lnTo>
                  <a:lnTo>
                    <a:pt x="0" y="76047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446903" y="6757517"/>
            <a:ext cx="373697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6F2F9F"/>
                </a:solidFill>
                <a:latin typeface="Times New Roman"/>
                <a:cs typeface="Times New Roman"/>
              </a:rPr>
              <a:t>Dr</a:t>
            </a:r>
            <a:r>
              <a:rPr dirty="0" sz="2700" spc="-120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6F2F9F"/>
                </a:solidFill>
                <a:latin typeface="Times New Roman"/>
                <a:cs typeface="Times New Roman"/>
              </a:rPr>
              <a:t>Okwudili</a:t>
            </a:r>
            <a:r>
              <a:rPr dirty="0" sz="2700" spc="-110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6F2F9F"/>
                </a:solidFill>
                <a:latin typeface="Times New Roman"/>
                <a:cs typeface="Times New Roman"/>
              </a:rPr>
              <a:t>O.</a:t>
            </a:r>
            <a:r>
              <a:rPr dirty="0" sz="2700" spc="-120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700" spc="-40" b="1">
                <a:solidFill>
                  <a:srgbClr val="6F2F9F"/>
                </a:solidFill>
                <a:latin typeface="Times New Roman"/>
                <a:cs typeface="Times New Roman"/>
              </a:rPr>
              <a:t>Onwurah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546542" y="2901378"/>
            <a:ext cx="11537315" cy="3789679"/>
            <a:chOff x="1546542" y="2901378"/>
            <a:chExt cx="11537315" cy="3789679"/>
          </a:xfrm>
        </p:grpSpPr>
        <p:sp>
          <p:nvSpPr>
            <p:cNvPr id="17" name="object 17" descr=""/>
            <p:cNvSpPr/>
            <p:nvPr/>
          </p:nvSpPr>
          <p:spPr>
            <a:xfrm>
              <a:off x="1554480" y="2909316"/>
              <a:ext cx="11521440" cy="3773804"/>
            </a:xfrm>
            <a:custGeom>
              <a:avLst/>
              <a:gdLst/>
              <a:ahLst/>
              <a:cxnLst/>
              <a:rect l="l" t="t" r="r" b="b"/>
              <a:pathLst>
                <a:path w="11521440" h="3773804">
                  <a:moveTo>
                    <a:pt x="11521440" y="0"/>
                  </a:moveTo>
                  <a:lnTo>
                    <a:pt x="0" y="0"/>
                  </a:lnTo>
                  <a:lnTo>
                    <a:pt x="0" y="2451862"/>
                  </a:lnTo>
                  <a:lnTo>
                    <a:pt x="5289042" y="2451862"/>
                  </a:lnTo>
                  <a:lnTo>
                    <a:pt x="5289042" y="2830068"/>
                  </a:lnTo>
                  <a:lnTo>
                    <a:pt x="4817364" y="2830068"/>
                  </a:lnTo>
                  <a:lnTo>
                    <a:pt x="5760720" y="3773424"/>
                  </a:lnTo>
                  <a:lnTo>
                    <a:pt x="6704076" y="2830068"/>
                  </a:lnTo>
                  <a:lnTo>
                    <a:pt x="6232398" y="2830068"/>
                  </a:lnTo>
                  <a:lnTo>
                    <a:pt x="6232398" y="2451862"/>
                  </a:lnTo>
                  <a:lnTo>
                    <a:pt x="11521440" y="2451862"/>
                  </a:lnTo>
                  <a:lnTo>
                    <a:pt x="115214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554480" y="2909316"/>
              <a:ext cx="11521440" cy="3773804"/>
            </a:xfrm>
            <a:custGeom>
              <a:avLst/>
              <a:gdLst/>
              <a:ahLst/>
              <a:cxnLst/>
              <a:rect l="l" t="t" r="r" b="b"/>
              <a:pathLst>
                <a:path w="11521440" h="3773804">
                  <a:moveTo>
                    <a:pt x="11521440" y="2451862"/>
                  </a:moveTo>
                  <a:lnTo>
                    <a:pt x="6232398" y="2451862"/>
                  </a:lnTo>
                  <a:lnTo>
                    <a:pt x="6232398" y="2830068"/>
                  </a:lnTo>
                  <a:lnTo>
                    <a:pt x="6704076" y="2830068"/>
                  </a:lnTo>
                  <a:lnTo>
                    <a:pt x="5760720" y="3773424"/>
                  </a:lnTo>
                  <a:lnTo>
                    <a:pt x="4817364" y="2830068"/>
                  </a:lnTo>
                  <a:lnTo>
                    <a:pt x="5289042" y="2830068"/>
                  </a:lnTo>
                  <a:lnTo>
                    <a:pt x="5289042" y="2451862"/>
                  </a:lnTo>
                  <a:lnTo>
                    <a:pt x="0" y="2451862"/>
                  </a:lnTo>
                  <a:lnTo>
                    <a:pt x="0" y="0"/>
                  </a:lnTo>
                  <a:lnTo>
                    <a:pt x="11521440" y="0"/>
                  </a:lnTo>
                  <a:lnTo>
                    <a:pt x="11521440" y="245186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994661" y="3128009"/>
            <a:ext cx="10642600" cy="784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990"/>
              </a:lnSpc>
              <a:spcBef>
                <a:spcPts val="100"/>
              </a:spcBef>
            </a:pPr>
            <a:r>
              <a:rPr dirty="0" sz="2700" spc="-80" b="1">
                <a:solidFill>
                  <a:srgbClr val="FFFFFF"/>
                </a:solidFill>
                <a:latin typeface="Times New Roman"/>
                <a:cs typeface="Times New Roman"/>
              </a:rPr>
              <a:t>Tutor</a:t>
            </a:r>
            <a:r>
              <a:rPr dirty="0" sz="2700" spc="-8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20" b="1">
                <a:solidFill>
                  <a:srgbClr val="FFFFFF"/>
                </a:solidFill>
                <a:latin typeface="Times New Roman"/>
                <a:cs typeface="Times New Roman"/>
              </a:rPr>
              <a:t>Okwudili</a:t>
            </a:r>
            <a:r>
              <a:rPr dirty="0" sz="2700" spc="-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O.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ONWURAH,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LL.B.</a:t>
            </a:r>
            <a:r>
              <a:rPr dirty="0" sz="27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80">
                <a:solidFill>
                  <a:srgbClr val="FFFFFF"/>
                </a:solidFill>
                <a:latin typeface="Times New Roman"/>
                <a:cs typeface="Times New Roman"/>
              </a:rPr>
              <a:t>(Nigeria);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dirty="0" sz="27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75">
                <a:solidFill>
                  <a:srgbClr val="FFFFFF"/>
                </a:solidFill>
                <a:latin typeface="Times New Roman"/>
                <a:cs typeface="Times New Roman"/>
              </a:rPr>
              <a:t>(Abuja,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75">
                <a:solidFill>
                  <a:srgbClr val="FFFFFF"/>
                </a:solidFill>
                <a:latin typeface="Times New Roman"/>
                <a:cs typeface="Times New Roman"/>
              </a:rPr>
              <a:t>Nigeria);</a:t>
            </a:r>
            <a:r>
              <a:rPr dirty="0" sz="27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25" b="1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2990"/>
              </a:lnSpc>
            </a:pPr>
            <a:r>
              <a:rPr dirty="0" sz="2700" spc="-55">
                <a:solidFill>
                  <a:srgbClr val="FFFFFF"/>
                </a:solidFill>
                <a:latin typeface="Times New Roman"/>
                <a:cs typeface="Times New Roman"/>
              </a:rPr>
              <a:t>(Exeter,</a:t>
            </a:r>
            <a:r>
              <a:rPr dirty="0" sz="27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45">
                <a:solidFill>
                  <a:srgbClr val="FFFFFF"/>
                </a:solidFill>
                <a:latin typeface="Times New Roman"/>
                <a:cs typeface="Times New Roman"/>
              </a:rPr>
              <a:t>UK);</a:t>
            </a:r>
            <a:r>
              <a:rPr dirty="0" sz="27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50" b="1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dirty="0" sz="27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45">
                <a:solidFill>
                  <a:srgbClr val="FFFFFF"/>
                </a:solidFill>
                <a:latin typeface="Times New Roman"/>
                <a:cs typeface="Times New Roman"/>
              </a:rPr>
              <a:t>(Qingdao,</a:t>
            </a:r>
            <a:r>
              <a:rPr dirty="0" sz="27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95">
                <a:solidFill>
                  <a:srgbClr val="FFFFFF"/>
                </a:solidFill>
                <a:latin typeface="Times New Roman"/>
                <a:cs typeface="Times New Roman"/>
              </a:rPr>
              <a:t>PRC);</a:t>
            </a:r>
            <a:r>
              <a:rPr dirty="0" sz="27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50" b="1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dirty="0" sz="27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75">
                <a:solidFill>
                  <a:srgbClr val="FFFFFF"/>
                </a:solidFill>
                <a:latin typeface="Times New Roman"/>
                <a:cs typeface="Times New Roman"/>
              </a:rPr>
              <a:t>(Shanghai,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20">
                <a:solidFill>
                  <a:srgbClr val="FFFFFF"/>
                </a:solidFill>
                <a:latin typeface="Times New Roman"/>
                <a:cs typeface="Times New Roman"/>
              </a:rPr>
              <a:t>PRC)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546542" y="4035234"/>
            <a:ext cx="11537315" cy="1526540"/>
          </a:xfrm>
          <a:prstGeom prst="rect">
            <a:avLst/>
          </a:prstGeom>
          <a:solidFill>
            <a:srgbClr val="D9DECD">
              <a:alpha val="90194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5700"/>
              </a:lnSpc>
            </a:pPr>
            <a:r>
              <a:rPr dirty="0" sz="5300" spc="90">
                <a:latin typeface="Times New Roman"/>
                <a:cs typeface="Times New Roman"/>
              </a:rPr>
              <a:t>PhD</a:t>
            </a:r>
            <a:r>
              <a:rPr dirty="0" sz="5300" spc="-200">
                <a:latin typeface="Times New Roman"/>
                <a:cs typeface="Times New Roman"/>
              </a:rPr>
              <a:t> </a:t>
            </a:r>
            <a:r>
              <a:rPr dirty="0" sz="5300">
                <a:latin typeface="Times New Roman"/>
                <a:cs typeface="Times New Roman"/>
              </a:rPr>
              <a:t>in</a:t>
            </a:r>
            <a:r>
              <a:rPr dirty="0" sz="5300" spc="-114">
                <a:latin typeface="Times New Roman"/>
                <a:cs typeface="Times New Roman"/>
              </a:rPr>
              <a:t> </a:t>
            </a:r>
            <a:r>
              <a:rPr dirty="0" sz="5300" spc="-280">
                <a:latin typeface="Times New Roman"/>
                <a:cs typeface="Times New Roman"/>
              </a:rPr>
              <a:t>Law</a:t>
            </a:r>
            <a:r>
              <a:rPr dirty="0" sz="5300" spc="-55">
                <a:latin typeface="Times New Roman"/>
                <a:cs typeface="Times New Roman"/>
              </a:rPr>
              <a:t> </a:t>
            </a:r>
            <a:r>
              <a:rPr dirty="0" sz="5300">
                <a:latin typeface="Times New Roman"/>
                <a:cs typeface="Times New Roman"/>
              </a:rPr>
              <a:t>(Hong</a:t>
            </a:r>
            <a:r>
              <a:rPr dirty="0" sz="5300" spc="-114">
                <a:latin typeface="Times New Roman"/>
                <a:cs typeface="Times New Roman"/>
              </a:rPr>
              <a:t> </a:t>
            </a:r>
            <a:r>
              <a:rPr dirty="0" sz="5300" spc="-10">
                <a:latin typeface="Times New Roman"/>
                <a:cs typeface="Times New Roman"/>
              </a:rPr>
              <a:t>Kong)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504803" y="7215632"/>
            <a:ext cx="750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11/23/2024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2900786" y="7215632"/>
            <a:ext cx="97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291" y="991057"/>
            <a:ext cx="10365740" cy="6203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-125"/>
              <a:t>Interactive</a:t>
            </a:r>
            <a:r>
              <a:rPr dirty="0" sz="3900" spc="-180"/>
              <a:t> </a:t>
            </a:r>
            <a:r>
              <a:rPr dirty="0" sz="3900" spc="-120"/>
              <a:t>Scenario:</a:t>
            </a:r>
            <a:r>
              <a:rPr dirty="0" sz="3900" spc="-165"/>
              <a:t> </a:t>
            </a:r>
            <a:r>
              <a:rPr dirty="0" sz="3900" spc="-120"/>
              <a:t>Applying</a:t>
            </a:r>
            <a:r>
              <a:rPr dirty="0" sz="3900" spc="-160"/>
              <a:t> </a:t>
            </a:r>
            <a:r>
              <a:rPr dirty="0" sz="3900" spc="-125"/>
              <a:t>Principles</a:t>
            </a:r>
            <a:r>
              <a:rPr dirty="0" sz="3900" spc="-165"/>
              <a:t> </a:t>
            </a:r>
            <a:r>
              <a:rPr dirty="0" sz="3900" spc="-80"/>
              <a:t>to</a:t>
            </a:r>
            <a:r>
              <a:rPr dirty="0" sz="3900" spc="-185"/>
              <a:t> </a:t>
            </a:r>
            <a:r>
              <a:rPr dirty="0" sz="3900" spc="-95"/>
              <a:t>New</a:t>
            </a:r>
            <a:r>
              <a:rPr dirty="0" sz="3900" spc="-185"/>
              <a:t> </a:t>
            </a:r>
            <a:r>
              <a:rPr dirty="0" sz="3900" spc="-20"/>
              <a:t>Cases</a:t>
            </a:r>
            <a:endParaRPr sz="3900"/>
          </a:p>
        </p:txBody>
      </p:sp>
      <p:sp>
        <p:nvSpPr>
          <p:cNvPr id="3" name="object 3" descr=""/>
          <p:cNvSpPr txBox="1"/>
          <p:nvPr/>
        </p:nvSpPr>
        <p:spPr>
          <a:xfrm>
            <a:off x="884631" y="3128517"/>
            <a:ext cx="2138045" cy="323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65" b="1">
                <a:solidFill>
                  <a:srgbClr val="E4DFDF"/>
                </a:solidFill>
                <a:latin typeface="Carlito"/>
                <a:cs typeface="Carlito"/>
              </a:rPr>
              <a:t>Scenario</a:t>
            </a:r>
            <a:r>
              <a:rPr dirty="0" sz="1950" spc="-8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50" spc="-50" b="1">
                <a:solidFill>
                  <a:srgbClr val="E4DFDF"/>
                </a:solidFill>
                <a:latin typeface="Carlito"/>
                <a:cs typeface="Carlito"/>
              </a:rPr>
              <a:t>Presentation</a:t>
            </a:r>
            <a:endParaRPr sz="195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4631" y="3529024"/>
            <a:ext cx="2864485" cy="1615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5"/>
              </a:spcBef>
            </a:pP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delivery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driver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an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online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retailer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gets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into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5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heated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argument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with 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a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customer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over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late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delivery.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The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argument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escalates,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5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driver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physically assaults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customer.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93540" y="3128517"/>
            <a:ext cx="2004695" cy="323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65" b="1">
                <a:solidFill>
                  <a:srgbClr val="E4DFDF"/>
                </a:solidFill>
                <a:latin typeface="Carlito"/>
                <a:cs typeface="Carlito"/>
              </a:rPr>
              <a:t>Principle </a:t>
            </a:r>
            <a:r>
              <a:rPr dirty="0" sz="1950" spc="-50" b="1">
                <a:solidFill>
                  <a:srgbClr val="E4DFDF"/>
                </a:solidFill>
                <a:latin typeface="Carlito"/>
                <a:cs typeface="Carlito"/>
              </a:rPr>
              <a:t>Application</a:t>
            </a:r>
            <a:endParaRPr sz="195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991" y="2054351"/>
            <a:ext cx="13234416" cy="79705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193540" y="3529024"/>
            <a:ext cx="2816860" cy="1615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5"/>
              </a:spcBef>
            </a:pP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Apply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'close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connection'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test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and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consider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broad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interpretation</a:t>
            </a:r>
            <a:r>
              <a:rPr dirty="0" sz="1550" spc="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of the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employee's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field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activities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as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established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in</a:t>
            </a:r>
            <a:r>
              <a:rPr dirty="0" sz="15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Mohamud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v</a:t>
            </a:r>
            <a:r>
              <a:rPr dirty="0" sz="15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WM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Morrison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Supermarkets</a:t>
            </a:r>
            <a:r>
              <a:rPr dirty="0" sz="1550" spc="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plc.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02397" y="3128517"/>
            <a:ext cx="1036955" cy="323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50" b="1">
                <a:solidFill>
                  <a:srgbClr val="E4DFDF"/>
                </a:solidFill>
                <a:latin typeface="Carlito"/>
                <a:cs typeface="Carlito"/>
              </a:rPr>
              <a:t>Discussion</a:t>
            </a:r>
            <a:endParaRPr sz="195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502397" y="3529024"/>
            <a:ext cx="2796540" cy="1615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34500"/>
              </a:lnSpc>
              <a:spcBef>
                <a:spcPts val="105"/>
              </a:spcBef>
            </a:pP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Debate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whether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assault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was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closely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connected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driver's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employment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duties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5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if</a:t>
            </a:r>
            <a:r>
              <a:rPr dirty="0" sz="15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online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retailer should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be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held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vicariously liable.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811382" y="3128517"/>
            <a:ext cx="846455" cy="323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50" b="1">
                <a:solidFill>
                  <a:srgbClr val="E4DFDF"/>
                </a:solidFill>
                <a:latin typeface="Carlito"/>
                <a:cs typeface="Carlito"/>
              </a:rPr>
              <a:t>Decision</a:t>
            </a:r>
            <a:endParaRPr sz="195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811382" y="3529024"/>
            <a:ext cx="2556510" cy="1296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34400"/>
              </a:lnSpc>
              <a:spcBef>
                <a:spcPts val="105"/>
              </a:spcBef>
            </a:pP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Reach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conclusion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based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on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application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principles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and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comparison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with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precedent cases.</a:t>
            </a:r>
            <a:endParaRPr sz="155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85291" y="6186627"/>
            <a:ext cx="13058140" cy="97980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interactive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scenario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encourages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participants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apply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principles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derived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from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landmark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cases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new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situation.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By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engaging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exercise,</a:t>
            </a:r>
            <a:r>
              <a:rPr dirty="0" sz="15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law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students</a:t>
            </a:r>
            <a:r>
              <a:rPr dirty="0" sz="15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endParaRPr sz="15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law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students</a:t>
            </a:r>
            <a:r>
              <a:rPr dirty="0" sz="15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professionals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can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develop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their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analytical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skills</a:t>
            </a:r>
            <a:r>
              <a:rPr dirty="0" sz="15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gain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deeper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understanding</a:t>
            </a:r>
            <a:r>
              <a:rPr dirty="0" sz="15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how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courts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might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approach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similar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cases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future.</a:t>
            </a:r>
            <a:r>
              <a:rPr dirty="0" sz="15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It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also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highlights</a:t>
            </a:r>
            <a:endParaRPr sz="15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future.</a:t>
            </a:r>
            <a:r>
              <a:rPr dirty="0" sz="15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It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also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highlights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complexities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involved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determining</a:t>
            </a:r>
            <a:r>
              <a:rPr dirty="0" sz="15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5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real-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world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situations.</a:t>
            </a:r>
            <a:endParaRPr sz="15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049" y="701420"/>
            <a:ext cx="9090025" cy="6584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50" spc="-110"/>
              <a:t>Q&amp;A:</a:t>
            </a:r>
            <a:r>
              <a:rPr dirty="0" sz="4150" spc="-215"/>
              <a:t> </a:t>
            </a:r>
            <a:r>
              <a:rPr dirty="0" sz="4150" spc="-125"/>
              <a:t>Unresolved</a:t>
            </a:r>
            <a:r>
              <a:rPr dirty="0" sz="4150" spc="-235"/>
              <a:t> </a:t>
            </a:r>
            <a:r>
              <a:rPr dirty="0" sz="4150" spc="-110"/>
              <a:t>Issues</a:t>
            </a:r>
            <a:r>
              <a:rPr dirty="0" sz="4150" spc="-250"/>
              <a:t> </a:t>
            </a:r>
            <a:r>
              <a:rPr dirty="0" sz="4150" spc="-75"/>
              <a:t>in</a:t>
            </a:r>
            <a:r>
              <a:rPr dirty="0" sz="4150" spc="-195"/>
              <a:t> </a:t>
            </a:r>
            <a:r>
              <a:rPr dirty="0" sz="4150" spc="-125"/>
              <a:t>Vicarious</a:t>
            </a:r>
            <a:r>
              <a:rPr dirty="0" sz="4150" spc="-240"/>
              <a:t> </a:t>
            </a:r>
            <a:r>
              <a:rPr dirty="0" sz="4150" spc="-80"/>
              <a:t>Liability</a:t>
            </a:r>
            <a:endParaRPr sz="415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32603" y="1824168"/>
          <a:ext cx="13242925" cy="4063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0910"/>
                <a:gridCol w="7141845"/>
              </a:tblGrid>
              <a:tr h="613410"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dirty="0" sz="16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Question</a:t>
                      </a:r>
                      <a:endParaRPr sz="1650">
                        <a:latin typeface="Carlito"/>
                        <a:cs typeface="Carlito"/>
                      </a:endParaRPr>
                    </a:p>
                  </a:txBody>
                  <a:tcPr marL="0" marR="0" marB="0" marT="189865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80415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Unresolved</a:t>
                      </a:r>
                      <a:r>
                        <a:rPr dirty="0" sz="1650" spc="-4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Issue</a:t>
                      </a:r>
                      <a:endParaRPr sz="1650">
                        <a:latin typeface="Carlito"/>
                        <a:cs typeface="Carlito"/>
                      </a:endParaRPr>
                    </a:p>
                  </a:txBody>
                  <a:tcPr marL="0" marR="0" marB="0" marT="189865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dirty="0" sz="16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How</a:t>
                      </a:r>
                      <a:r>
                        <a:rPr dirty="0" sz="1650" spc="-6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2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far</a:t>
                      </a:r>
                      <a:r>
                        <a:rPr dirty="0" sz="1650" spc="-4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does</a:t>
                      </a:r>
                      <a:r>
                        <a:rPr dirty="0" sz="1650" spc="-6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the</a:t>
                      </a:r>
                      <a:r>
                        <a:rPr dirty="0" sz="1650" spc="-5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'close</a:t>
                      </a:r>
                      <a:r>
                        <a:rPr dirty="0" sz="16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connection'</a:t>
                      </a:r>
                      <a:r>
                        <a:rPr dirty="0" sz="1650" spc="-7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r>
                        <a:rPr dirty="0" sz="1650" spc="-4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extend?</a:t>
                      </a:r>
                      <a:endParaRPr sz="1650">
                        <a:latin typeface="Carlito"/>
                        <a:cs typeface="Carlito"/>
                      </a:endParaRPr>
                    </a:p>
                  </a:txBody>
                  <a:tcPr marL="0" marR="0" marB="0" marT="183515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80415" marR="776605">
                        <a:lnSpc>
                          <a:spcPct val="136400"/>
                        </a:lnSpc>
                        <a:spcBef>
                          <a:spcPts val="725"/>
                        </a:spcBef>
                      </a:pPr>
                      <a:r>
                        <a:rPr dirty="0" sz="16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Boundaries</a:t>
                      </a:r>
                      <a:r>
                        <a:rPr dirty="0" sz="1650" spc="-8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of</a:t>
                      </a:r>
                      <a:r>
                        <a:rPr dirty="0" sz="16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employer</a:t>
                      </a:r>
                      <a:r>
                        <a:rPr dirty="0" sz="1650" spc="-5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liability</a:t>
                      </a:r>
                      <a:r>
                        <a:rPr dirty="0" sz="1650" spc="-6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for</a:t>
                      </a:r>
                      <a:r>
                        <a:rPr dirty="0" sz="1650" spc="-5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extremely unexpected</a:t>
                      </a:r>
                      <a:r>
                        <a:rPr dirty="0" sz="1650" spc="-5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employee actions</a:t>
                      </a:r>
                      <a:endParaRPr sz="1650">
                        <a:latin typeface="Carlito"/>
                        <a:cs typeface="Carlito"/>
                      </a:endParaRPr>
                    </a:p>
                  </a:txBody>
                  <a:tcPr marL="0" marR="0" marB="0" marT="92075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  <a:tr h="944244"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dirty="0" sz="16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What</a:t>
                      </a:r>
                      <a:r>
                        <a:rPr dirty="0" sz="1650" spc="-6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constitutes</a:t>
                      </a:r>
                      <a:r>
                        <a:rPr dirty="0" sz="1650" spc="-5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a</a:t>
                      </a:r>
                      <a:r>
                        <a:rPr dirty="0" sz="1650" spc="-5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relationship</a:t>
                      </a:r>
                      <a:r>
                        <a:rPr dirty="0" sz="1650" spc="-8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'akin</a:t>
                      </a:r>
                      <a:r>
                        <a:rPr dirty="0" sz="1650" spc="-5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to</a:t>
                      </a:r>
                      <a:r>
                        <a:rPr dirty="0" sz="16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employment'?</a:t>
                      </a:r>
                      <a:endParaRPr sz="1650">
                        <a:latin typeface="Carlito"/>
                        <a:cs typeface="Carlito"/>
                      </a:endParaRPr>
                    </a:p>
                  </a:txBody>
                  <a:tcPr marL="0" marR="0" marB="0" marT="182245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8041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Clarity</a:t>
                      </a:r>
                      <a:r>
                        <a:rPr dirty="0" sz="1650" spc="-5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2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on</a:t>
                      </a:r>
                      <a:r>
                        <a:rPr dirty="0" sz="1650" spc="-4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types</a:t>
                      </a:r>
                      <a:r>
                        <a:rPr dirty="0" sz="16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of</a:t>
                      </a:r>
                      <a:r>
                        <a:rPr dirty="0" sz="16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working</a:t>
                      </a:r>
                      <a:r>
                        <a:rPr dirty="0" sz="1650" spc="-7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relationships</a:t>
                      </a:r>
                      <a:r>
                        <a:rPr dirty="0" sz="1650" spc="-7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covered</a:t>
                      </a:r>
                      <a:r>
                        <a:rPr dirty="0" sz="1650" spc="-2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by</a:t>
                      </a:r>
                      <a:r>
                        <a:rPr dirty="0" sz="1650" spc="-4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vicarious</a:t>
                      </a:r>
                      <a:r>
                        <a:rPr dirty="0" sz="16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liability</a:t>
                      </a:r>
                      <a:endParaRPr sz="1650">
                        <a:latin typeface="Carlito"/>
                        <a:cs typeface="Carlito"/>
                      </a:endParaRPr>
                    </a:p>
                  </a:txBody>
                  <a:tcPr marL="0" marR="0" marB="0" marT="182245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dirty="0" sz="16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How</a:t>
                      </a:r>
                      <a:r>
                        <a:rPr dirty="0" sz="1650" spc="-5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does</a:t>
                      </a:r>
                      <a:r>
                        <a:rPr dirty="0" sz="16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vicarious</a:t>
                      </a:r>
                      <a:r>
                        <a:rPr dirty="0" sz="1650" spc="-4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liability</a:t>
                      </a:r>
                      <a:r>
                        <a:rPr dirty="0" sz="1650" spc="-8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apply</a:t>
                      </a:r>
                      <a:r>
                        <a:rPr dirty="0" sz="1650" spc="-6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in</a:t>
                      </a:r>
                      <a:r>
                        <a:rPr dirty="0" sz="1650" spc="-5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the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2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gig</a:t>
                      </a:r>
                      <a:r>
                        <a:rPr dirty="0" sz="1650" spc="-5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economy?</a:t>
                      </a:r>
                      <a:endParaRPr sz="1650">
                        <a:latin typeface="Carlito"/>
                        <a:cs typeface="Carlito"/>
                      </a:endParaRPr>
                    </a:p>
                  </a:txBody>
                  <a:tcPr marL="0" marR="0" marB="0" marT="18288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80415" marR="514350">
                        <a:lnSpc>
                          <a:spcPct val="136500"/>
                        </a:lnSpc>
                        <a:spcBef>
                          <a:spcPts val="715"/>
                        </a:spcBef>
                      </a:pP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Liability</a:t>
                      </a:r>
                      <a:r>
                        <a:rPr dirty="0" sz="1650" spc="-7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2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for</a:t>
                      </a:r>
                      <a:r>
                        <a:rPr dirty="0" sz="16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actions</a:t>
                      </a:r>
                      <a:r>
                        <a:rPr dirty="0" sz="16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of</a:t>
                      </a:r>
                      <a:r>
                        <a:rPr dirty="0" sz="16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workers</a:t>
                      </a:r>
                      <a:r>
                        <a:rPr dirty="0" sz="16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in</a:t>
                      </a:r>
                      <a:r>
                        <a:rPr dirty="0" sz="16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non-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traditional</a:t>
                      </a:r>
                      <a:r>
                        <a:rPr dirty="0" sz="1650" spc="-4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employment</a:t>
                      </a:r>
                      <a:r>
                        <a:rPr dirty="0" sz="1650" spc="-7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structures structures</a:t>
                      </a:r>
                      <a:endParaRPr sz="1650">
                        <a:latin typeface="Carlito"/>
                        <a:cs typeface="Carlito"/>
                      </a:endParaRPr>
                    </a:p>
                  </a:txBody>
                  <a:tcPr marL="0" marR="0" marB="0" marT="90805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  <a:tr h="614680"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dirty="0" sz="16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Can</a:t>
                      </a:r>
                      <a:r>
                        <a:rPr dirty="0" sz="1650" spc="-5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technology</a:t>
                      </a:r>
                      <a:r>
                        <a:rPr dirty="0" sz="1650" spc="-6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companies</a:t>
                      </a:r>
                      <a:r>
                        <a:rPr dirty="0" sz="1650" spc="-5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be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vicariously </a:t>
                      </a:r>
                      <a:r>
                        <a:rPr dirty="0" sz="16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liable</a:t>
                      </a:r>
                      <a:r>
                        <a:rPr dirty="0" sz="1650" spc="-6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2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for</a:t>
                      </a:r>
                      <a:r>
                        <a:rPr dirty="0" sz="16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AI</a:t>
                      </a:r>
                      <a:r>
                        <a:rPr dirty="0" sz="1650" spc="-5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actions?</a:t>
                      </a:r>
                      <a:endParaRPr sz="1650">
                        <a:latin typeface="Carlito"/>
                        <a:cs typeface="Carlito"/>
                      </a:endParaRPr>
                    </a:p>
                  </a:txBody>
                  <a:tcPr marL="0" marR="0" marB="0" marT="18288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8041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Application</a:t>
                      </a:r>
                      <a:r>
                        <a:rPr dirty="0" sz="1650" spc="-8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of</a:t>
                      </a:r>
                      <a:r>
                        <a:rPr dirty="0" sz="16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vicarious</a:t>
                      </a:r>
                      <a:r>
                        <a:rPr dirty="0" sz="16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liability</a:t>
                      </a:r>
                      <a:r>
                        <a:rPr dirty="0" sz="1650" spc="-4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principles</a:t>
                      </a:r>
                      <a:r>
                        <a:rPr dirty="0" sz="1650" spc="-6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to</a:t>
                      </a:r>
                      <a:r>
                        <a:rPr dirty="0" sz="1650" spc="-1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6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artificial </a:t>
                      </a:r>
                      <a:r>
                        <a:rPr dirty="0" sz="16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intelligence</a:t>
                      </a:r>
                      <a:endParaRPr sz="1650">
                        <a:latin typeface="Carlito"/>
                        <a:cs typeface="Carlito"/>
                      </a:endParaRPr>
                    </a:p>
                  </a:txBody>
                  <a:tcPr marL="0" marR="0" marB="0" marT="18288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27049" y="6076594"/>
            <a:ext cx="12877800" cy="105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5"/>
              </a:spcBef>
            </a:pP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Despite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clarifications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provided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by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landmark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cases,</a:t>
            </a:r>
            <a:r>
              <a:rPr dirty="0" sz="16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several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unresolved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issues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remain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the realm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vicarious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liability.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These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questions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highlight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ongoing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challenges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faced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by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courts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adapting</a:t>
            </a:r>
            <a:r>
              <a:rPr dirty="0" sz="165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traditional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principles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to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modern working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arrangements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technological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advancements.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As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the nature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work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continues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evolve,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it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is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likely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that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courts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will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need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further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refine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possibly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expand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doctrine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vicarious liability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address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these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complex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scenarios.</a:t>
            </a:r>
            <a:endParaRPr sz="16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5787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Comparative</a:t>
            </a:r>
            <a:r>
              <a:rPr dirty="0" spc="-235"/>
              <a:t> </a:t>
            </a:r>
            <a:r>
              <a:rPr dirty="0" spc="-135"/>
              <a:t>Jurisdictional</a:t>
            </a:r>
            <a:r>
              <a:rPr dirty="0" spc="-245"/>
              <a:t> </a:t>
            </a:r>
            <a:r>
              <a:rPr dirty="0" spc="-135"/>
              <a:t>Analysis:</a:t>
            </a:r>
            <a:r>
              <a:rPr dirty="0" spc="-215"/>
              <a:t> </a:t>
            </a:r>
            <a:r>
              <a:rPr dirty="0" spc="-55"/>
              <a:t>England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81304" y="2212086"/>
            <a:ext cx="194500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 b="1">
                <a:solidFill>
                  <a:srgbClr val="FFFFFF"/>
                </a:solidFill>
                <a:latin typeface="Carlito"/>
                <a:cs typeface="Carlito"/>
              </a:rPr>
              <a:t>Historical</a:t>
            </a:r>
            <a:r>
              <a:rPr dirty="0" sz="2200" spc="-55" b="1">
                <a:solidFill>
                  <a:srgbClr val="FFFFFF"/>
                </a:solidFill>
                <a:latin typeface="Carlito"/>
                <a:cs typeface="Carlito"/>
              </a:rPr>
              <a:t> Context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1304" y="2756966"/>
            <a:ext cx="3929379" cy="2237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0960">
              <a:lnSpc>
                <a:spcPct val="138400"/>
              </a:lnSpc>
              <a:spcBef>
                <a:spcPts val="95"/>
              </a:spcBef>
            </a:pP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England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has </a:t>
            </a:r>
            <a:r>
              <a:rPr dirty="0" sz="17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long-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standing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common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law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tradition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that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has</a:t>
            </a:r>
            <a:r>
              <a:rPr dirty="0" sz="17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significantly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influenced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development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of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7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doctrine.</a:t>
            </a:r>
            <a:endParaRPr sz="1750">
              <a:latin typeface="Carlito"/>
              <a:cs typeface="Carlito"/>
            </a:endParaRPr>
          </a:p>
          <a:p>
            <a:pPr marL="12700" marR="5080">
              <a:lnSpc>
                <a:spcPts val="2900"/>
              </a:lnSpc>
              <a:spcBef>
                <a:spcPts val="100"/>
              </a:spcBef>
            </a:pP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principle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'respondeat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superior'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(let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master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answer)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has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been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cornerstone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of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English</a:t>
            </a:r>
            <a:r>
              <a:rPr dirty="0" sz="17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tort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law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centuries.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20665" y="2212086"/>
            <a:ext cx="241681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80" b="1">
                <a:solidFill>
                  <a:srgbClr val="FFFFFF"/>
                </a:solidFill>
                <a:latin typeface="Carlito"/>
                <a:cs typeface="Carlito"/>
              </a:rPr>
              <a:t>Recent</a:t>
            </a:r>
            <a:r>
              <a:rPr dirty="0" sz="2200" spc="-2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65" b="1">
                <a:solidFill>
                  <a:srgbClr val="FFFFFF"/>
                </a:solidFill>
                <a:latin typeface="Carlito"/>
                <a:cs typeface="Carlito"/>
              </a:rPr>
              <a:t>Developments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20665" y="2756966"/>
            <a:ext cx="3923665" cy="2604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English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courts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have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shown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trend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towards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expanding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scope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7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liability,</a:t>
            </a:r>
            <a:r>
              <a:rPr dirty="0" sz="17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as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evidenced</a:t>
            </a:r>
            <a:r>
              <a:rPr dirty="0" sz="17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by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cases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like</a:t>
            </a:r>
            <a:r>
              <a:rPr dirty="0" sz="17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Lister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Mohamud.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However,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Barclays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Bank </a:t>
            </a:r>
            <a:r>
              <a:rPr dirty="0" sz="1750">
                <a:solidFill>
                  <a:srgbClr val="E4DFDF"/>
                </a:solidFill>
                <a:latin typeface="Carlito"/>
                <a:cs typeface="Carlito"/>
              </a:rPr>
              <a:t>v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Various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Claimants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suggests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potential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pullback,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emphasising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importance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employment relationship.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860406" y="2212086"/>
            <a:ext cx="19627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80" b="1">
                <a:solidFill>
                  <a:srgbClr val="FFFFFF"/>
                </a:solidFill>
                <a:latin typeface="Carlito"/>
                <a:cs typeface="Carlito"/>
              </a:rPr>
              <a:t>Current</a:t>
            </a:r>
            <a:r>
              <a:rPr dirty="0" sz="2200" spc="-2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60" b="1">
                <a:solidFill>
                  <a:srgbClr val="FFFFFF"/>
                </a:solidFill>
                <a:latin typeface="Carlito"/>
                <a:cs typeface="Carlito"/>
              </a:rPr>
              <a:t>Approach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860406" y="2756966"/>
            <a:ext cx="3819525" cy="2237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English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courts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now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apply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two-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stage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test: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first,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assessing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relationship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between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wrongdoer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and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defendant,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and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second,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examining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the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connection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between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that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relationship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wrongdoer's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act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or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omission.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1304" y="6120180"/>
            <a:ext cx="13065125" cy="1132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300"/>
              </a:lnSpc>
              <a:spcBef>
                <a:spcPts val="100"/>
              </a:spcBef>
            </a:pP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 English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approach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750" spc="-8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has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been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characterised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by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gradual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expansion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employer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responsibility,</a:t>
            </a:r>
            <a:r>
              <a:rPr dirty="0" sz="17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balanced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by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occasional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retrenchment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prevent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overreach.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nuanced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evolution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reflects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courts' attempts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balance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fairness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victims</a:t>
            </a:r>
            <a:r>
              <a:rPr dirty="0" sz="17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with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need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avoid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imposing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unreasonable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burdens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on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businesses.</a:t>
            </a:r>
            <a:endParaRPr sz="17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049" y="549655"/>
            <a:ext cx="9672955" cy="6584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50" spc="-125"/>
              <a:t>Comparative</a:t>
            </a:r>
            <a:r>
              <a:rPr dirty="0" sz="4150" spc="-235"/>
              <a:t> </a:t>
            </a:r>
            <a:r>
              <a:rPr dirty="0" sz="4150" spc="-130"/>
              <a:t>Jurisdictional</a:t>
            </a:r>
            <a:r>
              <a:rPr dirty="0" sz="4150" spc="-225"/>
              <a:t> </a:t>
            </a:r>
            <a:r>
              <a:rPr dirty="0" sz="4150" spc="-125"/>
              <a:t>Analysis:</a:t>
            </a:r>
            <a:r>
              <a:rPr dirty="0" sz="4150" spc="-225"/>
              <a:t> </a:t>
            </a:r>
            <a:r>
              <a:rPr dirty="0" sz="4150" spc="-90"/>
              <a:t>Hong</a:t>
            </a:r>
            <a:r>
              <a:rPr dirty="0" sz="4150" spc="-229"/>
              <a:t> </a:t>
            </a:r>
            <a:r>
              <a:rPr dirty="0" sz="4150" spc="-20"/>
              <a:t>Kong</a:t>
            </a:r>
            <a:endParaRPr sz="4150"/>
          </a:p>
        </p:txBody>
      </p:sp>
      <p:grpSp>
        <p:nvGrpSpPr>
          <p:cNvPr id="3" name="object 3" descr=""/>
          <p:cNvGrpSpPr/>
          <p:nvPr/>
        </p:nvGrpSpPr>
        <p:grpSpPr>
          <a:xfrm>
            <a:off x="736091" y="1673351"/>
            <a:ext cx="6478905" cy="2255520"/>
            <a:chOff x="736091" y="1673351"/>
            <a:chExt cx="6478905" cy="2255520"/>
          </a:xfrm>
        </p:grpSpPr>
        <p:sp>
          <p:nvSpPr>
            <p:cNvPr id="4" name="object 4" descr=""/>
            <p:cNvSpPr/>
            <p:nvPr/>
          </p:nvSpPr>
          <p:spPr>
            <a:xfrm>
              <a:off x="739901" y="1677161"/>
              <a:ext cx="6471285" cy="2247900"/>
            </a:xfrm>
            <a:custGeom>
              <a:avLst/>
              <a:gdLst/>
              <a:ahLst/>
              <a:cxnLst/>
              <a:rect l="l" t="t" r="r" b="b"/>
              <a:pathLst>
                <a:path w="6471284" h="2247900">
                  <a:moveTo>
                    <a:pt x="6382131" y="0"/>
                  </a:moveTo>
                  <a:lnTo>
                    <a:pt x="88785" y="0"/>
                  </a:lnTo>
                  <a:lnTo>
                    <a:pt x="54226" y="6977"/>
                  </a:lnTo>
                  <a:lnTo>
                    <a:pt x="26004" y="26003"/>
                  </a:lnTo>
                  <a:lnTo>
                    <a:pt x="6977" y="54221"/>
                  </a:lnTo>
                  <a:lnTo>
                    <a:pt x="0" y="88773"/>
                  </a:lnTo>
                  <a:lnTo>
                    <a:pt x="0" y="2159127"/>
                  </a:lnTo>
                  <a:lnTo>
                    <a:pt x="6977" y="2193678"/>
                  </a:lnTo>
                  <a:lnTo>
                    <a:pt x="26004" y="2221896"/>
                  </a:lnTo>
                  <a:lnTo>
                    <a:pt x="54226" y="2240922"/>
                  </a:lnTo>
                  <a:lnTo>
                    <a:pt x="88785" y="2247900"/>
                  </a:lnTo>
                  <a:lnTo>
                    <a:pt x="6382131" y="2247900"/>
                  </a:lnTo>
                  <a:lnTo>
                    <a:pt x="6416682" y="2240922"/>
                  </a:lnTo>
                  <a:lnTo>
                    <a:pt x="6444900" y="2221896"/>
                  </a:lnTo>
                  <a:lnTo>
                    <a:pt x="6463926" y="2193678"/>
                  </a:lnTo>
                  <a:lnTo>
                    <a:pt x="6470904" y="2159127"/>
                  </a:lnTo>
                  <a:lnTo>
                    <a:pt x="6470904" y="88773"/>
                  </a:lnTo>
                  <a:lnTo>
                    <a:pt x="6463926" y="54221"/>
                  </a:lnTo>
                  <a:lnTo>
                    <a:pt x="6444900" y="26003"/>
                  </a:lnTo>
                  <a:lnTo>
                    <a:pt x="6416682" y="6977"/>
                  </a:lnTo>
                  <a:lnTo>
                    <a:pt x="6382131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39901" y="1677161"/>
              <a:ext cx="6471285" cy="2247900"/>
            </a:xfrm>
            <a:custGeom>
              <a:avLst/>
              <a:gdLst/>
              <a:ahLst/>
              <a:cxnLst/>
              <a:rect l="l" t="t" r="r" b="b"/>
              <a:pathLst>
                <a:path w="6471284" h="2247900">
                  <a:moveTo>
                    <a:pt x="0" y="88773"/>
                  </a:moveTo>
                  <a:lnTo>
                    <a:pt x="6977" y="54221"/>
                  </a:lnTo>
                  <a:lnTo>
                    <a:pt x="26004" y="26003"/>
                  </a:lnTo>
                  <a:lnTo>
                    <a:pt x="54226" y="6977"/>
                  </a:lnTo>
                  <a:lnTo>
                    <a:pt x="88785" y="0"/>
                  </a:lnTo>
                  <a:lnTo>
                    <a:pt x="6382131" y="0"/>
                  </a:lnTo>
                  <a:lnTo>
                    <a:pt x="6416682" y="6977"/>
                  </a:lnTo>
                  <a:lnTo>
                    <a:pt x="6444900" y="26003"/>
                  </a:lnTo>
                  <a:lnTo>
                    <a:pt x="6463926" y="54221"/>
                  </a:lnTo>
                  <a:lnTo>
                    <a:pt x="6470904" y="88773"/>
                  </a:lnTo>
                  <a:lnTo>
                    <a:pt x="6470904" y="2159127"/>
                  </a:lnTo>
                  <a:lnTo>
                    <a:pt x="6463926" y="2193678"/>
                  </a:lnTo>
                  <a:lnTo>
                    <a:pt x="6444900" y="2221896"/>
                  </a:lnTo>
                  <a:lnTo>
                    <a:pt x="6416682" y="2240922"/>
                  </a:lnTo>
                  <a:lnTo>
                    <a:pt x="6382131" y="2247900"/>
                  </a:lnTo>
                  <a:lnTo>
                    <a:pt x="88785" y="2247900"/>
                  </a:lnTo>
                  <a:lnTo>
                    <a:pt x="54226" y="2240922"/>
                  </a:lnTo>
                  <a:lnTo>
                    <a:pt x="26004" y="2221896"/>
                  </a:lnTo>
                  <a:lnTo>
                    <a:pt x="6977" y="2193678"/>
                  </a:lnTo>
                  <a:lnTo>
                    <a:pt x="0" y="2159127"/>
                  </a:lnTo>
                  <a:lnTo>
                    <a:pt x="0" y="88773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46200" y="1871599"/>
            <a:ext cx="133921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65" b="1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2050" spc="-9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050" spc="-45" b="1">
                <a:solidFill>
                  <a:srgbClr val="E4DFDF"/>
                </a:solidFill>
                <a:latin typeface="Carlito"/>
                <a:cs typeface="Carlito"/>
              </a:rPr>
              <a:t>System</a:t>
            </a:r>
            <a:endParaRPr sz="205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46200" y="2297709"/>
            <a:ext cx="5838190" cy="105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5"/>
              </a:spcBef>
            </a:pP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Hong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Kong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operates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under</a:t>
            </a:r>
            <a:r>
              <a:rPr dirty="0" sz="16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common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law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system,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largely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influenced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by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English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law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due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its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colonial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history.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foundation</a:t>
            </a:r>
            <a:r>
              <a:rPr dirty="0" sz="1650" spc="-10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has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shaped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its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approach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liability.</a:t>
            </a:r>
            <a:endParaRPr sz="1650">
              <a:latin typeface="Carlito"/>
              <a:cs typeface="Carlito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417307" y="1673351"/>
            <a:ext cx="6478905" cy="2255520"/>
            <a:chOff x="7417307" y="1673351"/>
            <a:chExt cx="6478905" cy="2255520"/>
          </a:xfrm>
        </p:grpSpPr>
        <p:sp>
          <p:nvSpPr>
            <p:cNvPr id="9" name="object 9" descr=""/>
            <p:cNvSpPr/>
            <p:nvPr/>
          </p:nvSpPr>
          <p:spPr>
            <a:xfrm>
              <a:off x="7421117" y="1677161"/>
              <a:ext cx="6471285" cy="2247900"/>
            </a:xfrm>
            <a:custGeom>
              <a:avLst/>
              <a:gdLst/>
              <a:ahLst/>
              <a:cxnLst/>
              <a:rect l="l" t="t" r="r" b="b"/>
              <a:pathLst>
                <a:path w="6471284" h="2247900">
                  <a:moveTo>
                    <a:pt x="6382130" y="0"/>
                  </a:moveTo>
                  <a:lnTo>
                    <a:pt x="88773" y="0"/>
                  </a:lnTo>
                  <a:lnTo>
                    <a:pt x="54221" y="6977"/>
                  </a:lnTo>
                  <a:lnTo>
                    <a:pt x="26003" y="26003"/>
                  </a:lnTo>
                  <a:lnTo>
                    <a:pt x="6977" y="54221"/>
                  </a:lnTo>
                  <a:lnTo>
                    <a:pt x="0" y="88773"/>
                  </a:lnTo>
                  <a:lnTo>
                    <a:pt x="0" y="2159127"/>
                  </a:lnTo>
                  <a:lnTo>
                    <a:pt x="6977" y="2193678"/>
                  </a:lnTo>
                  <a:lnTo>
                    <a:pt x="26003" y="2221896"/>
                  </a:lnTo>
                  <a:lnTo>
                    <a:pt x="54221" y="2240922"/>
                  </a:lnTo>
                  <a:lnTo>
                    <a:pt x="88773" y="2247900"/>
                  </a:lnTo>
                  <a:lnTo>
                    <a:pt x="6382130" y="2247900"/>
                  </a:lnTo>
                  <a:lnTo>
                    <a:pt x="6416682" y="2240922"/>
                  </a:lnTo>
                  <a:lnTo>
                    <a:pt x="6444900" y="2221896"/>
                  </a:lnTo>
                  <a:lnTo>
                    <a:pt x="6463926" y="2193678"/>
                  </a:lnTo>
                  <a:lnTo>
                    <a:pt x="6470903" y="2159127"/>
                  </a:lnTo>
                  <a:lnTo>
                    <a:pt x="6470903" y="88773"/>
                  </a:lnTo>
                  <a:lnTo>
                    <a:pt x="6463926" y="54221"/>
                  </a:lnTo>
                  <a:lnTo>
                    <a:pt x="6444900" y="26003"/>
                  </a:lnTo>
                  <a:lnTo>
                    <a:pt x="6416682" y="6977"/>
                  </a:lnTo>
                  <a:lnTo>
                    <a:pt x="6382130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421117" y="1677161"/>
              <a:ext cx="6471285" cy="2247900"/>
            </a:xfrm>
            <a:custGeom>
              <a:avLst/>
              <a:gdLst/>
              <a:ahLst/>
              <a:cxnLst/>
              <a:rect l="l" t="t" r="r" b="b"/>
              <a:pathLst>
                <a:path w="6471284" h="2247900">
                  <a:moveTo>
                    <a:pt x="0" y="88773"/>
                  </a:moveTo>
                  <a:lnTo>
                    <a:pt x="6977" y="54221"/>
                  </a:lnTo>
                  <a:lnTo>
                    <a:pt x="26003" y="26003"/>
                  </a:lnTo>
                  <a:lnTo>
                    <a:pt x="54221" y="6977"/>
                  </a:lnTo>
                  <a:lnTo>
                    <a:pt x="88773" y="0"/>
                  </a:lnTo>
                  <a:lnTo>
                    <a:pt x="6382130" y="0"/>
                  </a:lnTo>
                  <a:lnTo>
                    <a:pt x="6416682" y="6977"/>
                  </a:lnTo>
                  <a:lnTo>
                    <a:pt x="6444900" y="26003"/>
                  </a:lnTo>
                  <a:lnTo>
                    <a:pt x="6463926" y="54221"/>
                  </a:lnTo>
                  <a:lnTo>
                    <a:pt x="6470903" y="88773"/>
                  </a:lnTo>
                  <a:lnTo>
                    <a:pt x="6470903" y="2159127"/>
                  </a:lnTo>
                  <a:lnTo>
                    <a:pt x="6463926" y="2193678"/>
                  </a:lnTo>
                  <a:lnTo>
                    <a:pt x="6444900" y="2221896"/>
                  </a:lnTo>
                  <a:lnTo>
                    <a:pt x="6416682" y="2240922"/>
                  </a:lnTo>
                  <a:lnTo>
                    <a:pt x="6382130" y="2247900"/>
                  </a:lnTo>
                  <a:lnTo>
                    <a:pt x="88773" y="2247900"/>
                  </a:lnTo>
                  <a:lnTo>
                    <a:pt x="54221" y="2240922"/>
                  </a:lnTo>
                  <a:lnTo>
                    <a:pt x="26003" y="2221896"/>
                  </a:lnTo>
                  <a:lnTo>
                    <a:pt x="6977" y="2193678"/>
                  </a:lnTo>
                  <a:lnTo>
                    <a:pt x="0" y="2159127"/>
                  </a:lnTo>
                  <a:lnTo>
                    <a:pt x="0" y="88773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628001" y="1871599"/>
            <a:ext cx="102552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60" b="1">
                <a:solidFill>
                  <a:srgbClr val="E4DFDF"/>
                </a:solidFill>
                <a:latin typeface="Carlito"/>
                <a:cs typeface="Carlito"/>
              </a:rPr>
              <a:t>Key</a:t>
            </a:r>
            <a:r>
              <a:rPr dirty="0" sz="2050" spc="-11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050" spc="-40" b="1">
                <a:solidFill>
                  <a:srgbClr val="E4DFDF"/>
                </a:solidFill>
                <a:latin typeface="Carlito"/>
                <a:cs typeface="Carlito"/>
              </a:rPr>
              <a:t>Cases</a:t>
            </a:r>
            <a:endParaRPr sz="205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628001" y="2297709"/>
            <a:ext cx="5949315" cy="105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5"/>
              </a:spcBef>
            </a:pP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Hong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Kong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courts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have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generally followed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English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precedents,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with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cases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like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Ming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An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Insurance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Co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(HK)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Ltd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v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Ritz-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Carlton</a:t>
            </a:r>
            <a:r>
              <a:rPr dirty="0" sz="16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Ltd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(2002)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applying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principles</a:t>
            </a:r>
            <a:r>
              <a:rPr dirty="0" sz="165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similar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those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Lister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v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Hesley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Hall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Ltd.</a:t>
            </a:r>
            <a:endParaRPr sz="1650">
              <a:latin typeface="Carlito"/>
              <a:cs typeface="Carlito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36091" y="4133088"/>
            <a:ext cx="6478905" cy="2255520"/>
            <a:chOff x="736091" y="4133088"/>
            <a:chExt cx="6478905" cy="2255520"/>
          </a:xfrm>
        </p:grpSpPr>
        <p:sp>
          <p:nvSpPr>
            <p:cNvPr id="14" name="object 14" descr=""/>
            <p:cNvSpPr/>
            <p:nvPr/>
          </p:nvSpPr>
          <p:spPr>
            <a:xfrm>
              <a:off x="739901" y="4136898"/>
              <a:ext cx="6471285" cy="2247900"/>
            </a:xfrm>
            <a:custGeom>
              <a:avLst/>
              <a:gdLst/>
              <a:ahLst/>
              <a:cxnLst/>
              <a:rect l="l" t="t" r="r" b="b"/>
              <a:pathLst>
                <a:path w="6471284" h="2247900">
                  <a:moveTo>
                    <a:pt x="6382131" y="0"/>
                  </a:moveTo>
                  <a:lnTo>
                    <a:pt x="88785" y="0"/>
                  </a:lnTo>
                  <a:lnTo>
                    <a:pt x="54226" y="6977"/>
                  </a:lnTo>
                  <a:lnTo>
                    <a:pt x="26004" y="26003"/>
                  </a:lnTo>
                  <a:lnTo>
                    <a:pt x="6977" y="54221"/>
                  </a:lnTo>
                  <a:lnTo>
                    <a:pt x="0" y="88773"/>
                  </a:lnTo>
                  <a:lnTo>
                    <a:pt x="0" y="2159127"/>
                  </a:lnTo>
                  <a:lnTo>
                    <a:pt x="6977" y="2193678"/>
                  </a:lnTo>
                  <a:lnTo>
                    <a:pt x="26004" y="2221896"/>
                  </a:lnTo>
                  <a:lnTo>
                    <a:pt x="54226" y="2240922"/>
                  </a:lnTo>
                  <a:lnTo>
                    <a:pt x="88785" y="2247900"/>
                  </a:lnTo>
                  <a:lnTo>
                    <a:pt x="6382131" y="2247900"/>
                  </a:lnTo>
                  <a:lnTo>
                    <a:pt x="6416682" y="2240922"/>
                  </a:lnTo>
                  <a:lnTo>
                    <a:pt x="6444900" y="2221896"/>
                  </a:lnTo>
                  <a:lnTo>
                    <a:pt x="6463926" y="2193678"/>
                  </a:lnTo>
                  <a:lnTo>
                    <a:pt x="6470904" y="2159127"/>
                  </a:lnTo>
                  <a:lnTo>
                    <a:pt x="6470904" y="88773"/>
                  </a:lnTo>
                  <a:lnTo>
                    <a:pt x="6463926" y="54221"/>
                  </a:lnTo>
                  <a:lnTo>
                    <a:pt x="6444900" y="26003"/>
                  </a:lnTo>
                  <a:lnTo>
                    <a:pt x="6416682" y="6977"/>
                  </a:lnTo>
                  <a:lnTo>
                    <a:pt x="6382131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39901" y="4136898"/>
              <a:ext cx="6471285" cy="2247900"/>
            </a:xfrm>
            <a:custGeom>
              <a:avLst/>
              <a:gdLst/>
              <a:ahLst/>
              <a:cxnLst/>
              <a:rect l="l" t="t" r="r" b="b"/>
              <a:pathLst>
                <a:path w="6471284" h="2247900">
                  <a:moveTo>
                    <a:pt x="0" y="88773"/>
                  </a:moveTo>
                  <a:lnTo>
                    <a:pt x="6977" y="54221"/>
                  </a:lnTo>
                  <a:lnTo>
                    <a:pt x="26004" y="26003"/>
                  </a:lnTo>
                  <a:lnTo>
                    <a:pt x="54226" y="6977"/>
                  </a:lnTo>
                  <a:lnTo>
                    <a:pt x="88785" y="0"/>
                  </a:lnTo>
                  <a:lnTo>
                    <a:pt x="6382131" y="0"/>
                  </a:lnTo>
                  <a:lnTo>
                    <a:pt x="6416682" y="6977"/>
                  </a:lnTo>
                  <a:lnTo>
                    <a:pt x="6444900" y="26003"/>
                  </a:lnTo>
                  <a:lnTo>
                    <a:pt x="6463926" y="54221"/>
                  </a:lnTo>
                  <a:lnTo>
                    <a:pt x="6470904" y="88773"/>
                  </a:lnTo>
                  <a:lnTo>
                    <a:pt x="6470904" y="2159127"/>
                  </a:lnTo>
                  <a:lnTo>
                    <a:pt x="6463926" y="2193678"/>
                  </a:lnTo>
                  <a:lnTo>
                    <a:pt x="6444900" y="2221896"/>
                  </a:lnTo>
                  <a:lnTo>
                    <a:pt x="6416682" y="2240922"/>
                  </a:lnTo>
                  <a:lnTo>
                    <a:pt x="6382131" y="2247900"/>
                  </a:lnTo>
                  <a:lnTo>
                    <a:pt x="88785" y="2247900"/>
                  </a:lnTo>
                  <a:lnTo>
                    <a:pt x="54226" y="2240922"/>
                  </a:lnTo>
                  <a:lnTo>
                    <a:pt x="26004" y="2221896"/>
                  </a:lnTo>
                  <a:lnTo>
                    <a:pt x="6977" y="2193678"/>
                  </a:lnTo>
                  <a:lnTo>
                    <a:pt x="0" y="2159127"/>
                  </a:lnTo>
                  <a:lnTo>
                    <a:pt x="0" y="88773"/>
                  </a:lnTo>
                  <a:close/>
                </a:path>
              </a:pathLst>
            </a:custGeom>
            <a:ln w="7619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946200" y="4330394"/>
            <a:ext cx="2327910" cy="3390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50" spc="-60" b="1">
                <a:solidFill>
                  <a:srgbClr val="E4DFDF"/>
                </a:solidFill>
                <a:latin typeface="Carlito"/>
                <a:cs typeface="Carlito"/>
              </a:rPr>
              <a:t>Unique</a:t>
            </a:r>
            <a:r>
              <a:rPr dirty="0" sz="2050" spc="-114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050" spc="-55" b="1">
                <a:solidFill>
                  <a:srgbClr val="E4DFDF"/>
                </a:solidFill>
                <a:latin typeface="Carlito"/>
                <a:cs typeface="Carlito"/>
              </a:rPr>
              <a:t>Considerations</a:t>
            </a:r>
            <a:endParaRPr sz="205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46200" y="4756810"/>
            <a:ext cx="5797550" cy="1397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5"/>
              </a:spcBef>
            </a:pP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Hong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Kong's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dense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urban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environment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unique</a:t>
            </a:r>
            <a:r>
              <a:rPr dirty="0" sz="16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business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landscape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have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led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some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jurisdiction-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specific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applications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vicarious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liability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principles,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particularly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cases</a:t>
            </a:r>
            <a:r>
              <a:rPr dirty="0" sz="16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involving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domestic helpers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property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management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companies.</a:t>
            </a:r>
            <a:endParaRPr sz="1650">
              <a:latin typeface="Carlito"/>
              <a:cs typeface="Carlito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417307" y="4133088"/>
            <a:ext cx="6478905" cy="2255520"/>
            <a:chOff x="7417307" y="4133088"/>
            <a:chExt cx="6478905" cy="2255520"/>
          </a:xfrm>
        </p:grpSpPr>
        <p:sp>
          <p:nvSpPr>
            <p:cNvPr id="19" name="object 19" descr=""/>
            <p:cNvSpPr/>
            <p:nvPr/>
          </p:nvSpPr>
          <p:spPr>
            <a:xfrm>
              <a:off x="7421117" y="4136898"/>
              <a:ext cx="6471285" cy="2247900"/>
            </a:xfrm>
            <a:custGeom>
              <a:avLst/>
              <a:gdLst/>
              <a:ahLst/>
              <a:cxnLst/>
              <a:rect l="l" t="t" r="r" b="b"/>
              <a:pathLst>
                <a:path w="6471284" h="2247900">
                  <a:moveTo>
                    <a:pt x="6382130" y="0"/>
                  </a:moveTo>
                  <a:lnTo>
                    <a:pt x="88773" y="0"/>
                  </a:lnTo>
                  <a:lnTo>
                    <a:pt x="54221" y="6977"/>
                  </a:lnTo>
                  <a:lnTo>
                    <a:pt x="26003" y="26003"/>
                  </a:lnTo>
                  <a:lnTo>
                    <a:pt x="6977" y="54221"/>
                  </a:lnTo>
                  <a:lnTo>
                    <a:pt x="0" y="88773"/>
                  </a:lnTo>
                  <a:lnTo>
                    <a:pt x="0" y="2159127"/>
                  </a:lnTo>
                  <a:lnTo>
                    <a:pt x="6977" y="2193678"/>
                  </a:lnTo>
                  <a:lnTo>
                    <a:pt x="26003" y="2221896"/>
                  </a:lnTo>
                  <a:lnTo>
                    <a:pt x="54221" y="2240922"/>
                  </a:lnTo>
                  <a:lnTo>
                    <a:pt x="88773" y="2247900"/>
                  </a:lnTo>
                  <a:lnTo>
                    <a:pt x="6382130" y="2247900"/>
                  </a:lnTo>
                  <a:lnTo>
                    <a:pt x="6416682" y="2240922"/>
                  </a:lnTo>
                  <a:lnTo>
                    <a:pt x="6444900" y="2221896"/>
                  </a:lnTo>
                  <a:lnTo>
                    <a:pt x="6463926" y="2193678"/>
                  </a:lnTo>
                  <a:lnTo>
                    <a:pt x="6470903" y="2159127"/>
                  </a:lnTo>
                  <a:lnTo>
                    <a:pt x="6470903" y="88773"/>
                  </a:lnTo>
                  <a:lnTo>
                    <a:pt x="6463926" y="54221"/>
                  </a:lnTo>
                  <a:lnTo>
                    <a:pt x="6444900" y="26003"/>
                  </a:lnTo>
                  <a:lnTo>
                    <a:pt x="6416682" y="6977"/>
                  </a:lnTo>
                  <a:lnTo>
                    <a:pt x="6382130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421117" y="4136898"/>
              <a:ext cx="6471285" cy="2247900"/>
            </a:xfrm>
            <a:custGeom>
              <a:avLst/>
              <a:gdLst/>
              <a:ahLst/>
              <a:cxnLst/>
              <a:rect l="l" t="t" r="r" b="b"/>
              <a:pathLst>
                <a:path w="6471284" h="2247900">
                  <a:moveTo>
                    <a:pt x="0" y="88773"/>
                  </a:moveTo>
                  <a:lnTo>
                    <a:pt x="6977" y="54221"/>
                  </a:lnTo>
                  <a:lnTo>
                    <a:pt x="26003" y="26003"/>
                  </a:lnTo>
                  <a:lnTo>
                    <a:pt x="54221" y="6977"/>
                  </a:lnTo>
                  <a:lnTo>
                    <a:pt x="88773" y="0"/>
                  </a:lnTo>
                  <a:lnTo>
                    <a:pt x="6382130" y="0"/>
                  </a:lnTo>
                  <a:lnTo>
                    <a:pt x="6416682" y="6977"/>
                  </a:lnTo>
                  <a:lnTo>
                    <a:pt x="6444900" y="26003"/>
                  </a:lnTo>
                  <a:lnTo>
                    <a:pt x="6463926" y="54221"/>
                  </a:lnTo>
                  <a:lnTo>
                    <a:pt x="6470903" y="88773"/>
                  </a:lnTo>
                  <a:lnTo>
                    <a:pt x="6470903" y="2159127"/>
                  </a:lnTo>
                  <a:lnTo>
                    <a:pt x="6463926" y="2193678"/>
                  </a:lnTo>
                  <a:lnTo>
                    <a:pt x="6444900" y="2221896"/>
                  </a:lnTo>
                  <a:lnTo>
                    <a:pt x="6416682" y="2240922"/>
                  </a:lnTo>
                  <a:lnTo>
                    <a:pt x="6382130" y="2247900"/>
                  </a:lnTo>
                  <a:lnTo>
                    <a:pt x="88773" y="2247900"/>
                  </a:lnTo>
                  <a:lnTo>
                    <a:pt x="54221" y="2240922"/>
                  </a:lnTo>
                  <a:lnTo>
                    <a:pt x="26003" y="2221896"/>
                  </a:lnTo>
                  <a:lnTo>
                    <a:pt x="6977" y="2193678"/>
                  </a:lnTo>
                  <a:lnTo>
                    <a:pt x="0" y="2159127"/>
                  </a:lnTo>
                  <a:lnTo>
                    <a:pt x="0" y="88773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7628001" y="4330394"/>
            <a:ext cx="1773555" cy="3390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50" spc="-65" b="1">
                <a:solidFill>
                  <a:srgbClr val="E4DFDF"/>
                </a:solidFill>
                <a:latin typeface="Carlito"/>
                <a:cs typeface="Carlito"/>
              </a:rPr>
              <a:t>Future</a:t>
            </a:r>
            <a:r>
              <a:rPr dirty="0" sz="2050" spc="-9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050" spc="-50" b="1">
                <a:solidFill>
                  <a:srgbClr val="E4DFDF"/>
                </a:solidFill>
                <a:latin typeface="Carlito"/>
                <a:cs typeface="Carlito"/>
              </a:rPr>
              <a:t>Directions</a:t>
            </a:r>
            <a:endParaRPr sz="205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628001" y="4756810"/>
            <a:ext cx="5734685" cy="105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5"/>
              </a:spcBef>
            </a:pP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As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Hong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Kong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continues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develop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its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own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body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case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law,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it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may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may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diverge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slightly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from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English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precedents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to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address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local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concerns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concerns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business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practices.</a:t>
            </a:r>
            <a:endParaRPr sz="165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27049" y="6566458"/>
            <a:ext cx="13038455" cy="105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5"/>
              </a:spcBef>
            </a:pP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While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Hong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Kong's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approach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65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closely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mirrors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that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England,</a:t>
            </a:r>
            <a:r>
              <a:rPr dirty="0" sz="165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there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are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subtle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differences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emerging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due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territory's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unique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social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and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unique</a:t>
            </a:r>
            <a:r>
              <a:rPr dirty="0" sz="1650" spc="-8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social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and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economic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context.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Hong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Kong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courts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have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shown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willingness</a:t>
            </a:r>
            <a:r>
              <a:rPr dirty="0" sz="16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adapt</a:t>
            </a:r>
            <a:r>
              <a:rPr dirty="0" sz="16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English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principles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local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circumstances, creating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slightly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distinct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creating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slightly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distinct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body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jurisprudence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on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liability.</a:t>
            </a:r>
            <a:endParaRPr sz="16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185" y="493217"/>
            <a:ext cx="8594090" cy="6134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50" spc="-130"/>
              <a:t>Comparative </a:t>
            </a:r>
            <a:r>
              <a:rPr dirty="0" sz="3850" spc="-125"/>
              <a:t>Jurisdictional</a:t>
            </a:r>
            <a:r>
              <a:rPr dirty="0" sz="3850" spc="-95"/>
              <a:t> </a:t>
            </a:r>
            <a:r>
              <a:rPr dirty="0" sz="3850" spc="-120"/>
              <a:t>Analysis:</a:t>
            </a:r>
            <a:r>
              <a:rPr dirty="0" sz="3850" spc="-145"/>
              <a:t> </a:t>
            </a:r>
            <a:r>
              <a:rPr dirty="0" sz="3850" spc="-75"/>
              <a:t>Australia</a:t>
            </a:r>
            <a:endParaRPr sz="3850"/>
          </a:p>
        </p:txBody>
      </p:sp>
      <p:grpSp>
        <p:nvGrpSpPr>
          <p:cNvPr id="3" name="object 3" descr=""/>
          <p:cNvGrpSpPr/>
          <p:nvPr/>
        </p:nvGrpSpPr>
        <p:grpSpPr>
          <a:xfrm>
            <a:off x="6432803" y="1540763"/>
            <a:ext cx="1106805" cy="4996180"/>
            <a:chOff x="6432803" y="1540763"/>
            <a:chExt cx="1106805" cy="4996180"/>
          </a:xfrm>
        </p:grpSpPr>
        <p:sp>
          <p:nvSpPr>
            <p:cNvPr id="4" name="object 4" descr=""/>
            <p:cNvSpPr/>
            <p:nvPr/>
          </p:nvSpPr>
          <p:spPr>
            <a:xfrm>
              <a:off x="6432804" y="1540763"/>
              <a:ext cx="894715" cy="4996180"/>
            </a:xfrm>
            <a:custGeom>
              <a:avLst/>
              <a:gdLst/>
              <a:ahLst/>
              <a:cxnLst/>
              <a:rect l="l" t="t" r="r" b="b"/>
              <a:pathLst>
                <a:path w="894715" h="4996180">
                  <a:moveTo>
                    <a:pt x="685800" y="434848"/>
                  </a:moveTo>
                  <a:lnTo>
                    <a:pt x="680720" y="429768"/>
                  </a:lnTo>
                  <a:lnTo>
                    <a:pt x="5080" y="429768"/>
                  </a:lnTo>
                  <a:lnTo>
                    <a:pt x="0" y="434848"/>
                  </a:lnTo>
                  <a:lnTo>
                    <a:pt x="0" y="441198"/>
                  </a:lnTo>
                  <a:lnTo>
                    <a:pt x="0" y="447548"/>
                  </a:lnTo>
                  <a:lnTo>
                    <a:pt x="5080" y="452628"/>
                  </a:lnTo>
                  <a:lnTo>
                    <a:pt x="680720" y="452628"/>
                  </a:lnTo>
                  <a:lnTo>
                    <a:pt x="685800" y="447548"/>
                  </a:lnTo>
                  <a:lnTo>
                    <a:pt x="685800" y="434848"/>
                  </a:lnTo>
                  <a:close/>
                </a:path>
                <a:path w="894715" h="4996180">
                  <a:moveTo>
                    <a:pt x="894588" y="5080"/>
                  </a:moveTo>
                  <a:lnTo>
                    <a:pt x="889508" y="0"/>
                  </a:lnTo>
                  <a:lnTo>
                    <a:pt x="876808" y="0"/>
                  </a:lnTo>
                  <a:lnTo>
                    <a:pt x="871728" y="5080"/>
                  </a:lnTo>
                  <a:lnTo>
                    <a:pt x="871728" y="11430"/>
                  </a:lnTo>
                  <a:lnTo>
                    <a:pt x="871728" y="4990592"/>
                  </a:lnTo>
                  <a:lnTo>
                    <a:pt x="876808" y="4995672"/>
                  </a:lnTo>
                  <a:lnTo>
                    <a:pt x="889508" y="4995672"/>
                  </a:lnTo>
                  <a:lnTo>
                    <a:pt x="894588" y="4990592"/>
                  </a:lnTo>
                  <a:lnTo>
                    <a:pt x="894588" y="5080"/>
                  </a:lnTo>
                  <a:close/>
                </a:path>
              </a:pathLst>
            </a:custGeom>
            <a:solidFill>
              <a:srgbClr val="2A1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096505" y="1762505"/>
              <a:ext cx="439420" cy="440690"/>
            </a:xfrm>
            <a:custGeom>
              <a:avLst/>
              <a:gdLst/>
              <a:ahLst/>
              <a:cxnLst/>
              <a:rect l="l" t="t" r="r" b="b"/>
              <a:pathLst>
                <a:path w="439420" h="440689">
                  <a:moveTo>
                    <a:pt x="356997" y="0"/>
                  </a:moveTo>
                  <a:lnTo>
                    <a:pt x="81915" y="0"/>
                  </a:lnTo>
                  <a:lnTo>
                    <a:pt x="50041" y="6441"/>
                  </a:lnTo>
                  <a:lnTo>
                    <a:pt x="24002" y="24003"/>
                  </a:lnTo>
                  <a:lnTo>
                    <a:pt x="6441" y="50041"/>
                  </a:lnTo>
                  <a:lnTo>
                    <a:pt x="0" y="81915"/>
                  </a:lnTo>
                  <a:lnTo>
                    <a:pt x="0" y="358521"/>
                  </a:lnTo>
                  <a:lnTo>
                    <a:pt x="6441" y="390394"/>
                  </a:lnTo>
                  <a:lnTo>
                    <a:pt x="24002" y="416433"/>
                  </a:lnTo>
                  <a:lnTo>
                    <a:pt x="50041" y="433994"/>
                  </a:lnTo>
                  <a:lnTo>
                    <a:pt x="81915" y="440436"/>
                  </a:lnTo>
                  <a:lnTo>
                    <a:pt x="356997" y="440436"/>
                  </a:lnTo>
                  <a:lnTo>
                    <a:pt x="388870" y="433994"/>
                  </a:lnTo>
                  <a:lnTo>
                    <a:pt x="414909" y="416433"/>
                  </a:lnTo>
                  <a:lnTo>
                    <a:pt x="432470" y="390394"/>
                  </a:lnTo>
                  <a:lnTo>
                    <a:pt x="438912" y="358521"/>
                  </a:lnTo>
                  <a:lnTo>
                    <a:pt x="438912" y="81915"/>
                  </a:lnTo>
                  <a:lnTo>
                    <a:pt x="432470" y="50041"/>
                  </a:lnTo>
                  <a:lnTo>
                    <a:pt x="414909" y="24002"/>
                  </a:lnTo>
                  <a:lnTo>
                    <a:pt x="388870" y="6441"/>
                  </a:lnTo>
                  <a:lnTo>
                    <a:pt x="356997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096505" y="1762505"/>
              <a:ext cx="439420" cy="440690"/>
            </a:xfrm>
            <a:custGeom>
              <a:avLst/>
              <a:gdLst/>
              <a:ahLst/>
              <a:cxnLst/>
              <a:rect l="l" t="t" r="r" b="b"/>
              <a:pathLst>
                <a:path w="439420" h="440689">
                  <a:moveTo>
                    <a:pt x="0" y="81915"/>
                  </a:moveTo>
                  <a:lnTo>
                    <a:pt x="6441" y="50041"/>
                  </a:lnTo>
                  <a:lnTo>
                    <a:pt x="24002" y="24003"/>
                  </a:lnTo>
                  <a:lnTo>
                    <a:pt x="50041" y="6441"/>
                  </a:lnTo>
                  <a:lnTo>
                    <a:pt x="81915" y="0"/>
                  </a:lnTo>
                  <a:lnTo>
                    <a:pt x="356997" y="0"/>
                  </a:lnTo>
                  <a:lnTo>
                    <a:pt x="388870" y="6441"/>
                  </a:lnTo>
                  <a:lnTo>
                    <a:pt x="414909" y="24002"/>
                  </a:lnTo>
                  <a:lnTo>
                    <a:pt x="432470" y="50041"/>
                  </a:lnTo>
                  <a:lnTo>
                    <a:pt x="438912" y="81915"/>
                  </a:lnTo>
                  <a:lnTo>
                    <a:pt x="438912" y="358521"/>
                  </a:lnTo>
                  <a:lnTo>
                    <a:pt x="432470" y="390394"/>
                  </a:lnTo>
                  <a:lnTo>
                    <a:pt x="414909" y="416433"/>
                  </a:lnTo>
                  <a:lnTo>
                    <a:pt x="388870" y="433994"/>
                  </a:lnTo>
                  <a:lnTo>
                    <a:pt x="356997" y="440436"/>
                  </a:lnTo>
                  <a:lnTo>
                    <a:pt x="81915" y="440436"/>
                  </a:lnTo>
                  <a:lnTo>
                    <a:pt x="50041" y="433994"/>
                  </a:lnTo>
                  <a:lnTo>
                    <a:pt x="24002" y="416433"/>
                  </a:lnTo>
                  <a:lnTo>
                    <a:pt x="6441" y="390394"/>
                  </a:lnTo>
                  <a:lnTo>
                    <a:pt x="0" y="358521"/>
                  </a:lnTo>
                  <a:lnTo>
                    <a:pt x="0" y="81915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233666" y="1749044"/>
            <a:ext cx="173990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50" b="1">
                <a:solidFill>
                  <a:srgbClr val="E4DFDF"/>
                </a:solidFill>
                <a:latin typeface="Carlito"/>
                <a:cs typeface="Carlito"/>
              </a:rPr>
              <a:t>1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01488" y="1712213"/>
            <a:ext cx="94932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80" b="1">
                <a:solidFill>
                  <a:srgbClr val="E4DFDF"/>
                </a:solidFill>
                <a:latin typeface="Carlito"/>
                <a:cs typeface="Carlito"/>
              </a:rPr>
              <a:t>Pre-</a:t>
            </a:r>
            <a:r>
              <a:rPr dirty="0" sz="1900" spc="-55" b="1">
                <a:solidFill>
                  <a:srgbClr val="E4DFDF"/>
                </a:solidFill>
                <a:latin typeface="Carlito"/>
                <a:cs typeface="Carlito"/>
              </a:rPr>
              <a:t>2000s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6193" y="2104128"/>
            <a:ext cx="5519420" cy="98044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810"/>
              </a:spcBef>
            </a:pP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Australian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50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law</a:t>
            </a:r>
            <a:r>
              <a:rPr dirty="0" sz="15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closely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followed</a:t>
            </a:r>
            <a:r>
              <a:rPr dirty="0" sz="150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English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 precedents,</a:t>
            </a:r>
            <a:r>
              <a:rPr dirty="0" sz="1500" spc="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with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endParaRPr sz="1500">
              <a:latin typeface="Carlito"/>
              <a:cs typeface="Carlito"/>
            </a:endParaRPr>
          </a:p>
          <a:p>
            <a:pPr algn="r" marR="5715">
              <a:lnSpc>
                <a:spcPct val="100000"/>
              </a:lnSpc>
              <a:spcBef>
                <a:spcPts val="710"/>
              </a:spcBef>
            </a:pP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precedents,</a:t>
            </a:r>
            <a:r>
              <a:rPr dirty="0" sz="150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with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5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relatively</a:t>
            </a:r>
            <a:r>
              <a:rPr dirty="0" sz="150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narrow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 interpretation</a:t>
            </a:r>
            <a:r>
              <a:rPr dirty="0" sz="150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employer</a:t>
            </a:r>
            <a:r>
              <a:rPr dirty="0" sz="150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E4DFDF"/>
                </a:solidFill>
                <a:latin typeface="Carlito"/>
                <a:cs typeface="Carlito"/>
              </a:rPr>
              <a:t>liability.</a:t>
            </a:r>
            <a:endParaRPr sz="1500">
              <a:latin typeface="Carlito"/>
              <a:cs typeface="Carlito"/>
            </a:endParaRPr>
          </a:p>
          <a:p>
            <a:pPr algn="r" marR="5080">
              <a:lnSpc>
                <a:spcPct val="100000"/>
              </a:lnSpc>
              <a:spcBef>
                <a:spcPts val="700"/>
              </a:spcBef>
            </a:pPr>
            <a:r>
              <a:rPr dirty="0" sz="1500" spc="-10">
                <a:solidFill>
                  <a:srgbClr val="E4DFDF"/>
                </a:solidFill>
                <a:latin typeface="Carlito"/>
                <a:cs typeface="Carlito"/>
              </a:rPr>
              <a:t>liability.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7092695" y="2737104"/>
            <a:ext cx="1104900" cy="447040"/>
            <a:chOff x="7092695" y="2737104"/>
            <a:chExt cx="1104900" cy="447040"/>
          </a:xfrm>
        </p:grpSpPr>
        <p:sp>
          <p:nvSpPr>
            <p:cNvPr id="11" name="object 11" descr=""/>
            <p:cNvSpPr/>
            <p:nvPr/>
          </p:nvSpPr>
          <p:spPr>
            <a:xfrm>
              <a:off x="7511795" y="2948940"/>
              <a:ext cx="685800" cy="22860"/>
            </a:xfrm>
            <a:custGeom>
              <a:avLst/>
              <a:gdLst/>
              <a:ahLst/>
              <a:cxnLst/>
              <a:rect l="l" t="t" r="r" b="b"/>
              <a:pathLst>
                <a:path w="685800" h="22860">
                  <a:moveTo>
                    <a:pt x="680720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079" y="22860"/>
                  </a:lnTo>
                  <a:lnTo>
                    <a:pt x="680720" y="22860"/>
                  </a:lnTo>
                  <a:lnTo>
                    <a:pt x="685800" y="17780"/>
                  </a:lnTo>
                  <a:lnTo>
                    <a:pt x="685800" y="5080"/>
                  </a:lnTo>
                  <a:lnTo>
                    <a:pt x="680720" y="0"/>
                  </a:lnTo>
                  <a:close/>
                </a:path>
              </a:pathLst>
            </a:custGeom>
            <a:solidFill>
              <a:srgbClr val="2A1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096505" y="2740914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19">
                  <a:moveTo>
                    <a:pt x="356997" y="0"/>
                  </a:moveTo>
                  <a:lnTo>
                    <a:pt x="81915" y="0"/>
                  </a:lnTo>
                  <a:lnTo>
                    <a:pt x="50041" y="6441"/>
                  </a:lnTo>
                  <a:lnTo>
                    <a:pt x="24002" y="24002"/>
                  </a:lnTo>
                  <a:lnTo>
                    <a:pt x="6441" y="50041"/>
                  </a:lnTo>
                  <a:lnTo>
                    <a:pt x="0" y="81914"/>
                  </a:lnTo>
                  <a:lnTo>
                    <a:pt x="0" y="356997"/>
                  </a:lnTo>
                  <a:lnTo>
                    <a:pt x="6441" y="388870"/>
                  </a:lnTo>
                  <a:lnTo>
                    <a:pt x="24002" y="414909"/>
                  </a:lnTo>
                  <a:lnTo>
                    <a:pt x="50041" y="432470"/>
                  </a:lnTo>
                  <a:lnTo>
                    <a:pt x="81915" y="438912"/>
                  </a:lnTo>
                  <a:lnTo>
                    <a:pt x="356997" y="438912"/>
                  </a:lnTo>
                  <a:lnTo>
                    <a:pt x="388870" y="432470"/>
                  </a:lnTo>
                  <a:lnTo>
                    <a:pt x="414909" y="414909"/>
                  </a:lnTo>
                  <a:lnTo>
                    <a:pt x="432470" y="388870"/>
                  </a:lnTo>
                  <a:lnTo>
                    <a:pt x="438912" y="356997"/>
                  </a:lnTo>
                  <a:lnTo>
                    <a:pt x="438912" y="81914"/>
                  </a:lnTo>
                  <a:lnTo>
                    <a:pt x="432470" y="50041"/>
                  </a:lnTo>
                  <a:lnTo>
                    <a:pt x="414909" y="24002"/>
                  </a:lnTo>
                  <a:lnTo>
                    <a:pt x="388870" y="6441"/>
                  </a:lnTo>
                  <a:lnTo>
                    <a:pt x="356997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096505" y="2740914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19">
                  <a:moveTo>
                    <a:pt x="0" y="81914"/>
                  </a:moveTo>
                  <a:lnTo>
                    <a:pt x="6441" y="50041"/>
                  </a:lnTo>
                  <a:lnTo>
                    <a:pt x="24002" y="24002"/>
                  </a:lnTo>
                  <a:lnTo>
                    <a:pt x="50041" y="6441"/>
                  </a:lnTo>
                  <a:lnTo>
                    <a:pt x="81915" y="0"/>
                  </a:lnTo>
                  <a:lnTo>
                    <a:pt x="356997" y="0"/>
                  </a:lnTo>
                  <a:lnTo>
                    <a:pt x="388870" y="6441"/>
                  </a:lnTo>
                  <a:lnTo>
                    <a:pt x="414909" y="24002"/>
                  </a:lnTo>
                  <a:lnTo>
                    <a:pt x="432470" y="50041"/>
                  </a:lnTo>
                  <a:lnTo>
                    <a:pt x="438912" y="81914"/>
                  </a:lnTo>
                  <a:lnTo>
                    <a:pt x="438912" y="356997"/>
                  </a:lnTo>
                  <a:lnTo>
                    <a:pt x="432470" y="388870"/>
                  </a:lnTo>
                  <a:lnTo>
                    <a:pt x="414909" y="414909"/>
                  </a:lnTo>
                  <a:lnTo>
                    <a:pt x="388870" y="432470"/>
                  </a:lnTo>
                  <a:lnTo>
                    <a:pt x="356997" y="438912"/>
                  </a:lnTo>
                  <a:lnTo>
                    <a:pt x="81915" y="438912"/>
                  </a:lnTo>
                  <a:lnTo>
                    <a:pt x="50041" y="432470"/>
                  </a:lnTo>
                  <a:lnTo>
                    <a:pt x="24002" y="414909"/>
                  </a:lnTo>
                  <a:lnTo>
                    <a:pt x="6441" y="388870"/>
                  </a:lnTo>
                  <a:lnTo>
                    <a:pt x="0" y="356997"/>
                  </a:lnTo>
                  <a:lnTo>
                    <a:pt x="0" y="81914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7234173" y="2727147"/>
            <a:ext cx="173990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50" b="1">
                <a:solidFill>
                  <a:srgbClr val="E4DFDF"/>
                </a:solidFill>
                <a:latin typeface="Carlito"/>
                <a:cs typeface="Carlito"/>
              </a:rPr>
              <a:t>2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379714" y="2690622"/>
            <a:ext cx="310515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65" b="1">
                <a:solidFill>
                  <a:srgbClr val="E4DFDF"/>
                </a:solidFill>
                <a:latin typeface="Carlito"/>
                <a:cs typeface="Carlito"/>
              </a:rPr>
              <a:t>2003:</a:t>
            </a:r>
            <a:r>
              <a:rPr dirty="0" sz="1900" spc="-8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00" spc="-55" b="1">
                <a:solidFill>
                  <a:srgbClr val="E4DFDF"/>
                </a:solidFill>
                <a:latin typeface="Carlito"/>
                <a:cs typeface="Carlito"/>
              </a:rPr>
              <a:t>New</a:t>
            </a:r>
            <a:r>
              <a:rPr dirty="0" sz="1900" spc="-10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00" spc="-65" b="1">
                <a:solidFill>
                  <a:srgbClr val="E4DFDF"/>
                </a:solidFill>
                <a:latin typeface="Carlito"/>
                <a:cs typeface="Carlito"/>
              </a:rPr>
              <a:t>South</a:t>
            </a:r>
            <a:r>
              <a:rPr dirty="0" sz="1900" spc="-7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00" spc="-60" b="1">
                <a:solidFill>
                  <a:srgbClr val="E4DFDF"/>
                </a:solidFill>
                <a:latin typeface="Carlito"/>
                <a:cs typeface="Carlito"/>
              </a:rPr>
              <a:t>Wales</a:t>
            </a:r>
            <a:r>
              <a:rPr dirty="0" sz="1900" spc="-7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00" spc="-10" b="1">
                <a:solidFill>
                  <a:srgbClr val="E4DFDF"/>
                </a:solidFill>
                <a:latin typeface="Carlito"/>
                <a:cs typeface="Carlito"/>
              </a:rPr>
              <a:t>v</a:t>
            </a:r>
            <a:r>
              <a:rPr dirty="0" sz="1900" spc="-114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00" spc="-25" b="1">
                <a:solidFill>
                  <a:srgbClr val="E4DFDF"/>
                </a:solidFill>
                <a:latin typeface="Carlito"/>
                <a:cs typeface="Carlito"/>
              </a:rPr>
              <a:t>Lepore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379714" y="3083432"/>
            <a:ext cx="5519420" cy="979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5"/>
              </a:spcBef>
            </a:pP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High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Court</a:t>
            </a:r>
            <a:r>
              <a:rPr dirty="0" sz="15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5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Australia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grappled</a:t>
            </a:r>
            <a:r>
              <a:rPr dirty="0" sz="15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with</a:t>
            </a:r>
            <a:r>
              <a:rPr dirty="0" sz="150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application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5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E4DFDF"/>
                </a:solidFill>
                <a:latin typeface="Carlito"/>
                <a:cs typeface="Carlito"/>
              </a:rPr>
              <a:t>vicarious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5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cases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5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intentional</a:t>
            </a:r>
            <a:r>
              <a:rPr dirty="0" sz="150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wrongdoing,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showing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some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 divergence</a:t>
            </a:r>
            <a:r>
              <a:rPr dirty="0" sz="150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from </a:t>
            </a:r>
            <a:r>
              <a:rPr dirty="0" sz="150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English</a:t>
            </a:r>
            <a:r>
              <a:rPr dirty="0" sz="15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E4DFDF"/>
                </a:solidFill>
                <a:latin typeface="Carlito"/>
                <a:cs typeface="Carlito"/>
              </a:rPr>
              <a:t>approach.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6432803" y="3710940"/>
            <a:ext cx="1106805" cy="448309"/>
            <a:chOff x="6432803" y="3710940"/>
            <a:chExt cx="1106805" cy="448309"/>
          </a:xfrm>
        </p:grpSpPr>
        <p:sp>
          <p:nvSpPr>
            <p:cNvPr id="18" name="object 18" descr=""/>
            <p:cNvSpPr/>
            <p:nvPr/>
          </p:nvSpPr>
          <p:spPr>
            <a:xfrm>
              <a:off x="6432803" y="3922776"/>
              <a:ext cx="685800" cy="22860"/>
            </a:xfrm>
            <a:custGeom>
              <a:avLst/>
              <a:gdLst/>
              <a:ahLst/>
              <a:cxnLst/>
              <a:rect l="l" t="t" r="r" b="b"/>
              <a:pathLst>
                <a:path w="685800" h="22860">
                  <a:moveTo>
                    <a:pt x="680720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080" y="22860"/>
                  </a:lnTo>
                  <a:lnTo>
                    <a:pt x="680720" y="22860"/>
                  </a:lnTo>
                  <a:lnTo>
                    <a:pt x="685800" y="17779"/>
                  </a:lnTo>
                  <a:lnTo>
                    <a:pt x="685800" y="5079"/>
                  </a:lnTo>
                  <a:lnTo>
                    <a:pt x="680720" y="0"/>
                  </a:lnTo>
                  <a:close/>
                </a:path>
              </a:pathLst>
            </a:custGeom>
            <a:solidFill>
              <a:srgbClr val="2A1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096505" y="3714750"/>
              <a:ext cx="439420" cy="440690"/>
            </a:xfrm>
            <a:custGeom>
              <a:avLst/>
              <a:gdLst/>
              <a:ahLst/>
              <a:cxnLst/>
              <a:rect l="l" t="t" r="r" b="b"/>
              <a:pathLst>
                <a:path w="439420" h="440689">
                  <a:moveTo>
                    <a:pt x="356997" y="0"/>
                  </a:moveTo>
                  <a:lnTo>
                    <a:pt x="81915" y="0"/>
                  </a:lnTo>
                  <a:lnTo>
                    <a:pt x="50041" y="6441"/>
                  </a:lnTo>
                  <a:lnTo>
                    <a:pt x="24002" y="24002"/>
                  </a:lnTo>
                  <a:lnTo>
                    <a:pt x="6441" y="50041"/>
                  </a:lnTo>
                  <a:lnTo>
                    <a:pt x="0" y="81914"/>
                  </a:lnTo>
                  <a:lnTo>
                    <a:pt x="0" y="358521"/>
                  </a:lnTo>
                  <a:lnTo>
                    <a:pt x="6441" y="390394"/>
                  </a:lnTo>
                  <a:lnTo>
                    <a:pt x="24002" y="416433"/>
                  </a:lnTo>
                  <a:lnTo>
                    <a:pt x="50041" y="433994"/>
                  </a:lnTo>
                  <a:lnTo>
                    <a:pt x="81915" y="440436"/>
                  </a:lnTo>
                  <a:lnTo>
                    <a:pt x="356997" y="440436"/>
                  </a:lnTo>
                  <a:lnTo>
                    <a:pt x="388870" y="433994"/>
                  </a:lnTo>
                  <a:lnTo>
                    <a:pt x="414909" y="416433"/>
                  </a:lnTo>
                  <a:lnTo>
                    <a:pt x="432470" y="390394"/>
                  </a:lnTo>
                  <a:lnTo>
                    <a:pt x="438912" y="358521"/>
                  </a:lnTo>
                  <a:lnTo>
                    <a:pt x="438912" y="81914"/>
                  </a:lnTo>
                  <a:lnTo>
                    <a:pt x="432470" y="50041"/>
                  </a:lnTo>
                  <a:lnTo>
                    <a:pt x="414909" y="24002"/>
                  </a:lnTo>
                  <a:lnTo>
                    <a:pt x="388870" y="6441"/>
                  </a:lnTo>
                  <a:lnTo>
                    <a:pt x="356997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096505" y="3714750"/>
              <a:ext cx="439420" cy="440690"/>
            </a:xfrm>
            <a:custGeom>
              <a:avLst/>
              <a:gdLst/>
              <a:ahLst/>
              <a:cxnLst/>
              <a:rect l="l" t="t" r="r" b="b"/>
              <a:pathLst>
                <a:path w="439420" h="440689">
                  <a:moveTo>
                    <a:pt x="0" y="81914"/>
                  </a:moveTo>
                  <a:lnTo>
                    <a:pt x="6441" y="50041"/>
                  </a:lnTo>
                  <a:lnTo>
                    <a:pt x="24002" y="24002"/>
                  </a:lnTo>
                  <a:lnTo>
                    <a:pt x="50041" y="6441"/>
                  </a:lnTo>
                  <a:lnTo>
                    <a:pt x="81915" y="0"/>
                  </a:lnTo>
                  <a:lnTo>
                    <a:pt x="356997" y="0"/>
                  </a:lnTo>
                  <a:lnTo>
                    <a:pt x="388870" y="6441"/>
                  </a:lnTo>
                  <a:lnTo>
                    <a:pt x="414909" y="24002"/>
                  </a:lnTo>
                  <a:lnTo>
                    <a:pt x="432470" y="50041"/>
                  </a:lnTo>
                  <a:lnTo>
                    <a:pt x="438912" y="81914"/>
                  </a:lnTo>
                  <a:lnTo>
                    <a:pt x="438912" y="358521"/>
                  </a:lnTo>
                  <a:lnTo>
                    <a:pt x="432470" y="390394"/>
                  </a:lnTo>
                  <a:lnTo>
                    <a:pt x="414909" y="416433"/>
                  </a:lnTo>
                  <a:lnTo>
                    <a:pt x="388870" y="433994"/>
                  </a:lnTo>
                  <a:lnTo>
                    <a:pt x="356997" y="440436"/>
                  </a:lnTo>
                  <a:lnTo>
                    <a:pt x="81915" y="440436"/>
                  </a:lnTo>
                  <a:lnTo>
                    <a:pt x="50041" y="433994"/>
                  </a:lnTo>
                  <a:lnTo>
                    <a:pt x="24002" y="416433"/>
                  </a:lnTo>
                  <a:lnTo>
                    <a:pt x="6441" y="390394"/>
                  </a:lnTo>
                  <a:lnTo>
                    <a:pt x="0" y="358521"/>
                  </a:lnTo>
                  <a:lnTo>
                    <a:pt x="0" y="81914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7233284" y="3702557"/>
            <a:ext cx="173990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50" b="1">
                <a:solidFill>
                  <a:srgbClr val="E4DFDF"/>
                </a:solidFill>
                <a:latin typeface="Carlito"/>
                <a:cs typeface="Carlito"/>
              </a:rPr>
              <a:t>3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800350" y="3665601"/>
            <a:ext cx="345757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65" b="1">
                <a:solidFill>
                  <a:srgbClr val="E4DFDF"/>
                </a:solidFill>
                <a:latin typeface="Carlito"/>
                <a:cs typeface="Carlito"/>
              </a:rPr>
              <a:t>2015:</a:t>
            </a:r>
            <a:r>
              <a:rPr dirty="0" sz="1900" spc="-7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00" spc="-65" b="1">
                <a:solidFill>
                  <a:srgbClr val="E4DFDF"/>
                </a:solidFill>
                <a:latin typeface="Carlito"/>
                <a:cs typeface="Carlito"/>
              </a:rPr>
              <a:t>Prince</a:t>
            </a:r>
            <a:r>
              <a:rPr dirty="0" sz="1900" spc="-6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00" spc="-65" b="1">
                <a:solidFill>
                  <a:srgbClr val="E4DFDF"/>
                </a:solidFill>
                <a:latin typeface="Carlito"/>
                <a:cs typeface="Carlito"/>
              </a:rPr>
              <a:t>Alfred</a:t>
            </a:r>
            <a:r>
              <a:rPr dirty="0" sz="1900" spc="-7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00" spc="-65" b="1">
                <a:solidFill>
                  <a:srgbClr val="E4DFDF"/>
                </a:solidFill>
                <a:latin typeface="Carlito"/>
                <a:cs typeface="Carlito"/>
              </a:rPr>
              <a:t>College</a:t>
            </a:r>
            <a:r>
              <a:rPr dirty="0" sz="1900" spc="-9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00" spc="-55" b="1">
                <a:solidFill>
                  <a:srgbClr val="E4DFDF"/>
                </a:solidFill>
                <a:latin typeface="Carlito"/>
                <a:cs typeface="Carlito"/>
              </a:rPr>
              <a:t>Inc</a:t>
            </a:r>
            <a:r>
              <a:rPr dirty="0" sz="1900" spc="-6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00" spc="-10" b="1">
                <a:solidFill>
                  <a:srgbClr val="E4DFDF"/>
                </a:solidFill>
                <a:latin typeface="Carlito"/>
                <a:cs typeface="Carlito"/>
              </a:rPr>
              <a:t>v</a:t>
            </a:r>
            <a:r>
              <a:rPr dirty="0" sz="1900" spc="-9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00" spc="-25" b="1">
                <a:solidFill>
                  <a:srgbClr val="E4DFDF"/>
                </a:solidFill>
                <a:latin typeface="Carlito"/>
                <a:cs typeface="Carlito"/>
              </a:rPr>
              <a:t>ADC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47445" y="4058157"/>
            <a:ext cx="5408295" cy="979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12700" marR="5080" indent="375920">
              <a:lnSpc>
                <a:spcPct val="139000"/>
              </a:lnSpc>
              <a:spcBef>
                <a:spcPts val="105"/>
              </a:spcBef>
            </a:pP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High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Court</a:t>
            </a:r>
            <a:r>
              <a:rPr dirty="0" sz="15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refined</a:t>
            </a:r>
            <a:r>
              <a:rPr dirty="0" sz="150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test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5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liability,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introducing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5">
                <a:solidFill>
                  <a:srgbClr val="E4DFDF"/>
                </a:solidFill>
                <a:latin typeface="Carlito"/>
                <a:cs typeface="Carlito"/>
              </a:rPr>
              <a:t>the the</a:t>
            </a:r>
            <a:r>
              <a:rPr dirty="0" sz="15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concept 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 'occasion'</a:t>
            </a:r>
            <a:r>
              <a:rPr dirty="0" sz="15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5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determine</a:t>
            </a:r>
            <a:r>
              <a:rPr dirty="0" sz="150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when 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an</a:t>
            </a:r>
            <a:r>
              <a:rPr dirty="0" sz="15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employer</a:t>
            </a:r>
            <a:r>
              <a:rPr dirty="0" sz="150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should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be</a:t>
            </a:r>
            <a:r>
              <a:rPr dirty="0" sz="15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held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should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be</a:t>
            </a:r>
            <a:r>
              <a:rPr dirty="0" sz="15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held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liable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an</a:t>
            </a:r>
            <a:r>
              <a:rPr dirty="0" sz="15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employee's</a:t>
            </a:r>
            <a:r>
              <a:rPr dirty="0" sz="150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criminal</a:t>
            </a:r>
            <a:r>
              <a:rPr dirty="0" sz="150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E4DFDF"/>
                </a:solidFill>
                <a:latin typeface="Carlito"/>
                <a:cs typeface="Carlito"/>
              </a:rPr>
              <a:t>acts.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7092695" y="4841747"/>
            <a:ext cx="1104900" cy="448309"/>
            <a:chOff x="7092695" y="4841747"/>
            <a:chExt cx="1104900" cy="448309"/>
          </a:xfrm>
        </p:grpSpPr>
        <p:sp>
          <p:nvSpPr>
            <p:cNvPr id="25" name="object 25" descr=""/>
            <p:cNvSpPr/>
            <p:nvPr/>
          </p:nvSpPr>
          <p:spPr>
            <a:xfrm>
              <a:off x="7511795" y="5053583"/>
              <a:ext cx="685800" cy="22860"/>
            </a:xfrm>
            <a:custGeom>
              <a:avLst/>
              <a:gdLst/>
              <a:ahLst/>
              <a:cxnLst/>
              <a:rect l="l" t="t" r="r" b="b"/>
              <a:pathLst>
                <a:path w="685800" h="22860">
                  <a:moveTo>
                    <a:pt x="680720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079" y="22860"/>
                  </a:lnTo>
                  <a:lnTo>
                    <a:pt x="680720" y="22860"/>
                  </a:lnTo>
                  <a:lnTo>
                    <a:pt x="685800" y="17780"/>
                  </a:lnTo>
                  <a:lnTo>
                    <a:pt x="685800" y="5080"/>
                  </a:lnTo>
                  <a:lnTo>
                    <a:pt x="680720" y="0"/>
                  </a:lnTo>
                  <a:close/>
                </a:path>
              </a:pathLst>
            </a:custGeom>
            <a:solidFill>
              <a:srgbClr val="2A1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096505" y="4845557"/>
              <a:ext cx="439420" cy="440690"/>
            </a:xfrm>
            <a:custGeom>
              <a:avLst/>
              <a:gdLst/>
              <a:ahLst/>
              <a:cxnLst/>
              <a:rect l="l" t="t" r="r" b="b"/>
              <a:pathLst>
                <a:path w="439420" h="440689">
                  <a:moveTo>
                    <a:pt x="356997" y="0"/>
                  </a:moveTo>
                  <a:lnTo>
                    <a:pt x="81915" y="0"/>
                  </a:lnTo>
                  <a:lnTo>
                    <a:pt x="50041" y="6441"/>
                  </a:lnTo>
                  <a:lnTo>
                    <a:pt x="24002" y="24002"/>
                  </a:lnTo>
                  <a:lnTo>
                    <a:pt x="6441" y="50041"/>
                  </a:lnTo>
                  <a:lnTo>
                    <a:pt x="0" y="81914"/>
                  </a:lnTo>
                  <a:lnTo>
                    <a:pt x="0" y="358520"/>
                  </a:lnTo>
                  <a:lnTo>
                    <a:pt x="6441" y="390394"/>
                  </a:lnTo>
                  <a:lnTo>
                    <a:pt x="24002" y="416432"/>
                  </a:lnTo>
                  <a:lnTo>
                    <a:pt x="50041" y="433994"/>
                  </a:lnTo>
                  <a:lnTo>
                    <a:pt x="81915" y="440435"/>
                  </a:lnTo>
                  <a:lnTo>
                    <a:pt x="356997" y="440435"/>
                  </a:lnTo>
                  <a:lnTo>
                    <a:pt x="388870" y="433994"/>
                  </a:lnTo>
                  <a:lnTo>
                    <a:pt x="414909" y="416432"/>
                  </a:lnTo>
                  <a:lnTo>
                    <a:pt x="432470" y="390394"/>
                  </a:lnTo>
                  <a:lnTo>
                    <a:pt x="438912" y="358520"/>
                  </a:lnTo>
                  <a:lnTo>
                    <a:pt x="438912" y="81914"/>
                  </a:lnTo>
                  <a:lnTo>
                    <a:pt x="432470" y="50041"/>
                  </a:lnTo>
                  <a:lnTo>
                    <a:pt x="414909" y="24002"/>
                  </a:lnTo>
                  <a:lnTo>
                    <a:pt x="388870" y="6441"/>
                  </a:lnTo>
                  <a:lnTo>
                    <a:pt x="356997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096505" y="4845557"/>
              <a:ext cx="439420" cy="440690"/>
            </a:xfrm>
            <a:custGeom>
              <a:avLst/>
              <a:gdLst/>
              <a:ahLst/>
              <a:cxnLst/>
              <a:rect l="l" t="t" r="r" b="b"/>
              <a:pathLst>
                <a:path w="439420" h="440689">
                  <a:moveTo>
                    <a:pt x="0" y="81914"/>
                  </a:moveTo>
                  <a:lnTo>
                    <a:pt x="6441" y="50041"/>
                  </a:lnTo>
                  <a:lnTo>
                    <a:pt x="24002" y="24002"/>
                  </a:lnTo>
                  <a:lnTo>
                    <a:pt x="50041" y="6441"/>
                  </a:lnTo>
                  <a:lnTo>
                    <a:pt x="81915" y="0"/>
                  </a:lnTo>
                  <a:lnTo>
                    <a:pt x="356997" y="0"/>
                  </a:lnTo>
                  <a:lnTo>
                    <a:pt x="388870" y="6441"/>
                  </a:lnTo>
                  <a:lnTo>
                    <a:pt x="414909" y="24002"/>
                  </a:lnTo>
                  <a:lnTo>
                    <a:pt x="432470" y="50041"/>
                  </a:lnTo>
                  <a:lnTo>
                    <a:pt x="438912" y="81914"/>
                  </a:lnTo>
                  <a:lnTo>
                    <a:pt x="438912" y="358520"/>
                  </a:lnTo>
                  <a:lnTo>
                    <a:pt x="432470" y="390394"/>
                  </a:lnTo>
                  <a:lnTo>
                    <a:pt x="414909" y="416432"/>
                  </a:lnTo>
                  <a:lnTo>
                    <a:pt x="388870" y="433994"/>
                  </a:lnTo>
                  <a:lnTo>
                    <a:pt x="356997" y="440435"/>
                  </a:lnTo>
                  <a:lnTo>
                    <a:pt x="81915" y="440435"/>
                  </a:lnTo>
                  <a:lnTo>
                    <a:pt x="50041" y="433994"/>
                  </a:lnTo>
                  <a:lnTo>
                    <a:pt x="24002" y="416432"/>
                  </a:lnTo>
                  <a:lnTo>
                    <a:pt x="6441" y="390394"/>
                  </a:lnTo>
                  <a:lnTo>
                    <a:pt x="0" y="358520"/>
                  </a:lnTo>
                  <a:lnTo>
                    <a:pt x="0" y="81914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7233031" y="4833873"/>
            <a:ext cx="173990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spc="-50" b="1">
                <a:solidFill>
                  <a:srgbClr val="E4DFDF"/>
                </a:solidFill>
                <a:latin typeface="Carlito"/>
                <a:cs typeface="Carlito"/>
              </a:rPr>
              <a:t>4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379714" y="4797044"/>
            <a:ext cx="116078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65" b="1">
                <a:solidFill>
                  <a:srgbClr val="E4DFDF"/>
                </a:solidFill>
                <a:latin typeface="Carlito"/>
                <a:cs typeface="Carlito"/>
              </a:rPr>
              <a:t>Present</a:t>
            </a:r>
            <a:r>
              <a:rPr dirty="0" sz="1900" spc="-6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00" spc="-25" b="1">
                <a:solidFill>
                  <a:srgbClr val="E4DFDF"/>
                </a:solidFill>
                <a:latin typeface="Carlito"/>
                <a:cs typeface="Carlito"/>
              </a:rPr>
              <a:t>Day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72185" y="5189601"/>
            <a:ext cx="12887960" cy="2492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7719695" marR="23495">
              <a:lnSpc>
                <a:spcPct val="139000"/>
              </a:lnSpc>
              <a:spcBef>
                <a:spcPts val="105"/>
              </a:spcBef>
            </a:pP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Australian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courts continue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5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develop</a:t>
            </a:r>
            <a:r>
              <a:rPr dirty="0" sz="150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5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distinct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approach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5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E4DFDF"/>
                </a:solidFill>
                <a:latin typeface="Carlito"/>
                <a:cs typeface="Carlito"/>
              </a:rPr>
              <a:t>vicarious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50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liability,</a:t>
            </a:r>
            <a:r>
              <a:rPr dirty="0" sz="150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balancing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policy</a:t>
            </a:r>
            <a:r>
              <a:rPr dirty="0" sz="150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considerations</a:t>
            </a:r>
            <a:r>
              <a:rPr dirty="0" sz="150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with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150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E4DFDF"/>
                </a:solidFill>
                <a:latin typeface="Carlito"/>
                <a:cs typeface="Carlito"/>
              </a:rPr>
              <a:t>principles. principles.</a:t>
            </a:r>
            <a:endParaRPr sz="15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500">
              <a:latin typeface="Carlito"/>
              <a:cs typeface="Carlito"/>
            </a:endParaRPr>
          </a:p>
          <a:p>
            <a:pPr marL="12700" marR="5080">
              <a:lnSpc>
                <a:spcPct val="139100"/>
              </a:lnSpc>
            </a:pP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Australia's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 approach</a:t>
            </a:r>
            <a:r>
              <a:rPr dirty="0" sz="15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5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50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has</a:t>
            </a:r>
            <a:r>
              <a:rPr dirty="0" sz="15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evolved</a:t>
            </a:r>
            <a:r>
              <a:rPr dirty="0" sz="150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5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be</a:t>
            </a:r>
            <a:r>
              <a:rPr dirty="0" sz="15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more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nuanced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than</a:t>
            </a:r>
            <a:r>
              <a:rPr dirty="0" sz="15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5">
                <a:solidFill>
                  <a:srgbClr val="E4DFDF"/>
                </a:solidFill>
                <a:latin typeface="Carlito"/>
                <a:cs typeface="Carlito"/>
              </a:rPr>
              <a:t>its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 English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counterpart.</a:t>
            </a:r>
            <a:r>
              <a:rPr dirty="0" sz="150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5">
                <a:solidFill>
                  <a:srgbClr val="E4DFDF"/>
                </a:solidFill>
                <a:latin typeface="Carlito"/>
                <a:cs typeface="Carlito"/>
              </a:rPr>
              <a:t>While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still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influenced</a:t>
            </a:r>
            <a:r>
              <a:rPr dirty="0" sz="1500" spc="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by</a:t>
            </a:r>
            <a:r>
              <a:rPr dirty="0" sz="15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English</a:t>
            </a:r>
            <a:r>
              <a:rPr dirty="0" sz="150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precedents,</a:t>
            </a:r>
            <a:r>
              <a:rPr dirty="0" sz="150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Australian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courts</a:t>
            </a:r>
            <a:r>
              <a:rPr dirty="0" sz="15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have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Australian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 courts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have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 developed</a:t>
            </a:r>
            <a:r>
              <a:rPr dirty="0" sz="1500" spc="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their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own tests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 principles,</a:t>
            </a:r>
            <a:r>
              <a:rPr dirty="0" sz="150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particularly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5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cases</a:t>
            </a:r>
            <a:r>
              <a:rPr dirty="0" sz="150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involving</a:t>
            </a:r>
            <a:r>
              <a:rPr dirty="0" sz="150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intentional</a:t>
            </a:r>
            <a:r>
              <a:rPr dirty="0" sz="150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wrongdoing. </a:t>
            </a:r>
            <a:r>
              <a:rPr dirty="0" sz="1500" spc="-25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unique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approach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 reflects</a:t>
            </a:r>
            <a:r>
              <a:rPr dirty="0" sz="150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Australia's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efforts</a:t>
            </a:r>
            <a:r>
              <a:rPr dirty="0" sz="150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5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E4DFDF"/>
                </a:solidFill>
                <a:latin typeface="Carlito"/>
                <a:cs typeface="Carlito"/>
              </a:rPr>
              <a:t>tailor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Australia's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efforts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to</a:t>
            </a:r>
            <a:r>
              <a:rPr dirty="0" sz="15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tailor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 vicarious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50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doctrine</a:t>
            </a:r>
            <a:r>
              <a:rPr dirty="0" sz="150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5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its</a:t>
            </a:r>
            <a:r>
              <a:rPr dirty="0" sz="15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specific</a:t>
            </a:r>
            <a:r>
              <a:rPr dirty="0" sz="150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social</a:t>
            </a:r>
            <a:r>
              <a:rPr dirty="0" sz="15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5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35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150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E4DFDF"/>
                </a:solidFill>
                <a:latin typeface="Carlito"/>
                <a:cs typeface="Carlito"/>
              </a:rPr>
              <a:t>context.</a:t>
            </a:r>
            <a:endParaRPr sz="1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375" y="729742"/>
            <a:ext cx="907923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135"/>
              <a:t>Comparative</a:t>
            </a:r>
            <a:r>
              <a:rPr dirty="0" sz="4200" spc="-175"/>
              <a:t> </a:t>
            </a:r>
            <a:r>
              <a:rPr dirty="0" sz="4200" spc="-135"/>
              <a:t>Jurisdictional</a:t>
            </a:r>
            <a:r>
              <a:rPr dirty="0" sz="4200" spc="-160"/>
              <a:t> </a:t>
            </a:r>
            <a:r>
              <a:rPr dirty="0" sz="4200" spc="-130"/>
              <a:t>Analysis:</a:t>
            </a:r>
            <a:r>
              <a:rPr dirty="0" sz="4200" spc="-170"/>
              <a:t> </a:t>
            </a:r>
            <a:r>
              <a:rPr dirty="0" sz="4200" spc="-45"/>
              <a:t>Canada</a:t>
            </a:r>
            <a:endParaRPr sz="4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" y="1874520"/>
            <a:ext cx="537971" cy="53949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41375" y="2607945"/>
            <a:ext cx="219519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65" b="1">
                <a:solidFill>
                  <a:srgbClr val="E4DFDF"/>
                </a:solidFill>
                <a:latin typeface="Carlito"/>
                <a:cs typeface="Carlito"/>
              </a:rPr>
              <a:t>Bazley</a:t>
            </a:r>
            <a:r>
              <a:rPr dirty="0" sz="2100" spc="-12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b="1">
                <a:solidFill>
                  <a:srgbClr val="E4DFDF"/>
                </a:solidFill>
                <a:latin typeface="Carlito"/>
                <a:cs typeface="Carlito"/>
              </a:rPr>
              <a:t>v</a:t>
            </a:r>
            <a:r>
              <a:rPr dirty="0" sz="2100" spc="-11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65" b="1">
                <a:solidFill>
                  <a:srgbClr val="E4DFDF"/>
                </a:solidFill>
                <a:latin typeface="Carlito"/>
                <a:cs typeface="Carlito"/>
              </a:rPr>
              <a:t>Curry</a:t>
            </a:r>
            <a:r>
              <a:rPr dirty="0" sz="2100" spc="-11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30" b="1">
                <a:solidFill>
                  <a:srgbClr val="E4DFDF"/>
                </a:solidFill>
                <a:latin typeface="Carlito"/>
                <a:cs typeface="Carlito"/>
              </a:rPr>
              <a:t>(1999)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41375" y="3038759"/>
            <a:ext cx="3067050" cy="2084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05410">
              <a:lnSpc>
                <a:spcPct val="136400"/>
              </a:lnSpc>
              <a:spcBef>
                <a:spcPts val="105"/>
              </a:spcBef>
            </a:pP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landmark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case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established</a:t>
            </a:r>
            <a:r>
              <a:rPr dirty="0" sz="16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'enterprise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risk'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test,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focusing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on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focusing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on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whether</a:t>
            </a:r>
            <a:r>
              <a:rPr dirty="0" sz="1650" spc="-8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employer's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employer's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enterprise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created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or</a:t>
            </a:r>
            <a:endParaRPr sz="1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or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materially</a:t>
            </a:r>
            <a:r>
              <a:rPr dirty="0" sz="1650" spc="-8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enhanced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9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risk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endParaRPr sz="16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employee's</a:t>
            </a:r>
            <a:r>
              <a:rPr dirty="0" sz="16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wrongdoing.</a:t>
            </a:r>
            <a:endParaRPr sz="165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0" y="1874520"/>
            <a:ext cx="539496" cy="53949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102989" y="2607945"/>
            <a:ext cx="24352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65" b="1">
                <a:solidFill>
                  <a:srgbClr val="E4DFDF"/>
                </a:solidFill>
                <a:latin typeface="Carlito"/>
                <a:cs typeface="Carlito"/>
              </a:rPr>
              <a:t>Jacobi</a:t>
            </a:r>
            <a:r>
              <a:rPr dirty="0" sz="2100" spc="-11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b="1">
                <a:solidFill>
                  <a:srgbClr val="E4DFDF"/>
                </a:solidFill>
                <a:latin typeface="Carlito"/>
                <a:cs typeface="Carlito"/>
              </a:rPr>
              <a:t>v</a:t>
            </a:r>
            <a:r>
              <a:rPr dirty="0" sz="2100" spc="-9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65" b="1">
                <a:solidFill>
                  <a:srgbClr val="E4DFDF"/>
                </a:solidFill>
                <a:latin typeface="Carlito"/>
                <a:cs typeface="Carlito"/>
              </a:rPr>
              <a:t>Griffiths</a:t>
            </a:r>
            <a:r>
              <a:rPr dirty="0" sz="2100" spc="-13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30" b="1">
                <a:solidFill>
                  <a:srgbClr val="E4DFDF"/>
                </a:solidFill>
                <a:latin typeface="Carlito"/>
                <a:cs typeface="Carlito"/>
              </a:rPr>
              <a:t>(1999)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02989" y="3038759"/>
            <a:ext cx="3005455" cy="1398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5"/>
              </a:spcBef>
            </a:pP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Decided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alongside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Bazley,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this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case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case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helped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refine</a:t>
            </a:r>
            <a:r>
              <a:rPr dirty="0" sz="165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application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of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application</a:t>
            </a:r>
            <a:r>
              <a:rPr dirty="0" sz="16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the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enterprise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risk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test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test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different</a:t>
            </a:r>
            <a:r>
              <a:rPr dirty="0" sz="165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contexts.</a:t>
            </a:r>
            <a:endParaRPr sz="165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6743" y="1874520"/>
            <a:ext cx="537972" cy="539496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464679" y="2585085"/>
            <a:ext cx="294576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2100" spc="-60" b="1">
                <a:solidFill>
                  <a:srgbClr val="E4DFDF"/>
                </a:solidFill>
                <a:latin typeface="Carlito"/>
                <a:cs typeface="Carlito"/>
              </a:rPr>
              <a:t>671122</a:t>
            </a:r>
            <a:r>
              <a:rPr dirty="0" sz="2100" spc="-15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65" b="1">
                <a:solidFill>
                  <a:srgbClr val="E4DFDF"/>
                </a:solidFill>
                <a:latin typeface="Carlito"/>
                <a:cs typeface="Carlito"/>
              </a:rPr>
              <a:t>Ontario</a:t>
            </a:r>
            <a:r>
              <a:rPr dirty="0" sz="2100" spc="-11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50" b="1">
                <a:solidFill>
                  <a:srgbClr val="E4DFDF"/>
                </a:solidFill>
                <a:latin typeface="Carlito"/>
                <a:cs typeface="Carlito"/>
              </a:rPr>
              <a:t>Ltd</a:t>
            </a:r>
            <a:r>
              <a:rPr dirty="0" sz="2100" spc="-12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b="1">
                <a:solidFill>
                  <a:srgbClr val="E4DFDF"/>
                </a:solidFill>
                <a:latin typeface="Carlito"/>
                <a:cs typeface="Carlito"/>
              </a:rPr>
              <a:t>v</a:t>
            </a:r>
            <a:r>
              <a:rPr dirty="0" sz="2100" spc="-10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20" b="1">
                <a:solidFill>
                  <a:srgbClr val="E4DFDF"/>
                </a:solidFill>
                <a:latin typeface="Carlito"/>
                <a:cs typeface="Carlito"/>
              </a:rPr>
              <a:t>Sagaz </a:t>
            </a:r>
            <a:r>
              <a:rPr dirty="0" sz="2100" spc="-65" b="1">
                <a:solidFill>
                  <a:srgbClr val="E4DFDF"/>
                </a:solidFill>
                <a:latin typeface="Carlito"/>
                <a:cs typeface="Carlito"/>
              </a:rPr>
              <a:t>Industries</a:t>
            </a:r>
            <a:r>
              <a:rPr dirty="0" sz="2100" spc="-13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65" b="1">
                <a:solidFill>
                  <a:srgbClr val="E4DFDF"/>
                </a:solidFill>
                <a:latin typeface="Carlito"/>
                <a:cs typeface="Carlito"/>
              </a:rPr>
              <a:t>Canada</a:t>
            </a:r>
            <a:r>
              <a:rPr dirty="0" sz="2100" spc="-10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50" b="1">
                <a:solidFill>
                  <a:srgbClr val="E4DFDF"/>
                </a:solidFill>
                <a:latin typeface="Carlito"/>
                <a:cs typeface="Carlito"/>
              </a:rPr>
              <a:t>Inc</a:t>
            </a:r>
            <a:r>
              <a:rPr dirty="0" sz="2100" spc="-114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40" b="1">
                <a:solidFill>
                  <a:srgbClr val="E4DFDF"/>
                </a:solidFill>
                <a:latin typeface="Carlito"/>
                <a:cs typeface="Carlito"/>
              </a:rPr>
              <a:t>(2001)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464679" y="3712241"/>
            <a:ext cx="2647950" cy="1741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Supreme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Court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Canada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clarified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distinction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between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employees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independent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contractors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liability purposes.</a:t>
            </a:r>
            <a:endParaRPr sz="1650">
              <a:latin typeface="Carlito"/>
              <a:cs typeface="Carlito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38688" y="1874520"/>
            <a:ext cx="537972" cy="539496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0826622" y="2585085"/>
            <a:ext cx="2903220" cy="1054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2100" spc="-40" b="1">
                <a:solidFill>
                  <a:srgbClr val="E4DFDF"/>
                </a:solidFill>
                <a:latin typeface="Carlito"/>
                <a:cs typeface="Carlito"/>
              </a:rPr>
              <a:t>EB</a:t>
            </a:r>
            <a:r>
              <a:rPr dirty="0" sz="2100" spc="-13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b="1">
                <a:solidFill>
                  <a:srgbClr val="E4DFDF"/>
                </a:solidFill>
                <a:latin typeface="Carlito"/>
                <a:cs typeface="Carlito"/>
              </a:rPr>
              <a:t>v</a:t>
            </a:r>
            <a:r>
              <a:rPr dirty="0" sz="2100" spc="-13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60" b="1">
                <a:solidFill>
                  <a:srgbClr val="E4DFDF"/>
                </a:solidFill>
                <a:latin typeface="Carlito"/>
                <a:cs typeface="Carlito"/>
              </a:rPr>
              <a:t>Order</a:t>
            </a:r>
            <a:r>
              <a:rPr dirty="0" sz="2100" spc="-12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65" b="1">
                <a:solidFill>
                  <a:srgbClr val="E4DFDF"/>
                </a:solidFill>
                <a:latin typeface="Carlito"/>
                <a:cs typeface="Carlito"/>
              </a:rPr>
              <a:t>o</a:t>
            </a:r>
            <a:r>
              <a:rPr dirty="0" sz="2100" b="1">
                <a:solidFill>
                  <a:srgbClr val="E4DFDF"/>
                </a:solidFill>
                <a:latin typeface="Carlito"/>
                <a:cs typeface="Carlito"/>
              </a:rPr>
              <a:t>f</a:t>
            </a:r>
            <a:r>
              <a:rPr dirty="0" sz="2100" spc="-14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45" b="1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2100" spc="-14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60" b="1">
                <a:solidFill>
                  <a:srgbClr val="E4DFDF"/>
                </a:solidFill>
                <a:latin typeface="Carlito"/>
                <a:cs typeface="Carlito"/>
              </a:rPr>
              <a:t>Oblates</a:t>
            </a:r>
            <a:r>
              <a:rPr dirty="0" sz="2100" spc="-14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65" b="1">
                <a:solidFill>
                  <a:srgbClr val="E4DFDF"/>
                </a:solidFill>
                <a:latin typeface="Carlito"/>
                <a:cs typeface="Carlito"/>
              </a:rPr>
              <a:t>o</a:t>
            </a:r>
            <a:r>
              <a:rPr dirty="0" sz="2100" b="1">
                <a:solidFill>
                  <a:srgbClr val="E4DFDF"/>
                </a:solidFill>
                <a:latin typeface="Carlito"/>
                <a:cs typeface="Carlito"/>
              </a:rPr>
              <a:t>f </a:t>
            </a:r>
            <a:r>
              <a:rPr dirty="0" sz="2100" spc="-65" b="1">
                <a:solidFill>
                  <a:srgbClr val="E4DFDF"/>
                </a:solidFill>
                <a:latin typeface="Carlito"/>
                <a:cs typeface="Carlito"/>
              </a:rPr>
              <a:t>o</a:t>
            </a:r>
            <a:r>
              <a:rPr dirty="0" sz="2100" b="1">
                <a:solidFill>
                  <a:srgbClr val="E4DFDF"/>
                </a:solidFill>
                <a:latin typeface="Carlito"/>
                <a:cs typeface="Carlito"/>
              </a:rPr>
              <a:t>f</a:t>
            </a:r>
            <a:r>
              <a:rPr dirty="0" sz="2100" spc="-13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60" b="1">
                <a:solidFill>
                  <a:srgbClr val="E4DFDF"/>
                </a:solidFill>
                <a:latin typeface="Carlito"/>
                <a:cs typeface="Carlito"/>
              </a:rPr>
              <a:t>Mary</a:t>
            </a:r>
            <a:r>
              <a:rPr dirty="0" sz="2100" spc="-13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65" b="1">
                <a:solidFill>
                  <a:srgbClr val="E4DFDF"/>
                </a:solidFill>
                <a:latin typeface="Carlito"/>
                <a:cs typeface="Carlito"/>
              </a:rPr>
              <a:t>Immaculate</a:t>
            </a:r>
            <a:r>
              <a:rPr dirty="0" sz="2100" spc="-15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55" b="1">
                <a:solidFill>
                  <a:srgbClr val="E4DFDF"/>
                </a:solidFill>
                <a:latin typeface="Carlito"/>
                <a:cs typeface="Carlito"/>
              </a:rPr>
              <a:t>(</a:t>
            </a:r>
            <a:r>
              <a:rPr dirty="0" sz="2100" spc="-60" b="1">
                <a:solidFill>
                  <a:srgbClr val="E4DFDF"/>
                </a:solidFill>
                <a:latin typeface="Carlito"/>
                <a:cs typeface="Carlito"/>
              </a:rPr>
              <a:t>200</a:t>
            </a:r>
            <a:r>
              <a:rPr dirty="0" sz="2100" spc="-70" b="1">
                <a:solidFill>
                  <a:srgbClr val="E4DFDF"/>
                </a:solidFill>
                <a:latin typeface="Carlito"/>
                <a:cs typeface="Carlito"/>
              </a:rPr>
              <a:t>5</a:t>
            </a:r>
            <a:r>
              <a:rPr dirty="0" sz="2100" b="1">
                <a:solidFill>
                  <a:srgbClr val="E4DFDF"/>
                </a:solidFill>
                <a:latin typeface="Carlito"/>
                <a:cs typeface="Carlito"/>
              </a:rPr>
              <a:t>) </a:t>
            </a:r>
            <a:r>
              <a:rPr dirty="0" sz="2100" spc="-60" b="1">
                <a:solidFill>
                  <a:srgbClr val="E4DFDF"/>
                </a:solidFill>
                <a:latin typeface="Carlito"/>
                <a:cs typeface="Carlito"/>
              </a:rPr>
              <a:t>(20</a:t>
            </a:r>
            <a:r>
              <a:rPr dirty="0" sz="2100" spc="-70" b="1">
                <a:solidFill>
                  <a:srgbClr val="E4DFDF"/>
                </a:solidFill>
                <a:latin typeface="Carlito"/>
                <a:cs typeface="Carlito"/>
              </a:rPr>
              <a:t>05</a:t>
            </a:r>
            <a:r>
              <a:rPr dirty="0" sz="2100" b="1">
                <a:solidFill>
                  <a:srgbClr val="E4DFDF"/>
                </a:solidFill>
                <a:latin typeface="Carlito"/>
                <a:cs typeface="Carlito"/>
              </a:rPr>
              <a:t>)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826622" y="3712241"/>
            <a:ext cx="2962275" cy="2084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case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further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developed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enterprise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risk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test,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emphasising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need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strong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connection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connection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between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enterprise-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enterprise-created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risk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wrongful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act.</a:t>
            </a:r>
            <a:endParaRPr sz="165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1375" y="6024959"/>
            <a:ext cx="12913995" cy="1397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5"/>
              </a:spcBef>
            </a:pP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Canada</a:t>
            </a:r>
            <a:r>
              <a:rPr dirty="0" sz="165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has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developed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distinct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approach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to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liability,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particularly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through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'enterprise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risk'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test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established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Bazley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v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Curry.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test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focuses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on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test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focuses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on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whether</a:t>
            </a:r>
            <a:r>
              <a:rPr dirty="0" sz="1650" spc="-9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employer's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enterprise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created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or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enhanced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risk</a:t>
            </a:r>
            <a:r>
              <a:rPr dirty="0" sz="16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that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led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harm,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rather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than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solely</a:t>
            </a:r>
            <a:r>
              <a:rPr dirty="0" sz="1650" spc="-9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on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closeness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connection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connection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between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employee's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duties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wrongful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act.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approach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has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allowed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Canadian</a:t>
            </a:r>
            <a:r>
              <a:rPr dirty="0" sz="16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courts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to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take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more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policy-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oriented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view</a:t>
            </a:r>
            <a:r>
              <a:rPr dirty="0" sz="16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of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oriented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view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liability,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often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leading</a:t>
            </a:r>
            <a:r>
              <a:rPr dirty="0" sz="1650" spc="-8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broader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application</a:t>
            </a:r>
            <a:r>
              <a:rPr dirty="0" sz="1650" spc="-9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than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some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other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jurisdictions.</a:t>
            </a:r>
            <a:endParaRPr sz="16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868172"/>
            <a:ext cx="10549255" cy="6273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950" spc="-130"/>
              <a:t>Comparative</a:t>
            </a:r>
            <a:r>
              <a:rPr dirty="0" sz="3950" spc="-175"/>
              <a:t> </a:t>
            </a:r>
            <a:r>
              <a:rPr dirty="0" sz="3950" spc="-130"/>
              <a:t>Analysis:</a:t>
            </a:r>
            <a:r>
              <a:rPr dirty="0" sz="3950" spc="-170"/>
              <a:t> </a:t>
            </a:r>
            <a:r>
              <a:rPr dirty="0" sz="3950" spc="-100"/>
              <a:t>Key</a:t>
            </a:r>
            <a:r>
              <a:rPr dirty="0" sz="3950" spc="-180"/>
              <a:t> </a:t>
            </a:r>
            <a:r>
              <a:rPr dirty="0" sz="3950" spc="-120"/>
              <a:t>Differences</a:t>
            </a:r>
            <a:r>
              <a:rPr dirty="0" sz="3950" spc="-204"/>
              <a:t> </a:t>
            </a:r>
            <a:r>
              <a:rPr dirty="0" sz="3950" spc="-110"/>
              <a:t>and</a:t>
            </a:r>
            <a:r>
              <a:rPr dirty="0" sz="3950" spc="-175"/>
              <a:t> </a:t>
            </a:r>
            <a:r>
              <a:rPr dirty="0" sz="3950" spc="-75"/>
              <a:t>Similarities</a:t>
            </a:r>
            <a:endParaRPr sz="395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97717" y="1931015"/>
          <a:ext cx="13312775" cy="3874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1625"/>
                <a:gridCol w="5274945"/>
                <a:gridCol w="5106035"/>
              </a:tblGrid>
              <a:tr h="585470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5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Jurisdiction</a:t>
                      </a:r>
                      <a:endParaRPr sz="1550">
                        <a:latin typeface="Carlito"/>
                        <a:cs typeface="Carlito"/>
                      </a:endParaRPr>
                    </a:p>
                  </a:txBody>
                  <a:tcPr marL="0" marR="0" marB="0" marT="177165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355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5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Key</a:t>
                      </a:r>
                      <a:r>
                        <a:rPr dirty="0" sz="1550" spc="-6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Principle</a:t>
                      </a:r>
                      <a:endParaRPr sz="1550">
                        <a:latin typeface="Carlito"/>
                        <a:cs typeface="Carlito"/>
                      </a:endParaRPr>
                    </a:p>
                  </a:txBody>
                  <a:tcPr marL="0" marR="0" marB="0" marT="17716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5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Unique </a:t>
                      </a:r>
                      <a:r>
                        <a:rPr dirty="0" sz="15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Feature</a:t>
                      </a:r>
                      <a:endParaRPr sz="1550">
                        <a:latin typeface="Carlito"/>
                        <a:cs typeface="Carlito"/>
                      </a:endParaRPr>
                    </a:p>
                  </a:txBody>
                  <a:tcPr marL="0" marR="0" marB="0" marT="177165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900430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15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England</a:t>
                      </a:r>
                      <a:endParaRPr sz="1550">
                        <a:latin typeface="Carlito"/>
                        <a:cs typeface="Carlito"/>
                      </a:endParaRPr>
                    </a:p>
                  </a:txBody>
                  <a:tcPr marL="0" marR="0" marB="0" marT="17018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355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15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'Close</a:t>
                      </a:r>
                      <a:r>
                        <a:rPr dirty="0" sz="1550" spc="-2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connection'</a:t>
                      </a:r>
                      <a:r>
                        <a:rPr dirty="0" sz="15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550">
                        <a:latin typeface="Carlito"/>
                        <a:cs typeface="Carlito"/>
                      </a:endParaRPr>
                    </a:p>
                  </a:txBody>
                  <a:tcPr marL="0" marR="0" marB="0" marT="17018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0430" marR="457200">
                        <a:lnSpc>
                          <a:spcPct val="134800"/>
                        </a:lnSpc>
                        <a:spcBef>
                          <a:spcPts val="690"/>
                        </a:spcBef>
                      </a:pPr>
                      <a:r>
                        <a:rPr dirty="0" sz="15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Recent </a:t>
                      </a:r>
                      <a:r>
                        <a:rPr dirty="0" sz="15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reaffirmation</a:t>
                      </a:r>
                      <a:r>
                        <a:rPr dirty="0" sz="1550" spc="-1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of</a:t>
                      </a:r>
                      <a:r>
                        <a:rPr dirty="0" sz="1550" spc="-6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employment</a:t>
                      </a:r>
                      <a:r>
                        <a:rPr dirty="0" sz="15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2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relationship </a:t>
                      </a:r>
                      <a:r>
                        <a:rPr dirty="0" sz="15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importance</a:t>
                      </a:r>
                      <a:endParaRPr sz="1550">
                        <a:latin typeface="Carlito"/>
                        <a:cs typeface="Carlito"/>
                      </a:endParaRPr>
                    </a:p>
                  </a:txBody>
                  <a:tcPr marL="0" marR="0" marB="0" marT="8763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15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Hong</a:t>
                      </a:r>
                      <a:r>
                        <a:rPr dirty="0" sz="1550" spc="-6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Kong</a:t>
                      </a:r>
                      <a:endParaRPr sz="1550">
                        <a:latin typeface="Carlito"/>
                        <a:cs typeface="Carlito"/>
                      </a:endParaRPr>
                    </a:p>
                  </a:txBody>
                  <a:tcPr marL="0" marR="0" marB="0" marT="17018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355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15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Follows</a:t>
                      </a:r>
                      <a:r>
                        <a:rPr dirty="0" sz="15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English precedents</a:t>
                      </a:r>
                      <a:r>
                        <a:rPr dirty="0" sz="1550" spc="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closely</a:t>
                      </a:r>
                      <a:endParaRPr sz="1550">
                        <a:latin typeface="Carlito"/>
                        <a:cs typeface="Carlito"/>
                      </a:endParaRPr>
                    </a:p>
                  </a:txBody>
                  <a:tcPr marL="0" marR="0" marB="0" marT="17018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dirty="0" sz="15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Adaptations</a:t>
                      </a:r>
                      <a:r>
                        <a:rPr dirty="0" sz="15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for</a:t>
                      </a:r>
                      <a:r>
                        <a:rPr dirty="0" sz="15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local</a:t>
                      </a:r>
                      <a:r>
                        <a:rPr dirty="0" sz="1550" spc="-5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business</a:t>
                      </a:r>
                      <a:r>
                        <a:rPr dirty="0" sz="1550" spc="-2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practices</a:t>
                      </a:r>
                      <a:endParaRPr sz="1550">
                        <a:latin typeface="Carlito"/>
                        <a:cs typeface="Carlito"/>
                      </a:endParaRPr>
                    </a:p>
                  </a:txBody>
                  <a:tcPr marL="0" marR="0" marB="0" marT="17018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900430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dirty="0" sz="15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Australia</a:t>
                      </a:r>
                      <a:endParaRPr sz="1550">
                        <a:latin typeface="Carlito"/>
                        <a:cs typeface="Carlito"/>
                      </a:endParaRPr>
                    </a:p>
                  </a:txBody>
                  <a:tcPr marL="0" marR="0" marB="0" marT="169545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3555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dirty="0" sz="15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'Occasion'</a:t>
                      </a:r>
                      <a:r>
                        <a:rPr dirty="0" sz="15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test</a:t>
                      </a:r>
                      <a:endParaRPr sz="1550">
                        <a:latin typeface="Carlito"/>
                        <a:cs typeface="Carlito"/>
                      </a:endParaRPr>
                    </a:p>
                  </a:txBody>
                  <a:tcPr marL="0" marR="0" marB="0" marT="169545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0430" marR="410209">
                        <a:lnSpc>
                          <a:spcPct val="134800"/>
                        </a:lnSpc>
                        <a:spcBef>
                          <a:spcPts val="690"/>
                        </a:spcBef>
                      </a:pPr>
                      <a:r>
                        <a:rPr dirty="0" sz="15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Focus</a:t>
                      </a:r>
                      <a:r>
                        <a:rPr dirty="0" sz="1550" spc="-4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on</a:t>
                      </a:r>
                      <a:r>
                        <a:rPr dirty="0" sz="15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employer's</a:t>
                      </a:r>
                      <a:r>
                        <a:rPr dirty="0" sz="1550" spc="-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role</a:t>
                      </a:r>
                      <a:r>
                        <a:rPr dirty="0" sz="15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in</a:t>
                      </a:r>
                      <a:r>
                        <a:rPr dirty="0" sz="1550" spc="-5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providing occasion</a:t>
                      </a:r>
                      <a:r>
                        <a:rPr dirty="0" sz="1550" spc="-6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2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for </a:t>
                      </a:r>
                      <a:r>
                        <a:rPr dirty="0" sz="15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wrongdoing</a:t>
                      </a:r>
                      <a:endParaRPr sz="1550">
                        <a:latin typeface="Carlito"/>
                        <a:cs typeface="Carlito"/>
                      </a:endParaRPr>
                    </a:p>
                  </a:txBody>
                  <a:tcPr marL="0" marR="0" marB="0" marT="8763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  <a:tr h="908685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dirty="0" sz="15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Canada</a:t>
                      </a:r>
                      <a:endParaRPr sz="1550">
                        <a:latin typeface="Carlito"/>
                        <a:cs typeface="Carlito"/>
                      </a:endParaRPr>
                    </a:p>
                  </a:txBody>
                  <a:tcPr marL="0" marR="0" marB="0" marT="169545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3555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dirty="0" sz="15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'Enterprise</a:t>
                      </a:r>
                      <a:r>
                        <a:rPr dirty="0" sz="1550" spc="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risk'</a:t>
                      </a:r>
                      <a:r>
                        <a:rPr dirty="0" sz="1550" spc="-5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test</a:t>
                      </a:r>
                      <a:endParaRPr sz="1550">
                        <a:latin typeface="Carlito"/>
                        <a:cs typeface="Carlito"/>
                      </a:endParaRPr>
                    </a:p>
                  </a:txBody>
                  <a:tcPr marL="0" marR="0" marB="0" marT="169545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dirty="0" sz="15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Emphasis</a:t>
                      </a:r>
                      <a:r>
                        <a:rPr dirty="0" sz="15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2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on</a:t>
                      </a:r>
                      <a:r>
                        <a:rPr dirty="0" sz="1550" spc="-5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policy</a:t>
                      </a:r>
                      <a:r>
                        <a:rPr dirty="0" sz="1550" spc="-5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4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considerations</a:t>
                      </a:r>
                      <a:r>
                        <a:rPr dirty="0" sz="15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2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and</a:t>
                      </a:r>
                      <a:r>
                        <a:rPr dirty="0" sz="1550" spc="-5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3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risk</a:t>
                      </a:r>
                      <a:r>
                        <a:rPr dirty="0" sz="1550" spc="-35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550" spc="-10">
                          <a:solidFill>
                            <a:srgbClr val="E4DFDF"/>
                          </a:solidFill>
                          <a:latin typeface="Carlito"/>
                          <a:cs typeface="Carlito"/>
                        </a:rPr>
                        <a:t>creation</a:t>
                      </a:r>
                      <a:endParaRPr sz="1550">
                        <a:latin typeface="Carlito"/>
                        <a:cs typeface="Carlito"/>
                      </a:endParaRPr>
                    </a:p>
                  </a:txBody>
                  <a:tcPr marL="0" marR="0" marB="0" marT="169545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691692" y="5983935"/>
            <a:ext cx="13035915" cy="1296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34400"/>
              </a:lnSpc>
              <a:spcBef>
                <a:spcPts val="105"/>
              </a:spcBef>
            </a:pP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While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all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four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jurisdictions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share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common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law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heritage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broadly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similar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approaches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vicarious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liability,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each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has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developed</a:t>
            </a:r>
            <a:r>
              <a:rPr dirty="0" sz="1550" spc="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distinct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nuances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their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tests</a:t>
            </a:r>
            <a:r>
              <a:rPr dirty="0" sz="15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and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application.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England's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'close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connection' test</a:t>
            </a:r>
            <a:r>
              <a:rPr dirty="0" sz="1550" spc="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has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been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influential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but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interpreted</a:t>
            </a:r>
            <a:r>
              <a:rPr dirty="0" sz="1550" spc="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differently</a:t>
            </a:r>
            <a:r>
              <a:rPr dirty="0" sz="1550" spc="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across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jurisdictions.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Hong Kong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closely follows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English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precedents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but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with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local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adaptations.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Australia's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'occasion'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test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Canada's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'enterprise</a:t>
            </a:r>
            <a:r>
              <a:rPr dirty="0" sz="1550" spc="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risk'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test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represent</a:t>
            </a:r>
            <a:r>
              <a:rPr dirty="0" sz="1550" spc="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more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significant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departures,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reflecting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these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jurisdictions'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efforts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develop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approaches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that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better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suit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their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specific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15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social</a:t>
            </a:r>
            <a:r>
              <a:rPr dirty="0" sz="15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contexts.</a:t>
            </a:r>
            <a:endParaRPr sz="15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848" y="412444"/>
            <a:ext cx="685927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5"/>
              <a:t>Conclusion:</a:t>
            </a:r>
            <a:r>
              <a:rPr dirty="0" sz="3200" spc="-175"/>
              <a:t> </a:t>
            </a:r>
            <a:r>
              <a:rPr dirty="0" sz="3200" spc="-75"/>
              <a:t>The</a:t>
            </a:r>
            <a:r>
              <a:rPr dirty="0" sz="3200" spc="-155"/>
              <a:t> </a:t>
            </a:r>
            <a:r>
              <a:rPr dirty="0" sz="3200" spc="-95"/>
              <a:t>Future</a:t>
            </a:r>
            <a:r>
              <a:rPr dirty="0" sz="3200" spc="-170"/>
              <a:t> </a:t>
            </a:r>
            <a:r>
              <a:rPr dirty="0" sz="3200" spc="-65"/>
              <a:t>of</a:t>
            </a:r>
            <a:r>
              <a:rPr dirty="0" sz="3200" spc="-155"/>
              <a:t> </a:t>
            </a:r>
            <a:r>
              <a:rPr dirty="0" sz="3200" spc="-95"/>
              <a:t>Vicarious</a:t>
            </a:r>
            <a:r>
              <a:rPr dirty="0" sz="3200" spc="-160"/>
              <a:t> </a:t>
            </a:r>
            <a:r>
              <a:rPr dirty="0" sz="3200" spc="-55"/>
              <a:t>Liability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1628901" y="1432051"/>
            <a:ext cx="10043795" cy="624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 b="1">
                <a:solidFill>
                  <a:srgbClr val="E4DFDF"/>
                </a:solidFill>
                <a:latin typeface="Carlito"/>
                <a:cs typeface="Carlito"/>
              </a:rPr>
              <a:t>Evolving</a:t>
            </a:r>
            <a:r>
              <a:rPr dirty="0" sz="1600" spc="-50" b="1">
                <a:solidFill>
                  <a:srgbClr val="E4DFDF"/>
                </a:solidFill>
                <a:latin typeface="Carlito"/>
                <a:cs typeface="Carlito"/>
              </a:rPr>
              <a:t> Work</a:t>
            </a:r>
            <a:r>
              <a:rPr dirty="0" sz="1600" spc="-5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10" b="1">
                <a:solidFill>
                  <a:srgbClr val="E4DFDF"/>
                </a:solidFill>
                <a:latin typeface="Carlito"/>
                <a:cs typeface="Carlito"/>
              </a:rPr>
              <a:t>Relationships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As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gig</a:t>
            </a:r>
            <a:r>
              <a:rPr dirty="0" sz="12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economy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remote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work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arrangements</a:t>
            </a:r>
            <a:r>
              <a:rPr dirty="0" sz="12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become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more</a:t>
            </a:r>
            <a:r>
              <a:rPr dirty="0" sz="12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prevalent,</a:t>
            </a:r>
            <a:r>
              <a:rPr dirty="0" sz="12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courts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will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need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 adapt vicarious liability</a:t>
            </a:r>
            <a:r>
              <a:rPr dirty="0" sz="12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principles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to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these</a:t>
            </a:r>
            <a:r>
              <a:rPr dirty="0" sz="12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new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forms 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2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employment.</a:t>
            </a:r>
            <a:endParaRPr sz="1250">
              <a:latin typeface="Carlito"/>
              <a:cs typeface="Carli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8" y="1292352"/>
            <a:ext cx="821436" cy="525322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628901" y="2745486"/>
            <a:ext cx="7528559" cy="624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 b="1">
                <a:solidFill>
                  <a:srgbClr val="E4DFDF"/>
                </a:solidFill>
                <a:latin typeface="Carlito"/>
                <a:cs typeface="Carlito"/>
              </a:rPr>
              <a:t>Technological</a:t>
            </a:r>
            <a:r>
              <a:rPr dirty="0" sz="1600" spc="-1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10" b="1">
                <a:solidFill>
                  <a:srgbClr val="E4DFDF"/>
                </a:solidFill>
                <a:latin typeface="Carlito"/>
                <a:cs typeface="Carlito"/>
              </a:rPr>
              <a:t>Advancements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rise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of</a:t>
            </a:r>
            <a:r>
              <a:rPr dirty="0" sz="12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AI</a:t>
            </a:r>
            <a:r>
              <a:rPr dirty="0" sz="12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autonomous</a:t>
            </a:r>
            <a:r>
              <a:rPr dirty="0" sz="12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systems</a:t>
            </a:r>
            <a:r>
              <a:rPr dirty="0" sz="12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will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challenge</a:t>
            </a:r>
            <a:r>
              <a:rPr dirty="0" sz="12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traditional</a:t>
            </a:r>
            <a:r>
              <a:rPr dirty="0" sz="12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notions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of</a:t>
            </a:r>
            <a:r>
              <a:rPr dirty="0" sz="12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40">
                <a:solidFill>
                  <a:srgbClr val="E4DFDF"/>
                </a:solidFill>
                <a:latin typeface="Carlito"/>
                <a:cs typeface="Carlito"/>
              </a:rPr>
              <a:t>employer-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employee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relationships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liability.</a:t>
            </a:r>
            <a:endParaRPr sz="125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28901" y="4059173"/>
            <a:ext cx="7450455" cy="624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E4DFDF"/>
                </a:solidFill>
                <a:latin typeface="Carlito"/>
                <a:cs typeface="Carlito"/>
              </a:rPr>
              <a:t>Global </a:t>
            </a:r>
            <a:r>
              <a:rPr dirty="0" sz="1600" spc="-10" b="1">
                <a:solidFill>
                  <a:srgbClr val="E4DFDF"/>
                </a:solidFill>
                <a:latin typeface="Carlito"/>
                <a:cs typeface="Carlito"/>
              </a:rPr>
              <a:t>Harmonisation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Increasing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cross-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border</a:t>
            </a:r>
            <a:r>
              <a:rPr dirty="0" sz="12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business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activities</a:t>
            </a:r>
            <a:r>
              <a:rPr dirty="0" sz="12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may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drive</a:t>
            </a:r>
            <a:r>
              <a:rPr dirty="0" sz="1250" spc="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efforts</a:t>
            </a:r>
            <a:r>
              <a:rPr dirty="0" sz="12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harmonise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2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2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principles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across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jurisdictions.</a:t>
            </a:r>
            <a:endParaRPr sz="125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28901" y="5372480"/>
            <a:ext cx="7846059" cy="624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5" b="1">
                <a:solidFill>
                  <a:srgbClr val="E4DFDF"/>
                </a:solidFill>
                <a:latin typeface="Carlito"/>
                <a:cs typeface="Carlito"/>
              </a:rPr>
              <a:t>Balancing</a:t>
            </a:r>
            <a:r>
              <a:rPr dirty="0" sz="1600" spc="-1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25" b="1">
                <a:solidFill>
                  <a:srgbClr val="E4DFDF"/>
                </a:solidFill>
                <a:latin typeface="Carlito"/>
                <a:cs typeface="Carlito"/>
              </a:rPr>
              <a:t>Act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Courts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will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continue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grapple</a:t>
            </a:r>
            <a:r>
              <a:rPr dirty="0" sz="12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with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 balancing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victim</a:t>
            </a:r>
            <a:r>
              <a:rPr dirty="0" sz="12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protection,</a:t>
            </a:r>
            <a:r>
              <a:rPr dirty="0" sz="12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fair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risk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allocation,</a:t>
            </a:r>
            <a:r>
              <a:rPr dirty="0" sz="12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2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avoiding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undue</a:t>
            </a:r>
            <a:r>
              <a:rPr dirty="0" sz="12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burdens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on</a:t>
            </a:r>
            <a:r>
              <a:rPr dirty="0" sz="12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businesses.</a:t>
            </a:r>
            <a:endParaRPr sz="125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1848" y="6683450"/>
            <a:ext cx="13254355" cy="1092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doctrine 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2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2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continues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evolve,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shaped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by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changing</a:t>
            </a:r>
            <a:r>
              <a:rPr dirty="0" sz="12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societal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norms,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technological advancements,</a:t>
            </a:r>
            <a:r>
              <a:rPr dirty="0" sz="12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2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40">
                <a:solidFill>
                  <a:srgbClr val="E4DFDF"/>
                </a:solidFill>
                <a:latin typeface="Carlito"/>
                <a:cs typeface="Carlito"/>
              </a:rPr>
              <a:t>emerging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forms</a:t>
            </a:r>
            <a:r>
              <a:rPr dirty="0" sz="12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2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work.</a:t>
            </a:r>
            <a:r>
              <a:rPr dirty="0" sz="12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While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core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principles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established</a:t>
            </a:r>
            <a:r>
              <a:rPr dirty="0" sz="12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2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landmark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cases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remain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landmark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cases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remain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influential,</a:t>
            </a:r>
            <a:r>
              <a:rPr dirty="0" sz="12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courts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across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jurisdictions</a:t>
            </a:r>
            <a:r>
              <a:rPr dirty="0" sz="12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are</a:t>
            </a:r>
            <a:r>
              <a:rPr dirty="0" sz="12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likely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to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face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new</a:t>
            </a:r>
            <a:r>
              <a:rPr dirty="0" sz="12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challenges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2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applying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these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 principles</a:t>
            </a:r>
            <a:r>
              <a:rPr dirty="0" sz="12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novel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situations.</a:t>
            </a:r>
            <a:r>
              <a:rPr dirty="0" sz="12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future</a:t>
            </a:r>
            <a:r>
              <a:rPr dirty="0" sz="12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2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vicarious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law will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require</a:t>
            </a:r>
            <a:r>
              <a:rPr dirty="0" sz="12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>
                <a:solidFill>
                  <a:srgbClr val="E4DFDF"/>
                </a:solidFill>
                <a:latin typeface="Carlito"/>
                <a:cs typeface="Carlito"/>
              </a:rPr>
              <a:t>a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delicate</a:t>
            </a:r>
            <a:r>
              <a:rPr dirty="0" sz="12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balance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between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delicate balance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between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maintaining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consistency</a:t>
            </a:r>
            <a:r>
              <a:rPr dirty="0" sz="12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with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established</a:t>
            </a:r>
            <a:r>
              <a:rPr dirty="0" sz="12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precedents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2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adapting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to the</a:t>
            </a:r>
            <a:r>
              <a:rPr dirty="0" sz="12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realities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2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rapidly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changing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world.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 Legal</a:t>
            </a:r>
            <a:r>
              <a:rPr dirty="0" sz="12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professionals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must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stay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attuned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2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these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developments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to </a:t>
            </a:r>
            <a:r>
              <a:rPr dirty="0" sz="1250" spc="-10">
                <a:solidFill>
                  <a:srgbClr val="E4DFDF"/>
                </a:solidFill>
                <a:latin typeface="Carlito"/>
                <a:cs typeface="Carlito"/>
              </a:rPr>
              <a:t>effectively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developments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effectively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navigate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2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30">
                <a:solidFill>
                  <a:srgbClr val="E4DFDF"/>
                </a:solidFill>
                <a:latin typeface="Carlito"/>
                <a:cs typeface="Carlito"/>
              </a:rPr>
              <a:t>complex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 area</a:t>
            </a:r>
            <a:r>
              <a:rPr dirty="0" sz="12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250" spc="-25">
                <a:solidFill>
                  <a:srgbClr val="E4DFDF"/>
                </a:solidFill>
                <a:latin typeface="Carlito"/>
                <a:cs typeface="Carlito"/>
              </a:rPr>
              <a:t> tort</a:t>
            </a:r>
            <a:r>
              <a:rPr dirty="0" sz="1250" spc="-20">
                <a:solidFill>
                  <a:srgbClr val="E4DFDF"/>
                </a:solidFill>
                <a:latin typeface="Carlito"/>
                <a:cs typeface="Carlito"/>
              </a:rPr>
              <a:t> law.</a:t>
            </a:r>
            <a:endParaRPr sz="12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29996" y="731519"/>
              <a:ext cx="13167360" cy="6766559"/>
            </a:xfrm>
            <a:custGeom>
              <a:avLst/>
              <a:gdLst/>
              <a:ahLst/>
              <a:cxnLst/>
              <a:rect l="l" t="t" r="r" b="b"/>
              <a:pathLst>
                <a:path w="13167360" h="6766559">
                  <a:moveTo>
                    <a:pt x="0" y="6766559"/>
                  </a:moveTo>
                  <a:lnTo>
                    <a:pt x="13167360" y="6766559"/>
                  </a:lnTo>
                  <a:lnTo>
                    <a:pt x="13167360" y="0"/>
                  </a:lnTo>
                  <a:lnTo>
                    <a:pt x="0" y="0"/>
                  </a:lnTo>
                  <a:lnTo>
                    <a:pt x="0" y="6766559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091"/>
              <a:ext cx="914399" cy="7284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25143" y="3784091"/>
              <a:ext cx="905255" cy="7284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674876" y="2906267"/>
              <a:ext cx="11289030" cy="0"/>
            </a:xfrm>
            <a:custGeom>
              <a:avLst/>
              <a:gdLst/>
              <a:ahLst/>
              <a:cxnLst/>
              <a:rect l="l" t="t" r="r" b="b"/>
              <a:pathLst>
                <a:path w="11289030" h="0">
                  <a:moveTo>
                    <a:pt x="0" y="0"/>
                  </a:moveTo>
                  <a:lnTo>
                    <a:pt x="11288776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580769" y="2870149"/>
            <a:ext cx="2414905" cy="2440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00600"/>
              </a:lnSpc>
              <a:spcBef>
                <a:spcPts val="95"/>
              </a:spcBef>
            </a:pPr>
            <a:r>
              <a:rPr dirty="0" sz="5250" spc="-10" b="1">
                <a:solidFill>
                  <a:srgbClr val="252525"/>
                </a:solidFill>
                <a:latin typeface="Times New Roman"/>
                <a:cs typeface="Times New Roman"/>
              </a:rPr>
              <a:t>Minor </a:t>
            </a:r>
            <a:r>
              <a:rPr dirty="0" sz="5250" spc="155" b="1">
                <a:solidFill>
                  <a:srgbClr val="252525"/>
                </a:solidFill>
                <a:latin typeface="Times New Roman"/>
                <a:cs typeface="Times New Roman"/>
              </a:rPr>
              <a:t>House </a:t>
            </a:r>
            <a:r>
              <a:rPr dirty="0" sz="5250" spc="-10" b="1">
                <a:solidFill>
                  <a:srgbClr val="252525"/>
                </a:solidFill>
                <a:latin typeface="Times New Roman"/>
                <a:cs typeface="Times New Roman"/>
              </a:rPr>
              <a:t>Keeping</a:t>
            </a:r>
            <a:endParaRPr sz="52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339573" y="7708188"/>
            <a:ext cx="750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11/23/2024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735938" y="7708188"/>
            <a:ext cx="97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563868" y="967739"/>
            <a:ext cx="7097395" cy="1325880"/>
            <a:chOff x="6563868" y="967739"/>
            <a:chExt cx="7097395" cy="1325880"/>
          </a:xfrm>
        </p:grpSpPr>
        <p:sp>
          <p:nvSpPr>
            <p:cNvPr id="12" name="object 12" descr=""/>
            <p:cNvSpPr/>
            <p:nvPr/>
          </p:nvSpPr>
          <p:spPr>
            <a:xfrm>
              <a:off x="6563868" y="967739"/>
              <a:ext cx="7097395" cy="1325880"/>
            </a:xfrm>
            <a:custGeom>
              <a:avLst/>
              <a:gdLst/>
              <a:ahLst/>
              <a:cxnLst/>
              <a:rect l="l" t="t" r="r" b="b"/>
              <a:pathLst>
                <a:path w="7097394" h="1325880">
                  <a:moveTo>
                    <a:pt x="6964680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7"/>
                  </a:lnTo>
                  <a:lnTo>
                    <a:pt x="0" y="1193291"/>
                  </a:lnTo>
                  <a:lnTo>
                    <a:pt x="6754" y="1235220"/>
                  </a:lnTo>
                  <a:lnTo>
                    <a:pt x="25566" y="1271619"/>
                  </a:lnTo>
                  <a:lnTo>
                    <a:pt x="54260" y="1300313"/>
                  </a:lnTo>
                  <a:lnTo>
                    <a:pt x="90659" y="1319125"/>
                  </a:lnTo>
                  <a:lnTo>
                    <a:pt x="132587" y="1325879"/>
                  </a:lnTo>
                  <a:lnTo>
                    <a:pt x="6964680" y="1325879"/>
                  </a:lnTo>
                  <a:lnTo>
                    <a:pt x="7006608" y="1319125"/>
                  </a:lnTo>
                  <a:lnTo>
                    <a:pt x="7043007" y="1300313"/>
                  </a:lnTo>
                  <a:lnTo>
                    <a:pt x="7071701" y="1271619"/>
                  </a:lnTo>
                  <a:lnTo>
                    <a:pt x="7090513" y="1235220"/>
                  </a:lnTo>
                  <a:lnTo>
                    <a:pt x="7097268" y="1193291"/>
                  </a:lnTo>
                  <a:lnTo>
                    <a:pt x="7097268" y="132587"/>
                  </a:lnTo>
                  <a:lnTo>
                    <a:pt x="7090513" y="90659"/>
                  </a:lnTo>
                  <a:lnTo>
                    <a:pt x="7071701" y="54260"/>
                  </a:lnTo>
                  <a:lnTo>
                    <a:pt x="7043007" y="25566"/>
                  </a:lnTo>
                  <a:lnTo>
                    <a:pt x="7006608" y="6754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3B96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0076" y="1749197"/>
              <a:ext cx="435148" cy="14563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6584" y="1423556"/>
              <a:ext cx="89130" cy="8917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7008622" y="1346847"/>
              <a:ext cx="569595" cy="578485"/>
            </a:xfrm>
            <a:custGeom>
              <a:avLst/>
              <a:gdLst/>
              <a:ahLst/>
              <a:cxnLst/>
              <a:rect l="l" t="t" r="r" b="b"/>
              <a:pathLst>
                <a:path w="569595" h="578485">
                  <a:moveTo>
                    <a:pt x="389712" y="108559"/>
                  </a:moveTo>
                  <a:lnTo>
                    <a:pt x="385330" y="104114"/>
                  </a:lnTo>
                  <a:lnTo>
                    <a:pt x="380923" y="99771"/>
                  </a:lnTo>
                  <a:lnTo>
                    <a:pt x="373837" y="99771"/>
                  </a:lnTo>
                  <a:lnTo>
                    <a:pt x="272491" y="201104"/>
                  </a:lnTo>
                  <a:lnTo>
                    <a:pt x="264756" y="198907"/>
                  </a:lnTo>
                  <a:lnTo>
                    <a:pt x="256425" y="201028"/>
                  </a:lnTo>
                  <a:lnTo>
                    <a:pt x="250659" y="206654"/>
                  </a:lnTo>
                  <a:lnTo>
                    <a:pt x="221107" y="254025"/>
                  </a:lnTo>
                  <a:lnTo>
                    <a:pt x="211594" y="213601"/>
                  </a:lnTo>
                  <a:lnTo>
                    <a:pt x="171780" y="185775"/>
                  </a:lnTo>
                  <a:lnTo>
                    <a:pt x="131762" y="177482"/>
                  </a:lnTo>
                  <a:lnTo>
                    <a:pt x="113207" y="177457"/>
                  </a:lnTo>
                  <a:lnTo>
                    <a:pt x="94792" y="180238"/>
                  </a:lnTo>
                  <a:lnTo>
                    <a:pt x="49606" y="198958"/>
                  </a:lnTo>
                  <a:lnTo>
                    <a:pt x="0" y="357466"/>
                  </a:lnTo>
                  <a:lnTo>
                    <a:pt x="1778" y="366229"/>
                  </a:lnTo>
                  <a:lnTo>
                    <a:pt x="6591" y="373392"/>
                  </a:lnTo>
                  <a:lnTo>
                    <a:pt x="13754" y="378218"/>
                  </a:lnTo>
                  <a:lnTo>
                    <a:pt x="22517" y="379984"/>
                  </a:lnTo>
                  <a:lnTo>
                    <a:pt x="29654" y="378625"/>
                  </a:lnTo>
                  <a:lnTo>
                    <a:pt x="35852" y="375170"/>
                  </a:lnTo>
                  <a:lnTo>
                    <a:pt x="40678" y="369951"/>
                  </a:lnTo>
                  <a:lnTo>
                    <a:pt x="43675" y="363321"/>
                  </a:lnTo>
                  <a:lnTo>
                    <a:pt x="67081" y="266407"/>
                  </a:lnTo>
                  <a:lnTo>
                    <a:pt x="67081" y="578015"/>
                  </a:lnTo>
                  <a:lnTo>
                    <a:pt x="111417" y="578015"/>
                  </a:lnTo>
                  <a:lnTo>
                    <a:pt x="111417" y="377507"/>
                  </a:lnTo>
                  <a:lnTo>
                    <a:pt x="133921" y="377507"/>
                  </a:lnTo>
                  <a:lnTo>
                    <a:pt x="133921" y="578015"/>
                  </a:lnTo>
                  <a:lnTo>
                    <a:pt x="178193" y="578015"/>
                  </a:lnTo>
                  <a:lnTo>
                    <a:pt x="178193" y="264985"/>
                  </a:lnTo>
                  <a:lnTo>
                    <a:pt x="187020" y="302704"/>
                  </a:lnTo>
                  <a:lnTo>
                    <a:pt x="227952" y="317474"/>
                  </a:lnTo>
                  <a:lnTo>
                    <a:pt x="234975" y="314286"/>
                  </a:lnTo>
                  <a:lnTo>
                    <a:pt x="287578" y="228612"/>
                  </a:lnTo>
                  <a:lnTo>
                    <a:pt x="288671" y="223075"/>
                  </a:lnTo>
                  <a:lnTo>
                    <a:pt x="287731" y="217690"/>
                  </a:lnTo>
                  <a:lnTo>
                    <a:pt x="389686" y="115697"/>
                  </a:lnTo>
                  <a:lnTo>
                    <a:pt x="389712" y="108559"/>
                  </a:lnTo>
                  <a:close/>
                </a:path>
                <a:path w="569595" h="578485">
                  <a:moveTo>
                    <a:pt x="569074" y="30022"/>
                  </a:moveTo>
                  <a:lnTo>
                    <a:pt x="566712" y="18338"/>
                  </a:lnTo>
                  <a:lnTo>
                    <a:pt x="560285" y="8788"/>
                  </a:lnTo>
                  <a:lnTo>
                    <a:pt x="550748" y="2362"/>
                  </a:lnTo>
                  <a:lnTo>
                    <a:pt x="539064" y="0"/>
                  </a:lnTo>
                  <a:lnTo>
                    <a:pt x="171437" y="0"/>
                  </a:lnTo>
                  <a:lnTo>
                    <a:pt x="159753" y="2362"/>
                  </a:lnTo>
                  <a:lnTo>
                    <a:pt x="150215" y="8788"/>
                  </a:lnTo>
                  <a:lnTo>
                    <a:pt x="143789" y="18338"/>
                  </a:lnTo>
                  <a:lnTo>
                    <a:pt x="141427" y="30022"/>
                  </a:lnTo>
                  <a:lnTo>
                    <a:pt x="141427" y="57048"/>
                  </a:lnTo>
                  <a:lnTo>
                    <a:pt x="149809" y="59956"/>
                  </a:lnTo>
                  <a:lnTo>
                    <a:pt x="157683" y="63982"/>
                  </a:lnTo>
                  <a:lnTo>
                    <a:pt x="164922" y="69037"/>
                  </a:lnTo>
                  <a:lnTo>
                    <a:pt x="171437" y="75069"/>
                  </a:lnTo>
                  <a:lnTo>
                    <a:pt x="171437" y="30022"/>
                  </a:lnTo>
                  <a:lnTo>
                    <a:pt x="539064" y="30022"/>
                  </a:lnTo>
                  <a:lnTo>
                    <a:pt x="539064" y="277749"/>
                  </a:lnTo>
                  <a:lnTo>
                    <a:pt x="283006" y="277749"/>
                  </a:lnTo>
                  <a:lnTo>
                    <a:pt x="264693" y="307771"/>
                  </a:lnTo>
                  <a:lnTo>
                    <a:pt x="539064" y="307771"/>
                  </a:lnTo>
                  <a:lnTo>
                    <a:pt x="550748" y="305409"/>
                  </a:lnTo>
                  <a:lnTo>
                    <a:pt x="560285" y="298983"/>
                  </a:lnTo>
                  <a:lnTo>
                    <a:pt x="566712" y="289433"/>
                  </a:lnTo>
                  <a:lnTo>
                    <a:pt x="569074" y="277749"/>
                  </a:lnTo>
                  <a:lnTo>
                    <a:pt x="569074" y="30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222742" y="1041653"/>
            <a:ext cx="5283835" cy="1102360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ct val="84300"/>
              </a:lnSpc>
              <a:spcBef>
                <a:spcPts val="480"/>
              </a:spcBef>
            </a:pPr>
            <a:r>
              <a:rPr dirty="0" sz="2000" b="0">
                <a:latin typeface="Times New Roman"/>
                <a:cs typeface="Times New Roman"/>
              </a:rPr>
              <a:t>The</a:t>
            </a:r>
            <a:r>
              <a:rPr dirty="0" sz="2000" spc="-45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Times New Roman"/>
                <a:cs typeface="Times New Roman"/>
              </a:rPr>
              <a:t>purpose</a:t>
            </a:r>
            <a:r>
              <a:rPr dirty="0" sz="2000" spc="-45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Times New Roman"/>
                <a:cs typeface="Times New Roman"/>
              </a:rPr>
              <a:t>of</a:t>
            </a:r>
            <a:r>
              <a:rPr dirty="0" sz="2000" spc="225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Times New Roman"/>
                <a:cs typeface="Times New Roman"/>
              </a:rPr>
              <a:t>the</a:t>
            </a:r>
            <a:r>
              <a:rPr dirty="0" sz="2000" spc="-35" b="0">
                <a:latin typeface="Times New Roman"/>
                <a:cs typeface="Times New Roman"/>
              </a:rPr>
              <a:t> </a:t>
            </a:r>
            <a:r>
              <a:rPr dirty="0" sz="2000" spc="-20" b="0">
                <a:latin typeface="Times New Roman"/>
                <a:cs typeface="Times New Roman"/>
              </a:rPr>
              <a:t>online</a:t>
            </a:r>
            <a:r>
              <a:rPr dirty="0" sz="2000" spc="-25" b="0">
                <a:latin typeface="Times New Roman"/>
                <a:cs typeface="Times New Roman"/>
              </a:rPr>
              <a:t> lesson</a:t>
            </a:r>
            <a:r>
              <a:rPr dirty="0" sz="2000" spc="-35" b="0">
                <a:latin typeface="Times New Roman"/>
                <a:cs typeface="Times New Roman"/>
              </a:rPr>
              <a:t> </a:t>
            </a:r>
            <a:r>
              <a:rPr dirty="0" sz="2000" spc="-45" b="0">
                <a:latin typeface="Times New Roman"/>
                <a:cs typeface="Times New Roman"/>
              </a:rPr>
              <a:t>is</a:t>
            </a:r>
            <a:r>
              <a:rPr dirty="0" sz="2000" spc="-35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Times New Roman"/>
                <a:cs typeface="Times New Roman"/>
              </a:rPr>
              <a:t>to</a:t>
            </a:r>
            <a:r>
              <a:rPr dirty="0" sz="2000" spc="-25" b="0">
                <a:latin typeface="Times New Roman"/>
                <a:cs typeface="Times New Roman"/>
              </a:rPr>
              <a:t> </a:t>
            </a:r>
            <a:r>
              <a:rPr dirty="0" sz="2000" spc="-35" b="0">
                <a:latin typeface="Times New Roman"/>
                <a:cs typeface="Times New Roman"/>
              </a:rPr>
              <a:t>encourage</a:t>
            </a:r>
            <a:r>
              <a:rPr dirty="0" sz="2000" spc="-60" b="0">
                <a:latin typeface="Times New Roman"/>
                <a:cs typeface="Times New Roman"/>
              </a:rPr>
              <a:t> </a:t>
            </a:r>
            <a:r>
              <a:rPr dirty="0" sz="2000" spc="-25" b="0">
                <a:latin typeface="Times New Roman"/>
                <a:cs typeface="Times New Roman"/>
              </a:rPr>
              <a:t>you </a:t>
            </a:r>
            <a:r>
              <a:rPr dirty="0" sz="2000" b="0">
                <a:latin typeface="Times New Roman"/>
                <a:cs typeface="Times New Roman"/>
              </a:rPr>
              <a:t>to</a:t>
            </a:r>
            <a:r>
              <a:rPr dirty="0" sz="2000" spc="-60" b="0">
                <a:latin typeface="Times New Roman"/>
                <a:cs typeface="Times New Roman"/>
              </a:rPr>
              <a:t> </a:t>
            </a:r>
            <a:r>
              <a:rPr dirty="0" u="sng" sz="2000" spc="-2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participate</a:t>
            </a:r>
            <a:r>
              <a:rPr dirty="0" u="sng" sz="2000" spc="-55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25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actively</a:t>
            </a:r>
            <a:r>
              <a:rPr dirty="0" u="sng" sz="2000" spc="-6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2000" b="0">
                <a:latin typeface="Times New Roman"/>
                <a:cs typeface="Times New Roman"/>
              </a:rPr>
              <a:t>in</a:t>
            </a:r>
            <a:r>
              <a:rPr dirty="0" u="none" sz="2000" spc="-45" b="0">
                <a:latin typeface="Times New Roman"/>
                <a:cs typeface="Times New Roman"/>
              </a:rPr>
              <a:t> </a:t>
            </a:r>
            <a:r>
              <a:rPr dirty="0" u="none" sz="2000" spc="-55" b="0">
                <a:latin typeface="Times New Roman"/>
                <a:cs typeface="Times New Roman"/>
              </a:rPr>
              <a:t>achieving</a:t>
            </a:r>
            <a:r>
              <a:rPr dirty="0" u="none" sz="2000" spc="-60" b="0">
                <a:latin typeface="Times New Roman"/>
                <a:cs typeface="Times New Roman"/>
              </a:rPr>
              <a:t> </a:t>
            </a:r>
            <a:r>
              <a:rPr dirty="0" u="none" sz="2000" spc="-30" b="0">
                <a:latin typeface="Times New Roman"/>
                <a:cs typeface="Times New Roman"/>
              </a:rPr>
              <a:t>your</a:t>
            </a:r>
            <a:r>
              <a:rPr dirty="0" u="none" sz="2000" spc="-60" b="0">
                <a:latin typeface="Times New Roman"/>
                <a:cs typeface="Times New Roman"/>
              </a:rPr>
              <a:t> </a:t>
            </a:r>
            <a:r>
              <a:rPr dirty="0" u="none" sz="2000" spc="-10" b="0">
                <a:latin typeface="Times New Roman"/>
                <a:cs typeface="Times New Roman"/>
              </a:rPr>
              <a:t>needs</a:t>
            </a:r>
            <a:r>
              <a:rPr dirty="0" u="none" sz="2000" spc="-65" b="0">
                <a:latin typeface="Times New Roman"/>
                <a:cs typeface="Times New Roman"/>
              </a:rPr>
              <a:t> </a:t>
            </a:r>
            <a:r>
              <a:rPr dirty="0" u="none" sz="2000" spc="-25" b="0">
                <a:latin typeface="Times New Roman"/>
                <a:cs typeface="Times New Roman"/>
              </a:rPr>
              <a:t>and </a:t>
            </a:r>
            <a:r>
              <a:rPr dirty="0" u="none" sz="2000" spc="-65" b="0">
                <a:latin typeface="Times New Roman"/>
                <a:cs typeface="Times New Roman"/>
              </a:rPr>
              <a:t>simplifying</a:t>
            </a:r>
            <a:r>
              <a:rPr dirty="0" u="none" sz="2000" spc="-20" b="0">
                <a:latin typeface="Times New Roman"/>
                <a:cs typeface="Times New Roman"/>
              </a:rPr>
              <a:t> </a:t>
            </a:r>
            <a:r>
              <a:rPr dirty="0" u="none" sz="2000" spc="-40" b="0">
                <a:latin typeface="Times New Roman"/>
                <a:cs typeface="Times New Roman"/>
              </a:rPr>
              <a:t>your</a:t>
            </a:r>
            <a:r>
              <a:rPr dirty="0" u="none" sz="2000" spc="-20" b="0">
                <a:latin typeface="Times New Roman"/>
                <a:cs typeface="Times New Roman"/>
              </a:rPr>
              <a:t> </a:t>
            </a:r>
            <a:r>
              <a:rPr dirty="0" u="none" sz="2000" spc="-75" b="0">
                <a:latin typeface="Times New Roman"/>
                <a:cs typeface="Times New Roman"/>
              </a:rPr>
              <a:t>legal</a:t>
            </a:r>
            <a:r>
              <a:rPr dirty="0" u="none" sz="2000" spc="-15" b="0">
                <a:latin typeface="Times New Roman"/>
                <a:cs typeface="Times New Roman"/>
              </a:rPr>
              <a:t> </a:t>
            </a:r>
            <a:r>
              <a:rPr dirty="0" u="none" sz="2000" spc="-30" b="0">
                <a:latin typeface="Times New Roman"/>
                <a:cs typeface="Times New Roman"/>
              </a:rPr>
              <a:t>education.</a:t>
            </a:r>
            <a:r>
              <a:rPr dirty="0" u="none" sz="2000" spc="-35" b="0">
                <a:latin typeface="Times New Roman"/>
                <a:cs typeface="Times New Roman"/>
              </a:rPr>
              <a:t> </a:t>
            </a:r>
            <a:r>
              <a:rPr dirty="0" u="none" sz="2000" b="0" i="1">
                <a:latin typeface="Times New Roman"/>
                <a:cs typeface="Times New Roman"/>
              </a:rPr>
              <a:t>I</a:t>
            </a:r>
            <a:r>
              <a:rPr dirty="0" u="none" sz="2000" spc="-5" b="0" i="1">
                <a:latin typeface="Times New Roman"/>
                <a:cs typeface="Times New Roman"/>
              </a:rPr>
              <a:t> </a:t>
            </a:r>
            <a:r>
              <a:rPr dirty="0" u="none" sz="2000" spc="-180" b="0" i="1">
                <a:latin typeface="Times New Roman"/>
                <a:cs typeface="Times New Roman"/>
              </a:rPr>
              <a:t>want</a:t>
            </a:r>
            <a:r>
              <a:rPr dirty="0" u="none" sz="2000" spc="-20" b="0" i="1">
                <a:latin typeface="Times New Roman"/>
                <a:cs typeface="Times New Roman"/>
              </a:rPr>
              <a:t> </a:t>
            </a:r>
            <a:r>
              <a:rPr dirty="0" u="none" sz="2000" spc="-240" b="0" i="1">
                <a:latin typeface="Times New Roman"/>
                <a:cs typeface="Times New Roman"/>
              </a:rPr>
              <a:t>you</a:t>
            </a:r>
            <a:r>
              <a:rPr dirty="0" u="none" sz="2000" b="0" i="1">
                <a:latin typeface="Times New Roman"/>
                <a:cs typeface="Times New Roman"/>
              </a:rPr>
              <a:t> </a:t>
            </a:r>
            <a:r>
              <a:rPr dirty="0" u="none" sz="2000" spc="-175" b="0" i="1">
                <a:latin typeface="Times New Roman"/>
                <a:cs typeface="Times New Roman"/>
              </a:rPr>
              <a:t>to</a:t>
            </a:r>
            <a:r>
              <a:rPr dirty="0" u="none" sz="2000" spc="-10" b="0" i="1">
                <a:latin typeface="Times New Roman"/>
                <a:cs typeface="Times New Roman"/>
              </a:rPr>
              <a:t> </a:t>
            </a:r>
            <a:r>
              <a:rPr dirty="0" u="none" sz="2000" spc="-254" b="0" i="1">
                <a:latin typeface="Times New Roman"/>
                <a:cs typeface="Times New Roman"/>
              </a:rPr>
              <a:t>be</a:t>
            </a:r>
            <a:r>
              <a:rPr dirty="0" u="none" sz="2000" b="0" i="1">
                <a:latin typeface="Times New Roman"/>
                <a:cs typeface="Times New Roman"/>
              </a:rPr>
              <a:t> </a:t>
            </a:r>
            <a:r>
              <a:rPr dirty="0" u="none" sz="2000" spc="-25" b="0" i="1">
                <a:latin typeface="Times New Roman"/>
                <a:cs typeface="Times New Roman"/>
              </a:rPr>
              <a:t>the</a:t>
            </a:r>
            <a:r>
              <a:rPr dirty="0" u="none" sz="2000" spc="-25" b="0" i="1">
                <a:latin typeface="Times New Roman"/>
                <a:cs typeface="Times New Roman"/>
              </a:rPr>
              <a:t> </a:t>
            </a:r>
            <a:r>
              <a:rPr dirty="0" u="none" sz="2000" spc="-10" b="0" i="1">
                <a:latin typeface="Times New Roman"/>
                <a:cs typeface="Times New Roman"/>
              </a:rPr>
              <a:t>best!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6563868" y="2624327"/>
            <a:ext cx="7097395" cy="1324610"/>
            <a:chOff x="6563868" y="2624327"/>
            <a:chExt cx="7097395" cy="1324610"/>
          </a:xfrm>
        </p:grpSpPr>
        <p:sp>
          <p:nvSpPr>
            <p:cNvPr id="18" name="object 18" descr=""/>
            <p:cNvSpPr/>
            <p:nvPr/>
          </p:nvSpPr>
          <p:spPr>
            <a:xfrm>
              <a:off x="6563868" y="2624327"/>
              <a:ext cx="7097395" cy="1324610"/>
            </a:xfrm>
            <a:custGeom>
              <a:avLst/>
              <a:gdLst/>
              <a:ahLst/>
              <a:cxnLst/>
              <a:rect l="l" t="t" r="r" b="b"/>
              <a:pathLst>
                <a:path w="7097394" h="1324610">
                  <a:moveTo>
                    <a:pt x="6964807" y="0"/>
                  </a:moveTo>
                  <a:lnTo>
                    <a:pt x="132460" y="0"/>
                  </a:lnTo>
                  <a:lnTo>
                    <a:pt x="90594" y="6753"/>
                  </a:lnTo>
                  <a:lnTo>
                    <a:pt x="54233" y="25558"/>
                  </a:lnTo>
                  <a:lnTo>
                    <a:pt x="25558" y="54233"/>
                  </a:lnTo>
                  <a:lnTo>
                    <a:pt x="6753" y="90594"/>
                  </a:lnTo>
                  <a:lnTo>
                    <a:pt x="0" y="132461"/>
                  </a:lnTo>
                  <a:lnTo>
                    <a:pt x="0" y="1191895"/>
                  </a:lnTo>
                  <a:lnTo>
                    <a:pt x="6753" y="1233761"/>
                  </a:lnTo>
                  <a:lnTo>
                    <a:pt x="25558" y="1270122"/>
                  </a:lnTo>
                  <a:lnTo>
                    <a:pt x="54233" y="1298797"/>
                  </a:lnTo>
                  <a:lnTo>
                    <a:pt x="90594" y="1317602"/>
                  </a:lnTo>
                  <a:lnTo>
                    <a:pt x="132460" y="1324356"/>
                  </a:lnTo>
                  <a:lnTo>
                    <a:pt x="6964807" y="1324356"/>
                  </a:lnTo>
                  <a:lnTo>
                    <a:pt x="7006673" y="1317602"/>
                  </a:lnTo>
                  <a:lnTo>
                    <a:pt x="7043034" y="1298797"/>
                  </a:lnTo>
                  <a:lnTo>
                    <a:pt x="7071709" y="1270122"/>
                  </a:lnTo>
                  <a:lnTo>
                    <a:pt x="7090514" y="1233761"/>
                  </a:lnTo>
                  <a:lnTo>
                    <a:pt x="7097268" y="1191895"/>
                  </a:lnTo>
                  <a:lnTo>
                    <a:pt x="7097268" y="132461"/>
                  </a:lnTo>
                  <a:lnTo>
                    <a:pt x="7090514" y="90594"/>
                  </a:lnTo>
                  <a:lnTo>
                    <a:pt x="7071709" y="54233"/>
                  </a:lnTo>
                  <a:lnTo>
                    <a:pt x="7043034" y="25558"/>
                  </a:lnTo>
                  <a:lnTo>
                    <a:pt x="7006673" y="6753"/>
                  </a:lnTo>
                  <a:lnTo>
                    <a:pt x="6964807" y="0"/>
                  </a:lnTo>
                  <a:close/>
                </a:path>
              </a:pathLst>
            </a:custGeom>
            <a:solidFill>
              <a:srgbClr val="446F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1299" y="3195597"/>
              <a:ext cx="135046" cy="13512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243838" y="3453827"/>
              <a:ext cx="270510" cy="135255"/>
            </a:xfrm>
            <a:custGeom>
              <a:avLst/>
              <a:gdLst/>
              <a:ahLst/>
              <a:cxnLst/>
              <a:rect l="l" t="t" r="r" b="b"/>
              <a:pathLst>
                <a:path w="270509" h="135254">
                  <a:moveTo>
                    <a:pt x="135046" y="0"/>
                  </a:moveTo>
                  <a:lnTo>
                    <a:pt x="93108" y="5114"/>
                  </a:lnTo>
                  <a:lnTo>
                    <a:pt x="45109" y="21823"/>
                  </a:lnTo>
                  <a:lnTo>
                    <a:pt x="7829" y="45969"/>
                  </a:lnTo>
                  <a:lnTo>
                    <a:pt x="0" y="67560"/>
                  </a:lnTo>
                  <a:lnTo>
                    <a:pt x="0" y="135120"/>
                  </a:lnTo>
                  <a:lnTo>
                    <a:pt x="270092" y="135120"/>
                  </a:lnTo>
                  <a:lnTo>
                    <a:pt x="270092" y="67560"/>
                  </a:lnTo>
                  <a:lnTo>
                    <a:pt x="241456" y="29968"/>
                  </a:lnTo>
                  <a:lnTo>
                    <a:pt x="176929" y="5390"/>
                  </a:lnTo>
                  <a:lnTo>
                    <a:pt x="135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3776" y="3300691"/>
              <a:ext cx="382630" cy="18316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281182" y="2988413"/>
              <a:ext cx="314960" cy="288925"/>
            </a:xfrm>
            <a:custGeom>
              <a:avLst/>
              <a:gdLst/>
              <a:ahLst/>
              <a:cxnLst/>
              <a:rect l="l" t="t" r="r" b="b"/>
              <a:pathLst>
                <a:path w="314959" h="288925">
                  <a:moveTo>
                    <a:pt x="122985" y="225200"/>
                  </a:moveTo>
                  <a:lnTo>
                    <a:pt x="60789" y="225200"/>
                  </a:lnTo>
                  <a:lnTo>
                    <a:pt x="60789" y="288557"/>
                  </a:lnTo>
                  <a:lnTo>
                    <a:pt x="122985" y="225200"/>
                  </a:lnTo>
                  <a:close/>
                </a:path>
                <a:path w="314959" h="288925">
                  <a:moveTo>
                    <a:pt x="299146" y="0"/>
                  </a:moveTo>
                  <a:lnTo>
                    <a:pt x="15774" y="0"/>
                  </a:lnTo>
                  <a:lnTo>
                    <a:pt x="7102" y="62"/>
                  </a:lnTo>
                  <a:lnTo>
                    <a:pt x="125" y="7131"/>
                  </a:lnTo>
                  <a:lnTo>
                    <a:pt x="168" y="209136"/>
                  </a:lnTo>
                  <a:lnTo>
                    <a:pt x="0" y="217844"/>
                  </a:lnTo>
                  <a:lnTo>
                    <a:pt x="6921" y="225031"/>
                  </a:lnTo>
                  <a:lnTo>
                    <a:pt x="15617" y="225200"/>
                  </a:lnTo>
                  <a:lnTo>
                    <a:pt x="299146" y="225200"/>
                  </a:lnTo>
                  <a:lnTo>
                    <a:pt x="307830" y="225119"/>
                  </a:lnTo>
                  <a:lnTo>
                    <a:pt x="314838" y="218050"/>
                  </a:lnTo>
                  <a:lnTo>
                    <a:pt x="314838" y="197050"/>
                  </a:lnTo>
                  <a:lnTo>
                    <a:pt x="146950" y="197050"/>
                  </a:lnTo>
                  <a:lnTo>
                    <a:pt x="139491" y="189587"/>
                  </a:lnTo>
                  <a:lnTo>
                    <a:pt x="139491" y="171177"/>
                  </a:lnTo>
                  <a:lnTo>
                    <a:pt x="146950" y="163721"/>
                  </a:lnTo>
                  <a:lnTo>
                    <a:pt x="314838" y="163721"/>
                  </a:lnTo>
                  <a:lnTo>
                    <a:pt x="314838" y="152010"/>
                  </a:lnTo>
                  <a:lnTo>
                    <a:pt x="145493" y="152010"/>
                  </a:lnTo>
                  <a:lnTo>
                    <a:pt x="145493" y="107796"/>
                  </a:lnTo>
                  <a:lnTo>
                    <a:pt x="156147" y="107796"/>
                  </a:lnTo>
                  <a:lnTo>
                    <a:pt x="168779" y="105833"/>
                  </a:lnTo>
                  <a:lnTo>
                    <a:pt x="178429" y="100261"/>
                  </a:lnTo>
                  <a:lnTo>
                    <a:pt x="184591" y="91550"/>
                  </a:lnTo>
                  <a:lnTo>
                    <a:pt x="186400" y="82048"/>
                  </a:lnTo>
                  <a:lnTo>
                    <a:pt x="104229" y="82048"/>
                  </a:lnTo>
                  <a:lnTo>
                    <a:pt x="104229" y="80171"/>
                  </a:lnTo>
                  <a:lnTo>
                    <a:pt x="131485" y="33152"/>
                  </a:lnTo>
                  <a:lnTo>
                    <a:pt x="152283" y="28025"/>
                  </a:lnTo>
                  <a:lnTo>
                    <a:pt x="314838" y="28025"/>
                  </a:lnTo>
                  <a:lnTo>
                    <a:pt x="314838" y="7131"/>
                  </a:lnTo>
                  <a:lnTo>
                    <a:pt x="307830" y="62"/>
                  </a:lnTo>
                  <a:lnTo>
                    <a:pt x="299146" y="0"/>
                  </a:lnTo>
                  <a:close/>
                </a:path>
                <a:path w="314959" h="288925">
                  <a:moveTo>
                    <a:pt x="314838" y="163721"/>
                  </a:moveTo>
                  <a:lnTo>
                    <a:pt x="165262" y="163721"/>
                  </a:lnTo>
                  <a:lnTo>
                    <a:pt x="172677" y="171046"/>
                  </a:lnTo>
                  <a:lnTo>
                    <a:pt x="172802" y="180160"/>
                  </a:lnTo>
                  <a:lnTo>
                    <a:pt x="172971" y="189318"/>
                  </a:lnTo>
                  <a:lnTo>
                    <a:pt x="165681" y="196881"/>
                  </a:lnTo>
                  <a:lnTo>
                    <a:pt x="156522" y="197050"/>
                  </a:lnTo>
                  <a:lnTo>
                    <a:pt x="314838" y="197050"/>
                  </a:lnTo>
                  <a:lnTo>
                    <a:pt x="314838" y="163721"/>
                  </a:lnTo>
                  <a:close/>
                </a:path>
                <a:path w="314959" h="288925">
                  <a:moveTo>
                    <a:pt x="314838" y="28025"/>
                  </a:moveTo>
                  <a:lnTo>
                    <a:pt x="154215" y="28025"/>
                  </a:lnTo>
                  <a:lnTo>
                    <a:pt x="156147" y="28150"/>
                  </a:lnTo>
                  <a:lnTo>
                    <a:pt x="176196" y="31964"/>
                  </a:lnTo>
                  <a:lnTo>
                    <a:pt x="192661" y="42789"/>
                  </a:lnTo>
                  <a:lnTo>
                    <a:pt x="203866" y="58999"/>
                  </a:lnTo>
                  <a:lnTo>
                    <a:pt x="208028" y="78445"/>
                  </a:lnTo>
                  <a:lnTo>
                    <a:pt x="208139" y="80171"/>
                  </a:lnTo>
                  <a:lnTo>
                    <a:pt x="205392" y="97534"/>
                  </a:lnTo>
                  <a:lnTo>
                    <a:pt x="196827" y="112255"/>
                  </a:lnTo>
                  <a:lnTo>
                    <a:pt x="183602" y="122983"/>
                  </a:lnTo>
                  <a:lnTo>
                    <a:pt x="166875" y="128364"/>
                  </a:lnTo>
                  <a:lnTo>
                    <a:pt x="166875" y="152010"/>
                  </a:lnTo>
                  <a:lnTo>
                    <a:pt x="314838" y="152010"/>
                  </a:lnTo>
                  <a:lnTo>
                    <a:pt x="314838" y="28025"/>
                  </a:lnTo>
                  <a:close/>
                </a:path>
                <a:path w="314959" h="288925">
                  <a:moveTo>
                    <a:pt x="157285" y="49619"/>
                  </a:moveTo>
                  <a:lnTo>
                    <a:pt x="125611" y="74979"/>
                  </a:lnTo>
                  <a:lnTo>
                    <a:pt x="125498" y="78964"/>
                  </a:lnTo>
                  <a:lnTo>
                    <a:pt x="125611" y="82048"/>
                  </a:lnTo>
                  <a:lnTo>
                    <a:pt x="186400" y="82048"/>
                  </a:lnTo>
                  <a:lnTo>
                    <a:pt x="186757" y="80171"/>
                  </a:lnTo>
                  <a:lnTo>
                    <a:pt x="184606" y="68442"/>
                  </a:lnTo>
                  <a:lnTo>
                    <a:pt x="178344" y="58786"/>
                  </a:lnTo>
                  <a:lnTo>
                    <a:pt x="168921" y="52185"/>
                  </a:lnTo>
                  <a:lnTo>
                    <a:pt x="157285" y="49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8222742" y="2826207"/>
            <a:ext cx="5194935" cy="84518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ct val="84300"/>
              </a:lnSpc>
              <a:spcBef>
                <a:spcPts val="480"/>
              </a:spcBef>
            </a:pPr>
            <a:r>
              <a:rPr dirty="0" sz="2000" spc="-95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learning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interactive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discussions</a:t>
            </a:r>
            <a:r>
              <a:rPr dirty="0" sz="20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feel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ask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question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speak.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563868" y="4280915"/>
            <a:ext cx="7097395" cy="1324610"/>
            <a:chOff x="6563868" y="4280915"/>
            <a:chExt cx="7097395" cy="1324610"/>
          </a:xfrm>
        </p:grpSpPr>
        <p:sp>
          <p:nvSpPr>
            <p:cNvPr id="25" name="object 25" descr=""/>
            <p:cNvSpPr/>
            <p:nvPr/>
          </p:nvSpPr>
          <p:spPr>
            <a:xfrm>
              <a:off x="6563868" y="4280915"/>
              <a:ext cx="7097395" cy="1324610"/>
            </a:xfrm>
            <a:custGeom>
              <a:avLst/>
              <a:gdLst/>
              <a:ahLst/>
              <a:cxnLst/>
              <a:rect l="l" t="t" r="r" b="b"/>
              <a:pathLst>
                <a:path w="7097394" h="1324610">
                  <a:moveTo>
                    <a:pt x="6964807" y="0"/>
                  </a:moveTo>
                  <a:lnTo>
                    <a:pt x="132460" y="0"/>
                  </a:lnTo>
                  <a:lnTo>
                    <a:pt x="90594" y="6753"/>
                  </a:lnTo>
                  <a:lnTo>
                    <a:pt x="54233" y="25558"/>
                  </a:lnTo>
                  <a:lnTo>
                    <a:pt x="25558" y="54233"/>
                  </a:lnTo>
                  <a:lnTo>
                    <a:pt x="6753" y="90594"/>
                  </a:lnTo>
                  <a:lnTo>
                    <a:pt x="0" y="132461"/>
                  </a:lnTo>
                  <a:lnTo>
                    <a:pt x="0" y="1191895"/>
                  </a:lnTo>
                  <a:lnTo>
                    <a:pt x="6753" y="1233761"/>
                  </a:lnTo>
                  <a:lnTo>
                    <a:pt x="25558" y="1270122"/>
                  </a:lnTo>
                  <a:lnTo>
                    <a:pt x="54233" y="1298797"/>
                  </a:lnTo>
                  <a:lnTo>
                    <a:pt x="90594" y="1317602"/>
                  </a:lnTo>
                  <a:lnTo>
                    <a:pt x="132460" y="1324356"/>
                  </a:lnTo>
                  <a:lnTo>
                    <a:pt x="6964807" y="1324356"/>
                  </a:lnTo>
                  <a:lnTo>
                    <a:pt x="7006673" y="1317602"/>
                  </a:lnTo>
                  <a:lnTo>
                    <a:pt x="7043034" y="1298797"/>
                  </a:lnTo>
                  <a:lnTo>
                    <a:pt x="7071709" y="1270122"/>
                  </a:lnTo>
                  <a:lnTo>
                    <a:pt x="7090514" y="1233761"/>
                  </a:lnTo>
                  <a:lnTo>
                    <a:pt x="7097268" y="1191895"/>
                  </a:lnTo>
                  <a:lnTo>
                    <a:pt x="7097268" y="132461"/>
                  </a:lnTo>
                  <a:lnTo>
                    <a:pt x="7090514" y="90594"/>
                  </a:lnTo>
                  <a:lnTo>
                    <a:pt x="7071709" y="54233"/>
                  </a:lnTo>
                  <a:lnTo>
                    <a:pt x="7043034" y="25558"/>
                  </a:lnTo>
                  <a:lnTo>
                    <a:pt x="7006673" y="6753"/>
                  </a:lnTo>
                  <a:lnTo>
                    <a:pt x="6964807" y="0"/>
                  </a:lnTo>
                  <a:close/>
                </a:path>
              </a:pathLst>
            </a:custGeom>
            <a:solidFill>
              <a:srgbClr val="A13B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114794" y="4665996"/>
              <a:ext cx="431165" cy="555625"/>
            </a:xfrm>
            <a:custGeom>
              <a:avLst/>
              <a:gdLst/>
              <a:ahLst/>
              <a:cxnLst/>
              <a:rect l="l" t="t" r="r" b="b"/>
              <a:pathLst>
                <a:path w="431165" h="555625">
                  <a:moveTo>
                    <a:pt x="0" y="0"/>
                  </a:moveTo>
                  <a:lnTo>
                    <a:pt x="0" y="555495"/>
                  </a:lnTo>
                  <a:lnTo>
                    <a:pt x="430647" y="277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8222742" y="4611751"/>
            <a:ext cx="5297170" cy="58737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484"/>
              </a:spcBef>
            </a:pP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right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choose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whether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turn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your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video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not.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6563868" y="5935979"/>
            <a:ext cx="7097395" cy="1325880"/>
            <a:chOff x="6563868" y="5935979"/>
            <a:chExt cx="7097395" cy="1325880"/>
          </a:xfrm>
        </p:grpSpPr>
        <p:sp>
          <p:nvSpPr>
            <p:cNvPr id="29" name="object 29" descr=""/>
            <p:cNvSpPr/>
            <p:nvPr/>
          </p:nvSpPr>
          <p:spPr>
            <a:xfrm>
              <a:off x="6563868" y="5935979"/>
              <a:ext cx="7097395" cy="1325880"/>
            </a:xfrm>
            <a:custGeom>
              <a:avLst/>
              <a:gdLst/>
              <a:ahLst/>
              <a:cxnLst/>
              <a:rect l="l" t="t" r="r" b="b"/>
              <a:pathLst>
                <a:path w="7097394" h="1325879">
                  <a:moveTo>
                    <a:pt x="6964680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8"/>
                  </a:lnTo>
                  <a:lnTo>
                    <a:pt x="0" y="1193292"/>
                  </a:lnTo>
                  <a:lnTo>
                    <a:pt x="6754" y="1235200"/>
                  </a:lnTo>
                  <a:lnTo>
                    <a:pt x="25566" y="1271597"/>
                  </a:lnTo>
                  <a:lnTo>
                    <a:pt x="54260" y="1300298"/>
                  </a:lnTo>
                  <a:lnTo>
                    <a:pt x="90659" y="1319120"/>
                  </a:lnTo>
                  <a:lnTo>
                    <a:pt x="132587" y="1325880"/>
                  </a:lnTo>
                  <a:lnTo>
                    <a:pt x="6964680" y="1325880"/>
                  </a:lnTo>
                  <a:lnTo>
                    <a:pt x="7006608" y="1319120"/>
                  </a:lnTo>
                  <a:lnTo>
                    <a:pt x="7043007" y="1300298"/>
                  </a:lnTo>
                  <a:lnTo>
                    <a:pt x="7071701" y="1271597"/>
                  </a:lnTo>
                  <a:lnTo>
                    <a:pt x="7090513" y="1235200"/>
                  </a:lnTo>
                  <a:lnTo>
                    <a:pt x="7097268" y="1193292"/>
                  </a:lnTo>
                  <a:lnTo>
                    <a:pt x="7097268" y="132588"/>
                  </a:lnTo>
                  <a:lnTo>
                    <a:pt x="7090513" y="90659"/>
                  </a:lnTo>
                  <a:lnTo>
                    <a:pt x="7071701" y="54260"/>
                  </a:lnTo>
                  <a:lnTo>
                    <a:pt x="7043007" y="25566"/>
                  </a:lnTo>
                  <a:lnTo>
                    <a:pt x="7006608" y="6754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D97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018761" y="6404783"/>
              <a:ext cx="625475" cy="391160"/>
            </a:xfrm>
            <a:custGeom>
              <a:avLst/>
              <a:gdLst/>
              <a:ahLst/>
              <a:cxnLst/>
              <a:rect l="l" t="t" r="r" b="b"/>
              <a:pathLst>
                <a:path w="625475" h="391159">
                  <a:moveTo>
                    <a:pt x="302203" y="7337"/>
                  </a:moveTo>
                  <a:lnTo>
                    <a:pt x="275419" y="22895"/>
                  </a:lnTo>
                  <a:lnTo>
                    <a:pt x="79602" y="23085"/>
                  </a:lnTo>
                  <a:lnTo>
                    <a:pt x="21898" y="63168"/>
                  </a:lnTo>
                  <a:lnTo>
                    <a:pt x="5832" y="102539"/>
                  </a:lnTo>
                  <a:lnTo>
                    <a:pt x="0" y="150509"/>
                  </a:lnTo>
                  <a:lnTo>
                    <a:pt x="6385" y="200629"/>
                  </a:lnTo>
                  <a:lnTo>
                    <a:pt x="23905" y="241143"/>
                  </a:lnTo>
                  <a:lnTo>
                    <a:pt x="50104" y="268243"/>
                  </a:lnTo>
                  <a:lnTo>
                    <a:pt x="82528" y="278122"/>
                  </a:lnTo>
                  <a:lnTo>
                    <a:pt x="258838" y="278122"/>
                  </a:lnTo>
                  <a:lnTo>
                    <a:pt x="258838" y="390723"/>
                  </a:lnTo>
                  <a:lnTo>
                    <a:pt x="333864" y="332546"/>
                  </a:lnTo>
                  <a:lnTo>
                    <a:pt x="408889" y="332546"/>
                  </a:lnTo>
                  <a:lnTo>
                    <a:pt x="408889" y="329468"/>
                  </a:lnTo>
                  <a:lnTo>
                    <a:pt x="288848" y="329468"/>
                  </a:lnTo>
                  <a:lnTo>
                    <a:pt x="288848" y="248096"/>
                  </a:lnTo>
                  <a:lnTo>
                    <a:pt x="82528" y="248096"/>
                  </a:lnTo>
                  <a:lnTo>
                    <a:pt x="63624" y="241060"/>
                  </a:lnTo>
                  <a:lnTo>
                    <a:pt x="46759" y="221203"/>
                  </a:lnTo>
                  <a:lnTo>
                    <a:pt x="34650" y="190395"/>
                  </a:lnTo>
                  <a:lnTo>
                    <a:pt x="30010" y="150509"/>
                  </a:lnTo>
                  <a:lnTo>
                    <a:pt x="34650" y="110622"/>
                  </a:lnTo>
                  <a:lnTo>
                    <a:pt x="46759" y="79814"/>
                  </a:lnTo>
                  <a:lnTo>
                    <a:pt x="63624" y="59957"/>
                  </a:lnTo>
                  <a:lnTo>
                    <a:pt x="82528" y="52922"/>
                  </a:lnTo>
                  <a:lnTo>
                    <a:pt x="589174" y="52922"/>
                  </a:lnTo>
                  <a:lnTo>
                    <a:pt x="573789" y="35750"/>
                  </a:lnTo>
                  <a:lnTo>
                    <a:pt x="532682" y="22895"/>
                  </a:lnTo>
                  <a:lnTo>
                    <a:pt x="397635" y="22895"/>
                  </a:lnTo>
                  <a:lnTo>
                    <a:pt x="394284" y="16151"/>
                  </a:lnTo>
                  <a:lnTo>
                    <a:pt x="388489" y="10947"/>
                  </a:lnTo>
                  <a:lnTo>
                    <a:pt x="385888" y="9983"/>
                  </a:lnTo>
                  <a:lnTo>
                    <a:pt x="314807" y="9983"/>
                  </a:lnTo>
                  <a:lnTo>
                    <a:pt x="308609" y="7999"/>
                  </a:lnTo>
                  <a:lnTo>
                    <a:pt x="302203" y="7337"/>
                  </a:lnTo>
                  <a:close/>
                </a:path>
                <a:path w="625475" h="391159">
                  <a:moveTo>
                    <a:pt x="408889" y="332546"/>
                  </a:moveTo>
                  <a:lnTo>
                    <a:pt x="333864" y="332546"/>
                  </a:lnTo>
                  <a:lnTo>
                    <a:pt x="408889" y="390723"/>
                  </a:lnTo>
                  <a:lnTo>
                    <a:pt x="408889" y="332546"/>
                  </a:lnTo>
                  <a:close/>
                </a:path>
                <a:path w="625475" h="391159">
                  <a:moveTo>
                    <a:pt x="333864" y="294562"/>
                  </a:moveTo>
                  <a:lnTo>
                    <a:pt x="288848" y="329468"/>
                  </a:lnTo>
                  <a:lnTo>
                    <a:pt x="378879" y="329468"/>
                  </a:lnTo>
                  <a:lnTo>
                    <a:pt x="333864" y="294562"/>
                  </a:lnTo>
                  <a:close/>
                </a:path>
                <a:path w="625475" h="391159">
                  <a:moveTo>
                    <a:pt x="408889" y="232782"/>
                  </a:moveTo>
                  <a:lnTo>
                    <a:pt x="378879" y="232782"/>
                  </a:lnTo>
                  <a:lnTo>
                    <a:pt x="378879" y="329468"/>
                  </a:lnTo>
                  <a:lnTo>
                    <a:pt x="408889" y="329468"/>
                  </a:lnTo>
                  <a:lnTo>
                    <a:pt x="408889" y="278122"/>
                  </a:lnTo>
                  <a:lnTo>
                    <a:pt x="593515" y="278122"/>
                  </a:lnTo>
                  <a:lnTo>
                    <a:pt x="600205" y="271404"/>
                  </a:lnTo>
                  <a:lnTo>
                    <a:pt x="600205" y="254820"/>
                  </a:lnTo>
                  <a:lnTo>
                    <a:pt x="593515" y="248096"/>
                  </a:lnTo>
                  <a:lnTo>
                    <a:pt x="408889" y="248096"/>
                  </a:lnTo>
                  <a:lnTo>
                    <a:pt x="408889" y="232782"/>
                  </a:lnTo>
                  <a:close/>
                </a:path>
                <a:path w="625475" h="391159">
                  <a:moveTo>
                    <a:pt x="415492" y="210562"/>
                  </a:moveTo>
                  <a:lnTo>
                    <a:pt x="258838" y="210562"/>
                  </a:lnTo>
                  <a:lnTo>
                    <a:pt x="258838" y="248096"/>
                  </a:lnTo>
                  <a:lnTo>
                    <a:pt x="288848" y="248096"/>
                  </a:lnTo>
                  <a:lnTo>
                    <a:pt x="288848" y="229254"/>
                  </a:lnTo>
                  <a:lnTo>
                    <a:pt x="408889" y="229254"/>
                  </a:lnTo>
                  <a:lnTo>
                    <a:pt x="408889" y="213190"/>
                  </a:lnTo>
                  <a:lnTo>
                    <a:pt x="411171" y="212539"/>
                  </a:lnTo>
                  <a:lnTo>
                    <a:pt x="413385" y="211657"/>
                  </a:lnTo>
                  <a:lnTo>
                    <a:pt x="415492" y="210562"/>
                  </a:lnTo>
                  <a:close/>
                </a:path>
                <a:path w="625475" h="391159">
                  <a:moveTo>
                    <a:pt x="543935" y="210562"/>
                  </a:moveTo>
                  <a:lnTo>
                    <a:pt x="513925" y="210562"/>
                  </a:lnTo>
                  <a:lnTo>
                    <a:pt x="514708" y="220571"/>
                  </a:lnTo>
                  <a:lnTo>
                    <a:pt x="517046" y="230342"/>
                  </a:lnTo>
                  <a:lnTo>
                    <a:pt x="520804" y="239512"/>
                  </a:lnTo>
                  <a:lnTo>
                    <a:pt x="526004" y="248096"/>
                  </a:lnTo>
                  <a:lnTo>
                    <a:pt x="585200" y="248096"/>
                  </a:lnTo>
                  <a:lnTo>
                    <a:pt x="569738" y="245700"/>
                  </a:lnTo>
                  <a:lnTo>
                    <a:pt x="556828" y="237847"/>
                  </a:lnTo>
                  <a:lnTo>
                    <a:pt x="547788" y="225735"/>
                  </a:lnTo>
                  <a:lnTo>
                    <a:pt x="543935" y="210562"/>
                  </a:lnTo>
                  <a:close/>
                </a:path>
                <a:path w="625475" h="391159">
                  <a:moveTo>
                    <a:pt x="359898" y="232031"/>
                  </a:moveTo>
                  <a:lnTo>
                    <a:pt x="316833" y="232031"/>
                  </a:lnTo>
                  <a:lnTo>
                    <a:pt x="322616" y="237405"/>
                  </a:lnTo>
                  <a:lnTo>
                    <a:pt x="330175" y="240451"/>
                  </a:lnTo>
                  <a:lnTo>
                    <a:pt x="338065" y="240589"/>
                  </a:lnTo>
                  <a:lnTo>
                    <a:pt x="346806" y="240627"/>
                  </a:lnTo>
                  <a:lnTo>
                    <a:pt x="355171" y="237042"/>
                  </a:lnTo>
                  <a:lnTo>
                    <a:pt x="359898" y="232031"/>
                  </a:lnTo>
                  <a:close/>
                </a:path>
                <a:path w="625475" h="391159">
                  <a:moveTo>
                    <a:pt x="408889" y="229254"/>
                  </a:moveTo>
                  <a:lnTo>
                    <a:pt x="288848" y="229254"/>
                  </a:lnTo>
                  <a:lnTo>
                    <a:pt x="290586" y="230342"/>
                  </a:lnTo>
                  <a:lnTo>
                    <a:pt x="292418" y="231274"/>
                  </a:lnTo>
                  <a:lnTo>
                    <a:pt x="301565" y="234846"/>
                  </a:lnTo>
                  <a:lnTo>
                    <a:pt x="309593" y="234846"/>
                  </a:lnTo>
                  <a:lnTo>
                    <a:pt x="316833" y="232031"/>
                  </a:lnTo>
                  <a:lnTo>
                    <a:pt x="359898" y="232031"/>
                  </a:lnTo>
                  <a:lnTo>
                    <a:pt x="361173" y="230680"/>
                  </a:lnTo>
                  <a:lnTo>
                    <a:pt x="408889" y="230680"/>
                  </a:lnTo>
                  <a:lnTo>
                    <a:pt x="408889" y="229254"/>
                  </a:lnTo>
                  <a:close/>
                </a:path>
                <a:path w="625475" h="391159">
                  <a:moveTo>
                    <a:pt x="408889" y="230680"/>
                  </a:moveTo>
                  <a:lnTo>
                    <a:pt x="361173" y="230680"/>
                  </a:lnTo>
                  <a:lnTo>
                    <a:pt x="366762" y="233032"/>
                  </a:lnTo>
                  <a:lnTo>
                    <a:pt x="372896" y="233758"/>
                  </a:lnTo>
                  <a:lnTo>
                    <a:pt x="378879" y="232782"/>
                  </a:lnTo>
                  <a:lnTo>
                    <a:pt x="408889" y="232782"/>
                  </a:lnTo>
                  <a:lnTo>
                    <a:pt x="408889" y="230680"/>
                  </a:lnTo>
                  <a:close/>
                </a:path>
                <a:path w="625475" h="391159">
                  <a:moveTo>
                    <a:pt x="68348" y="104493"/>
                  </a:moveTo>
                  <a:lnTo>
                    <a:pt x="60320" y="109597"/>
                  </a:lnTo>
                  <a:lnTo>
                    <a:pt x="56981" y="124779"/>
                  </a:lnTo>
                  <a:lnTo>
                    <a:pt x="56231" y="132005"/>
                  </a:lnTo>
                  <a:lnTo>
                    <a:pt x="56269" y="139249"/>
                  </a:lnTo>
                  <a:lnTo>
                    <a:pt x="60339" y="167271"/>
                  </a:lnTo>
                  <a:lnTo>
                    <a:pt x="71499" y="189909"/>
                  </a:lnTo>
                  <a:lnTo>
                    <a:pt x="88173" y="205046"/>
                  </a:lnTo>
                  <a:lnTo>
                    <a:pt x="108787" y="210562"/>
                  </a:lnTo>
                  <a:lnTo>
                    <a:pt x="588951" y="210562"/>
                  </a:lnTo>
                  <a:lnTo>
                    <a:pt x="602038" y="207543"/>
                  </a:lnTo>
                  <a:lnTo>
                    <a:pt x="613701" y="197669"/>
                  </a:lnTo>
                  <a:lnTo>
                    <a:pt x="619099" y="186090"/>
                  </a:lnTo>
                  <a:lnTo>
                    <a:pt x="336414" y="186090"/>
                  </a:lnTo>
                  <a:lnTo>
                    <a:pt x="310847" y="180941"/>
                  </a:lnTo>
                  <a:lnTo>
                    <a:pt x="310243" y="180535"/>
                  </a:lnTo>
                  <a:lnTo>
                    <a:pt x="108787" y="180535"/>
                  </a:lnTo>
                  <a:lnTo>
                    <a:pt x="100775" y="177410"/>
                  </a:lnTo>
                  <a:lnTo>
                    <a:pt x="93538" y="168759"/>
                  </a:lnTo>
                  <a:lnTo>
                    <a:pt x="88298" y="155675"/>
                  </a:lnTo>
                  <a:lnTo>
                    <a:pt x="86279" y="139249"/>
                  </a:lnTo>
                  <a:lnTo>
                    <a:pt x="86241" y="134200"/>
                  </a:lnTo>
                  <a:lnTo>
                    <a:pt x="86773" y="129165"/>
                  </a:lnTo>
                  <a:lnTo>
                    <a:pt x="89655" y="116128"/>
                  </a:lnTo>
                  <a:lnTo>
                    <a:pt x="84553" y="108096"/>
                  </a:lnTo>
                  <a:lnTo>
                    <a:pt x="68348" y="104493"/>
                  </a:lnTo>
                  <a:close/>
                </a:path>
                <a:path w="625475" h="391159">
                  <a:moveTo>
                    <a:pt x="431785" y="54273"/>
                  </a:moveTo>
                  <a:lnTo>
                    <a:pt x="336414" y="54273"/>
                  </a:lnTo>
                  <a:lnTo>
                    <a:pt x="362055" y="59452"/>
                  </a:lnTo>
                  <a:lnTo>
                    <a:pt x="382994" y="73577"/>
                  </a:lnTo>
                  <a:lnTo>
                    <a:pt x="397111" y="94527"/>
                  </a:lnTo>
                  <a:lnTo>
                    <a:pt x="402287" y="120182"/>
                  </a:lnTo>
                  <a:lnTo>
                    <a:pt x="397111" y="145837"/>
                  </a:lnTo>
                  <a:lnTo>
                    <a:pt x="382994" y="166786"/>
                  </a:lnTo>
                  <a:lnTo>
                    <a:pt x="362055" y="180911"/>
                  </a:lnTo>
                  <a:lnTo>
                    <a:pt x="336414" y="186090"/>
                  </a:lnTo>
                  <a:lnTo>
                    <a:pt x="619099" y="186090"/>
                  </a:lnTo>
                  <a:lnTo>
                    <a:pt x="621689" y="180535"/>
                  </a:lnTo>
                  <a:lnTo>
                    <a:pt x="434398" y="180535"/>
                  </a:lnTo>
                  <a:lnTo>
                    <a:pt x="441519" y="177239"/>
                  </a:lnTo>
                  <a:lnTo>
                    <a:pt x="447065" y="171283"/>
                  </a:lnTo>
                  <a:lnTo>
                    <a:pt x="450617" y="161966"/>
                  </a:lnTo>
                  <a:lnTo>
                    <a:pt x="452648" y="156702"/>
                  </a:lnTo>
                  <a:lnTo>
                    <a:pt x="452648" y="148676"/>
                  </a:lnTo>
                  <a:lnTo>
                    <a:pt x="449853" y="141426"/>
                  </a:lnTo>
                  <a:lnTo>
                    <a:pt x="455155" y="135708"/>
                  </a:lnTo>
                  <a:lnTo>
                    <a:pt x="458100" y="128201"/>
                  </a:lnTo>
                  <a:lnTo>
                    <a:pt x="458144" y="111662"/>
                  </a:lnTo>
                  <a:lnTo>
                    <a:pt x="454561" y="103292"/>
                  </a:lnTo>
                  <a:lnTo>
                    <a:pt x="448203" y="97286"/>
                  </a:lnTo>
                  <a:lnTo>
                    <a:pt x="450165" y="91083"/>
                  </a:lnTo>
                  <a:lnTo>
                    <a:pt x="432072" y="55999"/>
                  </a:lnTo>
                  <a:lnTo>
                    <a:pt x="431906" y="54823"/>
                  </a:lnTo>
                  <a:lnTo>
                    <a:pt x="431785" y="54273"/>
                  </a:lnTo>
                  <a:close/>
                </a:path>
                <a:path w="625475" h="391159">
                  <a:moveTo>
                    <a:pt x="136771" y="52922"/>
                  </a:moveTo>
                  <a:lnTo>
                    <a:pt x="82528" y="52922"/>
                  </a:lnTo>
                  <a:lnTo>
                    <a:pt x="102080" y="59607"/>
                  </a:lnTo>
                  <a:lnTo>
                    <a:pt x="117522" y="78267"/>
                  </a:lnTo>
                  <a:lnTo>
                    <a:pt x="127652" y="106759"/>
                  </a:lnTo>
                  <a:lnTo>
                    <a:pt x="131089" y="140960"/>
                  </a:lnTo>
                  <a:lnTo>
                    <a:pt x="131210" y="145837"/>
                  </a:lnTo>
                  <a:lnTo>
                    <a:pt x="130647" y="164701"/>
                  </a:lnTo>
                  <a:lnTo>
                    <a:pt x="128087" y="175844"/>
                  </a:lnTo>
                  <a:lnTo>
                    <a:pt x="121504" y="179949"/>
                  </a:lnTo>
                  <a:lnTo>
                    <a:pt x="108787" y="180535"/>
                  </a:lnTo>
                  <a:lnTo>
                    <a:pt x="153202" y="180535"/>
                  </a:lnTo>
                  <a:lnTo>
                    <a:pt x="156670" y="171505"/>
                  </a:lnTo>
                  <a:lnTo>
                    <a:pt x="159188" y="162189"/>
                  </a:lnTo>
                  <a:lnTo>
                    <a:pt x="160738" y="152662"/>
                  </a:lnTo>
                  <a:lnTo>
                    <a:pt x="161138" y="145837"/>
                  </a:lnTo>
                  <a:lnTo>
                    <a:pt x="161072" y="139249"/>
                  </a:lnTo>
                  <a:lnTo>
                    <a:pt x="159634" y="116090"/>
                  </a:lnTo>
                  <a:lnTo>
                    <a:pt x="154806" y="91881"/>
                  </a:lnTo>
                  <a:lnTo>
                    <a:pt x="147093" y="70713"/>
                  </a:lnTo>
                  <a:lnTo>
                    <a:pt x="136771" y="52922"/>
                  </a:lnTo>
                  <a:close/>
                </a:path>
                <a:path w="625475" h="391159">
                  <a:moveTo>
                    <a:pt x="431397" y="52922"/>
                  </a:moveTo>
                  <a:lnTo>
                    <a:pt x="244283" y="52922"/>
                  </a:lnTo>
                  <a:lnTo>
                    <a:pt x="244204" y="53929"/>
                  </a:lnTo>
                  <a:lnTo>
                    <a:pt x="244133" y="56731"/>
                  </a:lnTo>
                  <a:lnTo>
                    <a:pt x="244283" y="58627"/>
                  </a:lnTo>
                  <a:lnTo>
                    <a:pt x="233880" y="65353"/>
                  </a:lnTo>
                  <a:lnTo>
                    <a:pt x="227083" y="75200"/>
                  </a:lnTo>
                  <a:lnTo>
                    <a:pt x="224460" y="86876"/>
                  </a:lnTo>
                  <a:lnTo>
                    <a:pt x="226577" y="99088"/>
                  </a:lnTo>
                  <a:lnTo>
                    <a:pt x="221175" y="104912"/>
                  </a:lnTo>
                  <a:lnTo>
                    <a:pt x="218124" y="112537"/>
                  </a:lnTo>
                  <a:lnTo>
                    <a:pt x="218071" y="124779"/>
                  </a:lnTo>
                  <a:lnTo>
                    <a:pt x="218178" y="129165"/>
                  </a:lnTo>
                  <a:lnTo>
                    <a:pt x="221694" y="137166"/>
                  </a:lnTo>
                  <a:lnTo>
                    <a:pt x="227927" y="143002"/>
                  </a:lnTo>
                  <a:lnTo>
                    <a:pt x="225947" y="149185"/>
                  </a:lnTo>
                  <a:lnTo>
                    <a:pt x="225287" y="155576"/>
                  </a:lnTo>
                  <a:lnTo>
                    <a:pt x="225947" y="161966"/>
                  </a:lnTo>
                  <a:lnTo>
                    <a:pt x="227927" y="168149"/>
                  </a:lnTo>
                  <a:lnTo>
                    <a:pt x="229991" y="173004"/>
                  </a:lnTo>
                  <a:lnTo>
                    <a:pt x="233242" y="177264"/>
                  </a:lnTo>
                  <a:lnTo>
                    <a:pt x="237381" y="180535"/>
                  </a:lnTo>
                  <a:lnTo>
                    <a:pt x="310243" y="180535"/>
                  </a:lnTo>
                  <a:lnTo>
                    <a:pt x="289941" y="166892"/>
                  </a:lnTo>
                  <a:lnTo>
                    <a:pt x="275804" y="146040"/>
                  </a:lnTo>
                  <a:lnTo>
                    <a:pt x="270542" y="120482"/>
                  </a:lnTo>
                  <a:lnTo>
                    <a:pt x="275600" y="94804"/>
                  </a:lnTo>
                  <a:lnTo>
                    <a:pt x="289622" y="73790"/>
                  </a:lnTo>
                  <a:lnTo>
                    <a:pt x="310497" y="59570"/>
                  </a:lnTo>
                  <a:lnTo>
                    <a:pt x="336114" y="54273"/>
                  </a:lnTo>
                  <a:lnTo>
                    <a:pt x="431785" y="54273"/>
                  </a:lnTo>
                  <a:lnTo>
                    <a:pt x="431710" y="53929"/>
                  </a:lnTo>
                  <a:lnTo>
                    <a:pt x="431397" y="52922"/>
                  </a:lnTo>
                  <a:close/>
                </a:path>
                <a:path w="625475" h="391159">
                  <a:moveTo>
                    <a:pt x="589174" y="52922"/>
                  </a:moveTo>
                  <a:lnTo>
                    <a:pt x="532682" y="52922"/>
                  </a:lnTo>
                  <a:lnTo>
                    <a:pt x="553187" y="58501"/>
                  </a:lnTo>
                  <a:lnTo>
                    <a:pt x="569647" y="73068"/>
                  </a:lnTo>
                  <a:lnTo>
                    <a:pt x="582005" y="93363"/>
                  </a:lnTo>
                  <a:lnTo>
                    <a:pt x="590201" y="116128"/>
                  </a:lnTo>
                  <a:lnTo>
                    <a:pt x="594674" y="140960"/>
                  </a:lnTo>
                  <a:lnTo>
                    <a:pt x="594851" y="160802"/>
                  </a:lnTo>
                  <a:lnTo>
                    <a:pt x="592390" y="174409"/>
                  </a:lnTo>
                  <a:lnTo>
                    <a:pt x="588951" y="180535"/>
                  </a:lnTo>
                  <a:lnTo>
                    <a:pt x="621689" y="180535"/>
                  </a:lnTo>
                  <a:lnTo>
                    <a:pt x="622071" y="179717"/>
                  </a:lnTo>
                  <a:lnTo>
                    <a:pt x="625276" y="152460"/>
                  </a:lnTo>
                  <a:lnTo>
                    <a:pt x="619688" y="110048"/>
                  </a:lnTo>
                  <a:lnTo>
                    <a:pt x="602659" y="67973"/>
                  </a:lnTo>
                  <a:lnTo>
                    <a:pt x="589174" y="52922"/>
                  </a:lnTo>
                  <a:close/>
                </a:path>
                <a:path w="625475" h="391159">
                  <a:moveTo>
                    <a:pt x="329168" y="0"/>
                  </a:moveTo>
                  <a:lnTo>
                    <a:pt x="320784" y="3590"/>
                  </a:lnTo>
                  <a:lnTo>
                    <a:pt x="314807" y="9983"/>
                  </a:lnTo>
                  <a:lnTo>
                    <a:pt x="385888" y="9983"/>
                  </a:lnTo>
                  <a:lnTo>
                    <a:pt x="381430" y="8332"/>
                  </a:lnTo>
                  <a:lnTo>
                    <a:pt x="358922" y="8332"/>
                  </a:lnTo>
                  <a:lnTo>
                    <a:pt x="353164" y="3102"/>
                  </a:lnTo>
                  <a:lnTo>
                    <a:pt x="345693" y="168"/>
                  </a:lnTo>
                  <a:lnTo>
                    <a:pt x="329168" y="0"/>
                  </a:lnTo>
                  <a:close/>
                </a:path>
                <a:path w="625475" h="391159">
                  <a:moveTo>
                    <a:pt x="374209" y="5411"/>
                  </a:moveTo>
                  <a:lnTo>
                    <a:pt x="366143" y="5411"/>
                  </a:lnTo>
                  <a:lnTo>
                    <a:pt x="358922" y="8332"/>
                  </a:lnTo>
                  <a:lnTo>
                    <a:pt x="381430" y="8332"/>
                  </a:lnTo>
                  <a:lnTo>
                    <a:pt x="374209" y="5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8222742" y="6267958"/>
            <a:ext cx="4615180" cy="58737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484"/>
              </a:spcBef>
            </a:pP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r>
              <a:rPr dirty="0" sz="20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prepares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exam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ease.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8225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</a:pPr>
            <a:r>
              <a:rPr dirty="0" sz="5600" spc="-155"/>
              <a:t>Introduction</a:t>
            </a:r>
            <a:endParaRPr sz="5600"/>
          </a:p>
        </p:txBody>
      </p:sp>
      <p:sp>
        <p:nvSpPr>
          <p:cNvPr id="4" name="object 4" descr=""/>
          <p:cNvSpPr txBox="1"/>
          <p:nvPr/>
        </p:nvSpPr>
        <p:spPr>
          <a:xfrm>
            <a:off x="709066" y="4099966"/>
            <a:ext cx="7547609" cy="2005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90"/>
              </a:spcBef>
            </a:pPr>
            <a:r>
              <a:rPr dirty="0" sz="1600" spc="-40">
                <a:solidFill>
                  <a:srgbClr val="E4DFDF"/>
                </a:solidFill>
                <a:latin typeface="Carlito"/>
                <a:cs typeface="Carlito"/>
              </a:rPr>
              <a:t>Welcome</a:t>
            </a:r>
            <a:r>
              <a:rPr dirty="0" sz="160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6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40">
                <a:solidFill>
                  <a:srgbClr val="E4DFDF"/>
                </a:solidFill>
                <a:latin typeface="Carlito"/>
                <a:cs typeface="Carlito"/>
              </a:rPr>
              <a:t>comprehensive</a:t>
            </a:r>
            <a:r>
              <a:rPr dirty="0" sz="160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analysis</a:t>
            </a:r>
            <a:r>
              <a:rPr dirty="0" sz="16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0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landmark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6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6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45">
                <a:solidFill>
                  <a:srgbClr val="E4DFDF"/>
                </a:solidFill>
                <a:latin typeface="Carlito"/>
                <a:cs typeface="Carlito"/>
              </a:rPr>
              <a:t>cases.</a:t>
            </a:r>
            <a:r>
              <a:rPr dirty="0" sz="160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6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4DFDF"/>
                </a:solidFill>
                <a:latin typeface="Carlito"/>
                <a:cs typeface="Carlito"/>
              </a:rPr>
              <a:t>presentation 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will</a:t>
            </a:r>
            <a:r>
              <a:rPr dirty="0" sz="160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explore</a:t>
            </a:r>
            <a:r>
              <a:rPr dirty="0" sz="1600" spc="-25">
                <a:solidFill>
                  <a:srgbClr val="E4DFDF"/>
                </a:solidFill>
                <a:latin typeface="Carlito"/>
                <a:cs typeface="Carlito"/>
              </a:rPr>
              <a:t> key</a:t>
            </a:r>
            <a:r>
              <a:rPr dirty="0" sz="160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court decisions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 that</a:t>
            </a:r>
            <a:r>
              <a:rPr dirty="0" sz="16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have</a:t>
            </a:r>
            <a:r>
              <a:rPr dirty="0" sz="16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shaped</a:t>
            </a:r>
            <a:r>
              <a:rPr dirty="0" sz="16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doctrine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600" spc="-9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60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English</a:t>
            </a:r>
            <a:r>
              <a:rPr dirty="0" sz="16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E4DFDF"/>
                </a:solidFill>
                <a:latin typeface="Carlito"/>
                <a:cs typeface="Carlito"/>
              </a:rPr>
              <a:t>and 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Hong</a:t>
            </a:r>
            <a:r>
              <a:rPr dirty="0" sz="16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Kong</a:t>
            </a:r>
            <a:r>
              <a:rPr dirty="0" sz="160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law.</a:t>
            </a:r>
            <a:r>
              <a:rPr dirty="0" sz="16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20">
                <a:solidFill>
                  <a:srgbClr val="E4DFDF"/>
                </a:solidFill>
                <a:latin typeface="Carlito"/>
                <a:cs typeface="Carlito"/>
              </a:rPr>
              <a:t>We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 will</a:t>
            </a:r>
            <a:r>
              <a:rPr dirty="0" sz="16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examine</a:t>
            </a:r>
            <a:r>
              <a:rPr dirty="0" sz="16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00" spc="-45">
                <a:solidFill>
                  <a:srgbClr val="E4DFDF"/>
                </a:solidFill>
                <a:latin typeface="Carlito"/>
                <a:cs typeface="Carlito"/>
              </a:rPr>
              <a:t> facts,</a:t>
            </a:r>
            <a:r>
              <a:rPr dirty="0" sz="16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reasoning,</a:t>
            </a:r>
            <a:r>
              <a:rPr dirty="0" sz="160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6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40">
                <a:solidFill>
                  <a:srgbClr val="E4DFDF"/>
                </a:solidFill>
                <a:latin typeface="Carlito"/>
                <a:cs typeface="Carlito"/>
              </a:rPr>
              <a:t>implications</a:t>
            </a:r>
            <a:r>
              <a:rPr dirty="0" sz="16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 these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45">
                <a:solidFill>
                  <a:srgbClr val="E4DFDF"/>
                </a:solidFill>
                <a:latin typeface="Carlito"/>
                <a:cs typeface="Carlito"/>
              </a:rPr>
              <a:t>cases,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4DFDF"/>
                </a:solidFill>
                <a:latin typeface="Carlito"/>
                <a:cs typeface="Carlito"/>
              </a:rPr>
              <a:t>deriving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essential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40">
                <a:solidFill>
                  <a:srgbClr val="E4DFDF"/>
                </a:solidFill>
                <a:latin typeface="Carlito"/>
                <a:cs typeface="Carlito"/>
              </a:rPr>
              <a:t>principles</a:t>
            </a:r>
            <a:r>
              <a:rPr dirty="0" sz="16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that</a:t>
            </a:r>
            <a:r>
              <a:rPr dirty="0" sz="16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continue </a:t>
            </a:r>
            <a:r>
              <a:rPr dirty="0" sz="160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guide</a:t>
            </a:r>
            <a:r>
              <a:rPr dirty="0" sz="16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courts</a:t>
            </a:r>
            <a:r>
              <a:rPr dirty="0" sz="160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60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45">
                <a:solidFill>
                  <a:srgbClr val="E4DFDF"/>
                </a:solidFill>
                <a:latin typeface="Carlito"/>
                <a:cs typeface="Carlito"/>
              </a:rPr>
              <a:t>inform</a:t>
            </a:r>
            <a:r>
              <a:rPr dirty="0" sz="160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employer</a:t>
            </a:r>
            <a:r>
              <a:rPr dirty="0" sz="160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40">
                <a:solidFill>
                  <a:srgbClr val="E4DFDF"/>
                </a:solidFill>
                <a:latin typeface="Carlito"/>
                <a:cs typeface="Carlito"/>
              </a:rPr>
              <a:t>practices</a:t>
            </a:r>
            <a:r>
              <a:rPr dirty="0" sz="16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today.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4DFDF"/>
                </a:solidFill>
                <a:latin typeface="Carlito"/>
                <a:cs typeface="Carlito"/>
              </a:rPr>
              <a:t>Through 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6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case</a:t>
            </a:r>
            <a:r>
              <a:rPr dirty="0" sz="16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study</a:t>
            </a:r>
            <a:r>
              <a:rPr dirty="0" sz="16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approach,</a:t>
            </a:r>
            <a:r>
              <a:rPr dirty="0" sz="160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we</a:t>
            </a:r>
            <a:r>
              <a:rPr dirty="0" sz="16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E4DFDF"/>
                </a:solidFill>
                <a:latin typeface="Carlito"/>
                <a:cs typeface="Carlito"/>
              </a:rPr>
              <a:t>aim</a:t>
            </a:r>
            <a:r>
              <a:rPr dirty="0" sz="16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deepen</a:t>
            </a:r>
            <a:r>
              <a:rPr dirty="0" sz="16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40">
                <a:solidFill>
                  <a:srgbClr val="E4DFDF"/>
                </a:solidFill>
                <a:latin typeface="Carlito"/>
                <a:cs typeface="Carlito"/>
              </a:rPr>
              <a:t>your understanding</a:t>
            </a:r>
            <a:r>
              <a:rPr dirty="0" sz="160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60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4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60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6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25">
                <a:solidFill>
                  <a:srgbClr val="E4DFDF"/>
                </a:solidFill>
                <a:latin typeface="Carlito"/>
                <a:cs typeface="Carlito"/>
              </a:rPr>
              <a:t>its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evolving</a:t>
            </a:r>
            <a:r>
              <a:rPr dirty="0" sz="160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application</a:t>
            </a:r>
            <a:r>
              <a:rPr dirty="0" sz="16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6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35">
                <a:solidFill>
                  <a:srgbClr val="E4DFDF"/>
                </a:solidFill>
                <a:latin typeface="Carlito"/>
                <a:cs typeface="Carlito"/>
              </a:rPr>
              <a:t>modern</a:t>
            </a:r>
            <a:r>
              <a:rPr dirty="0" sz="1600" spc="-30">
                <a:solidFill>
                  <a:srgbClr val="E4DFDF"/>
                </a:solidFill>
                <a:latin typeface="Carlito"/>
                <a:cs typeface="Carlito"/>
              </a:rPr>
              <a:t> legal</a:t>
            </a:r>
            <a:r>
              <a:rPr dirty="0" sz="16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E4DFDF"/>
                </a:solidFill>
                <a:latin typeface="Carlito"/>
                <a:cs typeface="Carlito"/>
              </a:rPr>
              <a:t>contexts.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655701"/>
            <a:ext cx="7096125" cy="704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0"/>
              <a:t>Overview</a:t>
            </a:r>
            <a:r>
              <a:rPr dirty="0" spc="-290"/>
              <a:t> </a:t>
            </a:r>
            <a:r>
              <a:rPr dirty="0" spc="-85"/>
              <a:t>of</a:t>
            </a:r>
            <a:r>
              <a:rPr dirty="0" spc="-245"/>
              <a:t> </a:t>
            </a:r>
            <a:r>
              <a:rPr dirty="0" spc="-114"/>
              <a:t>Case</a:t>
            </a:r>
            <a:r>
              <a:rPr dirty="0" spc="-260"/>
              <a:t> </a:t>
            </a:r>
            <a:r>
              <a:rPr dirty="0" spc="-120"/>
              <a:t>Study</a:t>
            </a:r>
            <a:r>
              <a:rPr dirty="0" spc="-250"/>
              <a:t> </a:t>
            </a:r>
            <a:r>
              <a:rPr dirty="0" spc="-65"/>
              <a:t>Method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90955" y="1859279"/>
            <a:ext cx="6416040" cy="2056130"/>
            <a:chOff x="790955" y="1859279"/>
            <a:chExt cx="6416040" cy="2056130"/>
          </a:xfrm>
        </p:grpSpPr>
        <p:sp>
          <p:nvSpPr>
            <p:cNvPr id="4" name="object 4" descr=""/>
            <p:cNvSpPr/>
            <p:nvPr/>
          </p:nvSpPr>
          <p:spPr>
            <a:xfrm>
              <a:off x="794765" y="1863089"/>
              <a:ext cx="6408420" cy="2048510"/>
            </a:xfrm>
            <a:custGeom>
              <a:avLst/>
              <a:gdLst/>
              <a:ahLst/>
              <a:cxnLst/>
              <a:rect l="l" t="t" r="r" b="b"/>
              <a:pathLst>
                <a:path w="6408420" h="2048510">
                  <a:moveTo>
                    <a:pt x="6313170" y="0"/>
                  </a:moveTo>
                  <a:lnTo>
                    <a:pt x="95288" y="0"/>
                  </a:lnTo>
                  <a:lnTo>
                    <a:pt x="58196" y="7489"/>
                  </a:lnTo>
                  <a:lnTo>
                    <a:pt x="27908" y="27908"/>
                  </a:lnTo>
                  <a:lnTo>
                    <a:pt x="7487" y="58185"/>
                  </a:lnTo>
                  <a:lnTo>
                    <a:pt x="0" y="95250"/>
                  </a:lnTo>
                  <a:lnTo>
                    <a:pt x="0" y="1953006"/>
                  </a:lnTo>
                  <a:lnTo>
                    <a:pt x="7487" y="1990070"/>
                  </a:lnTo>
                  <a:lnTo>
                    <a:pt x="27908" y="2020347"/>
                  </a:lnTo>
                  <a:lnTo>
                    <a:pt x="58196" y="2040766"/>
                  </a:lnTo>
                  <a:lnTo>
                    <a:pt x="95288" y="2048256"/>
                  </a:lnTo>
                  <a:lnTo>
                    <a:pt x="6313170" y="2048256"/>
                  </a:lnTo>
                  <a:lnTo>
                    <a:pt x="6350234" y="2040766"/>
                  </a:lnTo>
                  <a:lnTo>
                    <a:pt x="6380511" y="2020347"/>
                  </a:lnTo>
                  <a:lnTo>
                    <a:pt x="6400930" y="1990070"/>
                  </a:lnTo>
                  <a:lnTo>
                    <a:pt x="6408420" y="1953006"/>
                  </a:lnTo>
                  <a:lnTo>
                    <a:pt x="6408420" y="95250"/>
                  </a:lnTo>
                  <a:lnTo>
                    <a:pt x="6400930" y="58185"/>
                  </a:lnTo>
                  <a:lnTo>
                    <a:pt x="6380511" y="27908"/>
                  </a:lnTo>
                  <a:lnTo>
                    <a:pt x="6350234" y="7489"/>
                  </a:lnTo>
                  <a:lnTo>
                    <a:pt x="6313170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94765" y="1863089"/>
              <a:ext cx="6408420" cy="2048510"/>
            </a:xfrm>
            <a:custGeom>
              <a:avLst/>
              <a:gdLst/>
              <a:ahLst/>
              <a:cxnLst/>
              <a:rect l="l" t="t" r="r" b="b"/>
              <a:pathLst>
                <a:path w="6408420" h="2048510">
                  <a:moveTo>
                    <a:pt x="0" y="95250"/>
                  </a:moveTo>
                  <a:lnTo>
                    <a:pt x="7487" y="58185"/>
                  </a:lnTo>
                  <a:lnTo>
                    <a:pt x="27908" y="27908"/>
                  </a:lnTo>
                  <a:lnTo>
                    <a:pt x="58196" y="7489"/>
                  </a:lnTo>
                  <a:lnTo>
                    <a:pt x="95288" y="0"/>
                  </a:lnTo>
                  <a:lnTo>
                    <a:pt x="6313170" y="0"/>
                  </a:lnTo>
                  <a:lnTo>
                    <a:pt x="6350234" y="7489"/>
                  </a:lnTo>
                  <a:lnTo>
                    <a:pt x="6380511" y="27908"/>
                  </a:lnTo>
                  <a:lnTo>
                    <a:pt x="6400930" y="58185"/>
                  </a:lnTo>
                  <a:lnTo>
                    <a:pt x="6408420" y="95250"/>
                  </a:lnTo>
                  <a:lnTo>
                    <a:pt x="6408420" y="1953006"/>
                  </a:lnTo>
                  <a:lnTo>
                    <a:pt x="6400930" y="1990070"/>
                  </a:lnTo>
                  <a:lnTo>
                    <a:pt x="6380511" y="2020347"/>
                  </a:lnTo>
                  <a:lnTo>
                    <a:pt x="6350234" y="2040766"/>
                  </a:lnTo>
                  <a:lnTo>
                    <a:pt x="6313170" y="2048256"/>
                  </a:lnTo>
                  <a:lnTo>
                    <a:pt x="95288" y="2048256"/>
                  </a:lnTo>
                  <a:lnTo>
                    <a:pt x="58196" y="2040766"/>
                  </a:lnTo>
                  <a:lnTo>
                    <a:pt x="27908" y="2020347"/>
                  </a:lnTo>
                  <a:lnTo>
                    <a:pt x="7487" y="1990070"/>
                  </a:lnTo>
                  <a:lnTo>
                    <a:pt x="0" y="1953006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15695" y="2072767"/>
            <a:ext cx="271907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5" b="1">
                <a:solidFill>
                  <a:srgbClr val="E4DFDF"/>
                </a:solidFill>
                <a:latin typeface="Carlito"/>
                <a:cs typeface="Carlito"/>
              </a:rPr>
              <a:t>Step</a:t>
            </a:r>
            <a:r>
              <a:rPr dirty="0" sz="2200" spc="-11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45" b="1">
                <a:solidFill>
                  <a:srgbClr val="E4DFDF"/>
                </a:solidFill>
                <a:latin typeface="Carlito"/>
                <a:cs typeface="Carlito"/>
              </a:rPr>
              <a:t>1:</a:t>
            </a:r>
            <a:r>
              <a:rPr dirty="0" sz="2200" spc="-11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70" b="1">
                <a:solidFill>
                  <a:srgbClr val="E4DFDF"/>
                </a:solidFill>
                <a:latin typeface="Carlito"/>
                <a:cs typeface="Carlito"/>
              </a:rPr>
              <a:t>Identify</a:t>
            </a:r>
            <a:r>
              <a:rPr dirty="0" sz="2200" spc="-8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55" b="1">
                <a:solidFill>
                  <a:srgbClr val="E4DFDF"/>
                </a:solidFill>
                <a:latin typeface="Carlito"/>
                <a:cs typeface="Carlito"/>
              </a:rPr>
              <a:t>Key</a:t>
            </a:r>
            <a:r>
              <a:rPr dirty="0" sz="2200" spc="-10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45" b="1">
                <a:solidFill>
                  <a:srgbClr val="E4DFDF"/>
                </a:solidFill>
                <a:latin typeface="Carlito"/>
                <a:cs typeface="Carlito"/>
              </a:rPr>
              <a:t>Facts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15695" y="2526842"/>
            <a:ext cx="5577840" cy="1132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8300"/>
              </a:lnSpc>
              <a:spcBef>
                <a:spcPts val="100"/>
              </a:spcBef>
            </a:pP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Carefully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read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through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case,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noting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parties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involved,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timeline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events,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the specific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circumstances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that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led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17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dispute.</a:t>
            </a:r>
            <a:endParaRPr sz="1750">
              <a:latin typeface="Carlito"/>
              <a:cs typeface="Carlito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424928" y="1859279"/>
            <a:ext cx="6416040" cy="2056130"/>
            <a:chOff x="7424928" y="1859279"/>
            <a:chExt cx="6416040" cy="2056130"/>
          </a:xfrm>
        </p:grpSpPr>
        <p:sp>
          <p:nvSpPr>
            <p:cNvPr id="9" name="object 9" descr=""/>
            <p:cNvSpPr/>
            <p:nvPr/>
          </p:nvSpPr>
          <p:spPr>
            <a:xfrm>
              <a:off x="7428738" y="1863089"/>
              <a:ext cx="6408420" cy="2048510"/>
            </a:xfrm>
            <a:custGeom>
              <a:avLst/>
              <a:gdLst/>
              <a:ahLst/>
              <a:cxnLst/>
              <a:rect l="l" t="t" r="r" b="b"/>
              <a:pathLst>
                <a:path w="6408419" h="2048510">
                  <a:moveTo>
                    <a:pt x="6313169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1953006"/>
                  </a:lnTo>
                  <a:lnTo>
                    <a:pt x="7489" y="1990070"/>
                  </a:lnTo>
                  <a:lnTo>
                    <a:pt x="27908" y="2020347"/>
                  </a:lnTo>
                  <a:lnTo>
                    <a:pt x="58185" y="2040766"/>
                  </a:lnTo>
                  <a:lnTo>
                    <a:pt x="95250" y="2048256"/>
                  </a:lnTo>
                  <a:lnTo>
                    <a:pt x="6313169" y="2048256"/>
                  </a:lnTo>
                  <a:lnTo>
                    <a:pt x="6350234" y="2040766"/>
                  </a:lnTo>
                  <a:lnTo>
                    <a:pt x="6380511" y="2020347"/>
                  </a:lnTo>
                  <a:lnTo>
                    <a:pt x="6400930" y="1990070"/>
                  </a:lnTo>
                  <a:lnTo>
                    <a:pt x="6408419" y="1953006"/>
                  </a:lnTo>
                  <a:lnTo>
                    <a:pt x="6408419" y="95250"/>
                  </a:lnTo>
                  <a:lnTo>
                    <a:pt x="6400930" y="58185"/>
                  </a:lnTo>
                  <a:lnTo>
                    <a:pt x="6380511" y="27908"/>
                  </a:lnTo>
                  <a:lnTo>
                    <a:pt x="6350234" y="7489"/>
                  </a:lnTo>
                  <a:lnTo>
                    <a:pt x="6313169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428738" y="1863089"/>
              <a:ext cx="6408420" cy="2048510"/>
            </a:xfrm>
            <a:custGeom>
              <a:avLst/>
              <a:gdLst/>
              <a:ahLst/>
              <a:cxnLst/>
              <a:rect l="l" t="t" r="r" b="b"/>
              <a:pathLst>
                <a:path w="6408419" h="204851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6313169" y="0"/>
                  </a:lnTo>
                  <a:lnTo>
                    <a:pt x="6350234" y="7489"/>
                  </a:lnTo>
                  <a:lnTo>
                    <a:pt x="6380511" y="27908"/>
                  </a:lnTo>
                  <a:lnTo>
                    <a:pt x="6400930" y="58185"/>
                  </a:lnTo>
                  <a:lnTo>
                    <a:pt x="6408419" y="95250"/>
                  </a:lnTo>
                  <a:lnTo>
                    <a:pt x="6408419" y="1953006"/>
                  </a:lnTo>
                  <a:lnTo>
                    <a:pt x="6400930" y="1990070"/>
                  </a:lnTo>
                  <a:lnTo>
                    <a:pt x="6380511" y="2020347"/>
                  </a:lnTo>
                  <a:lnTo>
                    <a:pt x="6350234" y="2040766"/>
                  </a:lnTo>
                  <a:lnTo>
                    <a:pt x="6313169" y="2048256"/>
                  </a:lnTo>
                  <a:lnTo>
                    <a:pt x="95250" y="2048256"/>
                  </a:lnTo>
                  <a:lnTo>
                    <a:pt x="58185" y="2040766"/>
                  </a:lnTo>
                  <a:lnTo>
                    <a:pt x="27908" y="2020347"/>
                  </a:lnTo>
                  <a:lnTo>
                    <a:pt x="7489" y="1990070"/>
                  </a:lnTo>
                  <a:lnTo>
                    <a:pt x="0" y="1953006"/>
                  </a:lnTo>
                  <a:lnTo>
                    <a:pt x="0" y="95250"/>
                  </a:lnTo>
                  <a:close/>
                </a:path>
              </a:pathLst>
            </a:custGeom>
            <a:ln w="7619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651242" y="2072767"/>
            <a:ext cx="3421379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5" b="1">
                <a:solidFill>
                  <a:srgbClr val="E4DFDF"/>
                </a:solidFill>
                <a:latin typeface="Carlito"/>
                <a:cs typeface="Carlito"/>
              </a:rPr>
              <a:t>Step</a:t>
            </a:r>
            <a:r>
              <a:rPr dirty="0" sz="2200" spc="-10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45" b="1">
                <a:solidFill>
                  <a:srgbClr val="E4DFDF"/>
                </a:solidFill>
                <a:latin typeface="Carlito"/>
                <a:cs typeface="Carlito"/>
              </a:rPr>
              <a:t>2:</a:t>
            </a:r>
            <a:r>
              <a:rPr dirty="0" sz="2200" spc="-10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75" b="1">
                <a:solidFill>
                  <a:srgbClr val="E4DFDF"/>
                </a:solidFill>
                <a:latin typeface="Carlito"/>
                <a:cs typeface="Carlito"/>
              </a:rPr>
              <a:t>Understand</a:t>
            </a:r>
            <a:r>
              <a:rPr dirty="0" sz="2200" spc="-5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70" b="1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2200" spc="-8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40" b="1">
                <a:solidFill>
                  <a:srgbClr val="E4DFDF"/>
                </a:solidFill>
                <a:latin typeface="Carlito"/>
                <a:cs typeface="Carlito"/>
              </a:rPr>
              <a:t>Issues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651242" y="2526842"/>
            <a:ext cx="5807075" cy="1132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8300"/>
              </a:lnSpc>
              <a:spcBef>
                <a:spcPts val="100"/>
              </a:spcBef>
            </a:pP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Identify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 central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questions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 court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was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asked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to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address,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address,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focusing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on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elements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each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case.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each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case.</a:t>
            </a:r>
            <a:endParaRPr sz="1750">
              <a:latin typeface="Carlito"/>
              <a:cs typeface="Carlito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90955" y="4134611"/>
            <a:ext cx="6416040" cy="2056130"/>
            <a:chOff x="790955" y="4134611"/>
            <a:chExt cx="6416040" cy="2056130"/>
          </a:xfrm>
        </p:grpSpPr>
        <p:sp>
          <p:nvSpPr>
            <p:cNvPr id="14" name="object 14" descr=""/>
            <p:cNvSpPr/>
            <p:nvPr/>
          </p:nvSpPr>
          <p:spPr>
            <a:xfrm>
              <a:off x="794765" y="4138421"/>
              <a:ext cx="6408420" cy="2048510"/>
            </a:xfrm>
            <a:custGeom>
              <a:avLst/>
              <a:gdLst/>
              <a:ahLst/>
              <a:cxnLst/>
              <a:rect l="l" t="t" r="r" b="b"/>
              <a:pathLst>
                <a:path w="6408420" h="2048510">
                  <a:moveTo>
                    <a:pt x="6313170" y="0"/>
                  </a:moveTo>
                  <a:lnTo>
                    <a:pt x="95288" y="0"/>
                  </a:lnTo>
                  <a:lnTo>
                    <a:pt x="58196" y="7489"/>
                  </a:lnTo>
                  <a:lnTo>
                    <a:pt x="27908" y="27908"/>
                  </a:lnTo>
                  <a:lnTo>
                    <a:pt x="7487" y="58185"/>
                  </a:lnTo>
                  <a:lnTo>
                    <a:pt x="0" y="95250"/>
                  </a:lnTo>
                  <a:lnTo>
                    <a:pt x="0" y="1953005"/>
                  </a:lnTo>
                  <a:lnTo>
                    <a:pt x="7487" y="1990070"/>
                  </a:lnTo>
                  <a:lnTo>
                    <a:pt x="27908" y="2020347"/>
                  </a:lnTo>
                  <a:lnTo>
                    <a:pt x="58196" y="2040766"/>
                  </a:lnTo>
                  <a:lnTo>
                    <a:pt x="95288" y="2048255"/>
                  </a:lnTo>
                  <a:lnTo>
                    <a:pt x="6313170" y="2048255"/>
                  </a:lnTo>
                  <a:lnTo>
                    <a:pt x="6350234" y="2040766"/>
                  </a:lnTo>
                  <a:lnTo>
                    <a:pt x="6380511" y="2020347"/>
                  </a:lnTo>
                  <a:lnTo>
                    <a:pt x="6400930" y="1990070"/>
                  </a:lnTo>
                  <a:lnTo>
                    <a:pt x="6408420" y="1953005"/>
                  </a:lnTo>
                  <a:lnTo>
                    <a:pt x="6408420" y="95250"/>
                  </a:lnTo>
                  <a:lnTo>
                    <a:pt x="6400930" y="58185"/>
                  </a:lnTo>
                  <a:lnTo>
                    <a:pt x="6380511" y="27908"/>
                  </a:lnTo>
                  <a:lnTo>
                    <a:pt x="6350234" y="7489"/>
                  </a:lnTo>
                  <a:lnTo>
                    <a:pt x="6313170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94765" y="4138421"/>
              <a:ext cx="6408420" cy="2048510"/>
            </a:xfrm>
            <a:custGeom>
              <a:avLst/>
              <a:gdLst/>
              <a:ahLst/>
              <a:cxnLst/>
              <a:rect l="l" t="t" r="r" b="b"/>
              <a:pathLst>
                <a:path w="6408420" h="2048510">
                  <a:moveTo>
                    <a:pt x="0" y="95250"/>
                  </a:moveTo>
                  <a:lnTo>
                    <a:pt x="7487" y="58185"/>
                  </a:lnTo>
                  <a:lnTo>
                    <a:pt x="27908" y="27908"/>
                  </a:lnTo>
                  <a:lnTo>
                    <a:pt x="58196" y="7489"/>
                  </a:lnTo>
                  <a:lnTo>
                    <a:pt x="95288" y="0"/>
                  </a:lnTo>
                  <a:lnTo>
                    <a:pt x="6313170" y="0"/>
                  </a:lnTo>
                  <a:lnTo>
                    <a:pt x="6350234" y="7489"/>
                  </a:lnTo>
                  <a:lnTo>
                    <a:pt x="6380511" y="27908"/>
                  </a:lnTo>
                  <a:lnTo>
                    <a:pt x="6400930" y="58185"/>
                  </a:lnTo>
                  <a:lnTo>
                    <a:pt x="6408420" y="95250"/>
                  </a:lnTo>
                  <a:lnTo>
                    <a:pt x="6408420" y="1953005"/>
                  </a:lnTo>
                  <a:lnTo>
                    <a:pt x="6400930" y="1990070"/>
                  </a:lnTo>
                  <a:lnTo>
                    <a:pt x="6380511" y="2020347"/>
                  </a:lnTo>
                  <a:lnTo>
                    <a:pt x="6350234" y="2040766"/>
                  </a:lnTo>
                  <a:lnTo>
                    <a:pt x="6313170" y="2048255"/>
                  </a:lnTo>
                  <a:lnTo>
                    <a:pt x="95288" y="2048255"/>
                  </a:lnTo>
                  <a:lnTo>
                    <a:pt x="58196" y="2040766"/>
                  </a:lnTo>
                  <a:lnTo>
                    <a:pt x="27908" y="2020347"/>
                  </a:lnTo>
                  <a:lnTo>
                    <a:pt x="7487" y="1990070"/>
                  </a:lnTo>
                  <a:lnTo>
                    <a:pt x="0" y="1953005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015695" y="4347717"/>
            <a:ext cx="366649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5" b="1">
                <a:solidFill>
                  <a:srgbClr val="E4DFDF"/>
                </a:solidFill>
                <a:latin typeface="Carlito"/>
                <a:cs typeface="Carlito"/>
              </a:rPr>
              <a:t>Step</a:t>
            </a:r>
            <a:r>
              <a:rPr dirty="0" sz="2200" spc="-10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45" b="1">
                <a:solidFill>
                  <a:srgbClr val="E4DFDF"/>
                </a:solidFill>
                <a:latin typeface="Carlito"/>
                <a:cs typeface="Carlito"/>
              </a:rPr>
              <a:t>3:</a:t>
            </a:r>
            <a:r>
              <a:rPr dirty="0" sz="2200" spc="-10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70" b="1">
                <a:solidFill>
                  <a:srgbClr val="E4DFDF"/>
                </a:solidFill>
                <a:latin typeface="Carlito"/>
                <a:cs typeface="Carlito"/>
              </a:rPr>
              <a:t>Analyse</a:t>
            </a:r>
            <a:r>
              <a:rPr dirty="0" sz="2200" spc="-75" b="1">
                <a:solidFill>
                  <a:srgbClr val="E4DFDF"/>
                </a:solidFill>
                <a:latin typeface="Carlito"/>
                <a:cs typeface="Carlito"/>
              </a:rPr>
              <a:t> Court's </a:t>
            </a:r>
            <a:r>
              <a:rPr dirty="0" sz="2200" spc="-55" b="1">
                <a:solidFill>
                  <a:srgbClr val="E4DFDF"/>
                </a:solidFill>
                <a:latin typeface="Carlito"/>
                <a:cs typeface="Carlito"/>
              </a:rPr>
              <a:t>Reasoning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15695" y="4802175"/>
            <a:ext cx="5320665" cy="1132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300"/>
              </a:lnSpc>
              <a:spcBef>
                <a:spcPts val="100"/>
              </a:spcBef>
            </a:pP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Examine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court's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rationale,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paying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attention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how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they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interpreted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and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applied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existing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principles</a:t>
            </a:r>
            <a:r>
              <a:rPr dirty="0" sz="17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reach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their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their</a:t>
            </a:r>
            <a:r>
              <a:rPr dirty="0" sz="17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decision.</a:t>
            </a:r>
            <a:endParaRPr sz="1750">
              <a:latin typeface="Carlito"/>
              <a:cs typeface="Carlito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424928" y="4134611"/>
            <a:ext cx="6416040" cy="2056130"/>
            <a:chOff x="7424928" y="4134611"/>
            <a:chExt cx="6416040" cy="2056130"/>
          </a:xfrm>
        </p:grpSpPr>
        <p:sp>
          <p:nvSpPr>
            <p:cNvPr id="19" name="object 19" descr=""/>
            <p:cNvSpPr/>
            <p:nvPr/>
          </p:nvSpPr>
          <p:spPr>
            <a:xfrm>
              <a:off x="7428738" y="4138421"/>
              <a:ext cx="6408420" cy="2048510"/>
            </a:xfrm>
            <a:custGeom>
              <a:avLst/>
              <a:gdLst/>
              <a:ahLst/>
              <a:cxnLst/>
              <a:rect l="l" t="t" r="r" b="b"/>
              <a:pathLst>
                <a:path w="6408419" h="2048510">
                  <a:moveTo>
                    <a:pt x="6313169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1953005"/>
                  </a:lnTo>
                  <a:lnTo>
                    <a:pt x="7489" y="1990070"/>
                  </a:lnTo>
                  <a:lnTo>
                    <a:pt x="27908" y="2020347"/>
                  </a:lnTo>
                  <a:lnTo>
                    <a:pt x="58185" y="2040766"/>
                  </a:lnTo>
                  <a:lnTo>
                    <a:pt x="95250" y="2048255"/>
                  </a:lnTo>
                  <a:lnTo>
                    <a:pt x="6313169" y="2048255"/>
                  </a:lnTo>
                  <a:lnTo>
                    <a:pt x="6350234" y="2040766"/>
                  </a:lnTo>
                  <a:lnTo>
                    <a:pt x="6380511" y="2020347"/>
                  </a:lnTo>
                  <a:lnTo>
                    <a:pt x="6400930" y="1990070"/>
                  </a:lnTo>
                  <a:lnTo>
                    <a:pt x="6408419" y="1953005"/>
                  </a:lnTo>
                  <a:lnTo>
                    <a:pt x="6408419" y="95250"/>
                  </a:lnTo>
                  <a:lnTo>
                    <a:pt x="6400930" y="58185"/>
                  </a:lnTo>
                  <a:lnTo>
                    <a:pt x="6380511" y="27908"/>
                  </a:lnTo>
                  <a:lnTo>
                    <a:pt x="6350234" y="7489"/>
                  </a:lnTo>
                  <a:lnTo>
                    <a:pt x="6313169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428738" y="4138421"/>
              <a:ext cx="6408420" cy="2048510"/>
            </a:xfrm>
            <a:custGeom>
              <a:avLst/>
              <a:gdLst/>
              <a:ahLst/>
              <a:cxnLst/>
              <a:rect l="l" t="t" r="r" b="b"/>
              <a:pathLst>
                <a:path w="6408419" h="204851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6313169" y="0"/>
                  </a:lnTo>
                  <a:lnTo>
                    <a:pt x="6350234" y="7489"/>
                  </a:lnTo>
                  <a:lnTo>
                    <a:pt x="6380511" y="27908"/>
                  </a:lnTo>
                  <a:lnTo>
                    <a:pt x="6400930" y="58185"/>
                  </a:lnTo>
                  <a:lnTo>
                    <a:pt x="6408419" y="95250"/>
                  </a:lnTo>
                  <a:lnTo>
                    <a:pt x="6408419" y="1953005"/>
                  </a:lnTo>
                  <a:lnTo>
                    <a:pt x="6400930" y="1990070"/>
                  </a:lnTo>
                  <a:lnTo>
                    <a:pt x="6380511" y="2020347"/>
                  </a:lnTo>
                  <a:lnTo>
                    <a:pt x="6350234" y="2040766"/>
                  </a:lnTo>
                  <a:lnTo>
                    <a:pt x="6313169" y="2048255"/>
                  </a:lnTo>
                  <a:lnTo>
                    <a:pt x="95250" y="2048255"/>
                  </a:lnTo>
                  <a:lnTo>
                    <a:pt x="58185" y="2040766"/>
                  </a:lnTo>
                  <a:lnTo>
                    <a:pt x="27908" y="2020347"/>
                  </a:lnTo>
                  <a:lnTo>
                    <a:pt x="7489" y="1990070"/>
                  </a:lnTo>
                  <a:lnTo>
                    <a:pt x="0" y="1953005"/>
                  </a:lnTo>
                  <a:lnTo>
                    <a:pt x="0" y="95250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7651242" y="4347717"/>
            <a:ext cx="314515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65" b="1">
                <a:solidFill>
                  <a:srgbClr val="E4DFDF"/>
                </a:solidFill>
                <a:latin typeface="Carlito"/>
                <a:cs typeface="Carlito"/>
              </a:rPr>
              <a:t>Step</a:t>
            </a:r>
            <a:r>
              <a:rPr dirty="0" sz="2200" spc="-10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45" b="1">
                <a:solidFill>
                  <a:srgbClr val="E4DFDF"/>
                </a:solidFill>
                <a:latin typeface="Carlito"/>
                <a:cs typeface="Carlito"/>
              </a:rPr>
              <a:t>4:</a:t>
            </a:r>
            <a:r>
              <a:rPr dirty="0" sz="2200" spc="-10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75" b="1">
                <a:solidFill>
                  <a:srgbClr val="E4DFDF"/>
                </a:solidFill>
                <a:latin typeface="Carlito"/>
                <a:cs typeface="Carlito"/>
              </a:rPr>
              <a:t>Consider</a:t>
            </a:r>
            <a:r>
              <a:rPr dirty="0" sz="2200" spc="-5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65" b="1">
                <a:solidFill>
                  <a:srgbClr val="E4DFDF"/>
                </a:solidFill>
                <a:latin typeface="Carlito"/>
                <a:cs typeface="Carlito"/>
              </a:rPr>
              <a:t>Implications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651242" y="4802175"/>
            <a:ext cx="5795010" cy="1132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300"/>
              </a:lnSpc>
              <a:spcBef>
                <a:spcPts val="100"/>
              </a:spcBef>
            </a:pP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Reflect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on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how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case's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outcome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impacts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future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legal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interpretations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and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what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it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means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employers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employees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in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employees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various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industries.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81304" y="6380784"/>
            <a:ext cx="12920345" cy="1132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8300"/>
              </a:lnSpc>
              <a:spcBef>
                <a:spcPts val="100"/>
              </a:spcBef>
            </a:pP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 case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study 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method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is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powerful tool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for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understanding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complex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legal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concepts.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By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closely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examining landmark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cases,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we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can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trace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evolution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trace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evolution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of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doctrine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gain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insights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into its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practical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application.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This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approach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not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only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enhances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our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comprehension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of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comprehension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principles</a:t>
            </a:r>
            <a:r>
              <a:rPr dirty="0" sz="17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but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also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develops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critical</a:t>
            </a:r>
            <a:r>
              <a:rPr dirty="0" sz="17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thinking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skills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essential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for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professionals.</a:t>
            </a:r>
            <a:endParaRPr sz="17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264" y="520446"/>
            <a:ext cx="5815330" cy="6273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950" spc="-114"/>
              <a:t>Case</a:t>
            </a:r>
            <a:r>
              <a:rPr dirty="0" sz="3950" spc="-229"/>
              <a:t> </a:t>
            </a:r>
            <a:r>
              <a:rPr dirty="0" sz="3950" spc="-60"/>
              <a:t>1:</a:t>
            </a:r>
            <a:r>
              <a:rPr dirty="0" sz="3950" spc="-220"/>
              <a:t> </a:t>
            </a:r>
            <a:r>
              <a:rPr dirty="0" sz="3950" spc="-120"/>
              <a:t>Lister</a:t>
            </a:r>
            <a:r>
              <a:rPr dirty="0" sz="3950" spc="-225"/>
              <a:t> </a:t>
            </a:r>
            <a:r>
              <a:rPr dirty="0" sz="3950" spc="-25"/>
              <a:t>v</a:t>
            </a:r>
            <a:r>
              <a:rPr dirty="0" sz="3950" spc="-204"/>
              <a:t> </a:t>
            </a:r>
            <a:r>
              <a:rPr dirty="0" sz="3950" spc="-110"/>
              <a:t>Hesley</a:t>
            </a:r>
            <a:r>
              <a:rPr dirty="0" sz="3950" spc="-235"/>
              <a:t> </a:t>
            </a:r>
            <a:r>
              <a:rPr dirty="0" sz="3950" spc="-105"/>
              <a:t>Hall</a:t>
            </a:r>
            <a:r>
              <a:rPr dirty="0" sz="3950" spc="-220"/>
              <a:t> </a:t>
            </a:r>
            <a:r>
              <a:rPr dirty="0" sz="3950" spc="-25"/>
              <a:t>Ltd</a:t>
            </a:r>
            <a:endParaRPr sz="3950"/>
          </a:p>
        </p:txBody>
      </p:sp>
      <p:grpSp>
        <p:nvGrpSpPr>
          <p:cNvPr id="3" name="object 3" descr=""/>
          <p:cNvGrpSpPr/>
          <p:nvPr/>
        </p:nvGrpSpPr>
        <p:grpSpPr>
          <a:xfrm>
            <a:off x="781812" y="1595627"/>
            <a:ext cx="1144905" cy="4876800"/>
            <a:chOff x="781812" y="1595627"/>
            <a:chExt cx="1144905" cy="4876800"/>
          </a:xfrm>
        </p:grpSpPr>
        <p:sp>
          <p:nvSpPr>
            <p:cNvPr id="4" name="object 4" descr=""/>
            <p:cNvSpPr/>
            <p:nvPr/>
          </p:nvSpPr>
          <p:spPr>
            <a:xfrm>
              <a:off x="1001268" y="1595627"/>
              <a:ext cx="925194" cy="4876800"/>
            </a:xfrm>
            <a:custGeom>
              <a:avLst/>
              <a:gdLst/>
              <a:ahLst/>
              <a:cxnLst/>
              <a:rect l="l" t="t" r="r" b="b"/>
              <a:pathLst>
                <a:path w="925194" h="4876800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4871720"/>
                  </a:lnTo>
                  <a:lnTo>
                    <a:pt x="5118" y="4876800"/>
                  </a:lnTo>
                  <a:lnTo>
                    <a:pt x="17741" y="4876800"/>
                  </a:lnTo>
                  <a:lnTo>
                    <a:pt x="22860" y="4871720"/>
                  </a:lnTo>
                  <a:lnTo>
                    <a:pt x="22860" y="5080"/>
                  </a:lnTo>
                  <a:close/>
                </a:path>
                <a:path w="925194" h="4876800">
                  <a:moveTo>
                    <a:pt x="925068" y="448564"/>
                  </a:moveTo>
                  <a:lnTo>
                    <a:pt x="919988" y="443484"/>
                  </a:lnTo>
                  <a:lnTo>
                    <a:pt x="221526" y="443484"/>
                  </a:lnTo>
                  <a:lnTo>
                    <a:pt x="216408" y="448564"/>
                  </a:lnTo>
                  <a:lnTo>
                    <a:pt x="216408" y="454914"/>
                  </a:lnTo>
                  <a:lnTo>
                    <a:pt x="216408" y="461264"/>
                  </a:lnTo>
                  <a:lnTo>
                    <a:pt x="221526" y="466344"/>
                  </a:lnTo>
                  <a:lnTo>
                    <a:pt x="919988" y="466344"/>
                  </a:lnTo>
                  <a:lnTo>
                    <a:pt x="925068" y="461264"/>
                  </a:lnTo>
                  <a:lnTo>
                    <a:pt x="925068" y="448564"/>
                  </a:lnTo>
                  <a:close/>
                </a:path>
              </a:pathLst>
            </a:custGeom>
            <a:solidFill>
              <a:srgbClr val="2A1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85622" y="1823465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30" h="455930">
                  <a:moveTo>
                    <a:pt x="370611" y="0"/>
                  </a:moveTo>
                  <a:lnTo>
                    <a:pt x="85064" y="0"/>
                  </a:lnTo>
                  <a:lnTo>
                    <a:pt x="51954" y="6687"/>
                  </a:lnTo>
                  <a:lnTo>
                    <a:pt x="24915" y="24923"/>
                  </a:lnTo>
                  <a:lnTo>
                    <a:pt x="6685" y="51970"/>
                  </a:lnTo>
                  <a:lnTo>
                    <a:pt x="0" y="85089"/>
                  </a:lnTo>
                  <a:lnTo>
                    <a:pt x="0" y="370586"/>
                  </a:lnTo>
                  <a:lnTo>
                    <a:pt x="6685" y="403705"/>
                  </a:lnTo>
                  <a:lnTo>
                    <a:pt x="24915" y="430752"/>
                  </a:lnTo>
                  <a:lnTo>
                    <a:pt x="51954" y="448988"/>
                  </a:lnTo>
                  <a:lnTo>
                    <a:pt x="85064" y="455675"/>
                  </a:lnTo>
                  <a:lnTo>
                    <a:pt x="370611" y="455675"/>
                  </a:lnTo>
                  <a:lnTo>
                    <a:pt x="403721" y="448988"/>
                  </a:lnTo>
                  <a:lnTo>
                    <a:pt x="430760" y="430752"/>
                  </a:lnTo>
                  <a:lnTo>
                    <a:pt x="448990" y="403705"/>
                  </a:lnTo>
                  <a:lnTo>
                    <a:pt x="455675" y="370586"/>
                  </a:lnTo>
                  <a:lnTo>
                    <a:pt x="455675" y="85089"/>
                  </a:lnTo>
                  <a:lnTo>
                    <a:pt x="448990" y="51970"/>
                  </a:lnTo>
                  <a:lnTo>
                    <a:pt x="430760" y="24923"/>
                  </a:lnTo>
                  <a:lnTo>
                    <a:pt x="403721" y="6687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85622" y="1823465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30" h="455930">
                  <a:moveTo>
                    <a:pt x="0" y="85089"/>
                  </a:moveTo>
                  <a:lnTo>
                    <a:pt x="6685" y="51970"/>
                  </a:lnTo>
                  <a:lnTo>
                    <a:pt x="24915" y="24923"/>
                  </a:lnTo>
                  <a:lnTo>
                    <a:pt x="51954" y="6687"/>
                  </a:lnTo>
                  <a:lnTo>
                    <a:pt x="85064" y="0"/>
                  </a:lnTo>
                  <a:lnTo>
                    <a:pt x="370611" y="0"/>
                  </a:lnTo>
                  <a:lnTo>
                    <a:pt x="403721" y="6687"/>
                  </a:lnTo>
                  <a:lnTo>
                    <a:pt x="430760" y="24923"/>
                  </a:lnTo>
                  <a:lnTo>
                    <a:pt x="448990" y="51970"/>
                  </a:lnTo>
                  <a:lnTo>
                    <a:pt x="455675" y="85089"/>
                  </a:lnTo>
                  <a:lnTo>
                    <a:pt x="455675" y="370586"/>
                  </a:lnTo>
                  <a:lnTo>
                    <a:pt x="448990" y="403705"/>
                  </a:lnTo>
                  <a:lnTo>
                    <a:pt x="430760" y="430752"/>
                  </a:lnTo>
                  <a:lnTo>
                    <a:pt x="403721" y="448988"/>
                  </a:lnTo>
                  <a:lnTo>
                    <a:pt x="370611" y="455675"/>
                  </a:lnTo>
                  <a:lnTo>
                    <a:pt x="85064" y="455675"/>
                  </a:lnTo>
                  <a:lnTo>
                    <a:pt x="51954" y="448988"/>
                  </a:lnTo>
                  <a:lnTo>
                    <a:pt x="24915" y="430752"/>
                  </a:lnTo>
                  <a:lnTo>
                    <a:pt x="6685" y="403705"/>
                  </a:lnTo>
                  <a:lnTo>
                    <a:pt x="0" y="370586"/>
                  </a:lnTo>
                  <a:lnTo>
                    <a:pt x="0" y="85089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928827" y="1816354"/>
            <a:ext cx="177165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50" spc="-50" b="1">
                <a:solidFill>
                  <a:srgbClr val="E4DFDF"/>
                </a:solidFill>
                <a:latin typeface="Carlito"/>
                <a:cs typeface="Carlito"/>
              </a:rPr>
              <a:t>1</a:t>
            </a:r>
            <a:endParaRPr sz="235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113914" y="1774697"/>
            <a:ext cx="1840864" cy="323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70" b="1">
                <a:solidFill>
                  <a:srgbClr val="E4DFDF"/>
                </a:solidFill>
                <a:latin typeface="Carlito"/>
                <a:cs typeface="Carlito"/>
              </a:rPr>
              <a:t>Background</a:t>
            </a:r>
            <a:r>
              <a:rPr dirty="0" sz="1950" spc="-5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50" spc="-30" b="1">
                <a:solidFill>
                  <a:srgbClr val="E4DFDF"/>
                </a:solidFill>
                <a:latin typeface="Carlito"/>
                <a:cs typeface="Carlito"/>
              </a:rPr>
              <a:t>(1996)</a:t>
            </a:r>
            <a:endParaRPr sz="195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113914" y="2181808"/>
            <a:ext cx="11266170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9400"/>
              </a:lnSpc>
              <a:spcBef>
                <a:spcPts val="100"/>
              </a:spcBef>
            </a:pP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Hesley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Hall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Ltd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operated</a:t>
            </a:r>
            <a:r>
              <a:rPr dirty="0" sz="15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boarding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annex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for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children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with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emotional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behavioural difficulties.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company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employed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warden,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who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was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later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who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was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later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discovered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have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sexually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abused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several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residents.</a:t>
            </a:r>
            <a:endParaRPr sz="1550">
              <a:latin typeface="Carlito"/>
              <a:cs typeface="Carlito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781812" y="3512820"/>
            <a:ext cx="1144905" cy="463550"/>
            <a:chOff x="781812" y="3512820"/>
            <a:chExt cx="1144905" cy="463550"/>
          </a:xfrm>
        </p:grpSpPr>
        <p:sp>
          <p:nvSpPr>
            <p:cNvPr id="11" name="object 11" descr=""/>
            <p:cNvSpPr/>
            <p:nvPr/>
          </p:nvSpPr>
          <p:spPr>
            <a:xfrm>
              <a:off x="1217676" y="3732276"/>
              <a:ext cx="708660" cy="22860"/>
            </a:xfrm>
            <a:custGeom>
              <a:avLst/>
              <a:gdLst/>
              <a:ahLst/>
              <a:cxnLst/>
              <a:rect l="l" t="t" r="r" b="b"/>
              <a:pathLst>
                <a:path w="708660" h="22860">
                  <a:moveTo>
                    <a:pt x="703580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703580" y="22860"/>
                  </a:lnTo>
                  <a:lnTo>
                    <a:pt x="708660" y="17779"/>
                  </a:lnTo>
                  <a:lnTo>
                    <a:pt x="708660" y="5079"/>
                  </a:lnTo>
                  <a:lnTo>
                    <a:pt x="703580" y="0"/>
                  </a:lnTo>
                  <a:close/>
                </a:path>
              </a:pathLst>
            </a:custGeom>
            <a:solidFill>
              <a:srgbClr val="2A1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85622" y="3516630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30" h="455929">
                  <a:moveTo>
                    <a:pt x="370611" y="0"/>
                  </a:moveTo>
                  <a:lnTo>
                    <a:pt x="85064" y="0"/>
                  </a:lnTo>
                  <a:lnTo>
                    <a:pt x="51954" y="6687"/>
                  </a:lnTo>
                  <a:lnTo>
                    <a:pt x="24915" y="24923"/>
                  </a:lnTo>
                  <a:lnTo>
                    <a:pt x="6685" y="51970"/>
                  </a:lnTo>
                  <a:lnTo>
                    <a:pt x="0" y="85090"/>
                  </a:lnTo>
                  <a:lnTo>
                    <a:pt x="0" y="370586"/>
                  </a:lnTo>
                  <a:lnTo>
                    <a:pt x="6685" y="403705"/>
                  </a:lnTo>
                  <a:lnTo>
                    <a:pt x="24915" y="430752"/>
                  </a:lnTo>
                  <a:lnTo>
                    <a:pt x="51954" y="448988"/>
                  </a:lnTo>
                  <a:lnTo>
                    <a:pt x="85064" y="455675"/>
                  </a:lnTo>
                  <a:lnTo>
                    <a:pt x="370611" y="455675"/>
                  </a:lnTo>
                  <a:lnTo>
                    <a:pt x="403721" y="448988"/>
                  </a:lnTo>
                  <a:lnTo>
                    <a:pt x="430760" y="430752"/>
                  </a:lnTo>
                  <a:lnTo>
                    <a:pt x="448990" y="403705"/>
                  </a:lnTo>
                  <a:lnTo>
                    <a:pt x="455675" y="370586"/>
                  </a:lnTo>
                  <a:lnTo>
                    <a:pt x="455675" y="85090"/>
                  </a:lnTo>
                  <a:lnTo>
                    <a:pt x="448990" y="51970"/>
                  </a:lnTo>
                  <a:lnTo>
                    <a:pt x="430760" y="24923"/>
                  </a:lnTo>
                  <a:lnTo>
                    <a:pt x="403721" y="6687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85622" y="3516630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30" h="455929">
                  <a:moveTo>
                    <a:pt x="0" y="85090"/>
                  </a:moveTo>
                  <a:lnTo>
                    <a:pt x="6685" y="51970"/>
                  </a:lnTo>
                  <a:lnTo>
                    <a:pt x="24915" y="24923"/>
                  </a:lnTo>
                  <a:lnTo>
                    <a:pt x="51954" y="6687"/>
                  </a:lnTo>
                  <a:lnTo>
                    <a:pt x="85064" y="0"/>
                  </a:lnTo>
                  <a:lnTo>
                    <a:pt x="370611" y="0"/>
                  </a:lnTo>
                  <a:lnTo>
                    <a:pt x="403721" y="6687"/>
                  </a:lnTo>
                  <a:lnTo>
                    <a:pt x="430760" y="24923"/>
                  </a:lnTo>
                  <a:lnTo>
                    <a:pt x="448990" y="51970"/>
                  </a:lnTo>
                  <a:lnTo>
                    <a:pt x="455675" y="85090"/>
                  </a:lnTo>
                  <a:lnTo>
                    <a:pt x="455675" y="370586"/>
                  </a:lnTo>
                  <a:lnTo>
                    <a:pt x="448990" y="403705"/>
                  </a:lnTo>
                  <a:lnTo>
                    <a:pt x="430760" y="430752"/>
                  </a:lnTo>
                  <a:lnTo>
                    <a:pt x="403721" y="448988"/>
                  </a:lnTo>
                  <a:lnTo>
                    <a:pt x="370611" y="455675"/>
                  </a:lnTo>
                  <a:lnTo>
                    <a:pt x="85064" y="455675"/>
                  </a:lnTo>
                  <a:lnTo>
                    <a:pt x="51954" y="448988"/>
                  </a:lnTo>
                  <a:lnTo>
                    <a:pt x="24915" y="430752"/>
                  </a:lnTo>
                  <a:lnTo>
                    <a:pt x="6685" y="403705"/>
                  </a:lnTo>
                  <a:lnTo>
                    <a:pt x="0" y="370586"/>
                  </a:lnTo>
                  <a:lnTo>
                    <a:pt x="0" y="85090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929132" y="3510153"/>
            <a:ext cx="177165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50" spc="-50" b="1">
                <a:solidFill>
                  <a:srgbClr val="E4DFDF"/>
                </a:solidFill>
                <a:latin typeface="Carlito"/>
                <a:cs typeface="Carlito"/>
              </a:rPr>
              <a:t>2</a:t>
            </a:r>
            <a:endParaRPr sz="235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113914" y="3468370"/>
            <a:ext cx="2718435" cy="323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60" b="1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1950" spc="-70" b="1">
                <a:solidFill>
                  <a:srgbClr val="E4DFDF"/>
                </a:solidFill>
                <a:latin typeface="Carlito"/>
                <a:cs typeface="Carlito"/>
              </a:rPr>
              <a:t> Challenge</a:t>
            </a:r>
            <a:r>
              <a:rPr dirty="0" sz="1950" spc="-4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50" spc="-65" b="1">
                <a:solidFill>
                  <a:srgbClr val="E4DFDF"/>
                </a:solidFill>
                <a:latin typeface="Carlito"/>
                <a:cs typeface="Carlito"/>
              </a:rPr>
              <a:t>(1997-</a:t>
            </a:r>
            <a:r>
              <a:rPr dirty="0" sz="1950" spc="-20" b="1">
                <a:solidFill>
                  <a:srgbClr val="E4DFDF"/>
                </a:solidFill>
                <a:latin typeface="Carlito"/>
                <a:cs typeface="Carlito"/>
              </a:rPr>
              <a:t>2001)</a:t>
            </a:r>
            <a:endParaRPr sz="195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113914" y="3874711"/>
            <a:ext cx="11612880" cy="68516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victims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sued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Hesley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Hall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Ltd,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arguing</a:t>
            </a:r>
            <a:r>
              <a:rPr dirty="0" sz="15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that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company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should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be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vicariously</a:t>
            </a:r>
            <a:r>
              <a:rPr dirty="0" sz="15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liable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for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warden's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actions.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case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made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its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way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through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court</a:t>
            </a:r>
            <a:endParaRPr sz="15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system,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reaching</a:t>
            </a:r>
            <a:r>
              <a:rPr dirty="0" sz="15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House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5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Lords.</a:t>
            </a:r>
            <a:endParaRPr sz="1550">
              <a:latin typeface="Carlito"/>
              <a:cs typeface="Carlito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81812" y="5205984"/>
            <a:ext cx="1144905" cy="463550"/>
            <a:chOff x="781812" y="5205984"/>
            <a:chExt cx="1144905" cy="463550"/>
          </a:xfrm>
        </p:grpSpPr>
        <p:sp>
          <p:nvSpPr>
            <p:cNvPr id="18" name="object 18" descr=""/>
            <p:cNvSpPr/>
            <p:nvPr/>
          </p:nvSpPr>
          <p:spPr>
            <a:xfrm>
              <a:off x="1217676" y="5425440"/>
              <a:ext cx="708660" cy="22860"/>
            </a:xfrm>
            <a:custGeom>
              <a:avLst/>
              <a:gdLst/>
              <a:ahLst/>
              <a:cxnLst/>
              <a:rect l="l" t="t" r="r" b="b"/>
              <a:pathLst>
                <a:path w="708660" h="22860">
                  <a:moveTo>
                    <a:pt x="703580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703580" y="22860"/>
                  </a:lnTo>
                  <a:lnTo>
                    <a:pt x="708660" y="17780"/>
                  </a:lnTo>
                  <a:lnTo>
                    <a:pt x="708660" y="5080"/>
                  </a:lnTo>
                  <a:lnTo>
                    <a:pt x="703580" y="0"/>
                  </a:lnTo>
                  <a:close/>
                </a:path>
              </a:pathLst>
            </a:custGeom>
            <a:solidFill>
              <a:srgbClr val="2A1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85622" y="5209794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30" h="455929">
                  <a:moveTo>
                    <a:pt x="370611" y="0"/>
                  </a:moveTo>
                  <a:lnTo>
                    <a:pt x="85064" y="0"/>
                  </a:lnTo>
                  <a:lnTo>
                    <a:pt x="51954" y="6687"/>
                  </a:lnTo>
                  <a:lnTo>
                    <a:pt x="24915" y="24923"/>
                  </a:lnTo>
                  <a:lnTo>
                    <a:pt x="6685" y="51970"/>
                  </a:lnTo>
                  <a:lnTo>
                    <a:pt x="0" y="85089"/>
                  </a:lnTo>
                  <a:lnTo>
                    <a:pt x="0" y="370585"/>
                  </a:lnTo>
                  <a:lnTo>
                    <a:pt x="6685" y="403705"/>
                  </a:lnTo>
                  <a:lnTo>
                    <a:pt x="24915" y="430752"/>
                  </a:lnTo>
                  <a:lnTo>
                    <a:pt x="51954" y="448988"/>
                  </a:lnTo>
                  <a:lnTo>
                    <a:pt x="85064" y="455675"/>
                  </a:lnTo>
                  <a:lnTo>
                    <a:pt x="370611" y="455675"/>
                  </a:lnTo>
                  <a:lnTo>
                    <a:pt x="403721" y="448988"/>
                  </a:lnTo>
                  <a:lnTo>
                    <a:pt x="430760" y="430752"/>
                  </a:lnTo>
                  <a:lnTo>
                    <a:pt x="448990" y="403705"/>
                  </a:lnTo>
                  <a:lnTo>
                    <a:pt x="455675" y="370585"/>
                  </a:lnTo>
                  <a:lnTo>
                    <a:pt x="455675" y="85089"/>
                  </a:lnTo>
                  <a:lnTo>
                    <a:pt x="448990" y="51970"/>
                  </a:lnTo>
                  <a:lnTo>
                    <a:pt x="430760" y="24923"/>
                  </a:lnTo>
                  <a:lnTo>
                    <a:pt x="403721" y="6687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85622" y="5209794"/>
              <a:ext cx="455930" cy="455930"/>
            </a:xfrm>
            <a:custGeom>
              <a:avLst/>
              <a:gdLst/>
              <a:ahLst/>
              <a:cxnLst/>
              <a:rect l="l" t="t" r="r" b="b"/>
              <a:pathLst>
                <a:path w="455930" h="455929">
                  <a:moveTo>
                    <a:pt x="0" y="85089"/>
                  </a:moveTo>
                  <a:lnTo>
                    <a:pt x="6685" y="51970"/>
                  </a:lnTo>
                  <a:lnTo>
                    <a:pt x="24915" y="24923"/>
                  </a:lnTo>
                  <a:lnTo>
                    <a:pt x="51954" y="6687"/>
                  </a:lnTo>
                  <a:lnTo>
                    <a:pt x="85064" y="0"/>
                  </a:lnTo>
                  <a:lnTo>
                    <a:pt x="370611" y="0"/>
                  </a:lnTo>
                  <a:lnTo>
                    <a:pt x="403721" y="6687"/>
                  </a:lnTo>
                  <a:lnTo>
                    <a:pt x="430760" y="24923"/>
                  </a:lnTo>
                  <a:lnTo>
                    <a:pt x="448990" y="51970"/>
                  </a:lnTo>
                  <a:lnTo>
                    <a:pt x="455675" y="85089"/>
                  </a:lnTo>
                  <a:lnTo>
                    <a:pt x="455675" y="370585"/>
                  </a:lnTo>
                  <a:lnTo>
                    <a:pt x="448990" y="403705"/>
                  </a:lnTo>
                  <a:lnTo>
                    <a:pt x="430760" y="430752"/>
                  </a:lnTo>
                  <a:lnTo>
                    <a:pt x="403721" y="448988"/>
                  </a:lnTo>
                  <a:lnTo>
                    <a:pt x="370611" y="455675"/>
                  </a:lnTo>
                  <a:lnTo>
                    <a:pt x="85064" y="455675"/>
                  </a:lnTo>
                  <a:lnTo>
                    <a:pt x="51954" y="448988"/>
                  </a:lnTo>
                  <a:lnTo>
                    <a:pt x="24915" y="430752"/>
                  </a:lnTo>
                  <a:lnTo>
                    <a:pt x="6685" y="403705"/>
                  </a:lnTo>
                  <a:lnTo>
                    <a:pt x="0" y="370585"/>
                  </a:lnTo>
                  <a:lnTo>
                    <a:pt x="0" y="85089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928522" y="5203697"/>
            <a:ext cx="177165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50" spc="-50" b="1">
                <a:solidFill>
                  <a:srgbClr val="E4DFDF"/>
                </a:solidFill>
                <a:latin typeface="Carlito"/>
                <a:cs typeface="Carlito"/>
              </a:rPr>
              <a:t>3</a:t>
            </a:r>
            <a:endParaRPr sz="235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113914" y="5161914"/>
            <a:ext cx="2973070" cy="323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65" b="1">
                <a:solidFill>
                  <a:srgbClr val="E4DFDF"/>
                </a:solidFill>
                <a:latin typeface="Carlito"/>
                <a:cs typeface="Carlito"/>
              </a:rPr>
              <a:t>House</a:t>
            </a:r>
            <a:r>
              <a:rPr dirty="0" sz="1950" spc="-10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50" spc="-35" b="1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950" spc="-9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50" spc="-60" b="1">
                <a:solidFill>
                  <a:srgbClr val="E4DFDF"/>
                </a:solidFill>
                <a:latin typeface="Carlito"/>
                <a:cs typeface="Carlito"/>
              </a:rPr>
              <a:t>Lords</a:t>
            </a:r>
            <a:r>
              <a:rPr dirty="0" sz="1950" spc="-9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50" spc="-65" b="1">
                <a:solidFill>
                  <a:srgbClr val="E4DFDF"/>
                </a:solidFill>
                <a:latin typeface="Carlito"/>
                <a:cs typeface="Carlito"/>
              </a:rPr>
              <a:t>Decision</a:t>
            </a:r>
            <a:r>
              <a:rPr dirty="0" sz="1950" spc="-10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950" spc="-10" b="1">
                <a:solidFill>
                  <a:srgbClr val="E4DFDF"/>
                </a:solidFill>
                <a:latin typeface="Carlito"/>
                <a:cs typeface="Carlito"/>
              </a:rPr>
              <a:t>(2001)</a:t>
            </a:r>
            <a:endParaRPr sz="1950">
              <a:latin typeface="Carlito"/>
              <a:cs typeface="Carli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96264" y="5569153"/>
            <a:ext cx="13224510" cy="1762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30020" marR="245745">
              <a:lnSpc>
                <a:spcPct val="139400"/>
              </a:lnSpc>
              <a:spcBef>
                <a:spcPts val="100"/>
              </a:spcBef>
            </a:pP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House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Lords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held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that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Hesley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Hall</a:t>
            </a:r>
            <a:r>
              <a:rPr dirty="0" sz="15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Ltd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was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indeed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vicariously</a:t>
            </a:r>
            <a:r>
              <a:rPr dirty="0" sz="15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liable</a:t>
            </a:r>
            <a:r>
              <a:rPr dirty="0" sz="15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for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warden's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abusive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acts.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They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introduced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new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test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5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liability,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5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liability,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focusing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on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'close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connection'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between</a:t>
            </a:r>
            <a:r>
              <a:rPr dirty="0" sz="1550" spc="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employment</a:t>
            </a:r>
            <a:r>
              <a:rPr dirty="0" sz="1550" spc="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wrongful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act.</a:t>
            </a:r>
            <a:endParaRPr sz="15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endParaRPr sz="1550">
              <a:latin typeface="Carlito"/>
              <a:cs typeface="Carlito"/>
            </a:endParaRPr>
          </a:p>
          <a:p>
            <a:pPr marL="12700" marR="5080">
              <a:lnSpc>
                <a:spcPct val="139300"/>
              </a:lnSpc>
            </a:pP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landmark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case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significantly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expanded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scope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of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liability,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moving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away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from 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traditional 'course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employment'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test.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court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emphasised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that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employers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emphasised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that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employers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could</a:t>
            </a:r>
            <a:r>
              <a:rPr dirty="0" sz="15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be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held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responsible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for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employees'</a:t>
            </a:r>
            <a:r>
              <a:rPr dirty="0" sz="15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intentional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wrongdoing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if</a:t>
            </a:r>
            <a:r>
              <a:rPr dirty="0" sz="15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it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was</a:t>
            </a:r>
            <a:r>
              <a:rPr dirty="0" sz="15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closely</a:t>
            </a:r>
            <a:r>
              <a:rPr dirty="0" sz="15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connected</a:t>
            </a:r>
            <a:r>
              <a:rPr dirty="0" sz="15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5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30">
                <a:solidFill>
                  <a:srgbClr val="E4DFDF"/>
                </a:solidFill>
                <a:latin typeface="Carlito"/>
                <a:cs typeface="Carlito"/>
              </a:rPr>
              <a:t>their</a:t>
            </a:r>
            <a:r>
              <a:rPr dirty="0" sz="15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40">
                <a:solidFill>
                  <a:srgbClr val="E4DFDF"/>
                </a:solidFill>
                <a:latin typeface="Carlito"/>
                <a:cs typeface="Carlito"/>
              </a:rPr>
              <a:t>authorised</a:t>
            </a:r>
            <a:r>
              <a:rPr dirty="0" sz="15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550" spc="-10">
                <a:solidFill>
                  <a:srgbClr val="E4DFDF"/>
                </a:solidFill>
                <a:latin typeface="Carlito"/>
                <a:cs typeface="Carlito"/>
              </a:rPr>
              <a:t>duties.</a:t>
            </a:r>
            <a:endParaRPr sz="15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646" y="543649"/>
            <a:ext cx="11400790" cy="14497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100"/>
              </a:spcBef>
            </a:pPr>
            <a:r>
              <a:rPr dirty="0" sz="4400" spc="-105"/>
              <a:t>Case</a:t>
            </a:r>
            <a:r>
              <a:rPr dirty="0" sz="4400" spc="-265"/>
              <a:t> </a:t>
            </a:r>
            <a:r>
              <a:rPr dirty="0" sz="4400" spc="-75"/>
              <a:t>2:</a:t>
            </a:r>
            <a:r>
              <a:rPr dirty="0" sz="4400" spc="-254"/>
              <a:t> </a:t>
            </a:r>
            <a:r>
              <a:rPr dirty="0" sz="4400" spc="-125"/>
              <a:t>Mohamud</a:t>
            </a:r>
            <a:r>
              <a:rPr dirty="0" sz="4400" spc="-275"/>
              <a:t> </a:t>
            </a:r>
            <a:r>
              <a:rPr dirty="0" sz="4400" spc="-30"/>
              <a:t>v</a:t>
            </a:r>
            <a:r>
              <a:rPr dirty="0" sz="4400" spc="-245"/>
              <a:t> </a:t>
            </a:r>
            <a:r>
              <a:rPr dirty="0" sz="4400" spc="-65"/>
              <a:t>WM</a:t>
            </a:r>
            <a:r>
              <a:rPr dirty="0" sz="4400" spc="-270"/>
              <a:t> </a:t>
            </a:r>
            <a:r>
              <a:rPr dirty="0" sz="4400" spc="-120"/>
              <a:t>Morrison</a:t>
            </a:r>
            <a:r>
              <a:rPr dirty="0" sz="4400" spc="-260"/>
              <a:t> </a:t>
            </a:r>
            <a:r>
              <a:rPr dirty="0" sz="4400" spc="-125"/>
              <a:t>Supermarkets</a:t>
            </a:r>
            <a:r>
              <a:rPr dirty="0" sz="4400" spc="-295"/>
              <a:t> </a:t>
            </a:r>
            <a:r>
              <a:rPr dirty="0" sz="4400" spc="-30"/>
              <a:t>plc </a:t>
            </a:r>
            <a:r>
              <a:rPr dirty="0" sz="4400" spc="-25"/>
              <a:t>plc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777646" y="2574417"/>
            <a:ext cx="113792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0" b="1">
                <a:solidFill>
                  <a:srgbClr val="FFFFFF"/>
                </a:solidFill>
                <a:latin typeface="Carlito"/>
                <a:cs typeface="Carlito"/>
              </a:rPr>
              <a:t>Case</a:t>
            </a:r>
            <a:r>
              <a:rPr dirty="0" sz="2200" spc="-9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50" b="1">
                <a:solidFill>
                  <a:srgbClr val="FFFFFF"/>
                </a:solidFill>
                <a:latin typeface="Carlito"/>
                <a:cs typeface="Carlito"/>
              </a:rPr>
              <a:t>Facts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77646" y="3121202"/>
            <a:ext cx="3936365" cy="251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95"/>
              </a:spcBef>
            </a:pP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2008,</a:t>
            </a:r>
            <a:r>
              <a:rPr dirty="0" sz="17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Mr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Mohamud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entered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7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Morrisons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Morrisons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petrol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station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asked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 the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attendant,</a:t>
            </a:r>
            <a:r>
              <a:rPr dirty="0" sz="17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Mr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Khan,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if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he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could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print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some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some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documents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from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USB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stick.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Mr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Khan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Khan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refused,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using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racist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language,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then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then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followed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Mr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Mohamud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his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car,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car,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physically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assaulting</a:t>
            </a:r>
            <a:r>
              <a:rPr dirty="0" sz="17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him.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18886" y="2574417"/>
            <a:ext cx="14928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0" b="1">
                <a:solidFill>
                  <a:srgbClr val="FFFFFF"/>
                </a:solidFill>
                <a:latin typeface="Carlito"/>
                <a:cs typeface="Carlito"/>
              </a:rPr>
              <a:t>Legal</a:t>
            </a:r>
            <a:r>
              <a:rPr dirty="0" sz="2200" spc="-8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60" b="1">
                <a:solidFill>
                  <a:srgbClr val="FFFFFF"/>
                </a:solidFill>
                <a:latin typeface="Carlito"/>
                <a:cs typeface="Carlito"/>
              </a:rPr>
              <a:t>Journey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18886" y="3121202"/>
            <a:ext cx="3867785" cy="18027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95"/>
              </a:spcBef>
            </a:pP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Mr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Mohamud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sued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Morrisons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vicarious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liability.</a:t>
            </a:r>
            <a:r>
              <a:rPr dirty="0" sz="17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case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was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initially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dismissed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lower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courts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but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eventually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eventually</a:t>
            </a:r>
            <a:r>
              <a:rPr dirty="0" sz="17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reached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UK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Supreme Court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in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Court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75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2016.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859771" y="2574417"/>
            <a:ext cx="263525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 b="1">
                <a:solidFill>
                  <a:srgbClr val="FFFFFF"/>
                </a:solidFill>
                <a:latin typeface="Carlito"/>
                <a:cs typeface="Carlito"/>
              </a:rPr>
              <a:t>Supreme </a:t>
            </a:r>
            <a:r>
              <a:rPr dirty="0" sz="2200" spc="-70" b="1">
                <a:solidFill>
                  <a:srgbClr val="FFFFFF"/>
                </a:solidFill>
                <a:latin typeface="Carlito"/>
                <a:cs typeface="Carlito"/>
              </a:rPr>
              <a:t>Court</a:t>
            </a:r>
            <a:r>
              <a:rPr dirty="0" sz="2200" spc="-7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55" b="1">
                <a:solidFill>
                  <a:srgbClr val="FFFFFF"/>
                </a:solidFill>
                <a:latin typeface="Carlito"/>
                <a:cs typeface="Carlito"/>
              </a:rPr>
              <a:t>Decision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859771" y="3121202"/>
            <a:ext cx="3982085" cy="2159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3400"/>
              </a:lnSpc>
              <a:spcBef>
                <a:spcPts val="95"/>
              </a:spcBef>
            </a:pP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Supreme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Court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ruled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favour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Mr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Mohamud,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holding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Morrisons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vicariously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liable</a:t>
            </a:r>
            <a:r>
              <a:rPr dirty="0" sz="17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Mr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Khan's actions.</a:t>
            </a:r>
            <a:r>
              <a:rPr dirty="0" sz="17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They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applied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and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refined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'close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connection'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test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from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Lister,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emphasising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importance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viewing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employee's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field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activities</a:t>
            </a:r>
            <a:r>
              <a:rPr dirty="0" sz="17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broadly.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7646" y="6467347"/>
            <a:ext cx="12788265" cy="1092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3500"/>
              </a:lnSpc>
              <a:spcBef>
                <a:spcPts val="95"/>
              </a:spcBef>
            </a:pP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case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further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expanded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 scope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liability,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demonstrating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that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employers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could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be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held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responsible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even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seemingly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unconnected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violent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acts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by</a:t>
            </a:r>
            <a:r>
              <a:rPr dirty="0" sz="175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employees.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court's decision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highlighted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need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consider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nature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job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extent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which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wrongful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conduct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was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related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employee's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role.</a:t>
            </a:r>
            <a:endParaRPr sz="17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091" y="561289"/>
            <a:ext cx="8813800" cy="6807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14"/>
              <a:t>Case</a:t>
            </a:r>
            <a:r>
              <a:rPr dirty="0" sz="4300" spc="-215"/>
              <a:t> </a:t>
            </a:r>
            <a:r>
              <a:rPr dirty="0" sz="4300" spc="-85"/>
              <a:t>3:</a:t>
            </a:r>
            <a:r>
              <a:rPr dirty="0" sz="4300" spc="-215"/>
              <a:t> </a:t>
            </a:r>
            <a:r>
              <a:rPr dirty="0" sz="4300" spc="-140"/>
              <a:t>Barclays</a:t>
            </a:r>
            <a:r>
              <a:rPr dirty="0" sz="4300" spc="-215"/>
              <a:t> </a:t>
            </a:r>
            <a:r>
              <a:rPr dirty="0" sz="4300" spc="-125"/>
              <a:t>Bank</a:t>
            </a:r>
            <a:r>
              <a:rPr dirty="0" sz="4300" spc="-225"/>
              <a:t> </a:t>
            </a:r>
            <a:r>
              <a:rPr dirty="0" sz="4300" spc="-30"/>
              <a:t>v</a:t>
            </a:r>
            <a:r>
              <a:rPr dirty="0" sz="4300" spc="-215"/>
              <a:t> </a:t>
            </a:r>
            <a:r>
              <a:rPr dirty="0" sz="4300" spc="-135"/>
              <a:t>Various</a:t>
            </a:r>
            <a:r>
              <a:rPr dirty="0" sz="4300" spc="-204"/>
              <a:t> </a:t>
            </a:r>
            <a:r>
              <a:rPr dirty="0" sz="4300" spc="-80"/>
              <a:t>Claimants</a:t>
            </a:r>
            <a:endParaRPr sz="4300"/>
          </a:p>
        </p:txBody>
      </p:sp>
      <p:grpSp>
        <p:nvGrpSpPr>
          <p:cNvPr id="3" name="object 3" descr=""/>
          <p:cNvGrpSpPr/>
          <p:nvPr/>
        </p:nvGrpSpPr>
        <p:grpSpPr>
          <a:xfrm>
            <a:off x="768095" y="1807464"/>
            <a:ext cx="13094335" cy="1018540"/>
            <a:chOff x="768095" y="1807464"/>
            <a:chExt cx="13094335" cy="1018540"/>
          </a:xfrm>
        </p:grpSpPr>
        <p:sp>
          <p:nvSpPr>
            <p:cNvPr id="4" name="object 4" descr=""/>
            <p:cNvSpPr/>
            <p:nvPr/>
          </p:nvSpPr>
          <p:spPr>
            <a:xfrm>
              <a:off x="768096" y="2057399"/>
              <a:ext cx="13094335" cy="768350"/>
            </a:xfrm>
            <a:custGeom>
              <a:avLst/>
              <a:gdLst/>
              <a:ahLst/>
              <a:cxnLst/>
              <a:rect l="l" t="t" r="r" b="b"/>
              <a:pathLst>
                <a:path w="13094335" h="768350">
                  <a:moveTo>
                    <a:pt x="13094208" y="6858"/>
                  </a:moveTo>
                  <a:lnTo>
                    <a:pt x="13087350" y="0"/>
                  </a:lnTo>
                  <a:lnTo>
                    <a:pt x="2117598" y="0"/>
                  </a:lnTo>
                  <a:lnTo>
                    <a:pt x="2100834" y="0"/>
                  </a:lnTo>
                  <a:lnTo>
                    <a:pt x="6819" y="0"/>
                  </a:lnTo>
                  <a:lnTo>
                    <a:pt x="0" y="6858"/>
                  </a:lnTo>
                  <a:lnTo>
                    <a:pt x="0" y="15240"/>
                  </a:lnTo>
                  <a:lnTo>
                    <a:pt x="0" y="23622"/>
                  </a:lnTo>
                  <a:lnTo>
                    <a:pt x="6819" y="30480"/>
                  </a:lnTo>
                  <a:lnTo>
                    <a:pt x="2093976" y="30480"/>
                  </a:lnTo>
                  <a:lnTo>
                    <a:pt x="2093976" y="761238"/>
                  </a:lnTo>
                  <a:lnTo>
                    <a:pt x="2100834" y="768096"/>
                  </a:lnTo>
                  <a:lnTo>
                    <a:pt x="2117598" y="768096"/>
                  </a:lnTo>
                  <a:lnTo>
                    <a:pt x="2124456" y="761238"/>
                  </a:lnTo>
                  <a:lnTo>
                    <a:pt x="2124456" y="30480"/>
                  </a:lnTo>
                  <a:lnTo>
                    <a:pt x="13087350" y="30480"/>
                  </a:lnTo>
                  <a:lnTo>
                    <a:pt x="13094208" y="23622"/>
                  </a:lnTo>
                  <a:lnTo>
                    <a:pt x="13094208" y="6858"/>
                  </a:lnTo>
                  <a:close/>
                </a:path>
              </a:pathLst>
            </a:custGeom>
            <a:solidFill>
              <a:srgbClr val="2A1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31185" y="1811274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30">
                  <a:moveTo>
                    <a:pt x="401574" y="0"/>
                  </a:moveTo>
                  <a:lnTo>
                    <a:pt x="92201" y="0"/>
                  </a:lnTo>
                  <a:lnTo>
                    <a:pt x="56310" y="7244"/>
                  </a:lnTo>
                  <a:lnTo>
                    <a:pt x="27003" y="27003"/>
                  </a:lnTo>
                  <a:lnTo>
                    <a:pt x="7244" y="56310"/>
                  </a:lnTo>
                  <a:lnTo>
                    <a:pt x="0" y="92201"/>
                  </a:lnTo>
                  <a:lnTo>
                    <a:pt x="0" y="401574"/>
                  </a:lnTo>
                  <a:lnTo>
                    <a:pt x="7244" y="437465"/>
                  </a:lnTo>
                  <a:lnTo>
                    <a:pt x="27003" y="466772"/>
                  </a:lnTo>
                  <a:lnTo>
                    <a:pt x="56310" y="486531"/>
                  </a:lnTo>
                  <a:lnTo>
                    <a:pt x="92201" y="493775"/>
                  </a:lnTo>
                  <a:lnTo>
                    <a:pt x="401574" y="493775"/>
                  </a:lnTo>
                  <a:lnTo>
                    <a:pt x="437465" y="486531"/>
                  </a:lnTo>
                  <a:lnTo>
                    <a:pt x="466772" y="466772"/>
                  </a:lnTo>
                  <a:lnTo>
                    <a:pt x="486531" y="437465"/>
                  </a:lnTo>
                  <a:lnTo>
                    <a:pt x="493775" y="401574"/>
                  </a:lnTo>
                  <a:lnTo>
                    <a:pt x="493775" y="92201"/>
                  </a:lnTo>
                  <a:lnTo>
                    <a:pt x="486531" y="56310"/>
                  </a:lnTo>
                  <a:lnTo>
                    <a:pt x="466772" y="27003"/>
                  </a:lnTo>
                  <a:lnTo>
                    <a:pt x="437465" y="7244"/>
                  </a:lnTo>
                  <a:lnTo>
                    <a:pt x="401574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631185" y="1811274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30">
                  <a:moveTo>
                    <a:pt x="0" y="92201"/>
                  </a:moveTo>
                  <a:lnTo>
                    <a:pt x="7244" y="56310"/>
                  </a:lnTo>
                  <a:lnTo>
                    <a:pt x="27003" y="27003"/>
                  </a:lnTo>
                  <a:lnTo>
                    <a:pt x="56310" y="7244"/>
                  </a:lnTo>
                  <a:lnTo>
                    <a:pt x="92201" y="0"/>
                  </a:lnTo>
                  <a:lnTo>
                    <a:pt x="401574" y="0"/>
                  </a:lnTo>
                  <a:lnTo>
                    <a:pt x="437465" y="7244"/>
                  </a:lnTo>
                  <a:lnTo>
                    <a:pt x="466772" y="27003"/>
                  </a:lnTo>
                  <a:lnTo>
                    <a:pt x="486531" y="56310"/>
                  </a:lnTo>
                  <a:lnTo>
                    <a:pt x="493775" y="92201"/>
                  </a:lnTo>
                  <a:lnTo>
                    <a:pt x="493775" y="401574"/>
                  </a:lnTo>
                  <a:lnTo>
                    <a:pt x="486531" y="437465"/>
                  </a:lnTo>
                  <a:lnTo>
                    <a:pt x="466772" y="466772"/>
                  </a:lnTo>
                  <a:lnTo>
                    <a:pt x="437465" y="486531"/>
                  </a:lnTo>
                  <a:lnTo>
                    <a:pt x="401574" y="493775"/>
                  </a:lnTo>
                  <a:lnTo>
                    <a:pt x="92201" y="493775"/>
                  </a:lnTo>
                  <a:lnTo>
                    <a:pt x="56310" y="486531"/>
                  </a:lnTo>
                  <a:lnTo>
                    <a:pt x="27003" y="466772"/>
                  </a:lnTo>
                  <a:lnTo>
                    <a:pt x="7244" y="437465"/>
                  </a:lnTo>
                  <a:lnTo>
                    <a:pt x="0" y="401574"/>
                  </a:lnTo>
                  <a:lnTo>
                    <a:pt x="0" y="92201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299960" y="2057400"/>
              <a:ext cx="30480" cy="768350"/>
            </a:xfrm>
            <a:custGeom>
              <a:avLst/>
              <a:gdLst/>
              <a:ahLst/>
              <a:cxnLst/>
              <a:rect l="l" t="t" r="r" b="b"/>
              <a:pathLst>
                <a:path w="30479" h="768350">
                  <a:moveTo>
                    <a:pt x="23622" y="0"/>
                  </a:moveTo>
                  <a:lnTo>
                    <a:pt x="6858" y="0"/>
                  </a:lnTo>
                  <a:lnTo>
                    <a:pt x="0" y="6858"/>
                  </a:lnTo>
                  <a:lnTo>
                    <a:pt x="0" y="15239"/>
                  </a:lnTo>
                  <a:lnTo>
                    <a:pt x="0" y="761238"/>
                  </a:lnTo>
                  <a:lnTo>
                    <a:pt x="6858" y="768096"/>
                  </a:lnTo>
                  <a:lnTo>
                    <a:pt x="23622" y="768096"/>
                  </a:lnTo>
                  <a:lnTo>
                    <a:pt x="30480" y="761238"/>
                  </a:lnTo>
                  <a:lnTo>
                    <a:pt x="30480" y="6858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2A1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069074" y="1811274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29" h="494030">
                  <a:moveTo>
                    <a:pt x="401574" y="0"/>
                  </a:moveTo>
                  <a:lnTo>
                    <a:pt x="92201" y="0"/>
                  </a:lnTo>
                  <a:lnTo>
                    <a:pt x="56310" y="7244"/>
                  </a:lnTo>
                  <a:lnTo>
                    <a:pt x="27003" y="27003"/>
                  </a:lnTo>
                  <a:lnTo>
                    <a:pt x="7244" y="56310"/>
                  </a:lnTo>
                  <a:lnTo>
                    <a:pt x="0" y="92201"/>
                  </a:lnTo>
                  <a:lnTo>
                    <a:pt x="0" y="401574"/>
                  </a:lnTo>
                  <a:lnTo>
                    <a:pt x="7244" y="437465"/>
                  </a:lnTo>
                  <a:lnTo>
                    <a:pt x="27003" y="466772"/>
                  </a:lnTo>
                  <a:lnTo>
                    <a:pt x="56310" y="486531"/>
                  </a:lnTo>
                  <a:lnTo>
                    <a:pt x="92201" y="493775"/>
                  </a:lnTo>
                  <a:lnTo>
                    <a:pt x="401574" y="493775"/>
                  </a:lnTo>
                  <a:lnTo>
                    <a:pt x="437465" y="486531"/>
                  </a:lnTo>
                  <a:lnTo>
                    <a:pt x="466772" y="466772"/>
                  </a:lnTo>
                  <a:lnTo>
                    <a:pt x="486531" y="437465"/>
                  </a:lnTo>
                  <a:lnTo>
                    <a:pt x="493775" y="401574"/>
                  </a:lnTo>
                  <a:lnTo>
                    <a:pt x="493775" y="92201"/>
                  </a:lnTo>
                  <a:lnTo>
                    <a:pt x="486531" y="56310"/>
                  </a:lnTo>
                  <a:lnTo>
                    <a:pt x="466772" y="27003"/>
                  </a:lnTo>
                  <a:lnTo>
                    <a:pt x="437465" y="7244"/>
                  </a:lnTo>
                  <a:lnTo>
                    <a:pt x="401574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069074" y="1811274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29" h="494030">
                  <a:moveTo>
                    <a:pt x="0" y="92201"/>
                  </a:moveTo>
                  <a:lnTo>
                    <a:pt x="7244" y="56310"/>
                  </a:lnTo>
                  <a:lnTo>
                    <a:pt x="27003" y="27003"/>
                  </a:lnTo>
                  <a:lnTo>
                    <a:pt x="56310" y="7244"/>
                  </a:lnTo>
                  <a:lnTo>
                    <a:pt x="92201" y="0"/>
                  </a:lnTo>
                  <a:lnTo>
                    <a:pt x="401574" y="0"/>
                  </a:lnTo>
                  <a:lnTo>
                    <a:pt x="437465" y="7244"/>
                  </a:lnTo>
                  <a:lnTo>
                    <a:pt x="466772" y="27003"/>
                  </a:lnTo>
                  <a:lnTo>
                    <a:pt x="486531" y="56310"/>
                  </a:lnTo>
                  <a:lnTo>
                    <a:pt x="493775" y="92201"/>
                  </a:lnTo>
                  <a:lnTo>
                    <a:pt x="493775" y="401574"/>
                  </a:lnTo>
                  <a:lnTo>
                    <a:pt x="486531" y="437465"/>
                  </a:lnTo>
                  <a:lnTo>
                    <a:pt x="466772" y="466772"/>
                  </a:lnTo>
                  <a:lnTo>
                    <a:pt x="437465" y="486531"/>
                  </a:lnTo>
                  <a:lnTo>
                    <a:pt x="401574" y="493775"/>
                  </a:lnTo>
                  <a:lnTo>
                    <a:pt x="92201" y="493775"/>
                  </a:lnTo>
                  <a:lnTo>
                    <a:pt x="56310" y="486531"/>
                  </a:lnTo>
                  <a:lnTo>
                    <a:pt x="27003" y="466772"/>
                  </a:lnTo>
                  <a:lnTo>
                    <a:pt x="7244" y="437465"/>
                  </a:lnTo>
                  <a:lnTo>
                    <a:pt x="0" y="401574"/>
                  </a:lnTo>
                  <a:lnTo>
                    <a:pt x="0" y="92201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305304" y="3016707"/>
            <a:ext cx="1144270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-70" b="1">
                <a:solidFill>
                  <a:srgbClr val="E4DFDF"/>
                </a:solidFill>
                <a:latin typeface="Carlito"/>
                <a:cs typeface="Carlito"/>
              </a:rPr>
              <a:t>1968-</a:t>
            </a:r>
            <a:r>
              <a:rPr dirty="0" sz="2150" spc="-55" b="1">
                <a:solidFill>
                  <a:srgbClr val="E4DFDF"/>
                </a:solidFill>
                <a:latin typeface="Carlito"/>
                <a:cs typeface="Carlito"/>
              </a:rPr>
              <a:t>1984</a:t>
            </a:r>
            <a:endParaRPr sz="215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95883" y="3460600"/>
            <a:ext cx="3764915" cy="2160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37300"/>
              </a:lnSpc>
              <a:spcBef>
                <a:spcPts val="100"/>
              </a:spcBef>
            </a:pP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Dr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Gordon</a:t>
            </a:r>
            <a:r>
              <a:rPr dirty="0" sz="1700" spc="-8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Bates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 conducted</a:t>
            </a:r>
            <a:r>
              <a:rPr dirty="0" sz="1700" spc="-8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E4DFDF"/>
                </a:solidFill>
                <a:latin typeface="Carlito"/>
                <a:cs typeface="Carlito"/>
              </a:rPr>
              <a:t>medical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assessments</a:t>
            </a:r>
            <a:r>
              <a:rPr dirty="0" sz="170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Barclays Bank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job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applicants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applicants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employees.</a:t>
            </a:r>
            <a:r>
              <a:rPr dirty="0" sz="17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Unknown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0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bank,</a:t>
            </a:r>
            <a:r>
              <a:rPr dirty="0" sz="170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he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 sexually</a:t>
            </a:r>
            <a:r>
              <a:rPr dirty="0" sz="170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assaulted</a:t>
            </a:r>
            <a:r>
              <a:rPr dirty="0" sz="17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many</a:t>
            </a:r>
            <a:r>
              <a:rPr dirty="0" sz="170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of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many</a:t>
            </a:r>
            <a:r>
              <a:rPr dirty="0" sz="17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individuals</a:t>
            </a:r>
            <a:r>
              <a:rPr dirty="0" sz="170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he</a:t>
            </a:r>
            <a:r>
              <a:rPr dirty="0" sz="17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examined</a:t>
            </a:r>
            <a:r>
              <a:rPr dirty="0" sz="17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E4DFDF"/>
                </a:solidFill>
                <a:latin typeface="Carlito"/>
                <a:cs typeface="Carlito"/>
              </a:rPr>
              <a:t>during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during</a:t>
            </a:r>
            <a:r>
              <a:rPr dirty="0" sz="17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E4DFDF"/>
                </a:solidFill>
                <a:latin typeface="Carlito"/>
                <a:cs typeface="Carlito"/>
              </a:rPr>
              <a:t>period.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88157" y="1806066"/>
            <a:ext cx="4627245" cy="4133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450080" algn="l"/>
              </a:tabLst>
            </a:pPr>
            <a:r>
              <a:rPr dirty="0" sz="2550" spc="-50" b="1">
                <a:solidFill>
                  <a:srgbClr val="E4DFDF"/>
                </a:solidFill>
                <a:latin typeface="Carlito"/>
                <a:cs typeface="Carlito"/>
              </a:rPr>
              <a:t>1</a:t>
            </a:r>
            <a:r>
              <a:rPr dirty="0" sz="2550" b="1">
                <a:solidFill>
                  <a:srgbClr val="E4DFDF"/>
                </a:solidFill>
                <a:latin typeface="Carlito"/>
                <a:cs typeface="Carlito"/>
              </a:rPr>
              <a:t>	</a:t>
            </a:r>
            <a:r>
              <a:rPr dirty="0" sz="2550" spc="-50" b="1">
                <a:solidFill>
                  <a:srgbClr val="E4DFDF"/>
                </a:solidFill>
                <a:latin typeface="Carlito"/>
                <a:cs typeface="Carlito"/>
              </a:rPr>
              <a:t>2</a:t>
            </a:r>
            <a:endParaRPr sz="255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041006" y="3016707"/>
            <a:ext cx="549910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-50" b="1">
                <a:solidFill>
                  <a:srgbClr val="E4DFDF"/>
                </a:solidFill>
                <a:latin typeface="Carlito"/>
                <a:cs typeface="Carlito"/>
              </a:rPr>
              <a:t>2017</a:t>
            </a:r>
            <a:endParaRPr sz="215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420614" y="3460600"/>
            <a:ext cx="3793490" cy="1093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73660" marR="5080" indent="-60960">
              <a:lnSpc>
                <a:spcPct val="137400"/>
              </a:lnSpc>
              <a:spcBef>
                <a:spcPts val="95"/>
              </a:spcBef>
            </a:pP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126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claimants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brought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group</a:t>
            </a:r>
            <a:r>
              <a:rPr dirty="0" sz="17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action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E4DFDF"/>
                </a:solidFill>
                <a:latin typeface="Carlito"/>
                <a:cs typeface="Carlito"/>
              </a:rPr>
              <a:t>against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Barclays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Bank, arguing 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that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bank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E4DFDF"/>
                </a:solidFill>
                <a:latin typeface="Carlito"/>
                <a:cs typeface="Carlito"/>
              </a:rPr>
              <a:t>should 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be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vicariously</a:t>
            </a:r>
            <a:r>
              <a:rPr dirty="0" sz="17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liable</a:t>
            </a:r>
            <a:r>
              <a:rPr dirty="0" sz="170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Dr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Bates' </a:t>
            </a:r>
            <a:r>
              <a:rPr dirty="0" sz="1700" spc="-10">
                <a:solidFill>
                  <a:srgbClr val="E4DFDF"/>
                </a:solidFill>
                <a:latin typeface="Carlito"/>
                <a:cs typeface="Carlito"/>
              </a:rPr>
              <a:t>actions.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1503152" y="1807464"/>
            <a:ext cx="501650" cy="1018540"/>
            <a:chOff x="11503152" y="1807464"/>
            <a:chExt cx="501650" cy="1018540"/>
          </a:xfrm>
        </p:grpSpPr>
        <p:sp>
          <p:nvSpPr>
            <p:cNvPr id="16" name="object 16" descr=""/>
            <p:cNvSpPr/>
            <p:nvPr/>
          </p:nvSpPr>
          <p:spPr>
            <a:xfrm>
              <a:off x="11737848" y="2057400"/>
              <a:ext cx="30480" cy="768350"/>
            </a:xfrm>
            <a:custGeom>
              <a:avLst/>
              <a:gdLst/>
              <a:ahLst/>
              <a:cxnLst/>
              <a:rect l="l" t="t" r="r" b="b"/>
              <a:pathLst>
                <a:path w="30479" h="768350">
                  <a:moveTo>
                    <a:pt x="23622" y="0"/>
                  </a:moveTo>
                  <a:lnTo>
                    <a:pt x="6857" y="0"/>
                  </a:lnTo>
                  <a:lnTo>
                    <a:pt x="0" y="6858"/>
                  </a:lnTo>
                  <a:lnTo>
                    <a:pt x="0" y="15239"/>
                  </a:lnTo>
                  <a:lnTo>
                    <a:pt x="0" y="761238"/>
                  </a:lnTo>
                  <a:lnTo>
                    <a:pt x="6857" y="768096"/>
                  </a:lnTo>
                  <a:lnTo>
                    <a:pt x="23622" y="768096"/>
                  </a:lnTo>
                  <a:lnTo>
                    <a:pt x="30479" y="761238"/>
                  </a:lnTo>
                  <a:lnTo>
                    <a:pt x="30479" y="6858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2A1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1506962" y="1811274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29" h="494030">
                  <a:moveTo>
                    <a:pt x="401574" y="0"/>
                  </a:moveTo>
                  <a:lnTo>
                    <a:pt x="92202" y="0"/>
                  </a:lnTo>
                  <a:lnTo>
                    <a:pt x="56310" y="7244"/>
                  </a:lnTo>
                  <a:lnTo>
                    <a:pt x="27003" y="27003"/>
                  </a:lnTo>
                  <a:lnTo>
                    <a:pt x="7244" y="56310"/>
                  </a:lnTo>
                  <a:lnTo>
                    <a:pt x="0" y="92201"/>
                  </a:lnTo>
                  <a:lnTo>
                    <a:pt x="0" y="401574"/>
                  </a:lnTo>
                  <a:lnTo>
                    <a:pt x="7244" y="437465"/>
                  </a:lnTo>
                  <a:lnTo>
                    <a:pt x="27003" y="466772"/>
                  </a:lnTo>
                  <a:lnTo>
                    <a:pt x="56310" y="486531"/>
                  </a:lnTo>
                  <a:lnTo>
                    <a:pt x="92202" y="493775"/>
                  </a:lnTo>
                  <a:lnTo>
                    <a:pt x="401574" y="493775"/>
                  </a:lnTo>
                  <a:lnTo>
                    <a:pt x="437465" y="486531"/>
                  </a:lnTo>
                  <a:lnTo>
                    <a:pt x="466772" y="466772"/>
                  </a:lnTo>
                  <a:lnTo>
                    <a:pt x="486531" y="437465"/>
                  </a:lnTo>
                  <a:lnTo>
                    <a:pt x="493776" y="401574"/>
                  </a:lnTo>
                  <a:lnTo>
                    <a:pt x="493776" y="92201"/>
                  </a:lnTo>
                  <a:lnTo>
                    <a:pt x="486531" y="56310"/>
                  </a:lnTo>
                  <a:lnTo>
                    <a:pt x="466772" y="27003"/>
                  </a:lnTo>
                  <a:lnTo>
                    <a:pt x="437465" y="7244"/>
                  </a:lnTo>
                  <a:lnTo>
                    <a:pt x="401574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1506962" y="1811274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29" h="494030">
                  <a:moveTo>
                    <a:pt x="0" y="92201"/>
                  </a:moveTo>
                  <a:lnTo>
                    <a:pt x="7244" y="56310"/>
                  </a:lnTo>
                  <a:lnTo>
                    <a:pt x="27003" y="27003"/>
                  </a:lnTo>
                  <a:lnTo>
                    <a:pt x="56310" y="7244"/>
                  </a:lnTo>
                  <a:lnTo>
                    <a:pt x="92202" y="0"/>
                  </a:lnTo>
                  <a:lnTo>
                    <a:pt x="401574" y="0"/>
                  </a:lnTo>
                  <a:lnTo>
                    <a:pt x="437465" y="7244"/>
                  </a:lnTo>
                  <a:lnTo>
                    <a:pt x="466772" y="27003"/>
                  </a:lnTo>
                  <a:lnTo>
                    <a:pt x="486531" y="56310"/>
                  </a:lnTo>
                  <a:lnTo>
                    <a:pt x="493776" y="92201"/>
                  </a:lnTo>
                  <a:lnTo>
                    <a:pt x="493776" y="401574"/>
                  </a:lnTo>
                  <a:lnTo>
                    <a:pt x="486531" y="437465"/>
                  </a:lnTo>
                  <a:lnTo>
                    <a:pt x="466772" y="466772"/>
                  </a:lnTo>
                  <a:lnTo>
                    <a:pt x="437465" y="486531"/>
                  </a:lnTo>
                  <a:lnTo>
                    <a:pt x="401574" y="493775"/>
                  </a:lnTo>
                  <a:lnTo>
                    <a:pt x="92202" y="493775"/>
                  </a:lnTo>
                  <a:lnTo>
                    <a:pt x="56310" y="486531"/>
                  </a:lnTo>
                  <a:lnTo>
                    <a:pt x="27003" y="466772"/>
                  </a:lnTo>
                  <a:lnTo>
                    <a:pt x="7244" y="437465"/>
                  </a:lnTo>
                  <a:lnTo>
                    <a:pt x="0" y="401574"/>
                  </a:lnTo>
                  <a:lnTo>
                    <a:pt x="0" y="92201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1663933" y="1806066"/>
            <a:ext cx="189230" cy="4133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50" spc="-50" b="1">
                <a:solidFill>
                  <a:srgbClr val="E4DFDF"/>
                </a:solidFill>
                <a:latin typeface="Carlito"/>
                <a:cs typeface="Carlito"/>
              </a:rPr>
              <a:t>3</a:t>
            </a:r>
            <a:endParaRPr sz="255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1479783" y="3016707"/>
            <a:ext cx="549910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-50" b="1">
                <a:solidFill>
                  <a:srgbClr val="E4DFDF"/>
                </a:solidFill>
                <a:latin typeface="Carlito"/>
                <a:cs typeface="Carlito"/>
              </a:rPr>
              <a:t>2020</a:t>
            </a:r>
            <a:endParaRPr sz="2150">
              <a:latin typeface="Carlito"/>
              <a:cs typeface="Carli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891521" y="3460600"/>
            <a:ext cx="3729990" cy="251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2540">
              <a:lnSpc>
                <a:spcPct val="137300"/>
              </a:lnSpc>
              <a:spcBef>
                <a:spcPts val="100"/>
              </a:spcBef>
            </a:pP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UK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Supreme</a:t>
            </a:r>
            <a:r>
              <a:rPr dirty="0" sz="170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Court</a:t>
            </a:r>
            <a:r>
              <a:rPr dirty="0" sz="17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ruled</a:t>
            </a:r>
            <a:r>
              <a:rPr dirty="0" sz="1700" spc="-9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that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E4DFDF"/>
                </a:solidFill>
                <a:latin typeface="Carlito"/>
                <a:cs typeface="Carlito"/>
              </a:rPr>
              <a:t>Barclays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Barclays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Bank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was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not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 vicariously</a:t>
            </a:r>
            <a:r>
              <a:rPr dirty="0" sz="17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liable</a:t>
            </a:r>
            <a:r>
              <a:rPr dirty="0" sz="170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for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7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Dr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Bates'</a:t>
            </a:r>
            <a:r>
              <a:rPr dirty="0" sz="17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assaults,</a:t>
            </a:r>
            <a:r>
              <a:rPr dirty="0" sz="1700" spc="-8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as</a:t>
            </a:r>
            <a:r>
              <a:rPr dirty="0" sz="17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he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was</a:t>
            </a:r>
            <a:r>
              <a:rPr dirty="0" sz="170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an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independent contractor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rather</a:t>
            </a:r>
            <a:r>
              <a:rPr dirty="0" sz="17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than 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an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employee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or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someone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 relationship</a:t>
            </a:r>
            <a:r>
              <a:rPr dirty="0" sz="1700" spc="-9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E4DFDF"/>
                </a:solidFill>
                <a:latin typeface="Carlito"/>
                <a:cs typeface="Carlito"/>
              </a:rPr>
              <a:t>'akin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relationship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'akin</a:t>
            </a:r>
            <a:r>
              <a:rPr dirty="0" sz="1700" spc="-9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employment'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with</a:t>
            </a:r>
            <a:r>
              <a:rPr dirty="0" sz="17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the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0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E4DFDF"/>
                </a:solidFill>
                <a:latin typeface="Carlito"/>
                <a:cs typeface="Carlito"/>
              </a:rPr>
              <a:t>bank.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55091" y="6164935"/>
            <a:ext cx="13020040" cy="144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7300"/>
              </a:lnSpc>
              <a:spcBef>
                <a:spcPts val="95"/>
              </a:spcBef>
            </a:pP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7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case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marked</a:t>
            </a:r>
            <a:r>
              <a:rPr dirty="0" sz="17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 significant</a:t>
            </a:r>
            <a:r>
              <a:rPr dirty="0" sz="170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refinement</a:t>
            </a:r>
            <a:r>
              <a:rPr dirty="0" sz="17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application</a:t>
            </a:r>
            <a:r>
              <a:rPr dirty="0" sz="1700" spc="-8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70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7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principles.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Supreme</a:t>
            </a:r>
            <a:r>
              <a:rPr dirty="0" sz="17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Court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emphasised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0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importance</a:t>
            </a:r>
            <a:r>
              <a:rPr dirty="0" sz="17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 the</a:t>
            </a:r>
            <a:r>
              <a:rPr dirty="0" sz="1700" spc="50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importance</a:t>
            </a:r>
            <a:r>
              <a:rPr dirty="0" sz="17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0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employment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relationship,</a:t>
            </a:r>
            <a:r>
              <a:rPr dirty="0" sz="17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drawing</a:t>
            </a:r>
            <a:r>
              <a:rPr dirty="0" sz="17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clearer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line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between</a:t>
            </a:r>
            <a:r>
              <a:rPr dirty="0" sz="17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employees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(or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those 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similar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relationships)</a:t>
            </a:r>
            <a:r>
              <a:rPr dirty="0" sz="17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independent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contractors.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This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independent</a:t>
            </a:r>
            <a:r>
              <a:rPr dirty="0" sz="17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contractors.</a:t>
            </a:r>
            <a:r>
              <a:rPr dirty="0" sz="17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decision</a:t>
            </a:r>
            <a:r>
              <a:rPr dirty="0" sz="17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provided</a:t>
            </a:r>
            <a:r>
              <a:rPr dirty="0" sz="170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some</a:t>
            </a:r>
            <a:r>
              <a:rPr dirty="0" sz="170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relief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0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businesses</a:t>
            </a:r>
            <a:r>
              <a:rPr dirty="0" sz="17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concerned</a:t>
            </a:r>
            <a:r>
              <a:rPr dirty="0" sz="17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35">
                <a:solidFill>
                  <a:srgbClr val="E4DFDF"/>
                </a:solidFill>
                <a:latin typeface="Carlito"/>
                <a:cs typeface="Carlito"/>
              </a:rPr>
              <a:t>about </a:t>
            </a:r>
            <a:r>
              <a:rPr dirty="0" sz="170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 expanding</a:t>
            </a:r>
            <a:r>
              <a:rPr dirty="0" sz="17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scope </a:t>
            </a:r>
            <a:r>
              <a:rPr dirty="0" sz="170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0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70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70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following</a:t>
            </a:r>
            <a:r>
              <a:rPr dirty="0" sz="170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earlier</a:t>
            </a:r>
            <a:r>
              <a:rPr dirty="0" sz="170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E4DFDF"/>
                </a:solidFill>
                <a:latin typeface="Carlito"/>
                <a:cs typeface="Carlito"/>
              </a:rPr>
              <a:t>cases.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following</a:t>
            </a:r>
            <a:r>
              <a:rPr dirty="0" sz="170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40">
                <a:solidFill>
                  <a:srgbClr val="E4DFDF"/>
                </a:solidFill>
                <a:latin typeface="Carlito"/>
                <a:cs typeface="Carlito"/>
              </a:rPr>
              <a:t>earlier</a:t>
            </a:r>
            <a:r>
              <a:rPr dirty="0" sz="170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00" spc="-10">
                <a:solidFill>
                  <a:srgbClr val="E4DFDF"/>
                </a:solidFill>
                <a:latin typeface="Carlito"/>
                <a:cs typeface="Carlito"/>
              </a:rPr>
              <a:t>cases.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7414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100"/>
              </a:spcBef>
            </a:pPr>
            <a:r>
              <a:rPr dirty="0" sz="4200" spc="-110"/>
              <a:t>Key</a:t>
            </a:r>
            <a:r>
              <a:rPr dirty="0" sz="4200" spc="-210"/>
              <a:t> </a:t>
            </a:r>
            <a:r>
              <a:rPr dirty="0" sz="4200" spc="-130"/>
              <a:t>Principles</a:t>
            </a:r>
            <a:r>
              <a:rPr dirty="0" sz="4200" spc="-165"/>
              <a:t> </a:t>
            </a:r>
            <a:r>
              <a:rPr dirty="0" sz="4200" spc="-130"/>
              <a:t>Derived</a:t>
            </a:r>
            <a:r>
              <a:rPr dirty="0" sz="4200" spc="-185"/>
              <a:t> </a:t>
            </a:r>
            <a:r>
              <a:rPr dirty="0" sz="4200" spc="-114"/>
              <a:t>from</a:t>
            </a:r>
            <a:r>
              <a:rPr dirty="0" sz="4200" spc="-204"/>
              <a:t> </a:t>
            </a:r>
            <a:r>
              <a:rPr dirty="0" sz="4200" spc="-114"/>
              <a:t>These</a:t>
            </a:r>
            <a:r>
              <a:rPr dirty="0" sz="4200" spc="-220"/>
              <a:t> </a:t>
            </a:r>
            <a:r>
              <a:rPr dirty="0" sz="4200" spc="-50"/>
              <a:t>Cases</a:t>
            </a:r>
            <a:endParaRPr sz="4200"/>
          </a:p>
        </p:txBody>
      </p:sp>
      <p:grpSp>
        <p:nvGrpSpPr>
          <p:cNvPr id="3" name="object 3" descr=""/>
          <p:cNvGrpSpPr/>
          <p:nvPr/>
        </p:nvGrpSpPr>
        <p:grpSpPr>
          <a:xfrm>
            <a:off x="743712" y="2090927"/>
            <a:ext cx="489584" cy="487680"/>
            <a:chOff x="743712" y="2090927"/>
            <a:chExt cx="489584" cy="487680"/>
          </a:xfrm>
        </p:grpSpPr>
        <p:sp>
          <p:nvSpPr>
            <p:cNvPr id="4" name="object 4" descr=""/>
            <p:cNvSpPr/>
            <p:nvPr/>
          </p:nvSpPr>
          <p:spPr>
            <a:xfrm>
              <a:off x="747522" y="2094737"/>
              <a:ext cx="481965" cy="480059"/>
            </a:xfrm>
            <a:custGeom>
              <a:avLst/>
              <a:gdLst/>
              <a:ahLst/>
              <a:cxnLst/>
              <a:rect l="l" t="t" r="r" b="b"/>
              <a:pathLst>
                <a:path w="481965" h="480060">
                  <a:moveTo>
                    <a:pt x="391972" y="0"/>
                  </a:moveTo>
                  <a:lnTo>
                    <a:pt x="89611" y="0"/>
                  </a:lnTo>
                  <a:lnTo>
                    <a:pt x="54730" y="7044"/>
                  </a:lnTo>
                  <a:lnTo>
                    <a:pt x="26246" y="26257"/>
                  </a:lnTo>
                  <a:lnTo>
                    <a:pt x="7041" y="54756"/>
                  </a:lnTo>
                  <a:lnTo>
                    <a:pt x="0" y="89662"/>
                  </a:lnTo>
                  <a:lnTo>
                    <a:pt x="0" y="390398"/>
                  </a:lnTo>
                  <a:lnTo>
                    <a:pt x="7041" y="425303"/>
                  </a:lnTo>
                  <a:lnTo>
                    <a:pt x="26246" y="453802"/>
                  </a:lnTo>
                  <a:lnTo>
                    <a:pt x="54730" y="473015"/>
                  </a:lnTo>
                  <a:lnTo>
                    <a:pt x="89611" y="480060"/>
                  </a:lnTo>
                  <a:lnTo>
                    <a:pt x="391972" y="480060"/>
                  </a:lnTo>
                  <a:lnTo>
                    <a:pt x="426853" y="473015"/>
                  </a:lnTo>
                  <a:lnTo>
                    <a:pt x="455337" y="453802"/>
                  </a:lnTo>
                  <a:lnTo>
                    <a:pt x="474542" y="425303"/>
                  </a:lnTo>
                  <a:lnTo>
                    <a:pt x="481584" y="390398"/>
                  </a:lnTo>
                  <a:lnTo>
                    <a:pt x="481584" y="89662"/>
                  </a:lnTo>
                  <a:lnTo>
                    <a:pt x="474542" y="54756"/>
                  </a:lnTo>
                  <a:lnTo>
                    <a:pt x="455337" y="26257"/>
                  </a:lnTo>
                  <a:lnTo>
                    <a:pt x="426853" y="7044"/>
                  </a:lnTo>
                  <a:lnTo>
                    <a:pt x="391972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47522" y="2094737"/>
              <a:ext cx="481965" cy="480059"/>
            </a:xfrm>
            <a:custGeom>
              <a:avLst/>
              <a:gdLst/>
              <a:ahLst/>
              <a:cxnLst/>
              <a:rect l="l" t="t" r="r" b="b"/>
              <a:pathLst>
                <a:path w="481965" h="480060">
                  <a:moveTo>
                    <a:pt x="0" y="89662"/>
                  </a:moveTo>
                  <a:lnTo>
                    <a:pt x="7041" y="54756"/>
                  </a:lnTo>
                  <a:lnTo>
                    <a:pt x="26246" y="26257"/>
                  </a:lnTo>
                  <a:lnTo>
                    <a:pt x="54730" y="7044"/>
                  </a:lnTo>
                  <a:lnTo>
                    <a:pt x="89611" y="0"/>
                  </a:lnTo>
                  <a:lnTo>
                    <a:pt x="391972" y="0"/>
                  </a:lnTo>
                  <a:lnTo>
                    <a:pt x="426853" y="7044"/>
                  </a:lnTo>
                  <a:lnTo>
                    <a:pt x="455337" y="26257"/>
                  </a:lnTo>
                  <a:lnTo>
                    <a:pt x="474542" y="54756"/>
                  </a:lnTo>
                  <a:lnTo>
                    <a:pt x="481584" y="89662"/>
                  </a:lnTo>
                  <a:lnTo>
                    <a:pt x="481584" y="390398"/>
                  </a:lnTo>
                  <a:lnTo>
                    <a:pt x="474542" y="425303"/>
                  </a:lnTo>
                  <a:lnTo>
                    <a:pt x="455337" y="453802"/>
                  </a:lnTo>
                  <a:lnTo>
                    <a:pt x="426853" y="473015"/>
                  </a:lnTo>
                  <a:lnTo>
                    <a:pt x="391972" y="480060"/>
                  </a:lnTo>
                  <a:lnTo>
                    <a:pt x="89611" y="480060"/>
                  </a:lnTo>
                  <a:lnTo>
                    <a:pt x="54730" y="473015"/>
                  </a:lnTo>
                  <a:lnTo>
                    <a:pt x="26246" y="453802"/>
                  </a:lnTo>
                  <a:lnTo>
                    <a:pt x="7041" y="425303"/>
                  </a:lnTo>
                  <a:lnTo>
                    <a:pt x="0" y="390398"/>
                  </a:lnTo>
                  <a:lnTo>
                    <a:pt x="0" y="89662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00175" y="2082241"/>
            <a:ext cx="18669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0" b="1">
                <a:solidFill>
                  <a:srgbClr val="E4DFDF"/>
                </a:solidFill>
                <a:latin typeface="Carlito"/>
                <a:cs typeface="Carlito"/>
              </a:rPr>
              <a:t>1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29003" y="2063622"/>
            <a:ext cx="230251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60" b="1">
                <a:solidFill>
                  <a:srgbClr val="E4DFDF"/>
                </a:solidFill>
                <a:latin typeface="Carlito"/>
                <a:cs typeface="Carlito"/>
              </a:rPr>
              <a:t>Close</a:t>
            </a:r>
            <a:r>
              <a:rPr dirty="0" sz="2100" spc="-10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65" b="1">
                <a:solidFill>
                  <a:srgbClr val="E4DFDF"/>
                </a:solidFill>
                <a:latin typeface="Carlito"/>
                <a:cs typeface="Carlito"/>
              </a:rPr>
              <a:t>Connection</a:t>
            </a:r>
            <a:r>
              <a:rPr dirty="0" sz="2100" spc="-13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20" b="1">
                <a:solidFill>
                  <a:srgbClr val="E4DFDF"/>
                </a:solidFill>
                <a:latin typeface="Carlito"/>
                <a:cs typeface="Carlito"/>
              </a:rPr>
              <a:t>Test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429003" y="2500401"/>
            <a:ext cx="5595620" cy="1397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5"/>
              </a:spcBef>
            </a:pP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Established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650" spc="-10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Lister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v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Hesley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Hall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Ltd,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this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principle</a:t>
            </a:r>
            <a:r>
              <a:rPr dirty="0" sz="1650" spc="-8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looks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at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whether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there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is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sufficiently</a:t>
            </a:r>
            <a:r>
              <a:rPr dirty="0" sz="16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close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connection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between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wrongful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act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and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nature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employment.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It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replaced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narrower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'course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of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employment'</a:t>
            </a:r>
            <a:r>
              <a:rPr dirty="0" sz="16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test.</a:t>
            </a:r>
            <a:endParaRPr sz="1650">
              <a:latin typeface="Carlito"/>
              <a:cs typeface="Carlito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7418831" y="2090927"/>
            <a:ext cx="487680" cy="487680"/>
            <a:chOff x="7418831" y="2090927"/>
            <a:chExt cx="487680" cy="487680"/>
          </a:xfrm>
        </p:grpSpPr>
        <p:sp>
          <p:nvSpPr>
            <p:cNvPr id="10" name="object 10" descr=""/>
            <p:cNvSpPr/>
            <p:nvPr/>
          </p:nvSpPr>
          <p:spPr>
            <a:xfrm>
              <a:off x="7422641" y="2094737"/>
              <a:ext cx="480059" cy="480059"/>
            </a:xfrm>
            <a:custGeom>
              <a:avLst/>
              <a:gdLst/>
              <a:ahLst/>
              <a:cxnLst/>
              <a:rect l="l" t="t" r="r" b="b"/>
              <a:pathLst>
                <a:path w="480059" h="480060">
                  <a:moveTo>
                    <a:pt x="390398" y="0"/>
                  </a:moveTo>
                  <a:lnTo>
                    <a:pt x="89661" y="0"/>
                  </a:lnTo>
                  <a:lnTo>
                    <a:pt x="54756" y="7044"/>
                  </a:lnTo>
                  <a:lnTo>
                    <a:pt x="26257" y="26257"/>
                  </a:lnTo>
                  <a:lnTo>
                    <a:pt x="7044" y="54756"/>
                  </a:lnTo>
                  <a:lnTo>
                    <a:pt x="0" y="89662"/>
                  </a:lnTo>
                  <a:lnTo>
                    <a:pt x="0" y="390398"/>
                  </a:lnTo>
                  <a:lnTo>
                    <a:pt x="7044" y="425303"/>
                  </a:lnTo>
                  <a:lnTo>
                    <a:pt x="26257" y="453802"/>
                  </a:lnTo>
                  <a:lnTo>
                    <a:pt x="54756" y="473015"/>
                  </a:lnTo>
                  <a:lnTo>
                    <a:pt x="89661" y="480060"/>
                  </a:lnTo>
                  <a:lnTo>
                    <a:pt x="390398" y="480060"/>
                  </a:lnTo>
                  <a:lnTo>
                    <a:pt x="425303" y="473015"/>
                  </a:lnTo>
                  <a:lnTo>
                    <a:pt x="453802" y="453802"/>
                  </a:lnTo>
                  <a:lnTo>
                    <a:pt x="473015" y="425303"/>
                  </a:lnTo>
                  <a:lnTo>
                    <a:pt x="480059" y="390398"/>
                  </a:lnTo>
                  <a:lnTo>
                    <a:pt x="480059" y="89662"/>
                  </a:lnTo>
                  <a:lnTo>
                    <a:pt x="473015" y="54756"/>
                  </a:lnTo>
                  <a:lnTo>
                    <a:pt x="453802" y="26257"/>
                  </a:lnTo>
                  <a:lnTo>
                    <a:pt x="425303" y="7044"/>
                  </a:lnTo>
                  <a:lnTo>
                    <a:pt x="390398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422641" y="2094737"/>
              <a:ext cx="480059" cy="480059"/>
            </a:xfrm>
            <a:custGeom>
              <a:avLst/>
              <a:gdLst/>
              <a:ahLst/>
              <a:cxnLst/>
              <a:rect l="l" t="t" r="r" b="b"/>
              <a:pathLst>
                <a:path w="480059" h="480060">
                  <a:moveTo>
                    <a:pt x="0" y="89662"/>
                  </a:moveTo>
                  <a:lnTo>
                    <a:pt x="7044" y="54756"/>
                  </a:lnTo>
                  <a:lnTo>
                    <a:pt x="26257" y="26257"/>
                  </a:lnTo>
                  <a:lnTo>
                    <a:pt x="54756" y="7044"/>
                  </a:lnTo>
                  <a:lnTo>
                    <a:pt x="89661" y="0"/>
                  </a:lnTo>
                  <a:lnTo>
                    <a:pt x="390398" y="0"/>
                  </a:lnTo>
                  <a:lnTo>
                    <a:pt x="425303" y="7044"/>
                  </a:lnTo>
                  <a:lnTo>
                    <a:pt x="453802" y="26257"/>
                  </a:lnTo>
                  <a:lnTo>
                    <a:pt x="473015" y="54756"/>
                  </a:lnTo>
                  <a:lnTo>
                    <a:pt x="480059" y="89662"/>
                  </a:lnTo>
                  <a:lnTo>
                    <a:pt x="480059" y="390398"/>
                  </a:lnTo>
                  <a:lnTo>
                    <a:pt x="473015" y="425303"/>
                  </a:lnTo>
                  <a:lnTo>
                    <a:pt x="453802" y="453802"/>
                  </a:lnTo>
                  <a:lnTo>
                    <a:pt x="425303" y="473015"/>
                  </a:lnTo>
                  <a:lnTo>
                    <a:pt x="390398" y="480060"/>
                  </a:lnTo>
                  <a:lnTo>
                    <a:pt x="89661" y="480060"/>
                  </a:lnTo>
                  <a:lnTo>
                    <a:pt x="54756" y="473015"/>
                  </a:lnTo>
                  <a:lnTo>
                    <a:pt x="26257" y="453802"/>
                  </a:lnTo>
                  <a:lnTo>
                    <a:pt x="7044" y="425303"/>
                  </a:lnTo>
                  <a:lnTo>
                    <a:pt x="0" y="390398"/>
                  </a:lnTo>
                  <a:lnTo>
                    <a:pt x="0" y="89662"/>
                  </a:lnTo>
                  <a:close/>
                </a:path>
              </a:pathLst>
            </a:custGeom>
            <a:ln w="7619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574026" y="2082241"/>
            <a:ext cx="18669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0" b="1">
                <a:solidFill>
                  <a:srgbClr val="E4DFDF"/>
                </a:solidFill>
                <a:latin typeface="Carlito"/>
                <a:cs typeface="Carlito"/>
              </a:rPr>
              <a:t>2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104123" y="2063622"/>
            <a:ext cx="547497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65" b="1">
                <a:solidFill>
                  <a:srgbClr val="E4DFDF"/>
                </a:solidFill>
                <a:latin typeface="Carlito"/>
                <a:cs typeface="Carlito"/>
              </a:rPr>
              <a:t>Broad</a:t>
            </a:r>
            <a:r>
              <a:rPr dirty="0" sz="2100" spc="-9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70" b="1">
                <a:solidFill>
                  <a:srgbClr val="E4DFDF"/>
                </a:solidFill>
                <a:latin typeface="Carlito"/>
                <a:cs typeface="Carlito"/>
              </a:rPr>
              <a:t>Interpretation</a:t>
            </a:r>
            <a:r>
              <a:rPr dirty="0" sz="2100" spc="-12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40" b="1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2100" spc="-9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70" b="1">
                <a:solidFill>
                  <a:srgbClr val="E4DFDF"/>
                </a:solidFill>
                <a:latin typeface="Carlito"/>
                <a:cs typeface="Carlito"/>
              </a:rPr>
              <a:t>Employee's</a:t>
            </a:r>
            <a:r>
              <a:rPr dirty="0" sz="2100" spc="-9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60" b="1">
                <a:solidFill>
                  <a:srgbClr val="E4DFDF"/>
                </a:solidFill>
                <a:latin typeface="Carlito"/>
                <a:cs typeface="Carlito"/>
              </a:rPr>
              <a:t>Field</a:t>
            </a:r>
            <a:r>
              <a:rPr dirty="0" sz="2100" spc="-9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40" b="1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2100" spc="-8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30" b="1">
                <a:solidFill>
                  <a:srgbClr val="E4DFDF"/>
                </a:solidFill>
                <a:latin typeface="Carlito"/>
                <a:cs typeface="Carlito"/>
              </a:rPr>
              <a:t>Activities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104123" y="2834157"/>
            <a:ext cx="5615940" cy="105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5"/>
              </a:spcBef>
            </a:pP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Mohamud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v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WM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Morrison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Supermarkets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plc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emphasised</a:t>
            </a:r>
            <a:r>
              <a:rPr dirty="0" sz="1650" spc="-8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that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courts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should</a:t>
            </a:r>
            <a:r>
              <a:rPr dirty="0" sz="16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take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wide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view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employee's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job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responsibilities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when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considering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liability.</a:t>
            </a:r>
            <a:endParaRPr sz="1650">
              <a:latin typeface="Carlito"/>
              <a:cs typeface="Carlito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743712" y="4373879"/>
            <a:ext cx="489584" cy="487680"/>
            <a:chOff x="743712" y="4373879"/>
            <a:chExt cx="489584" cy="487680"/>
          </a:xfrm>
        </p:grpSpPr>
        <p:sp>
          <p:nvSpPr>
            <p:cNvPr id="16" name="object 16" descr=""/>
            <p:cNvSpPr/>
            <p:nvPr/>
          </p:nvSpPr>
          <p:spPr>
            <a:xfrm>
              <a:off x="747522" y="4377689"/>
              <a:ext cx="481965" cy="480059"/>
            </a:xfrm>
            <a:custGeom>
              <a:avLst/>
              <a:gdLst/>
              <a:ahLst/>
              <a:cxnLst/>
              <a:rect l="l" t="t" r="r" b="b"/>
              <a:pathLst>
                <a:path w="481965" h="480060">
                  <a:moveTo>
                    <a:pt x="391972" y="0"/>
                  </a:moveTo>
                  <a:lnTo>
                    <a:pt x="89611" y="0"/>
                  </a:lnTo>
                  <a:lnTo>
                    <a:pt x="54730" y="7044"/>
                  </a:lnTo>
                  <a:lnTo>
                    <a:pt x="26246" y="26257"/>
                  </a:lnTo>
                  <a:lnTo>
                    <a:pt x="7041" y="54756"/>
                  </a:lnTo>
                  <a:lnTo>
                    <a:pt x="0" y="89662"/>
                  </a:lnTo>
                  <a:lnTo>
                    <a:pt x="0" y="390398"/>
                  </a:lnTo>
                  <a:lnTo>
                    <a:pt x="7041" y="425303"/>
                  </a:lnTo>
                  <a:lnTo>
                    <a:pt x="26246" y="453802"/>
                  </a:lnTo>
                  <a:lnTo>
                    <a:pt x="54730" y="473015"/>
                  </a:lnTo>
                  <a:lnTo>
                    <a:pt x="89611" y="480060"/>
                  </a:lnTo>
                  <a:lnTo>
                    <a:pt x="391972" y="480060"/>
                  </a:lnTo>
                  <a:lnTo>
                    <a:pt x="426853" y="473015"/>
                  </a:lnTo>
                  <a:lnTo>
                    <a:pt x="455337" y="453802"/>
                  </a:lnTo>
                  <a:lnTo>
                    <a:pt x="474542" y="425303"/>
                  </a:lnTo>
                  <a:lnTo>
                    <a:pt x="481584" y="390398"/>
                  </a:lnTo>
                  <a:lnTo>
                    <a:pt x="481584" y="89662"/>
                  </a:lnTo>
                  <a:lnTo>
                    <a:pt x="474542" y="54756"/>
                  </a:lnTo>
                  <a:lnTo>
                    <a:pt x="455337" y="26257"/>
                  </a:lnTo>
                  <a:lnTo>
                    <a:pt x="426853" y="7044"/>
                  </a:lnTo>
                  <a:lnTo>
                    <a:pt x="391972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47522" y="4377689"/>
              <a:ext cx="481965" cy="480059"/>
            </a:xfrm>
            <a:custGeom>
              <a:avLst/>
              <a:gdLst/>
              <a:ahLst/>
              <a:cxnLst/>
              <a:rect l="l" t="t" r="r" b="b"/>
              <a:pathLst>
                <a:path w="481965" h="480060">
                  <a:moveTo>
                    <a:pt x="0" y="89662"/>
                  </a:moveTo>
                  <a:lnTo>
                    <a:pt x="7041" y="54756"/>
                  </a:lnTo>
                  <a:lnTo>
                    <a:pt x="26246" y="26257"/>
                  </a:lnTo>
                  <a:lnTo>
                    <a:pt x="54730" y="7044"/>
                  </a:lnTo>
                  <a:lnTo>
                    <a:pt x="89611" y="0"/>
                  </a:lnTo>
                  <a:lnTo>
                    <a:pt x="391972" y="0"/>
                  </a:lnTo>
                  <a:lnTo>
                    <a:pt x="426853" y="7044"/>
                  </a:lnTo>
                  <a:lnTo>
                    <a:pt x="455337" y="26257"/>
                  </a:lnTo>
                  <a:lnTo>
                    <a:pt x="474542" y="54756"/>
                  </a:lnTo>
                  <a:lnTo>
                    <a:pt x="481584" y="89662"/>
                  </a:lnTo>
                  <a:lnTo>
                    <a:pt x="481584" y="390398"/>
                  </a:lnTo>
                  <a:lnTo>
                    <a:pt x="474542" y="425303"/>
                  </a:lnTo>
                  <a:lnTo>
                    <a:pt x="455337" y="453802"/>
                  </a:lnTo>
                  <a:lnTo>
                    <a:pt x="426853" y="473015"/>
                  </a:lnTo>
                  <a:lnTo>
                    <a:pt x="391972" y="480060"/>
                  </a:lnTo>
                  <a:lnTo>
                    <a:pt x="89611" y="480060"/>
                  </a:lnTo>
                  <a:lnTo>
                    <a:pt x="54730" y="473015"/>
                  </a:lnTo>
                  <a:lnTo>
                    <a:pt x="26246" y="453802"/>
                  </a:lnTo>
                  <a:lnTo>
                    <a:pt x="7041" y="425303"/>
                  </a:lnTo>
                  <a:lnTo>
                    <a:pt x="0" y="390398"/>
                  </a:lnTo>
                  <a:lnTo>
                    <a:pt x="0" y="89662"/>
                  </a:lnTo>
                  <a:close/>
                </a:path>
              </a:pathLst>
            </a:custGeom>
            <a:ln w="7620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899566" y="4365498"/>
            <a:ext cx="18669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0" b="1">
                <a:solidFill>
                  <a:srgbClr val="E4DFDF"/>
                </a:solidFill>
                <a:latin typeface="Carlito"/>
                <a:cs typeface="Carlito"/>
              </a:rPr>
              <a:t>3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429003" y="4346194"/>
            <a:ext cx="422973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70" b="1">
                <a:solidFill>
                  <a:srgbClr val="E4DFDF"/>
                </a:solidFill>
                <a:latin typeface="Carlito"/>
                <a:cs typeface="Carlito"/>
              </a:rPr>
              <a:t>Importance</a:t>
            </a:r>
            <a:r>
              <a:rPr dirty="0" sz="2100" spc="-10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40" b="1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2100" spc="-8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70" b="1">
                <a:solidFill>
                  <a:srgbClr val="E4DFDF"/>
                </a:solidFill>
                <a:latin typeface="Carlito"/>
                <a:cs typeface="Carlito"/>
              </a:rPr>
              <a:t>Employment</a:t>
            </a:r>
            <a:r>
              <a:rPr dirty="0" sz="2100" spc="-8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45" b="1">
                <a:solidFill>
                  <a:srgbClr val="E4DFDF"/>
                </a:solidFill>
                <a:latin typeface="Carlito"/>
                <a:cs typeface="Carlito"/>
              </a:rPr>
              <a:t>Relationship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429003" y="4783407"/>
            <a:ext cx="5524500" cy="1397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6400"/>
              </a:lnSpc>
              <a:spcBef>
                <a:spcPts val="95"/>
              </a:spcBef>
            </a:pP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Barclays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Bank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v</a:t>
            </a:r>
            <a:r>
              <a:rPr dirty="0" sz="16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Various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Claimants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highlighted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that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liability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typically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applies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only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employees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or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those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relationships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relationships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'akin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employment',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not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independent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contractors. contractors.</a:t>
            </a:r>
            <a:endParaRPr sz="1650">
              <a:latin typeface="Carlito"/>
              <a:cs typeface="Carlito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7418831" y="4373879"/>
            <a:ext cx="487680" cy="487680"/>
            <a:chOff x="7418831" y="4373879"/>
            <a:chExt cx="487680" cy="487680"/>
          </a:xfrm>
        </p:grpSpPr>
        <p:sp>
          <p:nvSpPr>
            <p:cNvPr id="22" name="object 22" descr=""/>
            <p:cNvSpPr/>
            <p:nvPr/>
          </p:nvSpPr>
          <p:spPr>
            <a:xfrm>
              <a:off x="7422641" y="4377689"/>
              <a:ext cx="480059" cy="480059"/>
            </a:xfrm>
            <a:custGeom>
              <a:avLst/>
              <a:gdLst/>
              <a:ahLst/>
              <a:cxnLst/>
              <a:rect l="l" t="t" r="r" b="b"/>
              <a:pathLst>
                <a:path w="480059" h="480060">
                  <a:moveTo>
                    <a:pt x="390398" y="0"/>
                  </a:moveTo>
                  <a:lnTo>
                    <a:pt x="89661" y="0"/>
                  </a:lnTo>
                  <a:lnTo>
                    <a:pt x="54756" y="7044"/>
                  </a:lnTo>
                  <a:lnTo>
                    <a:pt x="26257" y="26257"/>
                  </a:lnTo>
                  <a:lnTo>
                    <a:pt x="7044" y="54756"/>
                  </a:lnTo>
                  <a:lnTo>
                    <a:pt x="0" y="89662"/>
                  </a:lnTo>
                  <a:lnTo>
                    <a:pt x="0" y="390398"/>
                  </a:lnTo>
                  <a:lnTo>
                    <a:pt x="7044" y="425303"/>
                  </a:lnTo>
                  <a:lnTo>
                    <a:pt x="26257" y="453802"/>
                  </a:lnTo>
                  <a:lnTo>
                    <a:pt x="54756" y="473015"/>
                  </a:lnTo>
                  <a:lnTo>
                    <a:pt x="89661" y="480060"/>
                  </a:lnTo>
                  <a:lnTo>
                    <a:pt x="390398" y="480060"/>
                  </a:lnTo>
                  <a:lnTo>
                    <a:pt x="425303" y="473015"/>
                  </a:lnTo>
                  <a:lnTo>
                    <a:pt x="453802" y="453802"/>
                  </a:lnTo>
                  <a:lnTo>
                    <a:pt x="473015" y="425303"/>
                  </a:lnTo>
                  <a:lnTo>
                    <a:pt x="480059" y="390398"/>
                  </a:lnTo>
                  <a:lnTo>
                    <a:pt x="480059" y="89662"/>
                  </a:lnTo>
                  <a:lnTo>
                    <a:pt x="473015" y="54756"/>
                  </a:lnTo>
                  <a:lnTo>
                    <a:pt x="453802" y="26257"/>
                  </a:lnTo>
                  <a:lnTo>
                    <a:pt x="425303" y="7044"/>
                  </a:lnTo>
                  <a:lnTo>
                    <a:pt x="390398" y="0"/>
                  </a:lnTo>
                  <a:close/>
                </a:path>
              </a:pathLst>
            </a:custGeom>
            <a:solidFill>
              <a:srgbClr val="11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422641" y="4377689"/>
              <a:ext cx="480059" cy="480059"/>
            </a:xfrm>
            <a:custGeom>
              <a:avLst/>
              <a:gdLst/>
              <a:ahLst/>
              <a:cxnLst/>
              <a:rect l="l" t="t" r="r" b="b"/>
              <a:pathLst>
                <a:path w="480059" h="480060">
                  <a:moveTo>
                    <a:pt x="0" y="89662"/>
                  </a:moveTo>
                  <a:lnTo>
                    <a:pt x="7044" y="54756"/>
                  </a:lnTo>
                  <a:lnTo>
                    <a:pt x="26257" y="26257"/>
                  </a:lnTo>
                  <a:lnTo>
                    <a:pt x="54756" y="7044"/>
                  </a:lnTo>
                  <a:lnTo>
                    <a:pt x="89661" y="0"/>
                  </a:lnTo>
                  <a:lnTo>
                    <a:pt x="390398" y="0"/>
                  </a:lnTo>
                  <a:lnTo>
                    <a:pt x="425303" y="7044"/>
                  </a:lnTo>
                  <a:lnTo>
                    <a:pt x="453802" y="26257"/>
                  </a:lnTo>
                  <a:lnTo>
                    <a:pt x="473015" y="54756"/>
                  </a:lnTo>
                  <a:lnTo>
                    <a:pt x="480059" y="89662"/>
                  </a:lnTo>
                  <a:lnTo>
                    <a:pt x="480059" y="390398"/>
                  </a:lnTo>
                  <a:lnTo>
                    <a:pt x="473015" y="425303"/>
                  </a:lnTo>
                  <a:lnTo>
                    <a:pt x="453802" y="453802"/>
                  </a:lnTo>
                  <a:lnTo>
                    <a:pt x="425303" y="473015"/>
                  </a:lnTo>
                  <a:lnTo>
                    <a:pt x="390398" y="480060"/>
                  </a:lnTo>
                  <a:lnTo>
                    <a:pt x="89661" y="480060"/>
                  </a:lnTo>
                  <a:lnTo>
                    <a:pt x="54756" y="473015"/>
                  </a:lnTo>
                  <a:lnTo>
                    <a:pt x="26257" y="453802"/>
                  </a:lnTo>
                  <a:lnTo>
                    <a:pt x="7044" y="425303"/>
                  </a:lnTo>
                  <a:lnTo>
                    <a:pt x="0" y="390398"/>
                  </a:lnTo>
                  <a:lnTo>
                    <a:pt x="0" y="89662"/>
                  </a:lnTo>
                  <a:close/>
                </a:path>
              </a:pathLst>
            </a:custGeom>
            <a:ln w="7619">
              <a:solidFill>
                <a:srgbClr val="2A18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7574406" y="4365498"/>
            <a:ext cx="18669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0" b="1">
                <a:solidFill>
                  <a:srgbClr val="E4DFDF"/>
                </a:solidFill>
                <a:latin typeface="Carlito"/>
                <a:cs typeface="Carlito"/>
              </a:rPr>
              <a:t>4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104123" y="4346194"/>
            <a:ext cx="34893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65" b="1">
                <a:solidFill>
                  <a:srgbClr val="E4DFDF"/>
                </a:solidFill>
                <a:latin typeface="Carlito"/>
                <a:cs typeface="Carlito"/>
              </a:rPr>
              <a:t>Intentional</a:t>
            </a:r>
            <a:r>
              <a:rPr dirty="0" sz="2100" spc="-90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100" spc="-70" b="1">
                <a:solidFill>
                  <a:srgbClr val="E4DFDF"/>
                </a:solidFill>
                <a:latin typeface="Carlito"/>
                <a:cs typeface="Carlito"/>
              </a:rPr>
              <a:t>Wrongdoing </a:t>
            </a:r>
            <a:r>
              <a:rPr dirty="0" sz="2100" spc="-40" b="1">
                <a:solidFill>
                  <a:srgbClr val="E4DFDF"/>
                </a:solidFill>
                <a:latin typeface="Carlito"/>
                <a:cs typeface="Carlito"/>
              </a:rPr>
              <a:t>Inclusion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104123" y="4783407"/>
            <a:ext cx="5695950" cy="105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6400"/>
              </a:lnSpc>
              <a:spcBef>
                <a:spcPts val="95"/>
              </a:spcBef>
            </a:pP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These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cases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collectively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establish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that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employers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can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 be 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held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liable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for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liable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intentional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wrongdoing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by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employees,</a:t>
            </a:r>
            <a:r>
              <a:rPr dirty="0" sz="16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not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just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negligence,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if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negligence,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if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other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criteria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are</a:t>
            </a:r>
            <a:r>
              <a:rPr dirty="0" sz="16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met.</a:t>
            </a:r>
            <a:endParaRPr sz="1650">
              <a:latin typeface="Carlito"/>
              <a:cs typeface="Carlito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34974" y="6390538"/>
            <a:ext cx="12883515" cy="105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5"/>
              </a:spcBef>
            </a:pP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These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principles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have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significantly</a:t>
            </a:r>
            <a:r>
              <a:rPr dirty="0" sz="1650" spc="-7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shaped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modern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doctrine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vicarious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65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English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law.</a:t>
            </a:r>
            <a:r>
              <a:rPr dirty="0" sz="1650" spc="-8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They</a:t>
            </a:r>
            <a:r>
              <a:rPr dirty="0" sz="16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provide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framework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courts 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assess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complex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cases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assess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complex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cases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involving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employer responsibility</a:t>
            </a:r>
            <a:r>
              <a:rPr dirty="0" sz="16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for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employee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actions,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balancing</a:t>
            </a:r>
            <a:r>
              <a:rPr dirty="0" sz="16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interests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6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victims,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45">
                <a:solidFill>
                  <a:srgbClr val="E4DFDF"/>
                </a:solidFill>
                <a:latin typeface="Carlito"/>
                <a:cs typeface="Carlito"/>
              </a:rPr>
              <a:t>businesses,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2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6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public</a:t>
            </a:r>
            <a:r>
              <a:rPr dirty="0" sz="16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35">
                <a:solidFill>
                  <a:srgbClr val="E4DFDF"/>
                </a:solidFill>
                <a:latin typeface="Carlito"/>
                <a:cs typeface="Carlito"/>
              </a:rPr>
              <a:t>policy</a:t>
            </a:r>
            <a:r>
              <a:rPr dirty="0" sz="16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650" spc="-10">
                <a:solidFill>
                  <a:srgbClr val="E4DFDF"/>
                </a:solidFill>
                <a:latin typeface="Carlito"/>
                <a:cs typeface="Carlito"/>
              </a:rPr>
              <a:t>considerations. considerations.</a:t>
            </a:r>
            <a:endParaRPr sz="16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3204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105"/>
              </a:spcBef>
            </a:pPr>
            <a:r>
              <a:rPr dirty="0" spc="-140"/>
              <a:t>Implications</a:t>
            </a:r>
            <a:r>
              <a:rPr dirty="0" spc="-270"/>
              <a:t> </a:t>
            </a:r>
            <a:r>
              <a:rPr dirty="0" spc="-105"/>
              <a:t>for</a:t>
            </a:r>
            <a:r>
              <a:rPr dirty="0" spc="-220"/>
              <a:t> </a:t>
            </a:r>
            <a:r>
              <a:rPr dirty="0" spc="-140"/>
              <a:t>Employers</a:t>
            </a:r>
            <a:r>
              <a:rPr dirty="0" spc="-250"/>
              <a:t> </a:t>
            </a:r>
            <a:r>
              <a:rPr dirty="0" spc="-75"/>
              <a:t>in</a:t>
            </a:r>
            <a:r>
              <a:rPr dirty="0" spc="-229"/>
              <a:t> </a:t>
            </a:r>
            <a:r>
              <a:rPr dirty="0" spc="-135"/>
              <a:t>Similar</a:t>
            </a:r>
            <a:r>
              <a:rPr dirty="0" spc="-250"/>
              <a:t> </a:t>
            </a:r>
            <a:r>
              <a:rPr dirty="0" spc="-70"/>
              <a:t>Industries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04" y="1930907"/>
            <a:ext cx="566927" cy="56692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81304" y="2699461"/>
            <a:ext cx="219837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 b="1">
                <a:solidFill>
                  <a:srgbClr val="E4DFDF"/>
                </a:solidFill>
                <a:latin typeface="Carlito"/>
                <a:cs typeface="Carlito"/>
              </a:rPr>
              <a:t>Enhanced </a:t>
            </a:r>
            <a:r>
              <a:rPr dirty="0" sz="2200" spc="-60" b="1">
                <a:solidFill>
                  <a:srgbClr val="E4DFDF"/>
                </a:solidFill>
                <a:latin typeface="Carlito"/>
                <a:cs typeface="Carlito"/>
              </a:rPr>
              <a:t>Screening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1304" y="3154222"/>
            <a:ext cx="2954655" cy="2604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4780">
              <a:lnSpc>
                <a:spcPct val="138100"/>
              </a:lnSpc>
              <a:spcBef>
                <a:spcPts val="100"/>
              </a:spcBef>
            </a:pP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Employers must</a:t>
            </a:r>
            <a:r>
              <a:rPr dirty="0" sz="17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implement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rigorous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background</a:t>
            </a:r>
            <a:r>
              <a:rPr dirty="0" sz="17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checks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and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ongoing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monitoring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of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employees,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especially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those</a:t>
            </a:r>
            <a:r>
              <a:rPr dirty="0" sz="17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endParaRPr sz="1750">
              <a:latin typeface="Carlito"/>
              <a:cs typeface="Carlito"/>
            </a:endParaRPr>
          </a:p>
          <a:p>
            <a:pPr marL="12700" marR="5080">
              <a:lnSpc>
                <a:spcPct val="138000"/>
              </a:lnSpc>
              <a:spcBef>
                <a:spcPts val="10"/>
              </a:spcBef>
            </a:pP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positions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trust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or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with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access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access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vulnerable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individuals. individuals.</a:t>
            </a:r>
            <a:endParaRPr sz="175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184" y="1930907"/>
            <a:ext cx="566927" cy="56692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127119" y="2699461"/>
            <a:ext cx="14420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0" b="1">
                <a:solidFill>
                  <a:srgbClr val="E4DFDF"/>
                </a:solidFill>
                <a:latin typeface="Carlito"/>
                <a:cs typeface="Carlito"/>
              </a:rPr>
              <a:t>Clear</a:t>
            </a:r>
            <a:r>
              <a:rPr dirty="0" sz="2200" spc="-8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60" b="1">
                <a:solidFill>
                  <a:srgbClr val="E4DFDF"/>
                </a:solidFill>
                <a:latin typeface="Carlito"/>
                <a:cs typeface="Carlito"/>
              </a:rPr>
              <a:t>Policies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27119" y="3154222"/>
            <a:ext cx="2957195" cy="2237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Organisations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should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develop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and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and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enforce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comprehensive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policies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outlining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 expected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employee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behaviour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and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consequences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misconduct. misconduct.</a:t>
            </a:r>
            <a:endParaRPr sz="175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85888" y="1930907"/>
            <a:ext cx="566927" cy="566927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473188" y="2699461"/>
            <a:ext cx="234886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5" b="1">
                <a:solidFill>
                  <a:srgbClr val="E4DFDF"/>
                </a:solidFill>
                <a:latin typeface="Carlito"/>
                <a:cs typeface="Carlito"/>
              </a:rPr>
              <a:t>Training</a:t>
            </a:r>
            <a:r>
              <a:rPr dirty="0" sz="2200" spc="-5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65" b="1">
                <a:solidFill>
                  <a:srgbClr val="E4DFDF"/>
                </a:solidFill>
                <a:latin typeface="Carlito"/>
                <a:cs typeface="Carlito"/>
              </a:rPr>
              <a:t>Programmes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473188" y="3154222"/>
            <a:ext cx="2916555" cy="1868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Regular</a:t>
            </a:r>
            <a:r>
              <a:rPr dirty="0" sz="1750" spc="-7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training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on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ethical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conduct,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obligations,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and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appropriate</a:t>
            </a:r>
            <a:r>
              <a:rPr dirty="0" sz="17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workplace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behaviour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is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crucial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minimise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risks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of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employee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misconduct.</a:t>
            </a:r>
            <a:endParaRPr sz="1750">
              <a:latin typeface="Carlito"/>
              <a:cs typeface="Carlito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31068" y="1930907"/>
            <a:ext cx="566927" cy="566927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0819256" y="2699461"/>
            <a:ext cx="143573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70" b="1">
                <a:solidFill>
                  <a:srgbClr val="E4DFDF"/>
                </a:solidFill>
                <a:latin typeface="Carlito"/>
                <a:cs typeface="Carlito"/>
              </a:rPr>
              <a:t>Legal</a:t>
            </a:r>
            <a:r>
              <a:rPr dirty="0" sz="2200" spc="-95" b="1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2200" spc="-55" b="1">
                <a:solidFill>
                  <a:srgbClr val="E4DFDF"/>
                </a:solidFill>
                <a:latin typeface="Carlito"/>
                <a:cs typeface="Carlito"/>
              </a:rPr>
              <a:t>Review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819256" y="3154222"/>
            <a:ext cx="2996565" cy="2237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Employers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should</a:t>
            </a:r>
            <a:r>
              <a:rPr dirty="0" sz="1750" spc="-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regularly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review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review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their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relationships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with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workers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ensure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proper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classification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1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employees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versus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versus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independent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contractors. contractors.</a:t>
            </a:r>
            <a:endParaRPr sz="175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81304" y="5950127"/>
            <a:ext cx="12820650" cy="149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These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landmark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cases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have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significant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implications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employers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across various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industries.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Organisations must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now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be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more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vigilant</a:t>
            </a:r>
            <a:r>
              <a:rPr dirty="0" sz="175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their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hiring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vigilant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in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their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 hiring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practices,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employee management,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and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overall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risk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assessment.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The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expanded</a:t>
            </a:r>
            <a:r>
              <a:rPr dirty="0" sz="1750" spc="-2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scope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vicarious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liability</a:t>
            </a:r>
            <a:r>
              <a:rPr dirty="0" sz="175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means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that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employers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means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that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employers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could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potentially</a:t>
            </a:r>
            <a:r>
              <a:rPr dirty="0" sz="1750" spc="-8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be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held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responsible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for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>
                <a:solidFill>
                  <a:srgbClr val="E4DFDF"/>
                </a:solidFill>
                <a:latin typeface="Carlito"/>
                <a:cs typeface="Carlito"/>
              </a:rPr>
              <a:t>a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wider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range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of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employee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actions,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even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those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that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seem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unrelated</a:t>
            </a:r>
            <a:r>
              <a:rPr dirty="0" sz="1750" spc="-4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their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primary </a:t>
            </a:r>
            <a:r>
              <a:rPr dirty="0" sz="1750" spc="-30">
                <a:solidFill>
                  <a:srgbClr val="E4DFDF"/>
                </a:solidFill>
                <a:latin typeface="Carlito"/>
                <a:cs typeface="Carlito"/>
              </a:rPr>
              <a:t>to</a:t>
            </a:r>
            <a:r>
              <a:rPr dirty="0" sz="1750" spc="-6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35">
                <a:solidFill>
                  <a:srgbClr val="E4DFDF"/>
                </a:solidFill>
                <a:latin typeface="Carlito"/>
                <a:cs typeface="Carlito"/>
              </a:rPr>
              <a:t>their</a:t>
            </a:r>
            <a:r>
              <a:rPr dirty="0" sz="1750" spc="-5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primary</a:t>
            </a:r>
            <a:r>
              <a:rPr dirty="0" sz="1750" spc="-65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40">
                <a:solidFill>
                  <a:srgbClr val="E4DFDF"/>
                </a:solidFill>
                <a:latin typeface="Carlito"/>
                <a:cs typeface="Carlito"/>
              </a:rPr>
              <a:t>job</a:t>
            </a:r>
            <a:r>
              <a:rPr dirty="0" sz="1750" spc="-50">
                <a:solidFill>
                  <a:srgbClr val="E4DFDF"/>
                </a:solidFill>
                <a:latin typeface="Carlito"/>
                <a:cs typeface="Carlito"/>
              </a:rPr>
              <a:t> </a:t>
            </a:r>
            <a:r>
              <a:rPr dirty="0" sz="1750" spc="-10">
                <a:solidFill>
                  <a:srgbClr val="E4DFDF"/>
                </a:solidFill>
                <a:latin typeface="Carlito"/>
                <a:cs typeface="Carlito"/>
              </a:rPr>
              <a:t>duties.</a:t>
            </a:r>
            <a:endParaRPr sz="17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2024-11-22T16:20:55Z</dcterms:created>
  <dcterms:modified xsi:type="dcterms:W3CDTF">2024-11-22T16:20:55Z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