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1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  <a:endParaRPr lang="en-US" dirty="0"/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740727"/>
          <a:ext cx="11521435" cy="759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7030A0"/>
              </a:solidFill>
            </a:rPr>
            <a:t>Dr Okwudili O. Onwurah</a:t>
          </a:r>
          <a:endParaRPr lang="en-US" sz="2700" kern="1200" dirty="0"/>
        </a:p>
      </dsp:txBody>
      <dsp:txXfrm>
        <a:off x="0" y="3740727"/>
        <a:ext cx="11521435" cy="759742"/>
      </dsp:txXfrm>
    </dsp:sp>
    <dsp:sp modelId="{50E560F1-A1B3-4C64-B8C9-000AEB7FD047}">
      <dsp:nvSpPr>
        <dsp:cNvPr id="0" name=""/>
        <dsp:cNvSpPr/>
      </dsp:nvSpPr>
      <dsp:spPr>
        <a:xfrm rot="10800000">
          <a:off x="0" y="3123"/>
          <a:ext cx="11521435" cy="37744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Tutor</a:t>
          </a:r>
          <a:r>
            <a:rPr lang="en-US" sz="2700" kern="1200" dirty="0"/>
            <a:t>: </a:t>
          </a:r>
          <a:r>
            <a:rPr lang="en-GB" sz="2700" b="1" kern="1200" dirty="0"/>
            <a:t>Okwudili</a:t>
          </a:r>
          <a:r>
            <a:rPr lang="en-GB" sz="2700" kern="1200" dirty="0"/>
            <a:t> O. ONWURAH, </a:t>
          </a:r>
          <a:r>
            <a:rPr lang="en-GB" sz="2700" b="1" kern="1200" dirty="0"/>
            <a:t>LL.B.</a:t>
          </a:r>
          <a:r>
            <a:rPr lang="en-GB" sz="2700" kern="1200" dirty="0"/>
            <a:t> (Nigeria); </a:t>
          </a:r>
          <a:r>
            <a:rPr lang="en-GB" sz="2700" b="1" kern="1200" dirty="0"/>
            <a:t>BL</a:t>
          </a:r>
          <a:r>
            <a:rPr lang="en-GB" sz="2700" kern="1200" dirty="0"/>
            <a:t> (Abuja, Nigeria); </a:t>
          </a:r>
          <a:r>
            <a:rPr lang="en-GB" sz="2700" b="1" kern="1200" dirty="0"/>
            <a:t>LLM</a:t>
          </a:r>
          <a:r>
            <a:rPr lang="en-GB" sz="2700" kern="1200" dirty="0"/>
            <a:t> (Exeter, UK); </a:t>
          </a:r>
          <a:r>
            <a:rPr lang="en-GB" sz="2700" b="1" kern="1200" dirty="0"/>
            <a:t>LLM</a:t>
          </a:r>
          <a:r>
            <a:rPr lang="en-GB" sz="2700" kern="1200" dirty="0"/>
            <a:t> (Qingdao, PRC); </a:t>
          </a:r>
          <a:r>
            <a:rPr lang="en-GB" sz="2700" b="1" kern="1200" dirty="0"/>
            <a:t>LLM</a:t>
          </a:r>
          <a:r>
            <a:rPr lang="en-GB" sz="2700" kern="1200" dirty="0"/>
            <a:t> (Shanghai, PRC)</a:t>
          </a:r>
          <a:endParaRPr lang="en-US" sz="2700" kern="1200" dirty="0"/>
        </a:p>
      </dsp:txBody>
      <dsp:txXfrm rot="-10800000">
        <a:off x="0" y="3123"/>
        <a:ext cx="11521435" cy="1324819"/>
      </dsp:txXfrm>
    </dsp:sp>
    <dsp:sp modelId="{776488E1-41F0-4B79-AF8B-E69517EDFD16}">
      <dsp:nvSpPr>
        <dsp:cNvPr id="0" name=""/>
        <dsp:cNvSpPr/>
      </dsp:nvSpPr>
      <dsp:spPr>
        <a:xfrm>
          <a:off x="0" y="1137201"/>
          <a:ext cx="11521435" cy="1510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67310" rIns="376936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PhD in Law (Hong Kong)</a:t>
          </a:r>
          <a:br>
            <a:rPr lang="en-US" sz="5300" kern="1200" dirty="0"/>
          </a:br>
          <a:endParaRPr lang="en-US" sz="5300" kern="1200" dirty="0"/>
        </a:p>
      </dsp:txBody>
      <dsp:txXfrm>
        <a:off x="0" y="1137201"/>
        <a:ext cx="11521435" cy="151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1B1B2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D5A-CD1C-41C9-9138-AA6D3C69EE5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26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D436-3EB6-494F-83B8-CB7168DEC97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0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B29-9A24-4554-9833-B017014123F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6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3BA8-F3D4-44EC-B186-3C3243685898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10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8A35-2CEA-44FC-B515-049EB037702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85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744E-276C-48C7-A5B9-AF9DF8C0ACD3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2-33D0-4291-A67F-9186B24BAFB6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4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2AB-B25B-4920-BDF6-0D9ACABE3DA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781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F5E9-6CBB-4D99-974A-13ED7CF5A3DC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05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1F78-D7B8-4ADC-A70F-CD9A5A0C11A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5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1B1B2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9673-0989-4DE3-9ABA-73D09582444D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4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7E1A-0EBE-4D80-BEA0-B2FD01C5F372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3977-895A-4931-BC27-26BBF6904C8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00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1B1B2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1B1B2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8CFFBC94-5597-4E44-B64C-D7FD77DF7E84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5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534E-EC2B-480C-979F-82E1D583FA2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CD9C-2490-4D54-A9A4-5744505C7BD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3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E04D-8037-469D-B903-B2892E83466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4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8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304" y="682498"/>
            <a:ext cx="12688569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1B1B2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50568" y="2654893"/>
            <a:ext cx="7817484" cy="4478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5E3B4-0652-4011-9D35-266FDBFD879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4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984475"/>
            <a:ext cx="13558470" cy="1758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Trespass in the Digital Realm: Unauthorized Access to Computer Systems</a:t>
            </a:r>
            <a:endParaRPr lang="en-US" sz="576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2905760"/>
          <a:ext cx="11521435" cy="450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4F6122F0-3BDA-48C6-926D-393D5B4E07CE}" type="datetime1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995" y="1021480"/>
            <a:ext cx="7171690" cy="129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3950" dirty="0"/>
              <a:t>Comparison</a:t>
            </a:r>
            <a:r>
              <a:rPr sz="3950" spc="-135" dirty="0"/>
              <a:t> </a:t>
            </a:r>
            <a:r>
              <a:rPr sz="3950" spc="125" dirty="0"/>
              <a:t>with</a:t>
            </a:r>
            <a:r>
              <a:rPr sz="3950" spc="-170" dirty="0"/>
              <a:t> </a:t>
            </a:r>
            <a:r>
              <a:rPr sz="3950" spc="-10" dirty="0"/>
              <a:t>Traditional </a:t>
            </a:r>
            <a:r>
              <a:rPr sz="3950" spc="-114" dirty="0"/>
              <a:t>Trespass</a:t>
            </a:r>
            <a:r>
              <a:rPr sz="3950" spc="-270" dirty="0"/>
              <a:t> </a:t>
            </a:r>
            <a:r>
              <a:rPr sz="3950" spc="-10" dirty="0"/>
              <a:t>Principles</a:t>
            </a:r>
            <a:endParaRPr sz="395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88668" y="2654893"/>
          <a:ext cx="7727313" cy="4478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645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550" spc="4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Aspect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755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550" spc="6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Traditional</a:t>
                      </a:r>
                      <a:r>
                        <a:rPr sz="1550" spc="3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Trespass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550" spc="6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1550" spc="-2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Trespass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79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50" spc="-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Boundaries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7555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Physical,</a:t>
                      </a:r>
                      <a:r>
                        <a:rPr sz="1550" spc="17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visible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50" spc="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Virtual,</a:t>
                      </a:r>
                      <a:r>
                        <a:rPr sz="1550" spc="-3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114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often</a:t>
                      </a:r>
                      <a:r>
                        <a:rPr sz="1550" spc="-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3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unclear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780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50" spc="-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7555" marR="774700">
                        <a:lnSpc>
                          <a:spcPct val="140200"/>
                        </a:lnSpc>
                        <a:spcBef>
                          <a:spcPts val="665"/>
                        </a:spcBef>
                      </a:pPr>
                      <a:r>
                        <a:rPr sz="15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550" spc="19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traces, witnesses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462280">
                        <a:lnSpc>
                          <a:spcPct val="140200"/>
                        </a:lnSpc>
                        <a:spcBef>
                          <a:spcPts val="665"/>
                        </a:spcBef>
                      </a:pPr>
                      <a:r>
                        <a:rPr sz="1550" spc="6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1550" spc="2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logs,</a:t>
                      </a:r>
                      <a:r>
                        <a:rPr sz="1550" spc="8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forensic </a:t>
                      </a:r>
                      <a:r>
                        <a:rPr sz="1550" spc="-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50" spc="1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Intent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7555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50" spc="8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Often</a:t>
                      </a:r>
                      <a:r>
                        <a:rPr sz="1550" spc="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easier</a:t>
                      </a:r>
                      <a:r>
                        <a:rPr sz="1550" spc="4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1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7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infer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1181100">
                        <a:lnSpc>
                          <a:spcPct val="140000"/>
                        </a:lnSpc>
                        <a:spcBef>
                          <a:spcPts val="670"/>
                        </a:spcBef>
                      </a:pPr>
                      <a:r>
                        <a:rPr sz="15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1550" spc="-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550" spc="-3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1550" spc="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ambiguous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144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550" spc="4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Damage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755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5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Usually</a:t>
                      </a:r>
                      <a:r>
                        <a:rPr sz="1550" spc="17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tangible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444500">
                        <a:lnSpc>
                          <a:spcPct val="140000"/>
                        </a:lnSpc>
                        <a:spcBef>
                          <a:spcPts val="675"/>
                        </a:spcBef>
                      </a:pPr>
                      <a:r>
                        <a:rPr sz="1550" spc="8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550" spc="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550" spc="-1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intangible</a:t>
                      </a:r>
                      <a:r>
                        <a:rPr sz="1550" spc="1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550" spc="-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delayed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50" spc="-1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Jurisdiction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7555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Typically</a:t>
                      </a:r>
                      <a:r>
                        <a:rPr sz="1550" spc="30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local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50" spc="8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Often</a:t>
                      </a:r>
                      <a:r>
                        <a:rPr sz="1550" spc="-5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cross-</a:t>
                      </a:r>
                      <a:r>
                        <a:rPr sz="1550" spc="60" dirty="0">
                          <a:solidFill>
                            <a:srgbClr val="404154"/>
                          </a:solidFill>
                          <a:latin typeface="Arial"/>
                          <a:cs typeface="Arial"/>
                        </a:rPr>
                        <a:t>border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097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059" y="1215897"/>
            <a:ext cx="131165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75" dirty="0"/>
              <a:t>Recommendations</a:t>
            </a:r>
            <a:r>
              <a:rPr sz="4200" spc="-295" dirty="0"/>
              <a:t> </a:t>
            </a:r>
            <a:r>
              <a:rPr sz="4200" spc="-20" dirty="0"/>
              <a:t>for</a:t>
            </a:r>
            <a:r>
              <a:rPr sz="4200" spc="-305" dirty="0"/>
              <a:t> </a:t>
            </a:r>
            <a:r>
              <a:rPr sz="4200" spc="-50" dirty="0"/>
              <a:t>Cybersecurity</a:t>
            </a:r>
            <a:r>
              <a:rPr sz="4200" spc="-335" dirty="0"/>
              <a:t> </a:t>
            </a:r>
            <a:r>
              <a:rPr sz="4200" spc="60" dirty="0"/>
              <a:t>Compliance</a:t>
            </a:r>
            <a:endParaRPr sz="4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59" y="2351532"/>
            <a:ext cx="533400" cy="533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4059" y="3067303"/>
            <a:ext cx="2967355" cy="35394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431165">
              <a:lnSpc>
                <a:spcPct val="102899"/>
              </a:lnSpc>
              <a:spcBef>
                <a:spcPts val="25"/>
              </a:spcBef>
            </a:pPr>
            <a:r>
              <a:rPr sz="2100" dirty="0">
                <a:solidFill>
                  <a:srgbClr val="404154"/>
                </a:solidFill>
                <a:latin typeface="Verdana"/>
                <a:cs typeface="Verdana"/>
              </a:rPr>
              <a:t>Implement</a:t>
            </a:r>
            <a:r>
              <a:rPr sz="2100" spc="1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404154"/>
                </a:solidFill>
                <a:latin typeface="Verdana"/>
                <a:cs typeface="Verdana"/>
              </a:rPr>
              <a:t>Robust </a:t>
            </a:r>
            <a:r>
              <a:rPr sz="2100" dirty="0">
                <a:solidFill>
                  <a:srgbClr val="404154"/>
                </a:solidFill>
                <a:latin typeface="Verdana"/>
                <a:cs typeface="Verdana"/>
              </a:rPr>
              <a:t>Access</a:t>
            </a:r>
            <a:r>
              <a:rPr sz="2100" spc="-17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404154"/>
                </a:solidFill>
                <a:latin typeface="Verdana"/>
                <a:cs typeface="Verdana"/>
              </a:rPr>
              <a:t>Controls</a:t>
            </a: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136400"/>
              </a:lnSpc>
              <a:spcBef>
                <a:spcPts val="950"/>
              </a:spcBef>
            </a:pP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Utilize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4154"/>
                </a:solidFill>
                <a:latin typeface="Arial"/>
                <a:cs typeface="Arial"/>
              </a:rPr>
              <a:t>strong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authentication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methods,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4154"/>
                </a:solidFill>
                <a:latin typeface="Arial"/>
                <a:cs typeface="Arial"/>
              </a:rPr>
              <a:t>including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404154"/>
                </a:solidFill>
                <a:latin typeface="Arial"/>
                <a:cs typeface="Arial"/>
              </a:rPr>
              <a:t>multi- </a:t>
            </a:r>
            <a:r>
              <a:rPr sz="1650" spc="114" dirty="0">
                <a:solidFill>
                  <a:srgbClr val="404154"/>
                </a:solidFill>
                <a:latin typeface="Arial"/>
                <a:cs typeface="Arial"/>
              </a:rPr>
              <a:t>factor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authentication,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404154"/>
                </a:solidFill>
                <a:latin typeface="Arial"/>
                <a:cs typeface="Arial"/>
              </a:rPr>
              <a:t>to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prevent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Arial"/>
                <a:cs typeface="Arial"/>
              </a:rPr>
              <a:t>access. </a:t>
            </a:r>
            <a:r>
              <a:rPr sz="1650" spc="10" dirty="0">
                <a:solidFill>
                  <a:srgbClr val="404154"/>
                </a:solidFill>
                <a:latin typeface="Arial"/>
                <a:cs typeface="Arial"/>
              </a:rPr>
              <a:t>Regularly</a:t>
            </a:r>
            <a:r>
              <a:rPr sz="16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review</a:t>
            </a:r>
            <a:r>
              <a:rPr sz="16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650" spc="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update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permissions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Arial"/>
                <a:cs typeface="Arial"/>
              </a:rPr>
              <a:t>ensure </a:t>
            </a:r>
            <a:r>
              <a:rPr sz="1650" spc="105" dirty="0">
                <a:solidFill>
                  <a:srgbClr val="404154"/>
                </a:solidFill>
                <a:latin typeface="Arial"/>
                <a:cs typeface="Arial"/>
              </a:rPr>
              <a:t>they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align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404154"/>
                </a:solidFill>
                <a:latin typeface="Arial"/>
                <a:cs typeface="Arial"/>
              </a:rPr>
              <a:t>with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4154"/>
                </a:solidFill>
                <a:latin typeface="Arial"/>
                <a:cs typeface="Arial"/>
              </a:rPr>
              <a:t>current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404154"/>
                </a:solidFill>
                <a:latin typeface="Arial"/>
                <a:cs typeface="Arial"/>
              </a:rPr>
              <a:t>roles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404154"/>
                </a:solidFill>
                <a:latin typeface="Arial"/>
                <a:cs typeface="Arial"/>
              </a:rPr>
              <a:t>responsibilities.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1752" y="2351532"/>
            <a:ext cx="533400" cy="533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98797" y="3067303"/>
            <a:ext cx="2948940" cy="3891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404154"/>
                </a:solidFill>
                <a:latin typeface="Verdana"/>
                <a:cs typeface="Verdana"/>
              </a:rPr>
              <a:t>Develop</a:t>
            </a:r>
            <a:r>
              <a:rPr sz="2100" spc="-17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100" spc="-30" dirty="0">
                <a:solidFill>
                  <a:srgbClr val="404154"/>
                </a:solidFill>
                <a:latin typeface="Verdana"/>
                <a:cs typeface="Verdana"/>
              </a:rPr>
              <a:t>Clear</a:t>
            </a:r>
            <a:r>
              <a:rPr sz="2100" spc="-17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404154"/>
                </a:solidFill>
                <a:latin typeface="Verdana"/>
                <a:cs typeface="Verdana"/>
              </a:rPr>
              <a:t>Policies</a:t>
            </a: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136400"/>
              </a:lnSpc>
              <a:spcBef>
                <a:spcPts val="915"/>
              </a:spcBef>
            </a:pP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Create</a:t>
            </a:r>
            <a:r>
              <a:rPr sz="16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6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communicate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comprehensive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cybersecurity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policies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404154"/>
                </a:solidFill>
                <a:latin typeface="Arial"/>
                <a:cs typeface="Arial"/>
              </a:rPr>
              <a:t>that</a:t>
            </a:r>
            <a:r>
              <a:rPr sz="1650" spc="9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outline </a:t>
            </a:r>
            <a:r>
              <a:rPr sz="1650" spc="65" dirty="0">
                <a:solidFill>
                  <a:srgbClr val="404154"/>
                </a:solidFill>
                <a:latin typeface="Arial"/>
                <a:cs typeface="Arial"/>
              </a:rPr>
              <a:t>acceptable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use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5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6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Arial"/>
                <a:cs typeface="Arial"/>
              </a:rPr>
              <a:t>systems, </a:t>
            </a:r>
            <a:r>
              <a:rPr sz="1650" spc="110" dirty="0">
                <a:solidFill>
                  <a:srgbClr val="404154"/>
                </a:solidFill>
                <a:latin typeface="Arial"/>
                <a:cs typeface="Arial"/>
              </a:rPr>
              <a:t>data</a:t>
            </a:r>
            <a:r>
              <a:rPr sz="1650" spc="-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handling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404154"/>
                </a:solidFill>
                <a:latin typeface="Arial"/>
                <a:cs typeface="Arial"/>
              </a:rPr>
              <a:t>procedures,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65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04154"/>
                </a:solidFill>
                <a:latin typeface="Arial"/>
                <a:cs typeface="Arial"/>
              </a:rPr>
              <a:t>consequences</a:t>
            </a:r>
            <a:r>
              <a:rPr sz="16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6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policy 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violations.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404154"/>
                </a:solidFill>
                <a:latin typeface="Arial"/>
                <a:cs typeface="Arial"/>
              </a:rPr>
              <a:t>Regularly</a:t>
            </a:r>
            <a:r>
              <a:rPr sz="16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update </a:t>
            </a: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these</a:t>
            </a:r>
            <a:r>
              <a:rPr sz="16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policies</a:t>
            </a:r>
            <a:r>
              <a:rPr sz="16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Arial"/>
                <a:cs typeface="Arial"/>
              </a:rPr>
              <a:t>address </a:t>
            </a:r>
            <a:r>
              <a:rPr sz="1650" spc="75" dirty="0">
                <a:solidFill>
                  <a:srgbClr val="404154"/>
                </a:solidFill>
                <a:latin typeface="Arial"/>
                <a:cs typeface="Arial"/>
              </a:rPr>
              <a:t>emerging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threats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4154"/>
                </a:solidFill>
                <a:latin typeface="Arial"/>
                <a:cs typeface="Arial"/>
              </a:rPr>
              <a:t>and 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technologies.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5219" y="2351532"/>
            <a:ext cx="533400" cy="5334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63155" y="3067303"/>
            <a:ext cx="3063240" cy="35394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790575">
              <a:lnSpc>
                <a:spcPct val="102899"/>
              </a:lnSpc>
              <a:spcBef>
                <a:spcPts val="25"/>
              </a:spcBef>
            </a:pPr>
            <a:r>
              <a:rPr sz="2100" spc="45" dirty="0">
                <a:solidFill>
                  <a:srgbClr val="404154"/>
                </a:solidFill>
                <a:latin typeface="Verdana"/>
                <a:cs typeface="Verdana"/>
              </a:rPr>
              <a:t>Conduct</a:t>
            </a:r>
            <a:r>
              <a:rPr sz="2100" spc="-15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404154"/>
                </a:solidFill>
                <a:latin typeface="Verdana"/>
                <a:cs typeface="Verdana"/>
              </a:rPr>
              <a:t>Regular Training</a:t>
            </a:r>
            <a:endParaRPr sz="2100">
              <a:latin typeface="Verdana"/>
              <a:cs typeface="Verdana"/>
            </a:endParaRPr>
          </a:p>
          <a:p>
            <a:pPr marL="12700" marR="5080">
              <a:lnSpc>
                <a:spcPct val="136400"/>
              </a:lnSpc>
              <a:spcBef>
                <a:spcPts val="950"/>
              </a:spcBef>
            </a:pP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Provide</a:t>
            </a:r>
            <a:r>
              <a:rPr sz="1650" spc="-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ongoing</a:t>
            </a:r>
            <a:r>
              <a:rPr sz="16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404154"/>
                </a:solidFill>
                <a:latin typeface="Arial"/>
                <a:cs typeface="Arial"/>
              </a:rPr>
              <a:t>cybersecurity </a:t>
            </a:r>
            <a:r>
              <a:rPr sz="1650" spc="10" dirty="0">
                <a:solidFill>
                  <a:srgbClr val="404154"/>
                </a:solidFill>
                <a:latin typeface="Arial"/>
                <a:cs typeface="Arial"/>
              </a:rPr>
              <a:t>awareness</a:t>
            </a:r>
            <a:r>
              <a:rPr sz="16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4154"/>
                </a:solidFill>
                <a:latin typeface="Arial"/>
                <a:cs typeface="Arial"/>
              </a:rPr>
              <a:t>training</a:t>
            </a:r>
            <a:r>
              <a:rPr sz="16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404154"/>
                </a:solidFill>
                <a:latin typeface="Arial"/>
                <a:cs typeface="Arial"/>
              </a:rPr>
              <a:t>all </a:t>
            </a:r>
            <a:r>
              <a:rPr sz="1650" spc="10" dirty="0">
                <a:solidFill>
                  <a:srgbClr val="404154"/>
                </a:solidFill>
                <a:latin typeface="Arial"/>
                <a:cs typeface="Arial"/>
              </a:rPr>
              <a:t>employees,</a:t>
            </a:r>
            <a:r>
              <a:rPr sz="1650" spc="10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covering</a:t>
            </a:r>
            <a:r>
              <a:rPr sz="1650" spc="1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topics 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such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as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4154"/>
                </a:solidFill>
                <a:latin typeface="Arial"/>
                <a:cs typeface="Arial"/>
              </a:rPr>
              <a:t>recognizing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phishing </a:t>
            </a:r>
            <a:r>
              <a:rPr sz="1650" spc="100" dirty="0">
                <a:solidFill>
                  <a:srgbClr val="404154"/>
                </a:solidFill>
                <a:latin typeface="Arial"/>
                <a:cs typeface="Arial"/>
              </a:rPr>
              <a:t>attempts,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proper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data 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handling,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importance </a:t>
            </a:r>
            <a:r>
              <a:rPr sz="1650" spc="15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6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maintaining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strong </a:t>
            </a:r>
            <a:r>
              <a:rPr sz="1650" spc="-10" dirty="0">
                <a:solidFill>
                  <a:srgbClr val="404154"/>
                </a:solidFill>
                <a:latin typeface="Arial"/>
                <a:cs typeface="Arial"/>
              </a:rPr>
              <a:t>passwords.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40211" y="2351532"/>
            <a:ext cx="533400" cy="5334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27766" y="3067303"/>
            <a:ext cx="3065145" cy="35394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25"/>
              </a:spcBef>
            </a:pPr>
            <a:r>
              <a:rPr sz="2100" dirty="0">
                <a:solidFill>
                  <a:srgbClr val="404154"/>
                </a:solidFill>
                <a:latin typeface="Verdana"/>
                <a:cs typeface="Verdana"/>
              </a:rPr>
              <a:t>Implement</a:t>
            </a:r>
            <a:r>
              <a:rPr sz="2100" spc="1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404154"/>
                </a:solidFill>
                <a:latin typeface="Verdana"/>
                <a:cs typeface="Verdana"/>
              </a:rPr>
              <a:t>Monitoring Systems</a:t>
            </a:r>
            <a:endParaRPr sz="2100">
              <a:latin typeface="Verdana"/>
              <a:cs typeface="Verdana"/>
            </a:endParaRPr>
          </a:p>
          <a:p>
            <a:pPr marL="12700" marR="177800">
              <a:lnSpc>
                <a:spcPct val="136400"/>
              </a:lnSpc>
              <a:spcBef>
                <a:spcPts val="950"/>
              </a:spcBef>
            </a:pP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Deploy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advanced</a:t>
            </a:r>
            <a:r>
              <a:rPr sz="16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intrusion </a:t>
            </a:r>
            <a:r>
              <a:rPr sz="1650" spc="95" dirty="0">
                <a:solidFill>
                  <a:srgbClr val="404154"/>
                </a:solidFill>
                <a:latin typeface="Arial"/>
                <a:cs typeface="Arial"/>
              </a:rPr>
              <a:t>detection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6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prevention </a:t>
            </a: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systems</a:t>
            </a:r>
            <a:r>
              <a:rPr sz="1650" spc="-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4154"/>
                </a:solidFill>
                <a:latin typeface="Arial"/>
                <a:cs typeface="Arial"/>
              </a:rPr>
              <a:t>identify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potential </a:t>
            </a:r>
            <a:r>
              <a:rPr sz="1650" spc="65" dirty="0">
                <a:solidFill>
                  <a:srgbClr val="404154"/>
                </a:solidFill>
                <a:latin typeface="Arial"/>
                <a:cs typeface="Arial"/>
              </a:rPr>
              <a:t>security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breaches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quickly.</a:t>
            </a:r>
            <a:endParaRPr sz="1650">
              <a:latin typeface="Arial"/>
              <a:cs typeface="Arial"/>
            </a:endParaRPr>
          </a:p>
          <a:p>
            <a:pPr marL="12700" marR="9525">
              <a:lnSpc>
                <a:spcPct val="136400"/>
              </a:lnSpc>
            </a:pPr>
            <a:r>
              <a:rPr sz="1650" spc="10" dirty="0">
                <a:solidFill>
                  <a:srgbClr val="404154"/>
                </a:solidFill>
                <a:latin typeface="Arial"/>
                <a:cs typeface="Arial"/>
              </a:rPr>
              <a:t>Regularly</a:t>
            </a:r>
            <a:r>
              <a:rPr sz="16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review</a:t>
            </a:r>
            <a:r>
              <a:rPr sz="16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4154"/>
                </a:solidFill>
                <a:latin typeface="Arial"/>
                <a:cs typeface="Arial"/>
              </a:rPr>
              <a:t>system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404154"/>
                </a:solidFill>
                <a:latin typeface="Arial"/>
                <a:cs typeface="Arial"/>
              </a:rPr>
              <a:t>logs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4154"/>
                </a:solidFill>
                <a:latin typeface="Arial"/>
                <a:cs typeface="Arial"/>
              </a:rPr>
              <a:t>conduct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4154"/>
                </a:solidFill>
                <a:latin typeface="Arial"/>
                <a:cs typeface="Arial"/>
              </a:rPr>
              <a:t>security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audits</a:t>
            </a:r>
            <a:r>
              <a:rPr sz="1650" spc="-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404154"/>
                </a:solidFill>
                <a:latin typeface="Arial"/>
                <a:cs typeface="Arial"/>
              </a:rPr>
              <a:t>to </a:t>
            </a:r>
            <a:r>
              <a:rPr sz="1650" spc="100" dirty="0">
                <a:solidFill>
                  <a:srgbClr val="404154"/>
                </a:solidFill>
                <a:latin typeface="Arial"/>
                <a:cs typeface="Arial"/>
              </a:rPr>
              <a:t>detect</a:t>
            </a:r>
            <a:r>
              <a:rPr sz="1650" spc="-9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4154"/>
                </a:solidFill>
                <a:latin typeface="Arial"/>
                <a:cs typeface="Arial"/>
              </a:rPr>
              <a:t>any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unauthorized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6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4154"/>
                </a:solidFill>
                <a:latin typeface="Arial"/>
                <a:cs typeface="Arial"/>
              </a:rPr>
              <a:t>attempts.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85" rIns="0" bIns="0" rtlCol="0">
            <a:spAutoFit/>
          </a:bodyPr>
          <a:lstStyle/>
          <a:p>
            <a:pPr marL="5343525" marR="5080">
              <a:lnSpc>
                <a:spcPct val="105700"/>
              </a:lnSpc>
              <a:spcBef>
                <a:spcPts val="95"/>
              </a:spcBef>
            </a:pPr>
            <a:r>
              <a:rPr sz="3550" dirty="0"/>
              <a:t>Digital</a:t>
            </a:r>
            <a:r>
              <a:rPr sz="3550" spc="-195" dirty="0"/>
              <a:t> </a:t>
            </a:r>
            <a:r>
              <a:rPr sz="3550" spc="-100" dirty="0"/>
              <a:t>Trespass</a:t>
            </a:r>
            <a:r>
              <a:rPr sz="3550" spc="-245" dirty="0"/>
              <a:t> </a:t>
            </a:r>
            <a:r>
              <a:rPr sz="3550" spc="-120" dirty="0"/>
              <a:t>Scenario:</a:t>
            </a:r>
            <a:r>
              <a:rPr sz="3550" spc="-220" dirty="0"/>
              <a:t> </a:t>
            </a:r>
            <a:r>
              <a:rPr sz="3550" spc="-10" dirty="0"/>
              <a:t>Social </a:t>
            </a:r>
            <a:r>
              <a:rPr sz="3550" spc="80" dirty="0"/>
              <a:t>Media</a:t>
            </a:r>
            <a:r>
              <a:rPr sz="3550" spc="-280" dirty="0"/>
              <a:t> </a:t>
            </a:r>
            <a:r>
              <a:rPr sz="3550" spc="100" dirty="0"/>
              <a:t>Account</a:t>
            </a:r>
            <a:r>
              <a:rPr sz="3550" spc="-275" dirty="0"/>
              <a:t> </a:t>
            </a:r>
            <a:r>
              <a:rPr sz="3550" spc="-10" dirty="0"/>
              <a:t>Hijacking</a:t>
            </a:r>
            <a:endParaRPr sz="3550"/>
          </a:p>
        </p:txBody>
      </p:sp>
      <p:grpSp>
        <p:nvGrpSpPr>
          <p:cNvPr id="4" name="object 4"/>
          <p:cNvGrpSpPr/>
          <p:nvPr/>
        </p:nvGrpSpPr>
        <p:grpSpPr>
          <a:xfrm>
            <a:off x="6121908" y="2350007"/>
            <a:ext cx="3850004" cy="2239010"/>
            <a:chOff x="6121908" y="2350007"/>
            <a:chExt cx="3850004" cy="2239010"/>
          </a:xfrm>
        </p:grpSpPr>
        <p:sp>
          <p:nvSpPr>
            <p:cNvPr id="5" name="object 5"/>
            <p:cNvSpPr/>
            <p:nvPr/>
          </p:nvSpPr>
          <p:spPr>
            <a:xfrm>
              <a:off x="6125718" y="2353817"/>
              <a:ext cx="3842385" cy="2231390"/>
            </a:xfrm>
            <a:custGeom>
              <a:avLst/>
              <a:gdLst/>
              <a:ahLst/>
              <a:cxnLst/>
              <a:rect l="l" t="t" r="r" b="b"/>
              <a:pathLst>
                <a:path w="3842384" h="2231390">
                  <a:moveTo>
                    <a:pt x="3765423" y="0"/>
                  </a:moveTo>
                  <a:lnTo>
                    <a:pt x="76581" y="0"/>
                  </a:lnTo>
                  <a:lnTo>
                    <a:pt x="46773" y="6018"/>
                  </a:lnTo>
                  <a:lnTo>
                    <a:pt x="22431" y="22431"/>
                  </a:lnTo>
                  <a:lnTo>
                    <a:pt x="6018" y="46773"/>
                  </a:lnTo>
                  <a:lnTo>
                    <a:pt x="0" y="76581"/>
                  </a:lnTo>
                  <a:lnTo>
                    <a:pt x="0" y="2154555"/>
                  </a:lnTo>
                  <a:lnTo>
                    <a:pt x="6018" y="2184362"/>
                  </a:lnTo>
                  <a:lnTo>
                    <a:pt x="22431" y="2208704"/>
                  </a:lnTo>
                  <a:lnTo>
                    <a:pt x="46773" y="2225117"/>
                  </a:lnTo>
                  <a:lnTo>
                    <a:pt x="76581" y="2231136"/>
                  </a:lnTo>
                  <a:lnTo>
                    <a:pt x="3765423" y="2231136"/>
                  </a:lnTo>
                  <a:lnTo>
                    <a:pt x="3795230" y="2225117"/>
                  </a:lnTo>
                  <a:lnTo>
                    <a:pt x="3819572" y="2208704"/>
                  </a:lnTo>
                  <a:lnTo>
                    <a:pt x="3835985" y="2184362"/>
                  </a:lnTo>
                  <a:lnTo>
                    <a:pt x="3842004" y="2154555"/>
                  </a:lnTo>
                  <a:lnTo>
                    <a:pt x="3842004" y="76581"/>
                  </a:lnTo>
                  <a:lnTo>
                    <a:pt x="3835985" y="46773"/>
                  </a:lnTo>
                  <a:lnTo>
                    <a:pt x="3819572" y="22431"/>
                  </a:lnTo>
                  <a:lnTo>
                    <a:pt x="3795230" y="6018"/>
                  </a:lnTo>
                  <a:lnTo>
                    <a:pt x="3765423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5718" y="2353817"/>
              <a:ext cx="3842385" cy="2231390"/>
            </a:xfrm>
            <a:custGeom>
              <a:avLst/>
              <a:gdLst/>
              <a:ahLst/>
              <a:cxnLst/>
              <a:rect l="l" t="t" r="r" b="b"/>
              <a:pathLst>
                <a:path w="3842384" h="2231390">
                  <a:moveTo>
                    <a:pt x="0" y="76581"/>
                  </a:moveTo>
                  <a:lnTo>
                    <a:pt x="6018" y="46773"/>
                  </a:lnTo>
                  <a:lnTo>
                    <a:pt x="22431" y="22431"/>
                  </a:lnTo>
                  <a:lnTo>
                    <a:pt x="46773" y="6018"/>
                  </a:lnTo>
                  <a:lnTo>
                    <a:pt x="76581" y="0"/>
                  </a:lnTo>
                  <a:lnTo>
                    <a:pt x="3765423" y="0"/>
                  </a:lnTo>
                  <a:lnTo>
                    <a:pt x="3795230" y="6018"/>
                  </a:lnTo>
                  <a:lnTo>
                    <a:pt x="3819572" y="22431"/>
                  </a:lnTo>
                  <a:lnTo>
                    <a:pt x="3835985" y="46773"/>
                  </a:lnTo>
                  <a:lnTo>
                    <a:pt x="3842004" y="76581"/>
                  </a:lnTo>
                  <a:lnTo>
                    <a:pt x="3842004" y="2154555"/>
                  </a:lnTo>
                  <a:lnTo>
                    <a:pt x="3835985" y="2184362"/>
                  </a:lnTo>
                  <a:lnTo>
                    <a:pt x="3819572" y="2208704"/>
                  </a:lnTo>
                  <a:lnTo>
                    <a:pt x="3795230" y="2225117"/>
                  </a:lnTo>
                  <a:lnTo>
                    <a:pt x="3765423" y="2231136"/>
                  </a:lnTo>
                  <a:lnTo>
                    <a:pt x="76581" y="2231136"/>
                  </a:lnTo>
                  <a:lnTo>
                    <a:pt x="46773" y="2225117"/>
                  </a:lnTo>
                  <a:lnTo>
                    <a:pt x="22431" y="2208704"/>
                  </a:lnTo>
                  <a:lnTo>
                    <a:pt x="6018" y="2184362"/>
                  </a:lnTo>
                  <a:lnTo>
                    <a:pt x="0" y="2154555"/>
                  </a:lnTo>
                  <a:lnTo>
                    <a:pt x="0" y="76581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02121" y="2517774"/>
            <a:ext cx="341502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404154"/>
                </a:solidFill>
                <a:latin typeface="Verdana"/>
                <a:cs typeface="Verdana"/>
              </a:rPr>
              <a:t>Scenario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36800"/>
              </a:lnSpc>
              <a:spcBef>
                <a:spcPts val="810"/>
              </a:spcBef>
            </a:pPr>
            <a:r>
              <a:rPr sz="1400" spc="75" dirty="0">
                <a:solidFill>
                  <a:srgbClr val="404154"/>
                </a:solidFill>
                <a:latin typeface="Arial"/>
                <a:cs typeface="Arial"/>
              </a:rPr>
              <a:t>An</a:t>
            </a:r>
            <a:r>
              <a:rPr sz="14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04154"/>
                </a:solidFill>
                <a:latin typeface="Arial"/>
                <a:cs typeface="Arial"/>
              </a:rPr>
              <a:t>individual</a:t>
            </a:r>
            <a:r>
              <a:rPr sz="14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gains</a:t>
            </a:r>
            <a:r>
              <a:rPr sz="14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400" spc="-10" dirty="0">
                <a:solidFill>
                  <a:srgbClr val="404154"/>
                </a:solidFill>
                <a:latin typeface="Arial"/>
                <a:cs typeface="Arial"/>
              </a:rPr>
              <a:t> access </a:t>
            </a:r>
            <a:r>
              <a:rPr sz="1400" spc="13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4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4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404154"/>
                </a:solidFill>
                <a:latin typeface="Arial"/>
                <a:cs typeface="Arial"/>
              </a:rPr>
              <a:t>celebrity's</a:t>
            </a:r>
            <a:r>
              <a:rPr sz="14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social</a:t>
            </a:r>
            <a:r>
              <a:rPr sz="14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media</a:t>
            </a:r>
            <a:r>
              <a:rPr sz="14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404154"/>
                </a:solidFill>
                <a:latin typeface="Arial"/>
                <a:cs typeface="Arial"/>
              </a:rPr>
              <a:t>account</a:t>
            </a:r>
            <a:r>
              <a:rPr sz="14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404154"/>
                </a:solidFill>
                <a:latin typeface="Arial"/>
                <a:cs typeface="Arial"/>
              </a:rPr>
              <a:t>by </a:t>
            </a:r>
            <a:r>
              <a:rPr sz="1400" spc="70" dirty="0">
                <a:solidFill>
                  <a:srgbClr val="404154"/>
                </a:solidFill>
                <a:latin typeface="Arial"/>
                <a:cs typeface="Arial"/>
              </a:rPr>
              <a:t>exploiting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 a</a:t>
            </a:r>
            <a:r>
              <a:rPr sz="14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404154"/>
                </a:solidFill>
                <a:latin typeface="Arial"/>
                <a:cs typeface="Arial"/>
              </a:rPr>
              <a:t>weak</a:t>
            </a:r>
            <a:r>
              <a:rPr sz="14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404154"/>
                </a:solidFill>
                <a:latin typeface="Arial"/>
                <a:cs typeface="Arial"/>
              </a:rPr>
              <a:t>password.</a:t>
            </a:r>
            <a:r>
              <a:rPr sz="14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They</a:t>
            </a:r>
            <a:r>
              <a:rPr sz="14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04154"/>
                </a:solidFill>
                <a:latin typeface="Arial"/>
                <a:cs typeface="Arial"/>
              </a:rPr>
              <a:t>post </a:t>
            </a:r>
            <a:r>
              <a:rPr sz="1400" spc="100" dirty="0">
                <a:solidFill>
                  <a:srgbClr val="404154"/>
                </a:solidFill>
                <a:latin typeface="Arial"/>
                <a:cs typeface="Arial"/>
              </a:rPr>
              <a:t>inflammatory</a:t>
            </a:r>
            <a:r>
              <a:rPr sz="140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404154"/>
                </a:solidFill>
                <a:latin typeface="Arial"/>
                <a:cs typeface="Arial"/>
              </a:rPr>
              <a:t>content,</a:t>
            </a:r>
            <a:r>
              <a:rPr sz="140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404154"/>
                </a:solidFill>
                <a:latin typeface="Arial"/>
                <a:cs typeface="Arial"/>
              </a:rPr>
              <a:t>causing </a:t>
            </a:r>
            <a:r>
              <a:rPr sz="1400" spc="80" dirty="0">
                <a:solidFill>
                  <a:srgbClr val="404154"/>
                </a:solidFill>
                <a:latin typeface="Arial"/>
                <a:cs typeface="Arial"/>
              </a:rPr>
              <a:t>reputational</a:t>
            </a:r>
            <a:r>
              <a:rPr sz="140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404154"/>
                </a:solidFill>
                <a:latin typeface="Arial"/>
                <a:cs typeface="Arial"/>
              </a:rPr>
              <a:t>damage.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46792" y="2350007"/>
            <a:ext cx="3850004" cy="2239010"/>
            <a:chOff x="10146792" y="2350007"/>
            <a:chExt cx="3850004" cy="2239010"/>
          </a:xfrm>
        </p:grpSpPr>
        <p:sp>
          <p:nvSpPr>
            <p:cNvPr id="9" name="object 9"/>
            <p:cNvSpPr/>
            <p:nvPr/>
          </p:nvSpPr>
          <p:spPr>
            <a:xfrm>
              <a:off x="10150602" y="2353817"/>
              <a:ext cx="3842385" cy="2231390"/>
            </a:xfrm>
            <a:custGeom>
              <a:avLst/>
              <a:gdLst/>
              <a:ahLst/>
              <a:cxnLst/>
              <a:rect l="l" t="t" r="r" b="b"/>
              <a:pathLst>
                <a:path w="3842384" h="2231390">
                  <a:moveTo>
                    <a:pt x="3765423" y="0"/>
                  </a:moveTo>
                  <a:lnTo>
                    <a:pt x="76580" y="0"/>
                  </a:lnTo>
                  <a:lnTo>
                    <a:pt x="46773" y="6018"/>
                  </a:lnTo>
                  <a:lnTo>
                    <a:pt x="22431" y="22431"/>
                  </a:lnTo>
                  <a:lnTo>
                    <a:pt x="6018" y="46773"/>
                  </a:lnTo>
                  <a:lnTo>
                    <a:pt x="0" y="76581"/>
                  </a:lnTo>
                  <a:lnTo>
                    <a:pt x="0" y="2154555"/>
                  </a:lnTo>
                  <a:lnTo>
                    <a:pt x="6018" y="2184362"/>
                  </a:lnTo>
                  <a:lnTo>
                    <a:pt x="22431" y="2208704"/>
                  </a:lnTo>
                  <a:lnTo>
                    <a:pt x="46773" y="2225117"/>
                  </a:lnTo>
                  <a:lnTo>
                    <a:pt x="76580" y="2231136"/>
                  </a:lnTo>
                  <a:lnTo>
                    <a:pt x="3765423" y="2231136"/>
                  </a:lnTo>
                  <a:lnTo>
                    <a:pt x="3795230" y="2225117"/>
                  </a:lnTo>
                  <a:lnTo>
                    <a:pt x="3819572" y="2208704"/>
                  </a:lnTo>
                  <a:lnTo>
                    <a:pt x="3835985" y="2184362"/>
                  </a:lnTo>
                  <a:lnTo>
                    <a:pt x="3842004" y="2154555"/>
                  </a:lnTo>
                  <a:lnTo>
                    <a:pt x="3842004" y="76581"/>
                  </a:lnTo>
                  <a:lnTo>
                    <a:pt x="3835985" y="46773"/>
                  </a:lnTo>
                  <a:lnTo>
                    <a:pt x="3819572" y="22431"/>
                  </a:lnTo>
                  <a:lnTo>
                    <a:pt x="3795230" y="6018"/>
                  </a:lnTo>
                  <a:lnTo>
                    <a:pt x="3765423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50602" y="2353817"/>
              <a:ext cx="3842385" cy="2231390"/>
            </a:xfrm>
            <a:custGeom>
              <a:avLst/>
              <a:gdLst/>
              <a:ahLst/>
              <a:cxnLst/>
              <a:rect l="l" t="t" r="r" b="b"/>
              <a:pathLst>
                <a:path w="3842384" h="2231390">
                  <a:moveTo>
                    <a:pt x="0" y="76581"/>
                  </a:moveTo>
                  <a:lnTo>
                    <a:pt x="6018" y="46773"/>
                  </a:lnTo>
                  <a:lnTo>
                    <a:pt x="22431" y="22431"/>
                  </a:lnTo>
                  <a:lnTo>
                    <a:pt x="46773" y="6018"/>
                  </a:lnTo>
                  <a:lnTo>
                    <a:pt x="76580" y="0"/>
                  </a:lnTo>
                  <a:lnTo>
                    <a:pt x="3765423" y="0"/>
                  </a:lnTo>
                  <a:lnTo>
                    <a:pt x="3795230" y="6018"/>
                  </a:lnTo>
                  <a:lnTo>
                    <a:pt x="3819572" y="22431"/>
                  </a:lnTo>
                  <a:lnTo>
                    <a:pt x="3835985" y="46773"/>
                  </a:lnTo>
                  <a:lnTo>
                    <a:pt x="3842004" y="76581"/>
                  </a:lnTo>
                  <a:lnTo>
                    <a:pt x="3842004" y="2154555"/>
                  </a:lnTo>
                  <a:lnTo>
                    <a:pt x="3835985" y="2184362"/>
                  </a:lnTo>
                  <a:lnTo>
                    <a:pt x="3819572" y="2208704"/>
                  </a:lnTo>
                  <a:lnTo>
                    <a:pt x="3795230" y="2225117"/>
                  </a:lnTo>
                  <a:lnTo>
                    <a:pt x="3765423" y="2231136"/>
                  </a:lnTo>
                  <a:lnTo>
                    <a:pt x="76580" y="2231136"/>
                  </a:lnTo>
                  <a:lnTo>
                    <a:pt x="46773" y="2225117"/>
                  </a:lnTo>
                  <a:lnTo>
                    <a:pt x="22431" y="2208704"/>
                  </a:lnTo>
                  <a:lnTo>
                    <a:pt x="6018" y="2184362"/>
                  </a:lnTo>
                  <a:lnTo>
                    <a:pt x="0" y="2154555"/>
                  </a:lnTo>
                  <a:lnTo>
                    <a:pt x="0" y="76581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27640" y="2517774"/>
            <a:ext cx="34004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404154"/>
                </a:solidFill>
                <a:latin typeface="Verdana"/>
                <a:cs typeface="Verdana"/>
              </a:rPr>
              <a:t>Legal</a:t>
            </a:r>
            <a:r>
              <a:rPr sz="1750" spc="-14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Verdana"/>
                <a:cs typeface="Verdana"/>
              </a:rPr>
              <a:t>Implications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36800"/>
              </a:lnSpc>
              <a:spcBef>
                <a:spcPts val="810"/>
              </a:spcBef>
            </a:pP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404154"/>
                </a:solidFill>
                <a:latin typeface="Arial"/>
                <a:cs typeface="Arial"/>
              </a:rPr>
              <a:t>action</a:t>
            </a:r>
            <a:r>
              <a:rPr sz="14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04154"/>
                </a:solidFill>
                <a:latin typeface="Arial"/>
                <a:cs typeface="Arial"/>
              </a:rPr>
              <a:t>could</a:t>
            </a:r>
            <a:r>
              <a:rPr sz="14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404154"/>
                </a:solidFill>
                <a:latin typeface="Arial"/>
                <a:cs typeface="Arial"/>
              </a:rPr>
              <a:t>constitute</a:t>
            </a:r>
            <a:r>
              <a:rPr sz="14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digital 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4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under</a:t>
            </a:r>
            <a:r>
              <a:rPr sz="14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404154"/>
                </a:solidFill>
                <a:latin typeface="Arial"/>
                <a:cs typeface="Arial"/>
              </a:rPr>
              <a:t>various</a:t>
            </a:r>
            <a:r>
              <a:rPr sz="14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404154"/>
                </a:solidFill>
                <a:latin typeface="Arial"/>
                <a:cs typeface="Arial"/>
              </a:rPr>
              <a:t>cybercrime</a:t>
            </a:r>
            <a:r>
              <a:rPr sz="14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154"/>
                </a:solidFill>
                <a:latin typeface="Arial"/>
                <a:cs typeface="Arial"/>
              </a:rPr>
              <a:t>laws. </a:t>
            </a:r>
            <a:r>
              <a:rPr sz="1400" spc="165" dirty="0">
                <a:solidFill>
                  <a:srgbClr val="404154"/>
                </a:solidFill>
                <a:latin typeface="Arial"/>
                <a:cs typeface="Arial"/>
              </a:rPr>
              <a:t>It</a:t>
            </a:r>
            <a:r>
              <a:rPr sz="14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404154"/>
                </a:solidFill>
                <a:latin typeface="Arial"/>
                <a:cs typeface="Arial"/>
              </a:rPr>
              <a:t>involves</a:t>
            </a:r>
            <a:r>
              <a:rPr sz="14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4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4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4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04154"/>
                </a:solidFill>
                <a:latin typeface="Arial"/>
                <a:cs typeface="Arial"/>
              </a:rPr>
              <a:t>a </a:t>
            </a:r>
            <a:r>
              <a:rPr sz="1400" spc="85" dirty="0">
                <a:solidFill>
                  <a:srgbClr val="404154"/>
                </a:solidFill>
                <a:latin typeface="Arial"/>
                <a:cs typeface="Arial"/>
              </a:rPr>
              <a:t>computer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404154"/>
                </a:solidFill>
                <a:latin typeface="Arial"/>
                <a:cs typeface="Arial"/>
              </a:rPr>
              <a:t>system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404154"/>
                </a:solidFill>
                <a:latin typeface="Arial"/>
                <a:cs typeface="Arial"/>
              </a:rPr>
              <a:t>(the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 social</a:t>
            </a:r>
            <a:r>
              <a:rPr sz="14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404154"/>
                </a:solidFill>
                <a:latin typeface="Arial"/>
                <a:cs typeface="Arial"/>
              </a:rPr>
              <a:t>media </a:t>
            </a:r>
            <a:r>
              <a:rPr sz="1400" spc="110" dirty="0">
                <a:solidFill>
                  <a:srgbClr val="404154"/>
                </a:solidFill>
                <a:latin typeface="Arial"/>
                <a:cs typeface="Arial"/>
              </a:rPr>
              <a:t>platform)</a:t>
            </a:r>
            <a:r>
              <a:rPr sz="140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04154"/>
                </a:solidFill>
                <a:latin typeface="Arial"/>
                <a:cs typeface="Arial"/>
              </a:rPr>
              <a:t>interference</a:t>
            </a:r>
            <a:r>
              <a:rPr sz="140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404154"/>
                </a:solidFill>
                <a:latin typeface="Arial"/>
                <a:cs typeface="Arial"/>
              </a:rPr>
              <a:t>with</a:t>
            </a:r>
            <a:r>
              <a:rPr sz="140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404154"/>
                </a:solidFill>
                <a:latin typeface="Arial"/>
                <a:cs typeface="Arial"/>
              </a:rPr>
              <a:t>data.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21908" y="4762500"/>
            <a:ext cx="3850004" cy="2531745"/>
            <a:chOff x="6121908" y="4762500"/>
            <a:chExt cx="3850004" cy="2531745"/>
          </a:xfrm>
        </p:grpSpPr>
        <p:sp>
          <p:nvSpPr>
            <p:cNvPr id="13" name="object 13"/>
            <p:cNvSpPr/>
            <p:nvPr/>
          </p:nvSpPr>
          <p:spPr>
            <a:xfrm>
              <a:off x="6125718" y="4766310"/>
              <a:ext cx="3842385" cy="2524125"/>
            </a:xfrm>
            <a:custGeom>
              <a:avLst/>
              <a:gdLst/>
              <a:ahLst/>
              <a:cxnLst/>
              <a:rect l="l" t="t" r="r" b="b"/>
              <a:pathLst>
                <a:path w="3842384" h="2524125">
                  <a:moveTo>
                    <a:pt x="3765423" y="0"/>
                  </a:moveTo>
                  <a:lnTo>
                    <a:pt x="76581" y="0"/>
                  </a:lnTo>
                  <a:lnTo>
                    <a:pt x="46773" y="6018"/>
                  </a:lnTo>
                  <a:lnTo>
                    <a:pt x="22431" y="22431"/>
                  </a:lnTo>
                  <a:lnTo>
                    <a:pt x="6018" y="46773"/>
                  </a:lnTo>
                  <a:lnTo>
                    <a:pt x="0" y="76580"/>
                  </a:lnTo>
                  <a:lnTo>
                    <a:pt x="0" y="2447175"/>
                  </a:lnTo>
                  <a:lnTo>
                    <a:pt x="6018" y="2476981"/>
                  </a:lnTo>
                  <a:lnTo>
                    <a:pt x="22431" y="2501318"/>
                  </a:lnTo>
                  <a:lnTo>
                    <a:pt x="46773" y="2517727"/>
                  </a:lnTo>
                  <a:lnTo>
                    <a:pt x="76581" y="2523743"/>
                  </a:lnTo>
                  <a:lnTo>
                    <a:pt x="3765423" y="2523743"/>
                  </a:lnTo>
                  <a:lnTo>
                    <a:pt x="3795230" y="2517727"/>
                  </a:lnTo>
                  <a:lnTo>
                    <a:pt x="3819572" y="2501318"/>
                  </a:lnTo>
                  <a:lnTo>
                    <a:pt x="3835985" y="2476981"/>
                  </a:lnTo>
                  <a:lnTo>
                    <a:pt x="3842004" y="2447175"/>
                  </a:lnTo>
                  <a:lnTo>
                    <a:pt x="3842004" y="76580"/>
                  </a:lnTo>
                  <a:lnTo>
                    <a:pt x="3835985" y="46773"/>
                  </a:lnTo>
                  <a:lnTo>
                    <a:pt x="3819572" y="22431"/>
                  </a:lnTo>
                  <a:lnTo>
                    <a:pt x="3795230" y="6018"/>
                  </a:lnTo>
                  <a:lnTo>
                    <a:pt x="3765423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5718" y="4766310"/>
              <a:ext cx="3842385" cy="2524125"/>
            </a:xfrm>
            <a:custGeom>
              <a:avLst/>
              <a:gdLst/>
              <a:ahLst/>
              <a:cxnLst/>
              <a:rect l="l" t="t" r="r" b="b"/>
              <a:pathLst>
                <a:path w="3842384" h="2524125">
                  <a:moveTo>
                    <a:pt x="0" y="76580"/>
                  </a:moveTo>
                  <a:lnTo>
                    <a:pt x="6018" y="46773"/>
                  </a:lnTo>
                  <a:lnTo>
                    <a:pt x="22431" y="22431"/>
                  </a:lnTo>
                  <a:lnTo>
                    <a:pt x="46773" y="6018"/>
                  </a:lnTo>
                  <a:lnTo>
                    <a:pt x="76581" y="0"/>
                  </a:lnTo>
                  <a:lnTo>
                    <a:pt x="3765423" y="0"/>
                  </a:lnTo>
                  <a:lnTo>
                    <a:pt x="3795230" y="6018"/>
                  </a:lnTo>
                  <a:lnTo>
                    <a:pt x="3819572" y="22431"/>
                  </a:lnTo>
                  <a:lnTo>
                    <a:pt x="3835985" y="46773"/>
                  </a:lnTo>
                  <a:lnTo>
                    <a:pt x="3842004" y="76580"/>
                  </a:lnTo>
                  <a:lnTo>
                    <a:pt x="3842004" y="2447175"/>
                  </a:lnTo>
                  <a:lnTo>
                    <a:pt x="3835985" y="2476981"/>
                  </a:lnTo>
                  <a:lnTo>
                    <a:pt x="3819572" y="2501318"/>
                  </a:lnTo>
                  <a:lnTo>
                    <a:pt x="3795230" y="2517727"/>
                  </a:lnTo>
                  <a:lnTo>
                    <a:pt x="3765423" y="2523743"/>
                  </a:lnTo>
                  <a:lnTo>
                    <a:pt x="76581" y="2523743"/>
                  </a:lnTo>
                  <a:lnTo>
                    <a:pt x="46773" y="2517727"/>
                  </a:lnTo>
                  <a:lnTo>
                    <a:pt x="22431" y="2501318"/>
                  </a:lnTo>
                  <a:lnTo>
                    <a:pt x="6018" y="2476981"/>
                  </a:lnTo>
                  <a:lnTo>
                    <a:pt x="0" y="2447175"/>
                  </a:lnTo>
                  <a:lnTo>
                    <a:pt x="0" y="76580"/>
                  </a:lnTo>
                  <a:close/>
                </a:path>
              </a:pathLst>
            </a:custGeom>
            <a:ln w="7619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02121" y="4932045"/>
            <a:ext cx="3303270" cy="214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404154"/>
                </a:solidFill>
                <a:latin typeface="Verdana"/>
                <a:cs typeface="Verdana"/>
              </a:rPr>
              <a:t>Challenges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36900"/>
              </a:lnSpc>
              <a:spcBef>
                <a:spcPts val="805"/>
              </a:spcBef>
            </a:pPr>
            <a:r>
              <a:rPr sz="1400" spc="60" dirty="0">
                <a:solidFill>
                  <a:srgbClr val="404154"/>
                </a:solidFill>
                <a:latin typeface="Arial"/>
                <a:cs typeface="Arial"/>
              </a:rPr>
              <a:t>Proving</a:t>
            </a:r>
            <a:r>
              <a:rPr sz="140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404154"/>
                </a:solidFill>
                <a:latin typeface="Arial"/>
                <a:cs typeface="Arial"/>
              </a:rPr>
              <a:t>identity</a:t>
            </a:r>
            <a:r>
              <a:rPr sz="140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404154"/>
                </a:solidFill>
                <a:latin typeface="Arial"/>
                <a:cs typeface="Arial"/>
              </a:rPr>
              <a:t>perpetrator </a:t>
            </a:r>
            <a:r>
              <a:rPr sz="1400" spc="90" dirty="0">
                <a:solidFill>
                  <a:srgbClr val="404154"/>
                </a:solidFill>
                <a:latin typeface="Arial"/>
                <a:cs typeface="Arial"/>
              </a:rPr>
              <a:t>may</a:t>
            </a:r>
            <a:r>
              <a:rPr sz="140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404154"/>
                </a:solidFill>
                <a:latin typeface="Arial"/>
                <a:cs typeface="Arial"/>
              </a:rPr>
              <a:t>difficult</a:t>
            </a:r>
            <a:r>
              <a:rPr sz="14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404154"/>
                </a:solidFill>
                <a:latin typeface="Arial"/>
                <a:cs typeface="Arial"/>
              </a:rPr>
              <a:t>if</a:t>
            </a:r>
            <a:r>
              <a:rPr sz="14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404154"/>
                </a:solidFill>
                <a:latin typeface="Arial"/>
                <a:cs typeface="Arial"/>
              </a:rPr>
              <a:t>they</a:t>
            </a:r>
            <a:r>
              <a:rPr sz="14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04154"/>
                </a:solidFill>
                <a:latin typeface="Arial"/>
                <a:cs typeface="Arial"/>
              </a:rPr>
              <a:t>used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sophisticated</a:t>
            </a:r>
            <a:r>
              <a:rPr sz="140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404154"/>
                </a:solidFill>
                <a:latin typeface="Arial"/>
                <a:cs typeface="Arial"/>
              </a:rPr>
              <a:t>methods</a:t>
            </a:r>
            <a:r>
              <a:rPr sz="140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404154"/>
                </a:solidFill>
                <a:latin typeface="Arial"/>
                <a:cs typeface="Arial"/>
              </a:rPr>
              <a:t>hide</a:t>
            </a:r>
            <a:r>
              <a:rPr sz="140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404154"/>
                </a:solidFill>
                <a:latin typeface="Arial"/>
                <a:cs typeface="Arial"/>
              </a:rPr>
              <a:t>their </a:t>
            </a:r>
            <a:r>
              <a:rPr sz="1400" spc="7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4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404154"/>
                </a:solidFill>
                <a:latin typeface="Arial"/>
                <a:cs typeface="Arial"/>
              </a:rPr>
              <a:t>footprint.</a:t>
            </a:r>
            <a:r>
              <a:rPr sz="14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404154"/>
                </a:solidFill>
                <a:latin typeface="Arial"/>
                <a:cs typeface="Arial"/>
              </a:rPr>
              <a:t>cross-</a:t>
            </a:r>
            <a:r>
              <a:rPr sz="1400" spc="55" dirty="0">
                <a:solidFill>
                  <a:srgbClr val="404154"/>
                </a:solidFill>
                <a:latin typeface="Arial"/>
                <a:cs typeface="Arial"/>
              </a:rPr>
              <a:t>border </a:t>
            </a:r>
            <a:r>
              <a:rPr sz="1400" spc="80" dirty="0">
                <a:solidFill>
                  <a:srgbClr val="404154"/>
                </a:solidFill>
                <a:latin typeface="Arial"/>
                <a:cs typeface="Arial"/>
              </a:rPr>
              <a:t>nature</a:t>
            </a:r>
            <a:r>
              <a:rPr sz="14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4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social</a:t>
            </a:r>
            <a:r>
              <a:rPr sz="14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media</a:t>
            </a:r>
            <a:r>
              <a:rPr sz="14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404154"/>
                </a:solidFill>
                <a:latin typeface="Arial"/>
                <a:cs typeface="Arial"/>
              </a:rPr>
              <a:t>platforms</a:t>
            </a:r>
            <a:r>
              <a:rPr sz="14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may 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also</a:t>
            </a:r>
            <a:r>
              <a:rPr sz="14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complicate</a:t>
            </a:r>
            <a:r>
              <a:rPr sz="1400" spc="40" dirty="0">
                <a:solidFill>
                  <a:srgbClr val="404154"/>
                </a:solidFill>
                <a:latin typeface="Arial"/>
                <a:cs typeface="Arial"/>
              </a:rPr>
              <a:t> jurisdiction.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146792" y="4762500"/>
            <a:ext cx="3850004" cy="2531745"/>
            <a:chOff x="10146792" y="4762500"/>
            <a:chExt cx="3850004" cy="2531745"/>
          </a:xfrm>
        </p:grpSpPr>
        <p:sp>
          <p:nvSpPr>
            <p:cNvPr id="17" name="object 17"/>
            <p:cNvSpPr/>
            <p:nvPr/>
          </p:nvSpPr>
          <p:spPr>
            <a:xfrm>
              <a:off x="10150602" y="4766310"/>
              <a:ext cx="3842385" cy="2524125"/>
            </a:xfrm>
            <a:custGeom>
              <a:avLst/>
              <a:gdLst/>
              <a:ahLst/>
              <a:cxnLst/>
              <a:rect l="l" t="t" r="r" b="b"/>
              <a:pathLst>
                <a:path w="3842384" h="2524125">
                  <a:moveTo>
                    <a:pt x="3765423" y="0"/>
                  </a:moveTo>
                  <a:lnTo>
                    <a:pt x="76580" y="0"/>
                  </a:lnTo>
                  <a:lnTo>
                    <a:pt x="46773" y="6018"/>
                  </a:lnTo>
                  <a:lnTo>
                    <a:pt x="22431" y="22431"/>
                  </a:lnTo>
                  <a:lnTo>
                    <a:pt x="6018" y="46773"/>
                  </a:lnTo>
                  <a:lnTo>
                    <a:pt x="0" y="76580"/>
                  </a:lnTo>
                  <a:lnTo>
                    <a:pt x="0" y="2447175"/>
                  </a:lnTo>
                  <a:lnTo>
                    <a:pt x="6018" y="2476981"/>
                  </a:lnTo>
                  <a:lnTo>
                    <a:pt x="22431" y="2501318"/>
                  </a:lnTo>
                  <a:lnTo>
                    <a:pt x="46773" y="2517727"/>
                  </a:lnTo>
                  <a:lnTo>
                    <a:pt x="76580" y="2523743"/>
                  </a:lnTo>
                  <a:lnTo>
                    <a:pt x="3765423" y="2523743"/>
                  </a:lnTo>
                  <a:lnTo>
                    <a:pt x="3795230" y="2517727"/>
                  </a:lnTo>
                  <a:lnTo>
                    <a:pt x="3819572" y="2501318"/>
                  </a:lnTo>
                  <a:lnTo>
                    <a:pt x="3835985" y="2476981"/>
                  </a:lnTo>
                  <a:lnTo>
                    <a:pt x="3842004" y="2447175"/>
                  </a:lnTo>
                  <a:lnTo>
                    <a:pt x="3842004" y="76580"/>
                  </a:lnTo>
                  <a:lnTo>
                    <a:pt x="3835985" y="46773"/>
                  </a:lnTo>
                  <a:lnTo>
                    <a:pt x="3819572" y="22431"/>
                  </a:lnTo>
                  <a:lnTo>
                    <a:pt x="3795230" y="6018"/>
                  </a:lnTo>
                  <a:lnTo>
                    <a:pt x="3765423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50602" y="4766310"/>
              <a:ext cx="3842385" cy="2524125"/>
            </a:xfrm>
            <a:custGeom>
              <a:avLst/>
              <a:gdLst/>
              <a:ahLst/>
              <a:cxnLst/>
              <a:rect l="l" t="t" r="r" b="b"/>
              <a:pathLst>
                <a:path w="3842384" h="2524125">
                  <a:moveTo>
                    <a:pt x="0" y="76580"/>
                  </a:moveTo>
                  <a:lnTo>
                    <a:pt x="6018" y="46773"/>
                  </a:lnTo>
                  <a:lnTo>
                    <a:pt x="22431" y="22431"/>
                  </a:lnTo>
                  <a:lnTo>
                    <a:pt x="46773" y="6018"/>
                  </a:lnTo>
                  <a:lnTo>
                    <a:pt x="76580" y="0"/>
                  </a:lnTo>
                  <a:lnTo>
                    <a:pt x="3765423" y="0"/>
                  </a:lnTo>
                  <a:lnTo>
                    <a:pt x="3795230" y="6018"/>
                  </a:lnTo>
                  <a:lnTo>
                    <a:pt x="3819572" y="22431"/>
                  </a:lnTo>
                  <a:lnTo>
                    <a:pt x="3835985" y="46773"/>
                  </a:lnTo>
                  <a:lnTo>
                    <a:pt x="3842004" y="76580"/>
                  </a:lnTo>
                  <a:lnTo>
                    <a:pt x="3842004" y="2447175"/>
                  </a:lnTo>
                  <a:lnTo>
                    <a:pt x="3835985" y="2476981"/>
                  </a:lnTo>
                  <a:lnTo>
                    <a:pt x="3819572" y="2501318"/>
                  </a:lnTo>
                  <a:lnTo>
                    <a:pt x="3795230" y="2517727"/>
                  </a:lnTo>
                  <a:lnTo>
                    <a:pt x="3765423" y="2523743"/>
                  </a:lnTo>
                  <a:lnTo>
                    <a:pt x="76580" y="2523743"/>
                  </a:lnTo>
                  <a:lnTo>
                    <a:pt x="46773" y="2517727"/>
                  </a:lnTo>
                  <a:lnTo>
                    <a:pt x="22431" y="2501318"/>
                  </a:lnTo>
                  <a:lnTo>
                    <a:pt x="6018" y="2476981"/>
                  </a:lnTo>
                  <a:lnTo>
                    <a:pt x="0" y="2447175"/>
                  </a:lnTo>
                  <a:lnTo>
                    <a:pt x="0" y="76580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327640" y="4932045"/>
            <a:ext cx="3379470" cy="156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404154"/>
                </a:solidFill>
                <a:latin typeface="Verdana"/>
                <a:cs typeface="Verdana"/>
              </a:rPr>
              <a:t>Prevention</a:t>
            </a: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37000"/>
              </a:lnSpc>
              <a:spcBef>
                <a:spcPts val="805"/>
              </a:spcBef>
            </a:pPr>
            <a:r>
              <a:rPr sz="1400" spc="1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4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404154"/>
                </a:solidFill>
                <a:latin typeface="Arial"/>
                <a:cs typeface="Arial"/>
              </a:rPr>
              <a:t>scenario</a:t>
            </a:r>
            <a:r>
              <a:rPr sz="14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highlights</a:t>
            </a:r>
            <a:r>
              <a:rPr sz="14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4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404154"/>
                </a:solidFill>
                <a:latin typeface="Arial"/>
                <a:cs typeface="Arial"/>
              </a:rPr>
              <a:t>importance </a:t>
            </a:r>
            <a:r>
              <a:rPr sz="1400" spc="13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4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404154"/>
                </a:solidFill>
                <a:latin typeface="Arial"/>
                <a:cs typeface="Arial"/>
              </a:rPr>
              <a:t>strong</a:t>
            </a:r>
            <a:r>
              <a:rPr sz="14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404154"/>
                </a:solidFill>
                <a:latin typeface="Arial"/>
                <a:cs typeface="Arial"/>
              </a:rPr>
              <a:t>password</a:t>
            </a:r>
            <a:r>
              <a:rPr sz="1400" dirty="0">
                <a:solidFill>
                  <a:srgbClr val="404154"/>
                </a:solidFill>
                <a:latin typeface="Arial"/>
                <a:cs typeface="Arial"/>
              </a:rPr>
              <a:t> policies,</a:t>
            </a:r>
            <a:r>
              <a:rPr sz="14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45" dirty="0">
                <a:solidFill>
                  <a:srgbClr val="404154"/>
                </a:solidFill>
                <a:latin typeface="Arial"/>
                <a:cs typeface="Arial"/>
              </a:rPr>
              <a:t>two-</a:t>
            </a:r>
            <a:r>
              <a:rPr sz="1400" spc="95" dirty="0">
                <a:solidFill>
                  <a:srgbClr val="404154"/>
                </a:solidFill>
                <a:latin typeface="Arial"/>
                <a:cs typeface="Arial"/>
              </a:rPr>
              <a:t>factor </a:t>
            </a:r>
            <a:r>
              <a:rPr sz="1400" spc="80" dirty="0">
                <a:solidFill>
                  <a:srgbClr val="404154"/>
                </a:solidFill>
                <a:latin typeface="Arial"/>
                <a:cs typeface="Arial"/>
              </a:rPr>
              <a:t>authentication,</a:t>
            </a:r>
            <a:r>
              <a:rPr sz="140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404154"/>
                </a:solidFill>
                <a:latin typeface="Arial"/>
                <a:cs typeface="Arial"/>
              </a:rPr>
              <a:t>regular</a:t>
            </a:r>
            <a:r>
              <a:rPr sz="14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404154"/>
                </a:solidFill>
                <a:latin typeface="Arial"/>
                <a:cs typeface="Arial"/>
              </a:rPr>
              <a:t>security </a:t>
            </a:r>
            <a:r>
              <a:rPr sz="1400" spc="65" dirty="0">
                <a:solidFill>
                  <a:srgbClr val="404154"/>
                </a:solidFill>
                <a:latin typeface="Arial"/>
                <a:cs typeface="Arial"/>
              </a:rPr>
              <a:t>audits</a:t>
            </a:r>
            <a:r>
              <a:rPr sz="14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404154"/>
                </a:solidFill>
                <a:latin typeface="Arial"/>
                <a:cs typeface="Arial"/>
              </a:rPr>
              <a:t>high-</a:t>
            </a:r>
            <a:r>
              <a:rPr sz="1400" spc="70" dirty="0">
                <a:solidFill>
                  <a:srgbClr val="404154"/>
                </a:solidFill>
                <a:latin typeface="Arial"/>
                <a:cs typeface="Arial"/>
              </a:rPr>
              <a:t>profile</a:t>
            </a:r>
            <a:r>
              <a:rPr sz="140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404154"/>
                </a:solidFill>
                <a:latin typeface="Arial"/>
                <a:cs typeface="Arial"/>
              </a:rPr>
              <a:t>accounts.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83300" y="418052"/>
            <a:ext cx="7727950" cy="1116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3400" dirty="0"/>
              <a:t>Digital</a:t>
            </a:r>
            <a:r>
              <a:rPr sz="3400" spc="-204" dirty="0"/>
              <a:t> </a:t>
            </a:r>
            <a:r>
              <a:rPr sz="3400" spc="-100" dirty="0"/>
              <a:t>Trespass</a:t>
            </a:r>
            <a:r>
              <a:rPr sz="3400" spc="-215" dirty="0"/>
              <a:t> </a:t>
            </a:r>
            <a:r>
              <a:rPr sz="3400" spc="-110" dirty="0"/>
              <a:t>Scenario:</a:t>
            </a:r>
            <a:r>
              <a:rPr sz="3400" spc="-215" dirty="0"/>
              <a:t> </a:t>
            </a:r>
            <a:r>
              <a:rPr sz="3400" spc="-10" dirty="0"/>
              <a:t>Corporate Espionage</a:t>
            </a:r>
            <a:endParaRPr sz="3400"/>
          </a:p>
        </p:txBody>
      </p:sp>
      <p:grpSp>
        <p:nvGrpSpPr>
          <p:cNvPr id="4" name="object 4"/>
          <p:cNvGrpSpPr/>
          <p:nvPr/>
        </p:nvGrpSpPr>
        <p:grpSpPr>
          <a:xfrm>
            <a:off x="6156959" y="1827276"/>
            <a:ext cx="981710" cy="5922645"/>
            <a:chOff x="6156959" y="1827276"/>
            <a:chExt cx="981710" cy="5922645"/>
          </a:xfrm>
        </p:grpSpPr>
        <p:sp>
          <p:nvSpPr>
            <p:cNvPr id="5" name="object 5"/>
            <p:cNvSpPr/>
            <p:nvPr/>
          </p:nvSpPr>
          <p:spPr>
            <a:xfrm>
              <a:off x="6344412" y="1827275"/>
              <a:ext cx="794385" cy="5922645"/>
            </a:xfrm>
            <a:custGeom>
              <a:avLst/>
              <a:gdLst/>
              <a:ahLst/>
              <a:cxnLst/>
              <a:rect l="l" t="t" r="r" b="b"/>
              <a:pathLst>
                <a:path w="794384" h="5922645">
                  <a:moveTo>
                    <a:pt x="22860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917146"/>
                  </a:lnTo>
                  <a:lnTo>
                    <a:pt x="5080" y="5922264"/>
                  </a:lnTo>
                  <a:lnTo>
                    <a:pt x="17780" y="5922264"/>
                  </a:lnTo>
                  <a:lnTo>
                    <a:pt x="22860" y="5917146"/>
                  </a:lnTo>
                  <a:lnTo>
                    <a:pt x="22860" y="5080"/>
                  </a:lnTo>
                  <a:close/>
                </a:path>
                <a:path w="794384" h="5922645">
                  <a:moveTo>
                    <a:pt x="794004" y="386080"/>
                  </a:moveTo>
                  <a:lnTo>
                    <a:pt x="788924" y="381000"/>
                  </a:lnTo>
                  <a:lnTo>
                    <a:pt x="189484" y="381000"/>
                  </a:lnTo>
                  <a:lnTo>
                    <a:pt x="184404" y="386080"/>
                  </a:lnTo>
                  <a:lnTo>
                    <a:pt x="184404" y="392430"/>
                  </a:lnTo>
                  <a:lnTo>
                    <a:pt x="184404" y="398780"/>
                  </a:lnTo>
                  <a:lnTo>
                    <a:pt x="189484" y="403860"/>
                  </a:lnTo>
                  <a:lnTo>
                    <a:pt x="788924" y="403860"/>
                  </a:lnTo>
                  <a:lnTo>
                    <a:pt x="794004" y="398780"/>
                  </a:lnTo>
                  <a:lnTo>
                    <a:pt x="794004" y="38608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60769" y="2024634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5" h="390525">
                  <a:moveTo>
                    <a:pt x="318769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17245"/>
                  </a:lnTo>
                  <a:lnTo>
                    <a:pt x="5728" y="345620"/>
                  </a:lnTo>
                  <a:lnTo>
                    <a:pt x="21351" y="368792"/>
                  </a:lnTo>
                  <a:lnTo>
                    <a:pt x="44523" y="384415"/>
                  </a:lnTo>
                  <a:lnTo>
                    <a:pt x="72897" y="390143"/>
                  </a:lnTo>
                  <a:lnTo>
                    <a:pt x="318769" y="390143"/>
                  </a:lnTo>
                  <a:lnTo>
                    <a:pt x="347144" y="384415"/>
                  </a:lnTo>
                  <a:lnTo>
                    <a:pt x="370316" y="368792"/>
                  </a:lnTo>
                  <a:lnTo>
                    <a:pt x="385939" y="345620"/>
                  </a:lnTo>
                  <a:lnTo>
                    <a:pt x="391668" y="317245"/>
                  </a:lnTo>
                  <a:lnTo>
                    <a:pt x="391668" y="72898"/>
                  </a:lnTo>
                  <a:lnTo>
                    <a:pt x="385939" y="44523"/>
                  </a:lnTo>
                  <a:lnTo>
                    <a:pt x="370316" y="21351"/>
                  </a:lnTo>
                  <a:lnTo>
                    <a:pt x="347144" y="5728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0769" y="2024634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5" h="390525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18769" y="0"/>
                  </a:lnTo>
                  <a:lnTo>
                    <a:pt x="347144" y="5728"/>
                  </a:lnTo>
                  <a:lnTo>
                    <a:pt x="370316" y="21351"/>
                  </a:lnTo>
                  <a:lnTo>
                    <a:pt x="385939" y="44523"/>
                  </a:lnTo>
                  <a:lnTo>
                    <a:pt x="391668" y="72898"/>
                  </a:lnTo>
                  <a:lnTo>
                    <a:pt x="391668" y="317245"/>
                  </a:lnTo>
                  <a:lnTo>
                    <a:pt x="385939" y="345620"/>
                  </a:lnTo>
                  <a:lnTo>
                    <a:pt x="370316" y="368792"/>
                  </a:lnTo>
                  <a:lnTo>
                    <a:pt x="347144" y="384415"/>
                  </a:lnTo>
                  <a:lnTo>
                    <a:pt x="318769" y="390143"/>
                  </a:lnTo>
                  <a:lnTo>
                    <a:pt x="72897" y="390143"/>
                  </a:lnTo>
                  <a:lnTo>
                    <a:pt x="44523" y="384415"/>
                  </a:lnTo>
                  <a:lnTo>
                    <a:pt x="21351" y="368792"/>
                  </a:lnTo>
                  <a:lnTo>
                    <a:pt x="5728" y="345620"/>
                  </a:lnTo>
                  <a:lnTo>
                    <a:pt x="0" y="317245"/>
                  </a:lnTo>
                  <a:lnTo>
                    <a:pt x="0" y="72898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95390" y="2014804"/>
            <a:ext cx="12382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585" dirty="0">
                <a:solidFill>
                  <a:srgbClr val="404154"/>
                </a:solidFill>
                <a:latin typeface="Verdana"/>
                <a:cs typeface="Verdana"/>
              </a:rPr>
              <a:t>1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0976" y="1972818"/>
            <a:ext cx="6637655" cy="942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404154"/>
                </a:solidFill>
                <a:latin typeface="Verdana"/>
                <a:cs typeface="Verdana"/>
              </a:rPr>
              <a:t>Infiltration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36300"/>
              </a:lnSpc>
              <a:spcBef>
                <a:spcPts val="750"/>
              </a:spcBef>
            </a:pPr>
            <a:r>
              <a:rPr sz="1350" spc="65" dirty="0">
                <a:solidFill>
                  <a:srgbClr val="404154"/>
                </a:solidFill>
                <a:latin typeface="Arial"/>
                <a:cs typeface="Arial"/>
              </a:rPr>
              <a:t>An</a:t>
            </a:r>
            <a:r>
              <a:rPr sz="13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employee</a:t>
            </a:r>
            <a:r>
              <a:rPr sz="13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2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Company</a:t>
            </a:r>
            <a:r>
              <a:rPr sz="13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3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uses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80" dirty="0">
                <a:solidFill>
                  <a:srgbClr val="404154"/>
                </a:solidFill>
                <a:latin typeface="Arial"/>
                <a:cs typeface="Arial"/>
              </a:rPr>
              <a:t>their</a:t>
            </a:r>
            <a:r>
              <a:rPr sz="13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credentials</a:t>
            </a:r>
            <a:r>
              <a:rPr sz="13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3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3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4154"/>
                </a:solidFill>
                <a:latin typeface="Arial"/>
                <a:cs typeface="Arial"/>
              </a:rPr>
              <a:t>confidential</a:t>
            </a:r>
            <a:r>
              <a:rPr sz="13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04154"/>
                </a:solidFill>
                <a:latin typeface="Arial"/>
                <a:cs typeface="Arial"/>
              </a:rPr>
              <a:t>research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4154"/>
                </a:solidFill>
                <a:latin typeface="Arial"/>
                <a:cs typeface="Arial"/>
              </a:rPr>
              <a:t>development</a:t>
            </a:r>
            <a:r>
              <a:rPr sz="13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files</a:t>
            </a:r>
            <a:r>
              <a:rPr sz="13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2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Company</a:t>
            </a:r>
            <a:r>
              <a:rPr sz="13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B,</a:t>
            </a:r>
            <a:r>
              <a:rPr sz="13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404154"/>
                </a:solidFill>
                <a:latin typeface="Arial"/>
                <a:cs typeface="Arial"/>
              </a:rPr>
              <a:t>their</a:t>
            </a:r>
            <a:r>
              <a:rPr sz="13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employer's</a:t>
            </a:r>
            <a:r>
              <a:rPr sz="13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404154"/>
                </a:solidFill>
                <a:latin typeface="Arial"/>
                <a:cs typeface="Arial"/>
              </a:rPr>
              <a:t>main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4154"/>
                </a:solidFill>
                <a:latin typeface="Arial"/>
                <a:cs typeface="Arial"/>
              </a:rPr>
              <a:t>competitor.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56959" y="3753611"/>
            <a:ext cx="981710" cy="398145"/>
            <a:chOff x="6156959" y="3753611"/>
            <a:chExt cx="981710" cy="398145"/>
          </a:xfrm>
        </p:grpSpPr>
        <p:sp>
          <p:nvSpPr>
            <p:cNvPr id="11" name="object 11"/>
            <p:cNvSpPr/>
            <p:nvPr/>
          </p:nvSpPr>
          <p:spPr>
            <a:xfrm>
              <a:off x="6528815" y="3939539"/>
              <a:ext cx="609600" cy="22860"/>
            </a:xfrm>
            <a:custGeom>
              <a:avLst/>
              <a:gdLst/>
              <a:ahLst/>
              <a:cxnLst/>
              <a:rect l="l" t="t" r="r" b="b"/>
              <a:pathLst>
                <a:path w="609600" h="22860">
                  <a:moveTo>
                    <a:pt x="60451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04519" y="22860"/>
                  </a:lnTo>
                  <a:lnTo>
                    <a:pt x="609600" y="17780"/>
                  </a:lnTo>
                  <a:lnTo>
                    <a:pt x="609600" y="5080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60769" y="3757421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5" h="390525">
                  <a:moveTo>
                    <a:pt x="318769" y="0"/>
                  </a:moveTo>
                  <a:lnTo>
                    <a:pt x="72897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17245"/>
                  </a:lnTo>
                  <a:lnTo>
                    <a:pt x="5728" y="345620"/>
                  </a:lnTo>
                  <a:lnTo>
                    <a:pt x="21351" y="368792"/>
                  </a:lnTo>
                  <a:lnTo>
                    <a:pt x="44523" y="384415"/>
                  </a:lnTo>
                  <a:lnTo>
                    <a:pt x="72897" y="390143"/>
                  </a:lnTo>
                  <a:lnTo>
                    <a:pt x="318769" y="390143"/>
                  </a:lnTo>
                  <a:lnTo>
                    <a:pt x="347144" y="384415"/>
                  </a:lnTo>
                  <a:lnTo>
                    <a:pt x="370316" y="368792"/>
                  </a:lnTo>
                  <a:lnTo>
                    <a:pt x="385939" y="345620"/>
                  </a:lnTo>
                  <a:lnTo>
                    <a:pt x="391668" y="317245"/>
                  </a:lnTo>
                  <a:lnTo>
                    <a:pt x="391668" y="72898"/>
                  </a:lnTo>
                  <a:lnTo>
                    <a:pt x="385939" y="44523"/>
                  </a:lnTo>
                  <a:lnTo>
                    <a:pt x="370316" y="21351"/>
                  </a:lnTo>
                  <a:lnTo>
                    <a:pt x="347144" y="5728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60769" y="3757421"/>
              <a:ext cx="391795" cy="390525"/>
            </a:xfrm>
            <a:custGeom>
              <a:avLst/>
              <a:gdLst/>
              <a:ahLst/>
              <a:cxnLst/>
              <a:rect l="l" t="t" r="r" b="b"/>
              <a:pathLst>
                <a:path w="391795" h="390525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7" y="0"/>
                  </a:lnTo>
                  <a:lnTo>
                    <a:pt x="318769" y="0"/>
                  </a:lnTo>
                  <a:lnTo>
                    <a:pt x="347144" y="5728"/>
                  </a:lnTo>
                  <a:lnTo>
                    <a:pt x="370316" y="21351"/>
                  </a:lnTo>
                  <a:lnTo>
                    <a:pt x="385939" y="44523"/>
                  </a:lnTo>
                  <a:lnTo>
                    <a:pt x="391668" y="72898"/>
                  </a:lnTo>
                  <a:lnTo>
                    <a:pt x="391668" y="317245"/>
                  </a:lnTo>
                  <a:lnTo>
                    <a:pt x="385939" y="345620"/>
                  </a:lnTo>
                  <a:lnTo>
                    <a:pt x="370316" y="368792"/>
                  </a:lnTo>
                  <a:lnTo>
                    <a:pt x="347144" y="384415"/>
                  </a:lnTo>
                  <a:lnTo>
                    <a:pt x="318769" y="390143"/>
                  </a:lnTo>
                  <a:lnTo>
                    <a:pt x="72897" y="390143"/>
                  </a:lnTo>
                  <a:lnTo>
                    <a:pt x="44523" y="384415"/>
                  </a:lnTo>
                  <a:lnTo>
                    <a:pt x="21351" y="368792"/>
                  </a:lnTo>
                  <a:lnTo>
                    <a:pt x="5728" y="345620"/>
                  </a:lnTo>
                  <a:lnTo>
                    <a:pt x="0" y="317245"/>
                  </a:lnTo>
                  <a:lnTo>
                    <a:pt x="0" y="72898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67703" y="3748278"/>
            <a:ext cx="17843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0" dirty="0">
                <a:solidFill>
                  <a:srgbClr val="404154"/>
                </a:solidFill>
                <a:latin typeface="Verdana"/>
                <a:cs typeface="Verdana"/>
              </a:rPr>
              <a:t>2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00976" y="3705301"/>
            <a:ext cx="6490335" cy="942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0" dirty="0">
                <a:solidFill>
                  <a:srgbClr val="404154"/>
                </a:solidFill>
                <a:latin typeface="Verdana"/>
                <a:cs typeface="Verdana"/>
              </a:rPr>
              <a:t>Data</a:t>
            </a:r>
            <a:r>
              <a:rPr sz="1700" spc="-12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404154"/>
                </a:solidFill>
                <a:latin typeface="Verdana"/>
                <a:cs typeface="Verdana"/>
              </a:rPr>
              <a:t>Exfiltration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36300"/>
              </a:lnSpc>
              <a:spcBef>
                <a:spcPts val="760"/>
              </a:spcBef>
            </a:pP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employee</a:t>
            </a:r>
            <a:r>
              <a:rPr sz="13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copies</a:t>
            </a:r>
            <a:r>
              <a:rPr sz="13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transfers</a:t>
            </a:r>
            <a:r>
              <a:rPr sz="13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4154"/>
                </a:solidFill>
                <a:latin typeface="Arial"/>
                <a:cs typeface="Arial"/>
              </a:rPr>
              <a:t>confidential</a:t>
            </a:r>
            <a:r>
              <a:rPr sz="13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80" dirty="0">
                <a:solidFill>
                  <a:srgbClr val="404154"/>
                </a:solidFill>
                <a:latin typeface="Arial"/>
                <a:cs typeface="Arial"/>
              </a:rPr>
              <a:t>data</a:t>
            </a:r>
            <a:r>
              <a:rPr sz="13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3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an</a:t>
            </a:r>
            <a:r>
              <a:rPr sz="13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external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45" dirty="0">
                <a:solidFill>
                  <a:srgbClr val="404154"/>
                </a:solidFill>
                <a:latin typeface="Arial"/>
                <a:cs typeface="Arial"/>
              </a:rPr>
              <a:t>storage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device,</a:t>
            </a:r>
            <a:r>
              <a:rPr sz="13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4154"/>
                </a:solidFill>
                <a:latin typeface="Arial"/>
                <a:cs typeface="Arial"/>
              </a:rPr>
              <a:t>intending</a:t>
            </a:r>
            <a:r>
              <a:rPr sz="13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3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sell</a:t>
            </a:r>
            <a:r>
              <a:rPr sz="13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14" dirty="0">
                <a:solidFill>
                  <a:srgbClr val="404154"/>
                </a:solidFill>
                <a:latin typeface="Arial"/>
                <a:cs typeface="Arial"/>
              </a:rPr>
              <a:t>it</a:t>
            </a:r>
            <a:r>
              <a:rPr sz="13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3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Company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404154"/>
                </a:solidFill>
                <a:latin typeface="Arial"/>
                <a:cs typeface="Arial"/>
              </a:rPr>
              <a:t>A.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56959" y="5207508"/>
            <a:ext cx="981710" cy="399415"/>
            <a:chOff x="6156959" y="5207508"/>
            <a:chExt cx="981710" cy="399415"/>
          </a:xfrm>
        </p:grpSpPr>
        <p:sp>
          <p:nvSpPr>
            <p:cNvPr id="17" name="object 17"/>
            <p:cNvSpPr/>
            <p:nvPr/>
          </p:nvSpPr>
          <p:spPr>
            <a:xfrm>
              <a:off x="6528815" y="5394960"/>
              <a:ext cx="609600" cy="22860"/>
            </a:xfrm>
            <a:custGeom>
              <a:avLst/>
              <a:gdLst/>
              <a:ahLst/>
              <a:cxnLst/>
              <a:rect l="l" t="t" r="r" b="b"/>
              <a:pathLst>
                <a:path w="609600" h="22860">
                  <a:moveTo>
                    <a:pt x="60451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59"/>
                  </a:lnTo>
                  <a:lnTo>
                    <a:pt x="604519" y="22859"/>
                  </a:lnTo>
                  <a:lnTo>
                    <a:pt x="609600" y="17779"/>
                  </a:lnTo>
                  <a:lnTo>
                    <a:pt x="609600" y="5079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0769" y="5211318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5" h="391795">
                  <a:moveTo>
                    <a:pt x="318515" y="0"/>
                  </a:moveTo>
                  <a:lnTo>
                    <a:pt x="73151" y="0"/>
                  </a:lnTo>
                  <a:lnTo>
                    <a:pt x="44684" y="5750"/>
                  </a:lnTo>
                  <a:lnTo>
                    <a:pt x="21431" y="21431"/>
                  </a:lnTo>
                  <a:lnTo>
                    <a:pt x="5750" y="44684"/>
                  </a:lnTo>
                  <a:lnTo>
                    <a:pt x="0" y="73151"/>
                  </a:lnTo>
                  <a:lnTo>
                    <a:pt x="0" y="318515"/>
                  </a:lnTo>
                  <a:lnTo>
                    <a:pt x="5750" y="346983"/>
                  </a:lnTo>
                  <a:lnTo>
                    <a:pt x="21431" y="370236"/>
                  </a:lnTo>
                  <a:lnTo>
                    <a:pt x="44684" y="385917"/>
                  </a:lnTo>
                  <a:lnTo>
                    <a:pt x="73151" y="391667"/>
                  </a:lnTo>
                  <a:lnTo>
                    <a:pt x="318515" y="391667"/>
                  </a:lnTo>
                  <a:lnTo>
                    <a:pt x="346983" y="385917"/>
                  </a:lnTo>
                  <a:lnTo>
                    <a:pt x="370236" y="370236"/>
                  </a:lnTo>
                  <a:lnTo>
                    <a:pt x="385917" y="346983"/>
                  </a:lnTo>
                  <a:lnTo>
                    <a:pt x="391668" y="318515"/>
                  </a:lnTo>
                  <a:lnTo>
                    <a:pt x="391668" y="73151"/>
                  </a:lnTo>
                  <a:lnTo>
                    <a:pt x="385917" y="44684"/>
                  </a:lnTo>
                  <a:lnTo>
                    <a:pt x="370236" y="21431"/>
                  </a:lnTo>
                  <a:lnTo>
                    <a:pt x="346983" y="5750"/>
                  </a:lnTo>
                  <a:lnTo>
                    <a:pt x="318515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60769" y="5211318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5" h="391795">
                  <a:moveTo>
                    <a:pt x="0" y="73151"/>
                  </a:moveTo>
                  <a:lnTo>
                    <a:pt x="5750" y="44684"/>
                  </a:lnTo>
                  <a:lnTo>
                    <a:pt x="21431" y="21431"/>
                  </a:lnTo>
                  <a:lnTo>
                    <a:pt x="44684" y="5750"/>
                  </a:lnTo>
                  <a:lnTo>
                    <a:pt x="73151" y="0"/>
                  </a:lnTo>
                  <a:lnTo>
                    <a:pt x="318515" y="0"/>
                  </a:lnTo>
                  <a:lnTo>
                    <a:pt x="346983" y="5750"/>
                  </a:lnTo>
                  <a:lnTo>
                    <a:pt x="370236" y="21431"/>
                  </a:lnTo>
                  <a:lnTo>
                    <a:pt x="385917" y="44684"/>
                  </a:lnTo>
                  <a:lnTo>
                    <a:pt x="391668" y="73151"/>
                  </a:lnTo>
                  <a:lnTo>
                    <a:pt x="391668" y="318515"/>
                  </a:lnTo>
                  <a:lnTo>
                    <a:pt x="385917" y="346983"/>
                  </a:lnTo>
                  <a:lnTo>
                    <a:pt x="370236" y="370236"/>
                  </a:lnTo>
                  <a:lnTo>
                    <a:pt x="346983" y="385917"/>
                  </a:lnTo>
                  <a:lnTo>
                    <a:pt x="318515" y="391667"/>
                  </a:lnTo>
                  <a:lnTo>
                    <a:pt x="73151" y="391667"/>
                  </a:lnTo>
                  <a:lnTo>
                    <a:pt x="44684" y="385917"/>
                  </a:lnTo>
                  <a:lnTo>
                    <a:pt x="21431" y="370236"/>
                  </a:lnTo>
                  <a:lnTo>
                    <a:pt x="5750" y="346983"/>
                  </a:lnTo>
                  <a:lnTo>
                    <a:pt x="0" y="318515"/>
                  </a:lnTo>
                  <a:lnTo>
                    <a:pt x="0" y="73151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67703" y="5203063"/>
            <a:ext cx="17907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0" dirty="0">
                <a:solidFill>
                  <a:srgbClr val="404154"/>
                </a:solidFill>
                <a:latin typeface="Verdana"/>
                <a:cs typeface="Verdana"/>
              </a:rPr>
              <a:t>3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0976" y="5160390"/>
            <a:ext cx="6553834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404154"/>
                </a:solidFill>
                <a:latin typeface="Verdana"/>
                <a:cs typeface="Verdana"/>
              </a:rPr>
              <a:t>Detection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Company</a:t>
            </a:r>
            <a:r>
              <a:rPr sz="13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B's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404154"/>
                </a:solidFill>
                <a:latin typeface="Arial"/>
                <a:cs typeface="Arial"/>
              </a:rPr>
              <a:t>IT</a:t>
            </a:r>
            <a:r>
              <a:rPr sz="13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4154"/>
                </a:solidFill>
                <a:latin typeface="Arial"/>
                <a:cs typeface="Arial"/>
              </a:rPr>
              <a:t>security</a:t>
            </a:r>
            <a:r>
              <a:rPr sz="13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95" dirty="0">
                <a:solidFill>
                  <a:srgbClr val="404154"/>
                </a:solidFill>
                <a:latin typeface="Arial"/>
                <a:cs typeface="Arial"/>
              </a:rPr>
              <a:t>team</a:t>
            </a:r>
            <a:r>
              <a:rPr sz="13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4154"/>
                </a:solidFill>
                <a:latin typeface="Arial"/>
                <a:cs typeface="Arial"/>
              </a:rPr>
              <a:t>notices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unusual</a:t>
            </a:r>
            <a:r>
              <a:rPr sz="13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3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404154"/>
                </a:solidFill>
                <a:latin typeface="Arial"/>
                <a:cs typeface="Arial"/>
              </a:rPr>
              <a:t>patterns</a:t>
            </a:r>
            <a:r>
              <a:rPr sz="13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file</a:t>
            </a:r>
            <a:r>
              <a:rPr sz="13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transfers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during</a:t>
            </a:r>
            <a:r>
              <a:rPr sz="13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4154"/>
                </a:solidFill>
                <a:latin typeface="Arial"/>
                <a:cs typeface="Arial"/>
              </a:rPr>
              <a:t>routine</a:t>
            </a:r>
            <a:r>
              <a:rPr sz="13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security</a:t>
            </a:r>
            <a:r>
              <a:rPr sz="13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4154"/>
                </a:solidFill>
                <a:latin typeface="Arial"/>
                <a:cs typeface="Arial"/>
              </a:rPr>
              <a:t>audit.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56959" y="6661404"/>
            <a:ext cx="981710" cy="399415"/>
            <a:chOff x="6156959" y="6661404"/>
            <a:chExt cx="981710" cy="399415"/>
          </a:xfrm>
        </p:grpSpPr>
        <p:sp>
          <p:nvSpPr>
            <p:cNvPr id="23" name="object 23"/>
            <p:cNvSpPr/>
            <p:nvPr/>
          </p:nvSpPr>
          <p:spPr>
            <a:xfrm>
              <a:off x="6528815" y="6848856"/>
              <a:ext cx="609600" cy="22860"/>
            </a:xfrm>
            <a:custGeom>
              <a:avLst/>
              <a:gdLst/>
              <a:ahLst/>
              <a:cxnLst/>
              <a:rect l="l" t="t" r="r" b="b"/>
              <a:pathLst>
                <a:path w="609600" h="22859">
                  <a:moveTo>
                    <a:pt x="60451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04519" y="22860"/>
                  </a:lnTo>
                  <a:lnTo>
                    <a:pt x="609600" y="17780"/>
                  </a:lnTo>
                  <a:lnTo>
                    <a:pt x="609600" y="5080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60769" y="6665214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5" h="391795">
                  <a:moveTo>
                    <a:pt x="318515" y="0"/>
                  </a:moveTo>
                  <a:lnTo>
                    <a:pt x="73151" y="0"/>
                  </a:lnTo>
                  <a:lnTo>
                    <a:pt x="44684" y="5750"/>
                  </a:lnTo>
                  <a:lnTo>
                    <a:pt x="21431" y="21431"/>
                  </a:lnTo>
                  <a:lnTo>
                    <a:pt x="5750" y="44684"/>
                  </a:lnTo>
                  <a:lnTo>
                    <a:pt x="0" y="73152"/>
                  </a:lnTo>
                  <a:lnTo>
                    <a:pt x="0" y="318541"/>
                  </a:lnTo>
                  <a:lnTo>
                    <a:pt x="5750" y="347005"/>
                  </a:lnTo>
                  <a:lnTo>
                    <a:pt x="21431" y="370249"/>
                  </a:lnTo>
                  <a:lnTo>
                    <a:pt x="44684" y="385921"/>
                  </a:lnTo>
                  <a:lnTo>
                    <a:pt x="73151" y="391668"/>
                  </a:lnTo>
                  <a:lnTo>
                    <a:pt x="318515" y="391668"/>
                  </a:lnTo>
                  <a:lnTo>
                    <a:pt x="346983" y="385921"/>
                  </a:lnTo>
                  <a:lnTo>
                    <a:pt x="370236" y="370249"/>
                  </a:lnTo>
                  <a:lnTo>
                    <a:pt x="385917" y="347005"/>
                  </a:lnTo>
                  <a:lnTo>
                    <a:pt x="391668" y="318541"/>
                  </a:lnTo>
                  <a:lnTo>
                    <a:pt x="391668" y="73152"/>
                  </a:lnTo>
                  <a:lnTo>
                    <a:pt x="385917" y="44684"/>
                  </a:lnTo>
                  <a:lnTo>
                    <a:pt x="370236" y="21431"/>
                  </a:lnTo>
                  <a:lnTo>
                    <a:pt x="346983" y="5750"/>
                  </a:lnTo>
                  <a:lnTo>
                    <a:pt x="318515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60769" y="6665214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5" h="391795">
                  <a:moveTo>
                    <a:pt x="0" y="73152"/>
                  </a:moveTo>
                  <a:lnTo>
                    <a:pt x="5750" y="44684"/>
                  </a:lnTo>
                  <a:lnTo>
                    <a:pt x="21431" y="21431"/>
                  </a:lnTo>
                  <a:lnTo>
                    <a:pt x="44684" y="5750"/>
                  </a:lnTo>
                  <a:lnTo>
                    <a:pt x="73151" y="0"/>
                  </a:lnTo>
                  <a:lnTo>
                    <a:pt x="318515" y="0"/>
                  </a:lnTo>
                  <a:lnTo>
                    <a:pt x="346983" y="5750"/>
                  </a:lnTo>
                  <a:lnTo>
                    <a:pt x="370236" y="21431"/>
                  </a:lnTo>
                  <a:lnTo>
                    <a:pt x="385917" y="44684"/>
                  </a:lnTo>
                  <a:lnTo>
                    <a:pt x="391668" y="73152"/>
                  </a:lnTo>
                  <a:lnTo>
                    <a:pt x="391668" y="318541"/>
                  </a:lnTo>
                  <a:lnTo>
                    <a:pt x="385917" y="347005"/>
                  </a:lnTo>
                  <a:lnTo>
                    <a:pt x="370236" y="370249"/>
                  </a:lnTo>
                  <a:lnTo>
                    <a:pt x="346983" y="385921"/>
                  </a:lnTo>
                  <a:lnTo>
                    <a:pt x="318515" y="391668"/>
                  </a:lnTo>
                  <a:lnTo>
                    <a:pt x="73151" y="391668"/>
                  </a:lnTo>
                  <a:lnTo>
                    <a:pt x="44684" y="385921"/>
                  </a:lnTo>
                  <a:lnTo>
                    <a:pt x="21431" y="370249"/>
                  </a:lnTo>
                  <a:lnTo>
                    <a:pt x="5750" y="347005"/>
                  </a:lnTo>
                  <a:lnTo>
                    <a:pt x="0" y="318541"/>
                  </a:lnTo>
                  <a:lnTo>
                    <a:pt x="0" y="73152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266179" y="6657847"/>
            <a:ext cx="18097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0" dirty="0">
                <a:solidFill>
                  <a:srgbClr val="404154"/>
                </a:solidFill>
                <a:latin typeface="Verdana"/>
                <a:cs typeface="Verdana"/>
              </a:rPr>
              <a:t>4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300976" y="6615176"/>
            <a:ext cx="6495415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404154"/>
                </a:solidFill>
                <a:latin typeface="Verdana"/>
                <a:cs typeface="Verdana"/>
              </a:rPr>
              <a:t>Legal</a:t>
            </a:r>
            <a:r>
              <a:rPr sz="1700" spc="-14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404154"/>
                </a:solidFill>
                <a:latin typeface="Verdana"/>
                <a:cs typeface="Verdana"/>
              </a:rPr>
              <a:t>Action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36300"/>
              </a:lnSpc>
              <a:spcBef>
                <a:spcPts val="760"/>
              </a:spcBef>
            </a:pP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Company</a:t>
            </a:r>
            <a:r>
              <a:rPr sz="13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B</a:t>
            </a:r>
            <a:r>
              <a:rPr sz="13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pursues</a:t>
            </a:r>
            <a:r>
              <a:rPr sz="13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legal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404154"/>
                </a:solidFill>
                <a:latin typeface="Arial"/>
                <a:cs typeface="Arial"/>
              </a:rPr>
              <a:t>action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4154"/>
                </a:solidFill>
                <a:latin typeface="Arial"/>
                <a:cs typeface="Arial"/>
              </a:rPr>
              <a:t>against</a:t>
            </a:r>
            <a:r>
              <a:rPr sz="13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05" dirty="0">
                <a:solidFill>
                  <a:srgbClr val="404154"/>
                </a:solidFill>
                <a:latin typeface="Arial"/>
                <a:cs typeface="Arial"/>
              </a:rPr>
              <a:t>both</a:t>
            </a:r>
            <a:r>
              <a:rPr sz="13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9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employee</a:t>
            </a:r>
            <a:r>
              <a:rPr sz="13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Arial"/>
                <a:cs typeface="Arial"/>
              </a:rPr>
              <a:t>Company</a:t>
            </a:r>
            <a:r>
              <a:rPr sz="13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3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85" dirty="0">
                <a:solidFill>
                  <a:srgbClr val="404154"/>
                </a:solidFill>
                <a:latin typeface="Arial"/>
                <a:cs typeface="Arial"/>
              </a:rPr>
              <a:t>for </a:t>
            </a:r>
            <a:r>
              <a:rPr sz="1350" spc="6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 trespass</a:t>
            </a:r>
            <a:r>
              <a:rPr sz="13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25" dirty="0">
                <a:solidFill>
                  <a:srgbClr val="404154"/>
                </a:solidFill>
                <a:latin typeface="Arial"/>
                <a:cs typeface="Arial"/>
              </a:rPr>
              <a:t>theft</a:t>
            </a:r>
            <a:r>
              <a:rPr sz="13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12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4154"/>
                </a:solidFill>
                <a:latin typeface="Arial"/>
                <a:cs typeface="Arial"/>
              </a:rPr>
              <a:t>trade</a:t>
            </a:r>
            <a:r>
              <a:rPr sz="13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04154"/>
                </a:solidFill>
                <a:latin typeface="Arial"/>
                <a:cs typeface="Arial"/>
              </a:rPr>
              <a:t>secrets.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dirty="0"/>
              <a:t>Digital</a:t>
            </a:r>
            <a:r>
              <a:rPr spc="-305" dirty="0"/>
              <a:t> </a:t>
            </a:r>
            <a:r>
              <a:rPr spc="-125" dirty="0"/>
              <a:t>Trespass</a:t>
            </a:r>
            <a:r>
              <a:rPr spc="-330" dirty="0"/>
              <a:t> </a:t>
            </a:r>
            <a:r>
              <a:rPr spc="-145" dirty="0"/>
              <a:t>Scenario:</a:t>
            </a:r>
            <a:r>
              <a:rPr spc="-300" dirty="0"/>
              <a:t> </a:t>
            </a:r>
            <a:r>
              <a:rPr spc="-220" dirty="0"/>
              <a:t>IoT</a:t>
            </a:r>
            <a:r>
              <a:rPr spc="-305" dirty="0"/>
              <a:t> </a:t>
            </a:r>
            <a:r>
              <a:rPr spc="-10" dirty="0"/>
              <a:t>Device </a:t>
            </a:r>
            <a:r>
              <a:rPr spc="40" dirty="0"/>
              <a:t>Exploitation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2698495"/>
            <a:ext cx="177101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1B1B27"/>
                </a:solidFill>
                <a:latin typeface="Verdana"/>
                <a:cs typeface="Verdana"/>
              </a:rPr>
              <a:t>The</a:t>
            </a:r>
            <a:r>
              <a:rPr sz="2200" spc="-165" dirty="0">
                <a:solidFill>
                  <a:srgbClr val="1B1B27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1B1B27"/>
                </a:solidFill>
                <a:latin typeface="Verdana"/>
                <a:cs typeface="Verdana"/>
              </a:rPr>
              <a:t>Incident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3243503"/>
            <a:ext cx="3996054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hacker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gains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access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404154"/>
                </a:solidFill>
                <a:latin typeface="Arial"/>
                <a:cs typeface="Arial"/>
              </a:rPr>
              <a:t>network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smart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4154"/>
                </a:solidFill>
                <a:latin typeface="Arial"/>
                <a:cs typeface="Arial"/>
              </a:rPr>
              <a:t>home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devices,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including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security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cameras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smart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locks.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They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exploit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weak</a:t>
            </a:r>
            <a:r>
              <a:rPr sz="17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default 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passwords</a:t>
            </a:r>
            <a:r>
              <a:rPr sz="17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unpatched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vulnerabilities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devices'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firmware.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2698495"/>
            <a:ext cx="29114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B1B27"/>
                </a:solidFill>
                <a:latin typeface="Verdana"/>
                <a:cs typeface="Verdana"/>
              </a:rPr>
              <a:t>Legal</a:t>
            </a:r>
            <a:r>
              <a:rPr sz="2200" spc="-175" dirty="0">
                <a:solidFill>
                  <a:srgbClr val="1B1B27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1B1B27"/>
                </a:solidFill>
                <a:latin typeface="Verdana"/>
                <a:cs typeface="Verdana"/>
              </a:rPr>
              <a:t>Considerations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3243503"/>
            <a:ext cx="3875404" cy="297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scenario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raises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questions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4154"/>
                </a:solidFill>
                <a:latin typeface="Arial"/>
                <a:cs typeface="Arial"/>
              </a:rPr>
              <a:t>about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application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trespass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laws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Internet</a:t>
            </a:r>
            <a:r>
              <a:rPr sz="17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Things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(IoT)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devices.</a:t>
            </a:r>
            <a:r>
              <a:rPr sz="17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204" dirty="0">
                <a:solidFill>
                  <a:srgbClr val="404154"/>
                </a:solidFill>
                <a:latin typeface="Arial"/>
                <a:cs typeface="Arial"/>
              </a:rPr>
              <a:t>It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also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highlights</a:t>
            </a:r>
            <a:r>
              <a:rPr sz="175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the </a:t>
            </a:r>
            <a:r>
              <a:rPr sz="1750" spc="100" dirty="0">
                <a:solidFill>
                  <a:srgbClr val="404154"/>
                </a:solidFill>
                <a:latin typeface="Arial"/>
                <a:cs typeface="Arial"/>
              </a:rPr>
              <a:t>potential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physical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404154"/>
                </a:solidFill>
                <a:latin typeface="Arial"/>
                <a:cs typeface="Arial"/>
              </a:rPr>
              <a:t>harm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resulting </a:t>
            </a:r>
            <a:r>
              <a:rPr sz="1750" spc="155" dirty="0">
                <a:solidFill>
                  <a:srgbClr val="404154"/>
                </a:solidFill>
                <a:latin typeface="Arial"/>
                <a:cs typeface="Arial"/>
              </a:rPr>
              <a:t>from</a:t>
            </a:r>
            <a:r>
              <a:rPr sz="17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trespass,</a:t>
            </a:r>
            <a:r>
              <a:rPr sz="17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as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compromised</a:t>
            </a:r>
            <a:r>
              <a:rPr sz="17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smart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locks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could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allow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physical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break-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ins.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2698495"/>
            <a:ext cx="39801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B1B27"/>
                </a:solidFill>
                <a:latin typeface="Verdana"/>
                <a:cs typeface="Verdana"/>
              </a:rPr>
              <a:t>Challenges</a:t>
            </a:r>
            <a:r>
              <a:rPr sz="2200" spc="-90" dirty="0">
                <a:solidFill>
                  <a:srgbClr val="1B1B27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B1B27"/>
                </a:solidFill>
                <a:latin typeface="Verdana"/>
                <a:cs typeface="Verdana"/>
              </a:rPr>
              <a:t>and</a:t>
            </a:r>
            <a:r>
              <a:rPr sz="2200" spc="-100" dirty="0">
                <a:solidFill>
                  <a:srgbClr val="1B1B27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1B1B27"/>
                </a:solidFill>
                <a:latin typeface="Verdana"/>
                <a:cs typeface="Verdana"/>
              </a:rPr>
              <a:t>Implications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3597069"/>
            <a:ext cx="3888740" cy="3710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5"/>
              </a:spcBef>
            </a:pP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Prosecuting</a:t>
            </a:r>
            <a:r>
              <a:rPr sz="17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4154"/>
                </a:solidFill>
                <a:latin typeface="Arial"/>
                <a:cs typeface="Arial"/>
              </a:rPr>
              <a:t>type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digital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may</a:t>
            </a:r>
            <a:r>
              <a:rPr sz="175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be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complicated</a:t>
            </a:r>
            <a:r>
              <a:rPr sz="17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by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the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distributed</a:t>
            </a:r>
            <a:r>
              <a:rPr sz="1750" spc="-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nature</a:t>
            </a:r>
            <a:r>
              <a:rPr sz="17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IoT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networks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4154"/>
                </a:solidFill>
                <a:latin typeface="Arial"/>
                <a:cs typeface="Arial"/>
              </a:rPr>
              <a:t>potential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7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multiple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affected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parties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across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different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jurisdictions.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204" dirty="0">
                <a:solidFill>
                  <a:srgbClr val="404154"/>
                </a:solidFill>
                <a:latin typeface="Arial"/>
                <a:cs typeface="Arial"/>
              </a:rPr>
              <a:t>It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also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underscores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the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need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robust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security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 measures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in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IoT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devices</a:t>
            </a:r>
            <a:r>
              <a:rPr sz="175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clear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legal </a:t>
            </a:r>
            <a:r>
              <a:rPr sz="1750" spc="100" dirty="0">
                <a:solidFill>
                  <a:srgbClr val="404154"/>
                </a:solidFill>
                <a:latin typeface="Arial"/>
                <a:cs typeface="Arial"/>
              </a:rPr>
              <a:t>frameworks</a:t>
            </a:r>
            <a:r>
              <a:rPr sz="17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address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emerging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technologies.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323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223" y="3016453"/>
            <a:ext cx="1251775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95" dirty="0"/>
              <a:t>Audience</a:t>
            </a:r>
            <a:r>
              <a:rPr sz="3800" spc="-270" dirty="0"/>
              <a:t> </a:t>
            </a:r>
            <a:r>
              <a:rPr sz="3800" spc="-204" dirty="0"/>
              <a:t>Q&amp;A:</a:t>
            </a:r>
            <a:r>
              <a:rPr sz="3800" spc="-254" dirty="0"/>
              <a:t> </a:t>
            </a:r>
            <a:r>
              <a:rPr sz="3800" spc="50" dirty="0"/>
              <a:t>Emerging</a:t>
            </a:r>
            <a:r>
              <a:rPr sz="3800" spc="-260" dirty="0"/>
              <a:t> </a:t>
            </a:r>
            <a:r>
              <a:rPr sz="3800" spc="-70" dirty="0"/>
              <a:t>Threats</a:t>
            </a:r>
            <a:r>
              <a:rPr sz="3800" spc="-280" dirty="0"/>
              <a:t> </a:t>
            </a:r>
            <a:r>
              <a:rPr sz="3800" spc="65" dirty="0"/>
              <a:t>in</a:t>
            </a:r>
            <a:r>
              <a:rPr sz="3800" spc="-260" dirty="0"/>
              <a:t> </a:t>
            </a:r>
            <a:r>
              <a:rPr sz="3800" dirty="0"/>
              <a:t>Digital</a:t>
            </a:r>
            <a:r>
              <a:rPr sz="3800" spc="-265" dirty="0"/>
              <a:t> </a:t>
            </a:r>
            <a:r>
              <a:rPr sz="3800" spc="-50" dirty="0"/>
              <a:t>Trespass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678180" y="4169664"/>
            <a:ext cx="445134" cy="447040"/>
            <a:chOff x="678180" y="4169664"/>
            <a:chExt cx="445134" cy="447040"/>
          </a:xfrm>
        </p:grpSpPr>
        <p:sp>
          <p:nvSpPr>
            <p:cNvPr id="5" name="object 5"/>
            <p:cNvSpPr/>
            <p:nvPr/>
          </p:nvSpPr>
          <p:spPr>
            <a:xfrm>
              <a:off x="681990" y="4173474"/>
              <a:ext cx="437515" cy="439420"/>
            </a:xfrm>
            <a:custGeom>
              <a:avLst/>
              <a:gdLst/>
              <a:ahLst/>
              <a:cxnLst/>
              <a:rect l="l" t="t" r="r" b="b"/>
              <a:pathLst>
                <a:path w="437515" h="439420">
                  <a:moveTo>
                    <a:pt x="355726" y="0"/>
                  </a:moveTo>
                  <a:lnTo>
                    <a:pt x="81661" y="0"/>
                  </a:lnTo>
                  <a:lnTo>
                    <a:pt x="49875" y="6419"/>
                  </a:lnTo>
                  <a:lnTo>
                    <a:pt x="23918" y="23923"/>
                  </a:lnTo>
                  <a:lnTo>
                    <a:pt x="6417" y="49881"/>
                  </a:lnTo>
                  <a:lnTo>
                    <a:pt x="0" y="81661"/>
                  </a:lnTo>
                  <a:lnTo>
                    <a:pt x="0" y="357250"/>
                  </a:lnTo>
                  <a:lnTo>
                    <a:pt x="6417" y="389030"/>
                  </a:lnTo>
                  <a:lnTo>
                    <a:pt x="23918" y="414988"/>
                  </a:lnTo>
                  <a:lnTo>
                    <a:pt x="49875" y="432492"/>
                  </a:lnTo>
                  <a:lnTo>
                    <a:pt x="81661" y="438912"/>
                  </a:lnTo>
                  <a:lnTo>
                    <a:pt x="355726" y="438912"/>
                  </a:lnTo>
                  <a:lnTo>
                    <a:pt x="387512" y="432492"/>
                  </a:lnTo>
                  <a:lnTo>
                    <a:pt x="413469" y="414988"/>
                  </a:lnTo>
                  <a:lnTo>
                    <a:pt x="430970" y="389030"/>
                  </a:lnTo>
                  <a:lnTo>
                    <a:pt x="437388" y="357250"/>
                  </a:lnTo>
                  <a:lnTo>
                    <a:pt x="437388" y="81661"/>
                  </a:lnTo>
                  <a:lnTo>
                    <a:pt x="430970" y="49881"/>
                  </a:lnTo>
                  <a:lnTo>
                    <a:pt x="413469" y="23923"/>
                  </a:lnTo>
                  <a:lnTo>
                    <a:pt x="387512" y="6419"/>
                  </a:lnTo>
                  <a:lnTo>
                    <a:pt x="355726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1990" y="4173474"/>
              <a:ext cx="437515" cy="439420"/>
            </a:xfrm>
            <a:custGeom>
              <a:avLst/>
              <a:gdLst/>
              <a:ahLst/>
              <a:cxnLst/>
              <a:rect l="l" t="t" r="r" b="b"/>
              <a:pathLst>
                <a:path w="437515" h="439420">
                  <a:moveTo>
                    <a:pt x="0" y="81661"/>
                  </a:moveTo>
                  <a:lnTo>
                    <a:pt x="6417" y="49881"/>
                  </a:lnTo>
                  <a:lnTo>
                    <a:pt x="23918" y="23923"/>
                  </a:lnTo>
                  <a:lnTo>
                    <a:pt x="49875" y="6419"/>
                  </a:lnTo>
                  <a:lnTo>
                    <a:pt x="81661" y="0"/>
                  </a:lnTo>
                  <a:lnTo>
                    <a:pt x="355726" y="0"/>
                  </a:lnTo>
                  <a:lnTo>
                    <a:pt x="387512" y="6419"/>
                  </a:lnTo>
                  <a:lnTo>
                    <a:pt x="413469" y="23923"/>
                  </a:lnTo>
                  <a:lnTo>
                    <a:pt x="430970" y="49881"/>
                  </a:lnTo>
                  <a:lnTo>
                    <a:pt x="437388" y="81661"/>
                  </a:lnTo>
                  <a:lnTo>
                    <a:pt x="437388" y="357250"/>
                  </a:lnTo>
                  <a:lnTo>
                    <a:pt x="430970" y="389030"/>
                  </a:lnTo>
                  <a:lnTo>
                    <a:pt x="413469" y="414988"/>
                  </a:lnTo>
                  <a:lnTo>
                    <a:pt x="387512" y="432492"/>
                  </a:lnTo>
                  <a:lnTo>
                    <a:pt x="355726" y="438912"/>
                  </a:lnTo>
                  <a:lnTo>
                    <a:pt x="81661" y="438912"/>
                  </a:lnTo>
                  <a:lnTo>
                    <a:pt x="49875" y="432492"/>
                  </a:lnTo>
                  <a:lnTo>
                    <a:pt x="23918" y="414988"/>
                  </a:lnTo>
                  <a:lnTo>
                    <a:pt x="6417" y="389030"/>
                  </a:lnTo>
                  <a:lnTo>
                    <a:pt x="0" y="357250"/>
                  </a:lnTo>
                  <a:lnTo>
                    <a:pt x="0" y="81661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3119" y="4167378"/>
            <a:ext cx="13335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635" dirty="0">
                <a:solidFill>
                  <a:srgbClr val="404154"/>
                </a:solidFill>
                <a:latin typeface="Verdana"/>
                <a:cs typeface="Verdana"/>
              </a:rPr>
              <a:t>1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0733" y="4149344"/>
            <a:ext cx="5853430" cy="137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14" dirty="0">
                <a:solidFill>
                  <a:srgbClr val="404154"/>
                </a:solidFill>
                <a:latin typeface="Verdana"/>
                <a:cs typeface="Verdana"/>
              </a:rPr>
              <a:t>AI-</a:t>
            </a:r>
            <a:r>
              <a:rPr sz="1900" dirty="0">
                <a:solidFill>
                  <a:srgbClr val="404154"/>
                </a:solidFill>
                <a:latin typeface="Verdana"/>
                <a:cs typeface="Verdana"/>
              </a:rPr>
              <a:t>Powered</a:t>
            </a:r>
            <a:r>
              <a:rPr sz="1900" spc="114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Attacks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139100"/>
              </a:lnSpc>
              <a:spcBef>
                <a:spcPts val="800"/>
              </a:spcBef>
            </a:pP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How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does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law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address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facilitated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by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artificial 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intelligence,</a:t>
            </a:r>
            <a:r>
              <a:rPr sz="15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such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as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automated</a:t>
            </a:r>
            <a:r>
              <a:rPr sz="15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hacking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tools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or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deepfake-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based</a:t>
            </a:r>
            <a:r>
              <a:rPr sz="1500" spc="1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social</a:t>
            </a:r>
            <a:r>
              <a:rPr sz="1500" spc="1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engineering?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09688" y="4169664"/>
            <a:ext cx="445134" cy="447040"/>
            <a:chOff x="7409688" y="4169664"/>
            <a:chExt cx="445134" cy="447040"/>
          </a:xfrm>
        </p:grpSpPr>
        <p:sp>
          <p:nvSpPr>
            <p:cNvPr id="10" name="object 10"/>
            <p:cNvSpPr/>
            <p:nvPr/>
          </p:nvSpPr>
          <p:spPr>
            <a:xfrm>
              <a:off x="7413498" y="4173474"/>
              <a:ext cx="437515" cy="439420"/>
            </a:xfrm>
            <a:custGeom>
              <a:avLst/>
              <a:gdLst/>
              <a:ahLst/>
              <a:cxnLst/>
              <a:rect l="l" t="t" r="r" b="b"/>
              <a:pathLst>
                <a:path w="437515" h="439420">
                  <a:moveTo>
                    <a:pt x="355726" y="0"/>
                  </a:moveTo>
                  <a:lnTo>
                    <a:pt x="81660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357250"/>
                  </a:lnTo>
                  <a:lnTo>
                    <a:pt x="6419" y="389030"/>
                  </a:lnTo>
                  <a:lnTo>
                    <a:pt x="23923" y="414988"/>
                  </a:lnTo>
                  <a:lnTo>
                    <a:pt x="49881" y="432492"/>
                  </a:lnTo>
                  <a:lnTo>
                    <a:pt x="81660" y="438912"/>
                  </a:lnTo>
                  <a:lnTo>
                    <a:pt x="355726" y="438912"/>
                  </a:lnTo>
                  <a:lnTo>
                    <a:pt x="387506" y="432492"/>
                  </a:lnTo>
                  <a:lnTo>
                    <a:pt x="413464" y="414988"/>
                  </a:lnTo>
                  <a:lnTo>
                    <a:pt x="430968" y="389030"/>
                  </a:lnTo>
                  <a:lnTo>
                    <a:pt x="437387" y="357250"/>
                  </a:lnTo>
                  <a:lnTo>
                    <a:pt x="437387" y="81661"/>
                  </a:lnTo>
                  <a:lnTo>
                    <a:pt x="430968" y="49881"/>
                  </a:lnTo>
                  <a:lnTo>
                    <a:pt x="413464" y="23923"/>
                  </a:lnTo>
                  <a:lnTo>
                    <a:pt x="387506" y="6419"/>
                  </a:lnTo>
                  <a:lnTo>
                    <a:pt x="355726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13498" y="4173474"/>
              <a:ext cx="437515" cy="439420"/>
            </a:xfrm>
            <a:custGeom>
              <a:avLst/>
              <a:gdLst/>
              <a:ahLst/>
              <a:cxnLst/>
              <a:rect l="l" t="t" r="r" b="b"/>
              <a:pathLst>
                <a:path w="437515" h="439420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0" y="0"/>
                  </a:lnTo>
                  <a:lnTo>
                    <a:pt x="355726" y="0"/>
                  </a:lnTo>
                  <a:lnTo>
                    <a:pt x="387506" y="6419"/>
                  </a:lnTo>
                  <a:lnTo>
                    <a:pt x="413464" y="23923"/>
                  </a:lnTo>
                  <a:lnTo>
                    <a:pt x="430968" y="49881"/>
                  </a:lnTo>
                  <a:lnTo>
                    <a:pt x="437387" y="81661"/>
                  </a:lnTo>
                  <a:lnTo>
                    <a:pt x="437387" y="357250"/>
                  </a:lnTo>
                  <a:lnTo>
                    <a:pt x="430968" y="389030"/>
                  </a:lnTo>
                  <a:lnTo>
                    <a:pt x="413464" y="414988"/>
                  </a:lnTo>
                  <a:lnTo>
                    <a:pt x="387506" y="432492"/>
                  </a:lnTo>
                  <a:lnTo>
                    <a:pt x="355726" y="438912"/>
                  </a:lnTo>
                  <a:lnTo>
                    <a:pt x="81660" y="438912"/>
                  </a:lnTo>
                  <a:lnTo>
                    <a:pt x="49881" y="432492"/>
                  </a:lnTo>
                  <a:lnTo>
                    <a:pt x="23923" y="414988"/>
                  </a:lnTo>
                  <a:lnTo>
                    <a:pt x="6419" y="389030"/>
                  </a:lnTo>
                  <a:lnTo>
                    <a:pt x="0" y="357250"/>
                  </a:lnTo>
                  <a:lnTo>
                    <a:pt x="0" y="81661"/>
                  </a:lnTo>
                  <a:close/>
                </a:path>
              </a:pathLst>
            </a:custGeom>
            <a:ln w="7619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34402" y="4167378"/>
            <a:ext cx="19304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5" dirty="0">
                <a:solidFill>
                  <a:srgbClr val="404154"/>
                </a:solidFill>
                <a:latin typeface="Verdana"/>
                <a:cs typeface="Verdana"/>
              </a:rPr>
              <a:t>2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32750" y="4149344"/>
            <a:ext cx="5904230" cy="137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04154"/>
                </a:solidFill>
                <a:latin typeface="Verdana"/>
                <a:cs typeface="Verdana"/>
              </a:rPr>
              <a:t>Cloud</a:t>
            </a:r>
            <a:r>
              <a:rPr sz="1900" spc="10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404154"/>
                </a:solidFill>
                <a:latin typeface="Verdana"/>
                <a:cs typeface="Verdana"/>
              </a:rPr>
              <a:t>Computing</a:t>
            </a:r>
            <a:r>
              <a:rPr sz="1900" spc="15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Challenges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139100"/>
              </a:lnSpc>
              <a:spcBef>
                <a:spcPts val="800"/>
              </a:spcBef>
            </a:pPr>
            <a:r>
              <a:rPr sz="1500" spc="114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5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14" dirty="0">
                <a:solidFill>
                  <a:srgbClr val="404154"/>
                </a:solidFill>
                <a:latin typeface="Arial"/>
                <a:cs typeface="Arial"/>
              </a:rPr>
              <a:t>multi-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tenant</a:t>
            </a:r>
            <a:r>
              <a:rPr sz="15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cloud</a:t>
            </a:r>
            <a:r>
              <a:rPr sz="15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environments,</a:t>
            </a:r>
            <a:r>
              <a:rPr sz="15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404154"/>
                </a:solidFill>
                <a:latin typeface="Arial"/>
                <a:cs typeface="Arial"/>
              </a:rPr>
              <a:t>how</a:t>
            </a:r>
            <a:r>
              <a:rPr sz="15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do</a:t>
            </a:r>
            <a:r>
              <a:rPr sz="150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we</a:t>
            </a:r>
            <a:r>
              <a:rPr sz="15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define</a:t>
            </a:r>
            <a:r>
              <a:rPr sz="15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and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enforce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boundaries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50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prevent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5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between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different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users 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or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organizations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sharing</a:t>
            </a:r>
            <a:r>
              <a:rPr sz="15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same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infrastructure?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8180" y="6249923"/>
            <a:ext cx="445134" cy="445134"/>
            <a:chOff x="678180" y="6249923"/>
            <a:chExt cx="445134" cy="445134"/>
          </a:xfrm>
        </p:grpSpPr>
        <p:sp>
          <p:nvSpPr>
            <p:cNvPr id="15" name="object 15"/>
            <p:cNvSpPr/>
            <p:nvPr/>
          </p:nvSpPr>
          <p:spPr>
            <a:xfrm>
              <a:off x="681990" y="6253733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5">
                  <a:moveTo>
                    <a:pt x="355726" y="0"/>
                  </a:moveTo>
                  <a:lnTo>
                    <a:pt x="81661" y="0"/>
                  </a:lnTo>
                  <a:lnTo>
                    <a:pt x="49875" y="6419"/>
                  </a:lnTo>
                  <a:lnTo>
                    <a:pt x="23918" y="23923"/>
                  </a:lnTo>
                  <a:lnTo>
                    <a:pt x="6417" y="49881"/>
                  </a:lnTo>
                  <a:lnTo>
                    <a:pt x="0" y="81661"/>
                  </a:lnTo>
                  <a:lnTo>
                    <a:pt x="0" y="355727"/>
                  </a:lnTo>
                  <a:lnTo>
                    <a:pt x="6417" y="387506"/>
                  </a:lnTo>
                  <a:lnTo>
                    <a:pt x="23918" y="413464"/>
                  </a:lnTo>
                  <a:lnTo>
                    <a:pt x="49875" y="430968"/>
                  </a:lnTo>
                  <a:lnTo>
                    <a:pt x="81661" y="437388"/>
                  </a:lnTo>
                  <a:lnTo>
                    <a:pt x="355726" y="437388"/>
                  </a:lnTo>
                  <a:lnTo>
                    <a:pt x="387512" y="430968"/>
                  </a:lnTo>
                  <a:lnTo>
                    <a:pt x="413469" y="413464"/>
                  </a:lnTo>
                  <a:lnTo>
                    <a:pt x="430970" y="387506"/>
                  </a:lnTo>
                  <a:lnTo>
                    <a:pt x="437388" y="355727"/>
                  </a:lnTo>
                  <a:lnTo>
                    <a:pt x="437388" y="81661"/>
                  </a:lnTo>
                  <a:lnTo>
                    <a:pt x="430970" y="49881"/>
                  </a:lnTo>
                  <a:lnTo>
                    <a:pt x="413469" y="23923"/>
                  </a:lnTo>
                  <a:lnTo>
                    <a:pt x="387512" y="6419"/>
                  </a:lnTo>
                  <a:lnTo>
                    <a:pt x="355726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1990" y="6253733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5">
                  <a:moveTo>
                    <a:pt x="0" y="81661"/>
                  </a:moveTo>
                  <a:lnTo>
                    <a:pt x="6417" y="49881"/>
                  </a:lnTo>
                  <a:lnTo>
                    <a:pt x="23918" y="23923"/>
                  </a:lnTo>
                  <a:lnTo>
                    <a:pt x="49875" y="6419"/>
                  </a:lnTo>
                  <a:lnTo>
                    <a:pt x="81661" y="0"/>
                  </a:lnTo>
                  <a:lnTo>
                    <a:pt x="355726" y="0"/>
                  </a:lnTo>
                  <a:lnTo>
                    <a:pt x="387512" y="6419"/>
                  </a:lnTo>
                  <a:lnTo>
                    <a:pt x="413469" y="23923"/>
                  </a:lnTo>
                  <a:lnTo>
                    <a:pt x="430970" y="49881"/>
                  </a:lnTo>
                  <a:lnTo>
                    <a:pt x="437388" y="81661"/>
                  </a:lnTo>
                  <a:lnTo>
                    <a:pt x="437388" y="355727"/>
                  </a:lnTo>
                  <a:lnTo>
                    <a:pt x="430970" y="387506"/>
                  </a:lnTo>
                  <a:lnTo>
                    <a:pt x="413469" y="413464"/>
                  </a:lnTo>
                  <a:lnTo>
                    <a:pt x="387512" y="430968"/>
                  </a:lnTo>
                  <a:lnTo>
                    <a:pt x="355726" y="437388"/>
                  </a:lnTo>
                  <a:lnTo>
                    <a:pt x="81661" y="437388"/>
                  </a:lnTo>
                  <a:lnTo>
                    <a:pt x="49875" y="430968"/>
                  </a:lnTo>
                  <a:lnTo>
                    <a:pt x="23918" y="413464"/>
                  </a:lnTo>
                  <a:lnTo>
                    <a:pt x="6417" y="387506"/>
                  </a:lnTo>
                  <a:lnTo>
                    <a:pt x="0" y="355727"/>
                  </a:lnTo>
                  <a:lnTo>
                    <a:pt x="0" y="81661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2944" y="6246621"/>
            <a:ext cx="19431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404154"/>
                </a:solidFill>
                <a:latin typeface="Verdana"/>
                <a:cs typeface="Verdana"/>
              </a:rPr>
              <a:t>3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0733" y="6228715"/>
            <a:ext cx="5840730" cy="137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04154"/>
                </a:solidFill>
                <a:latin typeface="Verdana"/>
                <a:cs typeface="Verdana"/>
              </a:rPr>
              <a:t>Quantum</a:t>
            </a:r>
            <a:r>
              <a:rPr sz="1900" spc="17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404154"/>
                </a:solidFill>
                <a:latin typeface="Verdana"/>
                <a:cs typeface="Verdana"/>
              </a:rPr>
              <a:t>Computing</a:t>
            </a:r>
            <a:r>
              <a:rPr sz="1900" spc="19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Implications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139100"/>
              </a:lnSpc>
              <a:spcBef>
                <a:spcPts val="800"/>
              </a:spcBef>
            </a:pP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As</a:t>
            </a:r>
            <a:r>
              <a:rPr sz="15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404154"/>
                </a:solidFill>
                <a:latin typeface="Arial"/>
                <a:cs typeface="Arial"/>
              </a:rPr>
              <a:t>quantum</a:t>
            </a:r>
            <a:r>
              <a:rPr sz="15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computing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advances,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404154"/>
                </a:solidFill>
                <a:latin typeface="Arial"/>
                <a:cs typeface="Arial"/>
              </a:rPr>
              <a:t>how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14" dirty="0">
                <a:solidFill>
                  <a:srgbClr val="404154"/>
                </a:solidFill>
                <a:latin typeface="Arial"/>
                <a:cs typeface="Arial"/>
              </a:rPr>
              <a:t>might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404154"/>
                </a:solidFill>
                <a:latin typeface="Arial"/>
                <a:cs typeface="Arial"/>
              </a:rPr>
              <a:t>impact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our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current</a:t>
            </a:r>
            <a:r>
              <a:rPr sz="15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understanding</a:t>
            </a:r>
            <a:r>
              <a:rPr sz="15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trespass,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particularly</a:t>
            </a:r>
            <a:r>
              <a:rPr sz="150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relation </a:t>
            </a:r>
            <a:r>
              <a:rPr sz="1500" spc="150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5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encryption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secure</a:t>
            </a:r>
            <a:r>
              <a:rPr sz="15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controls?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09688" y="6249923"/>
            <a:ext cx="445134" cy="445134"/>
            <a:chOff x="7409688" y="6249923"/>
            <a:chExt cx="445134" cy="445134"/>
          </a:xfrm>
        </p:grpSpPr>
        <p:sp>
          <p:nvSpPr>
            <p:cNvPr id="20" name="object 20"/>
            <p:cNvSpPr/>
            <p:nvPr/>
          </p:nvSpPr>
          <p:spPr>
            <a:xfrm>
              <a:off x="7413498" y="6253733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5">
                  <a:moveTo>
                    <a:pt x="355726" y="0"/>
                  </a:moveTo>
                  <a:lnTo>
                    <a:pt x="81660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355727"/>
                  </a:lnTo>
                  <a:lnTo>
                    <a:pt x="6419" y="387506"/>
                  </a:lnTo>
                  <a:lnTo>
                    <a:pt x="23923" y="413464"/>
                  </a:lnTo>
                  <a:lnTo>
                    <a:pt x="49881" y="430968"/>
                  </a:lnTo>
                  <a:lnTo>
                    <a:pt x="81660" y="437388"/>
                  </a:lnTo>
                  <a:lnTo>
                    <a:pt x="355726" y="437388"/>
                  </a:lnTo>
                  <a:lnTo>
                    <a:pt x="387506" y="430968"/>
                  </a:lnTo>
                  <a:lnTo>
                    <a:pt x="413464" y="413464"/>
                  </a:lnTo>
                  <a:lnTo>
                    <a:pt x="430968" y="387506"/>
                  </a:lnTo>
                  <a:lnTo>
                    <a:pt x="437387" y="355727"/>
                  </a:lnTo>
                  <a:lnTo>
                    <a:pt x="437387" y="81661"/>
                  </a:lnTo>
                  <a:lnTo>
                    <a:pt x="430968" y="49881"/>
                  </a:lnTo>
                  <a:lnTo>
                    <a:pt x="413464" y="23923"/>
                  </a:lnTo>
                  <a:lnTo>
                    <a:pt x="387506" y="6419"/>
                  </a:lnTo>
                  <a:lnTo>
                    <a:pt x="355726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13498" y="6253733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5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0" y="0"/>
                  </a:lnTo>
                  <a:lnTo>
                    <a:pt x="355726" y="0"/>
                  </a:lnTo>
                  <a:lnTo>
                    <a:pt x="387506" y="6419"/>
                  </a:lnTo>
                  <a:lnTo>
                    <a:pt x="413464" y="23923"/>
                  </a:lnTo>
                  <a:lnTo>
                    <a:pt x="430968" y="49881"/>
                  </a:lnTo>
                  <a:lnTo>
                    <a:pt x="437387" y="81661"/>
                  </a:lnTo>
                  <a:lnTo>
                    <a:pt x="437387" y="355727"/>
                  </a:lnTo>
                  <a:lnTo>
                    <a:pt x="430968" y="387506"/>
                  </a:lnTo>
                  <a:lnTo>
                    <a:pt x="413464" y="413464"/>
                  </a:lnTo>
                  <a:lnTo>
                    <a:pt x="387506" y="430968"/>
                  </a:lnTo>
                  <a:lnTo>
                    <a:pt x="355726" y="437388"/>
                  </a:lnTo>
                  <a:lnTo>
                    <a:pt x="81660" y="437388"/>
                  </a:lnTo>
                  <a:lnTo>
                    <a:pt x="49881" y="430968"/>
                  </a:lnTo>
                  <a:lnTo>
                    <a:pt x="23923" y="413464"/>
                  </a:lnTo>
                  <a:lnTo>
                    <a:pt x="6419" y="387506"/>
                  </a:lnTo>
                  <a:lnTo>
                    <a:pt x="0" y="355727"/>
                  </a:lnTo>
                  <a:lnTo>
                    <a:pt x="0" y="81661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34147" y="6246621"/>
            <a:ext cx="19685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404154"/>
                </a:solidFill>
                <a:latin typeface="Verdana"/>
                <a:cs typeface="Verdana"/>
              </a:rPr>
              <a:t>4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32750" y="6228715"/>
            <a:ext cx="5561330" cy="137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04154"/>
                </a:solidFill>
                <a:latin typeface="Verdana"/>
                <a:cs typeface="Verdana"/>
              </a:rPr>
              <a:t>Virtual</a:t>
            </a:r>
            <a:r>
              <a:rPr sz="1900" spc="-10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404154"/>
                </a:solidFill>
                <a:latin typeface="Verdana"/>
                <a:cs typeface="Verdana"/>
              </a:rPr>
              <a:t>and</a:t>
            </a:r>
            <a:r>
              <a:rPr sz="1900" spc="-114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spc="45" dirty="0">
                <a:solidFill>
                  <a:srgbClr val="404154"/>
                </a:solidFill>
                <a:latin typeface="Verdana"/>
                <a:cs typeface="Verdana"/>
              </a:rPr>
              <a:t>Augmented</a:t>
            </a:r>
            <a:r>
              <a:rPr sz="1900" spc="-12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Reality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139100"/>
              </a:lnSpc>
              <a:spcBef>
                <a:spcPts val="800"/>
              </a:spcBef>
            </a:pP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How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do</a:t>
            </a:r>
            <a:r>
              <a:rPr sz="15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laws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apply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50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virtual</a:t>
            </a:r>
            <a:r>
              <a:rPr sz="15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spaces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VR/AR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environments,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especially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 when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these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spaces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represent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 or 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interact</a:t>
            </a:r>
            <a:r>
              <a:rPr sz="15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10" dirty="0">
                <a:solidFill>
                  <a:srgbClr val="404154"/>
                </a:solidFill>
                <a:latin typeface="Arial"/>
                <a:cs typeface="Arial"/>
              </a:rPr>
              <a:t>with</a:t>
            </a:r>
            <a:r>
              <a:rPr sz="15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real-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world</a:t>
            </a:r>
            <a:r>
              <a:rPr sz="15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locations</a:t>
            </a:r>
            <a:r>
              <a:rPr sz="150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or</a:t>
            </a:r>
            <a:r>
              <a:rPr sz="15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data?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26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6699" y="2892088"/>
            <a:ext cx="105810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3800" spc="85" dirty="0"/>
              <a:t>Audience</a:t>
            </a:r>
            <a:r>
              <a:rPr sz="3800" spc="-250" dirty="0"/>
              <a:t> </a:t>
            </a:r>
            <a:r>
              <a:rPr sz="3800" spc="-204" dirty="0"/>
              <a:t>Q&amp;A:</a:t>
            </a:r>
            <a:r>
              <a:rPr sz="3800" spc="-240" dirty="0"/>
              <a:t> </a:t>
            </a:r>
            <a:r>
              <a:rPr sz="3800" spc="-25" dirty="0"/>
              <a:t>International</a:t>
            </a:r>
            <a:r>
              <a:rPr sz="3800" spc="-225" dirty="0"/>
              <a:t> </a:t>
            </a:r>
            <a:r>
              <a:rPr sz="3800" dirty="0"/>
              <a:t>Cooperation</a:t>
            </a:r>
            <a:r>
              <a:rPr sz="3800" spc="-240" dirty="0"/>
              <a:t> </a:t>
            </a:r>
            <a:r>
              <a:rPr sz="3800" spc="40" dirty="0"/>
              <a:t>in </a:t>
            </a:r>
            <a:r>
              <a:rPr sz="3800" dirty="0"/>
              <a:t>Cybercrime</a:t>
            </a:r>
            <a:r>
              <a:rPr sz="3800" spc="-355" dirty="0"/>
              <a:t> </a:t>
            </a:r>
            <a:r>
              <a:rPr sz="3800" spc="-10" dirty="0"/>
              <a:t>Prosecution</a:t>
            </a:r>
            <a:endParaRPr sz="3800"/>
          </a:p>
        </p:txBody>
      </p:sp>
      <p:sp>
        <p:nvSpPr>
          <p:cNvPr id="4" name="object 4"/>
          <p:cNvSpPr txBox="1"/>
          <p:nvPr/>
        </p:nvSpPr>
        <p:spPr>
          <a:xfrm>
            <a:off x="860856" y="5506973"/>
            <a:ext cx="2766060" cy="1943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Current</a:t>
            </a:r>
            <a:r>
              <a:rPr sz="1900" spc="-15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Frameworks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133400"/>
              </a:lnSpc>
              <a:spcBef>
                <a:spcPts val="819"/>
              </a:spcBef>
            </a:pP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Discussion</a:t>
            </a:r>
            <a:r>
              <a:rPr sz="1500" spc="10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existing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international</a:t>
            </a:r>
            <a:r>
              <a:rPr sz="15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agreements</a:t>
            </a:r>
            <a:r>
              <a:rPr sz="15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and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treaties</a:t>
            </a:r>
            <a:r>
              <a:rPr sz="15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related</a:t>
            </a:r>
            <a:r>
              <a:rPr sz="150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50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50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cybercrime,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such as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4154"/>
                </a:solidFill>
                <a:latin typeface="Arial"/>
                <a:cs typeface="Arial"/>
              </a:rPr>
              <a:t>Budapest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Convention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on</a:t>
            </a:r>
            <a:r>
              <a:rPr sz="150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Cybercrime.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704" y="4463796"/>
            <a:ext cx="13270992" cy="7757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78934" y="5506973"/>
            <a:ext cx="2893060" cy="1943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Challenges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133400"/>
              </a:lnSpc>
              <a:spcBef>
                <a:spcPts val="819"/>
              </a:spcBef>
            </a:pP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Exploration</a:t>
            </a:r>
            <a:r>
              <a:rPr sz="150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difficulties</a:t>
            </a:r>
            <a:r>
              <a:rPr sz="150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4154"/>
                </a:solidFill>
                <a:latin typeface="Arial"/>
                <a:cs typeface="Arial"/>
              </a:rPr>
              <a:t>in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cross-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border</a:t>
            </a:r>
            <a:r>
              <a:rPr sz="1500" spc="2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4154"/>
                </a:solidFill>
                <a:latin typeface="Arial"/>
                <a:cs typeface="Arial"/>
              </a:rPr>
              <a:t>investigations,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including</a:t>
            </a:r>
            <a:r>
              <a:rPr sz="150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differences</a:t>
            </a:r>
            <a:r>
              <a:rPr sz="15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5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4154"/>
                </a:solidFill>
                <a:latin typeface="Arial"/>
                <a:cs typeface="Arial"/>
              </a:rPr>
              <a:t>legal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systems,</a:t>
            </a:r>
            <a:r>
              <a:rPr sz="1500" spc="90" dirty="0">
                <a:solidFill>
                  <a:srgbClr val="404154"/>
                </a:solidFill>
                <a:latin typeface="Arial"/>
                <a:cs typeface="Arial"/>
              </a:rPr>
              <a:t> data</a:t>
            </a:r>
            <a:r>
              <a:rPr sz="15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privacy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laws,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and 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extradition</a:t>
            </a:r>
            <a:r>
              <a:rPr sz="150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agreements.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97318" y="5506973"/>
            <a:ext cx="2477135" cy="1943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30" dirty="0">
                <a:solidFill>
                  <a:srgbClr val="404154"/>
                </a:solidFill>
                <a:latin typeface="Verdana"/>
                <a:cs typeface="Verdana"/>
              </a:rPr>
              <a:t>Best</a:t>
            </a:r>
            <a:r>
              <a:rPr sz="1900" spc="-14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Practices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133400"/>
              </a:lnSpc>
              <a:spcBef>
                <a:spcPts val="819"/>
              </a:spcBef>
            </a:pP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Highlighting</a:t>
            </a:r>
            <a:r>
              <a:rPr sz="15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successful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examples</a:t>
            </a:r>
            <a:r>
              <a:rPr sz="1500" spc="1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spc="1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international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cooperation</a:t>
            </a:r>
            <a:r>
              <a:rPr sz="15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5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prosecuting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5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cases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lessons</a:t>
            </a:r>
            <a:r>
              <a:rPr sz="1500" spc="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learned.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15573" y="5506973"/>
            <a:ext cx="2813685" cy="1943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Future</a:t>
            </a:r>
            <a:r>
              <a:rPr sz="1900" spc="-12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404154"/>
                </a:solidFill>
                <a:latin typeface="Verdana"/>
                <a:cs typeface="Verdana"/>
              </a:rPr>
              <a:t>Directions</a:t>
            </a:r>
            <a:endParaRPr sz="1900">
              <a:latin typeface="Verdana"/>
              <a:cs typeface="Verdana"/>
            </a:endParaRPr>
          </a:p>
          <a:p>
            <a:pPr marL="12700" marR="5080">
              <a:lnSpc>
                <a:spcPct val="133400"/>
              </a:lnSpc>
              <a:spcBef>
                <a:spcPts val="819"/>
              </a:spcBef>
            </a:pP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Discussion</a:t>
            </a:r>
            <a:r>
              <a:rPr sz="1500" spc="10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emerging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initiatives</a:t>
            </a:r>
            <a:r>
              <a:rPr sz="1500" spc="1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500" spc="10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proposals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for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improving</a:t>
            </a:r>
            <a:r>
              <a:rPr sz="15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global</a:t>
            </a:r>
            <a:r>
              <a:rPr sz="15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collaboration in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addressing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trespass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5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other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 cybercrimes.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spc="100" dirty="0"/>
              <a:t>Audience</a:t>
            </a:r>
            <a:r>
              <a:rPr spc="-335" dirty="0"/>
              <a:t> </a:t>
            </a:r>
            <a:r>
              <a:rPr spc="-270" dirty="0"/>
              <a:t>Q&amp;A:</a:t>
            </a:r>
            <a:r>
              <a:rPr spc="-320" dirty="0"/>
              <a:t> </a:t>
            </a:r>
            <a:r>
              <a:rPr spc="-35" dirty="0"/>
              <a:t>The</a:t>
            </a:r>
            <a:r>
              <a:rPr spc="-340" dirty="0"/>
              <a:t> </a:t>
            </a:r>
            <a:r>
              <a:rPr dirty="0"/>
              <a:t>Future</a:t>
            </a:r>
            <a:r>
              <a:rPr spc="-340" dirty="0"/>
              <a:t> </a:t>
            </a:r>
            <a:r>
              <a:rPr dirty="0"/>
              <a:t>of</a:t>
            </a:r>
            <a:r>
              <a:rPr spc="-320" dirty="0"/>
              <a:t> </a:t>
            </a:r>
            <a:r>
              <a:rPr dirty="0"/>
              <a:t>Digital</a:t>
            </a:r>
            <a:r>
              <a:rPr spc="-310" dirty="0"/>
              <a:t> </a:t>
            </a:r>
            <a:r>
              <a:rPr spc="-50" dirty="0"/>
              <a:t>Trespass </a:t>
            </a:r>
            <a:r>
              <a:rPr spc="-25" dirty="0"/>
              <a:t>Law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2598420"/>
            <a:ext cx="566927" cy="5669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1304" y="3346589"/>
            <a:ext cx="2993390" cy="38030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-20" dirty="0">
                <a:solidFill>
                  <a:srgbClr val="404154"/>
                </a:solidFill>
                <a:latin typeface="Verdana"/>
                <a:cs typeface="Verdana"/>
              </a:rPr>
              <a:t>Evolving</a:t>
            </a:r>
            <a:r>
              <a:rPr sz="2200" spc="-12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Legal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Frameworks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35"/>
              </a:spcBef>
            </a:pP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How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might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trespass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laws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need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evolve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keep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pace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with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rapidly</a:t>
            </a:r>
            <a:r>
              <a:rPr sz="17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advancing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technology?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Discussion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of </a:t>
            </a:r>
            <a:r>
              <a:rPr sz="1750" spc="100" dirty="0">
                <a:solidFill>
                  <a:srgbClr val="404154"/>
                </a:solidFill>
                <a:latin typeface="Arial"/>
                <a:cs typeface="Arial"/>
              </a:rPr>
              <a:t>potential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new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legal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 concepts</a:t>
            </a:r>
            <a:r>
              <a:rPr sz="17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4154"/>
                </a:solidFill>
                <a:latin typeface="Arial"/>
                <a:cs typeface="Arial"/>
              </a:rPr>
              <a:t>principles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to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address</a:t>
            </a:r>
            <a:r>
              <a:rPr sz="17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emerging</a:t>
            </a:r>
            <a:r>
              <a:rPr sz="17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forms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of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cyber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intrusion.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184" y="2598420"/>
            <a:ext cx="566927" cy="5669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27119" y="3346589"/>
            <a:ext cx="3023870" cy="38030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Global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Harmonization</a:t>
            </a:r>
            <a:endParaRPr sz="2200">
              <a:latin typeface="Verdana"/>
              <a:cs typeface="Verdana"/>
            </a:endParaRPr>
          </a:p>
          <a:p>
            <a:pPr marL="12700" marR="207645">
              <a:lnSpc>
                <a:spcPct val="138100"/>
              </a:lnSpc>
              <a:spcBef>
                <a:spcPts val="940"/>
              </a:spcBef>
            </a:pP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Exploration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404154"/>
                </a:solidFill>
                <a:latin typeface="Arial"/>
                <a:cs typeface="Arial"/>
              </a:rPr>
              <a:t>efforts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towards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creating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more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unified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global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approach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to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750" spc="1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laws.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5"/>
              </a:spcBef>
            </a:pP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Consideration</a:t>
            </a:r>
            <a:r>
              <a:rPr sz="1750" spc="-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404154"/>
                </a:solidFill>
                <a:latin typeface="Arial"/>
                <a:cs typeface="Arial"/>
              </a:rPr>
              <a:t>challenges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benefits</a:t>
            </a:r>
            <a:r>
              <a:rPr sz="1750" spc="-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harmonizing legislation</a:t>
            </a:r>
            <a:r>
              <a:rPr sz="175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across</a:t>
            </a:r>
            <a:r>
              <a:rPr sz="17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404154"/>
                </a:solidFill>
                <a:latin typeface="Arial"/>
                <a:cs typeface="Arial"/>
              </a:rPr>
              <a:t>different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legal</a:t>
            </a:r>
            <a:r>
              <a:rPr sz="175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systems</a:t>
            </a:r>
            <a:r>
              <a:rPr sz="17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cultures.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5888" y="2598420"/>
            <a:ext cx="566927" cy="5669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73188" y="3346589"/>
            <a:ext cx="2740025" cy="38030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dirty="0">
                <a:solidFill>
                  <a:srgbClr val="404154"/>
                </a:solidFill>
                <a:latin typeface="Verdana"/>
                <a:cs typeface="Verdana"/>
              </a:rPr>
              <a:t>Balancing</a:t>
            </a:r>
            <a:r>
              <a:rPr sz="2200" spc="8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Security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200" dirty="0">
                <a:solidFill>
                  <a:srgbClr val="404154"/>
                </a:solidFill>
                <a:latin typeface="Verdana"/>
                <a:cs typeface="Verdana"/>
              </a:rPr>
              <a:t>and</a:t>
            </a:r>
            <a:r>
              <a:rPr sz="2200" spc="-4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Privacy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35"/>
              </a:spcBef>
            </a:pP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Discussion</a:t>
            </a:r>
            <a:r>
              <a:rPr sz="17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on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striking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the </a:t>
            </a:r>
            <a:r>
              <a:rPr sz="1750" spc="110" dirty="0">
                <a:solidFill>
                  <a:srgbClr val="404154"/>
                </a:solidFill>
                <a:latin typeface="Arial"/>
                <a:cs typeface="Arial"/>
              </a:rPr>
              <a:t>right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balance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between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robust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cybersecurity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measures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protecting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individual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privacy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rights.</a:t>
            </a:r>
            <a:endParaRPr sz="1750">
              <a:latin typeface="Arial"/>
              <a:cs typeface="Arial"/>
            </a:endParaRPr>
          </a:p>
          <a:p>
            <a:pPr marL="12700" marR="548640" algn="just">
              <a:lnSpc>
                <a:spcPct val="138000"/>
              </a:lnSpc>
              <a:spcBef>
                <a:spcPts val="10"/>
              </a:spcBef>
            </a:pP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How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can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future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30" dirty="0">
                <a:solidFill>
                  <a:srgbClr val="404154"/>
                </a:solidFill>
                <a:latin typeface="Arial"/>
                <a:cs typeface="Arial"/>
              </a:rPr>
              <a:t>laws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address</a:t>
            </a:r>
            <a:r>
              <a:rPr sz="17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tension effectively?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1068" y="2598420"/>
            <a:ext cx="566927" cy="5669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19256" y="3346589"/>
            <a:ext cx="3019425" cy="34347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-80" dirty="0">
                <a:solidFill>
                  <a:srgbClr val="404154"/>
                </a:solidFill>
                <a:latin typeface="Verdana"/>
                <a:cs typeface="Verdana"/>
              </a:rPr>
              <a:t>AI</a:t>
            </a:r>
            <a:r>
              <a:rPr sz="2200" spc="-9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404154"/>
                </a:solidFill>
                <a:latin typeface="Verdana"/>
                <a:cs typeface="Verdana"/>
              </a:rPr>
              <a:t>and</a:t>
            </a:r>
            <a:r>
              <a:rPr sz="2200" spc="-8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Autonomous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Systems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40"/>
              </a:spcBef>
            </a:pP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Consideration</a:t>
            </a:r>
            <a:r>
              <a:rPr sz="17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how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digital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7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laws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might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apply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 to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25" dirty="0">
                <a:solidFill>
                  <a:srgbClr val="404154"/>
                </a:solidFill>
                <a:latin typeface="Arial"/>
                <a:cs typeface="Arial"/>
              </a:rPr>
              <a:t>AI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systems</a:t>
            </a:r>
            <a:r>
              <a:rPr sz="1750" spc="-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404154"/>
                </a:solidFill>
                <a:latin typeface="Arial"/>
                <a:cs typeface="Arial"/>
              </a:rPr>
              <a:t>that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can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autonomously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and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process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data.</a:t>
            </a:r>
            <a:r>
              <a:rPr sz="175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What</a:t>
            </a:r>
            <a:r>
              <a:rPr sz="17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new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legal</a:t>
            </a:r>
            <a:r>
              <a:rPr sz="17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ethical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questions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does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raise?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D73D89B5-A790-413B-9CD7-B4F14CFDAC46}" type="datetime1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2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3625" y="733873"/>
            <a:ext cx="7172325" cy="77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5"/>
              </a:spcBef>
            </a:pPr>
            <a:r>
              <a:rPr lang="en-GB" sz="5150" spc="-145" dirty="0"/>
              <a:t>Introduction</a:t>
            </a:r>
            <a:endParaRPr sz="5150" dirty="0"/>
          </a:p>
        </p:txBody>
      </p:sp>
      <p:sp>
        <p:nvSpPr>
          <p:cNvPr id="4" name="object 4"/>
          <p:cNvSpPr txBox="1"/>
          <p:nvPr/>
        </p:nvSpPr>
        <p:spPr>
          <a:xfrm>
            <a:off x="6143625" y="4359402"/>
            <a:ext cx="7689850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114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ever-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evolving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landscape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technology,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concept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has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4154"/>
                </a:solidFill>
                <a:latin typeface="Arial"/>
                <a:cs typeface="Arial"/>
              </a:rPr>
              <a:t>expanded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beyond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physical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boundaries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404154"/>
                </a:solidFill>
                <a:latin typeface="Arial"/>
                <a:cs typeface="Arial"/>
              </a:rPr>
              <a:t>into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realm.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5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presentation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explores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the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legal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implications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5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50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5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computer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systems,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 examining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how 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traditional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4154"/>
                </a:solidFill>
                <a:latin typeface="Arial"/>
                <a:cs typeface="Arial"/>
              </a:rPr>
              <a:t>principles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have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been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adapted</a:t>
            </a:r>
            <a:r>
              <a:rPr sz="15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50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address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4154"/>
                </a:solidFill>
                <a:latin typeface="Arial"/>
                <a:cs typeface="Arial"/>
              </a:rPr>
              <a:t>cybercrime.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We</a:t>
            </a:r>
            <a:r>
              <a:rPr sz="15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will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delve </a:t>
            </a:r>
            <a:r>
              <a:rPr sz="1500" spc="100" dirty="0">
                <a:solidFill>
                  <a:srgbClr val="404154"/>
                </a:solidFill>
                <a:latin typeface="Arial"/>
                <a:cs typeface="Arial"/>
              </a:rPr>
              <a:t>into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relevant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case</a:t>
            </a:r>
            <a:r>
              <a:rPr sz="15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law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30" dirty="0">
                <a:solidFill>
                  <a:srgbClr val="404154"/>
                </a:solidFill>
                <a:latin typeface="Arial"/>
                <a:cs typeface="Arial"/>
              </a:rPr>
              <a:t>from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United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4154"/>
                </a:solidFill>
                <a:latin typeface="Arial"/>
                <a:cs typeface="Arial"/>
              </a:rPr>
              <a:t>Kingdom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Hong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 Kong,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analyse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04154"/>
                </a:solidFill>
                <a:latin typeface="Arial"/>
                <a:cs typeface="Arial"/>
              </a:rPr>
              <a:t>key </a:t>
            </a:r>
            <a:r>
              <a:rPr sz="1500" spc="45" dirty="0">
                <a:solidFill>
                  <a:srgbClr val="404154"/>
                </a:solidFill>
                <a:latin typeface="Arial"/>
                <a:cs typeface="Arial"/>
              </a:rPr>
              <a:t>legislation,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discuss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practical</a:t>
            </a:r>
            <a:r>
              <a:rPr sz="15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challenges</a:t>
            </a:r>
            <a:r>
              <a:rPr sz="15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3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4154"/>
                </a:solidFill>
                <a:latin typeface="Arial"/>
                <a:cs typeface="Arial"/>
              </a:rPr>
              <a:t>identifying</a:t>
            </a:r>
            <a:r>
              <a:rPr sz="15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4154"/>
                </a:solidFill>
                <a:latin typeface="Arial"/>
                <a:cs typeface="Arial"/>
              </a:rPr>
              <a:t>proving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digital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trespass.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Join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us</a:t>
            </a:r>
            <a:r>
              <a:rPr sz="15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as</a:t>
            </a:r>
            <a:r>
              <a:rPr sz="15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we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navigate</a:t>
            </a:r>
            <a:r>
              <a:rPr sz="15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4154"/>
                </a:solidFill>
                <a:latin typeface="Arial"/>
                <a:cs typeface="Arial"/>
              </a:rPr>
              <a:t>complex</a:t>
            </a:r>
            <a:r>
              <a:rPr sz="15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intersection</a:t>
            </a:r>
            <a:r>
              <a:rPr sz="15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14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5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4154"/>
                </a:solidFill>
                <a:latin typeface="Arial"/>
                <a:cs typeface="Arial"/>
              </a:rPr>
              <a:t>property</a:t>
            </a:r>
            <a:r>
              <a:rPr sz="15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4154"/>
                </a:solidFill>
                <a:latin typeface="Arial"/>
                <a:cs typeface="Arial"/>
              </a:rPr>
              <a:t>law</a:t>
            </a:r>
            <a:r>
              <a:rPr sz="15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404154"/>
                </a:solidFill>
                <a:latin typeface="Arial"/>
                <a:cs typeface="Arial"/>
              </a:rPr>
              <a:t>and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cybersecurity</a:t>
            </a:r>
            <a:r>
              <a:rPr sz="150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50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50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404154"/>
                </a:solidFill>
                <a:latin typeface="Arial"/>
                <a:cs typeface="Arial"/>
              </a:rPr>
              <a:t>21st</a:t>
            </a:r>
            <a:r>
              <a:rPr sz="150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4154"/>
                </a:solidFill>
                <a:latin typeface="Arial"/>
                <a:cs typeface="Arial"/>
              </a:rPr>
              <a:t>century.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3234" y="422909"/>
            <a:ext cx="7463155" cy="10496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5"/>
              </a:spcBef>
            </a:pPr>
            <a:r>
              <a:rPr sz="3300" spc="55" dirty="0"/>
              <a:t>Expanding</a:t>
            </a:r>
            <a:r>
              <a:rPr sz="3300" spc="-204" dirty="0"/>
              <a:t> </a:t>
            </a:r>
            <a:r>
              <a:rPr sz="3300" dirty="0"/>
              <a:t>the</a:t>
            </a:r>
            <a:r>
              <a:rPr sz="3300" spc="-195" dirty="0"/>
              <a:t> </a:t>
            </a:r>
            <a:r>
              <a:rPr sz="3300" dirty="0"/>
              <a:t>Scope</a:t>
            </a:r>
            <a:r>
              <a:rPr sz="3300" spc="-200" dirty="0"/>
              <a:t> </a:t>
            </a:r>
            <a:r>
              <a:rPr sz="3300" dirty="0"/>
              <a:t>of</a:t>
            </a:r>
            <a:r>
              <a:rPr sz="3300" spc="-215" dirty="0"/>
              <a:t> </a:t>
            </a:r>
            <a:r>
              <a:rPr sz="3300" spc="-95" dirty="0"/>
              <a:t>Trespass</a:t>
            </a:r>
            <a:r>
              <a:rPr sz="3300" spc="-190" dirty="0"/>
              <a:t> </a:t>
            </a:r>
            <a:r>
              <a:rPr sz="3300" spc="-25" dirty="0"/>
              <a:t>to </a:t>
            </a:r>
            <a:r>
              <a:rPr sz="3300" dirty="0"/>
              <a:t>the</a:t>
            </a:r>
            <a:r>
              <a:rPr sz="3300" spc="-160" dirty="0"/>
              <a:t> </a:t>
            </a:r>
            <a:r>
              <a:rPr sz="3300" dirty="0"/>
              <a:t>Digital</a:t>
            </a:r>
            <a:r>
              <a:rPr sz="3300" spc="-135" dirty="0"/>
              <a:t> </a:t>
            </a:r>
            <a:r>
              <a:rPr sz="3300" spc="-10" dirty="0"/>
              <a:t>Space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6135623" y="1767839"/>
            <a:ext cx="948055" cy="5996940"/>
            <a:chOff x="6135623" y="1767839"/>
            <a:chExt cx="948055" cy="5996940"/>
          </a:xfrm>
        </p:grpSpPr>
        <p:sp>
          <p:nvSpPr>
            <p:cNvPr id="5" name="object 5"/>
            <p:cNvSpPr/>
            <p:nvPr/>
          </p:nvSpPr>
          <p:spPr>
            <a:xfrm>
              <a:off x="6316980" y="1767839"/>
              <a:ext cx="767080" cy="5996940"/>
            </a:xfrm>
            <a:custGeom>
              <a:avLst/>
              <a:gdLst/>
              <a:ahLst/>
              <a:cxnLst/>
              <a:rect l="l" t="t" r="r" b="b"/>
              <a:pathLst>
                <a:path w="767079" h="5996940">
                  <a:moveTo>
                    <a:pt x="22860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991822"/>
                  </a:lnTo>
                  <a:lnTo>
                    <a:pt x="5080" y="5996940"/>
                  </a:lnTo>
                  <a:lnTo>
                    <a:pt x="17780" y="5996940"/>
                  </a:lnTo>
                  <a:lnTo>
                    <a:pt x="22860" y="5991822"/>
                  </a:lnTo>
                  <a:lnTo>
                    <a:pt x="22860" y="5080"/>
                  </a:lnTo>
                  <a:close/>
                </a:path>
                <a:path w="767079" h="5996940">
                  <a:moveTo>
                    <a:pt x="766572" y="372364"/>
                  </a:moveTo>
                  <a:lnTo>
                    <a:pt x="761492" y="367284"/>
                  </a:lnTo>
                  <a:lnTo>
                    <a:pt x="181864" y="367284"/>
                  </a:lnTo>
                  <a:lnTo>
                    <a:pt x="176784" y="372364"/>
                  </a:lnTo>
                  <a:lnTo>
                    <a:pt x="176784" y="378714"/>
                  </a:lnTo>
                  <a:lnTo>
                    <a:pt x="176784" y="385064"/>
                  </a:lnTo>
                  <a:lnTo>
                    <a:pt x="181864" y="390144"/>
                  </a:lnTo>
                  <a:lnTo>
                    <a:pt x="761492" y="390144"/>
                  </a:lnTo>
                  <a:lnTo>
                    <a:pt x="766572" y="385064"/>
                  </a:lnTo>
                  <a:lnTo>
                    <a:pt x="766572" y="372364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9433" y="1959101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307339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307339"/>
                  </a:lnTo>
                  <a:lnTo>
                    <a:pt x="5550" y="334821"/>
                  </a:lnTo>
                  <a:lnTo>
                    <a:pt x="20685" y="357266"/>
                  </a:lnTo>
                  <a:lnTo>
                    <a:pt x="43130" y="372401"/>
                  </a:lnTo>
                  <a:lnTo>
                    <a:pt x="70612" y="377951"/>
                  </a:lnTo>
                  <a:lnTo>
                    <a:pt x="307339" y="377951"/>
                  </a:lnTo>
                  <a:lnTo>
                    <a:pt x="334821" y="372401"/>
                  </a:lnTo>
                  <a:lnTo>
                    <a:pt x="357266" y="357266"/>
                  </a:lnTo>
                  <a:lnTo>
                    <a:pt x="372401" y="334821"/>
                  </a:lnTo>
                  <a:lnTo>
                    <a:pt x="377951" y="307339"/>
                  </a:lnTo>
                  <a:lnTo>
                    <a:pt x="377951" y="70612"/>
                  </a:lnTo>
                  <a:lnTo>
                    <a:pt x="372401" y="43130"/>
                  </a:lnTo>
                  <a:lnTo>
                    <a:pt x="357266" y="20685"/>
                  </a:lnTo>
                  <a:lnTo>
                    <a:pt x="334821" y="5550"/>
                  </a:lnTo>
                  <a:lnTo>
                    <a:pt x="30733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9433" y="1959101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307339" y="0"/>
                  </a:lnTo>
                  <a:lnTo>
                    <a:pt x="334821" y="5550"/>
                  </a:lnTo>
                  <a:lnTo>
                    <a:pt x="357266" y="20685"/>
                  </a:lnTo>
                  <a:lnTo>
                    <a:pt x="372401" y="43130"/>
                  </a:lnTo>
                  <a:lnTo>
                    <a:pt x="377951" y="70612"/>
                  </a:lnTo>
                  <a:lnTo>
                    <a:pt x="377951" y="307339"/>
                  </a:lnTo>
                  <a:lnTo>
                    <a:pt x="372401" y="334821"/>
                  </a:lnTo>
                  <a:lnTo>
                    <a:pt x="357266" y="357266"/>
                  </a:lnTo>
                  <a:lnTo>
                    <a:pt x="334821" y="372401"/>
                  </a:lnTo>
                  <a:lnTo>
                    <a:pt x="307339" y="377951"/>
                  </a:lnTo>
                  <a:lnTo>
                    <a:pt x="70612" y="377951"/>
                  </a:lnTo>
                  <a:lnTo>
                    <a:pt x="43130" y="372401"/>
                  </a:lnTo>
                  <a:lnTo>
                    <a:pt x="20685" y="357266"/>
                  </a:lnTo>
                  <a:lnTo>
                    <a:pt x="5550" y="334821"/>
                  </a:lnTo>
                  <a:lnTo>
                    <a:pt x="0" y="307339"/>
                  </a:lnTo>
                  <a:lnTo>
                    <a:pt x="0" y="70612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68592" y="1950466"/>
            <a:ext cx="11874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60" dirty="0">
                <a:solidFill>
                  <a:srgbClr val="404154"/>
                </a:solidFill>
                <a:latin typeface="Verdana"/>
                <a:cs typeface="Verdana"/>
              </a:rPr>
              <a:t>1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41285" y="1913635"/>
            <a:ext cx="6346190" cy="899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404154"/>
                </a:solidFill>
                <a:latin typeface="Verdana"/>
                <a:cs typeface="Verdana"/>
              </a:rPr>
              <a:t>Traditional</a:t>
            </a:r>
            <a:r>
              <a:rPr sz="1650" spc="-7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Verdana"/>
                <a:cs typeface="Verdana"/>
              </a:rPr>
              <a:t>Trespass</a:t>
            </a:r>
            <a:endParaRPr sz="165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695"/>
              </a:spcBef>
            </a:pP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Historically, trespass</a:t>
            </a:r>
            <a:r>
              <a:rPr sz="13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was</a:t>
            </a:r>
            <a:r>
              <a:rPr sz="13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defined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as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unlawful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entry</a:t>
            </a:r>
            <a:r>
              <a:rPr sz="13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95" dirty="0">
                <a:solidFill>
                  <a:srgbClr val="404154"/>
                </a:solidFill>
                <a:latin typeface="Arial"/>
                <a:cs typeface="Arial"/>
              </a:rPr>
              <a:t>onto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another's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land.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404154"/>
                </a:solidFill>
                <a:latin typeface="Arial"/>
                <a:cs typeface="Arial"/>
              </a:rPr>
              <a:t>This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concept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was</a:t>
            </a:r>
            <a:r>
              <a:rPr sz="13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firmly</a:t>
            </a:r>
            <a:r>
              <a:rPr sz="13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rooted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3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physical</a:t>
            </a:r>
            <a:r>
              <a:rPr sz="13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property</a:t>
            </a:r>
            <a:r>
              <a:rPr sz="13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rights</a:t>
            </a:r>
            <a:r>
              <a:rPr sz="13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tangible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boundaries.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35623" y="3361944"/>
            <a:ext cx="948055" cy="386080"/>
            <a:chOff x="6135623" y="3361944"/>
            <a:chExt cx="948055" cy="386080"/>
          </a:xfrm>
        </p:grpSpPr>
        <p:sp>
          <p:nvSpPr>
            <p:cNvPr id="11" name="object 11"/>
            <p:cNvSpPr/>
            <p:nvPr/>
          </p:nvSpPr>
          <p:spPr>
            <a:xfrm>
              <a:off x="6493763" y="3541776"/>
              <a:ext cx="589915" cy="22860"/>
            </a:xfrm>
            <a:custGeom>
              <a:avLst/>
              <a:gdLst/>
              <a:ahLst/>
              <a:cxnLst/>
              <a:rect l="l" t="t" r="r" b="b"/>
              <a:pathLst>
                <a:path w="589915" h="22860">
                  <a:moveTo>
                    <a:pt x="584708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80" y="22860"/>
                  </a:lnTo>
                  <a:lnTo>
                    <a:pt x="584708" y="22860"/>
                  </a:lnTo>
                  <a:lnTo>
                    <a:pt x="589788" y="17779"/>
                  </a:lnTo>
                  <a:lnTo>
                    <a:pt x="589788" y="5079"/>
                  </a:lnTo>
                  <a:lnTo>
                    <a:pt x="584708" y="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9433" y="3365754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307339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307340"/>
                  </a:lnTo>
                  <a:lnTo>
                    <a:pt x="5550" y="334821"/>
                  </a:lnTo>
                  <a:lnTo>
                    <a:pt x="20685" y="357266"/>
                  </a:lnTo>
                  <a:lnTo>
                    <a:pt x="43130" y="372401"/>
                  </a:lnTo>
                  <a:lnTo>
                    <a:pt x="70612" y="377951"/>
                  </a:lnTo>
                  <a:lnTo>
                    <a:pt x="307339" y="377951"/>
                  </a:lnTo>
                  <a:lnTo>
                    <a:pt x="334821" y="372401"/>
                  </a:lnTo>
                  <a:lnTo>
                    <a:pt x="357266" y="357266"/>
                  </a:lnTo>
                  <a:lnTo>
                    <a:pt x="372401" y="334821"/>
                  </a:lnTo>
                  <a:lnTo>
                    <a:pt x="377951" y="307340"/>
                  </a:lnTo>
                  <a:lnTo>
                    <a:pt x="377951" y="70612"/>
                  </a:lnTo>
                  <a:lnTo>
                    <a:pt x="372401" y="43130"/>
                  </a:lnTo>
                  <a:lnTo>
                    <a:pt x="357266" y="20685"/>
                  </a:lnTo>
                  <a:lnTo>
                    <a:pt x="334821" y="5550"/>
                  </a:lnTo>
                  <a:lnTo>
                    <a:pt x="30733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39433" y="3365754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60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307339" y="0"/>
                  </a:lnTo>
                  <a:lnTo>
                    <a:pt x="334821" y="5550"/>
                  </a:lnTo>
                  <a:lnTo>
                    <a:pt x="357266" y="20685"/>
                  </a:lnTo>
                  <a:lnTo>
                    <a:pt x="372401" y="43130"/>
                  </a:lnTo>
                  <a:lnTo>
                    <a:pt x="377951" y="70612"/>
                  </a:lnTo>
                  <a:lnTo>
                    <a:pt x="377951" y="307340"/>
                  </a:lnTo>
                  <a:lnTo>
                    <a:pt x="372401" y="334821"/>
                  </a:lnTo>
                  <a:lnTo>
                    <a:pt x="357266" y="357266"/>
                  </a:lnTo>
                  <a:lnTo>
                    <a:pt x="334821" y="372401"/>
                  </a:lnTo>
                  <a:lnTo>
                    <a:pt x="307339" y="377951"/>
                  </a:lnTo>
                  <a:lnTo>
                    <a:pt x="70612" y="377951"/>
                  </a:lnTo>
                  <a:lnTo>
                    <a:pt x="43130" y="372401"/>
                  </a:lnTo>
                  <a:lnTo>
                    <a:pt x="20685" y="357266"/>
                  </a:lnTo>
                  <a:lnTo>
                    <a:pt x="5550" y="334821"/>
                  </a:lnTo>
                  <a:lnTo>
                    <a:pt x="0" y="307340"/>
                  </a:lnTo>
                  <a:lnTo>
                    <a:pt x="0" y="70612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42684" y="3357498"/>
            <a:ext cx="17081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0" dirty="0">
                <a:solidFill>
                  <a:srgbClr val="404154"/>
                </a:solidFill>
                <a:latin typeface="Verdana"/>
                <a:cs typeface="Verdana"/>
              </a:rPr>
              <a:t>2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41285" y="3320541"/>
            <a:ext cx="6701155" cy="1166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404154"/>
                </a:solidFill>
                <a:latin typeface="Verdana"/>
                <a:cs typeface="Verdana"/>
              </a:rPr>
              <a:t>Digital</a:t>
            </a:r>
            <a:r>
              <a:rPr sz="1650" spc="-7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Verdana"/>
                <a:cs typeface="Verdana"/>
              </a:rPr>
              <a:t>Revolution</a:t>
            </a:r>
            <a:endParaRPr sz="165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695"/>
              </a:spcBef>
            </a:pP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With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advent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computers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networks,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notion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5" dirty="0">
                <a:solidFill>
                  <a:srgbClr val="404154"/>
                </a:solidFill>
                <a:latin typeface="Arial"/>
                <a:cs typeface="Arial"/>
              </a:rPr>
              <a:t>'property'</a:t>
            </a:r>
            <a:r>
              <a:rPr sz="13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expanded</a:t>
            </a:r>
            <a:r>
              <a:rPr sz="13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0" dirty="0">
                <a:solidFill>
                  <a:srgbClr val="404154"/>
                </a:solidFill>
                <a:latin typeface="Arial"/>
                <a:cs typeface="Arial"/>
              </a:rPr>
              <a:t>to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include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3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assets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systems.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5" dirty="0">
                <a:solidFill>
                  <a:srgbClr val="404154"/>
                </a:solidFill>
                <a:latin typeface="Arial"/>
                <a:cs typeface="Arial"/>
              </a:rPr>
              <a:t>shift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necessitated a</a:t>
            </a:r>
            <a:r>
              <a:rPr sz="13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re-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evaluation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trespass laws.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35623" y="5036820"/>
            <a:ext cx="948055" cy="387350"/>
            <a:chOff x="6135623" y="5036820"/>
            <a:chExt cx="948055" cy="387350"/>
          </a:xfrm>
        </p:grpSpPr>
        <p:sp>
          <p:nvSpPr>
            <p:cNvPr id="17" name="object 17"/>
            <p:cNvSpPr/>
            <p:nvPr/>
          </p:nvSpPr>
          <p:spPr>
            <a:xfrm>
              <a:off x="6493763" y="5218176"/>
              <a:ext cx="589915" cy="22860"/>
            </a:xfrm>
            <a:custGeom>
              <a:avLst/>
              <a:gdLst/>
              <a:ahLst/>
              <a:cxnLst/>
              <a:rect l="l" t="t" r="r" b="b"/>
              <a:pathLst>
                <a:path w="589915" h="22860">
                  <a:moveTo>
                    <a:pt x="584708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80" y="22860"/>
                  </a:lnTo>
                  <a:lnTo>
                    <a:pt x="584708" y="22860"/>
                  </a:lnTo>
                  <a:lnTo>
                    <a:pt x="589788" y="17780"/>
                  </a:lnTo>
                  <a:lnTo>
                    <a:pt x="589788" y="5080"/>
                  </a:lnTo>
                  <a:lnTo>
                    <a:pt x="584708" y="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9433" y="5040630"/>
              <a:ext cx="378460" cy="379730"/>
            </a:xfrm>
            <a:custGeom>
              <a:avLst/>
              <a:gdLst/>
              <a:ahLst/>
              <a:cxnLst/>
              <a:rect l="l" t="t" r="r" b="b"/>
              <a:pathLst>
                <a:path w="378459" h="379729">
                  <a:moveTo>
                    <a:pt x="307339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308864"/>
                  </a:lnTo>
                  <a:lnTo>
                    <a:pt x="5550" y="336345"/>
                  </a:lnTo>
                  <a:lnTo>
                    <a:pt x="20685" y="358790"/>
                  </a:lnTo>
                  <a:lnTo>
                    <a:pt x="43130" y="373925"/>
                  </a:lnTo>
                  <a:lnTo>
                    <a:pt x="70612" y="379476"/>
                  </a:lnTo>
                  <a:lnTo>
                    <a:pt x="307339" y="379476"/>
                  </a:lnTo>
                  <a:lnTo>
                    <a:pt x="334821" y="373925"/>
                  </a:lnTo>
                  <a:lnTo>
                    <a:pt x="357266" y="358790"/>
                  </a:lnTo>
                  <a:lnTo>
                    <a:pt x="372401" y="336345"/>
                  </a:lnTo>
                  <a:lnTo>
                    <a:pt x="377951" y="308864"/>
                  </a:lnTo>
                  <a:lnTo>
                    <a:pt x="377951" y="70612"/>
                  </a:lnTo>
                  <a:lnTo>
                    <a:pt x="372401" y="43130"/>
                  </a:lnTo>
                  <a:lnTo>
                    <a:pt x="357266" y="20685"/>
                  </a:lnTo>
                  <a:lnTo>
                    <a:pt x="334821" y="5550"/>
                  </a:lnTo>
                  <a:lnTo>
                    <a:pt x="30733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9433" y="5040630"/>
              <a:ext cx="378460" cy="379730"/>
            </a:xfrm>
            <a:custGeom>
              <a:avLst/>
              <a:gdLst/>
              <a:ahLst/>
              <a:cxnLst/>
              <a:rect l="l" t="t" r="r" b="b"/>
              <a:pathLst>
                <a:path w="378459" h="37972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307339" y="0"/>
                  </a:lnTo>
                  <a:lnTo>
                    <a:pt x="334821" y="5550"/>
                  </a:lnTo>
                  <a:lnTo>
                    <a:pt x="357266" y="20685"/>
                  </a:lnTo>
                  <a:lnTo>
                    <a:pt x="372401" y="43130"/>
                  </a:lnTo>
                  <a:lnTo>
                    <a:pt x="377951" y="70612"/>
                  </a:lnTo>
                  <a:lnTo>
                    <a:pt x="377951" y="308864"/>
                  </a:lnTo>
                  <a:lnTo>
                    <a:pt x="372401" y="336345"/>
                  </a:lnTo>
                  <a:lnTo>
                    <a:pt x="357266" y="358790"/>
                  </a:lnTo>
                  <a:lnTo>
                    <a:pt x="334821" y="373925"/>
                  </a:lnTo>
                  <a:lnTo>
                    <a:pt x="307339" y="379476"/>
                  </a:lnTo>
                  <a:lnTo>
                    <a:pt x="70612" y="379476"/>
                  </a:lnTo>
                  <a:lnTo>
                    <a:pt x="43130" y="373925"/>
                  </a:lnTo>
                  <a:lnTo>
                    <a:pt x="20685" y="358790"/>
                  </a:lnTo>
                  <a:lnTo>
                    <a:pt x="5550" y="336345"/>
                  </a:lnTo>
                  <a:lnTo>
                    <a:pt x="0" y="308864"/>
                  </a:lnTo>
                  <a:lnTo>
                    <a:pt x="0" y="70612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41796" y="5033517"/>
            <a:ext cx="17208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0" dirty="0">
                <a:solidFill>
                  <a:srgbClr val="404154"/>
                </a:solidFill>
                <a:latin typeface="Verdana"/>
                <a:cs typeface="Verdana"/>
              </a:rPr>
              <a:t>3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41285" y="4996688"/>
            <a:ext cx="6699884" cy="1166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404154"/>
                </a:solidFill>
                <a:latin typeface="Verdana"/>
                <a:cs typeface="Verdana"/>
              </a:rPr>
              <a:t>Legal</a:t>
            </a:r>
            <a:r>
              <a:rPr sz="1650" spc="-16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Verdana"/>
                <a:cs typeface="Verdana"/>
              </a:rPr>
              <a:t>Adaptation</a:t>
            </a:r>
            <a:endParaRPr sz="165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695"/>
              </a:spcBef>
            </a:pP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Courts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and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legislators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began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2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recognize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404154"/>
                </a:solidFill>
                <a:latin typeface="Arial"/>
                <a:cs typeface="Arial"/>
              </a:rPr>
              <a:t>that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unauthorized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2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computer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systems</a:t>
            </a:r>
            <a:r>
              <a:rPr sz="13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could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constitute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5" dirty="0">
                <a:solidFill>
                  <a:srgbClr val="404154"/>
                </a:solidFill>
                <a:latin typeface="Arial"/>
                <a:cs typeface="Arial"/>
              </a:rPr>
              <a:t>form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trespass,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leading</a:t>
            </a:r>
            <a:r>
              <a:rPr sz="1300" spc="1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2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development</a:t>
            </a:r>
            <a:r>
              <a:rPr sz="1300" spc="10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new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404154"/>
                </a:solidFill>
                <a:latin typeface="Arial"/>
                <a:cs typeface="Arial"/>
              </a:rPr>
              <a:t>laws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legal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interpretations.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35623" y="6713219"/>
            <a:ext cx="948055" cy="386080"/>
            <a:chOff x="6135623" y="6713219"/>
            <a:chExt cx="948055" cy="386080"/>
          </a:xfrm>
        </p:grpSpPr>
        <p:sp>
          <p:nvSpPr>
            <p:cNvPr id="23" name="object 23"/>
            <p:cNvSpPr/>
            <p:nvPr/>
          </p:nvSpPr>
          <p:spPr>
            <a:xfrm>
              <a:off x="6493763" y="6894575"/>
              <a:ext cx="589915" cy="22860"/>
            </a:xfrm>
            <a:custGeom>
              <a:avLst/>
              <a:gdLst/>
              <a:ahLst/>
              <a:cxnLst/>
              <a:rect l="l" t="t" r="r" b="b"/>
              <a:pathLst>
                <a:path w="589915" h="22859">
                  <a:moveTo>
                    <a:pt x="584708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80" y="22860"/>
                  </a:lnTo>
                  <a:lnTo>
                    <a:pt x="584708" y="22860"/>
                  </a:lnTo>
                  <a:lnTo>
                    <a:pt x="589788" y="17780"/>
                  </a:lnTo>
                  <a:lnTo>
                    <a:pt x="589788" y="5080"/>
                  </a:lnTo>
                  <a:lnTo>
                    <a:pt x="584708" y="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39433" y="6717029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59">
                  <a:moveTo>
                    <a:pt x="307339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307403"/>
                  </a:lnTo>
                  <a:lnTo>
                    <a:pt x="5550" y="334864"/>
                  </a:lnTo>
                  <a:lnTo>
                    <a:pt x="20685" y="357289"/>
                  </a:lnTo>
                  <a:lnTo>
                    <a:pt x="43130" y="372408"/>
                  </a:lnTo>
                  <a:lnTo>
                    <a:pt x="70612" y="377952"/>
                  </a:lnTo>
                  <a:lnTo>
                    <a:pt x="307339" y="377952"/>
                  </a:lnTo>
                  <a:lnTo>
                    <a:pt x="334821" y="372408"/>
                  </a:lnTo>
                  <a:lnTo>
                    <a:pt x="357266" y="357289"/>
                  </a:lnTo>
                  <a:lnTo>
                    <a:pt x="372401" y="334864"/>
                  </a:lnTo>
                  <a:lnTo>
                    <a:pt x="377951" y="307403"/>
                  </a:lnTo>
                  <a:lnTo>
                    <a:pt x="377951" y="70612"/>
                  </a:lnTo>
                  <a:lnTo>
                    <a:pt x="372401" y="43130"/>
                  </a:lnTo>
                  <a:lnTo>
                    <a:pt x="357266" y="20685"/>
                  </a:lnTo>
                  <a:lnTo>
                    <a:pt x="334821" y="5550"/>
                  </a:lnTo>
                  <a:lnTo>
                    <a:pt x="30733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39433" y="6717029"/>
              <a:ext cx="378460" cy="378460"/>
            </a:xfrm>
            <a:custGeom>
              <a:avLst/>
              <a:gdLst/>
              <a:ahLst/>
              <a:cxnLst/>
              <a:rect l="l" t="t" r="r" b="b"/>
              <a:pathLst>
                <a:path w="378459" h="378459">
                  <a:moveTo>
                    <a:pt x="0" y="70612"/>
                  </a:moveTo>
                  <a:lnTo>
                    <a:pt x="5550" y="43130"/>
                  </a:lnTo>
                  <a:lnTo>
                    <a:pt x="20685" y="20685"/>
                  </a:lnTo>
                  <a:lnTo>
                    <a:pt x="43130" y="5550"/>
                  </a:lnTo>
                  <a:lnTo>
                    <a:pt x="70612" y="0"/>
                  </a:lnTo>
                  <a:lnTo>
                    <a:pt x="307339" y="0"/>
                  </a:lnTo>
                  <a:lnTo>
                    <a:pt x="334821" y="5550"/>
                  </a:lnTo>
                  <a:lnTo>
                    <a:pt x="357266" y="20685"/>
                  </a:lnTo>
                  <a:lnTo>
                    <a:pt x="372401" y="43130"/>
                  </a:lnTo>
                  <a:lnTo>
                    <a:pt x="377951" y="70612"/>
                  </a:lnTo>
                  <a:lnTo>
                    <a:pt x="377951" y="307403"/>
                  </a:lnTo>
                  <a:lnTo>
                    <a:pt x="372401" y="334864"/>
                  </a:lnTo>
                  <a:lnTo>
                    <a:pt x="357266" y="357289"/>
                  </a:lnTo>
                  <a:lnTo>
                    <a:pt x="334821" y="372408"/>
                  </a:lnTo>
                  <a:lnTo>
                    <a:pt x="307339" y="377952"/>
                  </a:lnTo>
                  <a:lnTo>
                    <a:pt x="70612" y="377952"/>
                  </a:lnTo>
                  <a:lnTo>
                    <a:pt x="43130" y="372408"/>
                  </a:lnTo>
                  <a:lnTo>
                    <a:pt x="20685" y="357289"/>
                  </a:lnTo>
                  <a:lnTo>
                    <a:pt x="5550" y="334864"/>
                  </a:lnTo>
                  <a:lnTo>
                    <a:pt x="0" y="307403"/>
                  </a:lnTo>
                  <a:lnTo>
                    <a:pt x="0" y="70612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240907" y="6709664"/>
            <a:ext cx="17399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0" dirty="0">
                <a:solidFill>
                  <a:srgbClr val="404154"/>
                </a:solidFill>
                <a:latin typeface="Verdana"/>
                <a:cs typeface="Verdana"/>
              </a:rPr>
              <a:t>4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241285" y="6672833"/>
            <a:ext cx="6658609" cy="899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404154"/>
                </a:solidFill>
                <a:latin typeface="Verdana"/>
                <a:cs typeface="Verdana"/>
              </a:rPr>
              <a:t>Current</a:t>
            </a:r>
            <a:r>
              <a:rPr sz="1650" spc="-13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Verdana"/>
                <a:cs typeface="Verdana"/>
              </a:rPr>
              <a:t>Landscape</a:t>
            </a:r>
            <a:endParaRPr sz="1650">
              <a:latin typeface="Verdana"/>
              <a:cs typeface="Verdana"/>
            </a:endParaRPr>
          </a:p>
          <a:p>
            <a:pPr marL="12700" marR="5080">
              <a:lnSpc>
                <a:spcPct val="134600"/>
              </a:lnSpc>
              <a:spcBef>
                <a:spcPts val="695"/>
              </a:spcBef>
            </a:pP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Today,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trespass is</a:t>
            </a:r>
            <a:r>
              <a:rPr sz="13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3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recognized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legal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concept,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 encompassing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various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forms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90" dirty="0">
                <a:solidFill>
                  <a:srgbClr val="404154"/>
                </a:solidFill>
                <a:latin typeface="Arial"/>
                <a:cs typeface="Arial"/>
              </a:rPr>
              <a:t>of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access,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data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breaches,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cyber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intrusions.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505434"/>
            <a:ext cx="10567670" cy="1345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4100" spc="105" dirty="0"/>
              <a:t>Hong</a:t>
            </a:r>
            <a:r>
              <a:rPr sz="4100" spc="-340" dirty="0"/>
              <a:t> </a:t>
            </a:r>
            <a:r>
              <a:rPr sz="4100" spc="75" dirty="0"/>
              <a:t>Kong</a:t>
            </a:r>
            <a:r>
              <a:rPr sz="4100" spc="-330" dirty="0"/>
              <a:t> </a:t>
            </a:r>
            <a:r>
              <a:rPr sz="4100" spc="50" dirty="0"/>
              <a:t>Computer</a:t>
            </a:r>
            <a:r>
              <a:rPr sz="4100" spc="-345" dirty="0"/>
              <a:t> </a:t>
            </a:r>
            <a:r>
              <a:rPr sz="4100" spc="-30" dirty="0"/>
              <a:t>Crimes</a:t>
            </a:r>
            <a:r>
              <a:rPr sz="4100" spc="-330" dirty="0"/>
              <a:t> </a:t>
            </a:r>
            <a:r>
              <a:rPr sz="4100" spc="-10" dirty="0"/>
              <a:t>Ordinance Provisions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733044" y="2310383"/>
            <a:ext cx="6482080" cy="2571115"/>
            <a:chOff x="733044" y="2310383"/>
            <a:chExt cx="6482080" cy="2571115"/>
          </a:xfrm>
        </p:grpSpPr>
        <p:sp>
          <p:nvSpPr>
            <p:cNvPr id="4" name="object 4"/>
            <p:cNvSpPr/>
            <p:nvPr/>
          </p:nvSpPr>
          <p:spPr>
            <a:xfrm>
              <a:off x="736854" y="2314193"/>
              <a:ext cx="6474460" cy="2563495"/>
            </a:xfrm>
            <a:custGeom>
              <a:avLst/>
              <a:gdLst/>
              <a:ahLst/>
              <a:cxnLst/>
              <a:rect l="l" t="t" r="r" b="b"/>
              <a:pathLst>
                <a:path w="6474459" h="2563495">
                  <a:moveTo>
                    <a:pt x="6385687" y="0"/>
                  </a:moveTo>
                  <a:lnTo>
                    <a:pt x="88277" y="0"/>
                  </a:lnTo>
                  <a:lnTo>
                    <a:pt x="53915" y="6933"/>
                  </a:lnTo>
                  <a:lnTo>
                    <a:pt x="25855" y="25844"/>
                  </a:lnTo>
                  <a:lnTo>
                    <a:pt x="6937" y="53899"/>
                  </a:lnTo>
                  <a:lnTo>
                    <a:pt x="0" y="88264"/>
                  </a:lnTo>
                  <a:lnTo>
                    <a:pt x="0" y="2475103"/>
                  </a:lnTo>
                  <a:lnTo>
                    <a:pt x="6937" y="2509468"/>
                  </a:lnTo>
                  <a:lnTo>
                    <a:pt x="25855" y="2537523"/>
                  </a:lnTo>
                  <a:lnTo>
                    <a:pt x="53915" y="2556434"/>
                  </a:lnTo>
                  <a:lnTo>
                    <a:pt x="88277" y="2563367"/>
                  </a:lnTo>
                  <a:lnTo>
                    <a:pt x="6385687" y="2563367"/>
                  </a:lnTo>
                  <a:lnTo>
                    <a:pt x="6420052" y="2556434"/>
                  </a:lnTo>
                  <a:lnTo>
                    <a:pt x="6448107" y="2537523"/>
                  </a:lnTo>
                  <a:lnTo>
                    <a:pt x="6467018" y="2509468"/>
                  </a:lnTo>
                  <a:lnTo>
                    <a:pt x="6473952" y="2475103"/>
                  </a:lnTo>
                  <a:lnTo>
                    <a:pt x="6473952" y="88264"/>
                  </a:lnTo>
                  <a:lnTo>
                    <a:pt x="6467018" y="53899"/>
                  </a:lnTo>
                  <a:lnTo>
                    <a:pt x="6448107" y="25844"/>
                  </a:lnTo>
                  <a:lnTo>
                    <a:pt x="6420052" y="6933"/>
                  </a:lnTo>
                  <a:lnTo>
                    <a:pt x="6385687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6854" y="2314193"/>
              <a:ext cx="6474460" cy="2563495"/>
            </a:xfrm>
            <a:custGeom>
              <a:avLst/>
              <a:gdLst/>
              <a:ahLst/>
              <a:cxnLst/>
              <a:rect l="l" t="t" r="r" b="b"/>
              <a:pathLst>
                <a:path w="6474459" h="2563495">
                  <a:moveTo>
                    <a:pt x="0" y="88264"/>
                  </a:moveTo>
                  <a:lnTo>
                    <a:pt x="6937" y="53899"/>
                  </a:lnTo>
                  <a:lnTo>
                    <a:pt x="25855" y="25844"/>
                  </a:lnTo>
                  <a:lnTo>
                    <a:pt x="53915" y="6933"/>
                  </a:lnTo>
                  <a:lnTo>
                    <a:pt x="88277" y="0"/>
                  </a:lnTo>
                  <a:lnTo>
                    <a:pt x="6385687" y="0"/>
                  </a:lnTo>
                  <a:lnTo>
                    <a:pt x="6420052" y="6933"/>
                  </a:lnTo>
                  <a:lnTo>
                    <a:pt x="6448107" y="25844"/>
                  </a:lnTo>
                  <a:lnTo>
                    <a:pt x="6467018" y="53899"/>
                  </a:lnTo>
                  <a:lnTo>
                    <a:pt x="6473952" y="88264"/>
                  </a:lnTo>
                  <a:lnTo>
                    <a:pt x="6473952" y="2475103"/>
                  </a:lnTo>
                  <a:lnTo>
                    <a:pt x="6467018" y="2509468"/>
                  </a:lnTo>
                  <a:lnTo>
                    <a:pt x="6448107" y="2537523"/>
                  </a:lnTo>
                  <a:lnTo>
                    <a:pt x="6420052" y="2556434"/>
                  </a:lnTo>
                  <a:lnTo>
                    <a:pt x="6385687" y="2563367"/>
                  </a:lnTo>
                  <a:lnTo>
                    <a:pt x="88277" y="2563367"/>
                  </a:lnTo>
                  <a:lnTo>
                    <a:pt x="53915" y="2556434"/>
                  </a:lnTo>
                  <a:lnTo>
                    <a:pt x="25855" y="2537523"/>
                  </a:lnTo>
                  <a:lnTo>
                    <a:pt x="6937" y="2509468"/>
                  </a:lnTo>
                  <a:lnTo>
                    <a:pt x="0" y="2475103"/>
                  </a:lnTo>
                  <a:lnTo>
                    <a:pt x="0" y="88264"/>
                  </a:lnTo>
                  <a:close/>
                </a:path>
              </a:pathLst>
            </a:custGeom>
            <a:ln w="7619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1324" y="2489758"/>
            <a:ext cx="6037580" cy="211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020">
              <a:lnSpc>
                <a:spcPct val="105400"/>
              </a:lnSpc>
              <a:spcBef>
                <a:spcPts val="95"/>
              </a:spcBef>
            </a:pP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Section</a:t>
            </a:r>
            <a:r>
              <a:rPr sz="2050" spc="-13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395" dirty="0">
                <a:solidFill>
                  <a:srgbClr val="404154"/>
                </a:solidFill>
                <a:latin typeface="Verdana"/>
                <a:cs typeface="Verdana"/>
              </a:rPr>
              <a:t>161:</a:t>
            </a:r>
            <a:r>
              <a:rPr sz="2050" spc="-9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Access</a:t>
            </a:r>
            <a:r>
              <a:rPr sz="2050" spc="-13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to</a:t>
            </a:r>
            <a:r>
              <a:rPr sz="2050" spc="-10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Computer</a:t>
            </a:r>
            <a:r>
              <a:rPr sz="2050" spc="-114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60" dirty="0">
                <a:solidFill>
                  <a:srgbClr val="404154"/>
                </a:solidFill>
                <a:latin typeface="Verdana"/>
                <a:cs typeface="Verdana"/>
              </a:rPr>
              <a:t>with</a:t>
            </a:r>
            <a:r>
              <a:rPr sz="2050" spc="-12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404154"/>
                </a:solidFill>
                <a:latin typeface="Verdana"/>
                <a:cs typeface="Verdana"/>
              </a:rPr>
              <a:t>Criminal </a:t>
            </a:r>
            <a:r>
              <a:rPr sz="2050" spc="-30" dirty="0">
                <a:solidFill>
                  <a:srgbClr val="404154"/>
                </a:solidFill>
                <a:latin typeface="Verdana"/>
                <a:cs typeface="Verdana"/>
              </a:rPr>
              <a:t>or</a:t>
            </a:r>
            <a:r>
              <a:rPr sz="2050" spc="-15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404154"/>
                </a:solidFill>
                <a:latin typeface="Verdana"/>
                <a:cs typeface="Verdana"/>
              </a:rPr>
              <a:t>Dishonest</a:t>
            </a:r>
            <a:r>
              <a:rPr sz="2050" spc="-16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404154"/>
                </a:solidFill>
                <a:latin typeface="Verdana"/>
                <a:cs typeface="Verdana"/>
              </a:rPr>
              <a:t>Intent</a:t>
            </a:r>
            <a:endParaRPr sz="2050">
              <a:latin typeface="Verdana"/>
              <a:cs typeface="Verdana"/>
            </a:endParaRPr>
          </a:p>
          <a:p>
            <a:pPr marL="12700" marR="5080">
              <a:lnSpc>
                <a:spcPct val="131500"/>
              </a:lnSpc>
              <a:spcBef>
                <a:spcPts val="885"/>
              </a:spcBef>
            </a:pP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6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provision</a:t>
            </a:r>
            <a:r>
              <a:rPr sz="16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criminalizes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a </a:t>
            </a:r>
            <a:r>
              <a:rPr sz="1650" spc="105" dirty="0">
                <a:solidFill>
                  <a:srgbClr val="404154"/>
                </a:solidFill>
                <a:latin typeface="Arial"/>
                <a:cs typeface="Arial"/>
              </a:rPr>
              <a:t>computer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404154"/>
                </a:solidFill>
                <a:latin typeface="Arial"/>
                <a:cs typeface="Arial"/>
              </a:rPr>
              <a:t>with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404154"/>
                </a:solidFill>
                <a:latin typeface="Arial"/>
                <a:cs typeface="Arial"/>
              </a:rPr>
              <a:t>intent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404154"/>
                </a:solidFill>
                <a:latin typeface="Arial"/>
                <a:cs typeface="Arial"/>
              </a:rPr>
              <a:t>commit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an</a:t>
            </a:r>
            <a:r>
              <a:rPr sz="16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4154"/>
                </a:solidFill>
                <a:latin typeface="Arial"/>
                <a:cs typeface="Arial"/>
              </a:rPr>
              <a:t>offence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4154"/>
                </a:solidFill>
                <a:latin typeface="Arial"/>
                <a:cs typeface="Arial"/>
              </a:rPr>
              <a:t>or</a:t>
            </a:r>
            <a:r>
              <a:rPr sz="16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25" dirty="0">
                <a:solidFill>
                  <a:srgbClr val="404154"/>
                </a:solidFill>
                <a:latin typeface="Arial"/>
                <a:cs typeface="Arial"/>
              </a:rPr>
              <a:t>with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a 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dishonest</a:t>
            </a:r>
            <a:r>
              <a:rPr sz="16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404154"/>
                </a:solidFill>
                <a:latin typeface="Arial"/>
                <a:cs typeface="Arial"/>
              </a:rPr>
              <a:t>intent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deceive.</a:t>
            </a:r>
            <a:r>
              <a:rPr sz="16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90" dirty="0">
                <a:solidFill>
                  <a:srgbClr val="404154"/>
                </a:solidFill>
                <a:latin typeface="Arial"/>
                <a:cs typeface="Arial"/>
              </a:rPr>
              <a:t>It</a:t>
            </a:r>
            <a:r>
              <a:rPr sz="16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carries</a:t>
            </a:r>
            <a:r>
              <a:rPr sz="16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6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404154"/>
                </a:solidFill>
                <a:latin typeface="Arial"/>
                <a:cs typeface="Arial"/>
              </a:rPr>
              <a:t>maximum</a:t>
            </a:r>
            <a:r>
              <a:rPr sz="16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penalty</a:t>
            </a:r>
            <a:r>
              <a:rPr sz="16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30" dirty="0">
                <a:solidFill>
                  <a:srgbClr val="404154"/>
                </a:solidFill>
                <a:latin typeface="Arial"/>
                <a:cs typeface="Arial"/>
              </a:rPr>
              <a:t>of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five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years'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imprisonment.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17307" y="2310383"/>
            <a:ext cx="6482080" cy="2571115"/>
            <a:chOff x="7417307" y="2310383"/>
            <a:chExt cx="6482080" cy="2571115"/>
          </a:xfrm>
        </p:grpSpPr>
        <p:sp>
          <p:nvSpPr>
            <p:cNvPr id="8" name="object 8"/>
            <p:cNvSpPr/>
            <p:nvPr/>
          </p:nvSpPr>
          <p:spPr>
            <a:xfrm>
              <a:off x="7421117" y="2314193"/>
              <a:ext cx="6474460" cy="2563495"/>
            </a:xfrm>
            <a:custGeom>
              <a:avLst/>
              <a:gdLst/>
              <a:ahLst/>
              <a:cxnLst/>
              <a:rect l="l" t="t" r="r" b="b"/>
              <a:pathLst>
                <a:path w="6474459" h="2563495">
                  <a:moveTo>
                    <a:pt x="6385687" y="0"/>
                  </a:moveTo>
                  <a:lnTo>
                    <a:pt x="88264" y="0"/>
                  </a:lnTo>
                  <a:lnTo>
                    <a:pt x="53899" y="6933"/>
                  </a:lnTo>
                  <a:lnTo>
                    <a:pt x="25844" y="25844"/>
                  </a:lnTo>
                  <a:lnTo>
                    <a:pt x="6933" y="53899"/>
                  </a:lnTo>
                  <a:lnTo>
                    <a:pt x="0" y="88264"/>
                  </a:lnTo>
                  <a:lnTo>
                    <a:pt x="0" y="2475103"/>
                  </a:lnTo>
                  <a:lnTo>
                    <a:pt x="6933" y="2509468"/>
                  </a:lnTo>
                  <a:lnTo>
                    <a:pt x="25844" y="2537523"/>
                  </a:lnTo>
                  <a:lnTo>
                    <a:pt x="53899" y="2556434"/>
                  </a:lnTo>
                  <a:lnTo>
                    <a:pt x="88264" y="2563367"/>
                  </a:lnTo>
                  <a:lnTo>
                    <a:pt x="6385687" y="2563367"/>
                  </a:lnTo>
                  <a:lnTo>
                    <a:pt x="6420052" y="2556434"/>
                  </a:lnTo>
                  <a:lnTo>
                    <a:pt x="6448107" y="2537523"/>
                  </a:lnTo>
                  <a:lnTo>
                    <a:pt x="6467018" y="2509468"/>
                  </a:lnTo>
                  <a:lnTo>
                    <a:pt x="6473951" y="2475103"/>
                  </a:lnTo>
                  <a:lnTo>
                    <a:pt x="6473951" y="88264"/>
                  </a:lnTo>
                  <a:lnTo>
                    <a:pt x="6467018" y="53899"/>
                  </a:lnTo>
                  <a:lnTo>
                    <a:pt x="6448107" y="25844"/>
                  </a:lnTo>
                  <a:lnTo>
                    <a:pt x="6420052" y="6933"/>
                  </a:lnTo>
                  <a:lnTo>
                    <a:pt x="6385687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1117" y="2314193"/>
              <a:ext cx="6474460" cy="2563495"/>
            </a:xfrm>
            <a:custGeom>
              <a:avLst/>
              <a:gdLst/>
              <a:ahLst/>
              <a:cxnLst/>
              <a:rect l="l" t="t" r="r" b="b"/>
              <a:pathLst>
                <a:path w="6474459" h="2563495">
                  <a:moveTo>
                    <a:pt x="0" y="88264"/>
                  </a:moveTo>
                  <a:lnTo>
                    <a:pt x="6933" y="53899"/>
                  </a:lnTo>
                  <a:lnTo>
                    <a:pt x="25844" y="25844"/>
                  </a:lnTo>
                  <a:lnTo>
                    <a:pt x="53899" y="6933"/>
                  </a:lnTo>
                  <a:lnTo>
                    <a:pt x="88264" y="0"/>
                  </a:lnTo>
                  <a:lnTo>
                    <a:pt x="6385687" y="0"/>
                  </a:lnTo>
                  <a:lnTo>
                    <a:pt x="6420052" y="6933"/>
                  </a:lnTo>
                  <a:lnTo>
                    <a:pt x="6448107" y="25844"/>
                  </a:lnTo>
                  <a:lnTo>
                    <a:pt x="6467018" y="53899"/>
                  </a:lnTo>
                  <a:lnTo>
                    <a:pt x="6473951" y="88264"/>
                  </a:lnTo>
                  <a:lnTo>
                    <a:pt x="6473951" y="2475103"/>
                  </a:lnTo>
                  <a:lnTo>
                    <a:pt x="6467018" y="2509468"/>
                  </a:lnTo>
                  <a:lnTo>
                    <a:pt x="6448107" y="2537523"/>
                  </a:lnTo>
                  <a:lnTo>
                    <a:pt x="6420052" y="2556434"/>
                  </a:lnTo>
                  <a:lnTo>
                    <a:pt x="6385687" y="2563367"/>
                  </a:lnTo>
                  <a:lnTo>
                    <a:pt x="88264" y="2563367"/>
                  </a:lnTo>
                  <a:lnTo>
                    <a:pt x="53899" y="2556434"/>
                  </a:lnTo>
                  <a:lnTo>
                    <a:pt x="25844" y="2537523"/>
                  </a:lnTo>
                  <a:lnTo>
                    <a:pt x="6933" y="2509468"/>
                  </a:lnTo>
                  <a:lnTo>
                    <a:pt x="0" y="2475103"/>
                  </a:lnTo>
                  <a:lnTo>
                    <a:pt x="0" y="88264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26222" y="2489758"/>
            <a:ext cx="6002020" cy="1788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39520">
              <a:lnSpc>
                <a:spcPct val="105400"/>
              </a:lnSpc>
              <a:spcBef>
                <a:spcPts val="95"/>
              </a:spcBef>
            </a:pP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Section</a:t>
            </a:r>
            <a:r>
              <a:rPr sz="2050" spc="-10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165" dirty="0">
                <a:solidFill>
                  <a:srgbClr val="404154"/>
                </a:solidFill>
                <a:latin typeface="Verdana"/>
                <a:cs typeface="Verdana"/>
              </a:rPr>
              <a:t>27A:</a:t>
            </a:r>
            <a:r>
              <a:rPr sz="2050" spc="-7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Unauthorized</a:t>
            </a:r>
            <a:r>
              <a:rPr sz="2050" spc="-9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Access</a:t>
            </a:r>
            <a:r>
              <a:rPr sz="2050" spc="-9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25" dirty="0">
                <a:solidFill>
                  <a:srgbClr val="404154"/>
                </a:solidFill>
                <a:latin typeface="Verdana"/>
                <a:cs typeface="Verdana"/>
              </a:rPr>
              <a:t>to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Computer</a:t>
            </a:r>
            <a:r>
              <a:rPr sz="2050" spc="-8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404154"/>
                </a:solidFill>
                <a:latin typeface="Verdana"/>
                <a:cs typeface="Verdana"/>
              </a:rPr>
              <a:t>by</a:t>
            </a:r>
            <a:r>
              <a:rPr sz="2050" spc="-7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404154"/>
                </a:solidFill>
                <a:latin typeface="Verdana"/>
                <a:cs typeface="Verdana"/>
              </a:rPr>
              <a:t>Telecommunications</a:t>
            </a:r>
            <a:endParaRPr sz="2050">
              <a:latin typeface="Verdana"/>
              <a:cs typeface="Verdana"/>
            </a:endParaRPr>
          </a:p>
          <a:p>
            <a:pPr marL="12700" marR="5080">
              <a:lnSpc>
                <a:spcPct val="131600"/>
              </a:lnSpc>
              <a:spcBef>
                <a:spcPts val="880"/>
              </a:spcBef>
            </a:pP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This 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section</a:t>
            </a:r>
            <a:r>
              <a:rPr sz="16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specifically</a:t>
            </a:r>
            <a:r>
              <a:rPr sz="16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addresses</a:t>
            </a:r>
            <a:r>
              <a:rPr sz="16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6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6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404154"/>
                </a:solidFill>
                <a:latin typeface="Arial"/>
                <a:cs typeface="Arial"/>
              </a:rPr>
              <a:t>to </a:t>
            </a:r>
            <a:r>
              <a:rPr sz="1650" spc="105" dirty="0">
                <a:solidFill>
                  <a:srgbClr val="404154"/>
                </a:solidFill>
                <a:latin typeface="Arial"/>
                <a:cs typeface="Arial"/>
              </a:rPr>
              <a:t>computer</a:t>
            </a:r>
            <a:r>
              <a:rPr sz="16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systems</a:t>
            </a:r>
            <a:r>
              <a:rPr sz="1650" spc="-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404154"/>
                </a:solidFill>
                <a:latin typeface="Arial"/>
                <a:cs typeface="Arial"/>
              </a:rPr>
              <a:t>through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telecommunications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4154"/>
                </a:solidFill>
                <a:latin typeface="Arial"/>
                <a:cs typeface="Arial"/>
              </a:rPr>
              <a:t>networks,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reflecting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interconnected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4154"/>
                </a:solidFill>
                <a:latin typeface="Arial"/>
                <a:cs typeface="Arial"/>
              </a:rPr>
              <a:t>nature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5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6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4154"/>
                </a:solidFill>
                <a:latin typeface="Arial"/>
                <a:cs typeface="Arial"/>
              </a:rPr>
              <a:t>modern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cybercrime.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3044" y="5084064"/>
            <a:ext cx="6482080" cy="2573020"/>
            <a:chOff x="733044" y="5084064"/>
            <a:chExt cx="6482080" cy="2573020"/>
          </a:xfrm>
        </p:grpSpPr>
        <p:sp>
          <p:nvSpPr>
            <p:cNvPr id="12" name="object 12"/>
            <p:cNvSpPr/>
            <p:nvPr/>
          </p:nvSpPr>
          <p:spPr>
            <a:xfrm>
              <a:off x="736854" y="5087874"/>
              <a:ext cx="6474460" cy="2565400"/>
            </a:xfrm>
            <a:custGeom>
              <a:avLst/>
              <a:gdLst/>
              <a:ahLst/>
              <a:cxnLst/>
              <a:rect l="l" t="t" r="r" b="b"/>
              <a:pathLst>
                <a:path w="6474459" h="2565400">
                  <a:moveTo>
                    <a:pt x="6385560" y="0"/>
                  </a:moveTo>
                  <a:lnTo>
                    <a:pt x="88341" y="0"/>
                  </a:lnTo>
                  <a:lnTo>
                    <a:pt x="53953" y="6935"/>
                  </a:lnTo>
                  <a:lnTo>
                    <a:pt x="25873" y="25860"/>
                  </a:lnTo>
                  <a:lnTo>
                    <a:pt x="6941" y="53953"/>
                  </a:lnTo>
                  <a:lnTo>
                    <a:pt x="0" y="88392"/>
                  </a:lnTo>
                  <a:lnTo>
                    <a:pt x="0" y="2476550"/>
                  </a:lnTo>
                  <a:lnTo>
                    <a:pt x="6941" y="2510938"/>
                  </a:lnTo>
                  <a:lnTo>
                    <a:pt x="25873" y="2539018"/>
                  </a:lnTo>
                  <a:lnTo>
                    <a:pt x="53953" y="2557950"/>
                  </a:lnTo>
                  <a:lnTo>
                    <a:pt x="88341" y="2564891"/>
                  </a:lnTo>
                  <a:lnTo>
                    <a:pt x="6385560" y="2564891"/>
                  </a:lnTo>
                  <a:lnTo>
                    <a:pt x="6419998" y="2557950"/>
                  </a:lnTo>
                  <a:lnTo>
                    <a:pt x="6448091" y="2539018"/>
                  </a:lnTo>
                  <a:lnTo>
                    <a:pt x="6467016" y="2510938"/>
                  </a:lnTo>
                  <a:lnTo>
                    <a:pt x="6473952" y="2476550"/>
                  </a:lnTo>
                  <a:lnTo>
                    <a:pt x="6473952" y="88392"/>
                  </a:lnTo>
                  <a:lnTo>
                    <a:pt x="6467016" y="53953"/>
                  </a:lnTo>
                  <a:lnTo>
                    <a:pt x="6448091" y="25860"/>
                  </a:lnTo>
                  <a:lnTo>
                    <a:pt x="6419998" y="6935"/>
                  </a:lnTo>
                  <a:lnTo>
                    <a:pt x="6385560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854" y="5087874"/>
              <a:ext cx="6474460" cy="2565400"/>
            </a:xfrm>
            <a:custGeom>
              <a:avLst/>
              <a:gdLst/>
              <a:ahLst/>
              <a:cxnLst/>
              <a:rect l="l" t="t" r="r" b="b"/>
              <a:pathLst>
                <a:path w="6474459" h="2565400">
                  <a:moveTo>
                    <a:pt x="0" y="88392"/>
                  </a:moveTo>
                  <a:lnTo>
                    <a:pt x="6941" y="53953"/>
                  </a:lnTo>
                  <a:lnTo>
                    <a:pt x="25873" y="25860"/>
                  </a:lnTo>
                  <a:lnTo>
                    <a:pt x="53953" y="6935"/>
                  </a:lnTo>
                  <a:lnTo>
                    <a:pt x="88341" y="0"/>
                  </a:lnTo>
                  <a:lnTo>
                    <a:pt x="6385560" y="0"/>
                  </a:lnTo>
                  <a:lnTo>
                    <a:pt x="6419998" y="6935"/>
                  </a:lnTo>
                  <a:lnTo>
                    <a:pt x="6448091" y="25860"/>
                  </a:lnTo>
                  <a:lnTo>
                    <a:pt x="6467016" y="53953"/>
                  </a:lnTo>
                  <a:lnTo>
                    <a:pt x="6473952" y="88392"/>
                  </a:lnTo>
                  <a:lnTo>
                    <a:pt x="6473952" y="2476550"/>
                  </a:lnTo>
                  <a:lnTo>
                    <a:pt x="6467016" y="2510938"/>
                  </a:lnTo>
                  <a:lnTo>
                    <a:pt x="6448091" y="2539018"/>
                  </a:lnTo>
                  <a:lnTo>
                    <a:pt x="6419998" y="2557950"/>
                  </a:lnTo>
                  <a:lnTo>
                    <a:pt x="6385560" y="2564891"/>
                  </a:lnTo>
                  <a:lnTo>
                    <a:pt x="88341" y="2564891"/>
                  </a:lnTo>
                  <a:lnTo>
                    <a:pt x="53953" y="2557950"/>
                  </a:lnTo>
                  <a:lnTo>
                    <a:pt x="25873" y="2539018"/>
                  </a:lnTo>
                  <a:lnTo>
                    <a:pt x="6941" y="2510938"/>
                  </a:lnTo>
                  <a:lnTo>
                    <a:pt x="0" y="2476550"/>
                  </a:lnTo>
                  <a:lnTo>
                    <a:pt x="0" y="88392"/>
                  </a:lnTo>
                  <a:close/>
                </a:path>
              </a:pathLst>
            </a:custGeom>
            <a:ln w="7619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41324" y="5264708"/>
            <a:ext cx="5999480" cy="178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1680">
              <a:lnSpc>
                <a:spcPct val="105400"/>
              </a:lnSpc>
              <a:spcBef>
                <a:spcPts val="100"/>
              </a:spcBef>
            </a:pP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Section</a:t>
            </a:r>
            <a:r>
              <a:rPr sz="2050" spc="-11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120" dirty="0">
                <a:solidFill>
                  <a:srgbClr val="404154"/>
                </a:solidFill>
                <a:latin typeface="Verdana"/>
                <a:cs typeface="Verdana"/>
              </a:rPr>
              <a:t>60:</a:t>
            </a:r>
            <a:r>
              <a:rPr sz="2050" spc="-8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Making</a:t>
            </a:r>
            <a:r>
              <a:rPr sz="2050" spc="-9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35" dirty="0">
                <a:solidFill>
                  <a:srgbClr val="404154"/>
                </a:solidFill>
                <a:latin typeface="Verdana"/>
                <a:cs typeface="Verdana"/>
              </a:rPr>
              <a:t>False</a:t>
            </a:r>
            <a:r>
              <a:rPr sz="2050" spc="-9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404154"/>
                </a:solidFill>
                <a:latin typeface="Verdana"/>
                <a:cs typeface="Verdana"/>
              </a:rPr>
              <a:t>Entries</a:t>
            </a:r>
            <a:r>
              <a:rPr sz="2050" spc="-8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in</a:t>
            </a:r>
            <a:r>
              <a:rPr sz="2050" spc="-9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404154"/>
                </a:solidFill>
                <a:latin typeface="Verdana"/>
                <a:cs typeface="Verdana"/>
              </a:rPr>
              <a:t>Bank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Books</a:t>
            </a:r>
            <a:r>
              <a:rPr sz="2050" spc="-16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404154"/>
                </a:solidFill>
                <a:latin typeface="Verdana"/>
                <a:cs typeface="Verdana"/>
              </a:rPr>
              <a:t>by</a:t>
            </a:r>
            <a:r>
              <a:rPr sz="2050" spc="-17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404154"/>
                </a:solidFill>
                <a:latin typeface="Verdana"/>
                <a:cs typeface="Verdana"/>
              </a:rPr>
              <a:t>Computer</a:t>
            </a:r>
            <a:endParaRPr sz="2050">
              <a:latin typeface="Verdana"/>
              <a:cs typeface="Verdana"/>
            </a:endParaRPr>
          </a:p>
          <a:p>
            <a:pPr marL="12700" marR="5080">
              <a:lnSpc>
                <a:spcPct val="131500"/>
              </a:lnSpc>
              <a:spcBef>
                <a:spcPts val="880"/>
              </a:spcBef>
            </a:pP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6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4154"/>
                </a:solidFill>
                <a:latin typeface="Arial"/>
                <a:cs typeface="Arial"/>
              </a:rPr>
              <a:t>provision</a:t>
            </a:r>
            <a:r>
              <a:rPr sz="16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4154"/>
                </a:solidFill>
                <a:latin typeface="Arial"/>
                <a:cs typeface="Arial"/>
              </a:rPr>
              <a:t>targets</a:t>
            </a:r>
            <a:r>
              <a:rPr sz="16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4154"/>
                </a:solidFill>
                <a:latin typeface="Arial"/>
                <a:cs typeface="Arial"/>
              </a:rPr>
              <a:t>financial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cybercrime,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addressing</a:t>
            </a:r>
            <a:r>
              <a:rPr sz="16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the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use</a:t>
            </a:r>
            <a:r>
              <a:rPr sz="16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5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6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computers</a:t>
            </a:r>
            <a:r>
              <a:rPr sz="16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4154"/>
                </a:solidFill>
                <a:latin typeface="Arial"/>
                <a:cs typeface="Arial"/>
              </a:rPr>
              <a:t>make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false</a:t>
            </a:r>
            <a:r>
              <a:rPr sz="1650" spc="-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entries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6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4154"/>
                </a:solidFill>
                <a:latin typeface="Arial"/>
                <a:cs typeface="Arial"/>
              </a:rPr>
              <a:t>bank</a:t>
            </a:r>
            <a:r>
              <a:rPr sz="16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records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404154"/>
                </a:solidFill>
                <a:latin typeface="Arial"/>
                <a:cs typeface="Arial"/>
              </a:rPr>
              <a:t>with </a:t>
            </a:r>
            <a:r>
              <a:rPr sz="1650" spc="114" dirty="0">
                <a:solidFill>
                  <a:srgbClr val="404154"/>
                </a:solidFill>
                <a:latin typeface="Arial"/>
                <a:cs typeface="Arial"/>
              </a:rPr>
              <a:t>intent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4154"/>
                </a:solidFill>
                <a:latin typeface="Arial"/>
                <a:cs typeface="Arial"/>
              </a:rPr>
              <a:t>defraud.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17307" y="5084064"/>
            <a:ext cx="6482080" cy="2573020"/>
            <a:chOff x="7417307" y="5084064"/>
            <a:chExt cx="6482080" cy="2573020"/>
          </a:xfrm>
        </p:grpSpPr>
        <p:sp>
          <p:nvSpPr>
            <p:cNvPr id="16" name="object 16"/>
            <p:cNvSpPr/>
            <p:nvPr/>
          </p:nvSpPr>
          <p:spPr>
            <a:xfrm>
              <a:off x="7421117" y="5087874"/>
              <a:ext cx="6474460" cy="2565400"/>
            </a:xfrm>
            <a:custGeom>
              <a:avLst/>
              <a:gdLst/>
              <a:ahLst/>
              <a:cxnLst/>
              <a:rect l="l" t="t" r="r" b="b"/>
              <a:pathLst>
                <a:path w="6474459" h="2565400">
                  <a:moveTo>
                    <a:pt x="6385560" y="0"/>
                  </a:moveTo>
                  <a:lnTo>
                    <a:pt x="88391" y="0"/>
                  </a:lnTo>
                  <a:lnTo>
                    <a:pt x="53953" y="6935"/>
                  </a:lnTo>
                  <a:lnTo>
                    <a:pt x="25860" y="25860"/>
                  </a:lnTo>
                  <a:lnTo>
                    <a:pt x="6935" y="53953"/>
                  </a:lnTo>
                  <a:lnTo>
                    <a:pt x="0" y="88392"/>
                  </a:lnTo>
                  <a:lnTo>
                    <a:pt x="0" y="2476550"/>
                  </a:lnTo>
                  <a:lnTo>
                    <a:pt x="6935" y="2510938"/>
                  </a:lnTo>
                  <a:lnTo>
                    <a:pt x="25860" y="2539018"/>
                  </a:lnTo>
                  <a:lnTo>
                    <a:pt x="53953" y="2557950"/>
                  </a:lnTo>
                  <a:lnTo>
                    <a:pt x="88391" y="2564891"/>
                  </a:lnTo>
                  <a:lnTo>
                    <a:pt x="6385560" y="2564891"/>
                  </a:lnTo>
                  <a:lnTo>
                    <a:pt x="6419998" y="2557950"/>
                  </a:lnTo>
                  <a:lnTo>
                    <a:pt x="6448091" y="2539018"/>
                  </a:lnTo>
                  <a:lnTo>
                    <a:pt x="6467016" y="2510938"/>
                  </a:lnTo>
                  <a:lnTo>
                    <a:pt x="6473951" y="2476550"/>
                  </a:lnTo>
                  <a:lnTo>
                    <a:pt x="6473951" y="88392"/>
                  </a:lnTo>
                  <a:lnTo>
                    <a:pt x="6467016" y="53953"/>
                  </a:lnTo>
                  <a:lnTo>
                    <a:pt x="6448091" y="25860"/>
                  </a:lnTo>
                  <a:lnTo>
                    <a:pt x="6419998" y="6935"/>
                  </a:lnTo>
                  <a:lnTo>
                    <a:pt x="6385560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1117" y="5087874"/>
              <a:ext cx="6474460" cy="2565400"/>
            </a:xfrm>
            <a:custGeom>
              <a:avLst/>
              <a:gdLst/>
              <a:ahLst/>
              <a:cxnLst/>
              <a:rect l="l" t="t" r="r" b="b"/>
              <a:pathLst>
                <a:path w="6474459" h="2565400">
                  <a:moveTo>
                    <a:pt x="0" y="88392"/>
                  </a:moveTo>
                  <a:lnTo>
                    <a:pt x="6935" y="53953"/>
                  </a:lnTo>
                  <a:lnTo>
                    <a:pt x="25860" y="25860"/>
                  </a:lnTo>
                  <a:lnTo>
                    <a:pt x="53953" y="6935"/>
                  </a:lnTo>
                  <a:lnTo>
                    <a:pt x="88391" y="0"/>
                  </a:lnTo>
                  <a:lnTo>
                    <a:pt x="6385560" y="0"/>
                  </a:lnTo>
                  <a:lnTo>
                    <a:pt x="6419998" y="6935"/>
                  </a:lnTo>
                  <a:lnTo>
                    <a:pt x="6448091" y="25860"/>
                  </a:lnTo>
                  <a:lnTo>
                    <a:pt x="6467016" y="53953"/>
                  </a:lnTo>
                  <a:lnTo>
                    <a:pt x="6473951" y="88392"/>
                  </a:lnTo>
                  <a:lnTo>
                    <a:pt x="6473951" y="2476550"/>
                  </a:lnTo>
                  <a:lnTo>
                    <a:pt x="6467016" y="2510938"/>
                  </a:lnTo>
                  <a:lnTo>
                    <a:pt x="6448091" y="2539018"/>
                  </a:lnTo>
                  <a:lnTo>
                    <a:pt x="6419998" y="2557950"/>
                  </a:lnTo>
                  <a:lnTo>
                    <a:pt x="6385560" y="2564891"/>
                  </a:lnTo>
                  <a:lnTo>
                    <a:pt x="88391" y="2564891"/>
                  </a:lnTo>
                  <a:lnTo>
                    <a:pt x="53953" y="2557950"/>
                  </a:lnTo>
                  <a:lnTo>
                    <a:pt x="25860" y="2539018"/>
                  </a:lnTo>
                  <a:lnTo>
                    <a:pt x="6935" y="2510938"/>
                  </a:lnTo>
                  <a:lnTo>
                    <a:pt x="0" y="2476550"/>
                  </a:lnTo>
                  <a:lnTo>
                    <a:pt x="0" y="88392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26222" y="5264708"/>
            <a:ext cx="5978525" cy="211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Section</a:t>
            </a:r>
            <a:r>
              <a:rPr sz="2050" spc="-6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180" dirty="0">
                <a:solidFill>
                  <a:srgbClr val="404154"/>
                </a:solidFill>
                <a:latin typeface="Verdana"/>
                <a:cs typeface="Verdana"/>
              </a:rPr>
              <a:t>85:</a:t>
            </a:r>
            <a:r>
              <a:rPr sz="2050" spc="-3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Obtaining</a:t>
            </a:r>
            <a:r>
              <a:rPr sz="2050" spc="-2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Unauthorized</a:t>
            </a:r>
            <a:r>
              <a:rPr sz="2050" spc="-6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Access</a:t>
            </a:r>
            <a:r>
              <a:rPr sz="2050" spc="-6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25" dirty="0">
                <a:solidFill>
                  <a:srgbClr val="404154"/>
                </a:solidFill>
                <a:latin typeface="Verdana"/>
                <a:cs typeface="Verdana"/>
              </a:rPr>
              <a:t>to </a:t>
            </a:r>
            <a:r>
              <a:rPr sz="2050" dirty="0">
                <a:solidFill>
                  <a:srgbClr val="404154"/>
                </a:solidFill>
                <a:latin typeface="Verdana"/>
                <a:cs typeface="Verdana"/>
              </a:rPr>
              <a:t>Computer</a:t>
            </a:r>
            <a:r>
              <a:rPr sz="2050" spc="-8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404154"/>
                </a:solidFill>
                <a:latin typeface="Verdana"/>
                <a:cs typeface="Verdana"/>
              </a:rPr>
              <a:t>by</a:t>
            </a:r>
            <a:r>
              <a:rPr sz="2050" spc="-7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404154"/>
                </a:solidFill>
                <a:latin typeface="Verdana"/>
                <a:cs typeface="Verdana"/>
              </a:rPr>
              <a:t>Telecommunications</a:t>
            </a:r>
            <a:endParaRPr sz="2050" dirty="0">
              <a:latin typeface="Verdana"/>
              <a:cs typeface="Verdana"/>
            </a:endParaRPr>
          </a:p>
          <a:p>
            <a:pPr marL="12700" marR="288925">
              <a:lnSpc>
                <a:spcPct val="131500"/>
              </a:lnSpc>
              <a:spcBef>
                <a:spcPts val="880"/>
              </a:spcBef>
            </a:pP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Similar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6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Section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27A,</a:t>
            </a:r>
            <a:r>
              <a:rPr sz="16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4154"/>
                </a:solidFill>
                <a:latin typeface="Arial"/>
                <a:cs typeface="Arial"/>
              </a:rPr>
              <a:t>provision</a:t>
            </a:r>
            <a:r>
              <a:rPr sz="16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4154"/>
                </a:solidFill>
                <a:latin typeface="Arial"/>
                <a:cs typeface="Arial"/>
              </a:rPr>
              <a:t>focuses</a:t>
            </a:r>
            <a:r>
              <a:rPr sz="16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on unauthorized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404154"/>
                </a:solidFill>
                <a:latin typeface="Arial"/>
                <a:cs typeface="Arial"/>
              </a:rPr>
              <a:t>through</a:t>
            </a:r>
            <a:r>
              <a:rPr sz="16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4154"/>
                </a:solidFill>
                <a:latin typeface="Arial"/>
                <a:cs typeface="Arial"/>
              </a:rPr>
              <a:t>telecommunications,</a:t>
            </a:r>
            <a:r>
              <a:rPr sz="16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404154"/>
                </a:solidFill>
                <a:latin typeface="Arial"/>
                <a:cs typeface="Arial"/>
              </a:rPr>
              <a:t>but</a:t>
            </a:r>
            <a:r>
              <a:rPr sz="16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404154"/>
                </a:solidFill>
                <a:latin typeface="Arial"/>
                <a:cs typeface="Arial"/>
              </a:rPr>
              <a:t>is </a:t>
            </a:r>
            <a:r>
              <a:rPr sz="1650" spc="55" dirty="0">
                <a:solidFill>
                  <a:srgbClr val="404154"/>
                </a:solidFill>
                <a:latin typeface="Arial"/>
                <a:cs typeface="Arial"/>
              </a:rPr>
              <a:t>specifically</a:t>
            </a:r>
            <a:r>
              <a:rPr sz="16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4154"/>
                </a:solidFill>
                <a:latin typeface="Arial"/>
                <a:cs typeface="Arial"/>
              </a:rPr>
              <a:t>located</a:t>
            </a:r>
            <a:r>
              <a:rPr sz="16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404154"/>
                </a:solidFill>
                <a:latin typeface="Arial"/>
                <a:cs typeface="Arial"/>
              </a:rPr>
              <a:t>within</a:t>
            </a:r>
            <a:r>
              <a:rPr sz="16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6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4154"/>
                </a:solidFill>
                <a:latin typeface="Arial"/>
                <a:cs typeface="Arial"/>
              </a:rPr>
              <a:t>Telecommunications </a:t>
            </a:r>
            <a:r>
              <a:rPr sz="1650" spc="40" dirty="0">
                <a:solidFill>
                  <a:srgbClr val="404154"/>
                </a:solidFill>
                <a:latin typeface="Arial"/>
                <a:cs typeface="Arial"/>
              </a:rPr>
              <a:t>Ordinance.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870965"/>
            <a:ext cx="11440795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spc="-85" dirty="0"/>
              <a:t>Key</a:t>
            </a:r>
            <a:r>
              <a:rPr spc="-190" dirty="0"/>
              <a:t> </a:t>
            </a:r>
            <a:r>
              <a:rPr spc="-60" dirty="0"/>
              <a:t>Principles:</a:t>
            </a:r>
            <a:r>
              <a:rPr spc="-185" dirty="0"/>
              <a:t> </a:t>
            </a:r>
            <a:r>
              <a:rPr dirty="0"/>
              <a:t>Unauthorized</a:t>
            </a:r>
            <a:r>
              <a:rPr spc="-185" dirty="0"/>
              <a:t> </a:t>
            </a:r>
            <a:r>
              <a:rPr dirty="0"/>
              <a:t>Access</a:t>
            </a:r>
            <a:r>
              <a:rPr spc="-185" dirty="0"/>
              <a:t> </a:t>
            </a:r>
            <a:r>
              <a:rPr spc="70" dirty="0"/>
              <a:t>and </a:t>
            </a:r>
            <a:r>
              <a:rPr spc="-10" dirty="0"/>
              <a:t>Interference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2875533"/>
            <a:ext cx="29622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B1B27"/>
                </a:solidFill>
                <a:latin typeface="Verdana"/>
                <a:cs typeface="Verdana"/>
              </a:rPr>
              <a:t>Unauthorized</a:t>
            </a:r>
            <a:r>
              <a:rPr sz="2200" spc="155" dirty="0">
                <a:solidFill>
                  <a:srgbClr val="1B1B27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1B1B27"/>
                </a:solidFill>
                <a:latin typeface="Verdana"/>
                <a:cs typeface="Verdana"/>
              </a:rPr>
              <a:t>Access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" y="3420541"/>
            <a:ext cx="3921125" cy="334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principle</a:t>
            </a:r>
            <a:r>
              <a:rPr sz="17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forms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cornerstone </a:t>
            </a:r>
            <a:r>
              <a:rPr sz="1750" spc="16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trespass.</a:t>
            </a:r>
            <a:r>
              <a:rPr sz="17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204" dirty="0">
                <a:solidFill>
                  <a:srgbClr val="404154"/>
                </a:solidFill>
                <a:latin typeface="Arial"/>
                <a:cs typeface="Arial"/>
              </a:rPr>
              <a:t>It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occurs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when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an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individual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gains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entry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7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computer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system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without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permission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or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exceeds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their</a:t>
            </a:r>
            <a:r>
              <a:rPr sz="17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authorized</a:t>
            </a:r>
            <a:r>
              <a:rPr sz="17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level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of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access.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can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include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actions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such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as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password</a:t>
            </a:r>
            <a:r>
              <a:rPr sz="17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cracking,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exploiting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security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vulnerabilities,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or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using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someone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else's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credentials.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665" y="2875533"/>
            <a:ext cx="17246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solidFill>
                  <a:srgbClr val="1B1B27"/>
                </a:solidFill>
                <a:latin typeface="Verdana"/>
                <a:cs typeface="Verdana"/>
              </a:rPr>
              <a:t>Interference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665" y="3420541"/>
            <a:ext cx="3973195" cy="334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Beyond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mere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access,</a:t>
            </a:r>
            <a:r>
              <a:rPr sz="17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interference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involves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actions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404154"/>
                </a:solidFill>
                <a:latin typeface="Arial"/>
                <a:cs typeface="Arial"/>
              </a:rPr>
              <a:t>that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disrupt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or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impair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functioning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computer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system.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can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include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introducing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malware,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altering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or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deleting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data,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or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causing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system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 crashes.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Interference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is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often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considered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more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severe </a:t>
            </a:r>
            <a:r>
              <a:rPr sz="1750" spc="150" dirty="0">
                <a:solidFill>
                  <a:srgbClr val="404154"/>
                </a:solidFill>
                <a:latin typeface="Arial"/>
                <a:cs typeface="Arial"/>
              </a:rPr>
              <a:t>form</a:t>
            </a:r>
            <a:r>
              <a:rPr sz="17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due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its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potentially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destructive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nature.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60406" y="2875533"/>
            <a:ext cx="31502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1B1B27"/>
                </a:solidFill>
                <a:latin typeface="Verdana"/>
                <a:cs typeface="Verdana"/>
              </a:rPr>
              <a:t>Intent</a:t>
            </a:r>
            <a:r>
              <a:rPr sz="2200" spc="-95" dirty="0">
                <a:solidFill>
                  <a:srgbClr val="1B1B27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B1B27"/>
                </a:solidFill>
                <a:latin typeface="Verdana"/>
                <a:cs typeface="Verdana"/>
              </a:rPr>
              <a:t>and</a:t>
            </a:r>
            <a:r>
              <a:rPr sz="2200" spc="-105" dirty="0">
                <a:solidFill>
                  <a:srgbClr val="1B1B27"/>
                </a:solidFill>
                <a:latin typeface="Verdana"/>
                <a:cs typeface="Verdana"/>
              </a:rPr>
              <a:t> </a:t>
            </a:r>
            <a:r>
              <a:rPr sz="2200" spc="35" dirty="0">
                <a:solidFill>
                  <a:srgbClr val="1B1B27"/>
                </a:solidFill>
                <a:latin typeface="Verdana"/>
                <a:cs typeface="Verdana"/>
              </a:rPr>
              <a:t>Knowledge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0406" y="3420541"/>
            <a:ext cx="3751579" cy="334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750" spc="100" dirty="0">
                <a:solidFill>
                  <a:srgbClr val="404154"/>
                </a:solidFill>
                <a:latin typeface="Arial"/>
                <a:cs typeface="Arial"/>
              </a:rPr>
              <a:t>Many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jurisdictions</a:t>
            </a:r>
            <a:r>
              <a:rPr sz="1750" spc="-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require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20" dirty="0">
                <a:solidFill>
                  <a:srgbClr val="404154"/>
                </a:solidFill>
                <a:latin typeface="Arial"/>
                <a:cs typeface="Arial"/>
              </a:rPr>
              <a:t>proof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of </a:t>
            </a:r>
            <a:r>
              <a:rPr sz="1750" spc="120" dirty="0">
                <a:solidFill>
                  <a:srgbClr val="404154"/>
                </a:solidFill>
                <a:latin typeface="Arial"/>
                <a:cs typeface="Arial"/>
              </a:rPr>
              <a:t>intent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or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knowledge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digital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7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offence.</a:t>
            </a:r>
            <a:r>
              <a:rPr sz="17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means</a:t>
            </a:r>
            <a:r>
              <a:rPr sz="17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that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accidental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may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404154"/>
                </a:solidFill>
                <a:latin typeface="Arial"/>
                <a:cs typeface="Arial"/>
              </a:rPr>
              <a:t>not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be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criminalized,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but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reckless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or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deliberate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actions</a:t>
            </a:r>
            <a:r>
              <a:rPr sz="17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are.</a:t>
            </a:r>
            <a:r>
              <a:rPr sz="175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level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of </a:t>
            </a:r>
            <a:r>
              <a:rPr sz="1750" spc="125" dirty="0">
                <a:solidFill>
                  <a:srgbClr val="404154"/>
                </a:solidFill>
                <a:latin typeface="Arial"/>
                <a:cs typeface="Arial"/>
              </a:rPr>
              <a:t>intent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required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can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vary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depending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on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specific</a:t>
            </a:r>
            <a:r>
              <a:rPr sz="1750" spc="-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legislation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and jurisdiction.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1092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002" y="2814573"/>
            <a:ext cx="82480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80" dirty="0"/>
              <a:t>Case</a:t>
            </a:r>
            <a:r>
              <a:rPr sz="3300" spc="-265" dirty="0"/>
              <a:t> </a:t>
            </a:r>
            <a:r>
              <a:rPr sz="3300" spc="-185" dirty="0"/>
              <a:t>Law:</a:t>
            </a:r>
            <a:r>
              <a:rPr sz="3300" spc="-265" dirty="0"/>
              <a:t> </a:t>
            </a:r>
            <a:r>
              <a:rPr sz="3300" spc="65" dirty="0"/>
              <a:t>R</a:t>
            </a:r>
            <a:r>
              <a:rPr sz="3300" spc="-265" dirty="0"/>
              <a:t> </a:t>
            </a:r>
            <a:r>
              <a:rPr sz="3300" spc="-240" dirty="0"/>
              <a:t>v</a:t>
            </a:r>
            <a:r>
              <a:rPr sz="3300" spc="-265" dirty="0"/>
              <a:t> </a:t>
            </a:r>
            <a:r>
              <a:rPr sz="3300" spc="55" dirty="0"/>
              <a:t>Gold</a:t>
            </a:r>
            <a:r>
              <a:rPr sz="3300" spc="-254" dirty="0"/>
              <a:t> </a:t>
            </a:r>
            <a:r>
              <a:rPr sz="3300" spc="80" dirty="0"/>
              <a:t>and</a:t>
            </a:r>
            <a:r>
              <a:rPr sz="3300" spc="-265" dirty="0"/>
              <a:t> </a:t>
            </a:r>
            <a:r>
              <a:rPr sz="3300" dirty="0"/>
              <a:t>Schifreen</a:t>
            </a:r>
            <a:r>
              <a:rPr sz="3300" spc="-265" dirty="0"/>
              <a:t> </a:t>
            </a:r>
            <a:r>
              <a:rPr sz="3300" spc="-335" dirty="0"/>
              <a:t>(1988)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591312" y="4969764"/>
            <a:ext cx="13448030" cy="784860"/>
            <a:chOff x="591312" y="4969764"/>
            <a:chExt cx="13448030" cy="784860"/>
          </a:xfrm>
        </p:grpSpPr>
        <p:sp>
          <p:nvSpPr>
            <p:cNvPr id="5" name="object 5"/>
            <p:cNvSpPr/>
            <p:nvPr/>
          </p:nvSpPr>
          <p:spPr>
            <a:xfrm>
              <a:off x="591312" y="4969763"/>
              <a:ext cx="13448030" cy="612775"/>
            </a:xfrm>
            <a:custGeom>
              <a:avLst/>
              <a:gdLst/>
              <a:ahLst/>
              <a:cxnLst/>
              <a:rect l="l" t="t" r="r" b="b"/>
              <a:pathLst>
                <a:path w="13448030" h="612775">
                  <a:moveTo>
                    <a:pt x="13447776" y="594868"/>
                  </a:moveTo>
                  <a:lnTo>
                    <a:pt x="13442696" y="589788"/>
                  </a:lnTo>
                  <a:lnTo>
                    <a:pt x="2645156" y="589788"/>
                  </a:lnTo>
                  <a:lnTo>
                    <a:pt x="2650236" y="584708"/>
                  </a:lnTo>
                  <a:lnTo>
                    <a:pt x="2650236" y="5092"/>
                  </a:lnTo>
                  <a:lnTo>
                    <a:pt x="2645156" y="0"/>
                  </a:lnTo>
                  <a:lnTo>
                    <a:pt x="2632456" y="0"/>
                  </a:lnTo>
                  <a:lnTo>
                    <a:pt x="2627376" y="5092"/>
                  </a:lnTo>
                  <a:lnTo>
                    <a:pt x="2627376" y="11430"/>
                  </a:lnTo>
                  <a:lnTo>
                    <a:pt x="2627376" y="584708"/>
                  </a:lnTo>
                  <a:lnTo>
                    <a:pt x="2632456" y="589788"/>
                  </a:lnTo>
                  <a:lnTo>
                    <a:pt x="5118" y="589788"/>
                  </a:lnTo>
                  <a:lnTo>
                    <a:pt x="0" y="594868"/>
                  </a:lnTo>
                  <a:lnTo>
                    <a:pt x="0" y="601218"/>
                  </a:lnTo>
                  <a:lnTo>
                    <a:pt x="0" y="607568"/>
                  </a:lnTo>
                  <a:lnTo>
                    <a:pt x="5118" y="612648"/>
                  </a:lnTo>
                  <a:lnTo>
                    <a:pt x="13442696" y="612648"/>
                  </a:lnTo>
                  <a:lnTo>
                    <a:pt x="13447776" y="607568"/>
                  </a:lnTo>
                  <a:lnTo>
                    <a:pt x="13447776" y="594868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1141" y="537133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08609" y="0"/>
                  </a:moveTo>
                  <a:lnTo>
                    <a:pt x="70865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6"/>
                  </a:lnTo>
                  <a:lnTo>
                    <a:pt x="0" y="308610"/>
                  </a:lnTo>
                  <a:lnTo>
                    <a:pt x="5572" y="336184"/>
                  </a:lnTo>
                  <a:lnTo>
                    <a:pt x="20764" y="358711"/>
                  </a:lnTo>
                  <a:lnTo>
                    <a:pt x="43291" y="373903"/>
                  </a:lnTo>
                  <a:lnTo>
                    <a:pt x="70865" y="379475"/>
                  </a:lnTo>
                  <a:lnTo>
                    <a:pt x="308609" y="379475"/>
                  </a:lnTo>
                  <a:lnTo>
                    <a:pt x="336184" y="373903"/>
                  </a:lnTo>
                  <a:lnTo>
                    <a:pt x="358711" y="358711"/>
                  </a:lnTo>
                  <a:lnTo>
                    <a:pt x="373903" y="336184"/>
                  </a:lnTo>
                  <a:lnTo>
                    <a:pt x="379475" y="308610"/>
                  </a:lnTo>
                  <a:lnTo>
                    <a:pt x="379475" y="70866"/>
                  </a:lnTo>
                  <a:lnTo>
                    <a:pt x="373903" y="43291"/>
                  </a:lnTo>
                  <a:lnTo>
                    <a:pt x="358711" y="20764"/>
                  </a:lnTo>
                  <a:lnTo>
                    <a:pt x="336184" y="5572"/>
                  </a:lnTo>
                  <a:lnTo>
                    <a:pt x="30860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1141" y="537133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0" y="70866"/>
                  </a:moveTo>
                  <a:lnTo>
                    <a:pt x="5572" y="43291"/>
                  </a:lnTo>
                  <a:lnTo>
                    <a:pt x="20764" y="20764"/>
                  </a:lnTo>
                  <a:lnTo>
                    <a:pt x="43291" y="5572"/>
                  </a:lnTo>
                  <a:lnTo>
                    <a:pt x="70865" y="0"/>
                  </a:lnTo>
                  <a:lnTo>
                    <a:pt x="308609" y="0"/>
                  </a:lnTo>
                  <a:lnTo>
                    <a:pt x="336184" y="5572"/>
                  </a:lnTo>
                  <a:lnTo>
                    <a:pt x="358711" y="20764"/>
                  </a:lnTo>
                  <a:lnTo>
                    <a:pt x="373903" y="43291"/>
                  </a:lnTo>
                  <a:lnTo>
                    <a:pt x="379475" y="70866"/>
                  </a:lnTo>
                  <a:lnTo>
                    <a:pt x="379475" y="308610"/>
                  </a:lnTo>
                  <a:lnTo>
                    <a:pt x="373903" y="336184"/>
                  </a:lnTo>
                  <a:lnTo>
                    <a:pt x="358711" y="358711"/>
                  </a:lnTo>
                  <a:lnTo>
                    <a:pt x="336184" y="373903"/>
                  </a:lnTo>
                  <a:lnTo>
                    <a:pt x="308609" y="379475"/>
                  </a:lnTo>
                  <a:lnTo>
                    <a:pt x="70865" y="379475"/>
                  </a:lnTo>
                  <a:lnTo>
                    <a:pt x="43291" y="373903"/>
                  </a:lnTo>
                  <a:lnTo>
                    <a:pt x="20764" y="358711"/>
                  </a:lnTo>
                  <a:lnTo>
                    <a:pt x="5572" y="336184"/>
                  </a:lnTo>
                  <a:lnTo>
                    <a:pt x="0" y="308610"/>
                  </a:lnTo>
                  <a:lnTo>
                    <a:pt x="0" y="70866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70301" y="5363412"/>
            <a:ext cx="118745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60" dirty="0">
                <a:solidFill>
                  <a:srgbClr val="404154"/>
                </a:solidFill>
                <a:latin typeface="Verdana"/>
                <a:cs typeface="Verdana"/>
              </a:rPr>
              <a:t>1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150" y="3602863"/>
            <a:ext cx="446087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50" spc="-20" dirty="0">
                <a:solidFill>
                  <a:srgbClr val="404154"/>
                </a:solidFill>
                <a:latin typeface="Verdana"/>
                <a:cs typeface="Verdana"/>
              </a:rPr>
              <a:t>The</a:t>
            </a:r>
            <a:r>
              <a:rPr sz="1650" spc="-12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Verdana"/>
                <a:cs typeface="Verdana"/>
              </a:rPr>
              <a:t>Incident</a:t>
            </a:r>
            <a:endParaRPr sz="1650">
              <a:latin typeface="Verdana"/>
              <a:cs typeface="Verdana"/>
            </a:endParaRPr>
          </a:p>
          <a:p>
            <a:pPr marL="12700" marR="5080" indent="635" algn="ctr">
              <a:lnSpc>
                <a:spcPct val="134700"/>
              </a:lnSpc>
              <a:spcBef>
                <a:spcPts val="700"/>
              </a:spcBef>
            </a:pPr>
            <a:r>
              <a:rPr sz="1300" spc="10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404154"/>
                </a:solidFill>
                <a:latin typeface="Arial"/>
                <a:cs typeface="Arial"/>
              </a:rPr>
              <a:t>1984,</a:t>
            </a:r>
            <a:r>
              <a:rPr sz="1300" spc="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Robert</a:t>
            </a:r>
            <a:r>
              <a:rPr sz="1300" spc="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Schifreen</a:t>
            </a:r>
            <a:r>
              <a:rPr sz="1300" spc="10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00" spc="1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Stephen</a:t>
            </a:r>
            <a:r>
              <a:rPr sz="1300" spc="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Gold</a:t>
            </a:r>
            <a:r>
              <a:rPr sz="1300" spc="1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gained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300" spc="1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2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British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Telecom's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Prestel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service, 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including</a:t>
            </a:r>
            <a:r>
              <a:rPr sz="1300" spc="1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personal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message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box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Prince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Philip.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60720" y="5367528"/>
            <a:ext cx="387350" cy="783590"/>
            <a:chOff x="5760720" y="5367528"/>
            <a:chExt cx="387350" cy="783590"/>
          </a:xfrm>
        </p:grpSpPr>
        <p:sp>
          <p:nvSpPr>
            <p:cNvPr id="11" name="object 11"/>
            <p:cNvSpPr/>
            <p:nvPr/>
          </p:nvSpPr>
          <p:spPr>
            <a:xfrm>
              <a:off x="5942076" y="5559552"/>
              <a:ext cx="22860" cy="591820"/>
            </a:xfrm>
            <a:custGeom>
              <a:avLst/>
              <a:gdLst/>
              <a:ahLst/>
              <a:cxnLst/>
              <a:rect l="l" t="t" r="r" b="b"/>
              <a:pathLst>
                <a:path w="22860" h="591820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86232"/>
                  </a:lnTo>
                  <a:lnTo>
                    <a:pt x="5079" y="591312"/>
                  </a:lnTo>
                  <a:lnTo>
                    <a:pt x="17779" y="591312"/>
                  </a:lnTo>
                  <a:lnTo>
                    <a:pt x="22860" y="586232"/>
                  </a:lnTo>
                  <a:lnTo>
                    <a:pt x="22860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4530" y="537133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08610" y="0"/>
                  </a:moveTo>
                  <a:lnTo>
                    <a:pt x="70866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6"/>
                  </a:lnTo>
                  <a:lnTo>
                    <a:pt x="0" y="308610"/>
                  </a:lnTo>
                  <a:lnTo>
                    <a:pt x="5572" y="336184"/>
                  </a:lnTo>
                  <a:lnTo>
                    <a:pt x="20764" y="358711"/>
                  </a:lnTo>
                  <a:lnTo>
                    <a:pt x="43291" y="373903"/>
                  </a:lnTo>
                  <a:lnTo>
                    <a:pt x="70866" y="379475"/>
                  </a:lnTo>
                  <a:lnTo>
                    <a:pt x="308610" y="379475"/>
                  </a:lnTo>
                  <a:lnTo>
                    <a:pt x="336184" y="373903"/>
                  </a:lnTo>
                  <a:lnTo>
                    <a:pt x="358711" y="358711"/>
                  </a:lnTo>
                  <a:lnTo>
                    <a:pt x="373903" y="336184"/>
                  </a:lnTo>
                  <a:lnTo>
                    <a:pt x="379475" y="308610"/>
                  </a:lnTo>
                  <a:lnTo>
                    <a:pt x="379475" y="70866"/>
                  </a:lnTo>
                  <a:lnTo>
                    <a:pt x="373903" y="43291"/>
                  </a:lnTo>
                  <a:lnTo>
                    <a:pt x="358711" y="20764"/>
                  </a:lnTo>
                  <a:lnTo>
                    <a:pt x="336184" y="5572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4530" y="537133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0" y="70866"/>
                  </a:moveTo>
                  <a:lnTo>
                    <a:pt x="5572" y="43291"/>
                  </a:lnTo>
                  <a:lnTo>
                    <a:pt x="20764" y="20764"/>
                  </a:lnTo>
                  <a:lnTo>
                    <a:pt x="43291" y="5572"/>
                  </a:lnTo>
                  <a:lnTo>
                    <a:pt x="70866" y="0"/>
                  </a:lnTo>
                  <a:lnTo>
                    <a:pt x="308610" y="0"/>
                  </a:lnTo>
                  <a:lnTo>
                    <a:pt x="336184" y="5572"/>
                  </a:lnTo>
                  <a:lnTo>
                    <a:pt x="358711" y="20764"/>
                  </a:lnTo>
                  <a:lnTo>
                    <a:pt x="373903" y="43291"/>
                  </a:lnTo>
                  <a:lnTo>
                    <a:pt x="379475" y="70866"/>
                  </a:lnTo>
                  <a:lnTo>
                    <a:pt x="379475" y="308610"/>
                  </a:lnTo>
                  <a:lnTo>
                    <a:pt x="373903" y="336184"/>
                  </a:lnTo>
                  <a:lnTo>
                    <a:pt x="358711" y="358711"/>
                  </a:lnTo>
                  <a:lnTo>
                    <a:pt x="336184" y="373903"/>
                  </a:lnTo>
                  <a:lnTo>
                    <a:pt x="308610" y="379475"/>
                  </a:lnTo>
                  <a:lnTo>
                    <a:pt x="70866" y="379475"/>
                  </a:lnTo>
                  <a:lnTo>
                    <a:pt x="43291" y="373903"/>
                  </a:lnTo>
                  <a:lnTo>
                    <a:pt x="20764" y="358711"/>
                  </a:lnTo>
                  <a:lnTo>
                    <a:pt x="5572" y="336184"/>
                  </a:lnTo>
                  <a:lnTo>
                    <a:pt x="0" y="308610"/>
                  </a:lnTo>
                  <a:lnTo>
                    <a:pt x="0" y="70866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68670" y="5363412"/>
            <a:ext cx="171450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0" dirty="0">
                <a:solidFill>
                  <a:srgbClr val="404154"/>
                </a:solidFill>
                <a:latin typeface="Verdana"/>
                <a:cs typeface="Verdana"/>
              </a:rPr>
              <a:t>2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3017" y="6297295"/>
            <a:ext cx="4763770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50" spc="-20" dirty="0">
                <a:solidFill>
                  <a:srgbClr val="404154"/>
                </a:solidFill>
                <a:latin typeface="Verdana"/>
                <a:cs typeface="Verdana"/>
              </a:rPr>
              <a:t>Initial</a:t>
            </a:r>
            <a:r>
              <a:rPr sz="1650" spc="-9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Verdana"/>
                <a:cs typeface="Verdana"/>
              </a:rPr>
              <a:t>Conviction</a:t>
            </a:r>
            <a:endParaRPr sz="1650">
              <a:latin typeface="Verdana"/>
              <a:cs typeface="Verdana"/>
            </a:endParaRPr>
          </a:p>
          <a:p>
            <a:pPr marL="12700" marR="5080" indent="-1905" algn="ctr">
              <a:lnSpc>
                <a:spcPct val="134600"/>
              </a:lnSpc>
              <a:spcBef>
                <a:spcPts val="705"/>
              </a:spcBef>
            </a:pP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defendants</a:t>
            </a:r>
            <a:r>
              <a:rPr sz="1300" spc="1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were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convicted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under</a:t>
            </a:r>
            <a:r>
              <a:rPr sz="1300" spc="9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Forgery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04154"/>
                </a:solidFill>
                <a:latin typeface="Arial"/>
                <a:cs typeface="Arial"/>
              </a:rPr>
              <a:t>and 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Counterfeiting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5" dirty="0">
                <a:solidFill>
                  <a:srgbClr val="404154"/>
                </a:solidFill>
                <a:latin typeface="Arial"/>
                <a:cs typeface="Arial"/>
              </a:rPr>
              <a:t>Act</a:t>
            </a:r>
            <a:r>
              <a:rPr sz="130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105" dirty="0">
                <a:solidFill>
                  <a:srgbClr val="404154"/>
                </a:solidFill>
                <a:latin typeface="Arial"/>
                <a:cs typeface="Arial"/>
              </a:rPr>
              <a:t>1981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95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defrauding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computer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 system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by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using</a:t>
            </a:r>
            <a:r>
              <a:rPr sz="13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3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false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instrument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(the</a:t>
            </a:r>
            <a:r>
              <a:rPr sz="13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stolen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passwords).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484107" y="4969764"/>
            <a:ext cx="387350" cy="784860"/>
            <a:chOff x="8484107" y="4969764"/>
            <a:chExt cx="387350" cy="784860"/>
          </a:xfrm>
        </p:grpSpPr>
        <p:sp>
          <p:nvSpPr>
            <p:cNvPr id="17" name="object 17"/>
            <p:cNvSpPr/>
            <p:nvPr/>
          </p:nvSpPr>
          <p:spPr>
            <a:xfrm>
              <a:off x="8665463" y="4969764"/>
              <a:ext cx="22860" cy="589915"/>
            </a:xfrm>
            <a:custGeom>
              <a:avLst/>
              <a:gdLst/>
              <a:ahLst/>
              <a:cxnLst/>
              <a:rect l="l" t="t" r="r" b="b"/>
              <a:pathLst>
                <a:path w="22859" h="589914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84708"/>
                  </a:lnTo>
                  <a:lnTo>
                    <a:pt x="5079" y="589788"/>
                  </a:lnTo>
                  <a:lnTo>
                    <a:pt x="17779" y="589788"/>
                  </a:lnTo>
                  <a:lnTo>
                    <a:pt x="22859" y="584708"/>
                  </a:lnTo>
                  <a:lnTo>
                    <a:pt x="22859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87917" y="537133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08609" y="0"/>
                  </a:moveTo>
                  <a:lnTo>
                    <a:pt x="70865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6"/>
                  </a:lnTo>
                  <a:lnTo>
                    <a:pt x="0" y="308610"/>
                  </a:lnTo>
                  <a:lnTo>
                    <a:pt x="5572" y="336184"/>
                  </a:lnTo>
                  <a:lnTo>
                    <a:pt x="20764" y="358711"/>
                  </a:lnTo>
                  <a:lnTo>
                    <a:pt x="43291" y="373903"/>
                  </a:lnTo>
                  <a:lnTo>
                    <a:pt x="70865" y="379475"/>
                  </a:lnTo>
                  <a:lnTo>
                    <a:pt x="308609" y="379475"/>
                  </a:lnTo>
                  <a:lnTo>
                    <a:pt x="336184" y="373903"/>
                  </a:lnTo>
                  <a:lnTo>
                    <a:pt x="358711" y="358711"/>
                  </a:lnTo>
                  <a:lnTo>
                    <a:pt x="373903" y="336184"/>
                  </a:lnTo>
                  <a:lnTo>
                    <a:pt x="379475" y="308610"/>
                  </a:lnTo>
                  <a:lnTo>
                    <a:pt x="379475" y="70866"/>
                  </a:lnTo>
                  <a:lnTo>
                    <a:pt x="373903" y="43291"/>
                  </a:lnTo>
                  <a:lnTo>
                    <a:pt x="358711" y="20764"/>
                  </a:lnTo>
                  <a:lnTo>
                    <a:pt x="336184" y="5572"/>
                  </a:lnTo>
                  <a:lnTo>
                    <a:pt x="30860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87917" y="537133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0" y="70866"/>
                  </a:moveTo>
                  <a:lnTo>
                    <a:pt x="5572" y="43291"/>
                  </a:lnTo>
                  <a:lnTo>
                    <a:pt x="20764" y="20764"/>
                  </a:lnTo>
                  <a:lnTo>
                    <a:pt x="43291" y="5572"/>
                  </a:lnTo>
                  <a:lnTo>
                    <a:pt x="70865" y="0"/>
                  </a:lnTo>
                  <a:lnTo>
                    <a:pt x="308609" y="0"/>
                  </a:lnTo>
                  <a:lnTo>
                    <a:pt x="336184" y="5572"/>
                  </a:lnTo>
                  <a:lnTo>
                    <a:pt x="358711" y="20764"/>
                  </a:lnTo>
                  <a:lnTo>
                    <a:pt x="373903" y="43291"/>
                  </a:lnTo>
                  <a:lnTo>
                    <a:pt x="379475" y="70866"/>
                  </a:lnTo>
                  <a:lnTo>
                    <a:pt x="379475" y="308610"/>
                  </a:lnTo>
                  <a:lnTo>
                    <a:pt x="373903" y="336184"/>
                  </a:lnTo>
                  <a:lnTo>
                    <a:pt x="358711" y="358711"/>
                  </a:lnTo>
                  <a:lnTo>
                    <a:pt x="336184" y="373903"/>
                  </a:lnTo>
                  <a:lnTo>
                    <a:pt x="308609" y="379475"/>
                  </a:lnTo>
                  <a:lnTo>
                    <a:pt x="70865" y="379475"/>
                  </a:lnTo>
                  <a:lnTo>
                    <a:pt x="43291" y="373903"/>
                  </a:lnTo>
                  <a:lnTo>
                    <a:pt x="20764" y="358711"/>
                  </a:lnTo>
                  <a:lnTo>
                    <a:pt x="5572" y="336184"/>
                  </a:lnTo>
                  <a:lnTo>
                    <a:pt x="0" y="308610"/>
                  </a:lnTo>
                  <a:lnTo>
                    <a:pt x="0" y="70866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591168" y="5363412"/>
            <a:ext cx="172085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0" dirty="0">
                <a:solidFill>
                  <a:srgbClr val="404154"/>
                </a:solidFill>
                <a:latin typeface="Verdana"/>
                <a:cs typeface="Verdana"/>
              </a:rPr>
              <a:t>3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8438" y="3602863"/>
            <a:ext cx="4757420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404154"/>
                </a:solidFill>
                <a:latin typeface="Verdana"/>
                <a:cs typeface="Verdana"/>
              </a:rPr>
              <a:t>Appeal</a:t>
            </a:r>
            <a:r>
              <a:rPr sz="1650" spc="4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404154"/>
                </a:solidFill>
                <a:latin typeface="Verdana"/>
                <a:cs typeface="Verdana"/>
              </a:rPr>
              <a:t>and</a:t>
            </a:r>
            <a:r>
              <a:rPr sz="1650" spc="8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Verdana"/>
                <a:cs typeface="Verdana"/>
              </a:rPr>
              <a:t>Acquittal</a:t>
            </a:r>
            <a:endParaRPr sz="1650">
              <a:latin typeface="Verdana"/>
              <a:cs typeface="Verdana"/>
            </a:endParaRPr>
          </a:p>
          <a:p>
            <a:pPr marL="12065" marR="5080" indent="4445" algn="ctr">
              <a:lnSpc>
                <a:spcPct val="134700"/>
              </a:lnSpc>
              <a:spcBef>
                <a:spcPts val="700"/>
              </a:spcBef>
            </a:pP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convictions</a:t>
            </a:r>
            <a:r>
              <a:rPr sz="13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were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overturned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by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House</a:t>
            </a:r>
            <a:r>
              <a:rPr sz="13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Lords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404154"/>
                </a:solidFill>
                <a:latin typeface="Arial"/>
                <a:cs typeface="Arial"/>
              </a:rPr>
              <a:t>in </a:t>
            </a:r>
            <a:r>
              <a:rPr sz="1300" spc="-20" dirty="0">
                <a:solidFill>
                  <a:srgbClr val="404154"/>
                </a:solidFill>
                <a:latin typeface="Arial"/>
                <a:cs typeface="Arial"/>
              </a:rPr>
              <a:t>1988,</a:t>
            </a:r>
            <a:r>
              <a:rPr sz="13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ruling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0" dirty="0">
                <a:solidFill>
                  <a:srgbClr val="404154"/>
                </a:solidFill>
                <a:latin typeface="Arial"/>
                <a:cs typeface="Arial"/>
              </a:rPr>
              <a:t>that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Forgery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Counterfeiting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5" dirty="0">
                <a:solidFill>
                  <a:srgbClr val="404154"/>
                </a:solidFill>
                <a:latin typeface="Arial"/>
                <a:cs typeface="Arial"/>
              </a:rPr>
              <a:t>Act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 was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404154"/>
                </a:solidFill>
                <a:latin typeface="Arial"/>
                <a:cs typeface="Arial"/>
              </a:rPr>
              <a:t>not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designed</a:t>
            </a:r>
            <a:r>
              <a:rPr sz="1300" spc="1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2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cover</a:t>
            </a:r>
            <a:r>
              <a:rPr sz="1300" spc="9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computer</a:t>
            </a:r>
            <a:r>
              <a:rPr sz="1300" spc="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hacking.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207495" y="5367528"/>
            <a:ext cx="387350" cy="783590"/>
            <a:chOff x="11207495" y="5367528"/>
            <a:chExt cx="387350" cy="783590"/>
          </a:xfrm>
        </p:grpSpPr>
        <p:sp>
          <p:nvSpPr>
            <p:cNvPr id="23" name="object 23"/>
            <p:cNvSpPr/>
            <p:nvPr/>
          </p:nvSpPr>
          <p:spPr>
            <a:xfrm>
              <a:off x="11388851" y="5559552"/>
              <a:ext cx="22860" cy="591820"/>
            </a:xfrm>
            <a:custGeom>
              <a:avLst/>
              <a:gdLst/>
              <a:ahLst/>
              <a:cxnLst/>
              <a:rect l="l" t="t" r="r" b="b"/>
              <a:pathLst>
                <a:path w="22859" h="591820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86232"/>
                  </a:lnTo>
                  <a:lnTo>
                    <a:pt x="5079" y="591312"/>
                  </a:lnTo>
                  <a:lnTo>
                    <a:pt x="17779" y="591312"/>
                  </a:lnTo>
                  <a:lnTo>
                    <a:pt x="22859" y="586232"/>
                  </a:lnTo>
                  <a:lnTo>
                    <a:pt x="22859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B8C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11305" y="537133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308610" y="0"/>
                  </a:moveTo>
                  <a:lnTo>
                    <a:pt x="70866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6"/>
                  </a:lnTo>
                  <a:lnTo>
                    <a:pt x="0" y="308610"/>
                  </a:lnTo>
                  <a:lnTo>
                    <a:pt x="5572" y="336184"/>
                  </a:lnTo>
                  <a:lnTo>
                    <a:pt x="20764" y="358711"/>
                  </a:lnTo>
                  <a:lnTo>
                    <a:pt x="43291" y="373903"/>
                  </a:lnTo>
                  <a:lnTo>
                    <a:pt x="70866" y="379475"/>
                  </a:lnTo>
                  <a:lnTo>
                    <a:pt x="308610" y="379475"/>
                  </a:lnTo>
                  <a:lnTo>
                    <a:pt x="336184" y="373903"/>
                  </a:lnTo>
                  <a:lnTo>
                    <a:pt x="358711" y="358711"/>
                  </a:lnTo>
                  <a:lnTo>
                    <a:pt x="373903" y="336184"/>
                  </a:lnTo>
                  <a:lnTo>
                    <a:pt x="379475" y="308610"/>
                  </a:lnTo>
                  <a:lnTo>
                    <a:pt x="379475" y="70866"/>
                  </a:lnTo>
                  <a:lnTo>
                    <a:pt x="373903" y="43291"/>
                  </a:lnTo>
                  <a:lnTo>
                    <a:pt x="358711" y="20764"/>
                  </a:lnTo>
                  <a:lnTo>
                    <a:pt x="336184" y="5572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211305" y="537133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0" y="70866"/>
                  </a:moveTo>
                  <a:lnTo>
                    <a:pt x="5572" y="43291"/>
                  </a:lnTo>
                  <a:lnTo>
                    <a:pt x="20764" y="20764"/>
                  </a:lnTo>
                  <a:lnTo>
                    <a:pt x="43291" y="5572"/>
                  </a:lnTo>
                  <a:lnTo>
                    <a:pt x="70866" y="0"/>
                  </a:lnTo>
                  <a:lnTo>
                    <a:pt x="308610" y="0"/>
                  </a:lnTo>
                  <a:lnTo>
                    <a:pt x="336184" y="5572"/>
                  </a:lnTo>
                  <a:lnTo>
                    <a:pt x="358711" y="20764"/>
                  </a:lnTo>
                  <a:lnTo>
                    <a:pt x="373903" y="43291"/>
                  </a:lnTo>
                  <a:lnTo>
                    <a:pt x="379475" y="70866"/>
                  </a:lnTo>
                  <a:lnTo>
                    <a:pt x="379475" y="308610"/>
                  </a:lnTo>
                  <a:lnTo>
                    <a:pt x="373903" y="336184"/>
                  </a:lnTo>
                  <a:lnTo>
                    <a:pt x="358711" y="358711"/>
                  </a:lnTo>
                  <a:lnTo>
                    <a:pt x="336184" y="373903"/>
                  </a:lnTo>
                  <a:lnTo>
                    <a:pt x="308610" y="379475"/>
                  </a:lnTo>
                  <a:lnTo>
                    <a:pt x="70866" y="379475"/>
                  </a:lnTo>
                  <a:lnTo>
                    <a:pt x="43291" y="373903"/>
                  </a:lnTo>
                  <a:lnTo>
                    <a:pt x="20764" y="358711"/>
                  </a:lnTo>
                  <a:lnTo>
                    <a:pt x="5572" y="336184"/>
                  </a:lnTo>
                  <a:lnTo>
                    <a:pt x="0" y="308610"/>
                  </a:lnTo>
                  <a:lnTo>
                    <a:pt x="0" y="70866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314938" y="5363412"/>
            <a:ext cx="173990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0" dirty="0">
                <a:solidFill>
                  <a:srgbClr val="404154"/>
                </a:solidFill>
                <a:latin typeface="Verdana"/>
                <a:cs typeface="Verdana"/>
              </a:rPr>
              <a:t>4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202039" y="6297295"/>
            <a:ext cx="439991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404154"/>
                </a:solidFill>
                <a:latin typeface="Verdana"/>
                <a:cs typeface="Verdana"/>
              </a:rPr>
              <a:t>Legal</a:t>
            </a:r>
            <a:r>
              <a:rPr sz="1650" spc="-16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404154"/>
                </a:solidFill>
                <a:latin typeface="Verdana"/>
                <a:cs typeface="Verdana"/>
              </a:rPr>
              <a:t>Impact</a:t>
            </a:r>
            <a:endParaRPr sz="1650">
              <a:latin typeface="Verdana"/>
              <a:cs typeface="Verdana"/>
            </a:endParaRPr>
          </a:p>
          <a:p>
            <a:pPr marL="12700" marR="5080" indent="2540" algn="ctr">
              <a:lnSpc>
                <a:spcPct val="134600"/>
              </a:lnSpc>
              <a:spcBef>
                <a:spcPts val="705"/>
              </a:spcBef>
            </a:pP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3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case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highlighted</a:t>
            </a:r>
            <a:r>
              <a:rPr sz="13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need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95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04154"/>
                </a:solidFill>
                <a:latin typeface="Arial"/>
                <a:cs typeface="Arial"/>
              </a:rPr>
              <a:t>specific</a:t>
            </a:r>
            <a:r>
              <a:rPr sz="13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404154"/>
                </a:solidFill>
                <a:latin typeface="Arial"/>
                <a:cs typeface="Arial"/>
              </a:rPr>
              <a:t>legislation</a:t>
            </a:r>
            <a:r>
              <a:rPr sz="13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00" dirty="0">
                <a:solidFill>
                  <a:srgbClr val="404154"/>
                </a:solidFill>
                <a:latin typeface="Arial"/>
                <a:cs typeface="Arial"/>
              </a:rPr>
              <a:t>to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address</a:t>
            </a:r>
            <a:r>
              <a:rPr sz="13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70" dirty="0">
                <a:solidFill>
                  <a:srgbClr val="404154"/>
                </a:solidFill>
                <a:latin typeface="Arial"/>
                <a:cs typeface="Arial"/>
              </a:rPr>
              <a:t>computer</a:t>
            </a:r>
            <a:r>
              <a:rPr sz="1300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crimes,</a:t>
            </a:r>
            <a:r>
              <a:rPr sz="13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leading</a:t>
            </a:r>
            <a:r>
              <a:rPr sz="1300" spc="1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2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3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creation</a:t>
            </a:r>
            <a:r>
              <a:rPr sz="13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50" dirty="0">
                <a:solidFill>
                  <a:srgbClr val="404154"/>
                </a:solidFill>
                <a:latin typeface="Arial"/>
                <a:cs typeface="Arial"/>
              </a:rPr>
              <a:t>the Computer</a:t>
            </a:r>
            <a:r>
              <a:rPr sz="13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Misuse</a:t>
            </a:r>
            <a:r>
              <a:rPr sz="13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5" dirty="0">
                <a:solidFill>
                  <a:srgbClr val="404154"/>
                </a:solidFill>
                <a:latin typeface="Arial"/>
                <a:cs typeface="Arial"/>
              </a:rPr>
              <a:t>Act</a:t>
            </a:r>
            <a:r>
              <a:rPr sz="13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154"/>
                </a:solidFill>
                <a:latin typeface="Arial"/>
                <a:cs typeface="Arial"/>
              </a:rPr>
              <a:t>1990</a:t>
            </a:r>
            <a:r>
              <a:rPr sz="13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6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3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8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3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04154"/>
                </a:solidFill>
                <a:latin typeface="Arial"/>
                <a:cs typeface="Arial"/>
              </a:rPr>
              <a:t>UK.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642619"/>
            <a:ext cx="11741150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10"/>
              </a:lnSpc>
            </a:pPr>
            <a:r>
              <a:rPr spc="-100" dirty="0"/>
              <a:t>US</a:t>
            </a:r>
            <a:r>
              <a:rPr spc="-370" dirty="0"/>
              <a:t> </a:t>
            </a:r>
            <a:r>
              <a:rPr spc="-120" dirty="0"/>
              <a:t>Influence:</a:t>
            </a:r>
            <a:r>
              <a:rPr spc="-345" dirty="0"/>
              <a:t> </a:t>
            </a:r>
            <a:r>
              <a:rPr spc="-80" dirty="0"/>
              <a:t>eBay</a:t>
            </a:r>
            <a:r>
              <a:rPr spc="-345" dirty="0"/>
              <a:t> </a:t>
            </a:r>
            <a:r>
              <a:rPr spc="-70" dirty="0"/>
              <a:t>Inc</a:t>
            </a:r>
            <a:r>
              <a:rPr spc="-350" dirty="0"/>
              <a:t> </a:t>
            </a:r>
            <a:r>
              <a:rPr spc="-320" dirty="0"/>
              <a:t>v</a:t>
            </a:r>
            <a:r>
              <a:rPr spc="-345" dirty="0"/>
              <a:t> </a:t>
            </a:r>
            <a:r>
              <a:rPr spc="-25" dirty="0"/>
              <a:t>Bidder's</a:t>
            </a:r>
            <a:r>
              <a:rPr spc="-345" dirty="0"/>
              <a:t> </a:t>
            </a:r>
            <a:r>
              <a:rPr spc="75" dirty="0"/>
              <a:t>Edge</a:t>
            </a:r>
            <a:r>
              <a:rPr spc="-345" dirty="0"/>
              <a:t> </a:t>
            </a:r>
            <a:r>
              <a:rPr spc="-25" dirty="0"/>
              <a:t>Inc </a:t>
            </a:r>
            <a:r>
              <a:rPr spc="-434" dirty="0"/>
              <a:t>(1999)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90955" y="2810255"/>
            <a:ext cx="518159" cy="518159"/>
            <a:chOff x="790955" y="2810255"/>
            <a:chExt cx="518159" cy="518159"/>
          </a:xfrm>
        </p:grpSpPr>
        <p:sp>
          <p:nvSpPr>
            <p:cNvPr id="4" name="object 4"/>
            <p:cNvSpPr/>
            <p:nvPr/>
          </p:nvSpPr>
          <p:spPr>
            <a:xfrm>
              <a:off x="794765" y="281406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26" y="0"/>
                  </a:moveTo>
                  <a:lnTo>
                    <a:pt x="95313" y="0"/>
                  </a:lnTo>
                  <a:lnTo>
                    <a:pt x="58212" y="7489"/>
                  </a:lnTo>
                  <a:lnTo>
                    <a:pt x="27916" y="27908"/>
                  </a:lnTo>
                  <a:lnTo>
                    <a:pt x="7490" y="58185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90" y="452354"/>
                  </a:lnTo>
                  <a:lnTo>
                    <a:pt x="27916" y="482631"/>
                  </a:lnTo>
                  <a:lnTo>
                    <a:pt x="58212" y="503050"/>
                  </a:lnTo>
                  <a:lnTo>
                    <a:pt x="95313" y="510539"/>
                  </a:lnTo>
                  <a:lnTo>
                    <a:pt x="415226" y="510539"/>
                  </a:lnTo>
                  <a:lnTo>
                    <a:pt x="452327" y="503050"/>
                  </a:lnTo>
                  <a:lnTo>
                    <a:pt x="482623" y="482631"/>
                  </a:lnTo>
                  <a:lnTo>
                    <a:pt x="503049" y="452354"/>
                  </a:lnTo>
                  <a:lnTo>
                    <a:pt x="510540" y="415289"/>
                  </a:lnTo>
                  <a:lnTo>
                    <a:pt x="510540" y="95250"/>
                  </a:lnTo>
                  <a:lnTo>
                    <a:pt x="503049" y="58185"/>
                  </a:lnTo>
                  <a:lnTo>
                    <a:pt x="482623" y="27908"/>
                  </a:lnTo>
                  <a:lnTo>
                    <a:pt x="452327" y="7489"/>
                  </a:lnTo>
                  <a:lnTo>
                    <a:pt x="415226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4765" y="281406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90" y="58185"/>
                  </a:lnTo>
                  <a:lnTo>
                    <a:pt x="27916" y="27908"/>
                  </a:lnTo>
                  <a:lnTo>
                    <a:pt x="58212" y="7489"/>
                  </a:lnTo>
                  <a:lnTo>
                    <a:pt x="95313" y="0"/>
                  </a:lnTo>
                  <a:lnTo>
                    <a:pt x="415226" y="0"/>
                  </a:lnTo>
                  <a:lnTo>
                    <a:pt x="452327" y="7489"/>
                  </a:lnTo>
                  <a:lnTo>
                    <a:pt x="482623" y="27908"/>
                  </a:lnTo>
                  <a:lnTo>
                    <a:pt x="503049" y="58185"/>
                  </a:lnTo>
                  <a:lnTo>
                    <a:pt x="510540" y="95250"/>
                  </a:lnTo>
                  <a:lnTo>
                    <a:pt x="510540" y="415289"/>
                  </a:lnTo>
                  <a:lnTo>
                    <a:pt x="503049" y="452354"/>
                  </a:lnTo>
                  <a:lnTo>
                    <a:pt x="482623" y="482631"/>
                  </a:lnTo>
                  <a:lnTo>
                    <a:pt x="452327" y="503050"/>
                  </a:lnTo>
                  <a:lnTo>
                    <a:pt x="415226" y="510539"/>
                  </a:lnTo>
                  <a:lnTo>
                    <a:pt x="95313" y="510539"/>
                  </a:lnTo>
                  <a:lnTo>
                    <a:pt x="58212" y="503050"/>
                  </a:lnTo>
                  <a:lnTo>
                    <a:pt x="27916" y="482631"/>
                  </a:lnTo>
                  <a:lnTo>
                    <a:pt x="7490" y="45235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2718" y="2806649"/>
            <a:ext cx="15240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760" dirty="0">
                <a:solidFill>
                  <a:srgbClr val="404154"/>
                </a:solidFill>
                <a:latin typeface="Verdana"/>
                <a:cs typeface="Verdana"/>
              </a:rPr>
              <a:t>1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8285" y="2788742"/>
            <a:ext cx="5694680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rgbClr val="404154"/>
                </a:solidFill>
                <a:latin typeface="Verdana"/>
                <a:cs typeface="Verdana"/>
              </a:rPr>
              <a:t>Case</a:t>
            </a:r>
            <a:r>
              <a:rPr sz="2200" spc="-17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Background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50"/>
              </a:spcBef>
            </a:pP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eBay</a:t>
            </a:r>
            <a:r>
              <a:rPr sz="17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sued</a:t>
            </a:r>
            <a:r>
              <a:rPr sz="175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Bidder's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Edge</a:t>
            </a:r>
            <a:r>
              <a:rPr sz="17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75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repeatedly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accessing</a:t>
            </a:r>
            <a:r>
              <a:rPr sz="175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its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website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collect</a:t>
            </a:r>
            <a:r>
              <a:rPr sz="17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pricing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404154"/>
                </a:solidFill>
                <a:latin typeface="Arial"/>
                <a:cs typeface="Arial"/>
              </a:rPr>
              <a:t>information.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case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marked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significant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5" dirty="0">
                <a:solidFill>
                  <a:srgbClr val="404154"/>
                </a:solidFill>
                <a:latin typeface="Arial"/>
                <a:cs typeface="Arial"/>
              </a:rPr>
              <a:t>attempt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apply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doctrine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35" dirty="0">
                <a:solidFill>
                  <a:srgbClr val="404154"/>
                </a:solidFill>
                <a:latin typeface="Arial"/>
                <a:cs typeface="Arial"/>
              </a:rPr>
              <a:t>of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chattels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realm.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24928" y="2810255"/>
            <a:ext cx="518159" cy="518159"/>
            <a:chOff x="7424928" y="2810255"/>
            <a:chExt cx="518159" cy="518159"/>
          </a:xfrm>
        </p:grpSpPr>
        <p:sp>
          <p:nvSpPr>
            <p:cNvPr id="9" name="object 9"/>
            <p:cNvSpPr/>
            <p:nvPr/>
          </p:nvSpPr>
          <p:spPr>
            <a:xfrm>
              <a:off x="7428738" y="281406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8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89" y="452354"/>
                  </a:lnTo>
                  <a:lnTo>
                    <a:pt x="27908" y="482631"/>
                  </a:lnTo>
                  <a:lnTo>
                    <a:pt x="58185" y="503050"/>
                  </a:lnTo>
                  <a:lnTo>
                    <a:pt x="95250" y="510539"/>
                  </a:lnTo>
                  <a:lnTo>
                    <a:pt x="415289" y="510539"/>
                  </a:lnTo>
                  <a:lnTo>
                    <a:pt x="452354" y="503050"/>
                  </a:lnTo>
                  <a:lnTo>
                    <a:pt x="482631" y="482631"/>
                  </a:lnTo>
                  <a:lnTo>
                    <a:pt x="503050" y="452354"/>
                  </a:lnTo>
                  <a:lnTo>
                    <a:pt x="510539" y="415289"/>
                  </a:lnTo>
                  <a:lnTo>
                    <a:pt x="510539" y="95250"/>
                  </a:lnTo>
                  <a:lnTo>
                    <a:pt x="503050" y="58185"/>
                  </a:lnTo>
                  <a:lnTo>
                    <a:pt x="482631" y="27908"/>
                  </a:lnTo>
                  <a:lnTo>
                    <a:pt x="452354" y="7489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28738" y="2814065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415289" y="0"/>
                  </a:lnTo>
                  <a:lnTo>
                    <a:pt x="452354" y="7489"/>
                  </a:lnTo>
                  <a:lnTo>
                    <a:pt x="482631" y="27908"/>
                  </a:lnTo>
                  <a:lnTo>
                    <a:pt x="503050" y="58185"/>
                  </a:lnTo>
                  <a:lnTo>
                    <a:pt x="510539" y="95250"/>
                  </a:lnTo>
                  <a:lnTo>
                    <a:pt x="510539" y="415289"/>
                  </a:lnTo>
                  <a:lnTo>
                    <a:pt x="503050" y="452354"/>
                  </a:lnTo>
                  <a:lnTo>
                    <a:pt x="482631" y="482631"/>
                  </a:lnTo>
                  <a:lnTo>
                    <a:pt x="452354" y="503050"/>
                  </a:lnTo>
                  <a:lnTo>
                    <a:pt x="415289" y="510539"/>
                  </a:lnTo>
                  <a:lnTo>
                    <a:pt x="95250" y="510539"/>
                  </a:lnTo>
                  <a:lnTo>
                    <a:pt x="58185" y="503050"/>
                  </a:lnTo>
                  <a:lnTo>
                    <a:pt x="27908" y="482631"/>
                  </a:lnTo>
                  <a:lnTo>
                    <a:pt x="7489" y="45235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72502" y="2806649"/>
            <a:ext cx="22288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90" dirty="0">
                <a:solidFill>
                  <a:srgbClr val="404154"/>
                </a:solidFill>
                <a:latin typeface="Verdana"/>
                <a:cs typeface="Verdana"/>
              </a:rPr>
              <a:t>2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3781" y="2788742"/>
            <a:ext cx="5356225" cy="232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404154"/>
                </a:solidFill>
                <a:latin typeface="Verdana"/>
                <a:cs typeface="Verdana"/>
              </a:rPr>
              <a:t>Court's</a:t>
            </a:r>
            <a:r>
              <a:rPr sz="2200" spc="-9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Ruling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200"/>
              </a:lnSpc>
              <a:spcBef>
                <a:spcPts val="944"/>
              </a:spcBef>
            </a:pP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US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District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Court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granted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preliminary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injunction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against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Bidder's</a:t>
            </a:r>
            <a:r>
              <a:rPr sz="17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Edge,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finding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55" dirty="0">
                <a:solidFill>
                  <a:srgbClr val="404154"/>
                </a:solidFill>
                <a:latin typeface="Arial"/>
                <a:cs typeface="Arial"/>
              </a:rPr>
              <a:t>that</a:t>
            </a:r>
            <a:r>
              <a:rPr sz="1750" spc="-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4154"/>
                </a:solidFill>
                <a:latin typeface="Arial"/>
                <a:cs typeface="Arial"/>
              </a:rPr>
              <a:t>their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repeated</a:t>
            </a:r>
            <a:r>
              <a:rPr sz="175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queries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could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constitute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75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to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chattels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by</a:t>
            </a:r>
            <a:r>
              <a:rPr sz="17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potentially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4154"/>
                </a:solidFill>
                <a:latin typeface="Arial"/>
                <a:cs typeface="Arial"/>
              </a:rPr>
              <a:t>harming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 eBay's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computer 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systems.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0955" y="5597652"/>
            <a:ext cx="518159" cy="518159"/>
            <a:chOff x="790955" y="5597652"/>
            <a:chExt cx="518159" cy="518159"/>
          </a:xfrm>
        </p:grpSpPr>
        <p:sp>
          <p:nvSpPr>
            <p:cNvPr id="14" name="object 14"/>
            <p:cNvSpPr/>
            <p:nvPr/>
          </p:nvSpPr>
          <p:spPr>
            <a:xfrm>
              <a:off x="794765" y="5601462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26" y="0"/>
                  </a:moveTo>
                  <a:lnTo>
                    <a:pt x="95313" y="0"/>
                  </a:lnTo>
                  <a:lnTo>
                    <a:pt x="58212" y="7489"/>
                  </a:lnTo>
                  <a:lnTo>
                    <a:pt x="27916" y="27908"/>
                  </a:lnTo>
                  <a:lnTo>
                    <a:pt x="7490" y="58185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90" y="452354"/>
                  </a:lnTo>
                  <a:lnTo>
                    <a:pt x="27916" y="482631"/>
                  </a:lnTo>
                  <a:lnTo>
                    <a:pt x="58212" y="503050"/>
                  </a:lnTo>
                  <a:lnTo>
                    <a:pt x="95313" y="510539"/>
                  </a:lnTo>
                  <a:lnTo>
                    <a:pt x="415226" y="510539"/>
                  </a:lnTo>
                  <a:lnTo>
                    <a:pt x="452327" y="503050"/>
                  </a:lnTo>
                  <a:lnTo>
                    <a:pt x="482623" y="482631"/>
                  </a:lnTo>
                  <a:lnTo>
                    <a:pt x="503049" y="452354"/>
                  </a:lnTo>
                  <a:lnTo>
                    <a:pt x="510540" y="415289"/>
                  </a:lnTo>
                  <a:lnTo>
                    <a:pt x="510540" y="95250"/>
                  </a:lnTo>
                  <a:lnTo>
                    <a:pt x="503049" y="58185"/>
                  </a:lnTo>
                  <a:lnTo>
                    <a:pt x="482623" y="27908"/>
                  </a:lnTo>
                  <a:lnTo>
                    <a:pt x="452327" y="7489"/>
                  </a:lnTo>
                  <a:lnTo>
                    <a:pt x="415226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4765" y="5601462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90" y="58185"/>
                  </a:lnTo>
                  <a:lnTo>
                    <a:pt x="27916" y="27908"/>
                  </a:lnTo>
                  <a:lnTo>
                    <a:pt x="58212" y="7489"/>
                  </a:lnTo>
                  <a:lnTo>
                    <a:pt x="95313" y="0"/>
                  </a:lnTo>
                  <a:lnTo>
                    <a:pt x="415226" y="0"/>
                  </a:lnTo>
                  <a:lnTo>
                    <a:pt x="452327" y="7489"/>
                  </a:lnTo>
                  <a:lnTo>
                    <a:pt x="482623" y="27908"/>
                  </a:lnTo>
                  <a:lnTo>
                    <a:pt x="503049" y="58185"/>
                  </a:lnTo>
                  <a:lnTo>
                    <a:pt x="510540" y="95250"/>
                  </a:lnTo>
                  <a:lnTo>
                    <a:pt x="510540" y="415289"/>
                  </a:lnTo>
                  <a:lnTo>
                    <a:pt x="503049" y="452354"/>
                  </a:lnTo>
                  <a:lnTo>
                    <a:pt x="482623" y="482631"/>
                  </a:lnTo>
                  <a:lnTo>
                    <a:pt x="452327" y="503050"/>
                  </a:lnTo>
                  <a:lnTo>
                    <a:pt x="415226" y="510539"/>
                  </a:lnTo>
                  <a:lnTo>
                    <a:pt x="95313" y="510539"/>
                  </a:lnTo>
                  <a:lnTo>
                    <a:pt x="58212" y="503050"/>
                  </a:lnTo>
                  <a:lnTo>
                    <a:pt x="27916" y="482631"/>
                  </a:lnTo>
                  <a:lnTo>
                    <a:pt x="7490" y="45235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36447" y="5594045"/>
            <a:ext cx="224154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80" dirty="0">
                <a:solidFill>
                  <a:srgbClr val="404154"/>
                </a:solidFill>
                <a:latin typeface="Verdana"/>
                <a:cs typeface="Verdana"/>
              </a:rPr>
              <a:t>3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8285" y="5576138"/>
            <a:ext cx="5442585" cy="1954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404154"/>
                </a:solidFill>
                <a:latin typeface="Verdana"/>
                <a:cs typeface="Verdana"/>
              </a:rPr>
              <a:t>Legal</a:t>
            </a:r>
            <a:r>
              <a:rPr sz="2200" spc="-14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Implications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50"/>
              </a:spcBef>
            </a:pP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case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set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precedent</a:t>
            </a:r>
            <a:r>
              <a:rPr sz="1750" spc="-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40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treating</a:t>
            </a:r>
            <a:r>
              <a:rPr sz="1750" spc="-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unauthorized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access</a:t>
            </a:r>
            <a:r>
              <a:rPr sz="1750" spc="-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5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4154"/>
                </a:solidFill>
                <a:latin typeface="Arial"/>
                <a:cs typeface="Arial"/>
              </a:rPr>
              <a:t>websites</a:t>
            </a:r>
            <a:r>
              <a:rPr sz="1750" spc="-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as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50" dirty="0">
                <a:solidFill>
                  <a:srgbClr val="404154"/>
                </a:solidFill>
                <a:latin typeface="Arial"/>
                <a:cs typeface="Arial"/>
              </a:rPr>
              <a:t>form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6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750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trespass,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influencing</a:t>
            </a:r>
            <a:r>
              <a:rPr sz="1750" spc="-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subsequent</a:t>
            </a:r>
            <a:r>
              <a:rPr sz="1750" spc="-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cases</a:t>
            </a:r>
            <a:r>
              <a:rPr sz="1750" spc="-8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-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legislation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worldwide.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24928" y="5597652"/>
            <a:ext cx="518159" cy="518159"/>
            <a:chOff x="7424928" y="5597652"/>
            <a:chExt cx="518159" cy="518159"/>
          </a:xfrm>
        </p:grpSpPr>
        <p:sp>
          <p:nvSpPr>
            <p:cNvPr id="19" name="object 19"/>
            <p:cNvSpPr/>
            <p:nvPr/>
          </p:nvSpPr>
          <p:spPr>
            <a:xfrm>
              <a:off x="7428738" y="5601462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41528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15289"/>
                  </a:lnTo>
                  <a:lnTo>
                    <a:pt x="7489" y="452354"/>
                  </a:lnTo>
                  <a:lnTo>
                    <a:pt x="27908" y="482631"/>
                  </a:lnTo>
                  <a:lnTo>
                    <a:pt x="58185" y="503050"/>
                  </a:lnTo>
                  <a:lnTo>
                    <a:pt x="95250" y="510539"/>
                  </a:lnTo>
                  <a:lnTo>
                    <a:pt x="415289" y="510539"/>
                  </a:lnTo>
                  <a:lnTo>
                    <a:pt x="452354" y="503050"/>
                  </a:lnTo>
                  <a:lnTo>
                    <a:pt x="482631" y="482631"/>
                  </a:lnTo>
                  <a:lnTo>
                    <a:pt x="503050" y="452354"/>
                  </a:lnTo>
                  <a:lnTo>
                    <a:pt x="510539" y="415289"/>
                  </a:lnTo>
                  <a:lnTo>
                    <a:pt x="510539" y="95250"/>
                  </a:lnTo>
                  <a:lnTo>
                    <a:pt x="503050" y="58185"/>
                  </a:lnTo>
                  <a:lnTo>
                    <a:pt x="482631" y="27908"/>
                  </a:lnTo>
                  <a:lnTo>
                    <a:pt x="452354" y="7489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D2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28738" y="5601462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415289" y="0"/>
                  </a:lnTo>
                  <a:lnTo>
                    <a:pt x="452354" y="7489"/>
                  </a:lnTo>
                  <a:lnTo>
                    <a:pt x="482631" y="27908"/>
                  </a:lnTo>
                  <a:lnTo>
                    <a:pt x="503050" y="58185"/>
                  </a:lnTo>
                  <a:lnTo>
                    <a:pt x="510539" y="95250"/>
                  </a:lnTo>
                  <a:lnTo>
                    <a:pt x="510539" y="415289"/>
                  </a:lnTo>
                  <a:lnTo>
                    <a:pt x="503050" y="452354"/>
                  </a:lnTo>
                  <a:lnTo>
                    <a:pt x="482631" y="482631"/>
                  </a:lnTo>
                  <a:lnTo>
                    <a:pt x="452354" y="503050"/>
                  </a:lnTo>
                  <a:lnTo>
                    <a:pt x="415289" y="510539"/>
                  </a:lnTo>
                  <a:lnTo>
                    <a:pt x="95250" y="510539"/>
                  </a:lnTo>
                  <a:lnTo>
                    <a:pt x="58185" y="503050"/>
                  </a:lnTo>
                  <a:lnTo>
                    <a:pt x="27908" y="482631"/>
                  </a:lnTo>
                  <a:lnTo>
                    <a:pt x="7489" y="452354"/>
                  </a:lnTo>
                  <a:lnTo>
                    <a:pt x="0" y="415289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B8C3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70978" y="5594045"/>
            <a:ext cx="22669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60" dirty="0">
                <a:solidFill>
                  <a:srgbClr val="404154"/>
                </a:solidFill>
                <a:latin typeface="Verdana"/>
                <a:cs typeface="Verdana"/>
              </a:rPr>
              <a:t>4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153781" y="5576138"/>
            <a:ext cx="5102225" cy="1954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404154"/>
                </a:solidFill>
                <a:latin typeface="Verdana"/>
                <a:cs typeface="Verdana"/>
              </a:rPr>
              <a:t>Global</a:t>
            </a:r>
            <a:r>
              <a:rPr sz="2200" spc="-5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154"/>
                </a:solidFill>
                <a:latin typeface="Verdana"/>
                <a:cs typeface="Verdana"/>
              </a:rPr>
              <a:t>Impact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38100"/>
              </a:lnSpc>
              <a:spcBef>
                <a:spcPts val="950"/>
              </a:spcBef>
            </a:pP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While</a:t>
            </a:r>
            <a:r>
              <a:rPr sz="17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US case,</a:t>
            </a:r>
            <a:r>
              <a:rPr sz="175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eBay</a:t>
            </a:r>
            <a:r>
              <a:rPr sz="175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v</a:t>
            </a:r>
            <a:r>
              <a:rPr sz="175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Bidder's</a:t>
            </a:r>
            <a:r>
              <a:rPr sz="1750" spc="-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Edge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has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30" dirty="0">
                <a:solidFill>
                  <a:srgbClr val="404154"/>
                </a:solidFill>
                <a:latin typeface="Arial"/>
                <a:cs typeface="Arial"/>
              </a:rPr>
              <a:t>been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widely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discussed</a:t>
            </a:r>
            <a:r>
              <a:rPr sz="175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75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5" dirty="0">
                <a:solidFill>
                  <a:srgbClr val="404154"/>
                </a:solidFill>
                <a:latin typeface="Arial"/>
                <a:cs typeface="Arial"/>
              </a:rPr>
              <a:t>international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 legal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circles, </a:t>
            </a:r>
            <a:r>
              <a:rPr sz="1750" spc="70" dirty="0">
                <a:solidFill>
                  <a:srgbClr val="404154"/>
                </a:solidFill>
                <a:latin typeface="Arial"/>
                <a:cs typeface="Arial"/>
              </a:rPr>
              <a:t>including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UK</a:t>
            </a:r>
            <a:r>
              <a:rPr sz="175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Hong</a:t>
            </a:r>
            <a:r>
              <a:rPr sz="175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4154"/>
                </a:solidFill>
                <a:latin typeface="Arial"/>
                <a:cs typeface="Arial"/>
              </a:rPr>
              <a:t>Kong,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shaping</a:t>
            </a:r>
            <a:r>
              <a:rPr sz="175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404154"/>
                </a:solidFill>
                <a:latin typeface="Arial"/>
                <a:cs typeface="Arial"/>
              </a:rPr>
              <a:t>the </a:t>
            </a:r>
            <a:r>
              <a:rPr sz="1750" spc="65" dirty="0">
                <a:solidFill>
                  <a:srgbClr val="404154"/>
                </a:solidFill>
                <a:latin typeface="Arial"/>
                <a:cs typeface="Arial"/>
              </a:rPr>
              <a:t>global</a:t>
            </a:r>
            <a:r>
              <a:rPr sz="175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4154"/>
                </a:solidFill>
                <a:latin typeface="Arial"/>
                <a:cs typeface="Arial"/>
              </a:rPr>
              <a:t>discourse</a:t>
            </a:r>
            <a:r>
              <a:rPr sz="175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4154"/>
                </a:solidFill>
                <a:latin typeface="Arial"/>
                <a:cs typeface="Arial"/>
              </a:rPr>
              <a:t>on</a:t>
            </a:r>
            <a:r>
              <a:rPr sz="175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75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4154"/>
                </a:solidFill>
                <a:latin typeface="Arial"/>
                <a:cs typeface="Arial"/>
              </a:rPr>
              <a:t>trespass.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628345"/>
            <a:ext cx="115874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Practical</a:t>
            </a:r>
            <a:r>
              <a:rPr sz="3000" spc="-125" dirty="0"/>
              <a:t> </a:t>
            </a:r>
            <a:r>
              <a:rPr sz="3000" spc="-65" dirty="0"/>
              <a:t>Challenges:</a:t>
            </a:r>
            <a:r>
              <a:rPr sz="3000" spc="-120" dirty="0"/>
              <a:t> </a:t>
            </a:r>
            <a:r>
              <a:rPr sz="3000" spc="-20" dirty="0"/>
              <a:t>Identifying</a:t>
            </a:r>
            <a:r>
              <a:rPr sz="3000" spc="-160" dirty="0"/>
              <a:t> </a:t>
            </a:r>
            <a:r>
              <a:rPr sz="3000" spc="55" dirty="0"/>
              <a:t>and</a:t>
            </a:r>
            <a:r>
              <a:rPr sz="3000" spc="-125" dirty="0"/>
              <a:t> </a:t>
            </a:r>
            <a:r>
              <a:rPr sz="3000" dirty="0"/>
              <a:t>Proving</a:t>
            </a:r>
            <a:r>
              <a:rPr sz="3000" spc="-120" dirty="0"/>
              <a:t> </a:t>
            </a:r>
            <a:r>
              <a:rPr sz="3000" dirty="0"/>
              <a:t>Digital</a:t>
            </a:r>
            <a:r>
              <a:rPr sz="3000" spc="-135" dirty="0"/>
              <a:t> </a:t>
            </a:r>
            <a:r>
              <a:rPr sz="3000" spc="-20" dirty="0"/>
              <a:t>Trespass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518919" y="1575942"/>
            <a:ext cx="12009120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404154"/>
                </a:solidFill>
                <a:latin typeface="Verdana"/>
                <a:cs typeface="Verdana"/>
              </a:rPr>
              <a:t>Detection</a:t>
            </a:r>
            <a:endParaRPr sz="1500">
              <a:latin typeface="Verdana"/>
              <a:cs typeface="Verdana"/>
            </a:endParaRPr>
          </a:p>
          <a:p>
            <a:pPr marL="12700" marR="44450">
              <a:lnSpc>
                <a:spcPct val="131700"/>
              </a:lnSpc>
              <a:spcBef>
                <a:spcPts val="650"/>
              </a:spcBef>
            </a:pP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Identifying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90" dirty="0">
                <a:solidFill>
                  <a:srgbClr val="404154"/>
                </a:solidFill>
                <a:latin typeface="Arial"/>
                <a:cs typeface="Arial"/>
              </a:rPr>
              <a:t>often</a:t>
            </a:r>
            <a:r>
              <a:rPr sz="12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requires</a:t>
            </a:r>
            <a:r>
              <a:rPr sz="1200" spc="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sophisticated</a:t>
            </a:r>
            <a:r>
              <a:rPr sz="12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80" dirty="0">
                <a:solidFill>
                  <a:srgbClr val="404154"/>
                </a:solidFill>
                <a:latin typeface="Arial"/>
                <a:cs typeface="Arial"/>
              </a:rPr>
              <a:t>monitoring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systems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2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expert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analysis.</a:t>
            </a:r>
            <a:r>
              <a:rPr sz="12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Unlike</a:t>
            </a:r>
            <a:r>
              <a:rPr sz="12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physical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trespass,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digital 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intrusions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can</a:t>
            </a:r>
            <a:r>
              <a:rPr sz="12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be</a:t>
            </a:r>
            <a:r>
              <a:rPr sz="12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subtle</a:t>
            </a:r>
            <a:r>
              <a:rPr sz="12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404154"/>
                </a:solidFill>
                <a:latin typeface="Arial"/>
                <a:cs typeface="Arial"/>
              </a:rPr>
              <a:t>may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404154"/>
                </a:solidFill>
                <a:latin typeface="Arial"/>
                <a:cs typeface="Arial"/>
              </a:rPr>
              <a:t>go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unnoticed</a:t>
            </a:r>
            <a:r>
              <a:rPr sz="1200" spc="-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90" dirty="0">
                <a:solidFill>
                  <a:srgbClr val="404154"/>
                </a:solidFill>
                <a:latin typeface="Arial"/>
                <a:cs typeface="Arial"/>
              </a:rPr>
              <a:t>for</a:t>
            </a:r>
            <a:r>
              <a:rPr sz="12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extended</a:t>
            </a:r>
            <a:r>
              <a:rPr sz="12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154"/>
                </a:solidFill>
                <a:latin typeface="Arial"/>
                <a:cs typeface="Arial"/>
              </a:rPr>
              <a:t>periods.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04154"/>
                </a:solidFill>
                <a:latin typeface="Verdana"/>
                <a:cs typeface="Verdana"/>
              </a:rPr>
              <a:t>Attribution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Tracing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 origin </a:t>
            </a:r>
            <a:r>
              <a:rPr sz="12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2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can</a:t>
            </a:r>
            <a:r>
              <a:rPr sz="12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be</a:t>
            </a:r>
            <a:r>
              <a:rPr sz="12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extremely</a:t>
            </a:r>
            <a:r>
              <a:rPr sz="1200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challenging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due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20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200" spc="45" dirty="0">
                <a:solidFill>
                  <a:srgbClr val="404154"/>
                </a:solidFill>
                <a:latin typeface="Arial"/>
                <a:cs typeface="Arial"/>
              </a:rPr>
              <a:t> techniques</a:t>
            </a: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like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IP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spoofing,</a:t>
            </a:r>
            <a:r>
              <a:rPr sz="12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VPNs,</a:t>
            </a:r>
            <a:r>
              <a:rPr sz="1200" spc="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2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use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 compromised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systems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as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154"/>
                </a:solidFill>
                <a:latin typeface="Arial"/>
                <a:cs typeface="Arial"/>
              </a:rPr>
              <a:t>intermediaries.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8" y="1444752"/>
            <a:ext cx="765048" cy="61249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18919" y="4026789"/>
            <a:ext cx="12452985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04154"/>
                </a:solidFill>
                <a:latin typeface="Verdana"/>
                <a:cs typeface="Verdana"/>
              </a:rPr>
              <a:t>Evidence</a:t>
            </a:r>
            <a:r>
              <a:rPr sz="1500" spc="-3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154"/>
                </a:solidFill>
                <a:latin typeface="Verdana"/>
                <a:cs typeface="Verdana"/>
              </a:rPr>
              <a:t>Gathering</a:t>
            </a:r>
            <a:endParaRPr sz="1500">
              <a:latin typeface="Verdana"/>
              <a:cs typeface="Verdana"/>
            </a:endParaRPr>
          </a:p>
          <a:p>
            <a:pPr marL="12700" marR="5080">
              <a:lnSpc>
                <a:spcPct val="131700"/>
              </a:lnSpc>
              <a:spcBef>
                <a:spcPts val="650"/>
              </a:spcBef>
            </a:pP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Collecting</a:t>
            </a:r>
            <a:r>
              <a:rPr sz="12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preserving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2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evidence</a:t>
            </a:r>
            <a:r>
              <a:rPr sz="12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forensically</a:t>
            </a:r>
            <a:r>
              <a:rPr sz="12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sound</a:t>
            </a:r>
            <a:r>
              <a:rPr sz="12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manner</a:t>
            </a:r>
            <a:r>
              <a:rPr sz="12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is</a:t>
            </a:r>
            <a:r>
              <a:rPr sz="12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crucial.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404154"/>
                </a:solidFill>
                <a:latin typeface="Arial"/>
                <a:cs typeface="Arial"/>
              </a:rPr>
              <a:t>This</a:t>
            </a:r>
            <a:r>
              <a:rPr sz="12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90" dirty="0">
                <a:solidFill>
                  <a:srgbClr val="404154"/>
                </a:solidFill>
                <a:latin typeface="Arial"/>
                <a:cs typeface="Arial"/>
              </a:rPr>
              <a:t>often</a:t>
            </a:r>
            <a:r>
              <a:rPr sz="12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requires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404154"/>
                </a:solidFill>
                <a:latin typeface="Arial"/>
                <a:cs typeface="Arial"/>
              </a:rPr>
              <a:t>specialized</a:t>
            </a:r>
            <a:r>
              <a:rPr sz="12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tools</a:t>
            </a:r>
            <a:r>
              <a:rPr sz="12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expertise</a:t>
            </a:r>
            <a:r>
              <a:rPr sz="1200" spc="-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20" dirty="0">
                <a:solidFill>
                  <a:srgbClr val="404154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ensure</a:t>
            </a:r>
            <a:r>
              <a:rPr sz="12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404154"/>
                </a:solidFill>
                <a:latin typeface="Arial"/>
                <a:cs typeface="Arial"/>
              </a:rPr>
              <a:t>admissibility</a:t>
            </a:r>
            <a:r>
              <a:rPr sz="1200" spc="-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14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154"/>
                </a:solidFill>
                <a:latin typeface="Arial"/>
                <a:cs typeface="Arial"/>
              </a:rPr>
              <a:t>evidence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200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court.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404154"/>
                </a:solidFill>
                <a:latin typeface="Verdana"/>
                <a:cs typeface="Verdana"/>
              </a:rPr>
              <a:t>Jurisdictional</a:t>
            </a:r>
            <a:r>
              <a:rPr sz="1500" spc="40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154"/>
                </a:solidFill>
                <a:latin typeface="Verdana"/>
                <a:cs typeface="Verdana"/>
              </a:rPr>
              <a:t>Issues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Digital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trespass</a:t>
            </a:r>
            <a:r>
              <a:rPr sz="12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90" dirty="0">
                <a:solidFill>
                  <a:srgbClr val="404154"/>
                </a:solidFill>
                <a:latin typeface="Arial"/>
                <a:cs typeface="Arial"/>
              </a:rPr>
              <a:t>often</a:t>
            </a:r>
            <a:r>
              <a:rPr sz="1200" spc="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crosses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international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borders,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raising</a:t>
            </a:r>
            <a:r>
              <a:rPr sz="1200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complex</a:t>
            </a:r>
            <a:r>
              <a:rPr sz="12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jurisdictional </a:t>
            </a:r>
            <a:r>
              <a:rPr sz="1200" spc="10" dirty="0">
                <a:solidFill>
                  <a:srgbClr val="404154"/>
                </a:solidFill>
                <a:latin typeface="Arial"/>
                <a:cs typeface="Arial"/>
              </a:rPr>
              <a:t>questions</a:t>
            </a:r>
            <a:r>
              <a:rPr sz="12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404154"/>
                </a:solidFill>
                <a:latin typeface="Arial"/>
                <a:cs typeface="Arial"/>
              </a:rPr>
              <a:t>and</a:t>
            </a:r>
            <a:r>
              <a:rPr sz="12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404154"/>
                </a:solidFill>
                <a:latin typeface="Arial"/>
                <a:cs typeface="Arial"/>
              </a:rPr>
              <a:t>making</a:t>
            </a:r>
            <a:r>
              <a:rPr sz="12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prosecution</a:t>
            </a:r>
            <a:r>
              <a:rPr sz="1200" spc="3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154"/>
                </a:solidFill>
                <a:latin typeface="Arial"/>
                <a:cs typeface="Arial"/>
              </a:rPr>
              <a:t>challenging.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8919" y="6477380"/>
            <a:ext cx="1228280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04154"/>
                </a:solidFill>
                <a:latin typeface="Verdana"/>
                <a:cs typeface="Verdana"/>
              </a:rPr>
              <a:t>Proving</a:t>
            </a:r>
            <a:r>
              <a:rPr sz="1500" spc="-105" dirty="0">
                <a:solidFill>
                  <a:srgbClr val="404154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404154"/>
                </a:solidFill>
                <a:latin typeface="Verdana"/>
                <a:cs typeface="Verdana"/>
              </a:rPr>
              <a:t>Intent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Demonstrating</a:t>
            </a:r>
            <a:r>
              <a:rPr sz="12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110" dirty="0">
                <a:solidFill>
                  <a:srgbClr val="404154"/>
                </a:solidFill>
                <a:latin typeface="Arial"/>
                <a:cs typeface="Arial"/>
              </a:rPr>
              <a:t>that</a:t>
            </a:r>
            <a:r>
              <a:rPr sz="12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unauthorized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access was</a:t>
            </a:r>
            <a:r>
              <a:rPr sz="12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intentional</a:t>
            </a:r>
            <a:r>
              <a:rPr sz="1200" spc="-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rather</a:t>
            </a:r>
            <a:r>
              <a:rPr sz="1200" spc="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90" dirty="0">
                <a:solidFill>
                  <a:srgbClr val="404154"/>
                </a:solidFill>
                <a:latin typeface="Arial"/>
                <a:cs typeface="Arial"/>
              </a:rPr>
              <a:t>than</a:t>
            </a:r>
            <a:r>
              <a:rPr sz="12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accidental</a:t>
            </a:r>
            <a:r>
              <a:rPr sz="12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can</a:t>
            </a:r>
            <a:r>
              <a:rPr sz="12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be</a:t>
            </a:r>
            <a:r>
              <a:rPr sz="12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404154"/>
                </a:solidFill>
                <a:latin typeface="Arial"/>
                <a:cs typeface="Arial"/>
              </a:rPr>
              <a:t>difficult,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especially</a:t>
            </a:r>
            <a:r>
              <a:rPr sz="12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in</a:t>
            </a:r>
            <a:r>
              <a:rPr sz="12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cases</a:t>
            </a:r>
            <a:r>
              <a:rPr sz="1200" spc="2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404154"/>
                </a:solidFill>
                <a:latin typeface="Arial"/>
                <a:cs typeface="Arial"/>
              </a:rPr>
              <a:t>involving</a:t>
            </a:r>
            <a:r>
              <a:rPr sz="1200" spc="-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complex</a:t>
            </a:r>
            <a:r>
              <a:rPr sz="1200" spc="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154"/>
                </a:solidFill>
                <a:latin typeface="Arial"/>
                <a:cs typeface="Arial"/>
              </a:rPr>
              <a:t>systems</a:t>
            </a:r>
            <a:r>
              <a:rPr sz="12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404154"/>
                </a:solidFill>
                <a:latin typeface="Arial"/>
                <a:cs typeface="Arial"/>
              </a:rPr>
              <a:t>or</a:t>
            </a:r>
            <a:r>
              <a:rPr sz="1200" spc="2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404154"/>
                </a:solidFill>
                <a:latin typeface="Arial"/>
                <a:cs typeface="Arial"/>
              </a:rPr>
              <a:t>technical</a:t>
            </a:r>
            <a:r>
              <a:rPr sz="1200" spc="1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04154"/>
                </a:solidFill>
                <a:latin typeface="Arial"/>
                <a:cs typeface="Arial"/>
              </a:rPr>
              <a:t>vulnerabilities.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2024</Words>
  <Application>Microsoft Office PowerPoint</Application>
  <PresentationFormat>Custom</PresentationFormat>
  <Paragraphs>196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Noto Sans</vt:lpstr>
      <vt:lpstr>Verdana</vt:lpstr>
      <vt:lpstr>Office Theme</vt:lpstr>
      <vt:lpstr>Organic</vt:lpstr>
      <vt:lpstr>Trespass in the Digital Realm: Unauthorized Access to Computer Systems</vt:lpstr>
      <vt:lpstr>Minor House Keeping</vt:lpstr>
      <vt:lpstr>Introduction</vt:lpstr>
      <vt:lpstr>Expanding the Scope of Trespass to the Digital Space</vt:lpstr>
      <vt:lpstr>Hong Kong Computer Crimes Ordinance Provisions</vt:lpstr>
      <vt:lpstr>Key Principles: Unauthorized Access and Interference</vt:lpstr>
      <vt:lpstr>Case Law: R v Gold and Schifreen (1988)</vt:lpstr>
      <vt:lpstr>US Influence: eBay Inc v Bidder's Edge Inc (1999)</vt:lpstr>
      <vt:lpstr>Practical Challenges: Identifying and Proving Digital Trespass</vt:lpstr>
      <vt:lpstr>Comparison with Traditional Trespass Principles</vt:lpstr>
      <vt:lpstr>Recommendations for Cybersecurity Compliance</vt:lpstr>
      <vt:lpstr>Digital Trespass Scenario: Social Media Account Hijacking</vt:lpstr>
      <vt:lpstr>Digital Trespass Scenario: Corporate Espionage</vt:lpstr>
      <vt:lpstr>Digital Trespass Scenario: IoT Device Exploitation</vt:lpstr>
      <vt:lpstr>Audience Q&amp;A: Emerging Threats in Digital Trespass</vt:lpstr>
      <vt:lpstr>Audience Q&amp;A: International Cooperation in Cybercrime Prosecution</vt:lpstr>
      <vt:lpstr>Audience Q&amp;A: The Future of Digital Trespass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1</cp:revision>
  <dcterms:created xsi:type="dcterms:W3CDTF">2024-11-22T17:04:02Z</dcterms:created>
  <dcterms:modified xsi:type="dcterms:W3CDTF">2024-11-22T18:27:14Z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