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81" d="100"/>
          <a:sy n="81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4AB1-3F8F-4C43-AD31-8BEBA9F0CD9F}" type="datetimeFigureOut">
              <a:rPr lang="en-GB" smtClean="0"/>
              <a:t>21/05/2018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7678-7CB1-4891-A440-002FCE53D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216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4AB1-3F8F-4C43-AD31-8BEBA9F0CD9F}" type="datetimeFigureOut">
              <a:rPr lang="en-GB" smtClean="0"/>
              <a:t>21/05/2018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7678-7CB1-4891-A440-002FCE53D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715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4AB1-3F8F-4C43-AD31-8BEBA9F0CD9F}" type="datetimeFigureOut">
              <a:rPr lang="en-GB" smtClean="0"/>
              <a:t>21/05/2018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7678-7CB1-4891-A440-002FCE53D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554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4AB1-3F8F-4C43-AD31-8BEBA9F0CD9F}" type="datetimeFigureOut">
              <a:rPr lang="en-GB" smtClean="0"/>
              <a:t>21/05/2018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7678-7CB1-4891-A440-002FCE53D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964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4AB1-3F8F-4C43-AD31-8BEBA9F0CD9F}" type="datetimeFigureOut">
              <a:rPr lang="en-GB" smtClean="0"/>
              <a:t>21/05/2018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7678-7CB1-4891-A440-002FCE53D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107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4AB1-3F8F-4C43-AD31-8BEBA9F0CD9F}" type="datetimeFigureOut">
              <a:rPr lang="en-GB" smtClean="0"/>
              <a:t>21/05/2018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7678-7CB1-4891-A440-002FCE53D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964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4AB1-3F8F-4C43-AD31-8BEBA9F0CD9F}" type="datetimeFigureOut">
              <a:rPr lang="en-GB" smtClean="0"/>
              <a:t>21/05/2018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7678-7CB1-4891-A440-002FCE53D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356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4AB1-3F8F-4C43-AD31-8BEBA9F0CD9F}" type="datetimeFigureOut">
              <a:rPr lang="en-GB" smtClean="0"/>
              <a:t>21/05/2018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7678-7CB1-4891-A440-002FCE53D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420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4AB1-3F8F-4C43-AD31-8BEBA9F0CD9F}" type="datetimeFigureOut">
              <a:rPr lang="en-GB" smtClean="0"/>
              <a:t>21/05/2018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7678-7CB1-4891-A440-002FCE53D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7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4AB1-3F8F-4C43-AD31-8BEBA9F0CD9F}" type="datetimeFigureOut">
              <a:rPr lang="en-GB" smtClean="0"/>
              <a:t>21/05/2018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7678-7CB1-4891-A440-002FCE53D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80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4AB1-3F8F-4C43-AD31-8BEBA9F0CD9F}" type="datetimeFigureOut">
              <a:rPr lang="en-GB" smtClean="0"/>
              <a:t>21/05/2018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D7678-7CB1-4891-A440-002FCE53D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702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64AB1-3F8F-4C43-AD31-8BEBA9F0CD9F}" type="datetimeFigureOut">
              <a:rPr lang="en-GB" smtClean="0"/>
              <a:t>21/05/2018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D7678-7CB1-4891-A440-002FCE53D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312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83179" y="2291937"/>
            <a:ext cx="76714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Physics Paper 1</a:t>
            </a:r>
          </a:p>
          <a:p>
            <a:r>
              <a:rPr lang="en-GB" sz="4000" dirty="0" smtClean="0"/>
              <a:t>Combined &amp; Separate</a:t>
            </a:r>
          </a:p>
          <a:p>
            <a:r>
              <a:rPr lang="en-GB" sz="4000" dirty="0" smtClean="0"/>
              <a:t>High Demand Questions &amp; Answers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87867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"/>
            <a:ext cx="8475135" cy="65704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50183" y="2269568"/>
            <a:ext cx="51261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Current through one element = 26/4 = 6.5 A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R = V / I = 230 / 6.5</a:t>
            </a:r>
          </a:p>
          <a:p>
            <a:pPr marL="342900" indent="-342900">
              <a:buFontTx/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R = 35.38 </a:t>
            </a:r>
            <a:r>
              <a:rPr lang="el-GR" sz="2000" dirty="0" smtClean="0">
                <a:solidFill>
                  <a:srgbClr val="FF0000"/>
                </a:solidFill>
              </a:rPr>
              <a:t>Ω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smtClean="0">
                <a:solidFill>
                  <a:srgbClr val="FF0000"/>
                </a:solidFill>
              </a:rPr>
              <a:t>= 35 </a:t>
            </a:r>
            <a:r>
              <a:rPr lang="el-GR" sz="2000" dirty="0" smtClean="0">
                <a:solidFill>
                  <a:srgbClr val="FF0000"/>
                </a:solidFill>
              </a:rPr>
              <a:t>Ω</a:t>
            </a:r>
            <a:r>
              <a:rPr lang="en-GB" sz="2000" dirty="0" smtClean="0">
                <a:solidFill>
                  <a:srgbClr val="FF0000"/>
                </a:solidFill>
              </a:rPr>
              <a:t> to 2 sig. fig.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8612580" y="3415860"/>
            <a:ext cx="3163785" cy="1726156"/>
          </a:xfrm>
          <a:prstGeom prst="wedgeRoundRectCallout">
            <a:avLst>
              <a:gd name="adj1" fmla="val 13240"/>
              <a:gd name="adj2" fmla="val -90197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Current divides equally between the heating elements because they are identical and have the same resistance.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19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475135" cy="66599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58295" y="1828798"/>
            <a:ext cx="50549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Maximum current of 26 A exceed maximum safe current for 2.5 mm</a:t>
            </a:r>
            <a:r>
              <a:rPr lang="en-GB" sz="2000" baseline="30000" dirty="0" smtClean="0">
                <a:solidFill>
                  <a:srgbClr val="FF0000"/>
                </a:solidFill>
              </a:rPr>
              <a:t>2</a:t>
            </a:r>
            <a:r>
              <a:rPr lang="en-GB" sz="2000" dirty="0" smtClean="0">
                <a:solidFill>
                  <a:srgbClr val="FF0000"/>
                </a:solidFill>
              </a:rPr>
              <a:t> cable.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Cable would overheat.</a:t>
            </a:r>
          </a:p>
        </p:txBody>
      </p:sp>
    </p:spTree>
    <p:extLst>
      <p:ext uri="{BB962C8B-B14F-4D97-AF65-F5344CB8AC3E}">
        <p14:creationId xmlns:p14="http://schemas.microsoft.com/office/powerpoint/2010/main" val="101207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"/>
            <a:ext cx="8599283" cy="2695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19398" y="1987813"/>
            <a:ext cx="47738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a.c. constantly changes direction.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d.c. flows in one direction only.</a:t>
            </a:r>
          </a:p>
        </p:txBody>
      </p:sp>
    </p:spTree>
    <p:extLst>
      <p:ext uri="{BB962C8B-B14F-4D97-AF65-F5344CB8AC3E}">
        <p14:creationId xmlns:p14="http://schemas.microsoft.com/office/powerpoint/2010/main" val="2959594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599282" cy="53048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83825" y="4544816"/>
            <a:ext cx="25650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Conduction</a:t>
            </a:r>
          </a:p>
        </p:txBody>
      </p:sp>
    </p:spTree>
    <p:extLst>
      <p:ext uri="{BB962C8B-B14F-4D97-AF65-F5344CB8AC3E}">
        <p14:creationId xmlns:p14="http://schemas.microsoft.com/office/powerpoint/2010/main" val="164414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43959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63938" y="2767280"/>
            <a:ext cx="53280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There is a large difference between the temperature of the water and the surroundings.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Therefore energy is transferred more quickly.</a:t>
            </a:r>
          </a:p>
        </p:txBody>
      </p:sp>
    </p:spTree>
    <p:extLst>
      <p:ext uri="{BB962C8B-B14F-4D97-AF65-F5344CB8AC3E}">
        <p14:creationId xmlns:p14="http://schemas.microsoft.com/office/powerpoint/2010/main" val="60044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439593" cy="36510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74815" y="3835729"/>
            <a:ext cx="62503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4,032 kJ = 4,032,000 J or change in temperature = 8 °C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4,032,000 = m x 4,200 x 8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m = 4,032,000 / (4,200 x 8) = 120 kg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562294" y="2707573"/>
            <a:ext cx="2426329" cy="760022"/>
          </a:xfrm>
          <a:prstGeom prst="wedgeRoundRectCallout">
            <a:avLst>
              <a:gd name="adj1" fmla="val 20277"/>
              <a:gd name="adj2" fmla="val 9333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1 kJ = 1,000 J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095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8039595" cy="683566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73343" y="4929803"/>
            <a:ext cx="41326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Water stays hot for longer.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Heater not kept on so long.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Cost of jacket is soon recovered.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0" y="600781"/>
            <a:ext cx="5715000" cy="3728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151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2"/>
            <a:ext cx="7791609" cy="68356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9958" y="4024944"/>
            <a:ext cx="47738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Counts per minute falls from 16 to 8.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5,500 years.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73630" y="613087"/>
            <a:ext cx="1749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Electron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769422" y="3918857"/>
            <a:ext cx="1117680" cy="0"/>
          </a:xfrm>
          <a:prstGeom prst="line">
            <a:avLst/>
          </a:prstGeom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2600696" y="3752604"/>
            <a:ext cx="11876" cy="1448788"/>
          </a:xfrm>
          <a:prstGeom prst="line">
            <a:avLst/>
          </a:prstGeom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Rounded Rectangular Callout 8"/>
          <p:cNvSpPr/>
          <p:nvPr/>
        </p:nvSpPr>
        <p:spPr>
          <a:xfrm>
            <a:off x="7733628" y="4846465"/>
            <a:ext cx="3022272" cy="1475856"/>
          </a:xfrm>
          <a:prstGeom prst="wedgeRoundRectCallout">
            <a:avLst>
              <a:gd name="adj1" fmla="val -69845"/>
              <a:gd name="adj2" fmla="val 2244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Adding construction lines to the graph is a good way to show how you work out your answer.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359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7948132" cy="33013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23708" y="3916034"/>
            <a:ext cx="54191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870 counts per hour = 14.5 counts per minute.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750 years.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No, shirt made after he died.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18184"/>
            <a:ext cx="5853166" cy="3811364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1116280" y="3524603"/>
            <a:ext cx="831273" cy="1581"/>
          </a:xfrm>
          <a:prstGeom prst="line">
            <a:avLst/>
          </a:prstGeom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1579419" y="3465054"/>
            <a:ext cx="2" cy="2390095"/>
          </a:xfrm>
          <a:prstGeom prst="line">
            <a:avLst/>
          </a:prstGeom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Rounded Rectangular Callout 6"/>
          <p:cNvSpPr/>
          <p:nvPr/>
        </p:nvSpPr>
        <p:spPr>
          <a:xfrm>
            <a:off x="7948131" y="912742"/>
            <a:ext cx="3022272" cy="1475856"/>
          </a:xfrm>
          <a:prstGeom prst="wedgeRoundRectCallout">
            <a:avLst>
              <a:gd name="adj1" fmla="val -64736"/>
              <a:gd name="adj2" fmla="val -2101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Again, adding construction lines to the graph is a good way to show how you work out your answer.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98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8001673" cy="21019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88571" y="1483624"/>
            <a:ext cx="47738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A neutron decays into a proton.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3916259" y="2101932"/>
            <a:ext cx="3022272" cy="2098012"/>
          </a:xfrm>
          <a:prstGeom prst="wedgeRoundRectCallout">
            <a:avLst>
              <a:gd name="adj1" fmla="val -58842"/>
              <a:gd name="adj2" fmla="val -2053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When the neutron decays into a proton, and electron is also produced. This electron is ejected from the nucleus.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7467343" y="2101932"/>
            <a:ext cx="3189515" cy="2098012"/>
          </a:xfrm>
          <a:prstGeom prst="wedgeRoundRectCallout">
            <a:avLst>
              <a:gd name="adj1" fmla="val -58829"/>
              <a:gd name="adj2" fmla="val -1987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Because a neutron turns into a proton, the total number of protons and neutrons does not change, so the mass number does not change.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7467343" y="4569549"/>
            <a:ext cx="3189515" cy="2098012"/>
          </a:xfrm>
          <a:prstGeom prst="wedgeRoundRectCallout">
            <a:avLst>
              <a:gd name="adj1" fmla="val 20104"/>
              <a:gd name="adj2" fmla="val -6176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Because there is now one more proton in the nucleus, the atomic number increases by one.</a:t>
            </a:r>
            <a:endParaRPr lang="en-GB" sz="20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2101932"/>
            <a:ext cx="3571875" cy="32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193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039471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50774" y="3253840"/>
            <a:ext cx="636517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Weight of 600 kg mass = m x g = 600 x 9.8 = 5,880 N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Power = (5,880 x 35) / 45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Power = 4,573 W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Efficiency = (4,573 / 8,000) = 0.572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% Efficiency = 0.572 x 100 = 57.2%</a:t>
            </a:r>
          </a:p>
        </p:txBody>
      </p:sp>
    </p:spTree>
    <p:extLst>
      <p:ext uri="{BB962C8B-B14F-4D97-AF65-F5344CB8AC3E}">
        <p14:creationId xmlns:p14="http://schemas.microsoft.com/office/powerpoint/2010/main" val="218706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089216" cy="49876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1267" y="4524500"/>
            <a:ext cx="4773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GPE = m x g x h = 600 x 9.8 x 35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GPE = 205,800 J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GPE = KE = 0.5 x m x v</a:t>
            </a:r>
            <a:r>
              <a:rPr lang="en-GB" sz="2000" baseline="30000" dirty="0" smtClean="0">
                <a:solidFill>
                  <a:srgbClr val="FF0000"/>
                </a:solidFill>
              </a:rPr>
              <a:t>2</a:t>
            </a:r>
            <a:endParaRPr lang="en-GB" sz="2000" dirty="0" smtClean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v = √(KE / (0.5 x m))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v = √(205800 / (0.5 x 600))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v = 26.2 m/s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4508982" y="4987636"/>
            <a:ext cx="2743200" cy="1475856"/>
          </a:xfrm>
          <a:prstGeom prst="wedgeRoundRectCallout">
            <a:avLst>
              <a:gd name="adj1" fmla="val -81380"/>
              <a:gd name="adj2" fmla="val -2503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We assume that all of the GPE gained is transformed into KE.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61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8849895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730837" y="4275118"/>
            <a:ext cx="47738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KE = 0.5 x m x v</a:t>
            </a:r>
            <a:r>
              <a:rPr lang="en-GB" sz="2000" baseline="30000" dirty="0" smtClean="0">
                <a:solidFill>
                  <a:srgbClr val="FF0000"/>
                </a:solidFill>
              </a:rPr>
              <a:t>2</a:t>
            </a:r>
            <a:endParaRPr lang="en-GB" sz="2000" dirty="0" smtClean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KE = 0.5 x 15,000 x 12</a:t>
            </a:r>
            <a:r>
              <a:rPr lang="en-GB" sz="2000" baseline="30000" dirty="0" smtClean="0">
                <a:solidFill>
                  <a:srgbClr val="FF0000"/>
                </a:solidFill>
              </a:rPr>
              <a:t>2</a:t>
            </a:r>
            <a:endParaRPr lang="en-GB" sz="2000" dirty="0" smtClean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KE = 1,080,000 J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226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"/>
            <a:ext cx="8423270" cy="68580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36328" y="3238993"/>
            <a:ext cx="47738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Any one of the following: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Area of circle is 4x larger.</a:t>
            </a:r>
          </a:p>
          <a:p>
            <a:pPr marL="342900" indent="-342900">
              <a:buAutoNum type="arabicPeriod"/>
            </a:pPr>
            <a:r>
              <a:rPr lang="en-GB" sz="2000" dirty="0">
                <a:solidFill>
                  <a:srgbClr val="FF0000"/>
                </a:solidFill>
              </a:rPr>
              <a:t>M</a:t>
            </a:r>
            <a:r>
              <a:rPr lang="en-GB" sz="2000" dirty="0" smtClean="0">
                <a:solidFill>
                  <a:srgbClr val="FF0000"/>
                </a:solidFill>
              </a:rPr>
              <a:t>ass of air hitting blades 4x larger.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KE of wind is 4x larger.</a:t>
            </a:r>
          </a:p>
        </p:txBody>
      </p:sp>
    </p:spTree>
    <p:extLst>
      <p:ext uri="{BB962C8B-B14F-4D97-AF65-F5344CB8AC3E}">
        <p14:creationId xmlns:p14="http://schemas.microsoft.com/office/powerpoint/2010/main" val="89205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8478723" cy="356259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48145" y="3788227"/>
            <a:ext cx="87639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Coal has a store of chemical energy.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This is converted into heat when burnt.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The heat is used to boil water.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Steam turns turbine so it has kinetic energy.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Turbine drives generator which converts kinetic energy into electrical energy.</a:t>
            </a:r>
          </a:p>
        </p:txBody>
      </p:sp>
    </p:spTree>
    <p:extLst>
      <p:ext uri="{BB962C8B-B14F-4D97-AF65-F5344CB8AC3E}">
        <p14:creationId xmlns:p14="http://schemas.microsoft.com/office/powerpoint/2010/main" val="12623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478722" cy="526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62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478722" cy="642246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47071" y="760452"/>
            <a:ext cx="47738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Rate of flow of charge. I = Q/t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7071" y="2082922"/>
            <a:ext cx="5025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Work done per coulomb of charge. V = W/Q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7071" y="5692930"/>
            <a:ext cx="55718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Metal filament contains ions and free electrons.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As temperature increases, ions vibrate faster.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Free electrons collide more frequently with ions.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8154707" y="4454580"/>
            <a:ext cx="2743200" cy="1475856"/>
          </a:xfrm>
          <a:prstGeom prst="wedgeRoundRectCallout">
            <a:avLst>
              <a:gd name="adj1" fmla="val -74886"/>
              <a:gd name="adj2" fmla="val 6750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Remember, ions are fixed in position and so can only vibrate.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48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8475135" cy="287382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762004" y="4208905"/>
            <a:ext cx="47738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When p.d. is 6V, the current is 1.3 A.</a:t>
            </a:r>
          </a:p>
          <a:p>
            <a:pPr marL="342900" indent="-342900">
              <a:buAutoNum type="arabicPeriod"/>
            </a:pPr>
            <a:r>
              <a:rPr lang="en-GB" sz="2000" dirty="0" smtClean="0">
                <a:solidFill>
                  <a:srgbClr val="FF0000"/>
                </a:solidFill>
              </a:rPr>
              <a:t>P = V x I = 7.8 W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14986" t="10159" r="31371"/>
          <a:stretch/>
        </p:blipFill>
        <p:spPr>
          <a:xfrm>
            <a:off x="0" y="2267697"/>
            <a:ext cx="4417621" cy="4590303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V="1">
            <a:off x="2636322" y="3384465"/>
            <a:ext cx="0" cy="2945080"/>
          </a:xfrm>
          <a:prstGeom prst="line">
            <a:avLst/>
          </a:prstGeom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807521" y="3813180"/>
            <a:ext cx="2137558" cy="5334"/>
          </a:xfrm>
          <a:prstGeom prst="line">
            <a:avLst/>
          </a:prstGeom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Rounded Rectangular Callout 8"/>
          <p:cNvSpPr/>
          <p:nvPr/>
        </p:nvSpPr>
        <p:spPr>
          <a:xfrm>
            <a:off x="5777344" y="440720"/>
            <a:ext cx="3022272" cy="1475856"/>
          </a:xfrm>
          <a:prstGeom prst="wedgeRoundRectCallout">
            <a:avLst>
              <a:gd name="adj1" fmla="val -82418"/>
              <a:gd name="adj2" fmla="val -2422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Adding construction lines to the graph is a good way to show how you work out your answer.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709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3459</TotalTime>
  <Words>616</Words>
  <Application>Microsoft Office PowerPoint</Application>
  <PresentationFormat>Widescreen</PresentationFormat>
  <Paragraphs>66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Harris Federation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Mackenzie (HF)</dc:creator>
  <cp:lastModifiedBy>Matthew Mackenzie (HF)</cp:lastModifiedBy>
  <cp:revision>123</cp:revision>
  <dcterms:created xsi:type="dcterms:W3CDTF">2018-05-18T13:19:47Z</dcterms:created>
  <dcterms:modified xsi:type="dcterms:W3CDTF">2018-05-20T23:10:02Z</dcterms:modified>
</cp:coreProperties>
</file>