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5" r:id="rId2"/>
  </p:sldMasterIdLst>
  <p:notesMasterIdLst>
    <p:notesMasterId r:id="rId20"/>
  </p:notes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4630400" cy="8229600"/>
  <p:notesSz cx="8229600" cy="14630400"/>
  <p:embeddedFontLst>
    <p:embeddedFont>
      <p:font typeface="Epilogue" panose="020B0604020202020204" charset="0"/>
      <p:regular r:id="rId21"/>
    </p:embeddedFont>
    <p:embeddedFont>
      <p:font typeface="Fraunces Medium" panose="020B0604020202020204" charset="0"/>
      <p:regular r:id="rId22"/>
    </p:embeddedFont>
    <p:embeddedFont>
      <p:font typeface="Garamond" panose="02020404030301010803" pitchFamily="18" charset="0"/>
      <p:regular r:id="rId23"/>
      <p:bold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custLinFactNeighborX="17539" custLinFactNeighborY="-1064"/>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3378250"/>
          <a:ext cx="11521435" cy="690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7030A0"/>
              </a:solidFill>
            </a:rPr>
            <a:t>Dr Okwudili O. Onwurah</a:t>
          </a:r>
        </a:p>
      </dsp:txBody>
      <dsp:txXfrm>
        <a:off x="0" y="3378250"/>
        <a:ext cx="11521435" cy="690946"/>
      </dsp:txXfrm>
    </dsp:sp>
    <dsp:sp modelId="{50E560F1-A1B3-4C64-B8C9-000AEB7FD047}">
      <dsp:nvSpPr>
        <dsp:cNvPr id="0" name=""/>
        <dsp:cNvSpPr/>
      </dsp:nvSpPr>
      <dsp:spPr>
        <a:xfrm rot="10800000">
          <a:off x="0" y="2840"/>
          <a:ext cx="11521435" cy="34326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Tutor</a:t>
          </a:r>
          <a:r>
            <a:rPr lang="en-US" sz="2500" kern="1200" dirty="0"/>
            <a:t>: </a:t>
          </a:r>
          <a:r>
            <a:rPr lang="en-GB" sz="2500" b="1" kern="1200" dirty="0"/>
            <a:t>Okwudili</a:t>
          </a:r>
          <a:r>
            <a:rPr lang="en-GB" sz="2500" kern="1200" dirty="0"/>
            <a:t> O. ONWURAH, </a:t>
          </a:r>
          <a:r>
            <a:rPr lang="en-GB" sz="2500" b="1" kern="1200" dirty="0"/>
            <a:t>LL.B.</a:t>
          </a:r>
          <a:r>
            <a:rPr lang="en-GB" sz="2500" kern="1200" dirty="0"/>
            <a:t> (Nigeria); </a:t>
          </a:r>
          <a:r>
            <a:rPr lang="en-GB" sz="2500" b="1" kern="1200" dirty="0"/>
            <a:t>BL</a:t>
          </a:r>
          <a:r>
            <a:rPr lang="en-GB" sz="2500" kern="1200" dirty="0"/>
            <a:t> (Abuja, Nigeria); </a:t>
          </a:r>
          <a:r>
            <a:rPr lang="en-GB" sz="2500" b="1" kern="1200" dirty="0"/>
            <a:t>LLM</a:t>
          </a:r>
          <a:r>
            <a:rPr lang="en-GB" sz="2500" kern="1200" dirty="0"/>
            <a:t> (Exeter, UK); </a:t>
          </a:r>
          <a:r>
            <a:rPr lang="en-GB" sz="2500" b="1" kern="1200" dirty="0"/>
            <a:t>LLM</a:t>
          </a:r>
          <a:r>
            <a:rPr lang="en-GB" sz="2500" kern="1200" dirty="0"/>
            <a:t> (Qingdao, PRC); </a:t>
          </a:r>
          <a:r>
            <a:rPr lang="en-GB" sz="2500" b="1" kern="1200" dirty="0"/>
            <a:t>LLM</a:t>
          </a:r>
          <a:r>
            <a:rPr lang="en-GB" sz="2500" kern="1200" dirty="0"/>
            <a:t> (Shanghai, PRC)</a:t>
          </a:r>
          <a:endParaRPr lang="en-US" sz="2500" kern="1200" dirty="0"/>
        </a:p>
      </dsp:txBody>
      <dsp:txXfrm rot="-10800000">
        <a:off x="0" y="2840"/>
        <a:ext cx="11521435" cy="1204855"/>
      </dsp:txXfrm>
    </dsp:sp>
    <dsp:sp modelId="{776488E1-41F0-4B79-AF8B-E69517EDFD16}">
      <dsp:nvSpPr>
        <dsp:cNvPr id="0" name=""/>
        <dsp:cNvSpPr/>
      </dsp:nvSpPr>
      <dsp:spPr>
        <a:xfrm>
          <a:off x="0" y="1034225"/>
          <a:ext cx="11521435" cy="13732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PhD in Law (Hong Kong)</a:t>
          </a:r>
          <a:br>
            <a:rPr lang="en-US" sz="4800" kern="1200" dirty="0"/>
          </a:br>
          <a:endParaRPr lang="en-US" sz="4800" kern="1200" dirty="0"/>
        </a:p>
      </dsp:txBody>
      <dsp:txXfrm>
        <a:off x="0" y="1034225"/>
        <a:ext cx="11521435" cy="1373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614"/>
          <a:ext cx="7097051" cy="13248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400774" y="300711"/>
          <a:ext cx="728681" cy="72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530231" y="2614"/>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The purpose of the online lesson is to encourage you to </a:t>
          </a:r>
          <a:r>
            <a:rPr lang="en-GB" sz="2000" b="1" u="sng" kern="1200"/>
            <a:t>participate actively </a:t>
          </a:r>
          <a:r>
            <a:rPr lang="en-GB" sz="2000" kern="1200"/>
            <a:t>in achieving your needs and simplifying your legal education. </a:t>
          </a:r>
          <a:r>
            <a:rPr lang="en-GB" sz="2000" i="1" kern="1200"/>
            <a:t>I want you to be the best!</a:t>
          </a:r>
          <a:endParaRPr lang="en-US" sz="2000" kern="1200"/>
        </a:p>
      </dsp:txBody>
      <dsp:txXfrm>
        <a:off x="1530231" y="2614"/>
        <a:ext cx="5566819" cy="1324875"/>
      </dsp:txXfrm>
    </dsp:sp>
    <dsp:sp modelId="{ED158944-AB7D-40B3-A81C-A0C0BF438834}">
      <dsp:nvSpPr>
        <dsp:cNvPr id="0" name=""/>
        <dsp:cNvSpPr/>
      </dsp:nvSpPr>
      <dsp:spPr>
        <a:xfrm>
          <a:off x="0" y="1658708"/>
          <a:ext cx="7097051" cy="13248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400774" y="1956805"/>
          <a:ext cx="728681" cy="72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530231" y="165870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Will make the learning process more </a:t>
          </a:r>
          <a:r>
            <a:rPr lang="en-GB" sz="2000" b="1" kern="1200"/>
            <a:t>interactive discussions </a:t>
          </a:r>
          <a:r>
            <a:rPr lang="en-GB" sz="2000" kern="1200"/>
            <a:t>and feel free to ask any question or you can speak.</a:t>
          </a:r>
          <a:endParaRPr lang="en-US" sz="2000" kern="1200"/>
        </a:p>
      </dsp:txBody>
      <dsp:txXfrm>
        <a:off x="1530231" y="1658708"/>
        <a:ext cx="5566819" cy="1324875"/>
      </dsp:txXfrm>
    </dsp:sp>
    <dsp:sp modelId="{3913E2D7-983E-4C8F-8EBF-4F896A926757}">
      <dsp:nvSpPr>
        <dsp:cNvPr id="0" name=""/>
        <dsp:cNvSpPr/>
      </dsp:nvSpPr>
      <dsp:spPr>
        <a:xfrm>
          <a:off x="0" y="3314803"/>
          <a:ext cx="7097051" cy="13248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400774" y="3612900"/>
          <a:ext cx="728681" cy="72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530231" y="3314803"/>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You have the right to choose whether to turn on your video or not.</a:t>
          </a:r>
          <a:endParaRPr lang="en-US" sz="2000" kern="1200"/>
        </a:p>
      </dsp:txBody>
      <dsp:txXfrm>
        <a:off x="1530231" y="3314803"/>
        <a:ext cx="5566819" cy="1324875"/>
      </dsp:txXfrm>
    </dsp:sp>
    <dsp:sp modelId="{E31DD10D-F3A1-4F3A-9025-3BCF391ABEB1}">
      <dsp:nvSpPr>
        <dsp:cNvPr id="0" name=""/>
        <dsp:cNvSpPr/>
      </dsp:nvSpPr>
      <dsp:spPr>
        <a:xfrm>
          <a:off x="0" y="4970898"/>
          <a:ext cx="7097051" cy="13248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400774" y="5268995"/>
          <a:ext cx="728681" cy="728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530231" y="497089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b="1" kern="1200"/>
            <a:t>Participation</a:t>
          </a:r>
          <a:r>
            <a:rPr lang="en-GB" sz="2000" kern="1200"/>
            <a:t> prepares you for your exam and learning needs with ease.</a:t>
          </a:r>
          <a:endParaRPr lang="en-US" sz="2000" kern="1200"/>
        </a:p>
      </dsp:txBody>
      <dsp:txXfrm>
        <a:off x="1530231" y="4970898"/>
        <a:ext cx="5566819" cy="1324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38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1"/>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9" y="2245359"/>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9" y="4389117"/>
            <a:ext cx="8178803" cy="1584962"/>
          </a:xfrm>
        </p:spPr>
        <p:txBody>
          <a:bodyPr anchor="t">
            <a:normAutofit/>
          </a:bodyPr>
          <a:lstStyle>
            <a:lvl1pPr marL="0" indent="0" algn="ctr">
              <a:buNone/>
              <a:defRPr sz="2520">
                <a:solidFill>
                  <a:schemeClr val="tx1"/>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A8476EFB-4B01-4EA6-B0D4-FFE443BA1777}" type="datetime1">
              <a:rPr lang="en-US" smtClean="0"/>
              <a:t>11/29/2024</a:t>
            </a:fld>
            <a:endParaRPr lang="en-US"/>
          </a:p>
        </p:txBody>
      </p:sp>
      <p:sp>
        <p:nvSpPr>
          <p:cNvPr id="5" name="Footer Placeholder 4"/>
          <p:cNvSpPr>
            <a:spLocks noGrp="1"/>
          </p:cNvSpPr>
          <p:nvPr>
            <p:ph type="ftr" sz="quarter" idx="11"/>
          </p:nvPr>
        </p:nvSpPr>
        <p:spPr>
          <a:xfrm>
            <a:off x="3230878" y="6045196"/>
            <a:ext cx="6257562" cy="335280"/>
          </a:xfrm>
        </p:spPr>
        <p:txBody>
          <a:bodyPr/>
          <a:lstStyle/>
          <a:p>
            <a:endParaRPr lang="en-US"/>
          </a:p>
        </p:txBody>
      </p:sp>
      <p:sp>
        <p:nvSpPr>
          <p:cNvPr id="6" name="Slide Number Placeholder 5"/>
          <p:cNvSpPr>
            <a:spLocks noGrp="1"/>
          </p:cNvSpPr>
          <p:nvPr>
            <p:ph type="sldNum" sz="quarter" idx="12"/>
          </p:nvPr>
        </p:nvSpPr>
        <p:spPr>
          <a:xfrm>
            <a:off x="10748282" y="6045196"/>
            <a:ext cx="661400" cy="335280"/>
          </a:xfrm>
        </p:spPr>
        <p:txBody>
          <a:bodyPr/>
          <a:lstStyle/>
          <a:p>
            <a:fld id="{103DA290-49AB-4A6C-90E9-3D87C6460C9F}" type="slidenum">
              <a:rPr lang="en-US" smtClean="0"/>
              <a:t>‹#›</a:t>
            </a:fld>
            <a:endParaRPr lang="en-US"/>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879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0769E-EAD6-49BB-84EA-F56167DA96CD}"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9381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3"/>
            <a:ext cx="9790428" cy="1145456"/>
          </a:xfrm>
        </p:spPr>
        <p:txBody>
          <a:bodyPr anchor="t">
            <a:normAutofit/>
          </a:bodyPr>
          <a:lstStyle>
            <a:lvl1pPr marL="0" indent="0" algn="ctr">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D5BFE-7690-4479-971C-751CB5A923E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05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9"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4"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7B6D8-2810-4DDF-A91B-36D9056DA71B}"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926144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1"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4" name="Content Placeholder 3"/>
          <p:cNvSpPr>
            <a:spLocks noGrp="1"/>
          </p:cNvSpPr>
          <p:nvPr>
            <p:ph sz="half" idx="2"/>
          </p:nvPr>
        </p:nvSpPr>
        <p:spPr>
          <a:xfrm>
            <a:off x="1554481"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5"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6" name="Content Placeholder 5"/>
          <p:cNvSpPr>
            <a:spLocks noGrp="1"/>
          </p:cNvSpPr>
          <p:nvPr>
            <p:ph sz="quarter" idx="4"/>
          </p:nvPr>
        </p:nvSpPr>
        <p:spPr>
          <a:xfrm>
            <a:off x="7416805"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4845F-89B8-426F-A7CE-6A86FFB65293}"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619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B82A3-7B3F-4483-A81F-57EDB15FADA7}"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18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17C24-A1E2-44ED-9AEC-F82965804F42}"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879536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5"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3" y="1178559"/>
            <a:ext cx="6563359" cy="587248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5" y="3637279"/>
            <a:ext cx="4462146" cy="2926085"/>
          </a:xfrm>
        </p:spPr>
        <p:txBody>
          <a:bodyPr anchor="t">
            <a:normAutofit/>
          </a:bodyPr>
          <a:lstStyle>
            <a:lvl1pPr marL="0" indent="0" algn="ctr">
              <a:buNone/>
              <a:defRPr sz="192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A2E3C6A2-508E-417D-A65E-19866EEC2945}"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880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9"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0" y="3906518"/>
            <a:ext cx="7490179" cy="2194560"/>
          </a:xfrm>
        </p:spPr>
        <p:txBody>
          <a:bodyPr anchor="t">
            <a:normAutofit/>
          </a:bodyPr>
          <a:lstStyle>
            <a:lvl1pPr marL="0" indent="0" algn="ctr">
              <a:buNone/>
              <a:defRPr sz="216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B0B9343-932B-4B39-A4F9-65D2F9EF04ED}"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847514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81"/>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30E2C49-F232-426B-B556-924B488CDCCE}"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79765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1"/>
            <a:ext cx="11511278"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44E8D3-47D7-439F-872A-DAE17BE88DA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09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18" indent="0">
              <a:buFontTx/>
              <a:buNone/>
              <a:defRPr/>
            </a:lvl2pPr>
            <a:lvl3pPr marL="1097236" indent="0">
              <a:buFontTx/>
              <a:buNone/>
              <a:defRPr/>
            </a:lvl3pPr>
            <a:lvl4pPr marL="1645854" indent="0">
              <a:buFontTx/>
              <a:buNone/>
              <a:defRPr/>
            </a:lvl4pPr>
            <a:lvl5pPr marL="2194472" indent="0">
              <a:buFontTx/>
              <a:buNone/>
              <a:defRPr/>
            </a:lvl5pPr>
          </a:lstStyle>
          <a:p>
            <a:pPr lvl="0"/>
            <a:r>
              <a:rPr lang="en-US"/>
              <a:t>Edit Master text styles</a:t>
            </a:r>
          </a:p>
        </p:txBody>
      </p:sp>
      <p:sp>
        <p:nvSpPr>
          <p:cNvPr id="3" name="Text Placeholder 2"/>
          <p:cNvSpPr>
            <a:spLocks noGrp="1"/>
          </p:cNvSpPr>
          <p:nvPr>
            <p:ph type="body" idx="1"/>
          </p:nvPr>
        </p:nvSpPr>
        <p:spPr>
          <a:xfrm>
            <a:off x="1554481" y="5212081"/>
            <a:ext cx="11531599"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9F3EF8-A388-498C-931A-5E8B45B9C73A}"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887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47731-A5D6-45B7-B50F-70BD8A77E514}"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351415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F9500-D394-4EB6-967B-A58FB2FFB14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075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0" y="5364481"/>
            <a:ext cx="11531604" cy="168656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92B87-7EB5-46C8-B88C-50EC63B7CB2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469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6CF2D-FED3-4993-BF2A-C99417DAEFC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271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9" y="1178559"/>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F0F08-7EB3-4601-83E3-1FACD753EA83}"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33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1"/>
            <a:ext cx="14675954" cy="822745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4"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20"/>
            <a:ext cx="11521435" cy="398272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73037161-A336-493F-97B8-2768EBE8F593}" type="datetime1">
              <a:rPr lang="en-US" smtClean="0"/>
              <a:t>11/29/2024</a:t>
            </a:fld>
            <a:endParaRPr lang="en-US"/>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2424683"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20331138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p:txStyles>
    <p:titleStyle>
      <a:lvl1pPr algn="ctr" defTabSz="548618"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7" indent="-342887" algn="l" defTabSz="548618"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04" indent="-342887" algn="l" defTabSz="548618"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22" indent="-342887" algn="l" defTabSz="548618"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586" indent="-205732" algn="l" defTabSz="548618"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204" indent="-205732"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399"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017"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636"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254"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18" rtl="0" eaLnBrk="1" latinLnBrk="0" hangingPunct="1">
        <a:defRPr sz="2160" kern="1200">
          <a:solidFill>
            <a:schemeClr val="tx1"/>
          </a:solidFill>
          <a:latin typeface="+mn-lt"/>
          <a:ea typeface="+mn-ea"/>
          <a:cs typeface="+mn-cs"/>
        </a:defRPr>
      </a:lvl1pPr>
      <a:lvl2pPr marL="548618" algn="l" defTabSz="548618" rtl="0" eaLnBrk="1" latinLnBrk="0" hangingPunct="1">
        <a:defRPr sz="2160" kern="1200">
          <a:solidFill>
            <a:schemeClr val="tx1"/>
          </a:solidFill>
          <a:latin typeface="+mn-lt"/>
          <a:ea typeface="+mn-ea"/>
          <a:cs typeface="+mn-cs"/>
        </a:defRPr>
      </a:lvl2pPr>
      <a:lvl3pPr marL="1097236" algn="l" defTabSz="548618" rtl="0" eaLnBrk="1" latinLnBrk="0" hangingPunct="1">
        <a:defRPr sz="2160" kern="1200">
          <a:solidFill>
            <a:schemeClr val="tx1"/>
          </a:solidFill>
          <a:latin typeface="+mn-lt"/>
          <a:ea typeface="+mn-ea"/>
          <a:cs typeface="+mn-cs"/>
        </a:defRPr>
      </a:lvl3pPr>
      <a:lvl4pPr marL="1645854" algn="l" defTabSz="548618" rtl="0" eaLnBrk="1" latinLnBrk="0" hangingPunct="1">
        <a:defRPr sz="2160" kern="1200">
          <a:solidFill>
            <a:schemeClr val="tx1"/>
          </a:solidFill>
          <a:latin typeface="+mn-lt"/>
          <a:ea typeface="+mn-ea"/>
          <a:cs typeface="+mn-cs"/>
        </a:defRPr>
      </a:lvl4pPr>
      <a:lvl5pPr marL="2194472" algn="l" defTabSz="548618" rtl="0" eaLnBrk="1" latinLnBrk="0" hangingPunct="1">
        <a:defRPr sz="2160" kern="1200">
          <a:solidFill>
            <a:schemeClr val="tx1"/>
          </a:solidFill>
          <a:latin typeface="+mn-lt"/>
          <a:ea typeface="+mn-ea"/>
          <a:cs typeface="+mn-cs"/>
        </a:defRPr>
      </a:lvl5pPr>
      <a:lvl6pPr marL="2743091" algn="l" defTabSz="548618" rtl="0" eaLnBrk="1" latinLnBrk="0" hangingPunct="1">
        <a:defRPr sz="2160" kern="1200">
          <a:solidFill>
            <a:schemeClr val="tx1"/>
          </a:solidFill>
          <a:latin typeface="+mn-lt"/>
          <a:ea typeface="+mn-ea"/>
          <a:cs typeface="+mn-cs"/>
        </a:defRPr>
      </a:lvl6pPr>
      <a:lvl7pPr marL="3291708" algn="l" defTabSz="548618" rtl="0" eaLnBrk="1" latinLnBrk="0" hangingPunct="1">
        <a:defRPr sz="2160" kern="1200">
          <a:solidFill>
            <a:schemeClr val="tx1"/>
          </a:solidFill>
          <a:latin typeface="+mn-lt"/>
          <a:ea typeface="+mn-ea"/>
          <a:cs typeface="+mn-cs"/>
        </a:defRPr>
      </a:lvl7pPr>
      <a:lvl8pPr marL="3840326" algn="l" defTabSz="548618" rtl="0" eaLnBrk="1" latinLnBrk="0" hangingPunct="1">
        <a:defRPr sz="2160" kern="1200">
          <a:solidFill>
            <a:schemeClr val="tx1"/>
          </a:solidFill>
          <a:latin typeface="+mn-lt"/>
          <a:ea typeface="+mn-ea"/>
          <a:cs typeface="+mn-cs"/>
        </a:defRPr>
      </a:lvl8pPr>
      <a:lvl9pPr marL="4388945" algn="l" defTabSz="548618"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24" y="12"/>
            <a:ext cx="14630376" cy="8229588"/>
          </a:xfrm>
          <a:prstGeom prst="rect">
            <a:avLst/>
          </a:prstGeom>
        </p:spPr>
      </p:pic>
      <p:sp>
        <p:nvSpPr>
          <p:cNvPr id="2" name="Title 1"/>
          <p:cNvSpPr>
            <a:spLocks noGrp="1"/>
          </p:cNvSpPr>
          <p:nvPr>
            <p:ph type="title"/>
          </p:nvPr>
        </p:nvSpPr>
        <p:spPr>
          <a:xfrm>
            <a:off x="684442" y="246334"/>
            <a:ext cx="13558470" cy="2978508"/>
          </a:xfrm>
        </p:spPr>
        <p:txBody>
          <a:bodyPr>
            <a:noAutofit/>
          </a:bodyPr>
          <a:lstStyle/>
          <a:p>
            <a:pPr>
              <a:lnSpc>
                <a:spcPct val="90000"/>
              </a:lnSpc>
            </a:pPr>
            <a:r>
              <a:rPr lang="en-GB" sz="4320" b="1" dirty="0">
                <a:solidFill>
                  <a:srgbClr val="FFFF00"/>
                </a:solidFill>
                <a:highlight>
                  <a:srgbClr val="0000FF"/>
                </a:highlight>
              </a:rPr>
              <a:t>Workplace Safety and Employer Liability: </a:t>
            </a:r>
            <a:br>
              <a:rPr lang="en-GB" sz="4320" b="1" dirty="0">
                <a:solidFill>
                  <a:srgbClr val="FFFF00"/>
                </a:solidFill>
                <a:highlight>
                  <a:srgbClr val="0000FF"/>
                </a:highlight>
              </a:rPr>
            </a:br>
            <a:r>
              <a:rPr lang="en-GB" sz="4320" b="1" dirty="0">
                <a:solidFill>
                  <a:srgbClr val="FFFF00"/>
                </a:solidFill>
                <a:highlight>
                  <a:srgbClr val="0000FF"/>
                </a:highlight>
              </a:rPr>
              <a:t>Legal Framework and Compliance</a:t>
            </a: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nvPr>
        </p:nvGraphicFramePr>
        <p:xfrm>
          <a:off x="1554481" y="3313568"/>
          <a:ext cx="11521435" cy="409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10413001" y="7162800"/>
            <a:ext cx="1920240" cy="335280"/>
          </a:xfrm>
        </p:spPr>
        <p:txBody>
          <a:bodyPr>
            <a:normAutofit/>
          </a:bodyPr>
          <a:lstStyle/>
          <a:p>
            <a:pPr defTabSz="1097236">
              <a:spcAft>
                <a:spcPts val="720"/>
              </a:spcAft>
              <a:defRPr/>
            </a:pPr>
            <a:fld id="{71A57A1F-FA3A-4FA6-ACC6-767CFD906232}" type="datetime1">
              <a:rPr lang="en-US">
                <a:solidFill>
                  <a:srgbClr val="FFFFFF"/>
                </a:solidFill>
                <a:latin typeface="Garamond" panose="02020404030301010803"/>
              </a:rPr>
              <a:pPr defTabSz="1097236">
                <a:spcAft>
                  <a:spcPts val="720"/>
                </a:spcAft>
                <a:defRPr/>
              </a:pPr>
              <a:t>11/29/2024</a:t>
            </a:fld>
            <a:endParaRPr lang="en-US">
              <a:solidFill>
                <a:srgbClr val="FFFFFF"/>
              </a:solidFill>
              <a:latin typeface="Garamond" panose="02020404030301010803"/>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2424683" y="7162800"/>
            <a:ext cx="651236" cy="335280"/>
          </a:xfrm>
        </p:spPr>
        <p:txBody>
          <a:bodyPr>
            <a:normAutofit/>
          </a:bodyPr>
          <a:lstStyle/>
          <a:p>
            <a:pPr defTabSz="1097236">
              <a:spcAft>
                <a:spcPts val="720"/>
              </a:spcAft>
              <a:defRPr/>
            </a:pPr>
            <a:fld id="{103DA290-49AB-4A6C-90E9-3D87C6460C9F}" type="slidenum">
              <a:rPr lang="en-US">
                <a:solidFill>
                  <a:srgbClr val="FFFFFF"/>
                </a:solidFill>
                <a:latin typeface="Garamond" panose="02020404030301010803"/>
              </a:rPr>
              <a:pPr defTabSz="1097236">
                <a:spcAft>
                  <a:spcPts val="720"/>
                </a:spcAft>
                <a:defRPr/>
              </a:pPr>
              <a:t>1</a:t>
            </a:fld>
            <a:endParaRPr lang="en-US">
              <a:solidFill>
                <a:srgbClr val="FFFFFF"/>
              </a:solidFill>
              <a:latin typeface="Garamond" panose="02020404030301010803"/>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8545" y="749737"/>
            <a:ext cx="10757297" cy="659368"/>
          </a:xfrm>
          <a:prstGeom prst="rect">
            <a:avLst/>
          </a:prstGeom>
          <a:noFill/>
          <a:ln/>
        </p:spPr>
        <p:txBody>
          <a:bodyPr wrap="none" lIns="0" tIns="0" rIns="0" bIns="0" rtlCol="0" anchor="t"/>
          <a:lstStyle/>
          <a:p>
            <a:pPr marL="0" indent="0">
              <a:lnSpc>
                <a:spcPts val="5150"/>
              </a:lnSpc>
              <a:buNone/>
            </a:pPr>
            <a:r>
              <a:rPr lang="en-US" sz="4150" dirty="0">
                <a:solidFill>
                  <a:srgbClr val="FFFFFF"/>
                </a:solidFill>
                <a:latin typeface="Fraunces Medium" pitchFamily="34" charset="0"/>
                <a:ea typeface="Fraunces Medium" pitchFamily="34" charset="-122"/>
                <a:cs typeface="Fraunces Medium" pitchFamily="34" charset="-120"/>
              </a:rPr>
              <a:t>Monitoring and Enforcing Safety Protocols</a:t>
            </a:r>
            <a:endParaRPr lang="en-US" sz="4150" dirty="0"/>
          </a:p>
        </p:txBody>
      </p:sp>
      <p:sp>
        <p:nvSpPr>
          <p:cNvPr id="3" name="Shape 1"/>
          <p:cNvSpPr/>
          <p:nvPr/>
        </p:nvSpPr>
        <p:spPr>
          <a:xfrm>
            <a:off x="738545" y="2068354"/>
            <a:ext cx="474702" cy="474702"/>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4" name="Text 2"/>
          <p:cNvSpPr/>
          <p:nvPr/>
        </p:nvSpPr>
        <p:spPr>
          <a:xfrm>
            <a:off x="903327" y="2147411"/>
            <a:ext cx="145137" cy="316587"/>
          </a:xfrm>
          <a:prstGeom prst="rect">
            <a:avLst/>
          </a:prstGeom>
          <a:noFill/>
          <a:ln/>
        </p:spPr>
        <p:txBody>
          <a:bodyPr wrap="none" lIns="0" tIns="0" rIns="0" bIns="0" rtlCol="0" anchor="t"/>
          <a:lstStyle/>
          <a:p>
            <a:pPr marL="0" indent="0" algn="ctr">
              <a:lnSpc>
                <a:spcPts val="2450"/>
              </a:lnSpc>
              <a:buNone/>
            </a:pPr>
            <a:r>
              <a:rPr lang="en-US" sz="2450" dirty="0">
                <a:solidFill>
                  <a:srgbClr val="EBECEF"/>
                </a:solidFill>
                <a:latin typeface="Fraunces Medium" pitchFamily="34" charset="0"/>
                <a:ea typeface="Fraunces Medium" pitchFamily="34" charset="-122"/>
                <a:cs typeface="Fraunces Medium" pitchFamily="34" charset="-120"/>
              </a:rPr>
              <a:t>1</a:t>
            </a:r>
            <a:endParaRPr lang="en-US" sz="2450" dirty="0"/>
          </a:p>
        </p:txBody>
      </p:sp>
      <p:sp>
        <p:nvSpPr>
          <p:cNvPr id="5" name="Text 3"/>
          <p:cNvSpPr/>
          <p:nvPr/>
        </p:nvSpPr>
        <p:spPr>
          <a:xfrm>
            <a:off x="1424226" y="2068354"/>
            <a:ext cx="3665339" cy="329803"/>
          </a:xfrm>
          <a:prstGeom prst="rect">
            <a:avLst/>
          </a:prstGeom>
          <a:noFill/>
          <a:ln/>
        </p:spPr>
        <p:txBody>
          <a:bodyPr wrap="none" lIns="0" tIns="0" rIns="0" bIns="0" rtlCol="0" anchor="t"/>
          <a:lstStyle/>
          <a:p>
            <a:pPr marL="0" indent="0">
              <a:lnSpc>
                <a:spcPts val="2550"/>
              </a:lnSpc>
              <a:buNone/>
            </a:pPr>
            <a:r>
              <a:rPr lang="en-US" sz="2050" dirty="0">
                <a:solidFill>
                  <a:srgbClr val="EBECEF"/>
                </a:solidFill>
                <a:latin typeface="Fraunces Medium" pitchFamily="34" charset="0"/>
                <a:ea typeface="Fraunces Medium" pitchFamily="34" charset="-122"/>
                <a:cs typeface="Fraunces Medium" pitchFamily="34" charset="-120"/>
              </a:rPr>
              <a:t>Establish a Safety Committee</a:t>
            </a:r>
            <a:endParaRPr lang="en-US" sz="2050" dirty="0"/>
          </a:p>
        </p:txBody>
      </p:sp>
      <p:sp>
        <p:nvSpPr>
          <p:cNvPr id="6" name="Text 4"/>
          <p:cNvSpPr/>
          <p:nvPr/>
        </p:nvSpPr>
        <p:spPr>
          <a:xfrm>
            <a:off x="1424226" y="2524720"/>
            <a:ext cx="5785485" cy="2025253"/>
          </a:xfrm>
          <a:prstGeom prst="rect">
            <a:avLst/>
          </a:prstGeom>
          <a:noFill/>
          <a:ln/>
        </p:spPr>
        <p:txBody>
          <a:bodyPr wrap="square" lIns="0" tIns="0" rIns="0" bIns="0" rtlCol="0" anchor="t"/>
          <a:lstStyle/>
          <a:p>
            <a:pPr marL="0" indent="0">
              <a:lnSpc>
                <a:spcPts val="2650"/>
              </a:lnSpc>
              <a:buNone/>
            </a:pPr>
            <a:r>
              <a:rPr lang="en-US" sz="1650" dirty="0">
                <a:solidFill>
                  <a:srgbClr val="EBECEF"/>
                </a:solidFill>
                <a:latin typeface="Epilogue" pitchFamily="34" charset="0"/>
                <a:ea typeface="Epilogue" pitchFamily="34" charset="-122"/>
                <a:cs typeface="Epilogue" pitchFamily="34" charset="-120"/>
              </a:rPr>
              <a:t>Form a dedicated safety committee comprising management and employee representatives. This committee should meet regularly to review safety performance, discuss concerns, and recommend improvements. Ensure the committee has the authority to implement necessary changes.</a:t>
            </a:r>
            <a:endParaRPr lang="en-US" sz="1650" dirty="0"/>
          </a:p>
        </p:txBody>
      </p:sp>
      <p:sp>
        <p:nvSpPr>
          <p:cNvPr id="7" name="Shape 5"/>
          <p:cNvSpPr/>
          <p:nvPr/>
        </p:nvSpPr>
        <p:spPr>
          <a:xfrm>
            <a:off x="7420689" y="2068354"/>
            <a:ext cx="474702" cy="474702"/>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8" name="Text 6"/>
          <p:cNvSpPr/>
          <p:nvPr/>
        </p:nvSpPr>
        <p:spPr>
          <a:xfrm>
            <a:off x="7562136" y="2147411"/>
            <a:ext cx="191810" cy="316587"/>
          </a:xfrm>
          <a:prstGeom prst="rect">
            <a:avLst/>
          </a:prstGeom>
          <a:noFill/>
          <a:ln/>
        </p:spPr>
        <p:txBody>
          <a:bodyPr wrap="none" lIns="0" tIns="0" rIns="0" bIns="0" rtlCol="0" anchor="t"/>
          <a:lstStyle/>
          <a:p>
            <a:pPr marL="0" indent="0" algn="ctr">
              <a:lnSpc>
                <a:spcPts val="2450"/>
              </a:lnSpc>
              <a:buNone/>
            </a:pPr>
            <a:r>
              <a:rPr lang="en-US" sz="2450" dirty="0">
                <a:solidFill>
                  <a:srgbClr val="EBECEF"/>
                </a:solidFill>
                <a:latin typeface="Fraunces Medium" pitchFamily="34" charset="0"/>
                <a:ea typeface="Fraunces Medium" pitchFamily="34" charset="-122"/>
                <a:cs typeface="Fraunces Medium" pitchFamily="34" charset="-120"/>
              </a:rPr>
              <a:t>2</a:t>
            </a:r>
            <a:endParaRPr lang="en-US" sz="2450" dirty="0"/>
          </a:p>
        </p:txBody>
      </p:sp>
      <p:sp>
        <p:nvSpPr>
          <p:cNvPr id="9" name="Text 7"/>
          <p:cNvSpPr/>
          <p:nvPr/>
        </p:nvSpPr>
        <p:spPr>
          <a:xfrm>
            <a:off x="8106370" y="2068354"/>
            <a:ext cx="5363289" cy="329803"/>
          </a:xfrm>
          <a:prstGeom prst="rect">
            <a:avLst/>
          </a:prstGeom>
          <a:noFill/>
          <a:ln/>
        </p:spPr>
        <p:txBody>
          <a:bodyPr wrap="none" lIns="0" tIns="0" rIns="0" bIns="0" rtlCol="0" anchor="t"/>
          <a:lstStyle/>
          <a:p>
            <a:pPr marL="0" indent="0">
              <a:lnSpc>
                <a:spcPts val="2550"/>
              </a:lnSpc>
              <a:buNone/>
            </a:pPr>
            <a:r>
              <a:rPr lang="en-US" sz="2050" dirty="0">
                <a:solidFill>
                  <a:srgbClr val="EBECEF"/>
                </a:solidFill>
                <a:latin typeface="Fraunces Medium" pitchFamily="34" charset="0"/>
                <a:ea typeface="Fraunces Medium" pitchFamily="34" charset="-122"/>
                <a:cs typeface="Fraunces Medium" pitchFamily="34" charset="-120"/>
              </a:rPr>
              <a:t>Implement Technology-Driven Monitoring</a:t>
            </a:r>
            <a:endParaRPr lang="en-US" sz="2050" dirty="0"/>
          </a:p>
        </p:txBody>
      </p:sp>
      <p:sp>
        <p:nvSpPr>
          <p:cNvPr id="10" name="Text 8"/>
          <p:cNvSpPr/>
          <p:nvPr/>
        </p:nvSpPr>
        <p:spPr>
          <a:xfrm>
            <a:off x="8106370" y="2524720"/>
            <a:ext cx="5785485" cy="1687711"/>
          </a:xfrm>
          <a:prstGeom prst="rect">
            <a:avLst/>
          </a:prstGeom>
          <a:noFill/>
          <a:ln/>
        </p:spPr>
        <p:txBody>
          <a:bodyPr wrap="square" lIns="0" tIns="0" rIns="0" bIns="0" rtlCol="0" anchor="t"/>
          <a:lstStyle/>
          <a:p>
            <a:pPr marL="0" indent="0">
              <a:lnSpc>
                <a:spcPts val="2650"/>
              </a:lnSpc>
              <a:buNone/>
            </a:pPr>
            <a:r>
              <a:rPr lang="en-US" sz="1650" dirty="0">
                <a:solidFill>
                  <a:srgbClr val="EBECEF"/>
                </a:solidFill>
                <a:latin typeface="Epilogue" pitchFamily="34" charset="0"/>
                <a:ea typeface="Epilogue" pitchFamily="34" charset="-122"/>
                <a:cs typeface="Epilogue" pitchFamily="34" charset="-120"/>
              </a:rPr>
              <a:t>Utilise advanced technology such as IoT sensors, wearable devices, and data analytics to monitor safety compliance in real-time. These tools can provide early warning of potential hazards and help track adherence to safety protocols across the organisation.</a:t>
            </a:r>
            <a:endParaRPr lang="en-US" sz="1650" dirty="0"/>
          </a:p>
        </p:txBody>
      </p:sp>
      <p:sp>
        <p:nvSpPr>
          <p:cNvPr id="11" name="Shape 9"/>
          <p:cNvSpPr/>
          <p:nvPr/>
        </p:nvSpPr>
        <p:spPr>
          <a:xfrm>
            <a:off x="738545" y="4998244"/>
            <a:ext cx="474702" cy="474702"/>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12" name="Text 10"/>
          <p:cNvSpPr/>
          <p:nvPr/>
        </p:nvSpPr>
        <p:spPr>
          <a:xfrm>
            <a:off x="888444" y="5077301"/>
            <a:ext cx="174784" cy="316587"/>
          </a:xfrm>
          <a:prstGeom prst="rect">
            <a:avLst/>
          </a:prstGeom>
          <a:noFill/>
          <a:ln/>
        </p:spPr>
        <p:txBody>
          <a:bodyPr wrap="none" lIns="0" tIns="0" rIns="0" bIns="0" rtlCol="0" anchor="t"/>
          <a:lstStyle/>
          <a:p>
            <a:pPr marL="0" indent="0" algn="ctr">
              <a:lnSpc>
                <a:spcPts val="2450"/>
              </a:lnSpc>
              <a:buNone/>
            </a:pPr>
            <a:r>
              <a:rPr lang="en-US" sz="2450" dirty="0">
                <a:solidFill>
                  <a:srgbClr val="EBECEF"/>
                </a:solidFill>
                <a:latin typeface="Fraunces Medium" pitchFamily="34" charset="0"/>
                <a:ea typeface="Fraunces Medium" pitchFamily="34" charset="-122"/>
                <a:cs typeface="Fraunces Medium" pitchFamily="34" charset="-120"/>
              </a:rPr>
              <a:t>3</a:t>
            </a:r>
            <a:endParaRPr lang="en-US" sz="2450" dirty="0"/>
          </a:p>
        </p:txBody>
      </p:sp>
      <p:sp>
        <p:nvSpPr>
          <p:cNvPr id="13" name="Text 11"/>
          <p:cNvSpPr/>
          <p:nvPr/>
        </p:nvSpPr>
        <p:spPr>
          <a:xfrm>
            <a:off x="1424226" y="4998244"/>
            <a:ext cx="3847505" cy="329803"/>
          </a:xfrm>
          <a:prstGeom prst="rect">
            <a:avLst/>
          </a:prstGeom>
          <a:noFill/>
          <a:ln/>
        </p:spPr>
        <p:txBody>
          <a:bodyPr wrap="none" lIns="0" tIns="0" rIns="0" bIns="0" rtlCol="0" anchor="t"/>
          <a:lstStyle/>
          <a:p>
            <a:pPr marL="0" indent="0">
              <a:lnSpc>
                <a:spcPts val="2550"/>
              </a:lnSpc>
              <a:buNone/>
            </a:pPr>
            <a:r>
              <a:rPr lang="en-US" sz="2050" dirty="0">
                <a:solidFill>
                  <a:srgbClr val="EBECEF"/>
                </a:solidFill>
                <a:latin typeface="Fraunces Medium" pitchFamily="34" charset="0"/>
                <a:ea typeface="Fraunces Medium" pitchFamily="34" charset="-122"/>
                <a:cs typeface="Fraunces Medium" pitchFamily="34" charset="-120"/>
              </a:rPr>
              <a:t>Conduct Regular Safety Audits</a:t>
            </a:r>
            <a:endParaRPr lang="en-US" sz="2050" dirty="0"/>
          </a:p>
        </p:txBody>
      </p:sp>
      <p:sp>
        <p:nvSpPr>
          <p:cNvPr id="14" name="Text 12"/>
          <p:cNvSpPr/>
          <p:nvPr/>
        </p:nvSpPr>
        <p:spPr>
          <a:xfrm>
            <a:off x="1424226" y="5454610"/>
            <a:ext cx="5785485" cy="1687711"/>
          </a:xfrm>
          <a:prstGeom prst="rect">
            <a:avLst/>
          </a:prstGeom>
          <a:noFill/>
          <a:ln/>
        </p:spPr>
        <p:txBody>
          <a:bodyPr wrap="square" lIns="0" tIns="0" rIns="0" bIns="0" rtlCol="0" anchor="t"/>
          <a:lstStyle/>
          <a:p>
            <a:pPr marL="0" indent="0">
              <a:lnSpc>
                <a:spcPts val="2650"/>
              </a:lnSpc>
              <a:buNone/>
            </a:pPr>
            <a:r>
              <a:rPr lang="en-US" sz="1650" dirty="0">
                <a:solidFill>
                  <a:srgbClr val="EBECEF"/>
                </a:solidFill>
                <a:latin typeface="Epilogue" pitchFamily="34" charset="0"/>
                <a:ea typeface="Epilogue" pitchFamily="34" charset="-122"/>
                <a:cs typeface="Epilogue" pitchFamily="34" charset="-120"/>
              </a:rPr>
              <a:t>Perform thorough safety audits at predetermined intervals. These audits should assess compliance with internal policies and external regulations. Use a standardised checklist to ensure consistency and comprehensiveness in each audit.</a:t>
            </a:r>
            <a:endParaRPr lang="en-US" sz="1650" dirty="0"/>
          </a:p>
        </p:txBody>
      </p:sp>
      <p:sp>
        <p:nvSpPr>
          <p:cNvPr id="15" name="Shape 13"/>
          <p:cNvSpPr/>
          <p:nvPr/>
        </p:nvSpPr>
        <p:spPr>
          <a:xfrm>
            <a:off x="7420689" y="4998244"/>
            <a:ext cx="474702" cy="474702"/>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16" name="Text 14"/>
          <p:cNvSpPr/>
          <p:nvPr/>
        </p:nvSpPr>
        <p:spPr>
          <a:xfrm>
            <a:off x="7561183" y="5077301"/>
            <a:ext cx="193596" cy="316587"/>
          </a:xfrm>
          <a:prstGeom prst="rect">
            <a:avLst/>
          </a:prstGeom>
          <a:noFill/>
          <a:ln/>
        </p:spPr>
        <p:txBody>
          <a:bodyPr wrap="none" lIns="0" tIns="0" rIns="0" bIns="0" rtlCol="0" anchor="t"/>
          <a:lstStyle/>
          <a:p>
            <a:pPr marL="0" indent="0" algn="ctr">
              <a:lnSpc>
                <a:spcPts val="2450"/>
              </a:lnSpc>
              <a:buNone/>
            </a:pPr>
            <a:r>
              <a:rPr lang="en-US" sz="2450" dirty="0">
                <a:solidFill>
                  <a:srgbClr val="EBECEF"/>
                </a:solidFill>
                <a:latin typeface="Fraunces Medium" pitchFamily="34" charset="0"/>
                <a:ea typeface="Fraunces Medium" pitchFamily="34" charset="-122"/>
                <a:cs typeface="Fraunces Medium" pitchFamily="34" charset="-120"/>
              </a:rPr>
              <a:t>4</a:t>
            </a:r>
            <a:endParaRPr lang="en-US" sz="2450" dirty="0"/>
          </a:p>
        </p:txBody>
      </p:sp>
      <p:sp>
        <p:nvSpPr>
          <p:cNvPr id="17" name="Text 15"/>
          <p:cNvSpPr/>
          <p:nvPr/>
        </p:nvSpPr>
        <p:spPr>
          <a:xfrm>
            <a:off x="8106370" y="4998244"/>
            <a:ext cx="5604272" cy="329803"/>
          </a:xfrm>
          <a:prstGeom prst="rect">
            <a:avLst/>
          </a:prstGeom>
          <a:noFill/>
          <a:ln/>
        </p:spPr>
        <p:txBody>
          <a:bodyPr wrap="none" lIns="0" tIns="0" rIns="0" bIns="0" rtlCol="0" anchor="t"/>
          <a:lstStyle/>
          <a:p>
            <a:pPr marL="0" indent="0">
              <a:lnSpc>
                <a:spcPts val="2550"/>
              </a:lnSpc>
              <a:buNone/>
            </a:pPr>
            <a:r>
              <a:rPr lang="en-US" sz="2050" dirty="0">
                <a:solidFill>
                  <a:srgbClr val="EBECEF"/>
                </a:solidFill>
                <a:latin typeface="Fraunces Medium" pitchFamily="34" charset="0"/>
                <a:ea typeface="Fraunces Medium" pitchFamily="34" charset="-122"/>
                <a:cs typeface="Fraunces Medium" pitchFamily="34" charset="-120"/>
              </a:rPr>
              <a:t>Develop a Robust Incident Reporting System</a:t>
            </a:r>
            <a:endParaRPr lang="en-US" sz="2050" dirty="0"/>
          </a:p>
        </p:txBody>
      </p:sp>
      <p:sp>
        <p:nvSpPr>
          <p:cNvPr id="18" name="Text 16"/>
          <p:cNvSpPr/>
          <p:nvPr/>
        </p:nvSpPr>
        <p:spPr>
          <a:xfrm>
            <a:off x="8106370" y="5454610"/>
            <a:ext cx="5785485" cy="2025253"/>
          </a:xfrm>
          <a:prstGeom prst="rect">
            <a:avLst/>
          </a:prstGeom>
          <a:noFill/>
          <a:ln/>
        </p:spPr>
        <p:txBody>
          <a:bodyPr wrap="square" lIns="0" tIns="0" rIns="0" bIns="0" rtlCol="0" anchor="t"/>
          <a:lstStyle/>
          <a:p>
            <a:pPr marL="0" indent="0">
              <a:lnSpc>
                <a:spcPts val="2650"/>
              </a:lnSpc>
              <a:buNone/>
            </a:pPr>
            <a:r>
              <a:rPr lang="en-US" sz="1650" dirty="0">
                <a:solidFill>
                  <a:srgbClr val="EBECEF"/>
                </a:solidFill>
                <a:latin typeface="Epilogue" pitchFamily="34" charset="0"/>
                <a:ea typeface="Epilogue" pitchFamily="34" charset="-122"/>
                <a:cs typeface="Epilogue" pitchFamily="34" charset="-120"/>
              </a:rPr>
              <a:t>Implement an easy-to-use system for reporting safety incidents and near-misses. Encourage a culture of open communication where employees feel comfortable reporting concerns without fear of reprisal. Analyse this data to identify trends and areas for improvement.</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77240" y="611743"/>
            <a:ext cx="8371165" cy="693896"/>
          </a:xfrm>
          <a:prstGeom prst="rect">
            <a:avLst/>
          </a:prstGeom>
          <a:noFill/>
          <a:ln/>
        </p:spPr>
        <p:txBody>
          <a:bodyPr wrap="none" lIns="0" tIns="0" rIns="0" bIns="0" rtlCol="0" anchor="t"/>
          <a:lstStyle/>
          <a:p>
            <a:pPr marL="0" indent="0">
              <a:lnSpc>
                <a:spcPts val="5450"/>
              </a:lnSpc>
              <a:buNone/>
            </a:pPr>
            <a:r>
              <a:rPr lang="en-US" sz="4350" dirty="0">
                <a:solidFill>
                  <a:srgbClr val="FFFFFF"/>
                </a:solidFill>
                <a:latin typeface="Fraunces Medium" pitchFamily="34" charset="0"/>
                <a:ea typeface="Fraunces Medium" pitchFamily="34" charset="-122"/>
                <a:cs typeface="Fraunces Medium" pitchFamily="34" charset="-120"/>
              </a:rPr>
              <a:t>Q&amp;A: Resolving Safety Disputes</a:t>
            </a:r>
            <a:endParaRPr lang="en-US" sz="4350" dirty="0"/>
          </a:p>
        </p:txBody>
      </p:sp>
      <p:pic>
        <p:nvPicPr>
          <p:cNvPr id="3" name="Image 0" descr="preencoded.png"/>
          <p:cNvPicPr>
            <a:picLocks noChangeAspect="1"/>
          </p:cNvPicPr>
          <p:nvPr/>
        </p:nvPicPr>
        <p:blipFill>
          <a:blip r:embed="rId3"/>
          <a:stretch>
            <a:fillRect/>
          </a:stretch>
        </p:blipFill>
        <p:spPr>
          <a:xfrm>
            <a:off x="777240" y="1749742"/>
            <a:ext cx="555188" cy="555188"/>
          </a:xfrm>
          <a:prstGeom prst="rect">
            <a:avLst/>
          </a:prstGeom>
        </p:spPr>
      </p:pic>
      <p:sp>
        <p:nvSpPr>
          <p:cNvPr id="4" name="Text 1"/>
          <p:cNvSpPr/>
          <p:nvPr/>
        </p:nvSpPr>
        <p:spPr>
          <a:xfrm>
            <a:off x="777240" y="252698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EBECEF"/>
                </a:solidFill>
                <a:latin typeface="Fraunces Medium" pitchFamily="34" charset="0"/>
                <a:ea typeface="Fraunces Medium" pitchFamily="34" charset="-122"/>
                <a:cs typeface="Fraunces Medium" pitchFamily="34" charset="-120"/>
              </a:rPr>
              <a:t>Open Dialogue</a:t>
            </a:r>
            <a:endParaRPr lang="en-US" sz="2150" dirty="0"/>
          </a:p>
        </p:txBody>
      </p:sp>
      <p:sp>
        <p:nvSpPr>
          <p:cNvPr id="5" name="Text 2"/>
          <p:cNvSpPr/>
          <p:nvPr/>
        </p:nvSpPr>
        <p:spPr>
          <a:xfrm>
            <a:off x="777240" y="3007281"/>
            <a:ext cx="3019068" cy="3908108"/>
          </a:xfrm>
          <a:prstGeom prst="rect">
            <a:avLst/>
          </a:prstGeom>
          <a:noFill/>
          <a:ln/>
        </p:spPr>
        <p:txBody>
          <a:bodyPr wrap="square" lIns="0" tIns="0" rIns="0" bIns="0" rtlCol="0" anchor="t"/>
          <a:lstStyle/>
          <a:p>
            <a:pPr marL="0" indent="0" algn="l">
              <a:lnSpc>
                <a:spcPts val="2750"/>
              </a:lnSpc>
              <a:buNone/>
            </a:pPr>
            <a:r>
              <a:rPr lang="en-US" sz="1700" dirty="0">
                <a:solidFill>
                  <a:srgbClr val="EBECEF"/>
                </a:solidFill>
                <a:latin typeface="Epilogue" pitchFamily="34" charset="0"/>
                <a:ea typeface="Epilogue" pitchFamily="34" charset="-122"/>
                <a:cs typeface="Epilogue" pitchFamily="34" charset="-120"/>
              </a:rPr>
              <a:t>Encourage open communication between employees and management. Implement a transparent process for raising and addressing safety concerns. Regular safety meetings and an open-door policy can help foster a culture of trust and collaboration.</a:t>
            </a:r>
            <a:endParaRPr lang="en-US" sz="1700" dirty="0"/>
          </a:p>
        </p:txBody>
      </p:sp>
      <p:pic>
        <p:nvPicPr>
          <p:cNvPr id="6" name="Image 1" descr="preencoded.png"/>
          <p:cNvPicPr>
            <a:picLocks noChangeAspect="1"/>
          </p:cNvPicPr>
          <p:nvPr/>
        </p:nvPicPr>
        <p:blipFill>
          <a:blip r:embed="rId4"/>
          <a:stretch>
            <a:fillRect/>
          </a:stretch>
        </p:blipFill>
        <p:spPr>
          <a:xfrm>
            <a:off x="4129445" y="1749742"/>
            <a:ext cx="555188" cy="555188"/>
          </a:xfrm>
          <a:prstGeom prst="rect">
            <a:avLst/>
          </a:prstGeom>
        </p:spPr>
      </p:pic>
      <p:sp>
        <p:nvSpPr>
          <p:cNvPr id="7" name="Text 3"/>
          <p:cNvSpPr/>
          <p:nvPr/>
        </p:nvSpPr>
        <p:spPr>
          <a:xfrm>
            <a:off x="4129445" y="252698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EBECEF"/>
                </a:solidFill>
                <a:latin typeface="Fraunces Medium" pitchFamily="34" charset="0"/>
                <a:ea typeface="Fraunces Medium" pitchFamily="34" charset="-122"/>
                <a:cs typeface="Fraunces Medium" pitchFamily="34" charset="-120"/>
              </a:rPr>
              <a:t>Mediation</a:t>
            </a:r>
            <a:endParaRPr lang="en-US" sz="2150" dirty="0"/>
          </a:p>
        </p:txBody>
      </p:sp>
      <p:sp>
        <p:nvSpPr>
          <p:cNvPr id="8" name="Text 4"/>
          <p:cNvSpPr/>
          <p:nvPr/>
        </p:nvSpPr>
        <p:spPr>
          <a:xfrm>
            <a:off x="4129445" y="3007281"/>
            <a:ext cx="3019187" cy="4263390"/>
          </a:xfrm>
          <a:prstGeom prst="rect">
            <a:avLst/>
          </a:prstGeom>
          <a:noFill/>
          <a:ln/>
        </p:spPr>
        <p:txBody>
          <a:bodyPr wrap="square" lIns="0" tIns="0" rIns="0" bIns="0" rtlCol="0" anchor="t"/>
          <a:lstStyle/>
          <a:p>
            <a:pPr marL="0" indent="0" algn="l">
              <a:lnSpc>
                <a:spcPts val="2750"/>
              </a:lnSpc>
              <a:buNone/>
            </a:pPr>
            <a:r>
              <a:rPr lang="en-US" sz="1700" dirty="0">
                <a:solidFill>
                  <a:srgbClr val="EBECEF"/>
                </a:solidFill>
                <a:latin typeface="Epilogue" pitchFamily="34" charset="0"/>
                <a:ea typeface="Epilogue" pitchFamily="34" charset="-122"/>
                <a:cs typeface="Epilogue" pitchFamily="34" charset="-120"/>
              </a:rPr>
              <a:t>When direct dialogue fails, consider using a neutral third-party mediator. This can help facilitate constructive discussions and find mutually agreeable solutions. Mediation can be particularly effective in resolving disputes before they escalate to formal legal proceedings.</a:t>
            </a:r>
            <a:endParaRPr lang="en-US" sz="1700" dirty="0"/>
          </a:p>
        </p:txBody>
      </p:sp>
      <p:pic>
        <p:nvPicPr>
          <p:cNvPr id="9" name="Image 2" descr="preencoded.png"/>
          <p:cNvPicPr>
            <a:picLocks noChangeAspect="1"/>
          </p:cNvPicPr>
          <p:nvPr/>
        </p:nvPicPr>
        <p:blipFill>
          <a:blip r:embed="rId5"/>
          <a:stretch>
            <a:fillRect/>
          </a:stretch>
        </p:blipFill>
        <p:spPr>
          <a:xfrm>
            <a:off x="7481768" y="1749742"/>
            <a:ext cx="555188" cy="555188"/>
          </a:xfrm>
          <a:prstGeom prst="rect">
            <a:avLst/>
          </a:prstGeom>
        </p:spPr>
      </p:pic>
      <p:sp>
        <p:nvSpPr>
          <p:cNvPr id="10" name="Text 5"/>
          <p:cNvSpPr/>
          <p:nvPr/>
        </p:nvSpPr>
        <p:spPr>
          <a:xfrm>
            <a:off x="7481768" y="252698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EBECEF"/>
                </a:solidFill>
                <a:latin typeface="Fraunces Medium" pitchFamily="34" charset="0"/>
                <a:ea typeface="Fraunces Medium" pitchFamily="34" charset="-122"/>
                <a:cs typeface="Fraunces Medium" pitchFamily="34" charset="-120"/>
              </a:rPr>
              <a:t>Legal Consultation</a:t>
            </a:r>
            <a:endParaRPr lang="en-US" sz="2150" dirty="0"/>
          </a:p>
        </p:txBody>
      </p:sp>
      <p:sp>
        <p:nvSpPr>
          <p:cNvPr id="11" name="Text 6"/>
          <p:cNvSpPr/>
          <p:nvPr/>
        </p:nvSpPr>
        <p:spPr>
          <a:xfrm>
            <a:off x="7481768" y="3007281"/>
            <a:ext cx="3019068" cy="4263390"/>
          </a:xfrm>
          <a:prstGeom prst="rect">
            <a:avLst/>
          </a:prstGeom>
          <a:noFill/>
          <a:ln/>
        </p:spPr>
        <p:txBody>
          <a:bodyPr wrap="square" lIns="0" tIns="0" rIns="0" bIns="0" rtlCol="0" anchor="t"/>
          <a:lstStyle/>
          <a:p>
            <a:pPr marL="0" indent="0" algn="l">
              <a:lnSpc>
                <a:spcPts val="2750"/>
              </a:lnSpc>
              <a:buNone/>
            </a:pPr>
            <a:r>
              <a:rPr lang="en-US" sz="1700" dirty="0">
                <a:solidFill>
                  <a:srgbClr val="EBECEF"/>
                </a:solidFill>
                <a:latin typeface="Epilogue" pitchFamily="34" charset="0"/>
                <a:ea typeface="Epilogue" pitchFamily="34" charset="-122"/>
                <a:cs typeface="Epilogue" pitchFamily="34" charset="-120"/>
              </a:rPr>
              <a:t>In complex cases, seek legal advice to understand rights and obligations under workplace safety laws. This can help clarify the legal position and potential consequences of different courses of action. Legal experts can also advise on compliance measures to prevent future disputes.</a:t>
            </a:r>
            <a:endParaRPr lang="en-US" sz="1700" dirty="0"/>
          </a:p>
        </p:txBody>
      </p:sp>
      <p:pic>
        <p:nvPicPr>
          <p:cNvPr id="12" name="Image 3" descr="preencoded.png"/>
          <p:cNvPicPr>
            <a:picLocks noChangeAspect="1"/>
          </p:cNvPicPr>
          <p:nvPr/>
        </p:nvPicPr>
        <p:blipFill>
          <a:blip r:embed="rId6"/>
          <a:stretch>
            <a:fillRect/>
          </a:stretch>
        </p:blipFill>
        <p:spPr>
          <a:xfrm>
            <a:off x="10833973" y="1749742"/>
            <a:ext cx="555188" cy="555188"/>
          </a:xfrm>
          <a:prstGeom prst="rect">
            <a:avLst/>
          </a:prstGeom>
        </p:spPr>
      </p:pic>
      <p:sp>
        <p:nvSpPr>
          <p:cNvPr id="13" name="Text 7"/>
          <p:cNvSpPr/>
          <p:nvPr/>
        </p:nvSpPr>
        <p:spPr>
          <a:xfrm>
            <a:off x="10833973" y="2526983"/>
            <a:ext cx="3019187" cy="694134"/>
          </a:xfrm>
          <a:prstGeom prst="rect">
            <a:avLst/>
          </a:prstGeom>
          <a:noFill/>
          <a:ln/>
        </p:spPr>
        <p:txBody>
          <a:bodyPr wrap="square" lIns="0" tIns="0" rIns="0" bIns="0" rtlCol="0" anchor="t"/>
          <a:lstStyle/>
          <a:p>
            <a:pPr marL="0" indent="0" algn="l">
              <a:lnSpc>
                <a:spcPts val="2700"/>
              </a:lnSpc>
              <a:buNone/>
            </a:pPr>
            <a:r>
              <a:rPr lang="en-US" sz="2150" dirty="0">
                <a:solidFill>
                  <a:srgbClr val="EBECEF"/>
                </a:solidFill>
                <a:latin typeface="Fraunces Medium" pitchFamily="34" charset="0"/>
                <a:ea typeface="Fraunces Medium" pitchFamily="34" charset="-122"/>
                <a:cs typeface="Fraunces Medium" pitchFamily="34" charset="-120"/>
              </a:rPr>
              <a:t>Dispute Resolution Mechanisms</a:t>
            </a:r>
            <a:endParaRPr lang="en-US" sz="2150" dirty="0"/>
          </a:p>
        </p:txBody>
      </p:sp>
      <p:sp>
        <p:nvSpPr>
          <p:cNvPr id="14" name="Text 8"/>
          <p:cNvSpPr/>
          <p:nvPr/>
        </p:nvSpPr>
        <p:spPr>
          <a:xfrm>
            <a:off x="10833973" y="3354348"/>
            <a:ext cx="3019187" cy="4263390"/>
          </a:xfrm>
          <a:prstGeom prst="rect">
            <a:avLst/>
          </a:prstGeom>
          <a:noFill/>
          <a:ln/>
        </p:spPr>
        <p:txBody>
          <a:bodyPr wrap="square" lIns="0" tIns="0" rIns="0" bIns="0" rtlCol="0" anchor="t"/>
          <a:lstStyle/>
          <a:p>
            <a:pPr marL="0" indent="0" algn="l">
              <a:lnSpc>
                <a:spcPts val="2750"/>
              </a:lnSpc>
              <a:buNone/>
            </a:pPr>
            <a:r>
              <a:rPr lang="en-US" sz="1700" dirty="0">
                <a:solidFill>
                  <a:srgbClr val="EBECEF"/>
                </a:solidFill>
                <a:latin typeface="Epilogue" pitchFamily="34" charset="0"/>
                <a:ea typeface="Epilogue" pitchFamily="34" charset="-122"/>
                <a:cs typeface="Epilogue" pitchFamily="34" charset="-120"/>
              </a:rPr>
              <a:t>Establish formal dispute resolution procedures within the organisation. This might include an internal appeals process or the option for binding arbitration. Having clear, fair procedures in place can help resolve disputes efficiently and maintain positive working relationships.</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00921" y="577572"/>
            <a:ext cx="13228558" cy="1251585"/>
          </a:xfrm>
          <a:prstGeom prst="rect">
            <a:avLst/>
          </a:prstGeom>
          <a:noFill/>
          <a:ln/>
        </p:spPr>
        <p:txBody>
          <a:bodyPr wrap="square" lIns="0" tIns="0" rIns="0" bIns="0" rtlCol="0" anchor="t"/>
          <a:lstStyle/>
          <a:p>
            <a:pPr marL="0" indent="0">
              <a:lnSpc>
                <a:spcPts val="4900"/>
              </a:lnSpc>
              <a:buNone/>
            </a:pPr>
            <a:r>
              <a:rPr lang="en-US" sz="3900" dirty="0">
                <a:solidFill>
                  <a:srgbClr val="FFFFFF"/>
                </a:solidFill>
                <a:latin typeface="Fraunces Medium" pitchFamily="34" charset="0"/>
                <a:ea typeface="Fraunces Medium" pitchFamily="34" charset="-122"/>
                <a:cs typeface="Fraunces Medium" pitchFamily="34" charset="-120"/>
              </a:rPr>
              <a:t>Compliance Checklist: Safety Policy and Risk Assessment</a:t>
            </a:r>
            <a:endParaRPr lang="en-US" sz="3900" dirty="0"/>
          </a:p>
        </p:txBody>
      </p:sp>
      <p:sp>
        <p:nvSpPr>
          <p:cNvPr id="3" name="Shape 1"/>
          <p:cNvSpPr/>
          <p:nvPr/>
        </p:nvSpPr>
        <p:spPr>
          <a:xfrm>
            <a:off x="700921" y="2229683"/>
            <a:ext cx="6514148" cy="2771180"/>
          </a:xfrm>
          <a:prstGeom prst="roundRect">
            <a:avLst>
              <a:gd name="adj" fmla="val 3035"/>
            </a:avLst>
          </a:prstGeom>
          <a:solidFill>
            <a:srgbClr val="283157"/>
          </a:solidFill>
          <a:ln w="7620">
            <a:solidFill>
              <a:srgbClr val="414A70"/>
            </a:solidFill>
            <a:prstDash val="solid"/>
          </a:ln>
        </p:spPr>
        <p:txBody>
          <a:bodyPr/>
          <a:lstStyle/>
          <a:p>
            <a:endParaRPr lang="en-GB"/>
          </a:p>
        </p:txBody>
      </p:sp>
      <p:sp>
        <p:nvSpPr>
          <p:cNvPr id="4" name="Text 2"/>
          <p:cNvSpPr/>
          <p:nvPr/>
        </p:nvSpPr>
        <p:spPr>
          <a:xfrm>
            <a:off x="908804" y="2437567"/>
            <a:ext cx="3471982" cy="312896"/>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Comprehensive Safety Policy</a:t>
            </a:r>
            <a:endParaRPr lang="en-US" sz="1950" dirty="0"/>
          </a:p>
        </p:txBody>
      </p:sp>
      <p:sp>
        <p:nvSpPr>
          <p:cNvPr id="5" name="Text 3"/>
          <p:cNvSpPr/>
          <p:nvPr/>
        </p:nvSpPr>
        <p:spPr>
          <a:xfrm>
            <a:off x="908804" y="2870597"/>
            <a:ext cx="6098381" cy="1922383"/>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Develop a written safety policy that outlines the organisation's commitment to workplace safety. This policy should be signed by senior management and regularly reviewed. It should cover all aspects of workplace safety, including roles and responsibilities, risk assessment procedures, and emergency protocols.</a:t>
            </a:r>
            <a:endParaRPr lang="en-US" sz="1550" dirty="0"/>
          </a:p>
        </p:txBody>
      </p:sp>
      <p:sp>
        <p:nvSpPr>
          <p:cNvPr id="6" name="Shape 4"/>
          <p:cNvSpPr/>
          <p:nvPr/>
        </p:nvSpPr>
        <p:spPr>
          <a:xfrm>
            <a:off x="7415332" y="2229683"/>
            <a:ext cx="6514148" cy="2771180"/>
          </a:xfrm>
          <a:prstGeom prst="roundRect">
            <a:avLst>
              <a:gd name="adj" fmla="val 3035"/>
            </a:avLst>
          </a:prstGeom>
          <a:solidFill>
            <a:srgbClr val="283157"/>
          </a:solidFill>
          <a:ln w="7620">
            <a:solidFill>
              <a:srgbClr val="414A70"/>
            </a:solidFill>
            <a:prstDash val="solid"/>
          </a:ln>
        </p:spPr>
        <p:txBody>
          <a:bodyPr/>
          <a:lstStyle/>
          <a:p>
            <a:endParaRPr lang="en-GB"/>
          </a:p>
        </p:txBody>
      </p:sp>
      <p:sp>
        <p:nvSpPr>
          <p:cNvPr id="7" name="Text 5"/>
          <p:cNvSpPr/>
          <p:nvPr/>
        </p:nvSpPr>
        <p:spPr>
          <a:xfrm>
            <a:off x="7623215" y="2437567"/>
            <a:ext cx="3117056" cy="312896"/>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Regular Risk Assessments</a:t>
            </a:r>
            <a:endParaRPr lang="en-US" sz="1950" dirty="0"/>
          </a:p>
        </p:txBody>
      </p:sp>
      <p:sp>
        <p:nvSpPr>
          <p:cNvPr id="8" name="Text 6"/>
          <p:cNvSpPr/>
          <p:nvPr/>
        </p:nvSpPr>
        <p:spPr>
          <a:xfrm>
            <a:off x="7623215" y="2870597"/>
            <a:ext cx="6098381" cy="1922383"/>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Conduct thorough risk assessments for all work activities, equipment, and environments. These assessments should identify potential hazards, evaluate the level of risk, and determine appropriate control measures. Ensure that risk assessments are documented and reviewed periodically or when significant changes occur.</a:t>
            </a:r>
            <a:endParaRPr lang="en-US" sz="1550" dirty="0"/>
          </a:p>
        </p:txBody>
      </p:sp>
      <p:sp>
        <p:nvSpPr>
          <p:cNvPr id="9" name="Shape 7"/>
          <p:cNvSpPr/>
          <p:nvPr/>
        </p:nvSpPr>
        <p:spPr>
          <a:xfrm>
            <a:off x="700921" y="5201126"/>
            <a:ext cx="6514148" cy="2450783"/>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10" name="Text 8"/>
          <p:cNvSpPr/>
          <p:nvPr/>
        </p:nvSpPr>
        <p:spPr>
          <a:xfrm>
            <a:off x="908804" y="5409009"/>
            <a:ext cx="2740700" cy="312896"/>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Employee Involvement</a:t>
            </a:r>
            <a:endParaRPr lang="en-US" sz="1950" dirty="0"/>
          </a:p>
        </p:txBody>
      </p:sp>
      <p:sp>
        <p:nvSpPr>
          <p:cNvPr id="11" name="Text 9"/>
          <p:cNvSpPr/>
          <p:nvPr/>
        </p:nvSpPr>
        <p:spPr>
          <a:xfrm>
            <a:off x="908804" y="5842040"/>
            <a:ext cx="6098381" cy="1601986"/>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Actively involve employees in the risk assessment process. Their practical knowledge of day-to-day operations can provide valuable insights into potential hazards and effective control measures. This involvement also helps foster a culture of safety awareness throughout the organisation.</a:t>
            </a:r>
            <a:endParaRPr lang="en-US" sz="1550" dirty="0"/>
          </a:p>
        </p:txBody>
      </p:sp>
      <p:sp>
        <p:nvSpPr>
          <p:cNvPr id="12" name="Shape 10"/>
          <p:cNvSpPr/>
          <p:nvPr/>
        </p:nvSpPr>
        <p:spPr>
          <a:xfrm>
            <a:off x="7415332" y="5201126"/>
            <a:ext cx="6514148" cy="2450783"/>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13" name="Text 11"/>
          <p:cNvSpPr/>
          <p:nvPr/>
        </p:nvSpPr>
        <p:spPr>
          <a:xfrm>
            <a:off x="7623215" y="5409009"/>
            <a:ext cx="3293745" cy="312896"/>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Documentation and Review</a:t>
            </a:r>
            <a:endParaRPr lang="en-US" sz="1950" dirty="0"/>
          </a:p>
        </p:txBody>
      </p:sp>
      <p:sp>
        <p:nvSpPr>
          <p:cNvPr id="14" name="Text 12"/>
          <p:cNvSpPr/>
          <p:nvPr/>
        </p:nvSpPr>
        <p:spPr>
          <a:xfrm>
            <a:off x="7623215" y="5842040"/>
            <a:ext cx="6098381" cy="1601986"/>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Maintain detailed records of all risk assessments, including the methodology used, findings, and recommended actions. Establish a system for regular review and updating of these assessments to ensure they remain relevant and effective in addressing evolving workplace risks.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07100" y="903446"/>
            <a:ext cx="10009703" cy="541972"/>
          </a:xfrm>
          <a:prstGeom prst="rect">
            <a:avLst/>
          </a:prstGeom>
          <a:noFill/>
          <a:ln/>
        </p:spPr>
        <p:txBody>
          <a:bodyPr wrap="none" lIns="0" tIns="0" rIns="0" bIns="0" rtlCol="0" anchor="t"/>
          <a:lstStyle/>
          <a:p>
            <a:pPr marL="0" indent="0">
              <a:lnSpc>
                <a:spcPts val="4250"/>
              </a:lnSpc>
              <a:buNone/>
            </a:pPr>
            <a:r>
              <a:rPr lang="en-US" sz="3400" dirty="0">
                <a:solidFill>
                  <a:srgbClr val="FFFFFF"/>
                </a:solidFill>
                <a:latin typeface="Fraunces Medium" pitchFamily="34" charset="0"/>
                <a:ea typeface="Fraunces Medium" pitchFamily="34" charset="-122"/>
                <a:cs typeface="Fraunces Medium" pitchFamily="34" charset="-120"/>
              </a:rPr>
              <a:t>Compliance Checklist: Training and Information</a:t>
            </a:r>
            <a:endParaRPr lang="en-US" sz="3400" dirty="0"/>
          </a:p>
        </p:txBody>
      </p:sp>
      <p:sp>
        <p:nvSpPr>
          <p:cNvPr id="3" name="Shape 1"/>
          <p:cNvSpPr/>
          <p:nvPr/>
        </p:nvSpPr>
        <p:spPr>
          <a:xfrm>
            <a:off x="7303770" y="1792248"/>
            <a:ext cx="22860" cy="5533787"/>
          </a:xfrm>
          <a:prstGeom prst="roundRect">
            <a:avLst>
              <a:gd name="adj" fmla="val 318696"/>
            </a:avLst>
          </a:prstGeom>
          <a:solidFill>
            <a:srgbClr val="414A70"/>
          </a:solidFill>
          <a:ln/>
        </p:spPr>
        <p:txBody>
          <a:bodyPr/>
          <a:lstStyle/>
          <a:p>
            <a:endParaRPr lang="en-GB"/>
          </a:p>
        </p:txBody>
      </p:sp>
      <p:sp>
        <p:nvSpPr>
          <p:cNvPr id="4" name="Shape 2"/>
          <p:cNvSpPr/>
          <p:nvPr/>
        </p:nvSpPr>
        <p:spPr>
          <a:xfrm>
            <a:off x="6535817" y="2171105"/>
            <a:ext cx="607100" cy="22860"/>
          </a:xfrm>
          <a:prstGeom prst="roundRect">
            <a:avLst>
              <a:gd name="adj" fmla="val 318696"/>
            </a:avLst>
          </a:prstGeom>
          <a:solidFill>
            <a:srgbClr val="414A70"/>
          </a:solidFill>
          <a:ln/>
        </p:spPr>
        <p:txBody>
          <a:bodyPr/>
          <a:lstStyle/>
          <a:p>
            <a:endParaRPr lang="en-GB"/>
          </a:p>
        </p:txBody>
      </p:sp>
      <p:sp>
        <p:nvSpPr>
          <p:cNvPr id="5" name="Shape 3"/>
          <p:cNvSpPr/>
          <p:nvPr/>
        </p:nvSpPr>
        <p:spPr>
          <a:xfrm>
            <a:off x="7120057" y="1987391"/>
            <a:ext cx="390287" cy="390287"/>
          </a:xfrm>
          <a:prstGeom prst="roundRect">
            <a:avLst>
              <a:gd name="adj" fmla="val 18667"/>
            </a:avLst>
          </a:prstGeom>
          <a:solidFill>
            <a:srgbClr val="283157"/>
          </a:solidFill>
          <a:ln w="7620">
            <a:solidFill>
              <a:srgbClr val="414A70"/>
            </a:solidFill>
            <a:prstDash val="solid"/>
          </a:ln>
        </p:spPr>
        <p:txBody>
          <a:bodyPr/>
          <a:lstStyle/>
          <a:p>
            <a:endParaRPr lang="en-GB"/>
          </a:p>
        </p:txBody>
      </p:sp>
      <p:sp>
        <p:nvSpPr>
          <p:cNvPr id="6" name="Text 4"/>
          <p:cNvSpPr/>
          <p:nvPr/>
        </p:nvSpPr>
        <p:spPr>
          <a:xfrm>
            <a:off x="7255550" y="2052399"/>
            <a:ext cx="119301" cy="260152"/>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1</a:t>
            </a:r>
            <a:endParaRPr lang="en-US" sz="2000" dirty="0"/>
          </a:p>
        </p:txBody>
      </p:sp>
      <p:sp>
        <p:nvSpPr>
          <p:cNvPr id="7" name="Text 5"/>
          <p:cNvSpPr/>
          <p:nvPr/>
        </p:nvSpPr>
        <p:spPr>
          <a:xfrm>
            <a:off x="4193024" y="1965603"/>
            <a:ext cx="2168247" cy="270986"/>
          </a:xfrm>
          <a:prstGeom prst="rect">
            <a:avLst/>
          </a:prstGeom>
          <a:noFill/>
          <a:ln/>
        </p:spPr>
        <p:txBody>
          <a:bodyPr wrap="none" lIns="0" tIns="0" rIns="0" bIns="0" rtlCol="0" anchor="t"/>
          <a:lstStyle/>
          <a:p>
            <a:pPr marL="0" indent="0" algn="r">
              <a:lnSpc>
                <a:spcPts val="2100"/>
              </a:lnSpc>
              <a:buNone/>
            </a:pPr>
            <a:r>
              <a:rPr lang="en-US" sz="1700" dirty="0">
                <a:solidFill>
                  <a:srgbClr val="EBECEF"/>
                </a:solidFill>
                <a:latin typeface="Fraunces Medium" pitchFamily="34" charset="0"/>
                <a:ea typeface="Fraunces Medium" pitchFamily="34" charset="-122"/>
                <a:cs typeface="Fraunces Medium" pitchFamily="34" charset="-120"/>
              </a:rPr>
              <a:t>Induction Training</a:t>
            </a:r>
            <a:endParaRPr lang="en-US" sz="1700" dirty="0"/>
          </a:p>
        </p:txBody>
      </p:sp>
      <p:sp>
        <p:nvSpPr>
          <p:cNvPr id="8" name="Text 6"/>
          <p:cNvSpPr/>
          <p:nvPr/>
        </p:nvSpPr>
        <p:spPr>
          <a:xfrm>
            <a:off x="607100" y="2340650"/>
            <a:ext cx="5754172" cy="1387673"/>
          </a:xfrm>
          <a:prstGeom prst="rect">
            <a:avLst/>
          </a:prstGeom>
          <a:noFill/>
          <a:ln/>
        </p:spPr>
        <p:txBody>
          <a:bodyPr wrap="square" lIns="0" tIns="0" rIns="0" bIns="0" rtlCol="0" anchor="t"/>
          <a:lstStyle/>
          <a:p>
            <a:pPr marL="0" indent="0" algn="r">
              <a:lnSpc>
                <a:spcPts val="2150"/>
              </a:lnSpc>
              <a:buNone/>
            </a:pPr>
            <a:r>
              <a:rPr lang="en-US" sz="1350" dirty="0">
                <a:solidFill>
                  <a:srgbClr val="EBECEF"/>
                </a:solidFill>
                <a:latin typeface="Epilogue" pitchFamily="34" charset="0"/>
                <a:ea typeface="Epilogue" pitchFamily="34" charset="-122"/>
                <a:cs typeface="Epilogue" pitchFamily="34" charset="-120"/>
              </a:rPr>
              <a:t>Provide comprehensive safety induction training for all new employees. This should cover general workplace safety principles, specific job-related hazards, emergency procedures, and the company's safety policies. Ensure that no employee begins work without completing this crucial initial training.</a:t>
            </a:r>
            <a:endParaRPr lang="en-US" sz="1350" dirty="0"/>
          </a:p>
        </p:txBody>
      </p:sp>
      <p:sp>
        <p:nvSpPr>
          <p:cNvPr id="9" name="Shape 7"/>
          <p:cNvSpPr/>
          <p:nvPr/>
        </p:nvSpPr>
        <p:spPr>
          <a:xfrm>
            <a:off x="7487483" y="3038237"/>
            <a:ext cx="607100" cy="22860"/>
          </a:xfrm>
          <a:prstGeom prst="roundRect">
            <a:avLst>
              <a:gd name="adj" fmla="val 318696"/>
            </a:avLst>
          </a:prstGeom>
          <a:solidFill>
            <a:srgbClr val="414A70"/>
          </a:solidFill>
          <a:ln/>
        </p:spPr>
        <p:txBody>
          <a:bodyPr/>
          <a:lstStyle/>
          <a:p>
            <a:endParaRPr lang="en-GB"/>
          </a:p>
        </p:txBody>
      </p:sp>
      <p:sp>
        <p:nvSpPr>
          <p:cNvPr id="10" name="Shape 8"/>
          <p:cNvSpPr/>
          <p:nvPr/>
        </p:nvSpPr>
        <p:spPr>
          <a:xfrm>
            <a:off x="7120057" y="2854523"/>
            <a:ext cx="390287" cy="390287"/>
          </a:xfrm>
          <a:prstGeom prst="roundRect">
            <a:avLst>
              <a:gd name="adj" fmla="val 18667"/>
            </a:avLst>
          </a:prstGeom>
          <a:solidFill>
            <a:srgbClr val="283157"/>
          </a:solidFill>
          <a:ln w="7620">
            <a:solidFill>
              <a:srgbClr val="414A70"/>
            </a:solidFill>
            <a:prstDash val="solid"/>
          </a:ln>
        </p:spPr>
        <p:txBody>
          <a:bodyPr/>
          <a:lstStyle/>
          <a:p>
            <a:endParaRPr lang="en-GB"/>
          </a:p>
        </p:txBody>
      </p:sp>
      <p:sp>
        <p:nvSpPr>
          <p:cNvPr id="11" name="Text 9"/>
          <p:cNvSpPr/>
          <p:nvPr/>
        </p:nvSpPr>
        <p:spPr>
          <a:xfrm>
            <a:off x="7236381" y="2919532"/>
            <a:ext cx="157639" cy="260152"/>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2</a:t>
            </a:r>
            <a:endParaRPr lang="en-US" sz="2000" dirty="0"/>
          </a:p>
        </p:txBody>
      </p:sp>
      <p:sp>
        <p:nvSpPr>
          <p:cNvPr id="12" name="Text 10"/>
          <p:cNvSpPr/>
          <p:nvPr/>
        </p:nvSpPr>
        <p:spPr>
          <a:xfrm>
            <a:off x="8269129" y="2832735"/>
            <a:ext cx="2909888" cy="270986"/>
          </a:xfrm>
          <a:prstGeom prst="rect">
            <a:avLst/>
          </a:prstGeom>
          <a:noFill/>
          <a:ln/>
        </p:spPr>
        <p:txBody>
          <a:bodyPr wrap="none" lIns="0" tIns="0" rIns="0" bIns="0" rtlCol="0" anchor="t"/>
          <a:lstStyle/>
          <a:p>
            <a:pPr marL="0" indent="0" algn="l">
              <a:lnSpc>
                <a:spcPts val="2100"/>
              </a:lnSpc>
              <a:buNone/>
            </a:pPr>
            <a:r>
              <a:rPr lang="en-US" sz="1700" dirty="0">
                <a:solidFill>
                  <a:srgbClr val="EBECEF"/>
                </a:solidFill>
                <a:latin typeface="Fraunces Medium" pitchFamily="34" charset="0"/>
                <a:ea typeface="Fraunces Medium" pitchFamily="34" charset="-122"/>
                <a:cs typeface="Fraunces Medium" pitchFamily="34" charset="-120"/>
              </a:rPr>
              <a:t>Job-Specific Safety Training</a:t>
            </a:r>
            <a:endParaRPr lang="en-US" sz="1700" dirty="0"/>
          </a:p>
        </p:txBody>
      </p:sp>
      <p:sp>
        <p:nvSpPr>
          <p:cNvPr id="13" name="Text 11"/>
          <p:cNvSpPr/>
          <p:nvPr/>
        </p:nvSpPr>
        <p:spPr>
          <a:xfrm>
            <a:off x="8269129" y="3207782"/>
            <a:ext cx="5754172" cy="138767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Deliver targeted safety training for specific roles, equipment, or work environments. This might include specialised training for operating machinery, handling hazardous materials, or working at heights. Regularly assess the effectiveness of this training through practical demonstrations and assessments.</a:t>
            </a:r>
            <a:endParaRPr lang="en-US" sz="1350" dirty="0"/>
          </a:p>
        </p:txBody>
      </p:sp>
      <p:sp>
        <p:nvSpPr>
          <p:cNvPr id="14" name="Shape 12"/>
          <p:cNvSpPr/>
          <p:nvPr/>
        </p:nvSpPr>
        <p:spPr>
          <a:xfrm>
            <a:off x="6535817" y="4453890"/>
            <a:ext cx="607100" cy="22860"/>
          </a:xfrm>
          <a:prstGeom prst="roundRect">
            <a:avLst>
              <a:gd name="adj" fmla="val 318696"/>
            </a:avLst>
          </a:prstGeom>
          <a:solidFill>
            <a:srgbClr val="414A70"/>
          </a:solidFill>
          <a:ln/>
        </p:spPr>
        <p:txBody>
          <a:bodyPr/>
          <a:lstStyle/>
          <a:p>
            <a:endParaRPr lang="en-GB"/>
          </a:p>
        </p:txBody>
      </p:sp>
      <p:sp>
        <p:nvSpPr>
          <p:cNvPr id="15" name="Shape 13"/>
          <p:cNvSpPr/>
          <p:nvPr/>
        </p:nvSpPr>
        <p:spPr>
          <a:xfrm>
            <a:off x="7120057" y="4270177"/>
            <a:ext cx="390287" cy="390287"/>
          </a:xfrm>
          <a:prstGeom prst="roundRect">
            <a:avLst>
              <a:gd name="adj" fmla="val 18667"/>
            </a:avLst>
          </a:prstGeom>
          <a:solidFill>
            <a:srgbClr val="283157"/>
          </a:solidFill>
          <a:ln w="7620">
            <a:solidFill>
              <a:srgbClr val="414A70"/>
            </a:solidFill>
            <a:prstDash val="solid"/>
          </a:ln>
        </p:spPr>
        <p:txBody>
          <a:bodyPr/>
          <a:lstStyle/>
          <a:p>
            <a:endParaRPr lang="en-GB"/>
          </a:p>
        </p:txBody>
      </p:sp>
      <p:sp>
        <p:nvSpPr>
          <p:cNvPr id="16" name="Text 14"/>
          <p:cNvSpPr/>
          <p:nvPr/>
        </p:nvSpPr>
        <p:spPr>
          <a:xfrm>
            <a:off x="7243405" y="4335185"/>
            <a:ext cx="143589" cy="260152"/>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3</a:t>
            </a:r>
            <a:endParaRPr lang="en-US" sz="2000" dirty="0"/>
          </a:p>
        </p:txBody>
      </p:sp>
      <p:sp>
        <p:nvSpPr>
          <p:cNvPr id="17" name="Text 15"/>
          <p:cNvSpPr/>
          <p:nvPr/>
        </p:nvSpPr>
        <p:spPr>
          <a:xfrm>
            <a:off x="3678317" y="4248388"/>
            <a:ext cx="2682954" cy="270986"/>
          </a:xfrm>
          <a:prstGeom prst="rect">
            <a:avLst/>
          </a:prstGeom>
          <a:noFill/>
          <a:ln/>
        </p:spPr>
        <p:txBody>
          <a:bodyPr wrap="none" lIns="0" tIns="0" rIns="0" bIns="0" rtlCol="0" anchor="t"/>
          <a:lstStyle/>
          <a:p>
            <a:pPr marL="0" indent="0" algn="r">
              <a:lnSpc>
                <a:spcPts val="2100"/>
              </a:lnSpc>
              <a:buNone/>
            </a:pPr>
            <a:r>
              <a:rPr lang="en-US" sz="1700" dirty="0">
                <a:solidFill>
                  <a:srgbClr val="EBECEF"/>
                </a:solidFill>
                <a:latin typeface="Fraunces Medium" pitchFamily="34" charset="0"/>
                <a:ea typeface="Fraunces Medium" pitchFamily="34" charset="-122"/>
                <a:cs typeface="Fraunces Medium" pitchFamily="34" charset="-120"/>
              </a:rPr>
              <a:t>Ongoing Safety Education</a:t>
            </a:r>
            <a:endParaRPr lang="en-US" sz="1700" dirty="0"/>
          </a:p>
        </p:txBody>
      </p:sp>
      <p:sp>
        <p:nvSpPr>
          <p:cNvPr id="18" name="Text 16"/>
          <p:cNvSpPr/>
          <p:nvPr/>
        </p:nvSpPr>
        <p:spPr>
          <a:xfrm>
            <a:off x="607100" y="4623435"/>
            <a:ext cx="5754172" cy="1387673"/>
          </a:xfrm>
          <a:prstGeom prst="rect">
            <a:avLst/>
          </a:prstGeom>
          <a:noFill/>
          <a:ln/>
        </p:spPr>
        <p:txBody>
          <a:bodyPr wrap="square" lIns="0" tIns="0" rIns="0" bIns="0" rtlCol="0" anchor="t"/>
          <a:lstStyle/>
          <a:p>
            <a:pPr marL="0" indent="0" algn="r">
              <a:lnSpc>
                <a:spcPts val="2150"/>
              </a:lnSpc>
              <a:buNone/>
            </a:pPr>
            <a:r>
              <a:rPr lang="en-US" sz="1350" dirty="0">
                <a:solidFill>
                  <a:srgbClr val="EBECEF"/>
                </a:solidFill>
                <a:latin typeface="Epilogue" pitchFamily="34" charset="0"/>
                <a:ea typeface="Epilogue" pitchFamily="34" charset="-122"/>
                <a:cs typeface="Epilogue" pitchFamily="34" charset="-120"/>
              </a:rPr>
              <a:t>Implement a programme of regular safety refresher courses and updates. This ensures that all employees maintain current knowledge of safety practices and are informed of any changes in procedures or regulations. Consider using a mix of in-person training, e-learning modules, and practical workshops.</a:t>
            </a:r>
            <a:endParaRPr lang="en-US" sz="1350" dirty="0"/>
          </a:p>
        </p:txBody>
      </p:sp>
      <p:sp>
        <p:nvSpPr>
          <p:cNvPr id="19" name="Shape 17"/>
          <p:cNvSpPr/>
          <p:nvPr/>
        </p:nvSpPr>
        <p:spPr>
          <a:xfrm>
            <a:off x="7487483" y="5595342"/>
            <a:ext cx="607100" cy="22860"/>
          </a:xfrm>
          <a:prstGeom prst="roundRect">
            <a:avLst>
              <a:gd name="adj" fmla="val 318696"/>
            </a:avLst>
          </a:prstGeom>
          <a:solidFill>
            <a:srgbClr val="414A70"/>
          </a:solidFill>
          <a:ln/>
        </p:spPr>
        <p:txBody>
          <a:bodyPr/>
          <a:lstStyle/>
          <a:p>
            <a:endParaRPr lang="en-GB"/>
          </a:p>
        </p:txBody>
      </p:sp>
      <p:sp>
        <p:nvSpPr>
          <p:cNvPr id="20" name="Shape 18"/>
          <p:cNvSpPr/>
          <p:nvPr/>
        </p:nvSpPr>
        <p:spPr>
          <a:xfrm>
            <a:off x="7120057" y="5411629"/>
            <a:ext cx="390287" cy="390287"/>
          </a:xfrm>
          <a:prstGeom prst="roundRect">
            <a:avLst>
              <a:gd name="adj" fmla="val 18667"/>
            </a:avLst>
          </a:prstGeom>
          <a:solidFill>
            <a:srgbClr val="283157"/>
          </a:solidFill>
          <a:ln w="7620">
            <a:solidFill>
              <a:srgbClr val="414A70"/>
            </a:solidFill>
            <a:prstDash val="solid"/>
          </a:ln>
        </p:spPr>
        <p:txBody>
          <a:bodyPr/>
          <a:lstStyle/>
          <a:p>
            <a:endParaRPr lang="en-GB"/>
          </a:p>
        </p:txBody>
      </p:sp>
      <p:sp>
        <p:nvSpPr>
          <p:cNvPr id="21" name="Text 19"/>
          <p:cNvSpPr/>
          <p:nvPr/>
        </p:nvSpPr>
        <p:spPr>
          <a:xfrm>
            <a:off x="7235666" y="5476637"/>
            <a:ext cx="159068" cy="260152"/>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4</a:t>
            </a:r>
            <a:endParaRPr lang="en-US" sz="2000" dirty="0"/>
          </a:p>
        </p:txBody>
      </p:sp>
      <p:sp>
        <p:nvSpPr>
          <p:cNvPr id="22" name="Text 20"/>
          <p:cNvSpPr/>
          <p:nvPr/>
        </p:nvSpPr>
        <p:spPr>
          <a:xfrm>
            <a:off x="8269129" y="5389840"/>
            <a:ext cx="3516035" cy="270986"/>
          </a:xfrm>
          <a:prstGeom prst="rect">
            <a:avLst/>
          </a:prstGeom>
          <a:noFill/>
          <a:ln/>
        </p:spPr>
        <p:txBody>
          <a:bodyPr wrap="none" lIns="0" tIns="0" rIns="0" bIns="0" rtlCol="0" anchor="t"/>
          <a:lstStyle/>
          <a:p>
            <a:pPr marL="0" indent="0" algn="l">
              <a:lnSpc>
                <a:spcPts val="2100"/>
              </a:lnSpc>
              <a:buNone/>
            </a:pPr>
            <a:r>
              <a:rPr lang="en-US" sz="1700" dirty="0">
                <a:solidFill>
                  <a:srgbClr val="EBECEF"/>
                </a:solidFill>
                <a:latin typeface="Fraunces Medium" pitchFamily="34" charset="0"/>
                <a:ea typeface="Fraunces Medium" pitchFamily="34" charset="-122"/>
                <a:cs typeface="Fraunces Medium" pitchFamily="34" charset="-120"/>
              </a:rPr>
              <a:t>Safety Information Dissemination</a:t>
            </a:r>
            <a:endParaRPr lang="en-US" sz="1700" dirty="0"/>
          </a:p>
        </p:txBody>
      </p:sp>
      <p:sp>
        <p:nvSpPr>
          <p:cNvPr id="23" name="Text 21"/>
          <p:cNvSpPr/>
          <p:nvPr/>
        </p:nvSpPr>
        <p:spPr>
          <a:xfrm>
            <a:off x="8269129" y="5764887"/>
            <a:ext cx="5754172" cy="138767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Establish effective channels for communicating safety information throughout the organisation. This may include safety noticeboards, regular safety briefings, digital platforms, and easily accessible safety manuals. Ensure that critical safety information is available in languages understood by all employees.</a:t>
            </a:r>
            <a:endParaRPr lang="en-US" sz="13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1638" y="897017"/>
            <a:ext cx="13187124" cy="1288733"/>
          </a:xfrm>
          <a:prstGeom prst="rect">
            <a:avLst/>
          </a:prstGeom>
          <a:noFill/>
          <a:ln/>
        </p:spPr>
        <p:txBody>
          <a:bodyPr wrap="square" lIns="0" tIns="0" rIns="0" bIns="0" rtlCol="0" anchor="t"/>
          <a:lstStyle/>
          <a:p>
            <a:pPr marL="0" indent="0">
              <a:lnSpc>
                <a:spcPts val="5050"/>
              </a:lnSpc>
              <a:buNone/>
            </a:pPr>
            <a:r>
              <a:rPr lang="en-US" sz="4050" dirty="0">
                <a:solidFill>
                  <a:srgbClr val="FFFFFF"/>
                </a:solidFill>
                <a:latin typeface="Fraunces Medium" pitchFamily="34" charset="0"/>
                <a:ea typeface="Fraunces Medium" pitchFamily="34" charset="-122"/>
                <a:cs typeface="Fraunces Medium" pitchFamily="34" charset="-120"/>
              </a:rPr>
              <a:t>Compliance Checklist: Equipment and Workspace Safety</a:t>
            </a:r>
            <a:endParaRPr lang="en-US" sz="4050" dirty="0"/>
          </a:p>
        </p:txBody>
      </p:sp>
      <p:sp>
        <p:nvSpPr>
          <p:cNvPr id="3" name="Text 1"/>
          <p:cNvSpPr/>
          <p:nvPr/>
        </p:nvSpPr>
        <p:spPr>
          <a:xfrm>
            <a:off x="721638" y="2701052"/>
            <a:ext cx="2577584" cy="322183"/>
          </a:xfrm>
          <a:prstGeom prst="rect">
            <a:avLst/>
          </a:prstGeom>
          <a:noFill/>
          <a:ln/>
        </p:spPr>
        <p:txBody>
          <a:bodyPr wrap="none" lIns="0" tIns="0" rIns="0" bIns="0" rtlCol="0" anchor="t"/>
          <a:lstStyle/>
          <a:p>
            <a:pPr marL="0" indent="0">
              <a:lnSpc>
                <a:spcPts val="2500"/>
              </a:lnSpc>
              <a:buNone/>
            </a:pPr>
            <a:r>
              <a:rPr lang="en-US" sz="2000" dirty="0">
                <a:solidFill>
                  <a:srgbClr val="FFFFFF"/>
                </a:solidFill>
                <a:latin typeface="Fraunces Medium" pitchFamily="34" charset="0"/>
                <a:ea typeface="Fraunces Medium" pitchFamily="34" charset="-122"/>
                <a:cs typeface="Fraunces Medium" pitchFamily="34" charset="-120"/>
              </a:rPr>
              <a:t>Equipment Safety</a:t>
            </a:r>
            <a:endParaRPr lang="en-US" sz="2000" dirty="0"/>
          </a:p>
        </p:txBody>
      </p:sp>
      <p:sp>
        <p:nvSpPr>
          <p:cNvPr id="4" name="Text 2"/>
          <p:cNvSpPr/>
          <p:nvPr/>
        </p:nvSpPr>
        <p:spPr>
          <a:xfrm>
            <a:off x="721638" y="3229332"/>
            <a:ext cx="4059912" cy="989767"/>
          </a:xfrm>
          <a:prstGeom prst="rect">
            <a:avLst/>
          </a:prstGeom>
          <a:noFill/>
          <a:ln/>
        </p:spPr>
        <p:txBody>
          <a:bodyPr wrap="square" lIns="0" tIns="0" rIns="0" bIns="0" rtlCol="0" anchor="t"/>
          <a:lstStyle/>
          <a:p>
            <a:pPr marL="0" indent="0">
              <a:lnSpc>
                <a:spcPts val="2550"/>
              </a:lnSpc>
              <a:buNone/>
            </a:pPr>
            <a:r>
              <a:rPr lang="en-US" sz="1600" dirty="0">
                <a:solidFill>
                  <a:srgbClr val="EBECEF"/>
                </a:solidFill>
                <a:latin typeface="Epilogue" pitchFamily="34" charset="0"/>
                <a:ea typeface="Epilogue" pitchFamily="34" charset="-122"/>
                <a:cs typeface="Epilogue" pitchFamily="34" charset="-120"/>
              </a:rPr>
              <a:t>Regularly inspect and maintain all workplace equipment to ensure it meets safety standards. This includes:</a:t>
            </a:r>
            <a:endParaRPr lang="en-US" sz="1600" dirty="0"/>
          </a:p>
        </p:txBody>
      </p:sp>
      <p:sp>
        <p:nvSpPr>
          <p:cNvPr id="5" name="Text 3"/>
          <p:cNvSpPr/>
          <p:nvPr/>
        </p:nvSpPr>
        <p:spPr>
          <a:xfrm>
            <a:off x="721638" y="4404598"/>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Implementing a scheduled maintenance programme</a:t>
            </a:r>
            <a:endParaRPr lang="en-US" sz="1600" dirty="0"/>
          </a:p>
        </p:txBody>
      </p:sp>
      <p:sp>
        <p:nvSpPr>
          <p:cNvPr id="6" name="Text 4"/>
          <p:cNvSpPr/>
          <p:nvPr/>
        </p:nvSpPr>
        <p:spPr>
          <a:xfrm>
            <a:off x="721638" y="5136594"/>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Providing appropriate guards and safety devices on machinery</a:t>
            </a:r>
            <a:endParaRPr lang="en-US" sz="1600" dirty="0"/>
          </a:p>
        </p:txBody>
      </p:sp>
      <p:sp>
        <p:nvSpPr>
          <p:cNvPr id="7" name="Text 5"/>
          <p:cNvSpPr/>
          <p:nvPr/>
        </p:nvSpPr>
        <p:spPr>
          <a:xfrm>
            <a:off x="721638" y="5868591"/>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Ensuring clear operating instructions are available</a:t>
            </a:r>
            <a:endParaRPr lang="en-US" sz="1600" dirty="0"/>
          </a:p>
        </p:txBody>
      </p:sp>
      <p:sp>
        <p:nvSpPr>
          <p:cNvPr id="8" name="Text 6"/>
          <p:cNvSpPr/>
          <p:nvPr/>
        </p:nvSpPr>
        <p:spPr>
          <a:xfrm>
            <a:off x="721638" y="6600587"/>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Conducting regular safety checks before equipment use</a:t>
            </a:r>
            <a:endParaRPr lang="en-US" sz="1600" dirty="0"/>
          </a:p>
        </p:txBody>
      </p:sp>
      <p:sp>
        <p:nvSpPr>
          <p:cNvPr id="9" name="Text 7"/>
          <p:cNvSpPr/>
          <p:nvPr/>
        </p:nvSpPr>
        <p:spPr>
          <a:xfrm>
            <a:off x="5292090" y="2701052"/>
            <a:ext cx="3042166" cy="322183"/>
          </a:xfrm>
          <a:prstGeom prst="rect">
            <a:avLst/>
          </a:prstGeom>
          <a:noFill/>
          <a:ln/>
        </p:spPr>
        <p:txBody>
          <a:bodyPr wrap="none" lIns="0" tIns="0" rIns="0" bIns="0" rtlCol="0" anchor="t"/>
          <a:lstStyle/>
          <a:p>
            <a:pPr marL="0" indent="0">
              <a:lnSpc>
                <a:spcPts val="2500"/>
              </a:lnSpc>
              <a:buNone/>
            </a:pPr>
            <a:r>
              <a:rPr lang="en-US" sz="2000" dirty="0">
                <a:solidFill>
                  <a:srgbClr val="FFFFFF"/>
                </a:solidFill>
                <a:latin typeface="Fraunces Medium" pitchFamily="34" charset="0"/>
                <a:ea typeface="Fraunces Medium" pitchFamily="34" charset="-122"/>
                <a:cs typeface="Fraunces Medium" pitchFamily="34" charset="-120"/>
              </a:rPr>
              <a:t>Workspace Organisation</a:t>
            </a:r>
            <a:endParaRPr lang="en-US" sz="2000" dirty="0"/>
          </a:p>
        </p:txBody>
      </p:sp>
      <p:sp>
        <p:nvSpPr>
          <p:cNvPr id="10" name="Text 8"/>
          <p:cNvSpPr/>
          <p:nvPr/>
        </p:nvSpPr>
        <p:spPr>
          <a:xfrm>
            <a:off x="5292090" y="3229332"/>
            <a:ext cx="4059912" cy="659844"/>
          </a:xfrm>
          <a:prstGeom prst="rect">
            <a:avLst/>
          </a:prstGeom>
          <a:noFill/>
          <a:ln/>
        </p:spPr>
        <p:txBody>
          <a:bodyPr wrap="square" lIns="0" tIns="0" rIns="0" bIns="0" rtlCol="0" anchor="t"/>
          <a:lstStyle/>
          <a:p>
            <a:pPr marL="0" indent="0">
              <a:lnSpc>
                <a:spcPts val="2550"/>
              </a:lnSpc>
              <a:buNone/>
            </a:pPr>
            <a:r>
              <a:rPr lang="en-US" sz="1600" dirty="0">
                <a:solidFill>
                  <a:srgbClr val="EBECEF"/>
                </a:solidFill>
                <a:latin typeface="Epilogue" pitchFamily="34" charset="0"/>
                <a:ea typeface="Epilogue" pitchFamily="34" charset="-122"/>
                <a:cs typeface="Epilogue" pitchFamily="34" charset="-120"/>
              </a:rPr>
              <a:t>Maintain a safe and organised work environment by:</a:t>
            </a:r>
            <a:endParaRPr lang="en-US" sz="1600" dirty="0"/>
          </a:p>
        </p:txBody>
      </p:sp>
      <p:sp>
        <p:nvSpPr>
          <p:cNvPr id="11" name="Text 9"/>
          <p:cNvSpPr/>
          <p:nvPr/>
        </p:nvSpPr>
        <p:spPr>
          <a:xfrm>
            <a:off x="5292090" y="4074676"/>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Keeping walkways and emergency exits clear of obstructions</a:t>
            </a:r>
            <a:endParaRPr lang="en-US" sz="1600" dirty="0"/>
          </a:p>
        </p:txBody>
      </p:sp>
      <p:sp>
        <p:nvSpPr>
          <p:cNvPr id="12" name="Text 10"/>
          <p:cNvSpPr/>
          <p:nvPr/>
        </p:nvSpPr>
        <p:spPr>
          <a:xfrm>
            <a:off x="5292090" y="4806672"/>
            <a:ext cx="4059912" cy="329922"/>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Properly storing hazardous materials</a:t>
            </a:r>
            <a:endParaRPr lang="en-US" sz="1600" dirty="0"/>
          </a:p>
        </p:txBody>
      </p:sp>
      <p:sp>
        <p:nvSpPr>
          <p:cNvPr id="13" name="Text 11"/>
          <p:cNvSpPr/>
          <p:nvPr/>
        </p:nvSpPr>
        <p:spPr>
          <a:xfrm>
            <a:off x="5292090" y="5208746"/>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Implementing effective waste management procedures</a:t>
            </a:r>
            <a:endParaRPr lang="en-US" sz="1600" dirty="0"/>
          </a:p>
        </p:txBody>
      </p:sp>
      <p:sp>
        <p:nvSpPr>
          <p:cNvPr id="14" name="Text 12"/>
          <p:cNvSpPr/>
          <p:nvPr/>
        </p:nvSpPr>
        <p:spPr>
          <a:xfrm>
            <a:off x="5292090" y="5940743"/>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Ensuring adequate lighting and ventilation</a:t>
            </a:r>
            <a:endParaRPr lang="en-US" sz="1600" dirty="0"/>
          </a:p>
        </p:txBody>
      </p:sp>
      <p:sp>
        <p:nvSpPr>
          <p:cNvPr id="15" name="Text 13"/>
          <p:cNvSpPr/>
          <p:nvPr/>
        </p:nvSpPr>
        <p:spPr>
          <a:xfrm>
            <a:off x="9862542" y="2701052"/>
            <a:ext cx="2807613" cy="322183"/>
          </a:xfrm>
          <a:prstGeom prst="rect">
            <a:avLst/>
          </a:prstGeom>
          <a:noFill/>
          <a:ln/>
        </p:spPr>
        <p:txBody>
          <a:bodyPr wrap="none" lIns="0" tIns="0" rIns="0" bIns="0" rtlCol="0" anchor="t"/>
          <a:lstStyle/>
          <a:p>
            <a:pPr marL="0" indent="0">
              <a:lnSpc>
                <a:spcPts val="2500"/>
              </a:lnSpc>
              <a:buNone/>
            </a:pPr>
            <a:r>
              <a:rPr lang="en-US" sz="2000" dirty="0">
                <a:solidFill>
                  <a:srgbClr val="FFFFFF"/>
                </a:solidFill>
                <a:latin typeface="Fraunces Medium" pitchFamily="34" charset="0"/>
                <a:ea typeface="Fraunces Medium" pitchFamily="34" charset="-122"/>
                <a:cs typeface="Fraunces Medium" pitchFamily="34" charset="-120"/>
              </a:rPr>
              <a:t>Emergency Equipment</a:t>
            </a:r>
            <a:endParaRPr lang="en-US" sz="2000" dirty="0"/>
          </a:p>
        </p:txBody>
      </p:sp>
      <p:sp>
        <p:nvSpPr>
          <p:cNvPr id="16" name="Text 14"/>
          <p:cNvSpPr/>
          <p:nvPr/>
        </p:nvSpPr>
        <p:spPr>
          <a:xfrm>
            <a:off x="9862542" y="3229332"/>
            <a:ext cx="4059912" cy="659844"/>
          </a:xfrm>
          <a:prstGeom prst="rect">
            <a:avLst/>
          </a:prstGeom>
          <a:noFill/>
          <a:ln/>
        </p:spPr>
        <p:txBody>
          <a:bodyPr wrap="square" lIns="0" tIns="0" rIns="0" bIns="0" rtlCol="0" anchor="t"/>
          <a:lstStyle/>
          <a:p>
            <a:pPr marL="0" indent="0">
              <a:lnSpc>
                <a:spcPts val="2550"/>
              </a:lnSpc>
              <a:buNone/>
            </a:pPr>
            <a:r>
              <a:rPr lang="en-US" sz="1600" dirty="0">
                <a:solidFill>
                  <a:srgbClr val="EBECEF"/>
                </a:solidFill>
                <a:latin typeface="Epilogue" pitchFamily="34" charset="0"/>
                <a:ea typeface="Epilogue" pitchFamily="34" charset="-122"/>
                <a:cs typeface="Epilogue" pitchFamily="34" charset="-120"/>
              </a:rPr>
              <a:t>Ensure the availability and proper maintenance of emergency equipment:</a:t>
            </a:r>
            <a:endParaRPr lang="en-US" sz="1600" dirty="0"/>
          </a:p>
        </p:txBody>
      </p:sp>
      <p:sp>
        <p:nvSpPr>
          <p:cNvPr id="17" name="Text 15"/>
          <p:cNvSpPr/>
          <p:nvPr/>
        </p:nvSpPr>
        <p:spPr>
          <a:xfrm>
            <a:off x="9862542" y="4074676"/>
            <a:ext cx="4059912" cy="329922"/>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Fire extinguishers and alarms</a:t>
            </a:r>
            <a:endParaRPr lang="en-US" sz="1600" dirty="0"/>
          </a:p>
        </p:txBody>
      </p:sp>
      <p:sp>
        <p:nvSpPr>
          <p:cNvPr id="18" name="Text 16"/>
          <p:cNvSpPr/>
          <p:nvPr/>
        </p:nvSpPr>
        <p:spPr>
          <a:xfrm>
            <a:off x="9862542" y="4476750"/>
            <a:ext cx="4059912" cy="329922"/>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First aid kits</a:t>
            </a:r>
            <a:endParaRPr lang="en-US" sz="1600" dirty="0"/>
          </a:p>
        </p:txBody>
      </p:sp>
      <p:sp>
        <p:nvSpPr>
          <p:cNvPr id="19" name="Text 17"/>
          <p:cNvSpPr/>
          <p:nvPr/>
        </p:nvSpPr>
        <p:spPr>
          <a:xfrm>
            <a:off x="9862542" y="4878824"/>
            <a:ext cx="4059912" cy="659844"/>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Emergency eyewash stations and showers</a:t>
            </a:r>
            <a:endParaRPr lang="en-US" sz="1600" dirty="0"/>
          </a:p>
        </p:txBody>
      </p:sp>
      <p:sp>
        <p:nvSpPr>
          <p:cNvPr id="20" name="Text 18"/>
          <p:cNvSpPr/>
          <p:nvPr/>
        </p:nvSpPr>
        <p:spPr>
          <a:xfrm>
            <a:off x="9862542" y="5610820"/>
            <a:ext cx="4059912" cy="329922"/>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EBECEF"/>
                </a:solidFill>
                <a:latin typeface="Epilogue" pitchFamily="34" charset="0"/>
                <a:ea typeface="Epilogue" pitchFamily="34" charset="-122"/>
                <a:cs typeface="Epilogue" pitchFamily="34" charset="-120"/>
              </a:rPr>
              <a:t>Clearly marked emergency exits</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79133" y="686991"/>
            <a:ext cx="13272135" cy="1212771"/>
          </a:xfrm>
          <a:prstGeom prst="rect">
            <a:avLst/>
          </a:prstGeom>
          <a:noFill/>
          <a:ln/>
        </p:spPr>
        <p:txBody>
          <a:bodyPr wrap="square" lIns="0" tIns="0" rIns="0" bIns="0" rtlCol="0" anchor="t"/>
          <a:lstStyle/>
          <a:p>
            <a:pPr marL="0" indent="0">
              <a:lnSpc>
                <a:spcPts val="4750"/>
              </a:lnSpc>
              <a:buNone/>
            </a:pPr>
            <a:r>
              <a:rPr lang="en-US" sz="3800" dirty="0">
                <a:solidFill>
                  <a:srgbClr val="FFFFFF"/>
                </a:solidFill>
                <a:latin typeface="Fraunces Medium" pitchFamily="34" charset="0"/>
                <a:ea typeface="Fraunces Medium" pitchFamily="34" charset="-122"/>
                <a:cs typeface="Fraunces Medium" pitchFamily="34" charset="-120"/>
              </a:rPr>
              <a:t>Compliance Checklist: Personal Protective Equipment (PPE)</a:t>
            </a:r>
            <a:endParaRPr lang="en-US" sz="3800" dirty="0"/>
          </a:p>
        </p:txBody>
      </p:sp>
      <p:sp>
        <p:nvSpPr>
          <p:cNvPr id="3" name="Shape 1"/>
          <p:cNvSpPr/>
          <p:nvPr/>
        </p:nvSpPr>
        <p:spPr>
          <a:xfrm>
            <a:off x="679133" y="2287786"/>
            <a:ext cx="6539151" cy="2375178"/>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4" name="Text 2"/>
          <p:cNvSpPr/>
          <p:nvPr/>
        </p:nvSpPr>
        <p:spPr>
          <a:xfrm>
            <a:off x="880705" y="2489359"/>
            <a:ext cx="2425660" cy="30313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PPE Assessment</a:t>
            </a:r>
            <a:endParaRPr lang="en-US" sz="1900" dirty="0"/>
          </a:p>
        </p:txBody>
      </p:sp>
      <p:sp>
        <p:nvSpPr>
          <p:cNvPr id="5" name="Text 3"/>
          <p:cNvSpPr/>
          <p:nvPr/>
        </p:nvSpPr>
        <p:spPr>
          <a:xfrm>
            <a:off x="880705" y="2908816"/>
            <a:ext cx="6136005" cy="1552575"/>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Conduct a thorough assessment to determine the appropriate PPE required for each job role or task. This should consider potential hazards such as physical, chemical, biological, and environmental risks. Document the findings and regularly review the assessment to ensure it remains current.</a:t>
            </a:r>
            <a:endParaRPr lang="en-US" sz="1500" dirty="0"/>
          </a:p>
        </p:txBody>
      </p:sp>
      <p:sp>
        <p:nvSpPr>
          <p:cNvPr id="6" name="Shape 4"/>
          <p:cNvSpPr/>
          <p:nvPr/>
        </p:nvSpPr>
        <p:spPr>
          <a:xfrm>
            <a:off x="7412236" y="2287786"/>
            <a:ext cx="6539151" cy="2375178"/>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7" name="Text 5"/>
          <p:cNvSpPr/>
          <p:nvPr/>
        </p:nvSpPr>
        <p:spPr>
          <a:xfrm>
            <a:off x="7613809" y="2489359"/>
            <a:ext cx="2425660" cy="30313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PPE Provision</a:t>
            </a:r>
            <a:endParaRPr lang="en-US" sz="1900" dirty="0"/>
          </a:p>
        </p:txBody>
      </p:sp>
      <p:sp>
        <p:nvSpPr>
          <p:cNvPr id="8" name="Text 6"/>
          <p:cNvSpPr/>
          <p:nvPr/>
        </p:nvSpPr>
        <p:spPr>
          <a:xfrm>
            <a:off x="7613809" y="2908816"/>
            <a:ext cx="6136005" cy="1552575"/>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Provide all necessary PPE to employees free of charge. This may include safety helmets, protective footwear, eye protection, hearing protection, respiratory protection, and protective clothing. Ensure that the PPE provided is of suitable quality and meets relevant safety standards.</a:t>
            </a:r>
            <a:endParaRPr lang="en-US" sz="1500" dirty="0"/>
          </a:p>
        </p:txBody>
      </p:sp>
      <p:sp>
        <p:nvSpPr>
          <p:cNvPr id="9" name="Shape 7"/>
          <p:cNvSpPr/>
          <p:nvPr/>
        </p:nvSpPr>
        <p:spPr>
          <a:xfrm>
            <a:off x="679133" y="4856917"/>
            <a:ext cx="6539151" cy="2685693"/>
          </a:xfrm>
          <a:prstGeom prst="roundRect">
            <a:avLst>
              <a:gd name="adj" fmla="val 3035"/>
            </a:avLst>
          </a:prstGeom>
          <a:solidFill>
            <a:srgbClr val="283157"/>
          </a:solidFill>
          <a:ln w="7620">
            <a:solidFill>
              <a:srgbClr val="414A70"/>
            </a:solidFill>
            <a:prstDash val="solid"/>
          </a:ln>
        </p:spPr>
        <p:txBody>
          <a:bodyPr/>
          <a:lstStyle/>
          <a:p>
            <a:endParaRPr lang="en-GB"/>
          </a:p>
        </p:txBody>
      </p:sp>
      <p:sp>
        <p:nvSpPr>
          <p:cNvPr id="10" name="Text 8"/>
          <p:cNvSpPr/>
          <p:nvPr/>
        </p:nvSpPr>
        <p:spPr>
          <a:xfrm>
            <a:off x="880705" y="5058489"/>
            <a:ext cx="2425660" cy="30313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PPE Training</a:t>
            </a:r>
            <a:endParaRPr lang="en-US" sz="1900" dirty="0"/>
          </a:p>
        </p:txBody>
      </p:sp>
      <p:sp>
        <p:nvSpPr>
          <p:cNvPr id="11" name="Text 9"/>
          <p:cNvSpPr/>
          <p:nvPr/>
        </p:nvSpPr>
        <p:spPr>
          <a:xfrm>
            <a:off x="880705" y="5477947"/>
            <a:ext cx="6136005" cy="1863090"/>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Deliver comprehensive training on the proper use, maintenance, and storage of PPE. This should include instructions on how to wear PPE correctly, when it should be used, its limitations, and how to identify when it needs replacing. Regularly reinforce this training through toolbox talks and safety reminders.</a:t>
            </a:r>
            <a:endParaRPr lang="en-US" sz="1500" dirty="0"/>
          </a:p>
        </p:txBody>
      </p:sp>
      <p:sp>
        <p:nvSpPr>
          <p:cNvPr id="12" name="Shape 10"/>
          <p:cNvSpPr/>
          <p:nvPr/>
        </p:nvSpPr>
        <p:spPr>
          <a:xfrm>
            <a:off x="7412236" y="4856917"/>
            <a:ext cx="6539151" cy="2685693"/>
          </a:xfrm>
          <a:prstGeom prst="roundRect">
            <a:avLst>
              <a:gd name="adj" fmla="val 3035"/>
            </a:avLst>
          </a:prstGeom>
          <a:solidFill>
            <a:srgbClr val="283157"/>
          </a:solidFill>
          <a:ln w="7620">
            <a:solidFill>
              <a:srgbClr val="414A70"/>
            </a:solidFill>
            <a:prstDash val="solid"/>
          </a:ln>
        </p:spPr>
        <p:txBody>
          <a:bodyPr/>
          <a:lstStyle/>
          <a:p>
            <a:endParaRPr lang="en-GB"/>
          </a:p>
        </p:txBody>
      </p:sp>
      <p:sp>
        <p:nvSpPr>
          <p:cNvPr id="13" name="Text 11"/>
          <p:cNvSpPr/>
          <p:nvPr/>
        </p:nvSpPr>
        <p:spPr>
          <a:xfrm>
            <a:off x="7613809" y="5058489"/>
            <a:ext cx="4098369" cy="30313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PPE Maintenance and Replacement</a:t>
            </a:r>
            <a:endParaRPr lang="en-US" sz="1900" dirty="0"/>
          </a:p>
        </p:txBody>
      </p:sp>
      <p:sp>
        <p:nvSpPr>
          <p:cNvPr id="14" name="Text 12"/>
          <p:cNvSpPr/>
          <p:nvPr/>
        </p:nvSpPr>
        <p:spPr>
          <a:xfrm>
            <a:off x="7613809" y="5477947"/>
            <a:ext cx="6136005" cy="1552575"/>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Implement a system for regular inspection and maintenance of PPE. Establish clear procedures for reporting damaged or worn PPE and ensure prompt replacement. Keep detailed records of PPE issuance, inspections, and replacements to demonstrate compliance with safety regulations.</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51867" y="898208"/>
            <a:ext cx="13223796" cy="581978"/>
          </a:xfrm>
          <a:prstGeom prst="rect">
            <a:avLst/>
          </a:prstGeom>
          <a:noFill/>
          <a:ln/>
        </p:spPr>
        <p:txBody>
          <a:bodyPr wrap="none" lIns="0" tIns="0" rIns="0" bIns="0" rtlCol="0" anchor="t"/>
          <a:lstStyle/>
          <a:p>
            <a:pPr marL="0" indent="0">
              <a:lnSpc>
                <a:spcPts val="4550"/>
              </a:lnSpc>
              <a:buNone/>
            </a:pPr>
            <a:r>
              <a:rPr lang="en-US" sz="3650" dirty="0">
                <a:solidFill>
                  <a:srgbClr val="FFFFFF"/>
                </a:solidFill>
                <a:latin typeface="Fraunces Medium" pitchFamily="34" charset="0"/>
                <a:ea typeface="Fraunces Medium" pitchFamily="34" charset="-122"/>
                <a:cs typeface="Fraunces Medium" pitchFamily="34" charset="-120"/>
              </a:rPr>
              <a:t>Compliance Checklist: Incident Reporting and Investigation</a:t>
            </a:r>
            <a:endParaRPr lang="en-US" sz="3650" dirty="0"/>
          </a:p>
        </p:txBody>
      </p:sp>
      <p:pic>
        <p:nvPicPr>
          <p:cNvPr id="3" name="Image 0" descr="preencoded.png"/>
          <p:cNvPicPr>
            <a:picLocks noChangeAspect="1"/>
          </p:cNvPicPr>
          <p:nvPr/>
        </p:nvPicPr>
        <p:blipFill>
          <a:blip r:embed="rId3"/>
          <a:stretch>
            <a:fillRect/>
          </a:stretch>
        </p:blipFill>
        <p:spPr>
          <a:xfrm>
            <a:off x="651867" y="1852613"/>
            <a:ext cx="3331607" cy="744974"/>
          </a:xfrm>
          <a:prstGeom prst="rect">
            <a:avLst/>
          </a:prstGeom>
        </p:spPr>
      </p:pic>
      <p:sp>
        <p:nvSpPr>
          <p:cNvPr id="4" name="Text 1"/>
          <p:cNvSpPr/>
          <p:nvPr/>
        </p:nvSpPr>
        <p:spPr>
          <a:xfrm>
            <a:off x="838081" y="2876907"/>
            <a:ext cx="2959179" cy="581739"/>
          </a:xfrm>
          <a:prstGeom prst="rect">
            <a:avLst/>
          </a:prstGeom>
          <a:noFill/>
          <a:ln/>
        </p:spPr>
        <p:txBody>
          <a:bodyPr wrap="square" lIns="0" tIns="0" rIns="0" bIns="0" rtlCol="0" anchor="t"/>
          <a:lstStyle/>
          <a:p>
            <a:pPr marL="0" indent="0" algn="l">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Establish Reporting Procedures</a:t>
            </a:r>
            <a:endParaRPr lang="en-US" sz="1800" dirty="0"/>
          </a:p>
        </p:txBody>
      </p:sp>
      <p:sp>
        <p:nvSpPr>
          <p:cNvPr id="5" name="Text 2"/>
          <p:cNvSpPr/>
          <p:nvPr/>
        </p:nvSpPr>
        <p:spPr>
          <a:xfrm>
            <a:off x="838081" y="3570327"/>
            <a:ext cx="2959179" cy="3574733"/>
          </a:xfrm>
          <a:prstGeom prst="rect">
            <a:avLst/>
          </a:prstGeom>
          <a:noFill/>
          <a:ln/>
        </p:spPr>
        <p:txBody>
          <a:bodyPr wrap="square" lIns="0" tIns="0" rIns="0" bIns="0" rtlCol="0" anchor="t"/>
          <a:lstStyle/>
          <a:p>
            <a:pPr marL="0" indent="0" algn="l">
              <a:lnSpc>
                <a:spcPts val="2300"/>
              </a:lnSpc>
              <a:buNone/>
            </a:pPr>
            <a:r>
              <a:rPr lang="en-US" sz="1450" dirty="0">
                <a:solidFill>
                  <a:srgbClr val="EBECEF"/>
                </a:solidFill>
                <a:latin typeface="Epilogue" pitchFamily="34" charset="0"/>
                <a:ea typeface="Epilogue" pitchFamily="34" charset="-122"/>
                <a:cs typeface="Epilogue" pitchFamily="34" charset="-120"/>
              </a:rPr>
              <a:t>Develop clear, accessible procedures for reporting workplace incidents, near-misses, and hazards. Ensure all employees are familiar with these procedures and understand the importance of prompt reporting. Consider implementing a user-friendly digital reporting system to facilitate easy and timely incident documentation.</a:t>
            </a:r>
            <a:endParaRPr lang="en-US" sz="1450" dirty="0"/>
          </a:p>
        </p:txBody>
      </p:sp>
      <p:pic>
        <p:nvPicPr>
          <p:cNvPr id="6" name="Image 1" descr="preencoded.png"/>
          <p:cNvPicPr>
            <a:picLocks noChangeAspect="1"/>
          </p:cNvPicPr>
          <p:nvPr/>
        </p:nvPicPr>
        <p:blipFill>
          <a:blip r:embed="rId4"/>
          <a:stretch>
            <a:fillRect/>
          </a:stretch>
        </p:blipFill>
        <p:spPr>
          <a:xfrm>
            <a:off x="3983474" y="1852613"/>
            <a:ext cx="3331726" cy="744974"/>
          </a:xfrm>
          <a:prstGeom prst="rect">
            <a:avLst/>
          </a:prstGeom>
        </p:spPr>
      </p:pic>
      <p:sp>
        <p:nvSpPr>
          <p:cNvPr id="7" name="Text 3"/>
          <p:cNvSpPr/>
          <p:nvPr/>
        </p:nvSpPr>
        <p:spPr>
          <a:xfrm>
            <a:off x="4169688" y="2876907"/>
            <a:ext cx="2959298" cy="581739"/>
          </a:xfrm>
          <a:prstGeom prst="rect">
            <a:avLst/>
          </a:prstGeom>
          <a:noFill/>
          <a:ln/>
        </p:spPr>
        <p:txBody>
          <a:bodyPr wrap="square" lIns="0" tIns="0" rIns="0" bIns="0" rtlCol="0" anchor="t"/>
          <a:lstStyle/>
          <a:p>
            <a:pPr marL="0" indent="0" algn="l">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Conduct Thorough Investigations</a:t>
            </a:r>
            <a:endParaRPr lang="en-US" sz="1800" dirty="0"/>
          </a:p>
        </p:txBody>
      </p:sp>
      <p:sp>
        <p:nvSpPr>
          <p:cNvPr id="8" name="Text 4"/>
          <p:cNvSpPr/>
          <p:nvPr/>
        </p:nvSpPr>
        <p:spPr>
          <a:xfrm>
            <a:off x="4169688" y="3570327"/>
            <a:ext cx="2959298" cy="3276838"/>
          </a:xfrm>
          <a:prstGeom prst="rect">
            <a:avLst/>
          </a:prstGeom>
          <a:noFill/>
          <a:ln/>
        </p:spPr>
        <p:txBody>
          <a:bodyPr wrap="square" lIns="0" tIns="0" rIns="0" bIns="0" rtlCol="0" anchor="t"/>
          <a:lstStyle/>
          <a:p>
            <a:pPr marL="0" indent="0" algn="l">
              <a:lnSpc>
                <a:spcPts val="2300"/>
              </a:lnSpc>
              <a:buNone/>
            </a:pPr>
            <a:r>
              <a:rPr lang="en-US" sz="1450" dirty="0">
                <a:solidFill>
                  <a:srgbClr val="EBECEF"/>
                </a:solidFill>
                <a:latin typeface="Epilogue" pitchFamily="34" charset="0"/>
                <a:ea typeface="Epilogue" pitchFamily="34" charset="-122"/>
                <a:cs typeface="Epilogue" pitchFamily="34" charset="-120"/>
              </a:rPr>
              <a:t>Implement a systematic approach to incident investigation. This should involve gathering evidence, interviewing witnesses, and analysing root causes. Use a standardised investigation template to ensure consistency and comprehensiveness in all investigations, regardless of the incident's severity.</a:t>
            </a:r>
            <a:endParaRPr lang="en-US" sz="1450" dirty="0"/>
          </a:p>
        </p:txBody>
      </p:sp>
      <p:pic>
        <p:nvPicPr>
          <p:cNvPr id="9" name="Image 2" descr="preencoded.png"/>
          <p:cNvPicPr>
            <a:picLocks noChangeAspect="1"/>
          </p:cNvPicPr>
          <p:nvPr/>
        </p:nvPicPr>
        <p:blipFill>
          <a:blip r:embed="rId5"/>
          <a:stretch>
            <a:fillRect/>
          </a:stretch>
        </p:blipFill>
        <p:spPr>
          <a:xfrm>
            <a:off x="7315200" y="1852613"/>
            <a:ext cx="3331607" cy="744974"/>
          </a:xfrm>
          <a:prstGeom prst="rect">
            <a:avLst/>
          </a:prstGeom>
        </p:spPr>
      </p:pic>
      <p:sp>
        <p:nvSpPr>
          <p:cNvPr id="10" name="Text 5"/>
          <p:cNvSpPr/>
          <p:nvPr/>
        </p:nvSpPr>
        <p:spPr>
          <a:xfrm>
            <a:off x="7501414" y="2876907"/>
            <a:ext cx="2328148" cy="290870"/>
          </a:xfrm>
          <a:prstGeom prst="rect">
            <a:avLst/>
          </a:prstGeom>
          <a:noFill/>
          <a:ln/>
        </p:spPr>
        <p:txBody>
          <a:bodyPr wrap="none" lIns="0" tIns="0" rIns="0" bIns="0" rtlCol="0" anchor="t"/>
          <a:lstStyle/>
          <a:p>
            <a:pPr marL="0" indent="0" algn="l">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Analyse Trends</a:t>
            </a:r>
            <a:endParaRPr lang="en-US" sz="1800" dirty="0"/>
          </a:p>
        </p:txBody>
      </p:sp>
      <p:sp>
        <p:nvSpPr>
          <p:cNvPr id="11" name="Text 6"/>
          <p:cNvSpPr/>
          <p:nvPr/>
        </p:nvSpPr>
        <p:spPr>
          <a:xfrm>
            <a:off x="7501414" y="3279458"/>
            <a:ext cx="2959179" cy="2978944"/>
          </a:xfrm>
          <a:prstGeom prst="rect">
            <a:avLst/>
          </a:prstGeom>
          <a:noFill/>
          <a:ln/>
        </p:spPr>
        <p:txBody>
          <a:bodyPr wrap="square" lIns="0" tIns="0" rIns="0" bIns="0" rtlCol="0" anchor="t"/>
          <a:lstStyle/>
          <a:p>
            <a:pPr marL="0" indent="0" algn="l">
              <a:lnSpc>
                <a:spcPts val="2300"/>
              </a:lnSpc>
              <a:buNone/>
            </a:pPr>
            <a:r>
              <a:rPr lang="en-US" sz="1450" dirty="0">
                <a:solidFill>
                  <a:srgbClr val="EBECEF"/>
                </a:solidFill>
                <a:latin typeface="Epilogue" pitchFamily="34" charset="0"/>
                <a:ea typeface="Epilogue" pitchFamily="34" charset="-122"/>
                <a:cs typeface="Epilogue" pitchFamily="34" charset="-120"/>
              </a:rPr>
              <a:t>Regularly review incident reports and investigation findings to identify patterns or recurring issues. Use data analysis tools to spot trends that may not be immediately apparent. This analysis can help prioritise areas for safety improvements and resource allocation.</a:t>
            </a:r>
            <a:endParaRPr lang="en-US" sz="1450" dirty="0"/>
          </a:p>
        </p:txBody>
      </p:sp>
      <p:pic>
        <p:nvPicPr>
          <p:cNvPr id="12" name="Image 3" descr="preencoded.png"/>
          <p:cNvPicPr>
            <a:picLocks noChangeAspect="1"/>
          </p:cNvPicPr>
          <p:nvPr/>
        </p:nvPicPr>
        <p:blipFill>
          <a:blip r:embed="rId6"/>
          <a:stretch>
            <a:fillRect/>
          </a:stretch>
        </p:blipFill>
        <p:spPr>
          <a:xfrm>
            <a:off x="10646807" y="1852613"/>
            <a:ext cx="3331726" cy="744974"/>
          </a:xfrm>
          <a:prstGeom prst="rect">
            <a:avLst/>
          </a:prstGeom>
        </p:spPr>
      </p:pic>
      <p:sp>
        <p:nvSpPr>
          <p:cNvPr id="13" name="Text 7"/>
          <p:cNvSpPr/>
          <p:nvPr/>
        </p:nvSpPr>
        <p:spPr>
          <a:xfrm>
            <a:off x="10833021" y="2876907"/>
            <a:ext cx="2959298" cy="581739"/>
          </a:xfrm>
          <a:prstGeom prst="rect">
            <a:avLst/>
          </a:prstGeom>
          <a:noFill/>
          <a:ln/>
        </p:spPr>
        <p:txBody>
          <a:bodyPr wrap="square" lIns="0" tIns="0" rIns="0" bIns="0" rtlCol="0" anchor="t"/>
          <a:lstStyle/>
          <a:p>
            <a:pPr marL="0" indent="0" algn="l">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Implement Corrective Actions</a:t>
            </a:r>
            <a:endParaRPr lang="en-US" sz="1800" dirty="0"/>
          </a:p>
        </p:txBody>
      </p:sp>
      <p:sp>
        <p:nvSpPr>
          <p:cNvPr id="14" name="Text 8"/>
          <p:cNvSpPr/>
          <p:nvPr/>
        </p:nvSpPr>
        <p:spPr>
          <a:xfrm>
            <a:off x="10833021" y="3570327"/>
            <a:ext cx="2959298" cy="3276838"/>
          </a:xfrm>
          <a:prstGeom prst="rect">
            <a:avLst/>
          </a:prstGeom>
          <a:noFill/>
          <a:ln/>
        </p:spPr>
        <p:txBody>
          <a:bodyPr wrap="square" lIns="0" tIns="0" rIns="0" bIns="0" rtlCol="0" anchor="t"/>
          <a:lstStyle/>
          <a:p>
            <a:pPr marL="0" indent="0" algn="l">
              <a:lnSpc>
                <a:spcPts val="2300"/>
              </a:lnSpc>
              <a:buNone/>
            </a:pPr>
            <a:r>
              <a:rPr lang="en-US" sz="1450" dirty="0">
                <a:solidFill>
                  <a:srgbClr val="EBECEF"/>
                </a:solidFill>
                <a:latin typeface="Epilogue" pitchFamily="34" charset="0"/>
                <a:ea typeface="Epilogue" pitchFamily="34" charset="-122"/>
                <a:cs typeface="Epilogue" pitchFamily="34" charset="-120"/>
              </a:rPr>
              <a:t>Based on investigation findings and trend analysis, develop and implement corrective actions to prevent future incidents. Assign responsibility for each action, set deadlines, and follow up to ensure completion. Communicate these actions and their rationale to all relevant employees to reinforce the importance of safety.</a:t>
            </a:r>
            <a:endParaRPr lang="en-US" sz="14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02945" y="590193"/>
            <a:ext cx="9733240" cy="627578"/>
          </a:xfrm>
          <a:prstGeom prst="rect">
            <a:avLst/>
          </a:prstGeom>
          <a:noFill/>
          <a:ln/>
        </p:spPr>
        <p:txBody>
          <a:bodyPr wrap="none" lIns="0" tIns="0" rIns="0" bIns="0" rtlCol="0" anchor="t"/>
          <a:lstStyle/>
          <a:p>
            <a:pPr marL="0" indent="0">
              <a:lnSpc>
                <a:spcPts val="4900"/>
              </a:lnSpc>
              <a:buNone/>
            </a:pPr>
            <a:r>
              <a:rPr lang="en-US" sz="3950" dirty="0">
                <a:solidFill>
                  <a:srgbClr val="FFFFFF"/>
                </a:solidFill>
                <a:latin typeface="Fraunces Medium" pitchFamily="34" charset="0"/>
                <a:ea typeface="Fraunces Medium" pitchFamily="34" charset="-122"/>
                <a:cs typeface="Fraunces Medium" pitchFamily="34" charset="-120"/>
              </a:rPr>
              <a:t>Conclusion: Fostering a Culture of Safety</a:t>
            </a:r>
            <a:endParaRPr lang="en-US" sz="3950" dirty="0"/>
          </a:p>
        </p:txBody>
      </p:sp>
      <p:sp>
        <p:nvSpPr>
          <p:cNvPr id="3" name="Shape 1"/>
          <p:cNvSpPr/>
          <p:nvPr/>
        </p:nvSpPr>
        <p:spPr>
          <a:xfrm>
            <a:off x="702945" y="1845231"/>
            <a:ext cx="451842" cy="451842"/>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4" name="Text 2"/>
          <p:cNvSpPr/>
          <p:nvPr/>
        </p:nvSpPr>
        <p:spPr>
          <a:xfrm>
            <a:off x="859750" y="1920478"/>
            <a:ext cx="138113" cy="301228"/>
          </a:xfrm>
          <a:prstGeom prst="rect">
            <a:avLst/>
          </a:prstGeom>
          <a:noFill/>
          <a:ln/>
        </p:spPr>
        <p:txBody>
          <a:bodyPr wrap="none" lIns="0" tIns="0" rIns="0" bIns="0" rtlCol="0" anchor="t"/>
          <a:lstStyle/>
          <a:p>
            <a:pPr marL="0" indent="0" algn="ctr">
              <a:lnSpc>
                <a:spcPts val="2350"/>
              </a:lnSpc>
              <a:buNone/>
            </a:pPr>
            <a:r>
              <a:rPr lang="en-US" sz="2350" dirty="0">
                <a:solidFill>
                  <a:srgbClr val="EBECEF"/>
                </a:solidFill>
                <a:latin typeface="Fraunces Medium" pitchFamily="34" charset="0"/>
                <a:ea typeface="Fraunces Medium" pitchFamily="34" charset="-122"/>
                <a:cs typeface="Fraunces Medium" pitchFamily="34" charset="-120"/>
              </a:rPr>
              <a:t>1</a:t>
            </a:r>
            <a:endParaRPr lang="en-US" sz="2350" dirty="0"/>
          </a:p>
        </p:txBody>
      </p:sp>
      <p:sp>
        <p:nvSpPr>
          <p:cNvPr id="5" name="Text 3"/>
          <p:cNvSpPr/>
          <p:nvPr/>
        </p:nvSpPr>
        <p:spPr>
          <a:xfrm>
            <a:off x="1355527" y="1845231"/>
            <a:ext cx="2990374" cy="31384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Leadership Commitment</a:t>
            </a:r>
            <a:endParaRPr lang="en-US" sz="1950" dirty="0"/>
          </a:p>
        </p:txBody>
      </p:sp>
      <p:sp>
        <p:nvSpPr>
          <p:cNvPr id="6" name="Text 4"/>
          <p:cNvSpPr/>
          <p:nvPr/>
        </p:nvSpPr>
        <p:spPr>
          <a:xfrm>
            <a:off x="1355527" y="2279571"/>
            <a:ext cx="5859304" cy="2249448"/>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Demonstrate unwavering commitment to safety from the highest levels of management. This includes allocating necessary resources, participating in safety initiatives, and consistently prioritising safety in decision-making processes. Leaders should regularly communicate the importance of safety and recognise exemplary safety practices.</a:t>
            </a:r>
            <a:endParaRPr lang="en-US" sz="1550" dirty="0"/>
          </a:p>
        </p:txBody>
      </p:sp>
      <p:sp>
        <p:nvSpPr>
          <p:cNvPr id="7" name="Shape 5"/>
          <p:cNvSpPr/>
          <p:nvPr/>
        </p:nvSpPr>
        <p:spPr>
          <a:xfrm>
            <a:off x="7415570" y="1845231"/>
            <a:ext cx="451842" cy="451842"/>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8" name="Text 6"/>
          <p:cNvSpPr/>
          <p:nvPr/>
        </p:nvSpPr>
        <p:spPr>
          <a:xfrm>
            <a:off x="7550229" y="1920478"/>
            <a:ext cx="182523" cy="301228"/>
          </a:xfrm>
          <a:prstGeom prst="rect">
            <a:avLst/>
          </a:prstGeom>
          <a:noFill/>
          <a:ln/>
        </p:spPr>
        <p:txBody>
          <a:bodyPr wrap="none" lIns="0" tIns="0" rIns="0" bIns="0" rtlCol="0" anchor="t"/>
          <a:lstStyle/>
          <a:p>
            <a:pPr marL="0" indent="0" algn="ctr">
              <a:lnSpc>
                <a:spcPts val="2350"/>
              </a:lnSpc>
              <a:buNone/>
            </a:pPr>
            <a:r>
              <a:rPr lang="en-US" sz="2350" dirty="0">
                <a:solidFill>
                  <a:srgbClr val="EBECEF"/>
                </a:solidFill>
                <a:latin typeface="Fraunces Medium" pitchFamily="34" charset="0"/>
                <a:ea typeface="Fraunces Medium" pitchFamily="34" charset="-122"/>
                <a:cs typeface="Fraunces Medium" pitchFamily="34" charset="-120"/>
              </a:rPr>
              <a:t>2</a:t>
            </a:r>
            <a:endParaRPr lang="en-US" sz="2350" dirty="0"/>
          </a:p>
        </p:txBody>
      </p:sp>
      <p:sp>
        <p:nvSpPr>
          <p:cNvPr id="9" name="Text 7"/>
          <p:cNvSpPr/>
          <p:nvPr/>
        </p:nvSpPr>
        <p:spPr>
          <a:xfrm>
            <a:off x="8068151" y="1845231"/>
            <a:ext cx="3013948" cy="31384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Employee Empowerment</a:t>
            </a:r>
            <a:endParaRPr lang="en-US" sz="1950" dirty="0"/>
          </a:p>
        </p:txBody>
      </p:sp>
      <p:sp>
        <p:nvSpPr>
          <p:cNvPr id="10" name="Text 8"/>
          <p:cNvSpPr/>
          <p:nvPr/>
        </p:nvSpPr>
        <p:spPr>
          <a:xfrm>
            <a:off x="8068151" y="2279571"/>
            <a:ext cx="5859304" cy="1928098"/>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Encourage active employee participation in safety programmes. This can include involving workers in safety committees, soliciting their input on safety improvements, and empowering them to stop work if they perceive unsafe conditions. Recognise and reward employees who contribute to workplace safety.</a:t>
            </a:r>
            <a:endParaRPr lang="en-US" sz="1550" dirty="0"/>
          </a:p>
        </p:txBody>
      </p:sp>
      <p:sp>
        <p:nvSpPr>
          <p:cNvPr id="11" name="Shape 9"/>
          <p:cNvSpPr/>
          <p:nvPr/>
        </p:nvSpPr>
        <p:spPr>
          <a:xfrm>
            <a:off x="702945" y="4955619"/>
            <a:ext cx="451842" cy="451842"/>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12" name="Text 10"/>
          <p:cNvSpPr/>
          <p:nvPr/>
        </p:nvSpPr>
        <p:spPr>
          <a:xfrm>
            <a:off x="845701" y="5030867"/>
            <a:ext cx="166330" cy="301228"/>
          </a:xfrm>
          <a:prstGeom prst="rect">
            <a:avLst/>
          </a:prstGeom>
          <a:noFill/>
          <a:ln/>
        </p:spPr>
        <p:txBody>
          <a:bodyPr wrap="none" lIns="0" tIns="0" rIns="0" bIns="0" rtlCol="0" anchor="t"/>
          <a:lstStyle/>
          <a:p>
            <a:pPr marL="0" indent="0" algn="ctr">
              <a:lnSpc>
                <a:spcPts val="2350"/>
              </a:lnSpc>
              <a:buNone/>
            </a:pPr>
            <a:r>
              <a:rPr lang="en-US" sz="2350" dirty="0">
                <a:solidFill>
                  <a:srgbClr val="EBECEF"/>
                </a:solidFill>
                <a:latin typeface="Fraunces Medium" pitchFamily="34" charset="0"/>
                <a:ea typeface="Fraunces Medium" pitchFamily="34" charset="-122"/>
                <a:cs typeface="Fraunces Medium" pitchFamily="34" charset="-120"/>
              </a:rPr>
              <a:t>3</a:t>
            </a:r>
            <a:endParaRPr lang="en-US" sz="2350" dirty="0"/>
          </a:p>
        </p:txBody>
      </p:sp>
      <p:sp>
        <p:nvSpPr>
          <p:cNvPr id="13" name="Text 11"/>
          <p:cNvSpPr/>
          <p:nvPr/>
        </p:nvSpPr>
        <p:spPr>
          <a:xfrm>
            <a:off x="1355527" y="4955619"/>
            <a:ext cx="3090267" cy="31384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Continuous Improvement</a:t>
            </a:r>
            <a:endParaRPr lang="en-US" sz="1950" dirty="0"/>
          </a:p>
        </p:txBody>
      </p:sp>
      <p:sp>
        <p:nvSpPr>
          <p:cNvPr id="14" name="Text 12"/>
          <p:cNvSpPr/>
          <p:nvPr/>
        </p:nvSpPr>
        <p:spPr>
          <a:xfrm>
            <a:off x="1355527" y="5389959"/>
            <a:ext cx="5859304" cy="1928098"/>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Adopt a mindset of continuous improvement in safety practices. Regularly review and update safety policies and procedures based on incident data, technological advancements, and evolving best practices. Encourage innovation in safety solutions and be open to new approaches for enhancing workplace safety.</a:t>
            </a:r>
            <a:endParaRPr lang="en-US" sz="1550" dirty="0"/>
          </a:p>
        </p:txBody>
      </p:sp>
      <p:sp>
        <p:nvSpPr>
          <p:cNvPr id="15" name="Shape 13"/>
          <p:cNvSpPr/>
          <p:nvPr/>
        </p:nvSpPr>
        <p:spPr>
          <a:xfrm>
            <a:off x="7415570" y="4955619"/>
            <a:ext cx="451842" cy="451842"/>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16" name="Text 14"/>
          <p:cNvSpPr/>
          <p:nvPr/>
        </p:nvSpPr>
        <p:spPr>
          <a:xfrm>
            <a:off x="7549396" y="5030867"/>
            <a:ext cx="184190" cy="301228"/>
          </a:xfrm>
          <a:prstGeom prst="rect">
            <a:avLst/>
          </a:prstGeom>
          <a:noFill/>
          <a:ln/>
        </p:spPr>
        <p:txBody>
          <a:bodyPr wrap="none" lIns="0" tIns="0" rIns="0" bIns="0" rtlCol="0" anchor="t"/>
          <a:lstStyle/>
          <a:p>
            <a:pPr marL="0" indent="0" algn="ctr">
              <a:lnSpc>
                <a:spcPts val="2350"/>
              </a:lnSpc>
              <a:buNone/>
            </a:pPr>
            <a:r>
              <a:rPr lang="en-US" sz="2350" dirty="0">
                <a:solidFill>
                  <a:srgbClr val="EBECEF"/>
                </a:solidFill>
                <a:latin typeface="Fraunces Medium" pitchFamily="34" charset="0"/>
                <a:ea typeface="Fraunces Medium" pitchFamily="34" charset="-122"/>
                <a:cs typeface="Fraunces Medium" pitchFamily="34" charset="-120"/>
              </a:rPr>
              <a:t>4</a:t>
            </a:r>
            <a:endParaRPr lang="en-US" sz="2350" dirty="0"/>
          </a:p>
        </p:txBody>
      </p:sp>
      <p:sp>
        <p:nvSpPr>
          <p:cNvPr id="17" name="Text 15"/>
          <p:cNvSpPr/>
          <p:nvPr/>
        </p:nvSpPr>
        <p:spPr>
          <a:xfrm>
            <a:off x="8068151" y="4955619"/>
            <a:ext cx="4401860" cy="31384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Integration into Business Operations</a:t>
            </a:r>
            <a:endParaRPr lang="en-US" sz="1950" dirty="0"/>
          </a:p>
        </p:txBody>
      </p:sp>
      <p:sp>
        <p:nvSpPr>
          <p:cNvPr id="18" name="Text 16"/>
          <p:cNvSpPr/>
          <p:nvPr/>
        </p:nvSpPr>
        <p:spPr>
          <a:xfrm>
            <a:off x="8068151" y="5389959"/>
            <a:ext cx="5859304" cy="2249448"/>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Integrate safety considerations into all aspects of business operations, from project planning to performance evaluations. Make safety a key performance indicator for all levels of the organisation. This holistic approach ensures that safety is not viewed as a separate function but as an integral part of the company's culture and success.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21" y="1266092"/>
            <a:ext cx="3039491" cy="5753494"/>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11247876" y="7655260"/>
            <a:ext cx="1920240" cy="335280"/>
          </a:xfrm>
        </p:spPr>
        <p:txBody>
          <a:bodyPr>
            <a:normAutofit/>
          </a:bodyPr>
          <a:lstStyle/>
          <a:p>
            <a:pPr defTabSz="1097236">
              <a:spcAft>
                <a:spcPts val="720"/>
              </a:spcAft>
              <a:defRPr/>
            </a:pPr>
            <a:fld id="{EC7C53EF-5AB0-492B-BEA7-FFFE93B42AFB}" type="datetime1">
              <a:rPr lang="en-US">
                <a:solidFill>
                  <a:prstClr val="black"/>
                </a:solidFill>
                <a:latin typeface="Garamond" panose="02020404030301010803"/>
              </a:rPr>
              <a:pPr defTabSz="1097236">
                <a:spcAft>
                  <a:spcPts val="720"/>
                </a:spcAft>
                <a:defRPr/>
              </a:pPr>
              <a:t>11/29/2024</a:t>
            </a:fld>
            <a:endParaRPr lang="en-US">
              <a:solidFill>
                <a:prstClr val="black"/>
              </a:solidFill>
              <a:latin typeface="Garamond" panose="02020404030301010803"/>
            </a:endParaRPr>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3259558" y="7655260"/>
            <a:ext cx="651236" cy="335280"/>
          </a:xfrm>
        </p:spPr>
        <p:txBody>
          <a:bodyPr>
            <a:normAutofit/>
          </a:bodyPr>
          <a:lstStyle/>
          <a:p>
            <a:pPr defTabSz="1097236">
              <a:spcAft>
                <a:spcPts val="720"/>
              </a:spcAft>
              <a:defRPr/>
            </a:pPr>
            <a:fld id="{103DA290-49AB-4A6C-90E9-3D87C6460C9F}" type="slidenum">
              <a:rPr lang="en-US">
                <a:solidFill>
                  <a:prstClr val="black"/>
                </a:solidFill>
                <a:latin typeface="Garamond" panose="02020404030301010803"/>
              </a:rPr>
              <a:pPr defTabSz="1097236">
                <a:spcAft>
                  <a:spcPts val="720"/>
                </a:spcAft>
                <a:defRPr/>
              </a:pPr>
              <a:t>2</a:t>
            </a:fld>
            <a:endParaRPr lang="en-US">
              <a:solidFill>
                <a:prstClr val="black"/>
              </a:solidFill>
              <a:latin typeface="Garamond" panose="02020404030301010803"/>
            </a:endParaRPr>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6564088" y="965606"/>
          <a:ext cx="7097051" cy="629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66882" y="602575"/>
            <a:ext cx="13096637" cy="2834640"/>
          </a:xfrm>
          <a:prstGeom prst="rect">
            <a:avLst/>
          </a:prstGeom>
          <a:noFill/>
          <a:ln/>
        </p:spPr>
        <p:txBody>
          <a:bodyPr wrap="square" lIns="0" tIns="0" rIns="0" bIns="0" rtlCol="0" anchor="t"/>
          <a:lstStyle/>
          <a:p>
            <a:pPr marL="0" indent="0">
              <a:lnSpc>
                <a:spcPts val="7400"/>
              </a:lnSpc>
              <a:buNone/>
            </a:pPr>
            <a:r>
              <a:rPr lang="en-US" sz="5950" dirty="0">
                <a:solidFill>
                  <a:srgbClr val="FFFFFF"/>
                </a:solidFill>
                <a:latin typeface="Fraunces Medium" pitchFamily="34" charset="0"/>
                <a:ea typeface="Fraunces Medium" pitchFamily="34" charset="-122"/>
                <a:cs typeface="Fraunces Medium" pitchFamily="34" charset="-120"/>
              </a:rPr>
              <a:t>Introduction</a:t>
            </a:r>
            <a:endParaRPr lang="en-US" sz="5950" dirty="0"/>
          </a:p>
        </p:txBody>
      </p:sp>
      <p:sp>
        <p:nvSpPr>
          <p:cNvPr id="3" name="Text 1"/>
          <p:cNvSpPr/>
          <p:nvPr/>
        </p:nvSpPr>
        <p:spPr>
          <a:xfrm>
            <a:off x="766882" y="3875365"/>
            <a:ext cx="13096637" cy="1752600"/>
          </a:xfrm>
          <a:prstGeom prst="rect">
            <a:avLst/>
          </a:prstGeom>
          <a:noFill/>
          <a:ln/>
        </p:spPr>
        <p:txBody>
          <a:bodyPr wrap="square" lIns="0" tIns="0" rIns="0" bIns="0" rtlCol="0" anchor="t"/>
          <a:lstStyle/>
          <a:p>
            <a:pPr marL="0" indent="0">
              <a:lnSpc>
                <a:spcPts val="2750"/>
              </a:lnSpc>
              <a:buNone/>
            </a:pPr>
            <a:r>
              <a:rPr lang="en-US" sz="1700" dirty="0">
                <a:solidFill>
                  <a:srgbClr val="EBECEF"/>
                </a:solidFill>
                <a:latin typeface="Epilogue" pitchFamily="34" charset="0"/>
                <a:ea typeface="Epilogue" pitchFamily="34" charset="-122"/>
                <a:cs typeface="Epilogue" pitchFamily="34" charset="-120"/>
              </a:rPr>
              <a:t>Welcome to this comprehensive presentation on workplace safety and employer liability. In today's rapidly evolving work environment, understanding the legal framework and ensuring compliance with safety regulations is crucial for employers, human resources professionals, and legal practitioners alike. This presentation will delve into the intricacies of occupational safety and health legislation, explore relevant case law, and provide practical guidance for maintaining a safe workplace.</a:t>
            </a:r>
            <a:endParaRPr lang="en-US" sz="1700" dirty="0"/>
          </a:p>
        </p:txBody>
      </p:sp>
      <p:sp>
        <p:nvSpPr>
          <p:cNvPr id="4" name="Text 2"/>
          <p:cNvSpPr/>
          <p:nvPr/>
        </p:nvSpPr>
        <p:spPr>
          <a:xfrm>
            <a:off x="766882" y="5874425"/>
            <a:ext cx="13096637" cy="1752600"/>
          </a:xfrm>
          <a:prstGeom prst="rect">
            <a:avLst/>
          </a:prstGeom>
          <a:noFill/>
          <a:ln/>
        </p:spPr>
        <p:txBody>
          <a:bodyPr wrap="square" lIns="0" tIns="0" rIns="0" bIns="0" rtlCol="0" anchor="t"/>
          <a:lstStyle/>
          <a:p>
            <a:pPr marL="0" indent="0">
              <a:lnSpc>
                <a:spcPts val="2750"/>
              </a:lnSpc>
              <a:buNone/>
            </a:pPr>
            <a:r>
              <a:rPr lang="en-US" sz="1700" dirty="0">
                <a:solidFill>
                  <a:srgbClr val="EBECEF"/>
                </a:solidFill>
                <a:latin typeface="Epilogue" pitchFamily="34" charset="0"/>
                <a:ea typeface="Epilogue" pitchFamily="34" charset="-122"/>
                <a:cs typeface="Epilogue" pitchFamily="34" charset="-120"/>
              </a:rPr>
              <a:t>We'll examine key aspects of the Occupational Safety and Health Ordinance (OSHO) and the Employees' Compensation Ordinance (ECO), analyse landmark cases from Hong Kong and England, and discuss common safety violations and their consequences. By the end of this presentation, you'll have a clear understanding of employer obligations, effective compliance strategies, and best practices for resolving safety disputes. Let's embark on this journey to create safer, more compliant workplaces.</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28901" y="572691"/>
            <a:ext cx="13172599" cy="1301591"/>
          </a:xfrm>
          <a:prstGeom prst="rect">
            <a:avLst/>
          </a:prstGeom>
          <a:noFill/>
          <a:ln/>
        </p:spPr>
        <p:txBody>
          <a:bodyPr wrap="square" lIns="0" tIns="0" rIns="0" bIns="0" rtlCol="0" anchor="t"/>
          <a:lstStyle/>
          <a:p>
            <a:pPr marL="0" indent="0">
              <a:lnSpc>
                <a:spcPts val="5100"/>
              </a:lnSpc>
              <a:buNone/>
            </a:pPr>
            <a:r>
              <a:rPr lang="en-US" sz="4050" dirty="0">
                <a:solidFill>
                  <a:srgbClr val="FFFFFF"/>
                </a:solidFill>
                <a:latin typeface="Fraunces Medium" pitchFamily="34" charset="0"/>
                <a:ea typeface="Fraunces Medium" pitchFamily="34" charset="-122"/>
                <a:cs typeface="Fraunces Medium" pitchFamily="34" charset="-120"/>
              </a:rPr>
              <a:t>Overview of OSH Ordinance and EO Safety Requirements</a:t>
            </a:r>
            <a:endParaRPr lang="en-US" sz="4050" dirty="0"/>
          </a:p>
        </p:txBody>
      </p:sp>
      <p:sp>
        <p:nvSpPr>
          <p:cNvPr id="3" name="Text 1"/>
          <p:cNvSpPr/>
          <p:nvPr/>
        </p:nvSpPr>
        <p:spPr>
          <a:xfrm>
            <a:off x="728901" y="2394823"/>
            <a:ext cx="4051578" cy="650796"/>
          </a:xfrm>
          <a:prstGeom prst="rect">
            <a:avLst/>
          </a:prstGeom>
          <a:noFill/>
          <a:ln/>
        </p:spPr>
        <p:txBody>
          <a:bodyPr wrap="square" lIns="0" tIns="0" rIns="0" bIns="0" rtlCol="0" anchor="t"/>
          <a:lstStyle/>
          <a:p>
            <a:pPr marL="0" indent="0">
              <a:lnSpc>
                <a:spcPts val="2550"/>
              </a:lnSpc>
              <a:buNone/>
            </a:pPr>
            <a:r>
              <a:rPr lang="en-US" sz="2000" dirty="0">
                <a:solidFill>
                  <a:srgbClr val="FFFFFF"/>
                </a:solidFill>
                <a:latin typeface="Fraunces Medium" pitchFamily="34" charset="0"/>
                <a:ea typeface="Fraunces Medium" pitchFamily="34" charset="-122"/>
                <a:cs typeface="Fraunces Medium" pitchFamily="34" charset="-120"/>
              </a:rPr>
              <a:t>Occupational Safety and Health Ordinance (OSHO)</a:t>
            </a:r>
            <a:endParaRPr lang="en-US" sz="2000" dirty="0"/>
          </a:p>
        </p:txBody>
      </p:sp>
      <p:sp>
        <p:nvSpPr>
          <p:cNvPr id="4" name="Text 2"/>
          <p:cNvSpPr/>
          <p:nvPr/>
        </p:nvSpPr>
        <p:spPr>
          <a:xfrm>
            <a:off x="728901" y="3253859"/>
            <a:ext cx="4051578" cy="1998821"/>
          </a:xfrm>
          <a:prstGeom prst="rect">
            <a:avLst/>
          </a:prstGeom>
          <a:noFill/>
          <a:ln/>
        </p:spPr>
        <p:txBody>
          <a:bodyPr wrap="square" lIns="0" tIns="0" rIns="0" bIns="0" rtlCol="0" anchor="t"/>
          <a:lstStyle/>
          <a:p>
            <a:pPr marL="0" indent="0">
              <a:lnSpc>
                <a:spcPts val="2600"/>
              </a:lnSpc>
              <a:buNone/>
            </a:pPr>
            <a:r>
              <a:rPr lang="en-US" sz="1600" dirty="0">
                <a:solidFill>
                  <a:srgbClr val="EBECEF"/>
                </a:solidFill>
                <a:latin typeface="Epilogue" pitchFamily="34" charset="0"/>
                <a:ea typeface="Epilogue" pitchFamily="34" charset="-122"/>
                <a:cs typeface="Epilogue" pitchFamily="34" charset="-120"/>
              </a:rPr>
              <a:t>The OSHO, enacted in 1997, serves as the cornerstone of workplace safety legislation in Hong Kong. It mandates employers to ensure the safety and health of all employees at work. Key provisions include:</a:t>
            </a:r>
            <a:endParaRPr lang="en-US" sz="1600" dirty="0"/>
          </a:p>
        </p:txBody>
      </p:sp>
      <p:sp>
        <p:nvSpPr>
          <p:cNvPr id="5" name="Text 3"/>
          <p:cNvSpPr/>
          <p:nvPr/>
        </p:nvSpPr>
        <p:spPr>
          <a:xfrm>
            <a:off x="728901" y="5440085"/>
            <a:ext cx="4051578" cy="666274"/>
          </a:xfrm>
          <a:prstGeom prst="rect">
            <a:avLst/>
          </a:prstGeom>
          <a:noFill/>
          <a:ln/>
        </p:spPr>
        <p:txBody>
          <a:bodyPr wrap="square" lIns="0" tIns="0" rIns="0" bIns="0" rtlCol="0" anchor="t"/>
          <a:lstStyle/>
          <a:p>
            <a:pPr marL="342900" indent="-342900" algn="l">
              <a:lnSpc>
                <a:spcPts val="2600"/>
              </a:lnSpc>
              <a:buSzPct val="100000"/>
              <a:buChar char="•"/>
            </a:pPr>
            <a:r>
              <a:rPr lang="en-US" sz="1600" dirty="0">
                <a:solidFill>
                  <a:srgbClr val="EBECEF"/>
                </a:solidFill>
                <a:latin typeface="Epilogue" pitchFamily="34" charset="0"/>
                <a:ea typeface="Epilogue" pitchFamily="34" charset="-122"/>
                <a:cs typeface="Epilogue" pitchFamily="34" charset="-120"/>
              </a:rPr>
              <a:t>Provision of safe plant and systems of work</a:t>
            </a:r>
            <a:endParaRPr lang="en-US" sz="1600" dirty="0"/>
          </a:p>
        </p:txBody>
      </p:sp>
      <p:sp>
        <p:nvSpPr>
          <p:cNvPr id="6" name="Text 4"/>
          <p:cNvSpPr/>
          <p:nvPr/>
        </p:nvSpPr>
        <p:spPr>
          <a:xfrm>
            <a:off x="728901" y="6179225"/>
            <a:ext cx="4051578" cy="666274"/>
          </a:xfrm>
          <a:prstGeom prst="rect">
            <a:avLst/>
          </a:prstGeom>
          <a:noFill/>
          <a:ln/>
        </p:spPr>
        <p:txBody>
          <a:bodyPr wrap="square" lIns="0" tIns="0" rIns="0" bIns="0" rtlCol="0" anchor="t"/>
          <a:lstStyle/>
          <a:p>
            <a:pPr marL="342900" indent="-342900" algn="l">
              <a:lnSpc>
                <a:spcPts val="2600"/>
              </a:lnSpc>
              <a:buSzPct val="100000"/>
              <a:buChar char="•"/>
            </a:pPr>
            <a:r>
              <a:rPr lang="en-US" sz="1600" dirty="0">
                <a:solidFill>
                  <a:srgbClr val="EBECEF"/>
                </a:solidFill>
                <a:latin typeface="Epilogue" pitchFamily="34" charset="0"/>
                <a:ea typeface="Epilogue" pitchFamily="34" charset="-122"/>
                <a:cs typeface="Epilogue" pitchFamily="34" charset="-120"/>
              </a:rPr>
              <a:t>Maintenance of a safe working environment</a:t>
            </a:r>
            <a:endParaRPr lang="en-US" sz="1600" dirty="0"/>
          </a:p>
        </p:txBody>
      </p:sp>
      <p:sp>
        <p:nvSpPr>
          <p:cNvPr id="7" name="Text 5"/>
          <p:cNvSpPr/>
          <p:nvPr/>
        </p:nvSpPr>
        <p:spPr>
          <a:xfrm>
            <a:off x="728901" y="6918365"/>
            <a:ext cx="4051578" cy="666274"/>
          </a:xfrm>
          <a:prstGeom prst="rect">
            <a:avLst/>
          </a:prstGeom>
          <a:noFill/>
          <a:ln/>
        </p:spPr>
        <p:txBody>
          <a:bodyPr wrap="square" lIns="0" tIns="0" rIns="0" bIns="0" rtlCol="0" anchor="t"/>
          <a:lstStyle/>
          <a:p>
            <a:pPr marL="342900" indent="-342900" algn="l">
              <a:lnSpc>
                <a:spcPts val="2600"/>
              </a:lnSpc>
              <a:buSzPct val="100000"/>
              <a:buChar char="•"/>
            </a:pPr>
            <a:r>
              <a:rPr lang="en-US" sz="1600" dirty="0">
                <a:solidFill>
                  <a:srgbClr val="EBECEF"/>
                </a:solidFill>
                <a:latin typeface="Epilogue" pitchFamily="34" charset="0"/>
                <a:ea typeface="Epilogue" pitchFamily="34" charset="-122"/>
                <a:cs typeface="Epilogue" pitchFamily="34" charset="-120"/>
              </a:rPr>
              <a:t>Provision of necessary information, instruction, and training</a:t>
            </a:r>
            <a:endParaRPr lang="en-US" sz="1600" dirty="0"/>
          </a:p>
        </p:txBody>
      </p:sp>
      <p:sp>
        <p:nvSpPr>
          <p:cNvPr id="8" name="Text 6"/>
          <p:cNvSpPr/>
          <p:nvPr/>
        </p:nvSpPr>
        <p:spPr>
          <a:xfrm>
            <a:off x="5296257" y="2394823"/>
            <a:ext cx="4051578" cy="650796"/>
          </a:xfrm>
          <a:prstGeom prst="rect">
            <a:avLst/>
          </a:prstGeom>
          <a:noFill/>
          <a:ln/>
        </p:spPr>
        <p:txBody>
          <a:bodyPr wrap="square" lIns="0" tIns="0" rIns="0" bIns="0" rtlCol="0" anchor="t"/>
          <a:lstStyle/>
          <a:p>
            <a:pPr marL="0" indent="0">
              <a:lnSpc>
                <a:spcPts val="2550"/>
              </a:lnSpc>
              <a:buNone/>
            </a:pPr>
            <a:r>
              <a:rPr lang="en-US" sz="2000" dirty="0">
                <a:solidFill>
                  <a:srgbClr val="FFFFFF"/>
                </a:solidFill>
                <a:latin typeface="Fraunces Medium" pitchFamily="34" charset="0"/>
                <a:ea typeface="Fraunces Medium" pitchFamily="34" charset="-122"/>
                <a:cs typeface="Fraunces Medium" pitchFamily="34" charset="-120"/>
              </a:rPr>
              <a:t>Employees' Compensation Ordinance (ECO)</a:t>
            </a:r>
            <a:endParaRPr lang="en-US" sz="2000" dirty="0"/>
          </a:p>
        </p:txBody>
      </p:sp>
      <p:sp>
        <p:nvSpPr>
          <p:cNvPr id="9" name="Text 7"/>
          <p:cNvSpPr/>
          <p:nvPr/>
        </p:nvSpPr>
        <p:spPr>
          <a:xfrm>
            <a:off x="5296257" y="3253859"/>
            <a:ext cx="4051578" cy="1665684"/>
          </a:xfrm>
          <a:prstGeom prst="rect">
            <a:avLst/>
          </a:prstGeom>
          <a:noFill/>
          <a:ln/>
        </p:spPr>
        <p:txBody>
          <a:bodyPr wrap="square" lIns="0" tIns="0" rIns="0" bIns="0" rtlCol="0" anchor="t"/>
          <a:lstStyle/>
          <a:p>
            <a:pPr marL="0" indent="0">
              <a:lnSpc>
                <a:spcPts val="2600"/>
              </a:lnSpc>
              <a:buNone/>
            </a:pPr>
            <a:r>
              <a:rPr lang="en-US" sz="1600" dirty="0">
                <a:solidFill>
                  <a:srgbClr val="EBECEF"/>
                </a:solidFill>
                <a:latin typeface="Epilogue" pitchFamily="34" charset="0"/>
                <a:ea typeface="Epilogue" pitchFamily="34" charset="-122"/>
                <a:cs typeface="Epilogue" pitchFamily="34" charset="-120"/>
              </a:rPr>
              <a:t>The ECO complements the OSHO by establishing a no-fault, non-contributory employee compensation system for work-related injuries and diseases. It requires employers to:</a:t>
            </a:r>
            <a:endParaRPr lang="en-US" sz="1600" dirty="0"/>
          </a:p>
        </p:txBody>
      </p:sp>
      <p:sp>
        <p:nvSpPr>
          <p:cNvPr id="10" name="Text 8"/>
          <p:cNvSpPr/>
          <p:nvPr/>
        </p:nvSpPr>
        <p:spPr>
          <a:xfrm>
            <a:off x="5296257" y="5106948"/>
            <a:ext cx="4051578" cy="666274"/>
          </a:xfrm>
          <a:prstGeom prst="rect">
            <a:avLst/>
          </a:prstGeom>
          <a:noFill/>
          <a:ln/>
        </p:spPr>
        <p:txBody>
          <a:bodyPr wrap="square" lIns="0" tIns="0" rIns="0" bIns="0" rtlCol="0" anchor="t"/>
          <a:lstStyle/>
          <a:p>
            <a:pPr marL="342900" indent="-342900" algn="l">
              <a:lnSpc>
                <a:spcPts val="2600"/>
              </a:lnSpc>
              <a:buSzPct val="100000"/>
              <a:buChar char="•"/>
            </a:pPr>
            <a:r>
              <a:rPr lang="en-US" sz="1600" dirty="0">
                <a:solidFill>
                  <a:srgbClr val="EBECEF"/>
                </a:solidFill>
                <a:latin typeface="Epilogue" pitchFamily="34" charset="0"/>
                <a:ea typeface="Epilogue" pitchFamily="34" charset="-122"/>
                <a:cs typeface="Epilogue" pitchFamily="34" charset="-120"/>
              </a:rPr>
              <a:t>Obtain valid insurance coverage for all employees</a:t>
            </a:r>
            <a:endParaRPr lang="en-US" sz="1600" dirty="0"/>
          </a:p>
        </p:txBody>
      </p:sp>
      <p:sp>
        <p:nvSpPr>
          <p:cNvPr id="11" name="Text 9"/>
          <p:cNvSpPr/>
          <p:nvPr/>
        </p:nvSpPr>
        <p:spPr>
          <a:xfrm>
            <a:off x="5296257" y="5846088"/>
            <a:ext cx="4051578" cy="333137"/>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EBECEF"/>
                </a:solidFill>
                <a:latin typeface="Epilogue" pitchFamily="34" charset="0"/>
                <a:ea typeface="Epilogue" pitchFamily="34" charset="-122"/>
                <a:cs typeface="Epilogue" pitchFamily="34" charset="-120"/>
              </a:rPr>
              <a:t>Report work accidents promptly</a:t>
            </a:r>
            <a:endParaRPr lang="en-US" sz="1600" dirty="0"/>
          </a:p>
        </p:txBody>
      </p:sp>
      <p:sp>
        <p:nvSpPr>
          <p:cNvPr id="12" name="Text 10"/>
          <p:cNvSpPr/>
          <p:nvPr/>
        </p:nvSpPr>
        <p:spPr>
          <a:xfrm>
            <a:off x="5296257" y="6252091"/>
            <a:ext cx="4051578" cy="666274"/>
          </a:xfrm>
          <a:prstGeom prst="rect">
            <a:avLst/>
          </a:prstGeom>
          <a:noFill/>
          <a:ln/>
        </p:spPr>
        <p:txBody>
          <a:bodyPr wrap="square" lIns="0" tIns="0" rIns="0" bIns="0" rtlCol="0" anchor="t"/>
          <a:lstStyle/>
          <a:p>
            <a:pPr marL="342900" indent="-342900" algn="l">
              <a:lnSpc>
                <a:spcPts val="2600"/>
              </a:lnSpc>
              <a:buSzPct val="100000"/>
              <a:buChar char="•"/>
            </a:pPr>
            <a:r>
              <a:rPr lang="en-US" sz="1600" dirty="0">
                <a:solidFill>
                  <a:srgbClr val="EBECEF"/>
                </a:solidFill>
                <a:latin typeface="Epilogue" pitchFamily="34" charset="0"/>
                <a:ea typeface="Epilogue" pitchFamily="34" charset="-122"/>
                <a:cs typeface="Epilogue" pitchFamily="34" charset="-120"/>
              </a:rPr>
              <a:t>Compensate employees for work-related injuries or diseases</a:t>
            </a:r>
            <a:endParaRPr lang="en-US" sz="1600" dirty="0"/>
          </a:p>
        </p:txBody>
      </p:sp>
      <p:sp>
        <p:nvSpPr>
          <p:cNvPr id="13" name="Text 11"/>
          <p:cNvSpPr/>
          <p:nvPr/>
        </p:nvSpPr>
        <p:spPr>
          <a:xfrm>
            <a:off x="9863614" y="2394823"/>
            <a:ext cx="3344585" cy="325398"/>
          </a:xfrm>
          <a:prstGeom prst="rect">
            <a:avLst/>
          </a:prstGeom>
          <a:noFill/>
          <a:ln/>
        </p:spPr>
        <p:txBody>
          <a:bodyPr wrap="none" lIns="0" tIns="0" rIns="0" bIns="0" rtlCol="0" anchor="t"/>
          <a:lstStyle/>
          <a:p>
            <a:pPr marL="0" indent="0">
              <a:lnSpc>
                <a:spcPts val="2550"/>
              </a:lnSpc>
              <a:buNone/>
            </a:pPr>
            <a:r>
              <a:rPr lang="en-US" sz="2000" dirty="0">
                <a:solidFill>
                  <a:srgbClr val="FFFFFF"/>
                </a:solidFill>
                <a:latin typeface="Fraunces Medium" pitchFamily="34" charset="0"/>
                <a:ea typeface="Fraunces Medium" pitchFamily="34" charset="-122"/>
                <a:cs typeface="Fraunces Medium" pitchFamily="34" charset="-120"/>
              </a:rPr>
              <a:t>Enforcement and Penalties</a:t>
            </a:r>
            <a:endParaRPr lang="en-US" sz="2000" dirty="0"/>
          </a:p>
        </p:txBody>
      </p:sp>
      <p:sp>
        <p:nvSpPr>
          <p:cNvPr id="14" name="Text 12"/>
          <p:cNvSpPr/>
          <p:nvPr/>
        </p:nvSpPr>
        <p:spPr>
          <a:xfrm>
            <a:off x="9863614" y="2928461"/>
            <a:ext cx="4051578" cy="2665095"/>
          </a:xfrm>
          <a:prstGeom prst="rect">
            <a:avLst/>
          </a:prstGeom>
          <a:noFill/>
          <a:ln/>
        </p:spPr>
        <p:txBody>
          <a:bodyPr wrap="square" lIns="0" tIns="0" rIns="0" bIns="0" rtlCol="0" anchor="t"/>
          <a:lstStyle/>
          <a:p>
            <a:pPr marL="0" indent="0">
              <a:lnSpc>
                <a:spcPts val="2600"/>
              </a:lnSpc>
              <a:buNone/>
            </a:pPr>
            <a:r>
              <a:rPr lang="en-US" sz="1600" dirty="0">
                <a:solidFill>
                  <a:srgbClr val="EBECEF"/>
                </a:solidFill>
                <a:latin typeface="Epilogue" pitchFamily="34" charset="0"/>
                <a:ea typeface="Epilogue" pitchFamily="34" charset="-122"/>
                <a:cs typeface="Epilogue" pitchFamily="34" charset="-120"/>
              </a:rPr>
              <a:t>Both ordinances are enforced by the Labour Department. Non-compliance can result in severe penalties, including fines and imprisonment. The Commissioner for Labour has the power to issue improvement notices and suspension notices for safety breaches.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01623" y="610791"/>
            <a:ext cx="8871347" cy="537210"/>
          </a:xfrm>
          <a:prstGeom prst="rect">
            <a:avLst/>
          </a:prstGeom>
          <a:noFill/>
          <a:ln/>
        </p:spPr>
        <p:txBody>
          <a:bodyPr wrap="none" lIns="0" tIns="0" rIns="0" bIns="0" rtlCol="0" anchor="t"/>
          <a:lstStyle/>
          <a:p>
            <a:pPr marL="0" indent="0">
              <a:lnSpc>
                <a:spcPts val="4200"/>
              </a:lnSpc>
              <a:buNone/>
            </a:pPr>
            <a:r>
              <a:rPr lang="en-US" sz="3350" dirty="0">
                <a:solidFill>
                  <a:srgbClr val="FFFFFF"/>
                </a:solidFill>
                <a:latin typeface="Fraunces Medium" pitchFamily="34" charset="0"/>
                <a:ea typeface="Fraunces Medium" pitchFamily="34" charset="-122"/>
                <a:cs typeface="Fraunces Medium" pitchFamily="34" charset="-120"/>
              </a:rPr>
              <a:t>Employer Obligations for Workplace Safety</a:t>
            </a:r>
            <a:endParaRPr lang="en-US" sz="3350" dirty="0"/>
          </a:p>
        </p:txBody>
      </p:sp>
      <p:sp>
        <p:nvSpPr>
          <p:cNvPr id="3" name="Shape 1"/>
          <p:cNvSpPr/>
          <p:nvPr/>
        </p:nvSpPr>
        <p:spPr>
          <a:xfrm>
            <a:off x="847963" y="1491734"/>
            <a:ext cx="22860" cy="6127075"/>
          </a:xfrm>
          <a:prstGeom prst="roundRect">
            <a:avLst>
              <a:gd name="adj" fmla="val 315848"/>
            </a:avLst>
          </a:prstGeom>
          <a:solidFill>
            <a:srgbClr val="414A70"/>
          </a:solidFill>
          <a:ln/>
        </p:spPr>
        <p:txBody>
          <a:bodyPr/>
          <a:lstStyle/>
          <a:p>
            <a:endParaRPr lang="en-GB"/>
          </a:p>
        </p:txBody>
      </p:sp>
      <p:sp>
        <p:nvSpPr>
          <p:cNvPr id="4" name="Shape 2"/>
          <p:cNvSpPr/>
          <p:nvPr/>
        </p:nvSpPr>
        <p:spPr>
          <a:xfrm>
            <a:off x="1029891" y="1867019"/>
            <a:ext cx="601623" cy="22860"/>
          </a:xfrm>
          <a:prstGeom prst="roundRect">
            <a:avLst>
              <a:gd name="adj" fmla="val 315848"/>
            </a:avLst>
          </a:prstGeom>
          <a:solidFill>
            <a:srgbClr val="414A70"/>
          </a:solidFill>
          <a:ln/>
        </p:spPr>
        <p:txBody>
          <a:bodyPr/>
          <a:lstStyle/>
          <a:p>
            <a:endParaRPr lang="en-GB"/>
          </a:p>
        </p:txBody>
      </p:sp>
      <p:sp>
        <p:nvSpPr>
          <p:cNvPr id="5" name="Shape 3"/>
          <p:cNvSpPr/>
          <p:nvPr/>
        </p:nvSpPr>
        <p:spPr>
          <a:xfrm>
            <a:off x="666036" y="1685092"/>
            <a:ext cx="386715" cy="386715"/>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6" name="Text 4"/>
          <p:cNvSpPr/>
          <p:nvPr/>
        </p:nvSpPr>
        <p:spPr>
          <a:xfrm>
            <a:off x="800219" y="1749504"/>
            <a:ext cx="118229" cy="257889"/>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1</a:t>
            </a:r>
            <a:endParaRPr lang="en-US" sz="2000" dirty="0"/>
          </a:p>
        </p:txBody>
      </p:sp>
      <p:sp>
        <p:nvSpPr>
          <p:cNvPr id="7" name="Text 5"/>
          <p:cNvSpPr/>
          <p:nvPr/>
        </p:nvSpPr>
        <p:spPr>
          <a:xfrm>
            <a:off x="1804868" y="1663541"/>
            <a:ext cx="3532703" cy="268605"/>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Risk Assessment and Management</a:t>
            </a:r>
            <a:endParaRPr lang="en-US" sz="1650" dirty="0"/>
          </a:p>
        </p:txBody>
      </p:sp>
      <p:sp>
        <p:nvSpPr>
          <p:cNvPr id="8" name="Text 6"/>
          <p:cNvSpPr/>
          <p:nvPr/>
        </p:nvSpPr>
        <p:spPr>
          <a:xfrm>
            <a:off x="1804868" y="2035254"/>
            <a:ext cx="12223909" cy="550069"/>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Employers must conduct regular risk assessments to identify potential hazards in the workplace. This involves a systematic evaluation of all work processes, equipment, and environments to determine potential risks to employee safety and health.</a:t>
            </a:r>
            <a:endParaRPr lang="en-US" sz="1350" dirty="0"/>
          </a:p>
        </p:txBody>
      </p:sp>
      <p:sp>
        <p:nvSpPr>
          <p:cNvPr id="9" name="Shape 7"/>
          <p:cNvSpPr/>
          <p:nvPr/>
        </p:nvSpPr>
        <p:spPr>
          <a:xfrm>
            <a:off x="1029891" y="3304223"/>
            <a:ext cx="601623" cy="22860"/>
          </a:xfrm>
          <a:prstGeom prst="roundRect">
            <a:avLst>
              <a:gd name="adj" fmla="val 315848"/>
            </a:avLst>
          </a:prstGeom>
          <a:solidFill>
            <a:srgbClr val="414A70"/>
          </a:solidFill>
          <a:ln/>
        </p:spPr>
        <p:txBody>
          <a:bodyPr/>
          <a:lstStyle/>
          <a:p>
            <a:endParaRPr lang="en-GB"/>
          </a:p>
        </p:txBody>
      </p:sp>
      <p:sp>
        <p:nvSpPr>
          <p:cNvPr id="10" name="Shape 8"/>
          <p:cNvSpPr/>
          <p:nvPr/>
        </p:nvSpPr>
        <p:spPr>
          <a:xfrm>
            <a:off x="666036" y="3122295"/>
            <a:ext cx="386715" cy="386715"/>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11" name="Text 9"/>
          <p:cNvSpPr/>
          <p:nvPr/>
        </p:nvSpPr>
        <p:spPr>
          <a:xfrm>
            <a:off x="781288" y="3186708"/>
            <a:ext cx="156210" cy="257889"/>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2</a:t>
            </a:r>
            <a:endParaRPr lang="en-US" sz="2000" dirty="0"/>
          </a:p>
        </p:txBody>
      </p:sp>
      <p:sp>
        <p:nvSpPr>
          <p:cNvPr id="12" name="Text 10"/>
          <p:cNvSpPr/>
          <p:nvPr/>
        </p:nvSpPr>
        <p:spPr>
          <a:xfrm>
            <a:off x="1804868" y="3100745"/>
            <a:ext cx="3248382" cy="268605"/>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Provision of Safe Work Systems</a:t>
            </a:r>
            <a:endParaRPr lang="en-US" sz="1650" dirty="0"/>
          </a:p>
        </p:txBody>
      </p:sp>
      <p:sp>
        <p:nvSpPr>
          <p:cNvPr id="13" name="Text 11"/>
          <p:cNvSpPr/>
          <p:nvPr/>
        </p:nvSpPr>
        <p:spPr>
          <a:xfrm>
            <a:off x="1804868" y="3472458"/>
            <a:ext cx="12223909" cy="550069"/>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Based on risk assessments, employers are obligated to implement safe systems of work. This includes designing and maintaining safe work processes, providing appropriate personal protective equipment (PPE), and ensuring that all machinery and equipment are safe to use.</a:t>
            </a:r>
            <a:endParaRPr lang="en-US" sz="1350" dirty="0"/>
          </a:p>
        </p:txBody>
      </p:sp>
      <p:sp>
        <p:nvSpPr>
          <p:cNvPr id="14" name="Shape 12"/>
          <p:cNvSpPr/>
          <p:nvPr/>
        </p:nvSpPr>
        <p:spPr>
          <a:xfrm>
            <a:off x="1029891" y="4741426"/>
            <a:ext cx="601623" cy="22860"/>
          </a:xfrm>
          <a:prstGeom prst="roundRect">
            <a:avLst>
              <a:gd name="adj" fmla="val 315848"/>
            </a:avLst>
          </a:prstGeom>
          <a:solidFill>
            <a:srgbClr val="414A70"/>
          </a:solidFill>
          <a:ln/>
        </p:spPr>
        <p:txBody>
          <a:bodyPr/>
          <a:lstStyle/>
          <a:p>
            <a:endParaRPr lang="en-GB"/>
          </a:p>
        </p:txBody>
      </p:sp>
      <p:sp>
        <p:nvSpPr>
          <p:cNvPr id="15" name="Shape 13"/>
          <p:cNvSpPr/>
          <p:nvPr/>
        </p:nvSpPr>
        <p:spPr>
          <a:xfrm>
            <a:off x="666036" y="4559498"/>
            <a:ext cx="386715" cy="386715"/>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16" name="Text 14"/>
          <p:cNvSpPr/>
          <p:nvPr/>
        </p:nvSpPr>
        <p:spPr>
          <a:xfrm>
            <a:off x="788194" y="4623911"/>
            <a:ext cx="142399" cy="257889"/>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3</a:t>
            </a:r>
            <a:endParaRPr lang="en-US" sz="2000" dirty="0"/>
          </a:p>
        </p:txBody>
      </p:sp>
      <p:sp>
        <p:nvSpPr>
          <p:cNvPr id="17" name="Text 15"/>
          <p:cNvSpPr/>
          <p:nvPr/>
        </p:nvSpPr>
        <p:spPr>
          <a:xfrm>
            <a:off x="1804868" y="4537948"/>
            <a:ext cx="2626638" cy="268605"/>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Training and Information</a:t>
            </a:r>
            <a:endParaRPr lang="en-US" sz="1650" dirty="0"/>
          </a:p>
        </p:txBody>
      </p:sp>
      <p:sp>
        <p:nvSpPr>
          <p:cNvPr id="18" name="Text 16"/>
          <p:cNvSpPr/>
          <p:nvPr/>
        </p:nvSpPr>
        <p:spPr>
          <a:xfrm>
            <a:off x="1804868" y="4909661"/>
            <a:ext cx="12223909" cy="82510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Employers must provide comprehensive safety training to all employees, including new hires and those changing roles. This training should cover general safety principles, specific job-related hazards, and emergency procedures. Regular refresher courses are essential to maintain safety awareness.</a:t>
            </a:r>
            <a:endParaRPr lang="en-US" sz="1350" dirty="0"/>
          </a:p>
        </p:txBody>
      </p:sp>
      <p:sp>
        <p:nvSpPr>
          <p:cNvPr id="19" name="Shape 17"/>
          <p:cNvSpPr/>
          <p:nvPr/>
        </p:nvSpPr>
        <p:spPr>
          <a:xfrm>
            <a:off x="1029891" y="6453664"/>
            <a:ext cx="601623" cy="22860"/>
          </a:xfrm>
          <a:prstGeom prst="roundRect">
            <a:avLst>
              <a:gd name="adj" fmla="val 315848"/>
            </a:avLst>
          </a:prstGeom>
          <a:solidFill>
            <a:srgbClr val="414A70"/>
          </a:solidFill>
          <a:ln/>
        </p:spPr>
        <p:txBody>
          <a:bodyPr/>
          <a:lstStyle/>
          <a:p>
            <a:endParaRPr lang="en-GB"/>
          </a:p>
        </p:txBody>
      </p:sp>
      <p:sp>
        <p:nvSpPr>
          <p:cNvPr id="20" name="Shape 18"/>
          <p:cNvSpPr/>
          <p:nvPr/>
        </p:nvSpPr>
        <p:spPr>
          <a:xfrm>
            <a:off x="666036" y="6271736"/>
            <a:ext cx="386715" cy="386715"/>
          </a:xfrm>
          <a:prstGeom prst="roundRect">
            <a:avLst>
              <a:gd name="adj" fmla="val 18671"/>
            </a:avLst>
          </a:prstGeom>
          <a:solidFill>
            <a:srgbClr val="283157"/>
          </a:solidFill>
          <a:ln w="7620">
            <a:solidFill>
              <a:srgbClr val="414A70"/>
            </a:solidFill>
            <a:prstDash val="solid"/>
          </a:ln>
        </p:spPr>
        <p:txBody>
          <a:bodyPr/>
          <a:lstStyle/>
          <a:p>
            <a:endParaRPr lang="en-GB"/>
          </a:p>
        </p:txBody>
      </p:sp>
      <p:sp>
        <p:nvSpPr>
          <p:cNvPr id="21" name="Text 19"/>
          <p:cNvSpPr/>
          <p:nvPr/>
        </p:nvSpPr>
        <p:spPr>
          <a:xfrm>
            <a:off x="780574" y="6336149"/>
            <a:ext cx="157639" cy="257889"/>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4</a:t>
            </a:r>
            <a:endParaRPr lang="en-US" sz="2000" dirty="0"/>
          </a:p>
        </p:txBody>
      </p:sp>
      <p:sp>
        <p:nvSpPr>
          <p:cNvPr id="22" name="Text 20"/>
          <p:cNvSpPr/>
          <p:nvPr/>
        </p:nvSpPr>
        <p:spPr>
          <a:xfrm>
            <a:off x="1804868" y="6250186"/>
            <a:ext cx="2381964" cy="268605"/>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Monitoring and Review</a:t>
            </a:r>
            <a:endParaRPr lang="en-US" sz="1650" dirty="0"/>
          </a:p>
        </p:txBody>
      </p:sp>
      <p:sp>
        <p:nvSpPr>
          <p:cNvPr id="23" name="Text 21"/>
          <p:cNvSpPr/>
          <p:nvPr/>
        </p:nvSpPr>
        <p:spPr>
          <a:xfrm>
            <a:off x="1804868" y="6621899"/>
            <a:ext cx="12223909" cy="82510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Ongoing monitoring of safety measures is crucial. Employers should establish systems for regular safety inspections, incident reporting, and review of safety protocols. This ensures that safety measures remain effective and up-to-date with changing work conditions and legal requirements.</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05803" y="554474"/>
            <a:ext cx="13218795" cy="1260158"/>
          </a:xfrm>
          <a:prstGeom prst="rect">
            <a:avLst/>
          </a:prstGeom>
          <a:noFill/>
          <a:ln/>
        </p:spPr>
        <p:txBody>
          <a:bodyPr wrap="square" lIns="0" tIns="0" rIns="0" bIns="0" rtlCol="0" anchor="t"/>
          <a:lstStyle/>
          <a:p>
            <a:pPr marL="0" indent="0">
              <a:lnSpc>
                <a:spcPts val="4950"/>
              </a:lnSpc>
              <a:buNone/>
            </a:pPr>
            <a:r>
              <a:rPr lang="en-US" sz="3950" dirty="0">
                <a:solidFill>
                  <a:srgbClr val="FFFFFF"/>
                </a:solidFill>
                <a:latin typeface="Fraunces Medium" pitchFamily="34" charset="0"/>
                <a:ea typeface="Fraunces Medium" pitchFamily="34" charset="-122"/>
                <a:cs typeface="Fraunces Medium" pitchFamily="34" charset="-120"/>
              </a:rPr>
              <a:t>Case Law: Leung Kam Fai v Starlight International Holdings Ltd</a:t>
            </a:r>
            <a:endParaRPr lang="en-US" sz="3950" dirty="0"/>
          </a:p>
        </p:txBody>
      </p:sp>
      <p:sp>
        <p:nvSpPr>
          <p:cNvPr id="3" name="Shape 1"/>
          <p:cNvSpPr/>
          <p:nvPr/>
        </p:nvSpPr>
        <p:spPr>
          <a:xfrm>
            <a:off x="705803" y="2217896"/>
            <a:ext cx="6508671" cy="2467689"/>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4" name="Text 2"/>
          <p:cNvSpPr/>
          <p:nvPr/>
        </p:nvSpPr>
        <p:spPr>
          <a:xfrm>
            <a:off x="914995" y="2427089"/>
            <a:ext cx="2520672" cy="31503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Case Background</a:t>
            </a:r>
            <a:endParaRPr lang="en-US" sz="1950" dirty="0"/>
          </a:p>
        </p:txBody>
      </p:sp>
      <p:sp>
        <p:nvSpPr>
          <p:cNvPr id="5" name="Text 3"/>
          <p:cNvSpPr/>
          <p:nvPr/>
        </p:nvSpPr>
        <p:spPr>
          <a:xfrm>
            <a:off x="914995" y="2863096"/>
            <a:ext cx="6090285" cy="1613297"/>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In this landmark Hong Kong case, Leung Kam Fai, an employee of Starlight International Holdings Ltd, suffered injuries while operating a machine at work. The case centred on the employer's duty of care and the extent of their liability for workplace accidents.</a:t>
            </a:r>
            <a:endParaRPr lang="en-US" sz="1550" dirty="0"/>
          </a:p>
        </p:txBody>
      </p:sp>
      <p:sp>
        <p:nvSpPr>
          <p:cNvPr id="6" name="Shape 4"/>
          <p:cNvSpPr/>
          <p:nvPr/>
        </p:nvSpPr>
        <p:spPr>
          <a:xfrm>
            <a:off x="7416046" y="2217896"/>
            <a:ext cx="6508671" cy="2467689"/>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7" name="Text 5"/>
          <p:cNvSpPr/>
          <p:nvPr/>
        </p:nvSpPr>
        <p:spPr>
          <a:xfrm>
            <a:off x="7625239" y="2427089"/>
            <a:ext cx="2520672" cy="31503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Court's Decision</a:t>
            </a:r>
            <a:endParaRPr lang="en-US" sz="1950" dirty="0"/>
          </a:p>
        </p:txBody>
      </p:sp>
      <p:sp>
        <p:nvSpPr>
          <p:cNvPr id="8" name="Text 6"/>
          <p:cNvSpPr/>
          <p:nvPr/>
        </p:nvSpPr>
        <p:spPr>
          <a:xfrm>
            <a:off x="7625239" y="2863096"/>
            <a:ext cx="6090285" cy="1613297"/>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The court found the employer liable for the employee's injuries. It was ruled that Starlight International Holdings Ltd had failed to provide adequate safety measures and proper training for operating the machinery, thus breaching their duty of care.</a:t>
            </a:r>
            <a:endParaRPr lang="en-US" sz="1550" dirty="0"/>
          </a:p>
        </p:txBody>
      </p:sp>
      <p:sp>
        <p:nvSpPr>
          <p:cNvPr id="9" name="Shape 7"/>
          <p:cNvSpPr/>
          <p:nvPr/>
        </p:nvSpPr>
        <p:spPr>
          <a:xfrm>
            <a:off x="705803" y="4887158"/>
            <a:ext cx="6508671" cy="2790349"/>
          </a:xfrm>
          <a:prstGeom prst="roundRect">
            <a:avLst>
              <a:gd name="adj" fmla="val 3035"/>
            </a:avLst>
          </a:prstGeom>
          <a:solidFill>
            <a:srgbClr val="283157"/>
          </a:solidFill>
          <a:ln w="7620">
            <a:solidFill>
              <a:srgbClr val="414A70"/>
            </a:solidFill>
            <a:prstDash val="solid"/>
          </a:ln>
        </p:spPr>
        <p:txBody>
          <a:bodyPr/>
          <a:lstStyle/>
          <a:p>
            <a:endParaRPr lang="en-GB"/>
          </a:p>
        </p:txBody>
      </p:sp>
      <p:sp>
        <p:nvSpPr>
          <p:cNvPr id="10" name="Text 8"/>
          <p:cNvSpPr/>
          <p:nvPr/>
        </p:nvSpPr>
        <p:spPr>
          <a:xfrm>
            <a:off x="914995" y="5096351"/>
            <a:ext cx="2520672" cy="31503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Legal Implications</a:t>
            </a:r>
            <a:endParaRPr lang="en-US" sz="1950" dirty="0"/>
          </a:p>
        </p:txBody>
      </p:sp>
      <p:sp>
        <p:nvSpPr>
          <p:cNvPr id="11" name="Text 9"/>
          <p:cNvSpPr/>
          <p:nvPr/>
        </p:nvSpPr>
        <p:spPr>
          <a:xfrm>
            <a:off x="914995" y="5532358"/>
            <a:ext cx="6090285" cy="1935956"/>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This case set a precedent in Hong Kong, emphasising the employer's responsibility to ensure a safe working environment. It highlighted the importance of comprehensive safety training and the need for employers to take proactive measures in identifying and mitigating workplace hazards.</a:t>
            </a:r>
            <a:endParaRPr lang="en-US" sz="1550" dirty="0"/>
          </a:p>
        </p:txBody>
      </p:sp>
      <p:sp>
        <p:nvSpPr>
          <p:cNvPr id="12" name="Shape 10"/>
          <p:cNvSpPr/>
          <p:nvPr/>
        </p:nvSpPr>
        <p:spPr>
          <a:xfrm>
            <a:off x="7416046" y="4887158"/>
            <a:ext cx="6508671" cy="2790349"/>
          </a:xfrm>
          <a:prstGeom prst="roundRect">
            <a:avLst>
              <a:gd name="adj" fmla="val 3035"/>
            </a:avLst>
          </a:prstGeom>
          <a:solidFill>
            <a:srgbClr val="283157"/>
          </a:solidFill>
          <a:ln w="7620">
            <a:solidFill>
              <a:srgbClr val="414A70"/>
            </a:solidFill>
            <a:prstDash val="solid"/>
          </a:ln>
        </p:spPr>
        <p:txBody>
          <a:bodyPr/>
          <a:lstStyle/>
          <a:p>
            <a:endParaRPr lang="en-GB"/>
          </a:p>
        </p:txBody>
      </p:sp>
      <p:sp>
        <p:nvSpPr>
          <p:cNvPr id="13" name="Text 11"/>
          <p:cNvSpPr/>
          <p:nvPr/>
        </p:nvSpPr>
        <p:spPr>
          <a:xfrm>
            <a:off x="7625239" y="5096351"/>
            <a:ext cx="4559498" cy="315039"/>
          </a:xfrm>
          <a:prstGeom prst="rect">
            <a:avLst/>
          </a:prstGeom>
          <a:noFill/>
          <a:ln/>
        </p:spPr>
        <p:txBody>
          <a:bodyPr wrap="none" lIns="0" tIns="0" rIns="0" bIns="0" rtlCol="0" anchor="t"/>
          <a:lstStyle/>
          <a:p>
            <a:pPr marL="0" indent="0">
              <a:lnSpc>
                <a:spcPts val="2450"/>
              </a:lnSpc>
              <a:buNone/>
            </a:pPr>
            <a:r>
              <a:rPr lang="en-US" sz="1950" dirty="0">
                <a:solidFill>
                  <a:srgbClr val="EBECEF"/>
                </a:solidFill>
                <a:latin typeface="Fraunces Medium" pitchFamily="34" charset="0"/>
                <a:ea typeface="Fraunces Medium" pitchFamily="34" charset="-122"/>
                <a:cs typeface="Fraunces Medium" pitchFamily="34" charset="-120"/>
              </a:rPr>
              <a:t>Impact on Workplace Safety Practices</a:t>
            </a:r>
            <a:endParaRPr lang="en-US" sz="1950" dirty="0"/>
          </a:p>
        </p:txBody>
      </p:sp>
      <p:sp>
        <p:nvSpPr>
          <p:cNvPr id="14" name="Text 12"/>
          <p:cNvSpPr/>
          <p:nvPr/>
        </p:nvSpPr>
        <p:spPr>
          <a:xfrm>
            <a:off x="7625239" y="5532358"/>
            <a:ext cx="6090285" cy="1613297"/>
          </a:xfrm>
          <a:prstGeom prst="rect">
            <a:avLst/>
          </a:prstGeom>
          <a:noFill/>
          <a:ln/>
        </p:spPr>
        <p:txBody>
          <a:bodyPr wrap="square" lIns="0" tIns="0" rIns="0" bIns="0" rtlCol="0" anchor="t"/>
          <a:lstStyle/>
          <a:p>
            <a:pPr marL="0" indent="0">
              <a:lnSpc>
                <a:spcPts val="2500"/>
              </a:lnSpc>
              <a:buNone/>
            </a:pPr>
            <a:r>
              <a:rPr lang="en-US" sz="1550" dirty="0">
                <a:solidFill>
                  <a:srgbClr val="EBECEF"/>
                </a:solidFill>
                <a:latin typeface="Epilogue" pitchFamily="34" charset="0"/>
                <a:ea typeface="Epilogue" pitchFamily="34" charset="-122"/>
                <a:cs typeface="Epilogue" pitchFamily="34" charset="-120"/>
              </a:rPr>
              <a:t>Following this ruling, many Hong Kong businesses re-evaluated their safety protocols and training programmes. The case underscored the legal and financial risks of neglecting workplace safety, prompting a more rigorous approach to safety management across industries.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9383" y="613529"/>
            <a:ext cx="12297370" cy="695920"/>
          </a:xfrm>
          <a:prstGeom prst="rect">
            <a:avLst/>
          </a:prstGeom>
          <a:noFill/>
          <a:ln/>
        </p:spPr>
        <p:txBody>
          <a:bodyPr wrap="none" lIns="0" tIns="0" rIns="0" bIns="0" rtlCol="0" anchor="t"/>
          <a:lstStyle/>
          <a:p>
            <a:pPr marL="0" indent="0">
              <a:lnSpc>
                <a:spcPts val="5450"/>
              </a:lnSpc>
              <a:buNone/>
            </a:pPr>
            <a:r>
              <a:rPr lang="en-US" sz="4350" dirty="0">
                <a:solidFill>
                  <a:srgbClr val="FFFFFF"/>
                </a:solidFill>
                <a:latin typeface="Fraunces Medium" pitchFamily="34" charset="0"/>
                <a:ea typeface="Fraunces Medium" pitchFamily="34" charset="-122"/>
                <a:cs typeface="Fraunces Medium" pitchFamily="34" charset="-120"/>
              </a:rPr>
              <a:t>English Law Comparison: Smith v Baker [1891]</a:t>
            </a:r>
            <a:endParaRPr lang="en-US" sz="4350" dirty="0"/>
          </a:p>
        </p:txBody>
      </p:sp>
      <p:sp>
        <p:nvSpPr>
          <p:cNvPr id="3" name="Text 1"/>
          <p:cNvSpPr/>
          <p:nvPr/>
        </p:nvSpPr>
        <p:spPr>
          <a:xfrm>
            <a:off x="779383" y="1866067"/>
            <a:ext cx="2783681" cy="347901"/>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Fraunces Medium" pitchFamily="34" charset="0"/>
                <a:ea typeface="Fraunces Medium" pitchFamily="34" charset="-122"/>
                <a:cs typeface="Fraunces Medium" pitchFamily="34" charset="-120"/>
              </a:rPr>
              <a:t>Case Overview</a:t>
            </a:r>
            <a:endParaRPr lang="en-US" sz="2150" dirty="0"/>
          </a:p>
        </p:txBody>
      </p:sp>
      <p:sp>
        <p:nvSpPr>
          <p:cNvPr id="4" name="Text 2"/>
          <p:cNvSpPr/>
          <p:nvPr/>
        </p:nvSpPr>
        <p:spPr>
          <a:xfrm>
            <a:off x="779383" y="2436614"/>
            <a:ext cx="3994547" cy="2493645"/>
          </a:xfrm>
          <a:prstGeom prst="rect">
            <a:avLst/>
          </a:prstGeom>
          <a:noFill/>
          <a:ln/>
        </p:spPr>
        <p:txBody>
          <a:bodyPr wrap="square" lIns="0" tIns="0" rIns="0" bIns="0" rtlCol="0" anchor="t"/>
          <a:lstStyle/>
          <a:p>
            <a:pPr marL="0" indent="0">
              <a:lnSpc>
                <a:spcPts val="2800"/>
              </a:lnSpc>
              <a:buNone/>
            </a:pPr>
            <a:r>
              <a:rPr lang="en-US" sz="1750" dirty="0">
                <a:solidFill>
                  <a:srgbClr val="EBECEF"/>
                </a:solidFill>
                <a:latin typeface="Epilogue" pitchFamily="34" charset="0"/>
                <a:ea typeface="Epilogue" pitchFamily="34" charset="-122"/>
                <a:cs typeface="Epilogue" pitchFamily="34" charset="-120"/>
              </a:rPr>
              <a:t>Smith v Baker [1891] is a seminal English case that established key principles in employer liability and workplace safety. The case involved a quarry worker who was injured by a falling rock while working beneath a crane operated by his co-workers.</a:t>
            </a:r>
            <a:endParaRPr lang="en-US" sz="1750" dirty="0"/>
          </a:p>
        </p:txBody>
      </p:sp>
      <p:sp>
        <p:nvSpPr>
          <p:cNvPr id="5" name="Text 3"/>
          <p:cNvSpPr/>
          <p:nvPr/>
        </p:nvSpPr>
        <p:spPr>
          <a:xfrm>
            <a:off x="5324713" y="1866067"/>
            <a:ext cx="3727133" cy="347901"/>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Fraunces Medium" pitchFamily="34" charset="0"/>
                <a:ea typeface="Fraunces Medium" pitchFamily="34" charset="-122"/>
                <a:cs typeface="Fraunces Medium" pitchFamily="34" charset="-120"/>
              </a:rPr>
              <a:t>Legal Principles Established</a:t>
            </a:r>
            <a:endParaRPr lang="en-US" sz="2150" dirty="0"/>
          </a:p>
        </p:txBody>
      </p:sp>
      <p:sp>
        <p:nvSpPr>
          <p:cNvPr id="6" name="Text 4"/>
          <p:cNvSpPr/>
          <p:nvPr/>
        </p:nvSpPr>
        <p:spPr>
          <a:xfrm>
            <a:off x="5324713" y="2436614"/>
            <a:ext cx="3994547" cy="3562350"/>
          </a:xfrm>
          <a:prstGeom prst="rect">
            <a:avLst/>
          </a:prstGeom>
          <a:noFill/>
          <a:ln/>
        </p:spPr>
        <p:txBody>
          <a:bodyPr wrap="square" lIns="0" tIns="0" rIns="0" bIns="0" rtlCol="0" anchor="t"/>
          <a:lstStyle/>
          <a:p>
            <a:pPr marL="0" indent="0">
              <a:lnSpc>
                <a:spcPts val="2800"/>
              </a:lnSpc>
              <a:buNone/>
            </a:pPr>
            <a:r>
              <a:rPr lang="en-US" sz="1750" dirty="0">
                <a:solidFill>
                  <a:srgbClr val="EBECEF"/>
                </a:solidFill>
                <a:latin typeface="Epilogue" pitchFamily="34" charset="0"/>
                <a:ea typeface="Epilogue" pitchFamily="34" charset="-122"/>
                <a:cs typeface="Epilogue" pitchFamily="34" charset="-120"/>
              </a:rPr>
              <a:t>The House of Lords ruled that employers have a duty to provide a safe system of work. They rejected the defence of volenti non fit injuria (voluntary assumption of risk) in employment contexts, stating that employees do not voluntarily assume risks created by their employer's negligence merely by continuing to work.</a:t>
            </a:r>
            <a:endParaRPr lang="en-US" sz="1750" dirty="0"/>
          </a:p>
        </p:txBody>
      </p:sp>
      <p:sp>
        <p:nvSpPr>
          <p:cNvPr id="7" name="Text 5"/>
          <p:cNvSpPr/>
          <p:nvPr/>
        </p:nvSpPr>
        <p:spPr>
          <a:xfrm>
            <a:off x="9870043" y="1866067"/>
            <a:ext cx="3994547" cy="695801"/>
          </a:xfrm>
          <a:prstGeom prst="rect">
            <a:avLst/>
          </a:prstGeom>
          <a:noFill/>
          <a:ln/>
        </p:spPr>
        <p:txBody>
          <a:bodyPr wrap="square" lIns="0" tIns="0" rIns="0" bIns="0" rtlCol="0" anchor="t"/>
          <a:lstStyle/>
          <a:p>
            <a:pPr marL="0" indent="0">
              <a:lnSpc>
                <a:spcPts val="2700"/>
              </a:lnSpc>
              <a:buNone/>
            </a:pPr>
            <a:r>
              <a:rPr lang="en-US" sz="2150" dirty="0">
                <a:solidFill>
                  <a:srgbClr val="FFFFFF"/>
                </a:solidFill>
                <a:latin typeface="Fraunces Medium" pitchFamily="34" charset="0"/>
                <a:ea typeface="Fraunces Medium" pitchFamily="34" charset="-122"/>
                <a:cs typeface="Fraunces Medium" pitchFamily="34" charset="-120"/>
              </a:rPr>
              <a:t>Comparison with Hong Kong Law</a:t>
            </a:r>
            <a:endParaRPr lang="en-US" sz="2150" dirty="0"/>
          </a:p>
        </p:txBody>
      </p:sp>
      <p:sp>
        <p:nvSpPr>
          <p:cNvPr id="8" name="Text 6"/>
          <p:cNvSpPr/>
          <p:nvPr/>
        </p:nvSpPr>
        <p:spPr>
          <a:xfrm>
            <a:off x="9870043" y="2784515"/>
            <a:ext cx="3994547" cy="4631055"/>
          </a:xfrm>
          <a:prstGeom prst="rect">
            <a:avLst/>
          </a:prstGeom>
          <a:noFill/>
          <a:ln/>
        </p:spPr>
        <p:txBody>
          <a:bodyPr wrap="square" lIns="0" tIns="0" rIns="0" bIns="0" rtlCol="0" anchor="t"/>
          <a:lstStyle/>
          <a:p>
            <a:pPr marL="0" indent="0">
              <a:lnSpc>
                <a:spcPts val="2800"/>
              </a:lnSpc>
              <a:buNone/>
            </a:pPr>
            <a:r>
              <a:rPr lang="en-US" sz="1750" dirty="0">
                <a:solidFill>
                  <a:srgbClr val="EBECEF"/>
                </a:solidFill>
                <a:latin typeface="Epilogue" pitchFamily="34" charset="0"/>
                <a:ea typeface="Epilogue" pitchFamily="34" charset="-122"/>
                <a:cs typeface="Epilogue" pitchFamily="34" charset="-120"/>
              </a:rPr>
              <a:t>This English case aligns closely with Hong Kong's approach to employer liability. Both jurisdictions emphasise the employer's duty to provide a safe working environment and reject the notion that employees assume all risks associated with their work. The principles established in Smith v Baker have influenced Hong Kong's legal framework, reinforcing the importance of proactive safety measures by employers.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88288" y="922377"/>
            <a:ext cx="7967424" cy="1050369"/>
          </a:xfrm>
          <a:prstGeom prst="rect">
            <a:avLst/>
          </a:prstGeom>
          <a:noFill/>
          <a:ln/>
        </p:spPr>
        <p:txBody>
          <a:bodyPr wrap="square" lIns="0" tIns="0" rIns="0" bIns="0" rtlCol="0" anchor="t"/>
          <a:lstStyle/>
          <a:p>
            <a:pPr marL="0" indent="0">
              <a:lnSpc>
                <a:spcPts val="4100"/>
              </a:lnSpc>
              <a:buNone/>
            </a:pPr>
            <a:r>
              <a:rPr lang="en-US" sz="3300" dirty="0">
                <a:solidFill>
                  <a:srgbClr val="FFFFFF"/>
                </a:solidFill>
                <a:latin typeface="Fraunces Medium" pitchFamily="34" charset="0"/>
                <a:ea typeface="Fraunces Medium" pitchFamily="34" charset="-122"/>
                <a:cs typeface="Fraunces Medium" pitchFamily="34" charset="-120"/>
              </a:rPr>
              <a:t>Common Safety Violations and Penalties</a:t>
            </a:r>
            <a:endParaRPr lang="en-US" sz="3300" dirty="0"/>
          </a:p>
        </p:txBody>
      </p:sp>
      <p:sp>
        <p:nvSpPr>
          <p:cNvPr id="4" name="Shape 1"/>
          <p:cNvSpPr/>
          <p:nvPr/>
        </p:nvSpPr>
        <p:spPr>
          <a:xfrm>
            <a:off x="588288" y="2224802"/>
            <a:ext cx="7967424" cy="5082302"/>
          </a:xfrm>
          <a:prstGeom prst="roundRect">
            <a:avLst>
              <a:gd name="adj" fmla="val 1389"/>
            </a:avLst>
          </a:prstGeom>
          <a:noFill/>
          <a:ln w="7620">
            <a:solidFill>
              <a:srgbClr val="FFFFFF">
                <a:alpha val="24000"/>
              </a:srgbClr>
            </a:solidFill>
            <a:prstDash val="solid"/>
          </a:ln>
        </p:spPr>
        <p:txBody>
          <a:bodyPr/>
          <a:lstStyle/>
          <a:p>
            <a:endParaRPr lang="en-GB"/>
          </a:p>
        </p:txBody>
      </p:sp>
      <p:sp>
        <p:nvSpPr>
          <p:cNvPr id="5" name="Shape 2"/>
          <p:cNvSpPr/>
          <p:nvPr/>
        </p:nvSpPr>
        <p:spPr>
          <a:xfrm>
            <a:off x="595908" y="2232422"/>
            <a:ext cx="7951351" cy="485894"/>
          </a:xfrm>
          <a:prstGeom prst="rect">
            <a:avLst/>
          </a:prstGeom>
          <a:solidFill>
            <a:srgbClr val="FFFFFF">
              <a:alpha val="4000"/>
            </a:srgbClr>
          </a:solidFill>
          <a:ln/>
        </p:spPr>
        <p:txBody>
          <a:bodyPr/>
          <a:lstStyle/>
          <a:p>
            <a:endParaRPr lang="en-GB"/>
          </a:p>
        </p:txBody>
      </p:sp>
      <p:sp>
        <p:nvSpPr>
          <p:cNvPr id="6" name="Text 3"/>
          <p:cNvSpPr/>
          <p:nvPr/>
        </p:nvSpPr>
        <p:spPr>
          <a:xfrm>
            <a:off x="764977" y="2340888"/>
            <a:ext cx="231028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Violation Type</a:t>
            </a:r>
            <a:endParaRPr lang="en-US" sz="1300" dirty="0"/>
          </a:p>
        </p:txBody>
      </p:sp>
      <p:sp>
        <p:nvSpPr>
          <p:cNvPr id="7" name="Text 4"/>
          <p:cNvSpPr/>
          <p:nvPr/>
        </p:nvSpPr>
        <p:spPr>
          <a:xfrm>
            <a:off x="3418880" y="2340888"/>
            <a:ext cx="230647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Description</a:t>
            </a:r>
            <a:endParaRPr lang="en-US" sz="1300" dirty="0"/>
          </a:p>
        </p:txBody>
      </p:sp>
      <p:sp>
        <p:nvSpPr>
          <p:cNvPr id="8" name="Text 5"/>
          <p:cNvSpPr/>
          <p:nvPr/>
        </p:nvSpPr>
        <p:spPr>
          <a:xfrm>
            <a:off x="6068973" y="2340888"/>
            <a:ext cx="231028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Potential Penalties</a:t>
            </a:r>
            <a:endParaRPr lang="en-US" sz="1300" dirty="0"/>
          </a:p>
        </p:txBody>
      </p:sp>
      <p:sp>
        <p:nvSpPr>
          <p:cNvPr id="9" name="Shape 6"/>
          <p:cNvSpPr/>
          <p:nvPr/>
        </p:nvSpPr>
        <p:spPr>
          <a:xfrm>
            <a:off x="595908" y="2718316"/>
            <a:ext cx="7951351" cy="1023818"/>
          </a:xfrm>
          <a:prstGeom prst="rect">
            <a:avLst/>
          </a:prstGeom>
          <a:solidFill>
            <a:srgbClr val="000000">
              <a:alpha val="4000"/>
            </a:srgbClr>
          </a:solidFill>
          <a:ln/>
        </p:spPr>
        <p:txBody>
          <a:bodyPr/>
          <a:lstStyle/>
          <a:p>
            <a:endParaRPr lang="en-GB"/>
          </a:p>
        </p:txBody>
      </p:sp>
      <p:sp>
        <p:nvSpPr>
          <p:cNvPr id="10" name="Text 7"/>
          <p:cNvSpPr/>
          <p:nvPr/>
        </p:nvSpPr>
        <p:spPr>
          <a:xfrm>
            <a:off x="764977" y="2826782"/>
            <a:ext cx="231028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Failure to Provide PPE</a:t>
            </a:r>
            <a:endParaRPr lang="en-US" sz="1300" dirty="0"/>
          </a:p>
        </p:txBody>
      </p:sp>
      <p:sp>
        <p:nvSpPr>
          <p:cNvPr id="11" name="Text 8"/>
          <p:cNvSpPr/>
          <p:nvPr/>
        </p:nvSpPr>
        <p:spPr>
          <a:xfrm>
            <a:off x="3418880" y="2826782"/>
            <a:ext cx="2306479" cy="806887"/>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Not supplying appropriate personal protective equipment</a:t>
            </a:r>
            <a:endParaRPr lang="en-US" sz="1300" dirty="0"/>
          </a:p>
        </p:txBody>
      </p:sp>
      <p:sp>
        <p:nvSpPr>
          <p:cNvPr id="12" name="Text 9"/>
          <p:cNvSpPr/>
          <p:nvPr/>
        </p:nvSpPr>
        <p:spPr>
          <a:xfrm>
            <a:off x="6068973" y="2826782"/>
            <a:ext cx="2310289" cy="537924"/>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Fine up to HK$50,000 and imprisonment for 6 months</a:t>
            </a:r>
            <a:endParaRPr lang="en-US" sz="1300" dirty="0"/>
          </a:p>
        </p:txBody>
      </p:sp>
      <p:sp>
        <p:nvSpPr>
          <p:cNvPr id="13" name="Shape 10"/>
          <p:cNvSpPr/>
          <p:nvPr/>
        </p:nvSpPr>
        <p:spPr>
          <a:xfrm>
            <a:off x="595908" y="3742134"/>
            <a:ext cx="7951351" cy="754856"/>
          </a:xfrm>
          <a:prstGeom prst="rect">
            <a:avLst/>
          </a:prstGeom>
          <a:solidFill>
            <a:srgbClr val="FFFFFF">
              <a:alpha val="4000"/>
            </a:srgbClr>
          </a:solidFill>
          <a:ln/>
        </p:spPr>
        <p:txBody>
          <a:bodyPr/>
          <a:lstStyle/>
          <a:p>
            <a:endParaRPr lang="en-GB"/>
          </a:p>
        </p:txBody>
      </p:sp>
      <p:sp>
        <p:nvSpPr>
          <p:cNvPr id="14" name="Text 11"/>
          <p:cNvSpPr/>
          <p:nvPr/>
        </p:nvSpPr>
        <p:spPr>
          <a:xfrm>
            <a:off x="764977" y="3850600"/>
            <a:ext cx="231028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Unsafe Machinery</a:t>
            </a:r>
            <a:endParaRPr lang="en-US" sz="1300" dirty="0"/>
          </a:p>
        </p:txBody>
      </p:sp>
      <p:sp>
        <p:nvSpPr>
          <p:cNvPr id="15" name="Text 12"/>
          <p:cNvSpPr/>
          <p:nvPr/>
        </p:nvSpPr>
        <p:spPr>
          <a:xfrm>
            <a:off x="3418880" y="3850600"/>
            <a:ext cx="2306479" cy="537924"/>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Operating or allowing the use of unsafe machinery</a:t>
            </a:r>
            <a:endParaRPr lang="en-US" sz="1300" dirty="0"/>
          </a:p>
        </p:txBody>
      </p:sp>
      <p:sp>
        <p:nvSpPr>
          <p:cNvPr id="16" name="Text 13"/>
          <p:cNvSpPr/>
          <p:nvPr/>
        </p:nvSpPr>
        <p:spPr>
          <a:xfrm>
            <a:off x="6068973" y="3850600"/>
            <a:ext cx="2310289" cy="537924"/>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Fine up to HK$500,000 and imprisonment for 12 months</a:t>
            </a:r>
            <a:endParaRPr lang="en-US" sz="1300" dirty="0"/>
          </a:p>
        </p:txBody>
      </p:sp>
      <p:sp>
        <p:nvSpPr>
          <p:cNvPr id="17" name="Shape 14"/>
          <p:cNvSpPr/>
          <p:nvPr/>
        </p:nvSpPr>
        <p:spPr>
          <a:xfrm>
            <a:off x="595908" y="4496991"/>
            <a:ext cx="7951351" cy="754856"/>
          </a:xfrm>
          <a:prstGeom prst="rect">
            <a:avLst/>
          </a:prstGeom>
          <a:solidFill>
            <a:srgbClr val="000000">
              <a:alpha val="4000"/>
            </a:srgbClr>
          </a:solidFill>
          <a:ln/>
        </p:spPr>
        <p:txBody>
          <a:bodyPr/>
          <a:lstStyle/>
          <a:p>
            <a:endParaRPr lang="en-GB"/>
          </a:p>
        </p:txBody>
      </p:sp>
      <p:sp>
        <p:nvSpPr>
          <p:cNvPr id="18" name="Text 15"/>
          <p:cNvSpPr/>
          <p:nvPr/>
        </p:nvSpPr>
        <p:spPr>
          <a:xfrm>
            <a:off x="764977" y="4605457"/>
            <a:ext cx="231028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Inadequate Training</a:t>
            </a:r>
            <a:endParaRPr lang="en-US" sz="1300" dirty="0"/>
          </a:p>
        </p:txBody>
      </p:sp>
      <p:sp>
        <p:nvSpPr>
          <p:cNvPr id="19" name="Text 16"/>
          <p:cNvSpPr/>
          <p:nvPr/>
        </p:nvSpPr>
        <p:spPr>
          <a:xfrm>
            <a:off x="3418880" y="4605457"/>
            <a:ext cx="2306479" cy="537924"/>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Failing to provide sufficient safety training</a:t>
            </a:r>
            <a:endParaRPr lang="en-US" sz="1300" dirty="0"/>
          </a:p>
        </p:txBody>
      </p:sp>
      <p:sp>
        <p:nvSpPr>
          <p:cNvPr id="20" name="Text 17"/>
          <p:cNvSpPr/>
          <p:nvPr/>
        </p:nvSpPr>
        <p:spPr>
          <a:xfrm>
            <a:off x="6068973" y="4605457"/>
            <a:ext cx="2310289" cy="537924"/>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Fine up to HK$200,000 and imprisonment for 6 months</a:t>
            </a:r>
            <a:endParaRPr lang="en-US" sz="1300" dirty="0"/>
          </a:p>
        </p:txBody>
      </p:sp>
      <p:sp>
        <p:nvSpPr>
          <p:cNvPr id="21" name="Shape 18"/>
          <p:cNvSpPr/>
          <p:nvPr/>
        </p:nvSpPr>
        <p:spPr>
          <a:xfrm>
            <a:off x="595908" y="5251847"/>
            <a:ext cx="7951351" cy="1023818"/>
          </a:xfrm>
          <a:prstGeom prst="rect">
            <a:avLst/>
          </a:prstGeom>
          <a:solidFill>
            <a:srgbClr val="FFFFFF">
              <a:alpha val="4000"/>
            </a:srgbClr>
          </a:solidFill>
          <a:ln/>
        </p:spPr>
        <p:txBody>
          <a:bodyPr/>
          <a:lstStyle/>
          <a:p>
            <a:endParaRPr lang="en-GB"/>
          </a:p>
        </p:txBody>
      </p:sp>
      <p:sp>
        <p:nvSpPr>
          <p:cNvPr id="22" name="Text 19"/>
          <p:cNvSpPr/>
          <p:nvPr/>
        </p:nvSpPr>
        <p:spPr>
          <a:xfrm>
            <a:off x="764977" y="5360313"/>
            <a:ext cx="231028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Failure to Report Accidents</a:t>
            </a:r>
            <a:endParaRPr lang="en-US" sz="1300" dirty="0"/>
          </a:p>
        </p:txBody>
      </p:sp>
      <p:sp>
        <p:nvSpPr>
          <p:cNvPr id="23" name="Text 20"/>
          <p:cNvSpPr/>
          <p:nvPr/>
        </p:nvSpPr>
        <p:spPr>
          <a:xfrm>
            <a:off x="3418880" y="5360313"/>
            <a:ext cx="2306479" cy="806887"/>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Not reporting workplace accidents within the required timeframe</a:t>
            </a:r>
            <a:endParaRPr lang="en-US" sz="1300" dirty="0"/>
          </a:p>
        </p:txBody>
      </p:sp>
      <p:sp>
        <p:nvSpPr>
          <p:cNvPr id="24" name="Text 21"/>
          <p:cNvSpPr/>
          <p:nvPr/>
        </p:nvSpPr>
        <p:spPr>
          <a:xfrm>
            <a:off x="6068973" y="5360313"/>
            <a:ext cx="2310289" cy="268962"/>
          </a:xfrm>
          <a:prstGeom prst="rect">
            <a:avLst/>
          </a:prstGeom>
          <a:noFill/>
          <a:ln/>
        </p:spPr>
        <p:txBody>
          <a:bodyPr wrap="non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Fine up to HK$50,000</a:t>
            </a:r>
            <a:endParaRPr lang="en-US" sz="1300" dirty="0"/>
          </a:p>
        </p:txBody>
      </p:sp>
      <p:sp>
        <p:nvSpPr>
          <p:cNvPr id="25" name="Shape 22"/>
          <p:cNvSpPr/>
          <p:nvPr/>
        </p:nvSpPr>
        <p:spPr>
          <a:xfrm>
            <a:off x="595908" y="6275665"/>
            <a:ext cx="7951351" cy="1023818"/>
          </a:xfrm>
          <a:prstGeom prst="rect">
            <a:avLst/>
          </a:prstGeom>
          <a:solidFill>
            <a:srgbClr val="000000">
              <a:alpha val="4000"/>
            </a:srgbClr>
          </a:solidFill>
          <a:ln/>
        </p:spPr>
        <p:txBody>
          <a:bodyPr/>
          <a:lstStyle/>
          <a:p>
            <a:endParaRPr lang="en-GB"/>
          </a:p>
        </p:txBody>
      </p:sp>
      <p:sp>
        <p:nvSpPr>
          <p:cNvPr id="26" name="Text 23"/>
          <p:cNvSpPr/>
          <p:nvPr/>
        </p:nvSpPr>
        <p:spPr>
          <a:xfrm>
            <a:off x="764977" y="6384131"/>
            <a:ext cx="2310289" cy="537924"/>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Obstruction of Safety Inspectors</a:t>
            </a:r>
            <a:endParaRPr lang="en-US" sz="1300" dirty="0"/>
          </a:p>
        </p:txBody>
      </p:sp>
      <p:sp>
        <p:nvSpPr>
          <p:cNvPr id="27" name="Text 24"/>
          <p:cNvSpPr/>
          <p:nvPr/>
        </p:nvSpPr>
        <p:spPr>
          <a:xfrm>
            <a:off x="3418880" y="6384131"/>
            <a:ext cx="2306479" cy="806887"/>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Hindering or obstructing safety inspectors in their duties</a:t>
            </a:r>
            <a:endParaRPr lang="en-US" sz="1300" dirty="0"/>
          </a:p>
        </p:txBody>
      </p:sp>
      <p:sp>
        <p:nvSpPr>
          <p:cNvPr id="28" name="Text 25"/>
          <p:cNvSpPr/>
          <p:nvPr/>
        </p:nvSpPr>
        <p:spPr>
          <a:xfrm>
            <a:off x="6068973" y="6384131"/>
            <a:ext cx="2310289" cy="537924"/>
          </a:xfrm>
          <a:prstGeom prst="rect">
            <a:avLst/>
          </a:prstGeom>
          <a:noFill/>
          <a:ln/>
        </p:spPr>
        <p:txBody>
          <a:bodyPr wrap="square" lIns="0" tIns="0" rIns="0" bIns="0" rtlCol="0" anchor="t"/>
          <a:lstStyle/>
          <a:p>
            <a:pPr marL="0" indent="0">
              <a:lnSpc>
                <a:spcPts val="2100"/>
              </a:lnSpc>
              <a:buNone/>
            </a:pPr>
            <a:r>
              <a:rPr lang="en-US" sz="1300" dirty="0">
                <a:solidFill>
                  <a:srgbClr val="EBECEF"/>
                </a:solidFill>
                <a:latin typeface="Epilogue" pitchFamily="34" charset="0"/>
                <a:ea typeface="Epilogue" pitchFamily="34" charset="-122"/>
                <a:cs typeface="Epilogue" pitchFamily="34" charset="-120"/>
              </a:rPr>
              <a:t>Fine up to HK$50,000 and imprisonment for 6 months</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3063" y="694968"/>
            <a:ext cx="7261622" cy="618768"/>
          </a:xfrm>
          <a:prstGeom prst="rect">
            <a:avLst/>
          </a:prstGeom>
          <a:noFill/>
          <a:ln/>
        </p:spPr>
        <p:txBody>
          <a:bodyPr wrap="none" lIns="0" tIns="0" rIns="0" bIns="0" rtlCol="0" anchor="t"/>
          <a:lstStyle/>
          <a:p>
            <a:pPr marL="0" indent="0">
              <a:lnSpc>
                <a:spcPts val="4850"/>
              </a:lnSpc>
              <a:buNone/>
            </a:pPr>
            <a:r>
              <a:rPr lang="en-US" sz="3850" dirty="0">
                <a:solidFill>
                  <a:srgbClr val="FFFFFF"/>
                </a:solidFill>
                <a:latin typeface="Fraunces Medium" pitchFamily="34" charset="0"/>
                <a:ea typeface="Fraunces Medium" pitchFamily="34" charset="-122"/>
                <a:cs typeface="Fraunces Medium" pitchFamily="34" charset="-120"/>
              </a:rPr>
              <a:t>Practical Steps for Compliance</a:t>
            </a:r>
            <a:endParaRPr lang="en-US" sz="3850" dirty="0"/>
          </a:p>
        </p:txBody>
      </p:sp>
      <p:pic>
        <p:nvPicPr>
          <p:cNvPr id="3" name="Image 0" descr="preencoded.png"/>
          <p:cNvPicPr>
            <a:picLocks noChangeAspect="1"/>
          </p:cNvPicPr>
          <p:nvPr/>
        </p:nvPicPr>
        <p:blipFill>
          <a:blip r:embed="rId3"/>
          <a:stretch>
            <a:fillRect/>
          </a:stretch>
        </p:blipFill>
        <p:spPr>
          <a:xfrm>
            <a:off x="693063" y="1709738"/>
            <a:ext cx="3311009" cy="792123"/>
          </a:xfrm>
          <a:prstGeom prst="rect">
            <a:avLst/>
          </a:prstGeom>
        </p:spPr>
      </p:pic>
      <p:sp>
        <p:nvSpPr>
          <p:cNvPr id="4" name="Text 1"/>
          <p:cNvSpPr/>
          <p:nvPr/>
        </p:nvSpPr>
        <p:spPr>
          <a:xfrm>
            <a:off x="891064" y="2798802"/>
            <a:ext cx="2915007" cy="618649"/>
          </a:xfrm>
          <a:prstGeom prst="rect">
            <a:avLst/>
          </a:prstGeom>
          <a:noFill/>
          <a:ln/>
        </p:spPr>
        <p:txBody>
          <a:bodyPr wrap="squar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Conduct Regular Risk Assessments</a:t>
            </a:r>
            <a:endParaRPr lang="en-US" sz="1900" dirty="0"/>
          </a:p>
        </p:txBody>
      </p:sp>
      <p:sp>
        <p:nvSpPr>
          <p:cNvPr id="5" name="Text 2"/>
          <p:cNvSpPr/>
          <p:nvPr/>
        </p:nvSpPr>
        <p:spPr>
          <a:xfrm>
            <a:off x="891064" y="3536156"/>
            <a:ext cx="2915007" cy="3483769"/>
          </a:xfrm>
          <a:prstGeom prst="rect">
            <a:avLst/>
          </a:prstGeom>
          <a:noFill/>
          <a:ln/>
        </p:spPr>
        <p:txBody>
          <a:bodyPr wrap="square" lIns="0" tIns="0" rIns="0" bIns="0" rtlCol="0" anchor="t"/>
          <a:lstStyle/>
          <a:p>
            <a:pPr marL="0" indent="0" algn="l">
              <a:lnSpc>
                <a:spcPts val="2450"/>
              </a:lnSpc>
              <a:buNone/>
            </a:pPr>
            <a:r>
              <a:rPr lang="en-US" sz="1550" dirty="0">
                <a:solidFill>
                  <a:srgbClr val="EBECEF"/>
                </a:solidFill>
                <a:latin typeface="Epilogue" pitchFamily="34" charset="0"/>
                <a:ea typeface="Epilogue" pitchFamily="34" charset="-122"/>
                <a:cs typeface="Epilogue" pitchFamily="34" charset="-120"/>
              </a:rPr>
              <a:t>Implement a systematic process for identifying and evaluating workplace hazards. This should involve thorough inspections of all work areas, equipment, and processes. Engage employees in this process to gain insights from those directly involved in day-to-day operations.</a:t>
            </a:r>
            <a:endParaRPr lang="en-US" sz="1550" dirty="0"/>
          </a:p>
        </p:txBody>
      </p:sp>
      <p:pic>
        <p:nvPicPr>
          <p:cNvPr id="6" name="Image 1" descr="preencoded.png"/>
          <p:cNvPicPr>
            <a:picLocks noChangeAspect="1"/>
          </p:cNvPicPr>
          <p:nvPr/>
        </p:nvPicPr>
        <p:blipFill>
          <a:blip r:embed="rId4"/>
          <a:stretch>
            <a:fillRect/>
          </a:stretch>
        </p:blipFill>
        <p:spPr>
          <a:xfrm>
            <a:off x="4004072" y="1709738"/>
            <a:ext cx="3311128" cy="792123"/>
          </a:xfrm>
          <a:prstGeom prst="rect">
            <a:avLst/>
          </a:prstGeom>
        </p:spPr>
      </p:pic>
      <p:sp>
        <p:nvSpPr>
          <p:cNvPr id="7" name="Text 3"/>
          <p:cNvSpPr/>
          <p:nvPr/>
        </p:nvSpPr>
        <p:spPr>
          <a:xfrm>
            <a:off x="4202073" y="2798802"/>
            <a:ext cx="2915126" cy="618649"/>
          </a:xfrm>
          <a:prstGeom prst="rect">
            <a:avLst/>
          </a:prstGeom>
          <a:noFill/>
          <a:ln/>
        </p:spPr>
        <p:txBody>
          <a:bodyPr wrap="squar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Develop Comprehensive Safety Policies</a:t>
            </a:r>
            <a:endParaRPr lang="en-US" sz="1900" dirty="0"/>
          </a:p>
        </p:txBody>
      </p:sp>
      <p:sp>
        <p:nvSpPr>
          <p:cNvPr id="8" name="Text 4"/>
          <p:cNvSpPr/>
          <p:nvPr/>
        </p:nvSpPr>
        <p:spPr>
          <a:xfrm>
            <a:off x="4202073" y="3536156"/>
            <a:ext cx="2915126" cy="3800475"/>
          </a:xfrm>
          <a:prstGeom prst="rect">
            <a:avLst/>
          </a:prstGeom>
          <a:noFill/>
          <a:ln/>
        </p:spPr>
        <p:txBody>
          <a:bodyPr wrap="square" lIns="0" tIns="0" rIns="0" bIns="0" rtlCol="0" anchor="t"/>
          <a:lstStyle/>
          <a:p>
            <a:pPr marL="0" indent="0" algn="l">
              <a:lnSpc>
                <a:spcPts val="2450"/>
              </a:lnSpc>
              <a:buNone/>
            </a:pPr>
            <a:r>
              <a:rPr lang="en-US" sz="1550" dirty="0">
                <a:solidFill>
                  <a:srgbClr val="EBECEF"/>
                </a:solidFill>
                <a:latin typeface="Epilogue" pitchFamily="34" charset="0"/>
                <a:ea typeface="Epilogue" pitchFamily="34" charset="-122"/>
                <a:cs typeface="Epilogue" pitchFamily="34" charset="-120"/>
              </a:rPr>
              <a:t>Create detailed safety policies and procedures that address identified risks. These should cover all aspects of workplace safety, including emergency procedures, proper use of equipment, and reporting mechanisms for safety concerns. Ensure these policies are easily accessible to all employees.</a:t>
            </a:r>
            <a:endParaRPr lang="en-US" sz="1550" dirty="0"/>
          </a:p>
        </p:txBody>
      </p:sp>
      <p:pic>
        <p:nvPicPr>
          <p:cNvPr id="9" name="Image 2" descr="preencoded.png"/>
          <p:cNvPicPr>
            <a:picLocks noChangeAspect="1"/>
          </p:cNvPicPr>
          <p:nvPr/>
        </p:nvPicPr>
        <p:blipFill>
          <a:blip r:embed="rId5"/>
          <a:stretch>
            <a:fillRect/>
          </a:stretch>
        </p:blipFill>
        <p:spPr>
          <a:xfrm>
            <a:off x="7315200" y="1709738"/>
            <a:ext cx="3311009" cy="792123"/>
          </a:xfrm>
          <a:prstGeom prst="rect">
            <a:avLst/>
          </a:prstGeom>
        </p:spPr>
      </p:pic>
      <p:sp>
        <p:nvSpPr>
          <p:cNvPr id="10" name="Text 5"/>
          <p:cNvSpPr/>
          <p:nvPr/>
        </p:nvSpPr>
        <p:spPr>
          <a:xfrm>
            <a:off x="7513201" y="2798802"/>
            <a:ext cx="2915007" cy="618649"/>
          </a:xfrm>
          <a:prstGeom prst="rect">
            <a:avLst/>
          </a:prstGeom>
          <a:noFill/>
          <a:ln/>
        </p:spPr>
        <p:txBody>
          <a:bodyPr wrap="squar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Implement Robust Training Programmes</a:t>
            </a:r>
            <a:endParaRPr lang="en-US" sz="1900" dirty="0"/>
          </a:p>
        </p:txBody>
      </p:sp>
      <p:sp>
        <p:nvSpPr>
          <p:cNvPr id="11" name="Text 6"/>
          <p:cNvSpPr/>
          <p:nvPr/>
        </p:nvSpPr>
        <p:spPr>
          <a:xfrm>
            <a:off x="7513201" y="3536156"/>
            <a:ext cx="2915007" cy="3800475"/>
          </a:xfrm>
          <a:prstGeom prst="rect">
            <a:avLst/>
          </a:prstGeom>
          <a:noFill/>
          <a:ln/>
        </p:spPr>
        <p:txBody>
          <a:bodyPr wrap="square" lIns="0" tIns="0" rIns="0" bIns="0" rtlCol="0" anchor="t"/>
          <a:lstStyle/>
          <a:p>
            <a:pPr marL="0" indent="0" algn="l">
              <a:lnSpc>
                <a:spcPts val="2450"/>
              </a:lnSpc>
              <a:buNone/>
            </a:pPr>
            <a:r>
              <a:rPr lang="en-US" sz="1550" dirty="0">
                <a:solidFill>
                  <a:srgbClr val="EBECEF"/>
                </a:solidFill>
                <a:latin typeface="Epilogue" pitchFamily="34" charset="0"/>
                <a:ea typeface="Epilogue" pitchFamily="34" charset="-122"/>
                <a:cs typeface="Epilogue" pitchFamily="34" charset="-120"/>
              </a:rPr>
              <a:t>Design and deliver comprehensive safety training programmes for all employees. This should include general safety awareness as well as job-specific safety training. Regularly update these programmes to reflect changes in workplace conditions or new safety regulations.</a:t>
            </a:r>
            <a:endParaRPr lang="en-US" sz="1550" dirty="0"/>
          </a:p>
        </p:txBody>
      </p:sp>
      <p:pic>
        <p:nvPicPr>
          <p:cNvPr id="12" name="Image 3" descr="preencoded.png"/>
          <p:cNvPicPr>
            <a:picLocks noChangeAspect="1"/>
          </p:cNvPicPr>
          <p:nvPr/>
        </p:nvPicPr>
        <p:blipFill>
          <a:blip r:embed="rId6"/>
          <a:stretch>
            <a:fillRect/>
          </a:stretch>
        </p:blipFill>
        <p:spPr>
          <a:xfrm>
            <a:off x="10626209" y="1709738"/>
            <a:ext cx="3311128" cy="792123"/>
          </a:xfrm>
          <a:prstGeom prst="rect">
            <a:avLst/>
          </a:prstGeom>
        </p:spPr>
      </p:pic>
      <p:sp>
        <p:nvSpPr>
          <p:cNvPr id="13" name="Text 7"/>
          <p:cNvSpPr/>
          <p:nvPr/>
        </p:nvSpPr>
        <p:spPr>
          <a:xfrm>
            <a:off x="10824210" y="2798802"/>
            <a:ext cx="2915126" cy="618649"/>
          </a:xfrm>
          <a:prstGeom prst="rect">
            <a:avLst/>
          </a:prstGeom>
          <a:noFill/>
          <a:ln/>
        </p:spPr>
        <p:txBody>
          <a:bodyPr wrap="squar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Maintain Accurate Records</a:t>
            </a:r>
            <a:endParaRPr lang="en-US" sz="1900" dirty="0"/>
          </a:p>
        </p:txBody>
      </p:sp>
      <p:sp>
        <p:nvSpPr>
          <p:cNvPr id="14" name="Text 8"/>
          <p:cNvSpPr/>
          <p:nvPr/>
        </p:nvSpPr>
        <p:spPr>
          <a:xfrm>
            <a:off x="10824210" y="3536156"/>
            <a:ext cx="2915126" cy="3167063"/>
          </a:xfrm>
          <a:prstGeom prst="rect">
            <a:avLst/>
          </a:prstGeom>
          <a:noFill/>
          <a:ln/>
        </p:spPr>
        <p:txBody>
          <a:bodyPr wrap="square" lIns="0" tIns="0" rIns="0" bIns="0" rtlCol="0" anchor="t"/>
          <a:lstStyle/>
          <a:p>
            <a:pPr marL="0" indent="0" algn="l">
              <a:lnSpc>
                <a:spcPts val="2450"/>
              </a:lnSpc>
              <a:buNone/>
            </a:pPr>
            <a:r>
              <a:rPr lang="en-US" sz="1550" dirty="0">
                <a:solidFill>
                  <a:srgbClr val="EBECEF"/>
                </a:solidFill>
                <a:latin typeface="Epilogue" pitchFamily="34" charset="0"/>
                <a:ea typeface="Epilogue" pitchFamily="34" charset="-122"/>
                <a:cs typeface="Epilogue" pitchFamily="34" charset="-120"/>
              </a:rPr>
              <a:t>Keep detailed records of all safety-related activities, including risk assessments, training sessions, incident reports, and equipment maintenance. These records are crucial for demonstrating compliance and can be invaluable in the event of an inspection or legal dispute.</a:t>
            </a:r>
            <a:endParaRPr lang="en-US" sz="155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2852</Words>
  <Application>Microsoft Office PowerPoint</Application>
  <PresentationFormat>Custom</PresentationFormat>
  <Paragraphs>195</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Fraunces Medium</vt:lpstr>
      <vt:lpstr>Epilogue</vt:lpstr>
      <vt:lpstr>Garamond</vt:lpstr>
      <vt:lpstr>Arial</vt:lpstr>
      <vt:lpstr>Office Theme</vt:lpstr>
      <vt:lpstr>Organic</vt:lpstr>
      <vt:lpstr>Workplace Safety and Employer Liability:  Legal Framework and Compliance</vt:lpstr>
      <vt:lpstr>Minor House 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Okwudili Onyenwee Onwurah</cp:lastModifiedBy>
  <cp:revision>3</cp:revision>
  <dcterms:created xsi:type="dcterms:W3CDTF">2024-11-29T05:59:06Z</dcterms:created>
  <dcterms:modified xsi:type="dcterms:W3CDTF">2024-11-29T06:46:58Z</dcterms:modified>
</cp:coreProperties>
</file>