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1735C-9B59-4599-9514-255751865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47C72-ADCD-41B1-BA82-C80A6CD24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0F285-0CF3-4635-9D3E-E7C4802D6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FA20D-B663-4D4E-8CB0-0BF99E6F0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4CEE0-82C3-423E-A1A0-47079CA7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9184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B7B4-B963-499A-AB55-9FE2B856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CC52A7-0412-4083-95C7-205752AE8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D20AD-41E2-4862-92FC-4D40287FB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A3270-552B-4D82-9DFC-ED690978C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265E-0AF3-4478-B36C-8A18C2BB6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3617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993D80-2CA4-45B7-B0B7-AF34EF0612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BE5C57-8D1C-4915-99A8-94AD30799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6F072-4BB4-46FA-BD2E-5A352F9FD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8BD4F-83B8-4A5E-A159-391A84DC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DCB0E-5462-48DA-AE5F-767313CE7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16511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8C78E-0A83-4B39-9802-8D93D8CB7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ABE54-5FF9-4786-A223-26DFF9EE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 b="1"/>
            </a:lvl1pPr>
          </a:lstStyle>
          <a:p>
            <a:pPr lvl="0"/>
            <a:endParaRPr lang="en-P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67DE2-55D3-4A8A-8732-EF6152FA6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12FCF-E30F-4B9F-A568-723786172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C8C0B-ECA7-4AFB-AFC4-89130FEA3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68388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F676E-0F0A-48CB-A5DF-D610855FA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34B99-0279-46B8-B92F-E39A410D5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5FDF7-13F7-46C5-906D-AEA77ED6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D8803-9633-4116-99AF-06F7B46E3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84417-AD3F-474C-B4A5-ED359093C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69903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051F4-773C-4885-954F-CF7800D24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DF02A-FA9D-4470-8457-F7B531A3DA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3EB7B0-AFD2-4474-9994-AF199427B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BE408-4DE3-469D-BD8B-1438209B2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61950-A0A4-487F-916E-9F8F88039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1DE9B-4786-40B3-9223-CB116D2E1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1272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34FE-58E3-4E09-A983-99CCF58F2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CC370-DEA3-44BB-9BCE-F2CD5A5C8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262A1-48D2-4425-84FE-3D86EED00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EDA0FF-3220-4AB9-9C01-740F9DEE6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AE3EB3-C5E6-4CF9-815A-D497537AF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EE7E06-B947-4BC4-A296-869999966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800BE6-E1E5-4CF0-9EE4-CE8D73C08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D11919-05FB-4EE0-A93F-A81710CA2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1364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08CB5-0ED8-44AE-BE78-AF68D3DA1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9B3374-DE60-4385-8D9F-C25F38F7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461DC8-99B6-43C2-AD39-01664487F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FB326-15A1-4C13-B3BF-8B8053287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8399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DBD860-7DD7-4840-B3CF-279327F44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C32F54-0874-4C12-92E8-B4CB886F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AA78A-5CCA-4559-AC68-E5B50ABC0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879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32904-31A8-4A97-A0DA-C8888571E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BAAB7-95B1-41A9-9D02-9F2CE8693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37423-9B4E-4213-B977-12B699EC2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A4021-2788-48CD-B015-05E0204DE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C4838-72C9-4A72-B2A5-9495F8A1A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5189F-D1E8-4570-B265-D61E20A4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2242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6B36F-764E-44D1-9104-365BA5018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7F533B-23F1-4004-942D-2AC44848BB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DF8C5E-2DFE-453F-81B6-F16BD25E4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4C2AB-F986-43C5-AFD1-D1C1010AC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1FE835-B986-4AC2-AFFE-F25A7160A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A3982-37B0-4C10-B1F8-3AD2B84DF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7123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8D651B-97DB-41E9-8909-24D98F9C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3C62A-8449-44DA-923F-5D3940D7E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05C1C-E496-4797-ABE1-0C8A515325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02374-EA0D-41C3-9665-8C5A452CD4DB}" type="datetimeFigureOut">
              <a:rPr lang="en-PH" smtClean="0"/>
              <a:t>03/01/2021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3D7C9-B5E9-429D-B4B9-04462E21E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D8539-08DA-4D5A-A614-98625CA82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019E-10CD-478D-AE77-B3FD608FC2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97234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Cuboid_0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6B32-2CE1-4CEE-98B2-FE98423DF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Volume</a:t>
            </a:r>
            <a:endParaRPr lang="en-P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399721-3EAA-4395-9CFF-4201EE2EE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83014"/>
            <a:ext cx="9144000" cy="474785"/>
          </a:xfrm>
        </p:spPr>
        <p:txBody>
          <a:bodyPr/>
          <a:lstStyle/>
          <a:p>
            <a:r>
              <a:rPr lang="en-US" dirty="0"/>
              <a:t>Prepared by Teacher Jennel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50394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58034-A335-4352-9910-E87A2E4B3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What is </a:t>
            </a:r>
            <a:r>
              <a:rPr lang="en-US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Volume</a:t>
            </a:r>
            <a:r>
              <a:rPr lang="en-US" dirty="0">
                <a:solidFill>
                  <a:srgbClr val="FF0000"/>
                </a:solidFill>
              </a:rPr>
              <a:t>?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CB1EF-0C1C-4AC6-8594-B8A05A24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PH" sz="2400" dirty="0">
                <a:solidFill>
                  <a:srgbClr val="202124"/>
                </a:solidFill>
                <a:latin typeface="+mj-lt"/>
              </a:rPr>
              <a:t>Answer: </a:t>
            </a:r>
            <a:r>
              <a:rPr lang="en-PH" sz="2400" i="0" u="none" strike="noStrike" dirty="0">
                <a:solidFill>
                  <a:srgbClr val="202124"/>
                </a:solidFill>
                <a:effectLst/>
                <a:latin typeface="+mj-lt"/>
              </a:rPr>
              <a:t>It is the amount of space in a certain 3D (three-dimensional) object. Examples of 3D shapes are cube, cone, cylinder, prism, pyramid and sphere.</a:t>
            </a:r>
          </a:p>
          <a:p>
            <a:endParaRPr lang="en-PH" sz="2400" dirty="0">
              <a:solidFill>
                <a:srgbClr val="202124"/>
              </a:solidFill>
              <a:latin typeface="+mj-lt"/>
            </a:endParaRPr>
          </a:p>
          <a:p>
            <a:endParaRPr lang="en-PH" sz="2400" dirty="0">
              <a:solidFill>
                <a:srgbClr val="202124"/>
              </a:solidFill>
              <a:latin typeface="+mj-lt"/>
            </a:endParaRPr>
          </a:p>
          <a:p>
            <a:endParaRPr lang="en-PH" sz="2400" dirty="0">
              <a:solidFill>
                <a:srgbClr val="202124"/>
              </a:solidFill>
              <a:latin typeface="+mj-lt"/>
            </a:endParaRPr>
          </a:p>
          <a:p>
            <a:endParaRPr lang="en-PH" sz="2400" dirty="0">
              <a:solidFill>
                <a:srgbClr val="202124"/>
              </a:solidFill>
              <a:latin typeface="+mj-lt"/>
            </a:endParaRPr>
          </a:p>
          <a:p>
            <a:r>
              <a:rPr lang="en-PH" sz="4400" dirty="0">
                <a:solidFill>
                  <a:srgbClr val="FF0000"/>
                </a:solidFill>
                <a:latin typeface="+mj-lt"/>
              </a:rPr>
              <a:t>How is volume measured?</a:t>
            </a:r>
          </a:p>
          <a:p>
            <a:r>
              <a:rPr lang="en-PH" sz="2400" dirty="0">
                <a:latin typeface="+mj-lt"/>
              </a:rPr>
              <a:t>Answer:</a:t>
            </a:r>
            <a:r>
              <a:rPr lang="en-PH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PH" sz="2400" dirty="0">
                <a:latin typeface="+mj-lt"/>
              </a:rPr>
              <a:t>in </a:t>
            </a:r>
            <a:r>
              <a:rPr lang="en-PH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cubic units</a:t>
            </a:r>
            <a:r>
              <a:rPr lang="en-PH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PH" sz="2400" dirty="0">
                <a:latin typeface="+mj-lt"/>
              </a:rPr>
              <a:t>or </a:t>
            </a:r>
            <a:r>
              <a:rPr lang="en-PH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units</a:t>
            </a:r>
            <a:r>
              <a:rPr lang="en-PH" sz="2400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</a:t>
            </a:r>
            <a:endParaRPr lang="en-PH" sz="24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en-PH" sz="3600" dirty="0">
              <a:latin typeface="+mj-lt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220DEC0-7DD5-46E2-A731-3421C018F3D3}"/>
              </a:ext>
            </a:extLst>
          </p:cNvPr>
          <p:cNvGrpSpPr/>
          <p:nvPr/>
        </p:nvGrpSpPr>
        <p:grpSpPr>
          <a:xfrm>
            <a:off x="1673902" y="3043870"/>
            <a:ext cx="8844196" cy="1321084"/>
            <a:chOff x="974362" y="2938938"/>
            <a:chExt cx="8844196" cy="132108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6BDB17C-A5D9-437E-9530-EEA08F69BD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58485"/>
            <a:stretch/>
          </p:blipFill>
          <p:spPr>
            <a:xfrm>
              <a:off x="5629952" y="2956769"/>
              <a:ext cx="4188606" cy="1257928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3076E1F-3B53-49AC-BDAE-8F1F4F2EF41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19259" b="41515"/>
            <a:stretch/>
          </p:blipFill>
          <p:spPr>
            <a:xfrm>
              <a:off x="974362" y="2938938"/>
              <a:ext cx="4655589" cy="13210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892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53D39-17A3-4595-A589-A71D3B9DF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354" y="3122234"/>
            <a:ext cx="2264764" cy="1325563"/>
          </a:xfrm>
        </p:spPr>
        <p:txBody>
          <a:bodyPr/>
          <a:lstStyle/>
          <a:p>
            <a:r>
              <a:rPr lang="en-US" dirty="0"/>
              <a:t>prism</a:t>
            </a:r>
            <a:endParaRPr lang="en-PH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5F3590-8A28-4728-983A-DE566C98FD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1816" y="536080"/>
            <a:ext cx="3936275" cy="2952206"/>
          </a:xfrm>
        </p:spPr>
      </p:pic>
      <p:sp>
        <p:nvSpPr>
          <p:cNvPr id="7" name="Cylinder 6">
            <a:extLst>
              <a:ext uri="{FF2B5EF4-FFF2-40B4-BE49-F238E27FC236}">
                <a16:creationId xmlns:a16="http://schemas.microsoft.com/office/drawing/2014/main" id="{B5C6E0CC-70CE-4494-A735-3B34791F9A50}"/>
              </a:ext>
            </a:extLst>
          </p:cNvPr>
          <p:cNvSpPr/>
          <p:nvPr/>
        </p:nvSpPr>
        <p:spPr>
          <a:xfrm>
            <a:off x="7043074" y="1993692"/>
            <a:ext cx="2693721" cy="3582649"/>
          </a:xfrm>
          <a:prstGeom prst="can">
            <a:avLst>
              <a:gd name="adj" fmla="val 28895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D9C8386-C7EB-4B11-B36A-537C0E8E79F2}"/>
              </a:ext>
            </a:extLst>
          </p:cNvPr>
          <p:cNvSpPr txBox="1">
            <a:spLocks/>
          </p:cNvSpPr>
          <p:nvPr/>
        </p:nvSpPr>
        <p:spPr>
          <a:xfrm>
            <a:off x="6849382" y="5322575"/>
            <a:ext cx="30811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cylinder</a:t>
            </a:r>
            <a:endParaRPr lang="en-PH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EAB519-8D03-4E14-A458-AF6CCCBD1374}"/>
              </a:ext>
            </a:extLst>
          </p:cNvPr>
          <p:cNvSpPr txBox="1"/>
          <p:nvPr/>
        </p:nvSpPr>
        <p:spPr>
          <a:xfrm>
            <a:off x="703710" y="4799355"/>
            <a:ext cx="5141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= length x width x height</a:t>
            </a:r>
            <a:endParaRPr lang="en-P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4ECB9D-E53A-4712-8B76-76055C723E1D}"/>
              </a:ext>
            </a:extLst>
          </p:cNvPr>
          <p:cNvSpPr txBox="1"/>
          <p:nvPr/>
        </p:nvSpPr>
        <p:spPr>
          <a:xfrm>
            <a:off x="10003436" y="3554182"/>
            <a:ext cx="4377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= </a:t>
            </a: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𝝅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P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endParaRPr lang="en-US" sz="2800" b="1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A69A8D-F67E-4E68-8414-D96D38147F97}"/>
              </a:ext>
            </a:extLst>
          </p:cNvPr>
          <p:cNvSpPr txBox="1"/>
          <p:nvPr/>
        </p:nvSpPr>
        <p:spPr>
          <a:xfrm>
            <a:off x="1212490" y="4227227"/>
            <a:ext cx="3359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</a:t>
            </a:r>
            <a:endParaRPr lang="en-PH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C038B3-2BCA-4F98-963C-84236F98C1A5}"/>
              </a:ext>
            </a:extLst>
          </p:cNvPr>
          <p:cNvSpPr txBox="1"/>
          <p:nvPr/>
        </p:nvSpPr>
        <p:spPr>
          <a:xfrm>
            <a:off x="9844230" y="2799068"/>
            <a:ext cx="2180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</a:t>
            </a:r>
            <a:endParaRPr lang="en-PH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50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6B2BF-9683-48C5-8768-FC33CECEC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Examples of rectangular prisms in daily life</a:t>
            </a:r>
            <a:endParaRPr lang="en-PH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0A4E23F-3C6B-4C3A-9E6B-A0C65B31366F}"/>
              </a:ext>
            </a:extLst>
          </p:cNvPr>
          <p:cNvGrpSpPr/>
          <p:nvPr/>
        </p:nvGrpSpPr>
        <p:grpSpPr>
          <a:xfrm>
            <a:off x="2755900" y="1600200"/>
            <a:ext cx="6045200" cy="5257800"/>
            <a:chOff x="2921000" y="1651000"/>
            <a:chExt cx="6045200" cy="525780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822E5C8-476C-41CB-919E-016DACB353A9}"/>
                </a:ext>
              </a:extLst>
            </p:cNvPr>
            <p:cNvGrpSpPr/>
            <p:nvPr/>
          </p:nvGrpSpPr>
          <p:grpSpPr>
            <a:xfrm>
              <a:off x="2921000" y="1651000"/>
              <a:ext cx="6045200" cy="4525963"/>
              <a:chOff x="2921000" y="1651000"/>
              <a:chExt cx="6045200" cy="4525963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B00C06EB-2DEF-40F3-B0EC-A68E7F7B1A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49013" y="2076504"/>
                <a:ext cx="5493974" cy="4100459"/>
              </a:xfrm>
              <a:prstGeom prst="rect">
                <a:avLst/>
              </a:prstGeom>
            </p:spPr>
          </p:pic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2F5C713-B94B-42C6-A488-183C6837DB1D}"/>
                  </a:ext>
                </a:extLst>
              </p:cNvPr>
              <p:cNvSpPr/>
              <p:nvPr/>
            </p:nvSpPr>
            <p:spPr>
              <a:xfrm>
                <a:off x="2921000" y="1854200"/>
                <a:ext cx="2108200" cy="4191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F8FECE1-5EF6-494A-AF1B-AF4C7E9920B7}"/>
                  </a:ext>
                </a:extLst>
              </p:cNvPr>
              <p:cNvSpPr/>
              <p:nvPr/>
            </p:nvSpPr>
            <p:spPr>
              <a:xfrm>
                <a:off x="4673600" y="1651000"/>
                <a:ext cx="4292600" cy="47630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2D72720-D85F-4CB3-A54F-ADFBF59630DC}"/>
                </a:ext>
              </a:extLst>
            </p:cNvPr>
            <p:cNvSpPr/>
            <p:nvPr/>
          </p:nvSpPr>
          <p:spPr>
            <a:xfrm>
              <a:off x="3187700" y="6146800"/>
              <a:ext cx="5778500" cy="76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</p:spTree>
    <p:extLst>
      <p:ext uri="{BB962C8B-B14F-4D97-AF65-F5344CB8AC3E}">
        <p14:creationId xmlns:p14="http://schemas.microsoft.com/office/powerpoint/2010/main" val="3187891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9A283-4DC4-4255-B653-CC039440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Problems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2327F-C15D-44C5-8E84-0DAF8DB7B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13" y="3013022"/>
            <a:ext cx="7192617" cy="3029003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First, list the given information:</a:t>
            </a:r>
          </a:p>
          <a:p>
            <a:pPr marL="0" indent="0"/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long = 16 cm</a:t>
            </a:r>
          </a:p>
          <a:p>
            <a:pPr marL="0" indent="0"/>
            <a:r>
              <a:rPr lang="en-US" dirty="0">
                <a:solidFill>
                  <a:srgbClr val="FF0000"/>
                </a:solidFill>
              </a:rPr>
              <a:t>	wide = 5 cm</a:t>
            </a:r>
          </a:p>
          <a:p>
            <a:pPr marL="0" indent="0"/>
            <a:r>
              <a:rPr lang="en-US" dirty="0">
                <a:solidFill>
                  <a:srgbClr val="FF0000"/>
                </a:solidFill>
              </a:rPr>
              <a:t>	tall = 20 cm</a:t>
            </a:r>
          </a:p>
          <a:p>
            <a:pPr marL="0" indent="0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being asked? </a:t>
            </a:r>
          </a:p>
          <a:p>
            <a:pPr marL="0" indent="0"/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</a:t>
            </a:r>
            <a:r>
              <a:rPr lang="en-US" dirty="0">
                <a:solidFill>
                  <a:srgbClr val="FF0000"/>
                </a:solidFill>
              </a:rPr>
              <a:t>olume of the carton of juice.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896A5E-2844-4935-A344-D08E05A7B2C4}"/>
              </a:ext>
            </a:extLst>
          </p:cNvPr>
          <p:cNvSpPr txBox="1"/>
          <p:nvPr/>
        </p:nvSpPr>
        <p:spPr>
          <a:xfrm>
            <a:off x="6618484" y="3372737"/>
            <a:ext cx="5257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V  = length x with x height</a:t>
            </a:r>
          </a:p>
          <a:p>
            <a:r>
              <a:rPr lang="en-PH" sz="2800" b="1" dirty="0"/>
              <a:t>    = 16 cm x 5 cm x 20 cm</a:t>
            </a:r>
          </a:p>
          <a:p>
            <a:r>
              <a:rPr lang="en-PH" sz="2800" b="1" dirty="0"/>
              <a:t>    = 1,600 cubic cm or cm</a:t>
            </a:r>
            <a:r>
              <a:rPr lang="en-PH" sz="2800" b="1" baseline="30000" dirty="0"/>
              <a:t>3</a:t>
            </a:r>
            <a:endParaRPr lang="en-PH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A0FE90-C7AB-40E9-969F-46F43B271C03}"/>
              </a:ext>
            </a:extLst>
          </p:cNvPr>
          <p:cNvSpPr txBox="1"/>
          <p:nvPr/>
        </p:nvSpPr>
        <p:spPr>
          <a:xfrm>
            <a:off x="7229740" y="4757732"/>
            <a:ext cx="4646544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The volume of the carton of juice is 1,600 cm</a:t>
            </a:r>
            <a:r>
              <a:rPr lang="en-US" sz="2800" b="1" baseline="30000" dirty="0">
                <a:solidFill>
                  <a:srgbClr val="FF0000"/>
                </a:solidFill>
              </a:rPr>
              <a:t>3</a:t>
            </a:r>
            <a:endParaRPr lang="en-PH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E61F33-5D24-41C3-9601-5110FA34D5A6}"/>
              </a:ext>
            </a:extLst>
          </p:cNvPr>
          <p:cNvSpPr txBox="1"/>
          <p:nvPr/>
        </p:nvSpPr>
        <p:spPr>
          <a:xfrm>
            <a:off x="838199" y="1690688"/>
            <a:ext cx="10389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A carton of juice is 16 cm long, 5 cm wide and 20 cm tall. What is the volume of the carton?</a:t>
            </a:r>
          </a:p>
        </p:txBody>
      </p:sp>
    </p:spTree>
    <p:extLst>
      <p:ext uri="{BB962C8B-B14F-4D97-AF65-F5344CB8AC3E}">
        <p14:creationId xmlns:p14="http://schemas.microsoft.com/office/powerpoint/2010/main" val="58879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0B2BB-6E8A-4848-8FB8-373E87926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Problems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74420-AB0D-43A5-BB68-96A93C6AA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708" y="2829485"/>
            <a:ext cx="6129135" cy="3253855"/>
          </a:xfrm>
        </p:spPr>
        <p:txBody>
          <a:bodyPr>
            <a:normAutofit/>
          </a:bodyPr>
          <a:lstStyle/>
          <a:p>
            <a:pPr marL="0" indent="0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First, list the given information:</a:t>
            </a:r>
          </a:p>
          <a:p>
            <a:pPr marL="0" indent="0"/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wide = 20 cm</a:t>
            </a:r>
          </a:p>
          <a:p>
            <a:pPr marL="0" indent="0"/>
            <a:r>
              <a:rPr lang="en-US" dirty="0">
                <a:solidFill>
                  <a:srgbClr val="FF0000"/>
                </a:solidFill>
              </a:rPr>
              <a:t>	long = 36 cm</a:t>
            </a:r>
          </a:p>
          <a:p>
            <a:pPr marL="0" indent="0"/>
            <a:r>
              <a:rPr lang="en-US" dirty="0">
                <a:solidFill>
                  <a:srgbClr val="FF0000"/>
                </a:solidFill>
              </a:rPr>
              <a:t>	high = 30 cm</a:t>
            </a:r>
          </a:p>
          <a:p>
            <a:pPr marL="0" indent="0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being asked? </a:t>
            </a:r>
          </a:p>
          <a:p>
            <a:pPr marL="0" indent="0"/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olume of fish tank in liters.</a:t>
            </a:r>
            <a:endParaRPr lang="en-PH" dirty="0">
              <a:solidFill>
                <a:srgbClr val="FF0000"/>
              </a:solidFill>
            </a:endParaRPr>
          </a:p>
          <a:p>
            <a:endParaRPr lang="en-PH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EA4EEE-F1E5-4E8A-9CF6-6BCFE5FD4D9C}"/>
              </a:ext>
            </a:extLst>
          </p:cNvPr>
          <p:cNvSpPr txBox="1"/>
          <p:nvPr/>
        </p:nvSpPr>
        <p:spPr>
          <a:xfrm>
            <a:off x="6366843" y="3334004"/>
            <a:ext cx="55228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V  = length x with x height</a:t>
            </a:r>
          </a:p>
          <a:p>
            <a:r>
              <a:rPr lang="en-PH" sz="2800" b="1" dirty="0"/>
              <a:t>    = 36 cm x 20 cm x 30 cm</a:t>
            </a:r>
          </a:p>
          <a:p>
            <a:r>
              <a:rPr lang="en-PH" sz="2800" b="1" dirty="0"/>
              <a:t>    = 21,600 cubic cm or cm</a:t>
            </a:r>
            <a:r>
              <a:rPr lang="en-PH" sz="2800" b="1" baseline="30000" dirty="0"/>
              <a:t>3</a:t>
            </a:r>
            <a:endParaRPr lang="en-PH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164E43-6EB1-49A6-9509-668F02FC7E6B}"/>
              </a:ext>
            </a:extLst>
          </p:cNvPr>
          <p:cNvSpPr txBox="1"/>
          <p:nvPr/>
        </p:nvSpPr>
        <p:spPr>
          <a:xfrm>
            <a:off x="6637685" y="4597761"/>
            <a:ext cx="5045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1 liter = 1,000 </a:t>
            </a:r>
            <a:r>
              <a:rPr lang="en-PH" sz="2800" b="1" dirty="0"/>
              <a:t>cm</a:t>
            </a:r>
            <a:r>
              <a:rPr lang="en-PH" sz="2800" b="1" baseline="30000" dirty="0"/>
              <a:t>3</a:t>
            </a:r>
            <a:endParaRPr lang="en-PH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A236C-0F73-414C-A0ED-7897ADA793DD}"/>
              </a:ext>
            </a:extLst>
          </p:cNvPr>
          <p:cNvSpPr txBox="1"/>
          <p:nvPr/>
        </p:nvSpPr>
        <p:spPr>
          <a:xfrm>
            <a:off x="6096001" y="5028649"/>
            <a:ext cx="621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j-lt"/>
              </a:rPr>
              <a:t>So, 21,600 </a:t>
            </a:r>
            <a:r>
              <a:rPr lang="en-US" sz="2800" b="1" dirty="0">
                <a:latin typeface="+mj-lt"/>
                <a:cs typeface="Calibri" panose="020F0502020204030204" pitchFamily="34" charset="0"/>
              </a:rPr>
              <a:t>÷ 1,000 = 21.6 liters</a:t>
            </a:r>
            <a:endParaRPr lang="en-PH" sz="2800" b="1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686691-BDD4-47C4-BB67-F3052A62F395}"/>
              </a:ext>
            </a:extLst>
          </p:cNvPr>
          <p:cNvSpPr txBox="1"/>
          <p:nvPr/>
        </p:nvSpPr>
        <p:spPr>
          <a:xfrm>
            <a:off x="7059267" y="5682813"/>
            <a:ext cx="4646544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The capacity of fish tank is 21.6 liters</a:t>
            </a:r>
            <a:endParaRPr lang="en-PH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080F76-AE2C-4230-B9F8-960347A39D23}"/>
              </a:ext>
            </a:extLst>
          </p:cNvPr>
          <p:cNvSpPr txBox="1"/>
          <p:nvPr/>
        </p:nvSpPr>
        <p:spPr>
          <a:xfrm>
            <a:off x="619727" y="1444490"/>
            <a:ext cx="107340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800" b="1" dirty="0"/>
              <a:t>2. A fish tank in a rectangular shape is 20 cm wide and 36 cm long and 30 cm high. What is the capacity of the fish tank in liters?</a:t>
            </a:r>
          </a:p>
        </p:txBody>
      </p:sp>
    </p:spTree>
    <p:extLst>
      <p:ext uri="{BB962C8B-B14F-4D97-AF65-F5344CB8AC3E}">
        <p14:creationId xmlns:p14="http://schemas.microsoft.com/office/powerpoint/2010/main" val="414349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288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Comic Sans MS</vt:lpstr>
      <vt:lpstr>Office Theme</vt:lpstr>
      <vt:lpstr>Volume</vt:lpstr>
      <vt:lpstr>What is Volume?</vt:lpstr>
      <vt:lpstr>prism</vt:lpstr>
      <vt:lpstr>Examples of rectangular prisms in daily life</vt:lpstr>
      <vt:lpstr>Example Problems</vt:lpstr>
      <vt:lpstr>Example Problems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Volume</dc:title>
  <dc:creator>Jennel Gundran</dc:creator>
  <cp:lastModifiedBy>Jennel Gundran</cp:lastModifiedBy>
  <cp:revision>10</cp:revision>
  <dcterms:created xsi:type="dcterms:W3CDTF">2021-01-03T14:59:44Z</dcterms:created>
  <dcterms:modified xsi:type="dcterms:W3CDTF">2021-01-03T17:13:08Z</dcterms:modified>
</cp:coreProperties>
</file>