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00B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678" y="482294"/>
            <a:ext cx="11269446" cy="1509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03" y="2326211"/>
            <a:ext cx="7854315" cy="503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259203" y="1043939"/>
              <a:ext cx="10408920" cy="1614170"/>
            </a:xfrm>
            <a:custGeom>
              <a:avLst/>
              <a:gdLst/>
              <a:ahLst/>
              <a:cxnLst/>
              <a:rect l="l" t="t" r="r" b="b"/>
              <a:pathLst>
                <a:path w="10408920" h="1614170">
                  <a:moveTo>
                    <a:pt x="10408920" y="789432"/>
                  </a:moveTo>
                  <a:lnTo>
                    <a:pt x="9538703" y="789432"/>
                  </a:lnTo>
                  <a:lnTo>
                    <a:pt x="9538703" y="0"/>
                  </a:lnTo>
                  <a:lnTo>
                    <a:pt x="870204" y="0"/>
                  </a:lnTo>
                  <a:lnTo>
                    <a:pt x="870204" y="789432"/>
                  </a:lnTo>
                  <a:lnTo>
                    <a:pt x="0" y="789432"/>
                  </a:lnTo>
                  <a:lnTo>
                    <a:pt x="0" y="1613916"/>
                  </a:lnTo>
                  <a:lnTo>
                    <a:pt x="10408920" y="1613916"/>
                  </a:lnTo>
                  <a:lnTo>
                    <a:pt x="10408920" y="78943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16960" y="918718"/>
            <a:ext cx="8692515" cy="9036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-145" b="1">
                <a:solidFill>
                  <a:srgbClr val="FFFF00"/>
                </a:solidFill>
                <a:latin typeface="Times New Roman"/>
                <a:cs typeface="Times New Roman"/>
              </a:rPr>
              <a:t>Private</a:t>
            </a:r>
            <a:r>
              <a:rPr dirty="0" sz="575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vs.</a:t>
            </a:r>
            <a:r>
              <a:rPr dirty="0" sz="575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Public</a:t>
            </a:r>
            <a:r>
              <a:rPr dirty="0" sz="5750" spc="-1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10" b="1">
                <a:solidFill>
                  <a:srgbClr val="FFFF00"/>
                </a:solidFill>
                <a:latin typeface="Times New Roman"/>
                <a:cs typeface="Times New Roman"/>
              </a:rPr>
              <a:t>Nuisance:</a:t>
            </a:r>
            <a:endParaRPr sz="57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46757" y="1707845"/>
            <a:ext cx="10440035" cy="903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-100" b="1">
                <a:solidFill>
                  <a:srgbClr val="FFFF00"/>
                </a:solidFill>
                <a:latin typeface="Times New Roman"/>
                <a:cs typeface="Times New Roman"/>
              </a:rPr>
              <a:t>Key</a:t>
            </a:r>
            <a:r>
              <a:rPr dirty="0" sz="5750" spc="-1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Differences</a:t>
            </a:r>
            <a:r>
              <a:rPr dirty="0" sz="5750" spc="-1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dirty="0" sz="5750" spc="-1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Case</a:t>
            </a:r>
            <a:r>
              <a:rPr dirty="0" sz="5750" spc="-1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10" b="1">
                <a:solidFill>
                  <a:srgbClr val="FFFF00"/>
                </a:solidFill>
                <a:latin typeface="Times New Roman"/>
                <a:cs typeface="Times New Roman"/>
              </a:rPr>
              <a:t>Studies</a:t>
            </a:r>
            <a:endParaRPr sz="575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46542" y="6638226"/>
            <a:ext cx="11537315" cy="776605"/>
            <a:chOff x="1546542" y="6638226"/>
            <a:chExt cx="11537315" cy="776605"/>
          </a:xfrm>
        </p:grpSpPr>
        <p:sp>
          <p:nvSpPr>
            <p:cNvPr id="13" name="object 13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1152144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11521440" y="760476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0" y="760476"/>
                  </a:moveTo>
                  <a:lnTo>
                    <a:pt x="11521440" y="760476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46903" y="6757517"/>
            <a:ext cx="37369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Dr</a:t>
            </a:r>
            <a:r>
              <a:rPr dirty="0" sz="2700" spc="-12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1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O.</a:t>
            </a:r>
            <a:r>
              <a:rPr dirty="0" sz="2700" spc="-12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spc="-40" b="1">
                <a:solidFill>
                  <a:srgbClr val="6F2F9F"/>
                </a:solidFill>
                <a:latin typeface="Times New Roman"/>
                <a:cs typeface="Times New Roman"/>
              </a:rPr>
              <a:t>Onwurah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46542" y="2901378"/>
            <a:ext cx="11537315" cy="3789679"/>
            <a:chOff x="1546542" y="2901378"/>
            <a:chExt cx="11537315" cy="3789679"/>
          </a:xfrm>
        </p:grpSpPr>
        <p:sp>
          <p:nvSpPr>
            <p:cNvPr id="17" name="object 17" descr=""/>
            <p:cNvSpPr/>
            <p:nvPr/>
          </p:nvSpPr>
          <p:spPr>
            <a:xfrm>
              <a:off x="1554480" y="2909316"/>
              <a:ext cx="11521440" cy="3773804"/>
            </a:xfrm>
            <a:custGeom>
              <a:avLst/>
              <a:gdLst/>
              <a:ahLst/>
              <a:cxnLst/>
              <a:rect l="l" t="t" r="r" b="b"/>
              <a:pathLst>
                <a:path w="11521440" h="3773804">
                  <a:moveTo>
                    <a:pt x="11521440" y="0"/>
                  </a:moveTo>
                  <a:lnTo>
                    <a:pt x="0" y="0"/>
                  </a:lnTo>
                  <a:lnTo>
                    <a:pt x="0" y="2451862"/>
                  </a:lnTo>
                  <a:lnTo>
                    <a:pt x="5289042" y="2451862"/>
                  </a:lnTo>
                  <a:lnTo>
                    <a:pt x="5289042" y="2830068"/>
                  </a:lnTo>
                  <a:lnTo>
                    <a:pt x="4817364" y="2830068"/>
                  </a:lnTo>
                  <a:lnTo>
                    <a:pt x="5760720" y="3773424"/>
                  </a:lnTo>
                  <a:lnTo>
                    <a:pt x="6704076" y="2830068"/>
                  </a:lnTo>
                  <a:lnTo>
                    <a:pt x="6232398" y="2830068"/>
                  </a:lnTo>
                  <a:lnTo>
                    <a:pt x="6232398" y="2451862"/>
                  </a:lnTo>
                  <a:lnTo>
                    <a:pt x="11521440" y="2451862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54480" y="2909316"/>
              <a:ext cx="11521440" cy="3773804"/>
            </a:xfrm>
            <a:custGeom>
              <a:avLst/>
              <a:gdLst/>
              <a:ahLst/>
              <a:cxnLst/>
              <a:rect l="l" t="t" r="r" b="b"/>
              <a:pathLst>
                <a:path w="11521440" h="3773804">
                  <a:moveTo>
                    <a:pt x="11521440" y="2451862"/>
                  </a:moveTo>
                  <a:lnTo>
                    <a:pt x="6232398" y="2451862"/>
                  </a:lnTo>
                  <a:lnTo>
                    <a:pt x="6232398" y="2830068"/>
                  </a:lnTo>
                  <a:lnTo>
                    <a:pt x="6704076" y="2830068"/>
                  </a:lnTo>
                  <a:lnTo>
                    <a:pt x="5760720" y="3773424"/>
                  </a:lnTo>
                  <a:lnTo>
                    <a:pt x="4817364" y="2830068"/>
                  </a:lnTo>
                  <a:lnTo>
                    <a:pt x="5289042" y="2830068"/>
                  </a:lnTo>
                  <a:lnTo>
                    <a:pt x="5289042" y="2451862"/>
                  </a:lnTo>
                  <a:lnTo>
                    <a:pt x="0" y="2451862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45186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994661" y="3128009"/>
            <a:ext cx="10642600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990"/>
              </a:lnSpc>
              <a:spcBef>
                <a:spcPts val="100"/>
              </a:spcBef>
            </a:pPr>
            <a:r>
              <a:rPr dirty="0" sz="2700" spc="-80" b="1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 b="1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(Abuja,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Nigeria);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990"/>
              </a:lnSpc>
            </a:pPr>
            <a:r>
              <a:rPr dirty="0" sz="2700" spc="-55">
                <a:solidFill>
                  <a:srgbClr val="FFFFFF"/>
                </a:solidFill>
                <a:latin typeface="Times New Roman"/>
                <a:cs typeface="Times New Roman"/>
              </a:rPr>
              <a:t>(Exeter,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46542" y="4035234"/>
            <a:ext cx="11537315" cy="1526540"/>
          </a:xfrm>
          <a:prstGeom prst="rect">
            <a:avLst/>
          </a:prstGeom>
          <a:solidFill>
            <a:srgbClr val="D9DECD">
              <a:alpha val="90194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700"/>
              </a:lnSpc>
            </a:pPr>
            <a:r>
              <a:rPr dirty="0" sz="5300" spc="90">
                <a:latin typeface="Times New Roman"/>
                <a:cs typeface="Times New Roman"/>
              </a:rPr>
              <a:t>PhD</a:t>
            </a:r>
            <a:r>
              <a:rPr dirty="0" sz="5300" spc="-200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in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 spc="-280">
                <a:latin typeface="Times New Roman"/>
                <a:cs typeface="Times New Roman"/>
              </a:rPr>
              <a:t>Law</a:t>
            </a:r>
            <a:r>
              <a:rPr dirty="0" sz="5300" spc="-55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(Hong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 spc="-10">
                <a:latin typeface="Times New Roman"/>
                <a:cs typeface="Times New Roman"/>
              </a:rPr>
              <a:t>Kong)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504803" y="7215632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11/22/2024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900786" y="7215632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072" y="523189"/>
            <a:ext cx="6243320" cy="5822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0"/>
              <a:t>Case</a:t>
            </a:r>
            <a:r>
              <a:rPr dirty="0" spc="-420"/>
              <a:t> </a:t>
            </a:r>
            <a:r>
              <a:rPr dirty="0" spc="-325"/>
              <a:t>Study:</a:t>
            </a:r>
            <a:r>
              <a:rPr dirty="0" spc="-420"/>
              <a:t> </a:t>
            </a:r>
            <a:r>
              <a:rPr dirty="0" spc="-280"/>
              <a:t>Private</a:t>
            </a:r>
            <a:r>
              <a:rPr dirty="0" spc="-440"/>
              <a:t> </a:t>
            </a:r>
            <a:r>
              <a:rPr dirty="0" spc="-420"/>
              <a:t>Nuisance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96468" y="4069079"/>
            <a:ext cx="13237844" cy="920750"/>
            <a:chOff x="696468" y="4069079"/>
            <a:chExt cx="13237844" cy="920750"/>
          </a:xfrm>
        </p:grpSpPr>
        <p:sp>
          <p:nvSpPr>
            <p:cNvPr id="4" name="object 4" descr=""/>
            <p:cNvSpPr/>
            <p:nvPr/>
          </p:nvSpPr>
          <p:spPr>
            <a:xfrm>
              <a:off x="696468" y="4069079"/>
              <a:ext cx="13237844" cy="719455"/>
            </a:xfrm>
            <a:custGeom>
              <a:avLst/>
              <a:gdLst/>
              <a:ahLst/>
              <a:cxnLst/>
              <a:rect l="l" t="t" r="r" b="b"/>
              <a:pathLst>
                <a:path w="13237844" h="719454">
                  <a:moveTo>
                    <a:pt x="13237464" y="701548"/>
                  </a:moveTo>
                  <a:lnTo>
                    <a:pt x="13232384" y="696468"/>
                  </a:lnTo>
                  <a:lnTo>
                    <a:pt x="2594864" y="696468"/>
                  </a:lnTo>
                  <a:lnTo>
                    <a:pt x="2599944" y="691388"/>
                  </a:lnTo>
                  <a:lnTo>
                    <a:pt x="2599944" y="5080"/>
                  </a:lnTo>
                  <a:lnTo>
                    <a:pt x="2594864" y="0"/>
                  </a:lnTo>
                  <a:lnTo>
                    <a:pt x="2582164" y="0"/>
                  </a:lnTo>
                  <a:lnTo>
                    <a:pt x="2577084" y="5080"/>
                  </a:lnTo>
                  <a:lnTo>
                    <a:pt x="2577084" y="11430"/>
                  </a:lnTo>
                  <a:lnTo>
                    <a:pt x="2577084" y="691388"/>
                  </a:lnTo>
                  <a:lnTo>
                    <a:pt x="2582164" y="696468"/>
                  </a:lnTo>
                  <a:lnTo>
                    <a:pt x="5118" y="696468"/>
                  </a:lnTo>
                  <a:lnTo>
                    <a:pt x="0" y="701548"/>
                  </a:lnTo>
                  <a:lnTo>
                    <a:pt x="0" y="707898"/>
                  </a:lnTo>
                  <a:lnTo>
                    <a:pt x="0" y="714248"/>
                  </a:lnTo>
                  <a:lnTo>
                    <a:pt x="5118" y="719328"/>
                  </a:lnTo>
                  <a:lnTo>
                    <a:pt x="13232384" y="719328"/>
                  </a:lnTo>
                  <a:lnTo>
                    <a:pt x="13237464" y="714248"/>
                  </a:lnTo>
                  <a:lnTo>
                    <a:pt x="13237464" y="701548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060191" y="4541519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18210" y="0"/>
                  </a:moveTo>
                  <a:lnTo>
                    <a:pt x="29844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4"/>
                  </a:lnTo>
                  <a:lnTo>
                    <a:pt x="0" y="418210"/>
                  </a:lnTo>
                  <a:lnTo>
                    <a:pt x="2341" y="429839"/>
                  </a:lnTo>
                  <a:lnTo>
                    <a:pt x="8731" y="439324"/>
                  </a:lnTo>
                  <a:lnTo>
                    <a:pt x="18216" y="445714"/>
                  </a:lnTo>
                  <a:lnTo>
                    <a:pt x="29844" y="448055"/>
                  </a:lnTo>
                  <a:lnTo>
                    <a:pt x="418210" y="448055"/>
                  </a:lnTo>
                  <a:lnTo>
                    <a:pt x="429839" y="445714"/>
                  </a:lnTo>
                  <a:lnTo>
                    <a:pt x="439324" y="439324"/>
                  </a:lnTo>
                  <a:lnTo>
                    <a:pt x="445714" y="429839"/>
                  </a:lnTo>
                  <a:lnTo>
                    <a:pt x="448056" y="418210"/>
                  </a:lnTo>
                  <a:lnTo>
                    <a:pt x="448056" y="29844"/>
                  </a:lnTo>
                  <a:lnTo>
                    <a:pt x="445714" y="18216"/>
                  </a:lnTo>
                  <a:lnTo>
                    <a:pt x="439324" y="8731"/>
                  </a:lnTo>
                  <a:lnTo>
                    <a:pt x="429839" y="2341"/>
                  </a:lnTo>
                  <a:lnTo>
                    <a:pt x="418210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222751" y="4542866"/>
            <a:ext cx="12318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5">
                <a:solidFill>
                  <a:srgbClr val="D9E0FF"/>
                </a:solidFill>
                <a:latin typeface="Arial Black"/>
                <a:cs typeface="Arial Black"/>
              </a:rPr>
              <a:t>1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0280" y="1842642"/>
            <a:ext cx="4625975" cy="1979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D9E0FF"/>
                </a:solidFill>
                <a:latin typeface="Arial Black"/>
                <a:cs typeface="Arial Black"/>
              </a:rPr>
              <a:t>Background</a:t>
            </a:r>
            <a:endParaRPr sz="1800">
              <a:latin typeface="Arial Black"/>
              <a:cs typeface="Arial Black"/>
            </a:endParaRPr>
          </a:p>
          <a:p>
            <a:pPr algn="ctr" marL="12065" marR="5080" indent="-1270">
              <a:lnSpc>
                <a:spcPct val="133600"/>
              </a:lnSpc>
              <a:spcBef>
                <a:spcPts val="805"/>
              </a:spcBef>
            </a:pP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landmark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St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Helen's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Smelting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Co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Tipping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40">
                <a:solidFill>
                  <a:srgbClr val="D9E0FF"/>
                </a:solidFill>
                <a:latin typeface="Arial"/>
                <a:cs typeface="Arial"/>
              </a:rPr>
              <a:t>(1865)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11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HL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Cas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35">
                <a:solidFill>
                  <a:srgbClr val="D9E0FF"/>
                </a:solidFill>
                <a:latin typeface="Arial"/>
                <a:cs typeface="Arial"/>
              </a:rPr>
              <a:t>642,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William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Tipping,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landowner,</a:t>
            </a:r>
            <a:r>
              <a:rPr dirty="0" sz="1550" spc="1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sued</a:t>
            </a:r>
            <a:r>
              <a:rPr dirty="0" sz="1550" spc="1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St</a:t>
            </a:r>
            <a:r>
              <a:rPr dirty="0" sz="1550" spc="1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Helen's</a:t>
            </a:r>
            <a:r>
              <a:rPr dirty="0" sz="1550" spc="1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Smelting</a:t>
            </a:r>
            <a:r>
              <a:rPr dirty="0" sz="1550" spc="1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Company</a:t>
            </a:r>
            <a:r>
              <a:rPr dirty="0" sz="1550" spc="1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for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caused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4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his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trees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shrubs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noxious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vapors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from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copper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smelting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operations.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747003" y="4541520"/>
            <a:ext cx="448309" cy="920750"/>
            <a:chOff x="5747003" y="4541520"/>
            <a:chExt cx="448309" cy="920750"/>
          </a:xfrm>
        </p:grpSpPr>
        <p:sp>
          <p:nvSpPr>
            <p:cNvPr id="9" name="object 9" descr=""/>
            <p:cNvSpPr/>
            <p:nvPr/>
          </p:nvSpPr>
          <p:spPr>
            <a:xfrm>
              <a:off x="5960363" y="4765548"/>
              <a:ext cx="22860" cy="696595"/>
            </a:xfrm>
            <a:custGeom>
              <a:avLst/>
              <a:gdLst/>
              <a:ahLst/>
              <a:cxnLst/>
              <a:rect l="l" t="t" r="r" b="b"/>
              <a:pathLst>
                <a:path w="22860" h="696595">
                  <a:moveTo>
                    <a:pt x="17780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91388"/>
                  </a:lnTo>
                  <a:lnTo>
                    <a:pt x="5080" y="696468"/>
                  </a:lnTo>
                  <a:lnTo>
                    <a:pt x="17780" y="696468"/>
                  </a:lnTo>
                  <a:lnTo>
                    <a:pt x="22860" y="691388"/>
                  </a:lnTo>
                  <a:lnTo>
                    <a:pt x="22860" y="507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747003" y="4541520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18211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4"/>
                  </a:lnTo>
                  <a:lnTo>
                    <a:pt x="0" y="418210"/>
                  </a:lnTo>
                  <a:lnTo>
                    <a:pt x="2341" y="429839"/>
                  </a:lnTo>
                  <a:lnTo>
                    <a:pt x="8731" y="439324"/>
                  </a:lnTo>
                  <a:lnTo>
                    <a:pt x="18216" y="445714"/>
                  </a:lnTo>
                  <a:lnTo>
                    <a:pt x="29845" y="448055"/>
                  </a:lnTo>
                  <a:lnTo>
                    <a:pt x="418211" y="448055"/>
                  </a:lnTo>
                  <a:lnTo>
                    <a:pt x="429839" y="445714"/>
                  </a:lnTo>
                  <a:lnTo>
                    <a:pt x="439324" y="439324"/>
                  </a:lnTo>
                  <a:lnTo>
                    <a:pt x="445714" y="429839"/>
                  </a:lnTo>
                  <a:lnTo>
                    <a:pt x="448056" y="418210"/>
                  </a:lnTo>
                  <a:lnTo>
                    <a:pt x="448056" y="29844"/>
                  </a:lnTo>
                  <a:lnTo>
                    <a:pt x="445714" y="18216"/>
                  </a:lnTo>
                  <a:lnTo>
                    <a:pt x="439324" y="8731"/>
                  </a:lnTo>
                  <a:lnTo>
                    <a:pt x="429839" y="2341"/>
                  </a:lnTo>
                  <a:lnTo>
                    <a:pt x="418211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887592" y="4542866"/>
            <a:ext cx="1701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90">
                <a:solidFill>
                  <a:srgbClr val="D9E0FF"/>
                </a:solidFill>
                <a:latin typeface="Arial Black"/>
                <a:cs typeface="Arial Black"/>
              </a:rPr>
              <a:t>2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34866" y="5639180"/>
            <a:ext cx="4671695" cy="1979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solidFill>
                  <a:srgbClr val="D9E0FF"/>
                </a:solidFill>
                <a:latin typeface="Arial Black"/>
                <a:cs typeface="Arial Black"/>
              </a:rPr>
              <a:t>Legal</a:t>
            </a:r>
            <a:r>
              <a:rPr dirty="0" sz="1800" spc="-19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D9E0FF"/>
                </a:solidFill>
                <a:latin typeface="Arial Black"/>
                <a:cs typeface="Arial Black"/>
              </a:rPr>
              <a:t>Issue</a:t>
            </a:r>
            <a:endParaRPr sz="1800">
              <a:latin typeface="Arial Black"/>
              <a:cs typeface="Arial Black"/>
            </a:endParaRPr>
          </a:p>
          <a:p>
            <a:pPr algn="ctr" marL="12065" marR="5080" indent="-1270">
              <a:lnSpc>
                <a:spcPct val="133600"/>
              </a:lnSpc>
              <a:spcBef>
                <a:spcPts val="805"/>
              </a:spcBef>
            </a:pP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court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had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determine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whether</a:t>
            </a:r>
            <a:r>
              <a:rPr dirty="0" sz="15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smelting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company's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activities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constituted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private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nuisance,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considering</a:t>
            </a:r>
            <a:r>
              <a:rPr dirty="0" sz="15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95">
                <a:solidFill>
                  <a:srgbClr val="D9E0FF"/>
                </a:solidFill>
                <a:latin typeface="Arial"/>
                <a:cs typeface="Arial"/>
              </a:rPr>
              <a:t>both</a:t>
            </a:r>
            <a:r>
              <a:rPr dirty="0" sz="15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physical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550" spc="1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to 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comfort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an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industrial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area.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435340" y="4069079"/>
            <a:ext cx="447040" cy="920750"/>
            <a:chOff x="8435340" y="4069079"/>
            <a:chExt cx="447040" cy="920750"/>
          </a:xfrm>
        </p:grpSpPr>
        <p:sp>
          <p:nvSpPr>
            <p:cNvPr id="14" name="object 14" descr=""/>
            <p:cNvSpPr/>
            <p:nvPr/>
          </p:nvSpPr>
          <p:spPr>
            <a:xfrm>
              <a:off x="8647176" y="4069079"/>
              <a:ext cx="22860" cy="696595"/>
            </a:xfrm>
            <a:custGeom>
              <a:avLst/>
              <a:gdLst/>
              <a:ahLst/>
              <a:cxnLst/>
              <a:rect l="l" t="t" r="r" b="b"/>
              <a:pathLst>
                <a:path w="22859" h="696595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91388"/>
                  </a:lnTo>
                  <a:lnTo>
                    <a:pt x="5079" y="696468"/>
                  </a:lnTo>
                  <a:lnTo>
                    <a:pt x="17779" y="696468"/>
                  </a:lnTo>
                  <a:lnTo>
                    <a:pt x="22859" y="691388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435340" y="4541519"/>
              <a:ext cx="447040" cy="448309"/>
            </a:xfrm>
            <a:custGeom>
              <a:avLst/>
              <a:gdLst/>
              <a:ahLst/>
              <a:cxnLst/>
              <a:rect l="l" t="t" r="r" b="b"/>
              <a:pathLst>
                <a:path w="447040" h="448310">
                  <a:moveTo>
                    <a:pt x="416813" y="0"/>
                  </a:moveTo>
                  <a:lnTo>
                    <a:pt x="29717" y="0"/>
                  </a:ln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7"/>
                  </a:lnTo>
                  <a:lnTo>
                    <a:pt x="0" y="418338"/>
                  </a:lnTo>
                  <a:lnTo>
                    <a:pt x="2339" y="429893"/>
                  </a:lnTo>
                  <a:lnTo>
                    <a:pt x="8715" y="439340"/>
                  </a:lnTo>
                  <a:lnTo>
                    <a:pt x="18162" y="445716"/>
                  </a:lnTo>
                  <a:lnTo>
                    <a:pt x="29717" y="448055"/>
                  </a:lnTo>
                  <a:lnTo>
                    <a:pt x="416813" y="448055"/>
                  </a:lnTo>
                  <a:lnTo>
                    <a:pt x="428369" y="445716"/>
                  </a:lnTo>
                  <a:lnTo>
                    <a:pt x="437816" y="439340"/>
                  </a:lnTo>
                  <a:lnTo>
                    <a:pt x="444192" y="429893"/>
                  </a:lnTo>
                  <a:lnTo>
                    <a:pt x="446531" y="418338"/>
                  </a:lnTo>
                  <a:lnTo>
                    <a:pt x="446531" y="29717"/>
                  </a:lnTo>
                  <a:lnTo>
                    <a:pt x="444192" y="18162"/>
                  </a:lnTo>
                  <a:lnTo>
                    <a:pt x="437816" y="8715"/>
                  </a:lnTo>
                  <a:lnTo>
                    <a:pt x="428369" y="2339"/>
                  </a:lnTo>
                  <a:lnTo>
                    <a:pt x="416813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572881" y="4542866"/>
            <a:ext cx="1733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60">
                <a:solidFill>
                  <a:srgbClr val="D9E0FF"/>
                </a:solidFill>
                <a:latin typeface="Arial Black"/>
                <a:cs typeface="Arial Black"/>
              </a:rPr>
              <a:t>3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99453" y="1524127"/>
            <a:ext cx="4717415" cy="2296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D9E0FF"/>
                </a:solidFill>
                <a:latin typeface="Arial Black"/>
                <a:cs typeface="Arial Black"/>
              </a:rPr>
              <a:t>Ruling</a:t>
            </a:r>
            <a:endParaRPr sz="1800">
              <a:latin typeface="Arial Black"/>
              <a:cs typeface="Arial Black"/>
            </a:endParaRPr>
          </a:p>
          <a:p>
            <a:pPr algn="ctr" marL="12065" marR="5080">
              <a:lnSpc>
                <a:spcPct val="133700"/>
              </a:lnSpc>
              <a:spcBef>
                <a:spcPts val="805"/>
              </a:spcBef>
            </a:pP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House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Lords</a:t>
            </a:r>
            <a:r>
              <a:rPr dirty="0" sz="15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held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while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some 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discomfort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might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expected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industrial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area,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visible</a:t>
            </a:r>
            <a:r>
              <a:rPr dirty="0" sz="15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was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not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acceptable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regardless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location.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established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principle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physical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actionable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per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se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cases.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122152" y="4541520"/>
            <a:ext cx="448309" cy="920750"/>
            <a:chOff x="11122152" y="4541520"/>
            <a:chExt cx="448309" cy="920750"/>
          </a:xfrm>
        </p:grpSpPr>
        <p:sp>
          <p:nvSpPr>
            <p:cNvPr id="19" name="object 19" descr=""/>
            <p:cNvSpPr/>
            <p:nvPr/>
          </p:nvSpPr>
          <p:spPr>
            <a:xfrm>
              <a:off x="11333988" y="4765548"/>
              <a:ext cx="22860" cy="696595"/>
            </a:xfrm>
            <a:custGeom>
              <a:avLst/>
              <a:gdLst/>
              <a:ahLst/>
              <a:cxnLst/>
              <a:rect l="l" t="t" r="r" b="b"/>
              <a:pathLst>
                <a:path w="22859" h="696595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91388"/>
                  </a:lnTo>
                  <a:lnTo>
                    <a:pt x="5079" y="696468"/>
                  </a:lnTo>
                  <a:lnTo>
                    <a:pt x="17779" y="696468"/>
                  </a:lnTo>
                  <a:lnTo>
                    <a:pt x="22859" y="691388"/>
                  </a:lnTo>
                  <a:lnTo>
                    <a:pt x="22859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122152" y="4541520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418211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4"/>
                  </a:lnTo>
                  <a:lnTo>
                    <a:pt x="0" y="418210"/>
                  </a:lnTo>
                  <a:lnTo>
                    <a:pt x="2341" y="429839"/>
                  </a:lnTo>
                  <a:lnTo>
                    <a:pt x="8731" y="439324"/>
                  </a:lnTo>
                  <a:lnTo>
                    <a:pt x="18216" y="445714"/>
                  </a:lnTo>
                  <a:lnTo>
                    <a:pt x="29845" y="448055"/>
                  </a:lnTo>
                  <a:lnTo>
                    <a:pt x="418211" y="448055"/>
                  </a:lnTo>
                  <a:lnTo>
                    <a:pt x="429839" y="445714"/>
                  </a:lnTo>
                  <a:lnTo>
                    <a:pt x="439324" y="439324"/>
                  </a:lnTo>
                  <a:lnTo>
                    <a:pt x="445714" y="429839"/>
                  </a:lnTo>
                  <a:lnTo>
                    <a:pt x="448055" y="418210"/>
                  </a:lnTo>
                  <a:lnTo>
                    <a:pt x="448055" y="29844"/>
                  </a:lnTo>
                  <a:lnTo>
                    <a:pt x="445714" y="18216"/>
                  </a:lnTo>
                  <a:lnTo>
                    <a:pt x="439324" y="8731"/>
                  </a:lnTo>
                  <a:lnTo>
                    <a:pt x="429839" y="2341"/>
                  </a:lnTo>
                  <a:lnTo>
                    <a:pt x="418211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1257915" y="4542866"/>
            <a:ext cx="17843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15">
                <a:solidFill>
                  <a:srgbClr val="D9E0FF"/>
                </a:solidFill>
                <a:latin typeface="Arial Black"/>
                <a:cs typeface="Arial Black"/>
              </a:rPr>
              <a:t>4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99550" y="5639180"/>
            <a:ext cx="4492625" cy="1979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D9E0FF"/>
                </a:solidFill>
                <a:latin typeface="Arial Black"/>
                <a:cs typeface="Arial Black"/>
              </a:rPr>
              <a:t>Impact</a:t>
            </a:r>
            <a:endParaRPr sz="1800">
              <a:latin typeface="Arial Black"/>
              <a:cs typeface="Arial Black"/>
            </a:endParaRPr>
          </a:p>
          <a:p>
            <a:pPr algn="ctr" marL="12700" marR="5080" indent="-1270">
              <a:lnSpc>
                <a:spcPct val="133600"/>
              </a:lnSpc>
              <a:spcBef>
                <a:spcPts val="805"/>
              </a:spcBef>
            </a:pP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set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precedent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distinguishing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between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nuisances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causing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physical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5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those</a:t>
            </a:r>
            <a:r>
              <a:rPr dirty="0" sz="155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causing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sensible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personal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discomfort,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influencing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95">
                <a:solidFill>
                  <a:srgbClr val="D9E0FF"/>
                </a:solidFill>
                <a:latin typeface="Arial"/>
                <a:cs typeface="Arial"/>
              </a:rPr>
              <a:t>future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cases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environmental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regulations.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678" y="482294"/>
            <a:ext cx="5770880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480"/>
              <a:t>Case</a:t>
            </a:r>
            <a:r>
              <a:rPr dirty="0" sz="3500" spc="-420"/>
              <a:t> </a:t>
            </a:r>
            <a:r>
              <a:rPr dirty="0" sz="3500" spc="-305"/>
              <a:t>Study:</a:t>
            </a:r>
            <a:r>
              <a:rPr dirty="0" sz="3500" spc="-420"/>
              <a:t> </a:t>
            </a:r>
            <a:r>
              <a:rPr dirty="0" sz="3500" spc="-300"/>
              <a:t>Public</a:t>
            </a:r>
            <a:r>
              <a:rPr dirty="0" sz="3500" spc="-425"/>
              <a:t> </a:t>
            </a:r>
            <a:r>
              <a:rPr dirty="0" sz="3500" spc="-400"/>
              <a:t>Nuisance</a:t>
            </a:r>
            <a:endParaRPr sz="3500"/>
          </a:p>
        </p:txBody>
      </p:sp>
      <p:sp>
        <p:nvSpPr>
          <p:cNvPr id="3" name="object 3" descr=""/>
          <p:cNvSpPr txBox="1"/>
          <p:nvPr/>
        </p:nvSpPr>
        <p:spPr>
          <a:xfrm>
            <a:off x="1887982" y="1625599"/>
            <a:ext cx="11523345" cy="988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245">
                <a:solidFill>
                  <a:srgbClr val="D9E0FF"/>
                </a:solidFill>
                <a:latin typeface="Arial Black"/>
                <a:cs typeface="Arial Black"/>
              </a:rPr>
              <a:t>Case</a:t>
            </a:r>
            <a:r>
              <a:rPr dirty="0" sz="1750" spc="-18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70">
                <a:solidFill>
                  <a:srgbClr val="D9E0FF"/>
                </a:solidFill>
                <a:latin typeface="Arial Black"/>
                <a:cs typeface="Arial Black"/>
              </a:rPr>
              <a:t>Background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3800"/>
              </a:lnSpc>
              <a:spcBef>
                <a:spcPts val="820"/>
              </a:spcBef>
            </a:pP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City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London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Bovis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Construction</a:t>
            </a:r>
            <a:r>
              <a:rPr dirty="0" sz="14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D9E0FF"/>
                </a:solidFill>
                <a:latin typeface="Arial"/>
                <a:cs typeface="Arial"/>
              </a:rPr>
              <a:t>&amp;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Ors </a:t>
            </a:r>
            <a:r>
              <a:rPr dirty="0" sz="1450" spc="-20">
                <a:solidFill>
                  <a:srgbClr val="D9E0FF"/>
                </a:solidFill>
                <a:latin typeface="Arial"/>
                <a:cs typeface="Arial"/>
              </a:rPr>
              <a:t>[1992]</a:t>
            </a:r>
            <a:r>
              <a:rPr dirty="0" sz="14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3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All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110">
                <a:solidFill>
                  <a:srgbClr val="D9E0FF"/>
                </a:solidFill>
                <a:latin typeface="Arial"/>
                <a:cs typeface="Arial"/>
              </a:rPr>
              <a:t>ER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50">
                <a:solidFill>
                  <a:srgbClr val="D9E0FF"/>
                </a:solidFill>
                <a:latin typeface="Arial"/>
                <a:cs typeface="Arial"/>
              </a:rPr>
              <a:t>697,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construction</a:t>
            </a:r>
            <a:r>
              <a:rPr dirty="0" sz="14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building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City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London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caused</a:t>
            </a:r>
            <a:r>
              <a:rPr dirty="0" sz="14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severe </a:t>
            </a:r>
            <a:r>
              <a:rPr dirty="0" sz="1450" spc="100">
                <a:solidFill>
                  <a:srgbClr val="D9E0FF"/>
                </a:solidFill>
                <a:latin typeface="Arial"/>
                <a:cs typeface="Arial"/>
              </a:rPr>
              <a:t>traffic</a:t>
            </a:r>
            <a:r>
              <a:rPr dirty="0" sz="14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congestion,</a:t>
            </a:r>
            <a:r>
              <a:rPr dirty="0" sz="14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affecting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large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number</a:t>
            </a:r>
            <a:r>
              <a:rPr dirty="0" sz="14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people and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businesses</a:t>
            </a:r>
            <a:r>
              <a:rPr dirty="0" sz="14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area.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1461516"/>
            <a:ext cx="950976" cy="62468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87982" y="3146551"/>
            <a:ext cx="11984355" cy="988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85">
                <a:solidFill>
                  <a:srgbClr val="D9E0FF"/>
                </a:solidFill>
                <a:latin typeface="Arial Black"/>
                <a:cs typeface="Arial Black"/>
              </a:rPr>
              <a:t>Legal</a:t>
            </a:r>
            <a:r>
              <a:rPr dirty="0" sz="1750" spc="-17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55">
                <a:solidFill>
                  <a:srgbClr val="D9E0FF"/>
                </a:solidFill>
                <a:latin typeface="Arial Black"/>
                <a:cs typeface="Arial Black"/>
              </a:rPr>
              <a:t>Arguments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3800"/>
              </a:lnSpc>
              <a:spcBef>
                <a:spcPts val="820"/>
              </a:spcBef>
            </a:pP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City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London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Corporation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sued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construction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company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95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nuisance,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arguing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extensive</a:t>
            </a:r>
            <a:r>
              <a:rPr dirty="0" sz="14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0">
                <a:solidFill>
                  <a:srgbClr val="D9E0FF"/>
                </a:solidFill>
                <a:latin typeface="Arial"/>
                <a:cs typeface="Arial"/>
              </a:rPr>
              <a:t>traffic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disruption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interfered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public's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D9E0FF"/>
                </a:solidFill>
                <a:latin typeface="Arial"/>
                <a:cs typeface="Arial"/>
              </a:rPr>
              <a:t>right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2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use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highways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caused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D9E0FF"/>
                </a:solidFill>
                <a:latin typeface="Arial"/>
                <a:cs typeface="Arial"/>
              </a:rPr>
              <a:t>significant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economic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loss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2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local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businesses.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87982" y="4667504"/>
            <a:ext cx="12091035" cy="250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80">
                <a:solidFill>
                  <a:srgbClr val="D9E0FF"/>
                </a:solidFill>
                <a:latin typeface="Arial Black"/>
                <a:cs typeface="Arial Black"/>
              </a:rPr>
              <a:t>Court's </a:t>
            </a:r>
            <a:r>
              <a:rPr dirty="0" sz="1750" spc="-40">
                <a:solidFill>
                  <a:srgbClr val="D9E0FF"/>
                </a:solidFill>
                <a:latin typeface="Arial Black"/>
                <a:cs typeface="Arial Black"/>
              </a:rPr>
              <a:t>Decision</a:t>
            </a:r>
            <a:endParaRPr sz="1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80">
                <a:solidFill>
                  <a:srgbClr val="D9E0FF"/>
                </a:solidFill>
                <a:latin typeface="Arial"/>
                <a:cs typeface="Arial"/>
              </a:rPr>
              <a:t>court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held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construction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D9E0FF"/>
                </a:solidFill>
                <a:latin typeface="Arial"/>
                <a:cs typeface="Arial"/>
              </a:rPr>
              <a:t>activities,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despite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being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lawful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4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licensed,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D9E0FF"/>
                </a:solidFill>
                <a:latin typeface="Arial"/>
                <a:cs typeface="Arial"/>
              </a:rPr>
              <a:t>constituted</a:t>
            </a:r>
            <a:r>
              <a:rPr dirty="0" sz="14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due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2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D9E0FF"/>
                </a:solidFill>
                <a:latin typeface="Arial"/>
                <a:cs typeface="Arial"/>
              </a:rPr>
              <a:t>substantial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450" spc="55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economic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impact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community.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50" spc="-185">
                <a:solidFill>
                  <a:srgbClr val="D9E0FF"/>
                </a:solidFill>
                <a:latin typeface="Arial Black"/>
                <a:cs typeface="Arial Black"/>
              </a:rPr>
              <a:t>Legal</a:t>
            </a:r>
            <a:r>
              <a:rPr dirty="0" sz="1750" spc="-17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75">
                <a:solidFill>
                  <a:srgbClr val="D9E0FF"/>
                </a:solidFill>
                <a:latin typeface="Arial Black"/>
                <a:cs typeface="Arial Black"/>
              </a:rPr>
              <a:t>Implications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3800"/>
              </a:lnSpc>
              <a:spcBef>
                <a:spcPts val="820"/>
              </a:spcBef>
            </a:pP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expanded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scope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2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4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include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economic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loss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demonstrated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0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even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lawful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activities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4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considered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nuisance </a:t>
            </a:r>
            <a:r>
              <a:rPr dirty="0" sz="1450" spc="125">
                <a:solidFill>
                  <a:srgbClr val="D9E0FF"/>
                </a:solidFill>
                <a:latin typeface="Arial"/>
                <a:cs typeface="Arial"/>
              </a:rPr>
              <a:t>if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they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 unreasonably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interfere</a:t>
            </a:r>
            <a:r>
              <a:rPr dirty="0" sz="14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rights.</a:t>
            </a:r>
            <a:r>
              <a:rPr dirty="0" sz="14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20">
                <a:solidFill>
                  <a:srgbClr val="D9E0FF"/>
                </a:solidFill>
                <a:latin typeface="Arial"/>
                <a:cs typeface="Arial"/>
              </a:rPr>
              <a:t>It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also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highlighted</a:t>
            </a:r>
            <a:r>
              <a:rPr dirty="0" sz="14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role</a:t>
            </a:r>
            <a:r>
              <a:rPr dirty="0" sz="14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local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4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4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D9E0FF"/>
                </a:solidFill>
                <a:latin typeface="Arial"/>
                <a:cs typeface="Arial"/>
              </a:rPr>
              <a:t>protecting</a:t>
            </a:r>
            <a:r>
              <a:rPr dirty="0" sz="14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4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450" spc="35">
                <a:solidFill>
                  <a:srgbClr val="D9E0FF"/>
                </a:solidFill>
                <a:latin typeface="Arial"/>
                <a:cs typeface="Arial"/>
              </a:rPr>
              <a:t>interests.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724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4100" spc="-300"/>
              <a:t>Overlap</a:t>
            </a:r>
            <a:r>
              <a:rPr dirty="0" sz="4100" spc="-495"/>
              <a:t> </a:t>
            </a:r>
            <a:r>
              <a:rPr dirty="0" sz="4100" spc="-360"/>
              <a:t>and</a:t>
            </a:r>
            <a:r>
              <a:rPr dirty="0" sz="4100" spc="-470"/>
              <a:t> </a:t>
            </a:r>
            <a:r>
              <a:rPr dirty="0" sz="4100" spc="-350"/>
              <a:t>Conflicts</a:t>
            </a:r>
            <a:r>
              <a:rPr dirty="0" sz="4100" spc="-470"/>
              <a:t> </a:t>
            </a:r>
            <a:r>
              <a:rPr dirty="0" sz="4100" spc="-204"/>
              <a:t>in</a:t>
            </a:r>
            <a:r>
              <a:rPr dirty="0" sz="4100" spc="-484"/>
              <a:t> </a:t>
            </a:r>
            <a:r>
              <a:rPr dirty="0" sz="4100" spc="-450"/>
              <a:t>Nuisance</a:t>
            </a:r>
            <a:r>
              <a:rPr dirty="0" sz="4100" spc="-500"/>
              <a:t> </a:t>
            </a:r>
            <a:r>
              <a:rPr dirty="0" sz="4100" spc="-620"/>
              <a:t>Law</a:t>
            </a:r>
            <a:endParaRPr sz="4100"/>
          </a:p>
        </p:txBody>
      </p:sp>
      <p:sp>
        <p:nvSpPr>
          <p:cNvPr id="3" name="object 3" descr=""/>
          <p:cNvSpPr txBox="1"/>
          <p:nvPr/>
        </p:nvSpPr>
        <p:spPr>
          <a:xfrm>
            <a:off x="767587" y="2000453"/>
            <a:ext cx="3922395" cy="5151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180">
                <a:solidFill>
                  <a:srgbClr val="FFFFFF"/>
                </a:solidFill>
                <a:latin typeface="Arial Black"/>
                <a:cs typeface="Arial Black"/>
              </a:rPr>
              <a:t>Dual</a:t>
            </a:r>
            <a:r>
              <a:rPr dirty="0" sz="2050" spc="-2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210">
                <a:solidFill>
                  <a:srgbClr val="FFFFFF"/>
                </a:solidFill>
                <a:latin typeface="Arial Black"/>
                <a:cs typeface="Arial Black"/>
              </a:rPr>
              <a:t>Nature</a:t>
            </a:r>
            <a:r>
              <a:rPr dirty="0" sz="2050" spc="-2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95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2050" spc="-2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20">
                <a:solidFill>
                  <a:srgbClr val="FFFFFF"/>
                </a:solidFill>
                <a:latin typeface="Arial Black"/>
                <a:cs typeface="Arial Black"/>
              </a:rPr>
              <a:t>Nuisances</a:t>
            </a:r>
            <a:endParaRPr sz="2050">
              <a:latin typeface="Arial Black"/>
              <a:cs typeface="Arial Black"/>
            </a:endParaRPr>
          </a:p>
          <a:p>
            <a:pPr marL="12700" marR="5080">
              <a:lnSpc>
                <a:spcPct val="133100"/>
              </a:lnSpc>
              <a:spcBef>
                <a:spcPts val="1565"/>
              </a:spcBef>
            </a:pP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Some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situations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simultaneously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constitute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both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nuisance. For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example,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factory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emitting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toxic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fumes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might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affect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neighboring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properties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(private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nuisance)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while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also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polluting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D9E0FF"/>
                </a:solidFill>
                <a:latin typeface="Arial"/>
                <a:cs typeface="Arial"/>
              </a:rPr>
              <a:t>air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breathed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general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(public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nuisance).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case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Halsey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Esso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Petroleum</a:t>
            </a:r>
            <a:r>
              <a:rPr dirty="0" sz="175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Co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[1961]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1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WLR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683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illustrates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overlap,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where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oil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depot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operations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caused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both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private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neighbors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75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highway.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13045" y="2000453"/>
            <a:ext cx="3965575" cy="4439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215">
                <a:solidFill>
                  <a:srgbClr val="FFFFFF"/>
                </a:solidFill>
                <a:latin typeface="Arial Black"/>
                <a:cs typeface="Arial Black"/>
              </a:rPr>
              <a:t>Legal</a:t>
            </a:r>
            <a:r>
              <a:rPr dirty="0" sz="2050" spc="-2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00">
                <a:solidFill>
                  <a:srgbClr val="FFFFFF"/>
                </a:solidFill>
                <a:latin typeface="Arial Black"/>
                <a:cs typeface="Arial Black"/>
              </a:rPr>
              <a:t>Challenges</a:t>
            </a:r>
            <a:endParaRPr sz="2050">
              <a:latin typeface="Arial Black"/>
              <a:cs typeface="Arial Black"/>
            </a:endParaRPr>
          </a:p>
          <a:p>
            <a:pPr marL="12700" marR="5080">
              <a:lnSpc>
                <a:spcPct val="133000"/>
              </a:lnSpc>
              <a:spcBef>
                <a:spcPts val="1565"/>
              </a:spcBef>
            </a:pP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When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has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both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aspects,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navigate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complex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legal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terrain.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primary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challenge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lies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determining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appropriate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plaintiffs,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remedies,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extent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liability.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some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cases,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individual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plaintiffs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need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D9E0FF"/>
                </a:solidFill>
                <a:latin typeface="Arial"/>
                <a:cs typeface="Arial"/>
              </a:rPr>
              <a:t>show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special</a:t>
            </a:r>
            <a:r>
              <a:rPr dirty="0" sz="17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7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beyond</a:t>
            </a:r>
            <a:r>
              <a:rPr dirty="0" sz="17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2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suffered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by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general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maintain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action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20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what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7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essentially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nuisance.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858502" y="2000453"/>
            <a:ext cx="3815079" cy="5151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170">
                <a:solidFill>
                  <a:srgbClr val="FFFFFF"/>
                </a:solidFill>
                <a:latin typeface="Arial Black"/>
                <a:cs typeface="Arial Black"/>
              </a:rPr>
              <a:t>Resolving</a:t>
            </a:r>
            <a:r>
              <a:rPr dirty="0" sz="2050" spc="-1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65">
                <a:solidFill>
                  <a:srgbClr val="FFFFFF"/>
                </a:solidFill>
                <a:latin typeface="Arial Black"/>
                <a:cs typeface="Arial Black"/>
              </a:rPr>
              <a:t>Conflicts</a:t>
            </a:r>
            <a:endParaRPr sz="2050">
              <a:latin typeface="Arial Black"/>
              <a:cs typeface="Arial Black"/>
            </a:endParaRPr>
          </a:p>
          <a:p>
            <a:pPr marL="12700" marR="5080">
              <a:lnSpc>
                <a:spcPct val="133100"/>
              </a:lnSpc>
              <a:spcBef>
                <a:spcPts val="1565"/>
              </a:spcBef>
            </a:pP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D9E0FF"/>
                </a:solidFill>
                <a:latin typeface="Arial"/>
                <a:cs typeface="Arial"/>
              </a:rPr>
              <a:t>often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resolve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these</a:t>
            </a:r>
            <a:r>
              <a:rPr dirty="0" sz="17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conflicts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focusing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predominant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nature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harm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most 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effective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means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addressing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D9E0FF"/>
                </a:solidFill>
                <a:latin typeface="Arial"/>
                <a:cs typeface="Arial"/>
              </a:rPr>
              <a:t>it.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D9E0FF"/>
                </a:solidFill>
                <a:latin typeface="Arial"/>
                <a:cs typeface="Arial"/>
              </a:rPr>
              <a:t>In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some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jurisdictions,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legislation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has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been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enacted</a:t>
            </a:r>
            <a:r>
              <a:rPr dirty="0" sz="17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clarify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relationship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between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actions.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Hong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Kong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 Ngan Chor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Ying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Year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Trend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Development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[2001]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3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HKLRD</a:t>
            </a:r>
            <a:r>
              <a:rPr dirty="0" sz="17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83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provides</a:t>
            </a:r>
            <a:r>
              <a:rPr dirty="0" sz="17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guidance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on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how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balance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interests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cases.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971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550" spc="-330"/>
              <a:t>Role</a:t>
            </a:r>
            <a:r>
              <a:rPr dirty="0" sz="3550" spc="-409"/>
              <a:t> </a:t>
            </a:r>
            <a:r>
              <a:rPr dirty="0" sz="3550" spc="-150"/>
              <a:t>of</a:t>
            </a:r>
            <a:r>
              <a:rPr dirty="0" sz="3550" spc="-409"/>
              <a:t> </a:t>
            </a:r>
            <a:r>
              <a:rPr dirty="0" sz="3550" spc="-365"/>
              <a:t>Local</a:t>
            </a:r>
            <a:r>
              <a:rPr dirty="0" sz="3550" spc="-420"/>
              <a:t> </a:t>
            </a:r>
            <a:r>
              <a:rPr dirty="0" sz="3550" spc="-254"/>
              <a:t>Authorities</a:t>
            </a:r>
            <a:r>
              <a:rPr dirty="0" sz="3550" spc="-420"/>
              <a:t> </a:t>
            </a:r>
            <a:r>
              <a:rPr dirty="0" sz="3550" spc="-185"/>
              <a:t>in</a:t>
            </a:r>
            <a:r>
              <a:rPr dirty="0" sz="3550" spc="-409"/>
              <a:t> </a:t>
            </a:r>
            <a:r>
              <a:rPr dirty="0" sz="3550" spc="-355"/>
              <a:t>Managing</a:t>
            </a:r>
            <a:r>
              <a:rPr dirty="0" sz="3550" spc="-409"/>
              <a:t> </a:t>
            </a:r>
            <a:r>
              <a:rPr dirty="0" sz="3550" spc="-300"/>
              <a:t>Public</a:t>
            </a:r>
            <a:r>
              <a:rPr dirty="0" sz="3550" spc="-425"/>
              <a:t> </a:t>
            </a:r>
            <a:r>
              <a:rPr dirty="0" sz="3550" spc="-400"/>
              <a:t>Nuisance</a:t>
            </a:r>
            <a:endParaRPr sz="3550"/>
          </a:p>
        </p:txBody>
      </p:sp>
      <p:sp>
        <p:nvSpPr>
          <p:cNvPr id="3" name="object 3" descr=""/>
          <p:cNvSpPr/>
          <p:nvPr/>
        </p:nvSpPr>
        <p:spPr>
          <a:xfrm>
            <a:off x="678180" y="1848611"/>
            <a:ext cx="6539865" cy="2649220"/>
          </a:xfrm>
          <a:custGeom>
            <a:avLst/>
            <a:gdLst/>
            <a:ahLst/>
            <a:cxnLst/>
            <a:rect l="l" t="t" r="r" b="b"/>
            <a:pathLst>
              <a:path w="6539865" h="2649220">
                <a:moveTo>
                  <a:pt x="6510401" y="0"/>
                </a:moveTo>
                <a:lnTo>
                  <a:pt x="29057" y="0"/>
                </a:lnTo>
                <a:lnTo>
                  <a:pt x="17745" y="2276"/>
                </a:lnTo>
                <a:lnTo>
                  <a:pt x="8509" y="8493"/>
                </a:lnTo>
                <a:lnTo>
                  <a:pt x="2282" y="17734"/>
                </a:lnTo>
                <a:lnTo>
                  <a:pt x="0" y="29083"/>
                </a:lnTo>
                <a:lnTo>
                  <a:pt x="0" y="2619629"/>
                </a:lnTo>
                <a:lnTo>
                  <a:pt x="2282" y="2630977"/>
                </a:lnTo>
                <a:lnTo>
                  <a:pt x="8509" y="2640218"/>
                </a:lnTo>
                <a:lnTo>
                  <a:pt x="17745" y="2646435"/>
                </a:lnTo>
                <a:lnTo>
                  <a:pt x="29057" y="2648712"/>
                </a:lnTo>
                <a:lnTo>
                  <a:pt x="6510401" y="2648712"/>
                </a:lnTo>
                <a:lnTo>
                  <a:pt x="6521749" y="2646435"/>
                </a:lnTo>
                <a:lnTo>
                  <a:pt x="6530990" y="2640218"/>
                </a:lnTo>
                <a:lnTo>
                  <a:pt x="6537207" y="2630977"/>
                </a:lnTo>
                <a:lnTo>
                  <a:pt x="6539484" y="2619629"/>
                </a:lnTo>
                <a:lnTo>
                  <a:pt x="6539484" y="29083"/>
                </a:lnTo>
                <a:lnTo>
                  <a:pt x="6537207" y="17734"/>
                </a:lnTo>
                <a:lnTo>
                  <a:pt x="6530990" y="8493"/>
                </a:lnTo>
                <a:lnTo>
                  <a:pt x="6521749" y="2276"/>
                </a:lnTo>
                <a:lnTo>
                  <a:pt x="6510401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59332" y="2015185"/>
            <a:ext cx="6017260" cy="2215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140">
                <a:solidFill>
                  <a:srgbClr val="D9E0FF"/>
                </a:solidFill>
                <a:latin typeface="Arial Black"/>
                <a:cs typeface="Arial Black"/>
              </a:rPr>
              <a:t>Statutory</a:t>
            </a:r>
            <a:r>
              <a:rPr dirty="0" sz="1750" spc="-18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35">
                <a:solidFill>
                  <a:srgbClr val="D9E0FF"/>
                </a:solidFill>
                <a:latin typeface="Arial Black"/>
                <a:cs typeface="Arial Black"/>
              </a:rPr>
              <a:t>Powers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2600"/>
              </a:lnSpc>
              <a:spcBef>
                <a:spcPts val="815"/>
              </a:spcBef>
            </a:pP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Local</a:t>
            </a:r>
            <a:r>
              <a:rPr dirty="0" sz="15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are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often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granted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statutory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powers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3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prevent,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abate,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prosecute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These</a:t>
            </a:r>
            <a:r>
              <a:rPr dirty="0" sz="1500" spc="1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powers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5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include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issuing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abatement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notices,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conducting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inspections,</a:t>
            </a:r>
            <a:r>
              <a:rPr dirty="0" sz="15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initiating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legal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proceedings.</a:t>
            </a:r>
            <a:r>
              <a:rPr dirty="0" sz="15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Environmental</a:t>
            </a:r>
            <a:r>
              <a:rPr dirty="0" sz="15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Protection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Act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60">
                <a:solidFill>
                  <a:srgbClr val="D9E0FF"/>
                </a:solidFill>
                <a:latin typeface="Arial"/>
                <a:cs typeface="Arial"/>
              </a:rPr>
              <a:t>1990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UK 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exemplifies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legislation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empowering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local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3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address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various</a:t>
            </a:r>
            <a:r>
              <a:rPr dirty="0" sz="15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forms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nuisance.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412735" y="1848611"/>
            <a:ext cx="6539865" cy="2649220"/>
          </a:xfrm>
          <a:custGeom>
            <a:avLst/>
            <a:gdLst/>
            <a:ahLst/>
            <a:cxnLst/>
            <a:rect l="l" t="t" r="r" b="b"/>
            <a:pathLst>
              <a:path w="6539865" h="2649220">
                <a:moveTo>
                  <a:pt x="6510401" y="0"/>
                </a:moveTo>
                <a:lnTo>
                  <a:pt x="29083" y="0"/>
                </a:lnTo>
                <a:lnTo>
                  <a:pt x="17734" y="2276"/>
                </a:lnTo>
                <a:lnTo>
                  <a:pt x="8493" y="8493"/>
                </a:lnTo>
                <a:lnTo>
                  <a:pt x="2276" y="17734"/>
                </a:lnTo>
                <a:lnTo>
                  <a:pt x="0" y="29083"/>
                </a:lnTo>
                <a:lnTo>
                  <a:pt x="0" y="2619629"/>
                </a:lnTo>
                <a:lnTo>
                  <a:pt x="2276" y="2630977"/>
                </a:lnTo>
                <a:lnTo>
                  <a:pt x="8493" y="2640218"/>
                </a:lnTo>
                <a:lnTo>
                  <a:pt x="17734" y="2646435"/>
                </a:lnTo>
                <a:lnTo>
                  <a:pt x="29083" y="2648712"/>
                </a:lnTo>
                <a:lnTo>
                  <a:pt x="6510401" y="2648712"/>
                </a:lnTo>
                <a:lnTo>
                  <a:pt x="6521749" y="2646435"/>
                </a:lnTo>
                <a:lnTo>
                  <a:pt x="6530990" y="2640218"/>
                </a:lnTo>
                <a:lnTo>
                  <a:pt x="6537207" y="2630977"/>
                </a:lnTo>
                <a:lnTo>
                  <a:pt x="6539483" y="2619629"/>
                </a:lnTo>
                <a:lnTo>
                  <a:pt x="6539483" y="29083"/>
                </a:lnTo>
                <a:lnTo>
                  <a:pt x="6537207" y="17734"/>
                </a:lnTo>
                <a:lnTo>
                  <a:pt x="6530990" y="8493"/>
                </a:lnTo>
                <a:lnTo>
                  <a:pt x="6521749" y="2276"/>
                </a:lnTo>
                <a:lnTo>
                  <a:pt x="6510401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593838" y="2015185"/>
            <a:ext cx="6068695" cy="2215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155">
                <a:solidFill>
                  <a:srgbClr val="D9E0FF"/>
                </a:solidFill>
                <a:latin typeface="Arial Black"/>
                <a:cs typeface="Arial Black"/>
              </a:rPr>
              <a:t>Proactive</a:t>
            </a:r>
            <a:r>
              <a:rPr dirty="0" sz="1750" spc="-14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80">
                <a:solidFill>
                  <a:srgbClr val="D9E0FF"/>
                </a:solidFill>
                <a:latin typeface="Arial Black"/>
                <a:cs typeface="Arial Black"/>
              </a:rPr>
              <a:t>Measures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2600"/>
              </a:lnSpc>
              <a:spcBef>
                <a:spcPts val="815"/>
              </a:spcBef>
            </a:pP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5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implement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proactive</a:t>
            </a:r>
            <a:r>
              <a:rPr dirty="0" sz="15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measures</a:t>
            </a:r>
            <a:r>
              <a:rPr dirty="0" sz="15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3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prevent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4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nuisances,</a:t>
            </a:r>
            <a:r>
              <a:rPr dirty="0" sz="15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such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5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zoning</a:t>
            </a:r>
            <a:r>
              <a:rPr dirty="0" sz="150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regulations,</a:t>
            </a:r>
            <a:r>
              <a:rPr dirty="0" sz="15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noise</a:t>
            </a:r>
            <a:r>
              <a:rPr dirty="0" sz="15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control</a:t>
            </a:r>
            <a:r>
              <a:rPr dirty="0" sz="15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ordinances,</a:t>
            </a:r>
            <a:r>
              <a:rPr dirty="0" sz="15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health</a:t>
            </a:r>
            <a:r>
              <a:rPr dirty="0" sz="15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initiatives.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90">
                <a:solidFill>
                  <a:srgbClr val="D9E0FF"/>
                </a:solidFill>
                <a:latin typeface="Arial"/>
                <a:cs typeface="Arial"/>
              </a:rPr>
              <a:t>R</a:t>
            </a:r>
            <a:r>
              <a:rPr dirty="0" sz="15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(on</a:t>
            </a:r>
            <a:r>
              <a:rPr dirty="0" sz="15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application</a:t>
            </a:r>
            <a:r>
              <a:rPr dirty="0" sz="15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Sainsbury's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Supermarkets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Ltd)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Wolverhampton</a:t>
            </a:r>
            <a:r>
              <a:rPr dirty="0" sz="15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City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Council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[2010] </a:t>
            </a:r>
            <a:r>
              <a:rPr dirty="0" sz="1500" spc="-35">
                <a:solidFill>
                  <a:srgbClr val="D9E0FF"/>
                </a:solidFill>
                <a:latin typeface="Arial"/>
                <a:cs typeface="Arial"/>
              </a:rPr>
              <a:t>UKSC</a:t>
            </a:r>
            <a:r>
              <a:rPr dirty="0" sz="15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55">
                <a:solidFill>
                  <a:srgbClr val="D9E0FF"/>
                </a:solidFill>
                <a:latin typeface="Arial"/>
                <a:cs typeface="Arial"/>
              </a:rPr>
              <a:t>20</a:t>
            </a:r>
            <a:r>
              <a:rPr dirty="0" sz="15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demonstrates</a:t>
            </a:r>
            <a:r>
              <a:rPr dirty="0" sz="15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how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local</a:t>
            </a:r>
            <a:r>
              <a:rPr dirty="0" sz="15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balance</a:t>
            </a:r>
            <a:r>
              <a:rPr dirty="0" sz="15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development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needs</a:t>
            </a:r>
            <a:r>
              <a:rPr dirty="0" sz="15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0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5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potential</a:t>
            </a:r>
            <a:r>
              <a:rPr dirty="0" sz="15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78180" y="4690871"/>
            <a:ext cx="6539865" cy="2649220"/>
          </a:xfrm>
          <a:custGeom>
            <a:avLst/>
            <a:gdLst/>
            <a:ahLst/>
            <a:cxnLst/>
            <a:rect l="l" t="t" r="r" b="b"/>
            <a:pathLst>
              <a:path w="6539865" h="2649220">
                <a:moveTo>
                  <a:pt x="6510401" y="0"/>
                </a:moveTo>
                <a:lnTo>
                  <a:pt x="29057" y="0"/>
                </a:lnTo>
                <a:lnTo>
                  <a:pt x="17745" y="2276"/>
                </a:lnTo>
                <a:lnTo>
                  <a:pt x="8509" y="8493"/>
                </a:lnTo>
                <a:lnTo>
                  <a:pt x="2282" y="17734"/>
                </a:lnTo>
                <a:lnTo>
                  <a:pt x="0" y="29082"/>
                </a:lnTo>
                <a:lnTo>
                  <a:pt x="0" y="2619654"/>
                </a:lnTo>
                <a:lnTo>
                  <a:pt x="2282" y="2630966"/>
                </a:lnTo>
                <a:lnTo>
                  <a:pt x="8509" y="2640203"/>
                </a:lnTo>
                <a:lnTo>
                  <a:pt x="17745" y="2646429"/>
                </a:lnTo>
                <a:lnTo>
                  <a:pt x="29057" y="2648712"/>
                </a:lnTo>
                <a:lnTo>
                  <a:pt x="6510401" y="2648712"/>
                </a:lnTo>
                <a:lnTo>
                  <a:pt x="6521749" y="2646429"/>
                </a:lnTo>
                <a:lnTo>
                  <a:pt x="6530990" y="2640203"/>
                </a:lnTo>
                <a:lnTo>
                  <a:pt x="6537207" y="2630966"/>
                </a:lnTo>
                <a:lnTo>
                  <a:pt x="6539484" y="2619654"/>
                </a:lnTo>
                <a:lnTo>
                  <a:pt x="6539484" y="29082"/>
                </a:lnTo>
                <a:lnTo>
                  <a:pt x="6537207" y="17734"/>
                </a:lnTo>
                <a:lnTo>
                  <a:pt x="6530990" y="8493"/>
                </a:lnTo>
                <a:lnTo>
                  <a:pt x="6521749" y="2276"/>
                </a:lnTo>
                <a:lnTo>
                  <a:pt x="6510401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59332" y="4858639"/>
            <a:ext cx="6069330" cy="221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80">
                <a:solidFill>
                  <a:srgbClr val="D9E0FF"/>
                </a:solidFill>
                <a:latin typeface="Arial Black"/>
                <a:cs typeface="Arial Black"/>
              </a:rPr>
              <a:t>Enforcement</a:t>
            </a:r>
            <a:r>
              <a:rPr dirty="0" sz="1750" spc="-14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70">
                <a:solidFill>
                  <a:srgbClr val="D9E0FF"/>
                </a:solidFill>
                <a:latin typeface="Arial Black"/>
                <a:cs typeface="Arial Black"/>
              </a:rPr>
              <a:t>Challenges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2600"/>
              </a:lnSpc>
              <a:spcBef>
                <a:spcPts val="820"/>
              </a:spcBef>
            </a:pP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Local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face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challenges</a:t>
            </a:r>
            <a:r>
              <a:rPr dirty="0" sz="15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enforcing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laws, 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including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resource</a:t>
            </a:r>
            <a:r>
              <a:rPr dirty="0" sz="15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constraints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balancing</a:t>
            </a:r>
            <a:r>
              <a:rPr dirty="0" sz="15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competing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interests.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Hong</a:t>
            </a:r>
            <a:r>
              <a:rPr dirty="0" sz="15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Kong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Incorporated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Owners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Westlands</a:t>
            </a:r>
            <a:r>
              <a:rPr dirty="0" sz="15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Garden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Oey</a:t>
            </a:r>
            <a:r>
              <a:rPr dirty="0" sz="15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Chiou</a:t>
            </a:r>
            <a:r>
              <a:rPr dirty="0" sz="15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Ling</a:t>
            </a:r>
            <a:r>
              <a:rPr dirty="0" sz="15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D9E0FF"/>
                </a:solidFill>
                <a:latin typeface="Arial"/>
                <a:cs typeface="Arial"/>
              </a:rPr>
              <a:t>[2011]</a:t>
            </a:r>
            <a:r>
              <a:rPr dirty="0" sz="15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60">
                <a:solidFill>
                  <a:srgbClr val="D9E0FF"/>
                </a:solidFill>
                <a:latin typeface="Arial"/>
                <a:cs typeface="Arial"/>
              </a:rPr>
              <a:t>2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HKLRD</a:t>
            </a:r>
            <a:r>
              <a:rPr dirty="0" sz="15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55">
                <a:solidFill>
                  <a:srgbClr val="D9E0FF"/>
                </a:solidFill>
                <a:latin typeface="Arial"/>
                <a:cs typeface="Arial"/>
              </a:rPr>
              <a:t>421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highlights</a:t>
            </a:r>
            <a:r>
              <a:rPr dirty="0" sz="15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40">
                <a:solidFill>
                  <a:srgbClr val="D9E0FF"/>
                </a:solidFill>
                <a:latin typeface="Arial"/>
                <a:cs typeface="Arial"/>
              </a:rPr>
              <a:t>complexities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face</a:t>
            </a:r>
            <a:r>
              <a:rPr dirty="0" sz="15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addressing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long-standing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nuisances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35">
                <a:solidFill>
                  <a:srgbClr val="D9E0FF"/>
                </a:solidFill>
                <a:latin typeface="Arial"/>
                <a:cs typeface="Arial"/>
              </a:rPr>
              <a:t>in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densely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populated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urban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areas.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412735" y="4690871"/>
            <a:ext cx="6539865" cy="2649220"/>
          </a:xfrm>
          <a:custGeom>
            <a:avLst/>
            <a:gdLst/>
            <a:ahLst/>
            <a:cxnLst/>
            <a:rect l="l" t="t" r="r" b="b"/>
            <a:pathLst>
              <a:path w="6539865" h="2649220">
                <a:moveTo>
                  <a:pt x="6510401" y="0"/>
                </a:moveTo>
                <a:lnTo>
                  <a:pt x="29083" y="0"/>
                </a:lnTo>
                <a:lnTo>
                  <a:pt x="17734" y="2276"/>
                </a:lnTo>
                <a:lnTo>
                  <a:pt x="8493" y="8493"/>
                </a:lnTo>
                <a:lnTo>
                  <a:pt x="2276" y="17734"/>
                </a:lnTo>
                <a:lnTo>
                  <a:pt x="0" y="29082"/>
                </a:lnTo>
                <a:lnTo>
                  <a:pt x="0" y="2619654"/>
                </a:lnTo>
                <a:lnTo>
                  <a:pt x="2276" y="2630966"/>
                </a:lnTo>
                <a:lnTo>
                  <a:pt x="8493" y="2640203"/>
                </a:lnTo>
                <a:lnTo>
                  <a:pt x="17734" y="2646429"/>
                </a:lnTo>
                <a:lnTo>
                  <a:pt x="29083" y="2648712"/>
                </a:lnTo>
                <a:lnTo>
                  <a:pt x="6510401" y="2648712"/>
                </a:lnTo>
                <a:lnTo>
                  <a:pt x="6521749" y="2646429"/>
                </a:lnTo>
                <a:lnTo>
                  <a:pt x="6530990" y="2640203"/>
                </a:lnTo>
                <a:lnTo>
                  <a:pt x="6537207" y="2630966"/>
                </a:lnTo>
                <a:lnTo>
                  <a:pt x="6539483" y="2619654"/>
                </a:lnTo>
                <a:lnTo>
                  <a:pt x="6539483" y="29082"/>
                </a:lnTo>
                <a:lnTo>
                  <a:pt x="6537207" y="17734"/>
                </a:lnTo>
                <a:lnTo>
                  <a:pt x="6530990" y="8493"/>
                </a:lnTo>
                <a:lnTo>
                  <a:pt x="6521749" y="2276"/>
                </a:lnTo>
                <a:lnTo>
                  <a:pt x="6510401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93838" y="4858639"/>
            <a:ext cx="5955665" cy="191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35">
                <a:solidFill>
                  <a:srgbClr val="D9E0FF"/>
                </a:solidFill>
                <a:latin typeface="Arial Black"/>
                <a:cs typeface="Arial Black"/>
              </a:rPr>
              <a:t>Collaboration</a:t>
            </a:r>
            <a:r>
              <a:rPr dirty="0" sz="1750" spc="-14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165">
                <a:solidFill>
                  <a:srgbClr val="D9E0FF"/>
                </a:solidFill>
                <a:latin typeface="Arial Black"/>
                <a:cs typeface="Arial Black"/>
              </a:rPr>
              <a:t>with</a:t>
            </a:r>
            <a:r>
              <a:rPr dirty="0" sz="1750" spc="-14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750" spc="-85">
                <a:solidFill>
                  <a:srgbClr val="D9E0FF"/>
                </a:solidFill>
                <a:latin typeface="Arial Black"/>
                <a:cs typeface="Arial Black"/>
              </a:rPr>
              <a:t>Communities</a:t>
            </a:r>
            <a:endParaRPr sz="1750">
              <a:latin typeface="Arial Black"/>
              <a:cs typeface="Arial Black"/>
            </a:endParaRPr>
          </a:p>
          <a:p>
            <a:pPr marL="12700" marR="5080">
              <a:lnSpc>
                <a:spcPct val="132400"/>
              </a:lnSpc>
              <a:spcBef>
                <a:spcPts val="819"/>
              </a:spcBef>
            </a:pP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Effective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management</a:t>
            </a:r>
            <a:r>
              <a:rPr dirty="0" sz="15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nuisances</a:t>
            </a:r>
            <a:r>
              <a:rPr dirty="0" sz="15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90">
                <a:solidFill>
                  <a:srgbClr val="D9E0FF"/>
                </a:solidFill>
                <a:latin typeface="Arial"/>
                <a:cs typeface="Arial"/>
              </a:rPr>
              <a:t>often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requires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collaboration</a:t>
            </a:r>
            <a:r>
              <a:rPr dirty="0" sz="15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between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local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5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members.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consultations,</a:t>
            </a:r>
            <a:r>
              <a:rPr dirty="0" sz="15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5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45">
                <a:solidFill>
                  <a:srgbClr val="D9E0FF"/>
                </a:solidFill>
                <a:latin typeface="Arial"/>
                <a:cs typeface="Arial"/>
              </a:rPr>
              <a:t>policing</a:t>
            </a:r>
            <a:r>
              <a:rPr dirty="0" sz="15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initiatives,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citizen </a:t>
            </a:r>
            <a:r>
              <a:rPr dirty="0" sz="1500" spc="60">
                <a:solidFill>
                  <a:srgbClr val="D9E0FF"/>
                </a:solidFill>
                <a:latin typeface="Arial"/>
                <a:cs typeface="Arial"/>
              </a:rPr>
              <a:t>reporting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systems</a:t>
            </a:r>
            <a:r>
              <a:rPr dirty="0" sz="15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enhance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75">
                <a:solidFill>
                  <a:srgbClr val="D9E0FF"/>
                </a:solidFill>
                <a:latin typeface="Arial"/>
                <a:cs typeface="Arial"/>
              </a:rPr>
              <a:t>identification</a:t>
            </a:r>
            <a:r>
              <a:rPr dirty="0" sz="15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5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D9E0FF"/>
                </a:solidFill>
                <a:latin typeface="Arial"/>
                <a:cs typeface="Arial"/>
              </a:rPr>
              <a:t>resolution</a:t>
            </a:r>
            <a:r>
              <a:rPr dirty="0" sz="15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85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500" spc="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0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619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 sz="4300" spc="-495"/>
              <a:t>Remedies </a:t>
            </a:r>
            <a:r>
              <a:rPr dirty="0" sz="4300" spc="-215"/>
              <a:t>for</a:t>
            </a:r>
            <a:r>
              <a:rPr dirty="0" sz="4300" spc="-509"/>
              <a:t> </a:t>
            </a:r>
            <a:r>
              <a:rPr dirty="0" sz="4300" spc="-315"/>
              <a:t>Private</a:t>
            </a:r>
            <a:r>
              <a:rPr dirty="0" sz="4300" spc="-495"/>
              <a:t> </a:t>
            </a:r>
            <a:r>
              <a:rPr dirty="0" sz="4300" spc="-484"/>
              <a:t>Nuisance</a:t>
            </a:r>
            <a:endParaRPr sz="43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1798320"/>
            <a:ext cx="583692" cy="58369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5383" y="2587244"/>
            <a:ext cx="2975610" cy="4512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95">
                <a:solidFill>
                  <a:srgbClr val="D9E0FF"/>
                </a:solidFill>
                <a:latin typeface="Arial Black"/>
                <a:cs typeface="Arial Black"/>
              </a:rPr>
              <a:t>Injunctions</a:t>
            </a:r>
            <a:endParaRPr sz="2150">
              <a:latin typeface="Arial Black"/>
              <a:cs typeface="Arial Black"/>
            </a:endParaRPr>
          </a:p>
          <a:p>
            <a:pPr marL="12700" marR="5080">
              <a:lnSpc>
                <a:spcPct val="133900"/>
              </a:lnSpc>
              <a:spcBef>
                <a:spcPts val="935"/>
              </a:spcBef>
            </a:pP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8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grant </a:t>
            </a:r>
            <a:r>
              <a:rPr dirty="0" sz="1800" spc="70">
                <a:solidFill>
                  <a:srgbClr val="D9E0FF"/>
                </a:solidFill>
                <a:latin typeface="Arial"/>
                <a:cs typeface="Arial"/>
              </a:rPr>
              <a:t>injunctions</a:t>
            </a:r>
            <a:r>
              <a:rPr dirty="0" sz="18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5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prevent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or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stop</a:t>
            </a:r>
            <a:r>
              <a:rPr dirty="0" sz="18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ongoing</a:t>
            </a:r>
            <a:r>
              <a:rPr dirty="0" sz="1800" spc="1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r>
              <a:rPr dirty="0" sz="1800" spc="1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D9E0FF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Shelfer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City</a:t>
            </a:r>
            <a:r>
              <a:rPr dirty="0" sz="18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4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D9E0FF"/>
                </a:solidFill>
                <a:latin typeface="Arial"/>
                <a:cs typeface="Arial"/>
              </a:rPr>
              <a:t>London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Electric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D9E0FF"/>
                </a:solidFill>
                <a:latin typeface="Arial"/>
                <a:cs typeface="Arial"/>
              </a:rPr>
              <a:t>Lighting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Co</a:t>
            </a:r>
            <a:r>
              <a:rPr dirty="0" sz="18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[1895]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1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Ch</a:t>
            </a:r>
            <a:r>
              <a:rPr dirty="0" sz="1800" spc="-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D9E0FF"/>
                </a:solidFill>
                <a:latin typeface="Arial"/>
                <a:cs typeface="Arial"/>
              </a:rPr>
              <a:t>287,</a:t>
            </a:r>
            <a:r>
              <a:rPr dirty="0" sz="180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0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5">
                <a:solidFill>
                  <a:srgbClr val="D9E0FF"/>
                </a:solidFill>
                <a:latin typeface="Arial"/>
                <a:cs typeface="Arial"/>
              </a:rPr>
              <a:t>court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established</a:t>
            </a:r>
            <a:r>
              <a:rPr dirty="0" sz="1800" spc="3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guidelines</a:t>
            </a:r>
            <a:r>
              <a:rPr dirty="0" sz="1800" spc="409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D9E0FF"/>
                </a:solidFill>
                <a:latin typeface="Arial"/>
                <a:cs typeface="Arial"/>
              </a:rPr>
              <a:t>for </a:t>
            </a: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when</a:t>
            </a:r>
            <a:r>
              <a:rPr dirty="0" sz="18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damages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D9E0FF"/>
                </a:solidFill>
                <a:latin typeface="Arial"/>
                <a:cs typeface="Arial"/>
              </a:rPr>
              <a:t>might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be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awarded</a:t>
            </a:r>
            <a:r>
              <a:rPr dirty="0" sz="18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8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lieu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an </a:t>
            </a:r>
            <a:r>
              <a:rPr dirty="0" sz="1800" spc="75">
                <a:solidFill>
                  <a:srgbClr val="D9E0FF"/>
                </a:solidFill>
                <a:latin typeface="Arial"/>
                <a:cs typeface="Arial"/>
              </a:rPr>
              <a:t>injunction,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known</a:t>
            </a:r>
            <a:r>
              <a:rPr dirty="0" sz="18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80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"Shelfer</a:t>
            </a:r>
            <a:r>
              <a:rPr dirty="0" sz="18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D9E0FF"/>
                </a:solidFill>
                <a:latin typeface="Arial"/>
                <a:cs typeface="Arial"/>
              </a:rPr>
              <a:t>test."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4423" y="1798320"/>
            <a:ext cx="583691" cy="58369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41978" y="2587244"/>
            <a:ext cx="2964180" cy="4512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275">
                <a:solidFill>
                  <a:srgbClr val="D9E0FF"/>
                </a:solidFill>
                <a:latin typeface="Arial Black"/>
                <a:cs typeface="Arial Black"/>
              </a:rPr>
              <a:t>Damages</a:t>
            </a:r>
            <a:endParaRPr sz="2150">
              <a:latin typeface="Arial Black"/>
              <a:cs typeface="Arial Black"/>
            </a:endParaRPr>
          </a:p>
          <a:p>
            <a:pPr marL="12700" marR="5080">
              <a:lnSpc>
                <a:spcPct val="133900"/>
              </a:lnSpc>
              <a:spcBef>
                <a:spcPts val="935"/>
              </a:spcBef>
            </a:pPr>
            <a:r>
              <a:rPr dirty="0" sz="1800" spc="10">
                <a:solidFill>
                  <a:srgbClr val="D9E0FF"/>
                </a:solidFill>
                <a:latin typeface="Arial"/>
                <a:cs typeface="Arial"/>
              </a:rPr>
              <a:t>Compensation</a:t>
            </a:r>
            <a:r>
              <a:rPr dirty="0" sz="1800" spc="2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800" spc="2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be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awarded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8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loss</a:t>
            </a:r>
            <a:r>
              <a:rPr dirty="0" sz="18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10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amenity,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8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damage,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D9E0FF"/>
                </a:solidFill>
                <a:latin typeface="Arial"/>
                <a:cs typeface="Arial"/>
              </a:rPr>
              <a:t>diminution</a:t>
            </a:r>
            <a:r>
              <a:rPr dirty="0" sz="18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D9E0FF"/>
                </a:solidFill>
                <a:latin typeface="Arial"/>
                <a:cs typeface="Arial"/>
              </a:rPr>
              <a:t>property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value.</a:t>
            </a:r>
            <a:r>
              <a:rPr dirty="0" sz="18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8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D9E0FF"/>
                </a:solidFill>
                <a:latin typeface="Arial"/>
                <a:cs typeface="Arial"/>
              </a:rPr>
              <a:t>Hunter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Canary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Wharf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[1997]</a:t>
            </a:r>
            <a:r>
              <a:rPr dirty="0" sz="18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AC 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655</a:t>
            </a:r>
            <a:r>
              <a:rPr dirty="0" sz="180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D9E0FF"/>
                </a:solidFill>
                <a:latin typeface="Arial"/>
                <a:cs typeface="Arial"/>
              </a:rPr>
              <a:t>clarified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principles </a:t>
            </a:r>
            <a:r>
              <a:rPr dirty="0" sz="1800" spc="120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awarding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damages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in </a:t>
            </a:r>
            <a:r>
              <a:rPr dirty="0" sz="1800" spc="6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cases, </a:t>
            </a:r>
            <a:r>
              <a:rPr dirty="0" sz="1800" spc="65">
                <a:solidFill>
                  <a:srgbClr val="D9E0FF"/>
                </a:solidFill>
                <a:latin typeface="Arial"/>
                <a:cs typeface="Arial"/>
              </a:rPr>
              <a:t>particularly</a:t>
            </a:r>
            <a:r>
              <a:rPr dirty="0" sz="18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regarding</a:t>
            </a:r>
            <a:r>
              <a:rPr dirty="0" sz="1800" spc="1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D9E0FF"/>
                </a:solidFill>
                <a:latin typeface="Arial"/>
                <a:cs typeface="Arial"/>
              </a:rPr>
              <a:t>loss </a:t>
            </a:r>
            <a:r>
              <a:rPr dirty="0" sz="1800" spc="13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amenity.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0459" y="1798320"/>
            <a:ext cx="583692" cy="58369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478394" y="2587244"/>
            <a:ext cx="2967990" cy="3776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00">
                <a:solidFill>
                  <a:srgbClr val="D9E0FF"/>
                </a:solidFill>
                <a:latin typeface="Arial Black"/>
                <a:cs typeface="Arial Black"/>
              </a:rPr>
              <a:t>Abatement</a:t>
            </a:r>
            <a:endParaRPr sz="2150">
              <a:latin typeface="Arial Black"/>
              <a:cs typeface="Arial Black"/>
            </a:endParaRPr>
          </a:p>
          <a:p>
            <a:pPr marL="12700" marR="5080">
              <a:lnSpc>
                <a:spcPct val="134300"/>
              </a:lnSpc>
              <a:spcBef>
                <a:spcPts val="925"/>
              </a:spcBef>
            </a:pP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some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D9E0FF"/>
                </a:solidFill>
                <a:latin typeface="Arial"/>
                <a:cs typeface="Arial"/>
              </a:rPr>
              <a:t>cases,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D9E0FF"/>
                </a:solidFill>
                <a:latin typeface="Arial"/>
                <a:cs typeface="Arial"/>
              </a:rPr>
              <a:t>individuals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D9E0FF"/>
                </a:solidFill>
                <a:latin typeface="Arial"/>
                <a:cs typeface="Arial"/>
              </a:rPr>
              <a:t>right</a:t>
            </a:r>
            <a:r>
              <a:rPr dirty="0" sz="18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5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abate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(remove</a:t>
            </a:r>
            <a:r>
              <a:rPr dirty="0" sz="18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stop)</a:t>
            </a:r>
            <a:r>
              <a:rPr dirty="0" sz="18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nuisance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themselves.</a:t>
            </a:r>
            <a:r>
              <a:rPr dirty="0" sz="1800" spc="2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However,</a:t>
            </a:r>
            <a:r>
              <a:rPr dirty="0" sz="1800" spc="2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D9E0FF"/>
                </a:solidFill>
                <a:latin typeface="Arial"/>
                <a:cs typeface="Arial"/>
              </a:rPr>
              <a:t>this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remedy</a:t>
            </a: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risky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should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exercised</a:t>
            </a:r>
            <a:r>
              <a:rPr dirty="0" sz="18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3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caution,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8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demonstrated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Burton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80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D9E0FF"/>
                </a:solidFill>
                <a:latin typeface="Arial"/>
                <a:cs typeface="Arial"/>
              </a:rPr>
              <a:t>Winters</a:t>
            </a:r>
            <a:r>
              <a:rPr dirty="0" sz="180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[1993]</a:t>
            </a:r>
            <a:r>
              <a:rPr dirty="0" sz="180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1</a:t>
            </a:r>
            <a:r>
              <a:rPr dirty="0" sz="180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D9E0FF"/>
                </a:solidFill>
                <a:latin typeface="Arial"/>
                <a:cs typeface="Arial"/>
              </a:rPr>
              <a:t>WLR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1077.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6495" y="1798320"/>
            <a:ext cx="585216" cy="583691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815066" y="2587244"/>
            <a:ext cx="2993390" cy="4143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180">
                <a:solidFill>
                  <a:srgbClr val="D9E0FF"/>
                </a:solidFill>
                <a:latin typeface="Arial Black"/>
                <a:cs typeface="Arial Black"/>
              </a:rPr>
              <a:t>Regulatory</a:t>
            </a:r>
            <a:r>
              <a:rPr dirty="0" sz="2150" spc="-18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150" spc="-204">
                <a:solidFill>
                  <a:srgbClr val="D9E0FF"/>
                </a:solidFill>
                <a:latin typeface="Arial Black"/>
                <a:cs typeface="Arial Black"/>
              </a:rPr>
              <a:t>Compliance</a:t>
            </a:r>
            <a:endParaRPr sz="2150">
              <a:latin typeface="Arial Black"/>
              <a:cs typeface="Arial Black"/>
            </a:endParaRPr>
          </a:p>
          <a:p>
            <a:pPr marL="12700" marR="115570">
              <a:lnSpc>
                <a:spcPct val="133900"/>
              </a:lnSpc>
              <a:spcBef>
                <a:spcPts val="935"/>
              </a:spcBef>
            </a:pPr>
            <a:r>
              <a:rPr dirty="0" sz="1800" spc="60">
                <a:solidFill>
                  <a:srgbClr val="D9E0FF"/>
                </a:solidFill>
                <a:latin typeface="Arial"/>
                <a:cs typeface="Arial"/>
              </a:rPr>
              <a:t>While</a:t>
            </a:r>
            <a:r>
              <a:rPr dirty="0" sz="18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25">
                <a:solidFill>
                  <a:srgbClr val="D9E0FF"/>
                </a:solidFill>
                <a:latin typeface="Arial"/>
                <a:cs typeface="Arial"/>
              </a:rPr>
              <a:t>not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direct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remedy, </a:t>
            </a:r>
            <a:r>
              <a:rPr dirty="0" sz="1800" spc="70">
                <a:solidFill>
                  <a:srgbClr val="D9E0FF"/>
                </a:solidFill>
                <a:latin typeface="Arial"/>
                <a:cs typeface="Arial"/>
              </a:rPr>
              <a:t>demonstrating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compliance </a:t>
            </a:r>
            <a:r>
              <a:rPr dirty="0" sz="1800" spc="13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relevant</a:t>
            </a:r>
            <a:r>
              <a:rPr dirty="0" sz="18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D9E0FF"/>
                </a:solidFill>
                <a:latin typeface="Arial"/>
                <a:cs typeface="Arial"/>
              </a:rPr>
              <a:t>regulations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can be</a:t>
            </a:r>
            <a:r>
              <a:rPr dirty="0" sz="18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defense</a:t>
            </a:r>
            <a:r>
              <a:rPr dirty="0" sz="18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against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claims.</a:t>
            </a:r>
            <a:r>
              <a:rPr dirty="0" sz="180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0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D9E0FF"/>
                </a:solidFill>
                <a:latin typeface="Arial"/>
                <a:cs typeface="Arial"/>
              </a:rPr>
              <a:t>case </a:t>
            </a:r>
            <a:r>
              <a:rPr dirty="0" sz="1800" spc="13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Coventry</a:t>
            </a:r>
            <a:r>
              <a:rPr dirty="0" sz="18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8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Lawrence [2014]</a:t>
            </a:r>
            <a:r>
              <a:rPr dirty="0" sz="1800" spc="-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D9E0FF"/>
                </a:solidFill>
                <a:latin typeface="Arial"/>
                <a:cs typeface="Arial"/>
              </a:rPr>
              <a:t>UKSC</a:t>
            </a:r>
            <a:r>
              <a:rPr dirty="0" sz="1800" spc="-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13</a:t>
            </a:r>
            <a:r>
              <a:rPr dirty="0" sz="1800" spc="-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considered </a:t>
            </a:r>
            <a:r>
              <a:rPr dirty="0" sz="180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D9E0FF"/>
                </a:solidFill>
                <a:latin typeface="Arial"/>
                <a:cs typeface="Arial"/>
              </a:rPr>
              <a:t>impact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D9E0FF"/>
                </a:solidFill>
                <a:latin typeface="Arial"/>
                <a:cs typeface="Arial"/>
              </a:rPr>
              <a:t>regulatory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compliance</a:t>
            </a:r>
            <a:r>
              <a:rPr dirty="0" sz="1800" spc="1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800" spc="1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D9E0FF"/>
                </a:solidFill>
                <a:latin typeface="Arial"/>
                <a:cs typeface="Arial"/>
              </a:rPr>
              <a:t>private </a:t>
            </a:r>
            <a:r>
              <a:rPr dirty="0" sz="18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00" spc="1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"/>
                <a:cs typeface="Arial"/>
              </a:rPr>
              <a:t>claims.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8571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pc="-425"/>
              <a:t>Remedies</a:t>
            </a:r>
            <a:r>
              <a:rPr dirty="0" spc="-380"/>
              <a:t> </a:t>
            </a:r>
            <a:r>
              <a:rPr dirty="0" spc="-190"/>
              <a:t>for</a:t>
            </a:r>
            <a:r>
              <a:rPr dirty="0" spc="-425"/>
              <a:t> </a:t>
            </a:r>
            <a:r>
              <a:rPr dirty="0" spc="-310"/>
              <a:t>Public</a:t>
            </a:r>
            <a:r>
              <a:rPr dirty="0" spc="-415"/>
              <a:t> </a:t>
            </a:r>
            <a:r>
              <a:rPr dirty="0" spc="-420"/>
              <a:t>Nuisance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0668" y="2918205"/>
            <a:ext cx="2846705" cy="324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>
                <a:solidFill>
                  <a:srgbClr val="D9E0FF"/>
                </a:solidFill>
                <a:latin typeface="Arial Black"/>
                <a:cs typeface="Arial Black"/>
              </a:rPr>
              <a:t>Criminal </a:t>
            </a:r>
            <a:r>
              <a:rPr dirty="0" sz="1800" spc="-55">
                <a:solidFill>
                  <a:srgbClr val="D9E0FF"/>
                </a:solidFill>
                <a:latin typeface="Arial Black"/>
                <a:cs typeface="Arial Black"/>
              </a:rPr>
              <a:t>Penalties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34000"/>
              </a:lnSpc>
              <a:spcBef>
                <a:spcPts val="790"/>
              </a:spcBef>
            </a:pP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be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prosecuted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criminal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offense,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resulting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in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fines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or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imprisonment.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 The</a:t>
            </a:r>
            <a:r>
              <a:rPr dirty="0" sz="15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90">
                <a:solidFill>
                  <a:srgbClr val="D9E0FF"/>
                </a:solidFill>
                <a:latin typeface="Arial"/>
                <a:cs typeface="Arial"/>
              </a:rPr>
              <a:t>R</a:t>
            </a:r>
            <a:r>
              <a:rPr dirty="0" sz="1550" spc="-50">
                <a:solidFill>
                  <a:srgbClr val="D9E0FF"/>
                </a:solidFill>
                <a:latin typeface="Arial"/>
                <a:cs typeface="Arial"/>
              </a:rPr>
              <a:t> v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Goldstein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[2003]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EWCA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Crim </a:t>
            </a:r>
            <a:r>
              <a:rPr dirty="0" sz="1550" spc="-50">
                <a:solidFill>
                  <a:srgbClr val="D9E0FF"/>
                </a:solidFill>
                <a:latin typeface="Arial"/>
                <a:cs typeface="Arial"/>
              </a:rPr>
              <a:t>3450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illustrates</a:t>
            </a:r>
            <a:r>
              <a:rPr dirty="0" sz="15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application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criminal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penalties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cases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involving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false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bomb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threats.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850135"/>
            <a:ext cx="13240512" cy="79247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91127" y="2918205"/>
            <a:ext cx="2860040" cy="356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D9E0FF"/>
                </a:solidFill>
                <a:latin typeface="Arial Black"/>
                <a:cs typeface="Arial Black"/>
              </a:rPr>
              <a:t>Civil</a:t>
            </a:r>
            <a:r>
              <a:rPr dirty="0" sz="1800" spc="-18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D9E0FF"/>
                </a:solidFill>
                <a:latin typeface="Arial Black"/>
                <a:cs typeface="Arial Black"/>
              </a:rPr>
              <a:t>Injunctions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34000"/>
              </a:lnSpc>
              <a:spcBef>
                <a:spcPts val="790"/>
              </a:spcBef>
            </a:pP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Government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550" spc="1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or,</a:t>
            </a:r>
            <a:r>
              <a:rPr dirty="0" sz="15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in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some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cases,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individuals </a:t>
            </a:r>
            <a:r>
              <a:rPr dirty="0" sz="1550" spc="110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special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damage,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seek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injunctions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stop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r>
              <a:rPr dirty="0" sz="15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95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Attorney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General v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PYA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Quarries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[1957]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2</a:t>
            </a:r>
            <a:r>
              <a:rPr dirty="0" sz="15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35">
                <a:solidFill>
                  <a:srgbClr val="D9E0FF"/>
                </a:solidFill>
                <a:latin typeface="Arial"/>
                <a:cs typeface="Arial"/>
              </a:rPr>
              <a:t>QB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169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demonstrates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use</a:t>
            </a:r>
            <a:r>
              <a:rPr dirty="0" sz="15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civil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injunctions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addressing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widespread</a:t>
            </a:r>
            <a:r>
              <a:rPr dirty="0" sz="1550" spc="1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01890" y="2918205"/>
            <a:ext cx="2842895" cy="3884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solidFill>
                  <a:srgbClr val="D9E0FF"/>
                </a:solidFill>
                <a:latin typeface="Arial Black"/>
                <a:cs typeface="Arial Black"/>
              </a:rPr>
              <a:t>Abatement</a:t>
            </a:r>
            <a:r>
              <a:rPr dirty="0" sz="1800" spc="-14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D9E0FF"/>
                </a:solidFill>
                <a:latin typeface="Arial Black"/>
                <a:cs typeface="Arial Black"/>
              </a:rPr>
              <a:t>Orders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34400"/>
              </a:lnSpc>
              <a:spcBef>
                <a:spcPts val="780"/>
              </a:spcBef>
            </a:pP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5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5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issue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abatement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orders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requiring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responsible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party</a:t>
            </a:r>
            <a:r>
              <a:rPr dirty="0" sz="15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4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remove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or 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stop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nuisance.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Hong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Kong,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Noise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Control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Authority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Incorporated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Owners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Tsim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Sha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Tsui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Mansion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[2007]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2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HKLRD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217</a:t>
            </a:r>
            <a:endParaRPr sz="1550">
              <a:latin typeface="Arial"/>
              <a:cs typeface="Arial"/>
            </a:endParaRPr>
          </a:p>
          <a:p>
            <a:pPr marL="12700" marR="293370">
              <a:lnSpc>
                <a:spcPct val="132600"/>
              </a:lnSpc>
              <a:spcBef>
                <a:spcPts val="45"/>
              </a:spcBef>
            </a:pP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shows</a:t>
            </a:r>
            <a:r>
              <a:rPr dirty="0" sz="15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how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5">
                <a:solidFill>
                  <a:srgbClr val="D9E0FF"/>
                </a:solidFill>
                <a:latin typeface="Arial"/>
                <a:cs typeface="Arial"/>
              </a:rPr>
              <a:t>abatement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orders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are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used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address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noise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pollution.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12271" y="2918205"/>
            <a:ext cx="2814955" cy="420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D9E0FF"/>
                </a:solidFill>
                <a:latin typeface="Arial Black"/>
                <a:cs typeface="Arial Black"/>
              </a:rPr>
              <a:t>Damages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34100"/>
              </a:lnSpc>
              <a:spcBef>
                <a:spcPts val="785"/>
              </a:spcBef>
            </a:pP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While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less</a:t>
            </a:r>
            <a:r>
              <a:rPr dirty="0" sz="15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5">
                <a:solidFill>
                  <a:srgbClr val="D9E0FF"/>
                </a:solidFill>
                <a:latin typeface="Arial"/>
                <a:cs typeface="Arial"/>
              </a:rPr>
              <a:t>common</a:t>
            </a:r>
            <a:r>
              <a:rPr dirty="0" sz="15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5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D9E0FF"/>
                </a:solidFill>
                <a:latin typeface="Arial"/>
                <a:cs typeface="Arial"/>
              </a:rPr>
              <a:t>cases,</a:t>
            </a:r>
            <a:r>
              <a:rPr dirty="0" sz="15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damages</a:t>
            </a:r>
            <a:r>
              <a:rPr dirty="0" sz="15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D9E0FF"/>
                </a:solidFill>
                <a:latin typeface="Arial"/>
                <a:cs typeface="Arial"/>
              </a:rPr>
              <a:t>may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awarded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4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individuals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who 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suffer</a:t>
            </a:r>
            <a:r>
              <a:rPr dirty="0" sz="15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special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beyond 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5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experienced</a:t>
            </a:r>
            <a:r>
              <a:rPr dirty="0" sz="1550" spc="114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general</a:t>
            </a:r>
            <a:r>
              <a:rPr dirty="0" sz="1550" spc="1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public.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55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landmark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5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5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Tate</a:t>
            </a:r>
            <a:r>
              <a:rPr dirty="0" sz="15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70">
                <a:solidFill>
                  <a:srgbClr val="D9E0FF"/>
                </a:solidFill>
                <a:latin typeface="Arial"/>
                <a:cs typeface="Arial"/>
              </a:rPr>
              <a:t>&amp;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Lyle</a:t>
            </a:r>
            <a:r>
              <a:rPr dirty="0" sz="15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Industries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5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Greater</a:t>
            </a:r>
            <a:r>
              <a:rPr dirty="0" sz="15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London</a:t>
            </a:r>
            <a:r>
              <a:rPr dirty="0" sz="15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Council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[1983]</a:t>
            </a:r>
            <a:r>
              <a:rPr dirty="0" sz="15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2</a:t>
            </a:r>
            <a:r>
              <a:rPr dirty="0" sz="155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50">
                <a:solidFill>
                  <a:srgbClr val="D9E0FF"/>
                </a:solidFill>
                <a:latin typeface="Arial"/>
                <a:cs typeface="Arial"/>
              </a:rPr>
              <a:t>AC</a:t>
            </a:r>
            <a:r>
              <a:rPr dirty="0" sz="15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45">
                <a:solidFill>
                  <a:srgbClr val="D9E0FF"/>
                </a:solidFill>
                <a:latin typeface="Arial"/>
                <a:cs typeface="Arial"/>
              </a:rPr>
              <a:t>509</a:t>
            </a:r>
            <a:r>
              <a:rPr dirty="0" sz="15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illustrates</a:t>
            </a:r>
            <a:r>
              <a:rPr dirty="0" sz="15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circumstances</a:t>
            </a:r>
            <a:r>
              <a:rPr dirty="0" sz="1550" spc="2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under</a:t>
            </a:r>
            <a:r>
              <a:rPr dirty="0" sz="1550" spc="2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which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damages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D9E0FF"/>
                </a:solidFill>
                <a:latin typeface="Arial"/>
                <a:cs typeface="Arial"/>
              </a:rPr>
              <a:t>might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5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awarded</a:t>
            </a:r>
            <a:r>
              <a:rPr dirty="0" sz="1550" spc="40">
                <a:solidFill>
                  <a:srgbClr val="D9E0FF"/>
                </a:solidFill>
                <a:latin typeface="Arial"/>
                <a:cs typeface="Arial"/>
              </a:rPr>
              <a:t> in </a:t>
            </a:r>
            <a:r>
              <a:rPr dirty="0" sz="1550" spc="50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5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5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D9E0FF"/>
                </a:solidFill>
                <a:latin typeface="Arial"/>
                <a:cs typeface="Arial"/>
              </a:rPr>
              <a:t>cases.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661161"/>
            <a:ext cx="682117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365"/>
              <a:t>Future</a:t>
            </a:r>
            <a:r>
              <a:rPr dirty="0" sz="3800" spc="-434"/>
              <a:t> </a:t>
            </a:r>
            <a:r>
              <a:rPr dirty="0" sz="3800" spc="-385"/>
              <a:t>Trends</a:t>
            </a:r>
            <a:r>
              <a:rPr dirty="0" sz="3800" spc="-434"/>
              <a:t> </a:t>
            </a:r>
            <a:r>
              <a:rPr dirty="0" sz="3800" spc="-190"/>
              <a:t>in</a:t>
            </a:r>
            <a:r>
              <a:rPr dirty="0" sz="3800" spc="-430"/>
              <a:t> Nuisance </a:t>
            </a:r>
            <a:r>
              <a:rPr dirty="0" sz="3800" spc="-575"/>
              <a:t>Law</a:t>
            </a:r>
            <a:endParaRPr sz="3800"/>
          </a:p>
        </p:txBody>
      </p:sp>
      <p:sp>
        <p:nvSpPr>
          <p:cNvPr id="3" name="object 3" descr=""/>
          <p:cNvSpPr/>
          <p:nvPr/>
        </p:nvSpPr>
        <p:spPr>
          <a:xfrm>
            <a:off x="720851" y="1950720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19" h="464819">
                <a:moveTo>
                  <a:pt x="433832" y="0"/>
                </a:moveTo>
                <a:lnTo>
                  <a:pt x="30988" y="0"/>
                </a:lnTo>
                <a:lnTo>
                  <a:pt x="18929" y="2430"/>
                </a:lnTo>
                <a:lnTo>
                  <a:pt x="9078" y="9064"/>
                </a:lnTo>
                <a:lnTo>
                  <a:pt x="2436" y="18913"/>
                </a:lnTo>
                <a:lnTo>
                  <a:pt x="0" y="30987"/>
                </a:lnTo>
                <a:lnTo>
                  <a:pt x="0" y="433831"/>
                </a:lnTo>
                <a:lnTo>
                  <a:pt x="2436" y="445906"/>
                </a:lnTo>
                <a:lnTo>
                  <a:pt x="9078" y="455755"/>
                </a:lnTo>
                <a:lnTo>
                  <a:pt x="18929" y="462389"/>
                </a:lnTo>
                <a:lnTo>
                  <a:pt x="30988" y="464819"/>
                </a:lnTo>
                <a:lnTo>
                  <a:pt x="433832" y="464819"/>
                </a:lnTo>
                <a:lnTo>
                  <a:pt x="445890" y="462389"/>
                </a:lnTo>
                <a:lnTo>
                  <a:pt x="455741" y="455755"/>
                </a:lnTo>
                <a:lnTo>
                  <a:pt x="462383" y="445906"/>
                </a:lnTo>
                <a:lnTo>
                  <a:pt x="464820" y="433831"/>
                </a:lnTo>
                <a:lnTo>
                  <a:pt x="464820" y="30987"/>
                </a:lnTo>
                <a:lnTo>
                  <a:pt x="462383" y="18913"/>
                </a:lnTo>
                <a:lnTo>
                  <a:pt x="455741" y="9064"/>
                </a:lnTo>
                <a:lnTo>
                  <a:pt x="445890" y="2430"/>
                </a:lnTo>
                <a:lnTo>
                  <a:pt x="433832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90117" y="1956942"/>
            <a:ext cx="12573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770">
                <a:solidFill>
                  <a:srgbClr val="D9E0FF"/>
                </a:solidFill>
                <a:latin typeface="Arial Black"/>
                <a:cs typeface="Arial Black"/>
              </a:rPr>
              <a:t>1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78711" y="1925192"/>
            <a:ext cx="5620385" cy="2388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60">
                <a:solidFill>
                  <a:srgbClr val="D9E0FF"/>
                </a:solidFill>
                <a:latin typeface="Arial Black"/>
                <a:cs typeface="Arial Black"/>
              </a:rPr>
              <a:t>Environmental</a:t>
            </a:r>
            <a:r>
              <a:rPr dirty="0" sz="1900" spc="-9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00" spc="-30">
                <a:solidFill>
                  <a:srgbClr val="D9E0FF"/>
                </a:solidFill>
                <a:latin typeface="Arial Black"/>
                <a:cs typeface="Arial Black"/>
              </a:rPr>
              <a:t>Focus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4500"/>
              </a:lnSpc>
              <a:spcBef>
                <a:spcPts val="830"/>
              </a:spcBef>
            </a:pP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likely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play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increasingly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important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role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addressing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environmental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concerns.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Climate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change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litigation,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such</a:t>
            </a:r>
            <a:r>
              <a:rPr dirty="0" sz="16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landmark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Dutch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Urgenda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Foundation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State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Netherlands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[2015]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HAZA C/09/00456689,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influence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development</a:t>
            </a:r>
            <a:r>
              <a:rPr dirty="0" sz="16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doctrines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globally.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418831" y="1950720"/>
            <a:ext cx="463550" cy="464820"/>
          </a:xfrm>
          <a:custGeom>
            <a:avLst/>
            <a:gdLst/>
            <a:ahLst/>
            <a:cxnLst/>
            <a:rect l="l" t="t" r="r" b="b"/>
            <a:pathLst>
              <a:path w="463550" h="464819">
                <a:moveTo>
                  <a:pt x="432435" y="0"/>
                </a:moveTo>
                <a:lnTo>
                  <a:pt x="30861" y="0"/>
                </a:lnTo>
                <a:lnTo>
                  <a:pt x="18859" y="2428"/>
                </a:lnTo>
                <a:lnTo>
                  <a:pt x="9048" y="9048"/>
                </a:lnTo>
                <a:lnTo>
                  <a:pt x="2428" y="18859"/>
                </a:lnTo>
                <a:lnTo>
                  <a:pt x="0" y="30860"/>
                </a:lnTo>
                <a:lnTo>
                  <a:pt x="0" y="433958"/>
                </a:lnTo>
                <a:lnTo>
                  <a:pt x="2428" y="445960"/>
                </a:lnTo>
                <a:lnTo>
                  <a:pt x="9048" y="455771"/>
                </a:lnTo>
                <a:lnTo>
                  <a:pt x="18859" y="462391"/>
                </a:lnTo>
                <a:lnTo>
                  <a:pt x="30861" y="464819"/>
                </a:lnTo>
                <a:lnTo>
                  <a:pt x="432435" y="464819"/>
                </a:lnTo>
                <a:lnTo>
                  <a:pt x="444436" y="462391"/>
                </a:lnTo>
                <a:lnTo>
                  <a:pt x="454247" y="455771"/>
                </a:lnTo>
                <a:lnTo>
                  <a:pt x="460867" y="445960"/>
                </a:lnTo>
                <a:lnTo>
                  <a:pt x="463296" y="433958"/>
                </a:lnTo>
                <a:lnTo>
                  <a:pt x="463296" y="30860"/>
                </a:lnTo>
                <a:lnTo>
                  <a:pt x="460867" y="18859"/>
                </a:lnTo>
                <a:lnTo>
                  <a:pt x="454247" y="9048"/>
                </a:lnTo>
                <a:lnTo>
                  <a:pt x="444436" y="2428"/>
                </a:lnTo>
                <a:lnTo>
                  <a:pt x="432435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564373" y="1956942"/>
            <a:ext cx="17399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395">
                <a:solidFill>
                  <a:srgbClr val="D9E0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76056" y="1925192"/>
            <a:ext cx="5779770" cy="2718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80">
                <a:solidFill>
                  <a:srgbClr val="D9E0FF"/>
                </a:solidFill>
                <a:latin typeface="Arial Black"/>
                <a:cs typeface="Arial Black"/>
              </a:rPr>
              <a:t>Technological</a:t>
            </a:r>
            <a:r>
              <a:rPr dirty="0" sz="1900" spc="-10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00" spc="-110">
                <a:solidFill>
                  <a:srgbClr val="D9E0FF"/>
                </a:solidFill>
                <a:latin typeface="Arial Black"/>
                <a:cs typeface="Arial Black"/>
              </a:rPr>
              <a:t>Nuisances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4700"/>
              </a:lnSpc>
              <a:spcBef>
                <a:spcPts val="825"/>
              </a:spcBef>
            </a:pP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technology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evolves,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new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forms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emerge,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such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issues</a:t>
            </a:r>
            <a:r>
              <a:rPr dirty="0" sz="16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related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drones,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augmented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reality,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smart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city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infrastructure.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will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need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adapt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traditional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principles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these</a:t>
            </a:r>
            <a:r>
              <a:rPr dirty="0" sz="16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novel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contexts,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potentially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drawing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inspiration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0">
                <a:solidFill>
                  <a:srgbClr val="D9E0FF"/>
                </a:solidFill>
                <a:latin typeface="Arial"/>
                <a:cs typeface="Arial"/>
              </a:rPr>
              <a:t>from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cases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like</a:t>
            </a:r>
            <a:r>
              <a:rPr dirty="0" sz="16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Google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Spain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D9E0FF"/>
                </a:solidFill>
                <a:latin typeface="Arial"/>
                <a:cs typeface="Arial"/>
              </a:rPr>
              <a:t>SL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600" spc="160">
                <a:solidFill>
                  <a:srgbClr val="D9E0FF"/>
                </a:solidFill>
                <a:latin typeface="Liberation Sans Narrow"/>
                <a:cs typeface="Liberation Sans Narrow"/>
              </a:rPr>
              <a:t>Agencia</a:t>
            </a:r>
            <a:r>
              <a:rPr dirty="0" sz="1600" spc="30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150">
                <a:solidFill>
                  <a:srgbClr val="D9E0FF"/>
                </a:solidFill>
                <a:latin typeface="Liberation Sans Narrow"/>
                <a:cs typeface="Liberation Sans Narrow"/>
              </a:rPr>
              <a:t>Española</a:t>
            </a:r>
            <a:r>
              <a:rPr dirty="0" sz="1600" spc="60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170">
                <a:solidFill>
                  <a:srgbClr val="D9E0FF"/>
                </a:solidFill>
                <a:latin typeface="Liberation Sans Narrow"/>
                <a:cs typeface="Liberation Sans Narrow"/>
              </a:rPr>
              <a:t>de</a:t>
            </a:r>
            <a:r>
              <a:rPr dirty="0" sz="1600" spc="45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185">
                <a:solidFill>
                  <a:srgbClr val="D9E0FF"/>
                </a:solidFill>
                <a:latin typeface="Liberation Sans Narrow"/>
                <a:cs typeface="Liberation Sans Narrow"/>
              </a:rPr>
              <a:t>Protección</a:t>
            </a:r>
            <a:r>
              <a:rPr dirty="0" sz="1600" spc="40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170">
                <a:solidFill>
                  <a:srgbClr val="D9E0FF"/>
                </a:solidFill>
                <a:latin typeface="Liberation Sans Narrow"/>
                <a:cs typeface="Liberation Sans Narrow"/>
              </a:rPr>
              <a:t>de</a:t>
            </a:r>
            <a:r>
              <a:rPr dirty="0" sz="1600" spc="55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190">
                <a:solidFill>
                  <a:srgbClr val="D9E0FF"/>
                </a:solidFill>
                <a:latin typeface="Liberation Sans Narrow"/>
                <a:cs typeface="Liberation Sans Narrow"/>
              </a:rPr>
              <a:t>Datos</a:t>
            </a:r>
            <a:r>
              <a:rPr dirty="0" sz="1600" spc="55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95">
                <a:solidFill>
                  <a:srgbClr val="D9E0FF"/>
                </a:solidFill>
                <a:latin typeface="Liberation Sans Narrow"/>
                <a:cs typeface="Liberation Sans Narrow"/>
              </a:rPr>
              <a:t>(AEPD)</a:t>
            </a:r>
            <a:r>
              <a:rPr dirty="0" sz="1600" spc="50">
                <a:solidFill>
                  <a:srgbClr val="D9E0FF"/>
                </a:solidFill>
                <a:latin typeface="Liberation Sans Narrow"/>
                <a:cs typeface="Liberation Sans Narrow"/>
              </a:rPr>
              <a:t> </a:t>
            </a:r>
            <a:r>
              <a:rPr dirty="0" sz="1600" spc="110">
                <a:solidFill>
                  <a:srgbClr val="D9E0FF"/>
                </a:solidFill>
                <a:latin typeface="Liberation Sans Narrow"/>
                <a:cs typeface="Liberation Sans Narrow"/>
              </a:rPr>
              <a:t>[2014] </a:t>
            </a:r>
            <a:r>
              <a:rPr dirty="0" sz="1600" spc="-125">
                <a:solidFill>
                  <a:srgbClr val="D9E0FF"/>
                </a:solidFill>
                <a:latin typeface="Arial"/>
                <a:cs typeface="Arial"/>
              </a:rPr>
              <a:t>EUECJ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D9E0FF"/>
                </a:solidFill>
                <a:latin typeface="Arial"/>
                <a:cs typeface="Arial"/>
              </a:rPr>
              <a:t>C-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131/12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"right</a:t>
            </a:r>
            <a:r>
              <a:rPr dirty="0" sz="16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6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forgotten."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20851" y="5123688"/>
            <a:ext cx="464820" cy="463550"/>
          </a:xfrm>
          <a:custGeom>
            <a:avLst/>
            <a:gdLst/>
            <a:ahLst/>
            <a:cxnLst/>
            <a:rect l="l" t="t" r="r" b="b"/>
            <a:pathLst>
              <a:path w="464819" h="463550">
                <a:moveTo>
                  <a:pt x="433933" y="0"/>
                </a:moveTo>
                <a:lnTo>
                  <a:pt x="30886" y="0"/>
                </a:lnTo>
                <a:lnTo>
                  <a:pt x="18864" y="2428"/>
                </a:lnTo>
                <a:lnTo>
                  <a:pt x="9047" y="9048"/>
                </a:lnTo>
                <a:lnTo>
                  <a:pt x="2427" y="18859"/>
                </a:lnTo>
                <a:lnTo>
                  <a:pt x="0" y="30861"/>
                </a:lnTo>
                <a:lnTo>
                  <a:pt x="0" y="432435"/>
                </a:lnTo>
                <a:lnTo>
                  <a:pt x="2427" y="444436"/>
                </a:lnTo>
                <a:lnTo>
                  <a:pt x="9047" y="454247"/>
                </a:lnTo>
                <a:lnTo>
                  <a:pt x="18864" y="460867"/>
                </a:lnTo>
                <a:lnTo>
                  <a:pt x="30886" y="463295"/>
                </a:lnTo>
                <a:lnTo>
                  <a:pt x="433933" y="463295"/>
                </a:lnTo>
                <a:lnTo>
                  <a:pt x="445955" y="460867"/>
                </a:lnTo>
                <a:lnTo>
                  <a:pt x="455772" y="454247"/>
                </a:lnTo>
                <a:lnTo>
                  <a:pt x="462392" y="444436"/>
                </a:lnTo>
                <a:lnTo>
                  <a:pt x="464820" y="432435"/>
                </a:lnTo>
                <a:lnTo>
                  <a:pt x="464820" y="30861"/>
                </a:lnTo>
                <a:lnTo>
                  <a:pt x="462392" y="18859"/>
                </a:lnTo>
                <a:lnTo>
                  <a:pt x="455772" y="9048"/>
                </a:lnTo>
                <a:lnTo>
                  <a:pt x="445955" y="2428"/>
                </a:lnTo>
                <a:lnTo>
                  <a:pt x="433933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65428" y="5129910"/>
            <a:ext cx="17716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365">
                <a:solidFill>
                  <a:srgbClr val="D9E0FF"/>
                </a:solidFill>
                <a:latin typeface="Arial Black"/>
                <a:cs typeface="Arial Black"/>
              </a:rPr>
              <a:t>3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78711" y="5097856"/>
            <a:ext cx="5767705" cy="2388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80">
                <a:solidFill>
                  <a:srgbClr val="D9E0FF"/>
                </a:solidFill>
                <a:latin typeface="Arial Black"/>
                <a:cs typeface="Arial Black"/>
              </a:rPr>
              <a:t>Balancing</a:t>
            </a:r>
            <a:r>
              <a:rPr dirty="0" sz="1900" spc="-16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00" spc="-229">
                <a:solidFill>
                  <a:srgbClr val="D9E0FF"/>
                </a:solidFill>
                <a:latin typeface="Arial Black"/>
                <a:cs typeface="Arial Black"/>
              </a:rPr>
              <a:t>Economic</a:t>
            </a:r>
            <a:r>
              <a:rPr dirty="0" sz="1900" spc="-12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00" spc="-75">
                <a:solidFill>
                  <a:srgbClr val="D9E0FF"/>
                </a:solidFill>
                <a:latin typeface="Arial Black"/>
                <a:cs typeface="Arial Black"/>
              </a:rPr>
              <a:t>Development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4500"/>
              </a:lnSpc>
              <a:spcBef>
                <a:spcPts val="830"/>
              </a:spcBef>
            </a:pP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Future</a:t>
            </a:r>
            <a:r>
              <a:rPr dirty="0" sz="1600" spc="1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1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cases</a:t>
            </a:r>
            <a:r>
              <a:rPr dirty="0" sz="1600" spc="1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600" spc="1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increasingly</a:t>
            </a:r>
            <a:r>
              <a:rPr dirty="0" sz="1600" spc="1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grapple</a:t>
            </a:r>
            <a:r>
              <a:rPr dirty="0" sz="1600" spc="1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with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balancing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economic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development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against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environmental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interests.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The approach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taken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cases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like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Coventry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Lawrence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[2014]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UKSC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13,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which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considered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impact</a:t>
            </a:r>
            <a:r>
              <a:rPr dirty="0" sz="1600" spc="1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114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planning</a:t>
            </a:r>
            <a:r>
              <a:rPr dirty="0" sz="1600" spc="1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permissions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claims,</a:t>
            </a:r>
            <a:r>
              <a:rPr dirty="0" sz="16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may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evolve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address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these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complex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trade-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offs.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418831" y="5123688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432435" y="0"/>
                </a:moveTo>
                <a:lnTo>
                  <a:pt x="30861" y="0"/>
                </a:lnTo>
                <a:lnTo>
                  <a:pt x="18859" y="2428"/>
                </a:lnTo>
                <a:lnTo>
                  <a:pt x="9048" y="9048"/>
                </a:lnTo>
                <a:lnTo>
                  <a:pt x="2428" y="18859"/>
                </a:lnTo>
                <a:lnTo>
                  <a:pt x="0" y="30861"/>
                </a:lnTo>
                <a:lnTo>
                  <a:pt x="0" y="432435"/>
                </a:lnTo>
                <a:lnTo>
                  <a:pt x="2428" y="444436"/>
                </a:lnTo>
                <a:lnTo>
                  <a:pt x="9048" y="454247"/>
                </a:lnTo>
                <a:lnTo>
                  <a:pt x="18859" y="460867"/>
                </a:lnTo>
                <a:lnTo>
                  <a:pt x="30861" y="463295"/>
                </a:lnTo>
                <a:lnTo>
                  <a:pt x="432435" y="463295"/>
                </a:lnTo>
                <a:lnTo>
                  <a:pt x="444436" y="460867"/>
                </a:lnTo>
                <a:lnTo>
                  <a:pt x="454247" y="454247"/>
                </a:lnTo>
                <a:lnTo>
                  <a:pt x="460867" y="444436"/>
                </a:lnTo>
                <a:lnTo>
                  <a:pt x="463296" y="432435"/>
                </a:lnTo>
                <a:lnTo>
                  <a:pt x="463296" y="30861"/>
                </a:lnTo>
                <a:lnTo>
                  <a:pt x="460867" y="18859"/>
                </a:lnTo>
                <a:lnTo>
                  <a:pt x="454247" y="9048"/>
                </a:lnTo>
                <a:lnTo>
                  <a:pt x="444436" y="2428"/>
                </a:lnTo>
                <a:lnTo>
                  <a:pt x="432435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559420" y="5129910"/>
            <a:ext cx="18224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320">
                <a:solidFill>
                  <a:srgbClr val="D9E0FF"/>
                </a:solidFill>
                <a:latin typeface="Arial Black"/>
                <a:cs typeface="Arial Black"/>
              </a:rPr>
              <a:t>4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76056" y="5097856"/>
            <a:ext cx="5738495" cy="2388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55">
                <a:solidFill>
                  <a:srgbClr val="D9E0FF"/>
                </a:solidFill>
                <a:latin typeface="Arial Black"/>
                <a:cs typeface="Arial Black"/>
              </a:rPr>
              <a:t>Cross-</a:t>
            </a:r>
            <a:r>
              <a:rPr dirty="0" sz="1900" spc="-175">
                <a:solidFill>
                  <a:srgbClr val="D9E0FF"/>
                </a:solidFill>
                <a:latin typeface="Arial Black"/>
                <a:cs typeface="Arial Black"/>
              </a:rPr>
              <a:t>Border</a:t>
            </a:r>
            <a:r>
              <a:rPr dirty="0" sz="1900" spc="-8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00" spc="-105">
                <a:solidFill>
                  <a:srgbClr val="D9E0FF"/>
                </a:solidFill>
                <a:latin typeface="Arial Black"/>
                <a:cs typeface="Arial Black"/>
              </a:rPr>
              <a:t>Nuisances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4500"/>
              </a:lnSpc>
              <a:spcBef>
                <a:spcPts val="830"/>
              </a:spcBef>
            </a:pP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Globalization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environmental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challenges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lead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D9E0FF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more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cross-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border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cases,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requiring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D9E0FF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navigate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complex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jurisdictional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international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issues.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Trail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Smelter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(United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States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Canada,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1941)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provides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historical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precedent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6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may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inform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future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transboundary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disputes.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857" y="1157986"/>
            <a:ext cx="12024360" cy="612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50" spc="-380"/>
              <a:t>Conclusion:</a:t>
            </a:r>
            <a:r>
              <a:rPr dirty="0" sz="3850" spc="-450"/>
              <a:t> The</a:t>
            </a:r>
            <a:r>
              <a:rPr dirty="0" sz="3850" spc="-455"/>
              <a:t> </a:t>
            </a:r>
            <a:r>
              <a:rPr dirty="0" sz="3850" spc="-250"/>
              <a:t>Evolving</a:t>
            </a:r>
            <a:r>
              <a:rPr dirty="0" sz="3850" spc="-450"/>
              <a:t> </a:t>
            </a:r>
            <a:r>
              <a:rPr dirty="0" sz="3850" spc="-434"/>
              <a:t>Landscape</a:t>
            </a:r>
            <a:r>
              <a:rPr dirty="0" sz="3850" spc="-450"/>
              <a:t> </a:t>
            </a:r>
            <a:r>
              <a:rPr dirty="0" sz="3850" spc="-170"/>
              <a:t>of</a:t>
            </a:r>
            <a:r>
              <a:rPr dirty="0" sz="3850" spc="-430"/>
              <a:t> </a:t>
            </a:r>
            <a:r>
              <a:rPr dirty="0" sz="3850" spc="-420"/>
              <a:t>Nuisance</a:t>
            </a:r>
            <a:r>
              <a:rPr dirty="0" sz="3850" spc="-459"/>
              <a:t> </a:t>
            </a:r>
            <a:r>
              <a:rPr dirty="0" sz="3850" spc="-580"/>
              <a:t>Law</a:t>
            </a:r>
            <a:endParaRPr sz="3850"/>
          </a:p>
        </p:txBody>
      </p:sp>
      <p:sp>
        <p:nvSpPr>
          <p:cNvPr id="3" name="object 3" descr=""/>
          <p:cNvSpPr txBox="1"/>
          <p:nvPr/>
        </p:nvSpPr>
        <p:spPr>
          <a:xfrm>
            <a:off x="714857" y="2308605"/>
            <a:ext cx="4075429" cy="412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95">
                <a:solidFill>
                  <a:srgbClr val="FFFFFF"/>
                </a:solidFill>
                <a:latin typeface="Arial Black"/>
                <a:cs typeface="Arial Black"/>
              </a:rPr>
              <a:t>Key</a:t>
            </a:r>
            <a:r>
              <a:rPr dirty="0" sz="19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Arial Black"/>
                <a:cs typeface="Arial Black"/>
              </a:rPr>
              <a:t>Distinctions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5000"/>
              </a:lnSpc>
              <a:spcBef>
                <a:spcPts val="1500"/>
              </a:spcBef>
            </a:pP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Throughout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6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presentation,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we've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explored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crucial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differences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between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nuisance,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0">
                <a:solidFill>
                  <a:srgbClr val="D9E0FF"/>
                </a:solidFill>
                <a:latin typeface="Arial"/>
                <a:cs typeface="Arial"/>
              </a:rPr>
              <a:t>from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their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historical</a:t>
            </a:r>
            <a:r>
              <a:rPr dirty="0" sz="16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origins</a:t>
            </a:r>
            <a:r>
              <a:rPr dirty="0" sz="16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6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modern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applications.</a:t>
            </a:r>
            <a:r>
              <a:rPr dirty="0" sz="1600" spc="1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600" spc="1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1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focuses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on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protecting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individual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rights,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while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addresses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broader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harms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interests.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Understanding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these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distinctions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essential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5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legal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practitioners,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policymakers,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citizens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alike.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83200" y="2308605"/>
            <a:ext cx="3974465" cy="37960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20">
                <a:solidFill>
                  <a:srgbClr val="FFFFFF"/>
                </a:solidFill>
                <a:latin typeface="Arial Black"/>
                <a:cs typeface="Arial Black"/>
              </a:rPr>
              <a:t>Adaptability</a:t>
            </a:r>
            <a:r>
              <a:rPr dirty="0" sz="1900" spc="-1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900" spc="-1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900" spc="-220">
                <a:solidFill>
                  <a:srgbClr val="FFFFFF"/>
                </a:solidFill>
                <a:latin typeface="Arial Black"/>
                <a:cs typeface="Arial Black"/>
              </a:rPr>
              <a:t>Nuisance</a:t>
            </a:r>
            <a:r>
              <a:rPr dirty="0" sz="1900" spc="-1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900" spc="-300">
                <a:solidFill>
                  <a:srgbClr val="FFFFFF"/>
                </a:solidFill>
                <a:latin typeface="Arial Black"/>
                <a:cs typeface="Arial Black"/>
              </a:rPr>
              <a:t>Law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4900"/>
              </a:lnSpc>
              <a:spcBef>
                <a:spcPts val="1500"/>
              </a:spcBef>
            </a:pP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has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demonstrated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remarkable</a:t>
            </a:r>
            <a:r>
              <a:rPr dirty="0" sz="1600" spc="114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adaptability</a:t>
            </a:r>
            <a:r>
              <a:rPr dirty="0" sz="1600" spc="1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over</a:t>
            </a:r>
            <a:r>
              <a:rPr dirty="0" sz="16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centuries,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evolving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address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new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challenges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posed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industrialization, urbanization,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technological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advancements.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we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look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future,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flexibility</a:t>
            </a:r>
            <a:r>
              <a:rPr dirty="0" sz="16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will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crucial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addressing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emerging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issues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such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environmental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degradation,</a:t>
            </a:r>
            <a:r>
              <a:rPr dirty="0" sz="1600" spc="1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digital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privacy</a:t>
            </a:r>
            <a:r>
              <a:rPr dirty="0" sz="1600" spc="1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concerns,</a:t>
            </a:r>
            <a:r>
              <a:rPr dirty="0" sz="16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complex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urban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development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conflicts.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851517" y="2308605"/>
            <a:ext cx="4056379" cy="4455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85">
                <a:solidFill>
                  <a:srgbClr val="FFFFFF"/>
                </a:solidFill>
                <a:latin typeface="Arial Black"/>
                <a:cs typeface="Arial Black"/>
              </a:rPr>
              <a:t>Balancing</a:t>
            </a:r>
            <a:r>
              <a:rPr dirty="0" sz="1900" spc="-1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900" spc="-85">
                <a:solidFill>
                  <a:srgbClr val="FFFFFF"/>
                </a:solidFill>
                <a:latin typeface="Arial Black"/>
                <a:cs typeface="Arial Black"/>
              </a:rPr>
              <a:t>Interests</a:t>
            </a:r>
            <a:endParaRPr sz="1900">
              <a:latin typeface="Arial Black"/>
              <a:cs typeface="Arial Black"/>
            </a:endParaRPr>
          </a:p>
          <a:p>
            <a:pPr marL="12700" marR="5080">
              <a:lnSpc>
                <a:spcPct val="135000"/>
              </a:lnSpc>
              <a:spcBef>
                <a:spcPts val="1500"/>
              </a:spcBef>
            </a:pP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enduring</a:t>
            </a:r>
            <a:r>
              <a:rPr dirty="0" sz="16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relevance</a:t>
            </a:r>
            <a:r>
              <a:rPr dirty="0" sz="16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law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lies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its</a:t>
            </a:r>
            <a:r>
              <a:rPr dirty="0" sz="16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fundamental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role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balancing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competing</a:t>
            </a:r>
            <a:r>
              <a:rPr dirty="0" sz="16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interests.</a:t>
            </a:r>
            <a:r>
              <a:rPr dirty="0" sz="16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Whether</a:t>
            </a:r>
            <a:r>
              <a:rPr dirty="0" sz="1600" spc="5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adjudicating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between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D9E0FF"/>
                </a:solidFill>
                <a:latin typeface="Arial"/>
                <a:cs typeface="Arial"/>
              </a:rPr>
              <a:t>neighbors'</a:t>
            </a:r>
            <a:r>
              <a:rPr dirty="0" sz="160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property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weighing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welfare 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against</a:t>
            </a:r>
            <a:r>
              <a:rPr dirty="0" sz="160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economic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D9E0FF"/>
                </a:solidFill>
                <a:latin typeface="Arial"/>
                <a:cs typeface="Arial"/>
              </a:rPr>
              <a:t>development,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nuisance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6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provides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flexible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framework</a:t>
            </a:r>
            <a:r>
              <a:rPr dirty="0" sz="16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for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 achieve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equitable</a:t>
            </a:r>
            <a:r>
              <a:rPr dirty="0" sz="16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D9E0FF"/>
                </a:solidFill>
                <a:latin typeface="Arial"/>
                <a:cs typeface="Arial"/>
              </a:rPr>
              <a:t>outcomes.</a:t>
            </a:r>
            <a:r>
              <a:rPr dirty="0" sz="16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As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society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continues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3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evolve,</a:t>
            </a:r>
            <a:r>
              <a:rPr dirty="0" sz="16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so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D9E0FF"/>
                </a:solidFill>
                <a:latin typeface="Arial"/>
                <a:cs typeface="Arial"/>
              </a:rPr>
              <a:t>too</a:t>
            </a:r>
            <a:r>
              <a:rPr dirty="0" sz="16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D9E0FF"/>
                </a:solidFill>
                <a:latin typeface="Arial"/>
                <a:cs typeface="Arial"/>
              </a:rPr>
              <a:t>will</a:t>
            </a:r>
            <a:r>
              <a:rPr dirty="0" sz="16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application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12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principles,</a:t>
            </a:r>
            <a:r>
              <a:rPr dirty="0" sz="1600" spc="500">
                <a:solidFill>
                  <a:srgbClr val="D9E0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ensuring</a:t>
            </a:r>
            <a:r>
              <a:rPr dirty="0" sz="16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85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6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continued</a:t>
            </a:r>
            <a:r>
              <a:rPr dirty="0" sz="16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0">
                <a:solidFill>
                  <a:srgbClr val="D9E0FF"/>
                </a:solidFill>
                <a:latin typeface="Arial"/>
                <a:cs typeface="Arial"/>
              </a:rPr>
              <a:t>importance</a:t>
            </a:r>
            <a:r>
              <a:rPr dirty="0" sz="1600" spc="50">
                <a:solidFill>
                  <a:srgbClr val="D9E0FF"/>
                </a:solidFill>
                <a:latin typeface="Arial"/>
                <a:cs typeface="Arial"/>
              </a:rPr>
              <a:t> in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shaping</a:t>
            </a:r>
            <a:r>
              <a:rPr dirty="0" sz="16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D9E0FF"/>
                </a:solidFill>
                <a:latin typeface="Arial"/>
                <a:cs typeface="Arial"/>
              </a:rPr>
              <a:t>our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legal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0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D9E0FF"/>
                </a:solidFill>
                <a:latin typeface="Arial"/>
                <a:cs typeface="Arial"/>
              </a:rPr>
              <a:t>social</a:t>
            </a:r>
            <a:r>
              <a:rPr dirty="0" sz="16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D9E0FF"/>
                </a:solidFill>
                <a:latin typeface="Arial"/>
                <a:cs typeface="Arial"/>
              </a:rPr>
              <a:t>landscape.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80769" y="2870149"/>
            <a:ext cx="2414905" cy="2440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600"/>
              </a:lnSpc>
              <a:spcBef>
                <a:spcPts val="95"/>
              </a:spcBef>
            </a:pP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Minor </a:t>
            </a:r>
            <a:r>
              <a:rPr dirty="0" sz="5250" spc="155" b="1">
                <a:solidFill>
                  <a:srgbClr val="252525"/>
                </a:solidFill>
                <a:latin typeface="Times New Roman"/>
                <a:cs typeface="Times New Roman"/>
              </a:rPr>
              <a:t>House </a:t>
            </a: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Keeping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39573" y="7708188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11/22/2024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735938" y="7708188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2" name="object 12" descr="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6964680" y="1325879"/>
                  </a:lnTo>
                  <a:lnTo>
                    <a:pt x="7006608" y="1319125"/>
                  </a:lnTo>
                  <a:lnTo>
                    <a:pt x="7043007" y="1300313"/>
                  </a:lnTo>
                  <a:lnTo>
                    <a:pt x="7071701" y="1271619"/>
                  </a:lnTo>
                  <a:lnTo>
                    <a:pt x="7090513" y="1235220"/>
                  </a:lnTo>
                  <a:lnTo>
                    <a:pt x="7097268" y="1193291"/>
                  </a:lnTo>
                  <a:lnTo>
                    <a:pt x="7097268" y="132587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76" y="1749197"/>
              <a:ext cx="435148" cy="1456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84" y="1423556"/>
              <a:ext cx="89130" cy="8917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008622" y="1346847"/>
              <a:ext cx="569595" cy="578485"/>
            </a:xfrm>
            <a:custGeom>
              <a:avLst/>
              <a:gdLst/>
              <a:ahLst/>
              <a:cxnLst/>
              <a:rect l="l" t="t" r="r" b="b"/>
              <a:pathLst>
                <a:path w="569595" h="578485">
                  <a:moveTo>
                    <a:pt x="389712" y="108559"/>
                  </a:moveTo>
                  <a:lnTo>
                    <a:pt x="385330" y="104114"/>
                  </a:lnTo>
                  <a:lnTo>
                    <a:pt x="380923" y="99771"/>
                  </a:lnTo>
                  <a:lnTo>
                    <a:pt x="373837" y="99771"/>
                  </a:lnTo>
                  <a:lnTo>
                    <a:pt x="272491" y="201104"/>
                  </a:lnTo>
                  <a:lnTo>
                    <a:pt x="264756" y="198907"/>
                  </a:lnTo>
                  <a:lnTo>
                    <a:pt x="256425" y="201028"/>
                  </a:lnTo>
                  <a:lnTo>
                    <a:pt x="250659" y="206654"/>
                  </a:lnTo>
                  <a:lnTo>
                    <a:pt x="221107" y="254025"/>
                  </a:lnTo>
                  <a:lnTo>
                    <a:pt x="211594" y="213601"/>
                  </a:lnTo>
                  <a:lnTo>
                    <a:pt x="171780" y="185775"/>
                  </a:lnTo>
                  <a:lnTo>
                    <a:pt x="131762" y="177482"/>
                  </a:lnTo>
                  <a:lnTo>
                    <a:pt x="113207" y="177457"/>
                  </a:lnTo>
                  <a:lnTo>
                    <a:pt x="94792" y="180238"/>
                  </a:lnTo>
                  <a:lnTo>
                    <a:pt x="49606" y="198958"/>
                  </a:lnTo>
                  <a:lnTo>
                    <a:pt x="0" y="357466"/>
                  </a:lnTo>
                  <a:lnTo>
                    <a:pt x="1778" y="366229"/>
                  </a:lnTo>
                  <a:lnTo>
                    <a:pt x="6591" y="373392"/>
                  </a:lnTo>
                  <a:lnTo>
                    <a:pt x="13754" y="378218"/>
                  </a:lnTo>
                  <a:lnTo>
                    <a:pt x="22517" y="379984"/>
                  </a:lnTo>
                  <a:lnTo>
                    <a:pt x="29654" y="378625"/>
                  </a:lnTo>
                  <a:lnTo>
                    <a:pt x="35852" y="375170"/>
                  </a:lnTo>
                  <a:lnTo>
                    <a:pt x="40678" y="369951"/>
                  </a:lnTo>
                  <a:lnTo>
                    <a:pt x="43675" y="363321"/>
                  </a:lnTo>
                  <a:lnTo>
                    <a:pt x="67081" y="266407"/>
                  </a:lnTo>
                  <a:lnTo>
                    <a:pt x="67081" y="578015"/>
                  </a:lnTo>
                  <a:lnTo>
                    <a:pt x="111417" y="578015"/>
                  </a:lnTo>
                  <a:lnTo>
                    <a:pt x="111417" y="377507"/>
                  </a:lnTo>
                  <a:lnTo>
                    <a:pt x="133921" y="377507"/>
                  </a:lnTo>
                  <a:lnTo>
                    <a:pt x="133921" y="578015"/>
                  </a:lnTo>
                  <a:lnTo>
                    <a:pt x="178193" y="578015"/>
                  </a:lnTo>
                  <a:lnTo>
                    <a:pt x="178193" y="264985"/>
                  </a:lnTo>
                  <a:lnTo>
                    <a:pt x="187020" y="302704"/>
                  </a:lnTo>
                  <a:lnTo>
                    <a:pt x="227952" y="317474"/>
                  </a:lnTo>
                  <a:lnTo>
                    <a:pt x="234975" y="314286"/>
                  </a:lnTo>
                  <a:lnTo>
                    <a:pt x="287578" y="228612"/>
                  </a:lnTo>
                  <a:lnTo>
                    <a:pt x="288671" y="223075"/>
                  </a:lnTo>
                  <a:lnTo>
                    <a:pt x="287731" y="217690"/>
                  </a:lnTo>
                  <a:lnTo>
                    <a:pt x="389686" y="115697"/>
                  </a:lnTo>
                  <a:lnTo>
                    <a:pt x="389712" y="108559"/>
                  </a:lnTo>
                  <a:close/>
                </a:path>
                <a:path w="569595" h="578485">
                  <a:moveTo>
                    <a:pt x="569074" y="30022"/>
                  </a:moveTo>
                  <a:lnTo>
                    <a:pt x="566712" y="18338"/>
                  </a:lnTo>
                  <a:lnTo>
                    <a:pt x="560285" y="8788"/>
                  </a:lnTo>
                  <a:lnTo>
                    <a:pt x="550748" y="2362"/>
                  </a:lnTo>
                  <a:lnTo>
                    <a:pt x="539064" y="0"/>
                  </a:lnTo>
                  <a:lnTo>
                    <a:pt x="171437" y="0"/>
                  </a:lnTo>
                  <a:lnTo>
                    <a:pt x="159753" y="2362"/>
                  </a:lnTo>
                  <a:lnTo>
                    <a:pt x="150215" y="8788"/>
                  </a:lnTo>
                  <a:lnTo>
                    <a:pt x="143789" y="18338"/>
                  </a:lnTo>
                  <a:lnTo>
                    <a:pt x="141427" y="30022"/>
                  </a:lnTo>
                  <a:lnTo>
                    <a:pt x="141427" y="57048"/>
                  </a:lnTo>
                  <a:lnTo>
                    <a:pt x="149809" y="59956"/>
                  </a:lnTo>
                  <a:lnTo>
                    <a:pt x="157683" y="63982"/>
                  </a:lnTo>
                  <a:lnTo>
                    <a:pt x="164922" y="69037"/>
                  </a:lnTo>
                  <a:lnTo>
                    <a:pt x="171437" y="75069"/>
                  </a:lnTo>
                  <a:lnTo>
                    <a:pt x="171437" y="30022"/>
                  </a:lnTo>
                  <a:lnTo>
                    <a:pt x="539064" y="30022"/>
                  </a:lnTo>
                  <a:lnTo>
                    <a:pt x="539064" y="277749"/>
                  </a:lnTo>
                  <a:lnTo>
                    <a:pt x="283006" y="277749"/>
                  </a:lnTo>
                  <a:lnTo>
                    <a:pt x="264693" y="307771"/>
                  </a:lnTo>
                  <a:lnTo>
                    <a:pt x="539064" y="307771"/>
                  </a:lnTo>
                  <a:lnTo>
                    <a:pt x="550748" y="305409"/>
                  </a:lnTo>
                  <a:lnTo>
                    <a:pt x="560285" y="298983"/>
                  </a:lnTo>
                  <a:lnTo>
                    <a:pt x="566712" y="289433"/>
                  </a:lnTo>
                  <a:lnTo>
                    <a:pt x="569074" y="277749"/>
                  </a:lnTo>
                  <a:lnTo>
                    <a:pt x="569074" y="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22742" y="1041653"/>
            <a:ext cx="5283835" cy="11023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purpose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2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online</a:t>
            </a:r>
            <a:r>
              <a:rPr dirty="0" sz="2000" spc="-25">
                <a:latin typeface="Times New Roman"/>
                <a:cs typeface="Times New Roman"/>
              </a:rPr>
              <a:t> lesson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45">
                <a:latin typeface="Times New Roman"/>
                <a:cs typeface="Times New Roman"/>
              </a:rPr>
              <a:t>is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encourage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you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u="sng" sz="2000" spc="-20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participate</a:t>
            </a:r>
            <a:r>
              <a:rPr dirty="0" u="sng" sz="2000" spc="-55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25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actively</a:t>
            </a:r>
            <a:r>
              <a:rPr dirty="0" u="sng" sz="2000" spc="-60" b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2000">
                <a:latin typeface="Times New Roman"/>
                <a:cs typeface="Times New Roman"/>
              </a:rPr>
              <a:t>in</a:t>
            </a:r>
            <a:r>
              <a:rPr dirty="0" u="none" sz="2000" spc="-45">
                <a:latin typeface="Times New Roman"/>
                <a:cs typeface="Times New Roman"/>
              </a:rPr>
              <a:t> </a:t>
            </a:r>
            <a:r>
              <a:rPr dirty="0" u="none" sz="2000" spc="-55">
                <a:latin typeface="Times New Roman"/>
                <a:cs typeface="Times New Roman"/>
              </a:rPr>
              <a:t>achieving</a:t>
            </a:r>
            <a:r>
              <a:rPr dirty="0" u="none" sz="2000" spc="-60">
                <a:latin typeface="Times New Roman"/>
                <a:cs typeface="Times New Roman"/>
              </a:rPr>
              <a:t> </a:t>
            </a:r>
            <a:r>
              <a:rPr dirty="0" u="none" sz="2000" spc="-30">
                <a:latin typeface="Times New Roman"/>
                <a:cs typeface="Times New Roman"/>
              </a:rPr>
              <a:t>your</a:t>
            </a:r>
            <a:r>
              <a:rPr dirty="0" u="none" sz="2000" spc="-60">
                <a:latin typeface="Times New Roman"/>
                <a:cs typeface="Times New Roman"/>
              </a:rPr>
              <a:t> </a:t>
            </a:r>
            <a:r>
              <a:rPr dirty="0" u="none" sz="2000" spc="-10">
                <a:latin typeface="Times New Roman"/>
                <a:cs typeface="Times New Roman"/>
              </a:rPr>
              <a:t>needs</a:t>
            </a:r>
            <a:r>
              <a:rPr dirty="0" u="none" sz="2000" spc="-65">
                <a:latin typeface="Times New Roman"/>
                <a:cs typeface="Times New Roman"/>
              </a:rPr>
              <a:t> </a:t>
            </a:r>
            <a:r>
              <a:rPr dirty="0" u="none" sz="2000" spc="-25">
                <a:latin typeface="Times New Roman"/>
                <a:cs typeface="Times New Roman"/>
              </a:rPr>
              <a:t>and </a:t>
            </a:r>
            <a:r>
              <a:rPr dirty="0" u="none" sz="2000" spc="-65">
                <a:latin typeface="Times New Roman"/>
                <a:cs typeface="Times New Roman"/>
              </a:rPr>
              <a:t>simplifying</a:t>
            </a:r>
            <a:r>
              <a:rPr dirty="0" u="none" sz="2000" spc="-20">
                <a:latin typeface="Times New Roman"/>
                <a:cs typeface="Times New Roman"/>
              </a:rPr>
              <a:t> </a:t>
            </a:r>
            <a:r>
              <a:rPr dirty="0" u="none" sz="2000" spc="-40">
                <a:latin typeface="Times New Roman"/>
                <a:cs typeface="Times New Roman"/>
              </a:rPr>
              <a:t>your</a:t>
            </a:r>
            <a:r>
              <a:rPr dirty="0" u="none" sz="2000" spc="-20">
                <a:latin typeface="Times New Roman"/>
                <a:cs typeface="Times New Roman"/>
              </a:rPr>
              <a:t> </a:t>
            </a:r>
            <a:r>
              <a:rPr dirty="0" u="none" sz="2000" spc="-75">
                <a:latin typeface="Times New Roman"/>
                <a:cs typeface="Times New Roman"/>
              </a:rPr>
              <a:t>legal</a:t>
            </a:r>
            <a:r>
              <a:rPr dirty="0" u="none" sz="2000" spc="-15">
                <a:latin typeface="Times New Roman"/>
                <a:cs typeface="Times New Roman"/>
              </a:rPr>
              <a:t> </a:t>
            </a:r>
            <a:r>
              <a:rPr dirty="0" u="none" sz="2000" spc="-30">
                <a:latin typeface="Times New Roman"/>
                <a:cs typeface="Times New Roman"/>
              </a:rPr>
              <a:t>education.</a:t>
            </a:r>
            <a:r>
              <a:rPr dirty="0" u="none" sz="2000" spc="-35">
                <a:latin typeface="Times New Roman"/>
                <a:cs typeface="Times New Roman"/>
              </a:rPr>
              <a:t> </a:t>
            </a:r>
            <a:r>
              <a:rPr dirty="0" u="none" sz="2000" i="1">
                <a:latin typeface="Times New Roman"/>
                <a:cs typeface="Times New Roman"/>
              </a:rPr>
              <a:t>I</a:t>
            </a:r>
            <a:r>
              <a:rPr dirty="0" u="none" sz="2000" spc="-5" i="1">
                <a:latin typeface="Times New Roman"/>
                <a:cs typeface="Times New Roman"/>
              </a:rPr>
              <a:t> </a:t>
            </a:r>
            <a:r>
              <a:rPr dirty="0" u="none" sz="2000" spc="-180" i="1">
                <a:latin typeface="Times New Roman"/>
                <a:cs typeface="Times New Roman"/>
              </a:rPr>
              <a:t>want</a:t>
            </a:r>
            <a:r>
              <a:rPr dirty="0" u="none" sz="2000" spc="-20" i="1">
                <a:latin typeface="Times New Roman"/>
                <a:cs typeface="Times New Roman"/>
              </a:rPr>
              <a:t> </a:t>
            </a:r>
            <a:r>
              <a:rPr dirty="0" u="none" sz="2000" spc="-240" i="1">
                <a:latin typeface="Times New Roman"/>
                <a:cs typeface="Times New Roman"/>
              </a:rPr>
              <a:t>you</a:t>
            </a:r>
            <a:r>
              <a:rPr dirty="0" u="none" sz="2000" i="1">
                <a:latin typeface="Times New Roman"/>
                <a:cs typeface="Times New Roman"/>
              </a:rPr>
              <a:t> </a:t>
            </a:r>
            <a:r>
              <a:rPr dirty="0" u="none" sz="2000" spc="-175" i="1">
                <a:latin typeface="Times New Roman"/>
                <a:cs typeface="Times New Roman"/>
              </a:rPr>
              <a:t>to</a:t>
            </a:r>
            <a:r>
              <a:rPr dirty="0" u="none" sz="2000" spc="-10" i="1">
                <a:latin typeface="Times New Roman"/>
                <a:cs typeface="Times New Roman"/>
              </a:rPr>
              <a:t> </a:t>
            </a:r>
            <a:r>
              <a:rPr dirty="0" u="none" sz="2000" spc="-254" i="1">
                <a:latin typeface="Times New Roman"/>
                <a:cs typeface="Times New Roman"/>
              </a:rPr>
              <a:t>be</a:t>
            </a:r>
            <a:r>
              <a:rPr dirty="0" u="none" sz="2000" i="1">
                <a:latin typeface="Times New Roman"/>
                <a:cs typeface="Times New Roman"/>
              </a:rPr>
              <a:t> </a:t>
            </a:r>
            <a:r>
              <a:rPr dirty="0" u="none" sz="2000" spc="-25" i="1">
                <a:latin typeface="Times New Roman"/>
                <a:cs typeface="Times New Roman"/>
              </a:rPr>
              <a:t>the</a:t>
            </a:r>
            <a:r>
              <a:rPr dirty="0" u="none" sz="2000" spc="-25" i="1">
                <a:latin typeface="Times New Roman"/>
                <a:cs typeface="Times New Roman"/>
              </a:rPr>
              <a:t> </a:t>
            </a:r>
            <a:r>
              <a:rPr dirty="0" u="none" sz="2000" spc="-10" i="1"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8" name="object 18" descr="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1299" y="3195597"/>
              <a:ext cx="135046" cy="13512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243838" y="3453827"/>
              <a:ext cx="270510" cy="135255"/>
            </a:xfrm>
            <a:custGeom>
              <a:avLst/>
              <a:gdLst/>
              <a:ahLst/>
              <a:cxnLst/>
              <a:rect l="l" t="t" r="r" b="b"/>
              <a:pathLst>
                <a:path w="270509" h="135254">
                  <a:moveTo>
                    <a:pt x="135046" y="0"/>
                  </a:moveTo>
                  <a:lnTo>
                    <a:pt x="93108" y="5114"/>
                  </a:lnTo>
                  <a:lnTo>
                    <a:pt x="45109" y="21823"/>
                  </a:lnTo>
                  <a:lnTo>
                    <a:pt x="7829" y="45969"/>
                  </a:lnTo>
                  <a:lnTo>
                    <a:pt x="0" y="67560"/>
                  </a:lnTo>
                  <a:lnTo>
                    <a:pt x="0" y="135120"/>
                  </a:lnTo>
                  <a:lnTo>
                    <a:pt x="270092" y="135120"/>
                  </a:lnTo>
                  <a:lnTo>
                    <a:pt x="270092" y="67560"/>
                  </a:lnTo>
                  <a:lnTo>
                    <a:pt x="241456" y="29968"/>
                  </a:lnTo>
                  <a:lnTo>
                    <a:pt x="176929" y="5390"/>
                  </a:lnTo>
                  <a:lnTo>
                    <a:pt x="135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76" y="3300691"/>
              <a:ext cx="382630" cy="1831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281182" y="2988413"/>
              <a:ext cx="314960" cy="288925"/>
            </a:xfrm>
            <a:custGeom>
              <a:avLst/>
              <a:gdLst/>
              <a:ahLst/>
              <a:cxnLst/>
              <a:rect l="l" t="t" r="r" b="b"/>
              <a:pathLst>
                <a:path w="314959" h="288925">
                  <a:moveTo>
                    <a:pt x="122985" y="225200"/>
                  </a:moveTo>
                  <a:lnTo>
                    <a:pt x="60789" y="225200"/>
                  </a:lnTo>
                  <a:lnTo>
                    <a:pt x="60789" y="288557"/>
                  </a:lnTo>
                  <a:lnTo>
                    <a:pt x="122985" y="225200"/>
                  </a:lnTo>
                  <a:close/>
                </a:path>
                <a:path w="314959" h="288925">
                  <a:moveTo>
                    <a:pt x="299146" y="0"/>
                  </a:moveTo>
                  <a:lnTo>
                    <a:pt x="15774" y="0"/>
                  </a:lnTo>
                  <a:lnTo>
                    <a:pt x="7102" y="62"/>
                  </a:lnTo>
                  <a:lnTo>
                    <a:pt x="125" y="7131"/>
                  </a:lnTo>
                  <a:lnTo>
                    <a:pt x="168" y="209136"/>
                  </a:lnTo>
                  <a:lnTo>
                    <a:pt x="0" y="217844"/>
                  </a:lnTo>
                  <a:lnTo>
                    <a:pt x="6921" y="225031"/>
                  </a:lnTo>
                  <a:lnTo>
                    <a:pt x="15617" y="225200"/>
                  </a:lnTo>
                  <a:lnTo>
                    <a:pt x="299146" y="225200"/>
                  </a:lnTo>
                  <a:lnTo>
                    <a:pt x="307830" y="225119"/>
                  </a:lnTo>
                  <a:lnTo>
                    <a:pt x="314838" y="218050"/>
                  </a:lnTo>
                  <a:lnTo>
                    <a:pt x="314838" y="197050"/>
                  </a:lnTo>
                  <a:lnTo>
                    <a:pt x="146950" y="197050"/>
                  </a:lnTo>
                  <a:lnTo>
                    <a:pt x="139491" y="189587"/>
                  </a:lnTo>
                  <a:lnTo>
                    <a:pt x="139491" y="171177"/>
                  </a:lnTo>
                  <a:lnTo>
                    <a:pt x="146950" y="163721"/>
                  </a:lnTo>
                  <a:lnTo>
                    <a:pt x="314838" y="163721"/>
                  </a:lnTo>
                  <a:lnTo>
                    <a:pt x="314838" y="152010"/>
                  </a:lnTo>
                  <a:lnTo>
                    <a:pt x="145493" y="152010"/>
                  </a:lnTo>
                  <a:lnTo>
                    <a:pt x="145493" y="107796"/>
                  </a:lnTo>
                  <a:lnTo>
                    <a:pt x="156147" y="107796"/>
                  </a:lnTo>
                  <a:lnTo>
                    <a:pt x="168779" y="105833"/>
                  </a:lnTo>
                  <a:lnTo>
                    <a:pt x="178429" y="100261"/>
                  </a:lnTo>
                  <a:lnTo>
                    <a:pt x="184591" y="91550"/>
                  </a:lnTo>
                  <a:lnTo>
                    <a:pt x="186400" y="82048"/>
                  </a:lnTo>
                  <a:lnTo>
                    <a:pt x="104229" y="82048"/>
                  </a:lnTo>
                  <a:lnTo>
                    <a:pt x="104229" y="80171"/>
                  </a:lnTo>
                  <a:lnTo>
                    <a:pt x="131485" y="33152"/>
                  </a:lnTo>
                  <a:lnTo>
                    <a:pt x="152283" y="28025"/>
                  </a:lnTo>
                  <a:lnTo>
                    <a:pt x="314838" y="28025"/>
                  </a:lnTo>
                  <a:lnTo>
                    <a:pt x="314838" y="7131"/>
                  </a:lnTo>
                  <a:lnTo>
                    <a:pt x="307830" y="62"/>
                  </a:lnTo>
                  <a:lnTo>
                    <a:pt x="299146" y="0"/>
                  </a:lnTo>
                  <a:close/>
                </a:path>
                <a:path w="314959" h="288925">
                  <a:moveTo>
                    <a:pt x="314838" y="163721"/>
                  </a:moveTo>
                  <a:lnTo>
                    <a:pt x="165262" y="163721"/>
                  </a:lnTo>
                  <a:lnTo>
                    <a:pt x="172677" y="171046"/>
                  </a:lnTo>
                  <a:lnTo>
                    <a:pt x="172802" y="180160"/>
                  </a:lnTo>
                  <a:lnTo>
                    <a:pt x="172971" y="189318"/>
                  </a:lnTo>
                  <a:lnTo>
                    <a:pt x="165681" y="196881"/>
                  </a:lnTo>
                  <a:lnTo>
                    <a:pt x="156522" y="197050"/>
                  </a:lnTo>
                  <a:lnTo>
                    <a:pt x="314838" y="197050"/>
                  </a:lnTo>
                  <a:lnTo>
                    <a:pt x="314838" y="163721"/>
                  </a:lnTo>
                  <a:close/>
                </a:path>
                <a:path w="314959" h="288925">
                  <a:moveTo>
                    <a:pt x="314838" y="28025"/>
                  </a:moveTo>
                  <a:lnTo>
                    <a:pt x="154215" y="28025"/>
                  </a:lnTo>
                  <a:lnTo>
                    <a:pt x="156147" y="28150"/>
                  </a:lnTo>
                  <a:lnTo>
                    <a:pt x="176196" y="31964"/>
                  </a:lnTo>
                  <a:lnTo>
                    <a:pt x="192661" y="42789"/>
                  </a:lnTo>
                  <a:lnTo>
                    <a:pt x="203866" y="58999"/>
                  </a:lnTo>
                  <a:lnTo>
                    <a:pt x="208028" y="78445"/>
                  </a:lnTo>
                  <a:lnTo>
                    <a:pt x="208139" y="80171"/>
                  </a:lnTo>
                  <a:lnTo>
                    <a:pt x="205392" y="97534"/>
                  </a:lnTo>
                  <a:lnTo>
                    <a:pt x="196827" y="112255"/>
                  </a:lnTo>
                  <a:lnTo>
                    <a:pt x="183602" y="122983"/>
                  </a:lnTo>
                  <a:lnTo>
                    <a:pt x="166875" y="128364"/>
                  </a:lnTo>
                  <a:lnTo>
                    <a:pt x="166875" y="152010"/>
                  </a:lnTo>
                  <a:lnTo>
                    <a:pt x="314838" y="152010"/>
                  </a:lnTo>
                  <a:lnTo>
                    <a:pt x="314838" y="28025"/>
                  </a:lnTo>
                  <a:close/>
                </a:path>
                <a:path w="314959" h="288925">
                  <a:moveTo>
                    <a:pt x="157285" y="49619"/>
                  </a:moveTo>
                  <a:lnTo>
                    <a:pt x="125611" y="74979"/>
                  </a:lnTo>
                  <a:lnTo>
                    <a:pt x="125498" y="78964"/>
                  </a:lnTo>
                  <a:lnTo>
                    <a:pt x="125611" y="82048"/>
                  </a:lnTo>
                  <a:lnTo>
                    <a:pt x="186400" y="82048"/>
                  </a:lnTo>
                  <a:lnTo>
                    <a:pt x="186757" y="80171"/>
                  </a:lnTo>
                  <a:lnTo>
                    <a:pt x="184606" y="68442"/>
                  </a:lnTo>
                  <a:lnTo>
                    <a:pt x="178344" y="58786"/>
                  </a:lnTo>
                  <a:lnTo>
                    <a:pt x="168921" y="52185"/>
                  </a:lnTo>
                  <a:lnTo>
                    <a:pt x="157285" y="49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222742" y="2826207"/>
            <a:ext cx="5194935" cy="8451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learning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question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5" name="object 25" descr="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14794" y="4665996"/>
              <a:ext cx="431165" cy="555625"/>
            </a:xfrm>
            <a:custGeom>
              <a:avLst/>
              <a:gdLst/>
              <a:ahLst/>
              <a:cxnLst/>
              <a:rect l="l" t="t" r="r" b="b"/>
              <a:pathLst>
                <a:path w="431165" h="555625">
                  <a:moveTo>
                    <a:pt x="0" y="0"/>
                  </a:moveTo>
                  <a:lnTo>
                    <a:pt x="0" y="555495"/>
                  </a:lnTo>
                  <a:lnTo>
                    <a:pt x="430647" y="27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222742" y="4611751"/>
            <a:ext cx="529717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whether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your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video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9" name="object 29" descr="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6964680" y="1325880"/>
                  </a:lnTo>
                  <a:lnTo>
                    <a:pt x="7006608" y="1319120"/>
                  </a:lnTo>
                  <a:lnTo>
                    <a:pt x="7043007" y="1300298"/>
                  </a:lnTo>
                  <a:lnTo>
                    <a:pt x="7071701" y="1271597"/>
                  </a:lnTo>
                  <a:lnTo>
                    <a:pt x="7090513" y="1235200"/>
                  </a:lnTo>
                  <a:lnTo>
                    <a:pt x="7097268" y="1193292"/>
                  </a:lnTo>
                  <a:lnTo>
                    <a:pt x="7097268" y="132588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18761" y="6404783"/>
              <a:ext cx="625475" cy="391160"/>
            </a:xfrm>
            <a:custGeom>
              <a:avLst/>
              <a:gdLst/>
              <a:ahLst/>
              <a:cxnLst/>
              <a:rect l="l" t="t" r="r" b="b"/>
              <a:pathLst>
                <a:path w="625475" h="391159">
                  <a:moveTo>
                    <a:pt x="302203" y="7337"/>
                  </a:moveTo>
                  <a:lnTo>
                    <a:pt x="275419" y="22895"/>
                  </a:lnTo>
                  <a:lnTo>
                    <a:pt x="79602" y="23085"/>
                  </a:lnTo>
                  <a:lnTo>
                    <a:pt x="21898" y="63168"/>
                  </a:lnTo>
                  <a:lnTo>
                    <a:pt x="5832" y="102539"/>
                  </a:lnTo>
                  <a:lnTo>
                    <a:pt x="0" y="150509"/>
                  </a:lnTo>
                  <a:lnTo>
                    <a:pt x="6385" y="200629"/>
                  </a:lnTo>
                  <a:lnTo>
                    <a:pt x="23905" y="241143"/>
                  </a:lnTo>
                  <a:lnTo>
                    <a:pt x="50104" y="268243"/>
                  </a:lnTo>
                  <a:lnTo>
                    <a:pt x="82528" y="278122"/>
                  </a:lnTo>
                  <a:lnTo>
                    <a:pt x="258838" y="278122"/>
                  </a:lnTo>
                  <a:lnTo>
                    <a:pt x="258838" y="390723"/>
                  </a:lnTo>
                  <a:lnTo>
                    <a:pt x="333864" y="332546"/>
                  </a:lnTo>
                  <a:lnTo>
                    <a:pt x="408889" y="332546"/>
                  </a:lnTo>
                  <a:lnTo>
                    <a:pt x="408889" y="329468"/>
                  </a:lnTo>
                  <a:lnTo>
                    <a:pt x="288848" y="329468"/>
                  </a:lnTo>
                  <a:lnTo>
                    <a:pt x="288848" y="248096"/>
                  </a:lnTo>
                  <a:lnTo>
                    <a:pt x="82528" y="248096"/>
                  </a:lnTo>
                  <a:lnTo>
                    <a:pt x="63624" y="241060"/>
                  </a:lnTo>
                  <a:lnTo>
                    <a:pt x="46759" y="221203"/>
                  </a:lnTo>
                  <a:lnTo>
                    <a:pt x="34650" y="190395"/>
                  </a:lnTo>
                  <a:lnTo>
                    <a:pt x="30010" y="150509"/>
                  </a:lnTo>
                  <a:lnTo>
                    <a:pt x="34650" y="110622"/>
                  </a:lnTo>
                  <a:lnTo>
                    <a:pt x="46759" y="79814"/>
                  </a:lnTo>
                  <a:lnTo>
                    <a:pt x="63624" y="59957"/>
                  </a:lnTo>
                  <a:lnTo>
                    <a:pt x="82528" y="52922"/>
                  </a:lnTo>
                  <a:lnTo>
                    <a:pt x="589174" y="52922"/>
                  </a:lnTo>
                  <a:lnTo>
                    <a:pt x="573789" y="35750"/>
                  </a:lnTo>
                  <a:lnTo>
                    <a:pt x="532682" y="22895"/>
                  </a:lnTo>
                  <a:lnTo>
                    <a:pt x="397635" y="22895"/>
                  </a:lnTo>
                  <a:lnTo>
                    <a:pt x="394284" y="16151"/>
                  </a:lnTo>
                  <a:lnTo>
                    <a:pt x="388489" y="10947"/>
                  </a:lnTo>
                  <a:lnTo>
                    <a:pt x="385888" y="9983"/>
                  </a:lnTo>
                  <a:lnTo>
                    <a:pt x="314807" y="9983"/>
                  </a:lnTo>
                  <a:lnTo>
                    <a:pt x="308609" y="7999"/>
                  </a:lnTo>
                  <a:lnTo>
                    <a:pt x="302203" y="7337"/>
                  </a:lnTo>
                  <a:close/>
                </a:path>
                <a:path w="625475" h="391159">
                  <a:moveTo>
                    <a:pt x="408889" y="332546"/>
                  </a:moveTo>
                  <a:lnTo>
                    <a:pt x="333864" y="332546"/>
                  </a:lnTo>
                  <a:lnTo>
                    <a:pt x="408889" y="390723"/>
                  </a:lnTo>
                  <a:lnTo>
                    <a:pt x="408889" y="332546"/>
                  </a:lnTo>
                  <a:close/>
                </a:path>
                <a:path w="625475" h="391159">
                  <a:moveTo>
                    <a:pt x="333864" y="294562"/>
                  </a:moveTo>
                  <a:lnTo>
                    <a:pt x="288848" y="329468"/>
                  </a:lnTo>
                  <a:lnTo>
                    <a:pt x="378879" y="329468"/>
                  </a:lnTo>
                  <a:lnTo>
                    <a:pt x="333864" y="294562"/>
                  </a:lnTo>
                  <a:close/>
                </a:path>
                <a:path w="625475" h="391159">
                  <a:moveTo>
                    <a:pt x="408889" y="232782"/>
                  </a:moveTo>
                  <a:lnTo>
                    <a:pt x="378879" y="232782"/>
                  </a:lnTo>
                  <a:lnTo>
                    <a:pt x="378879" y="329468"/>
                  </a:lnTo>
                  <a:lnTo>
                    <a:pt x="408889" y="329468"/>
                  </a:lnTo>
                  <a:lnTo>
                    <a:pt x="408889" y="278122"/>
                  </a:lnTo>
                  <a:lnTo>
                    <a:pt x="593515" y="278122"/>
                  </a:lnTo>
                  <a:lnTo>
                    <a:pt x="600205" y="271404"/>
                  </a:lnTo>
                  <a:lnTo>
                    <a:pt x="600205" y="254820"/>
                  </a:lnTo>
                  <a:lnTo>
                    <a:pt x="593515" y="248096"/>
                  </a:lnTo>
                  <a:lnTo>
                    <a:pt x="408889" y="248096"/>
                  </a:lnTo>
                  <a:lnTo>
                    <a:pt x="408889" y="232782"/>
                  </a:lnTo>
                  <a:close/>
                </a:path>
                <a:path w="625475" h="391159">
                  <a:moveTo>
                    <a:pt x="415492" y="210562"/>
                  </a:moveTo>
                  <a:lnTo>
                    <a:pt x="258838" y="210562"/>
                  </a:lnTo>
                  <a:lnTo>
                    <a:pt x="258838" y="248096"/>
                  </a:lnTo>
                  <a:lnTo>
                    <a:pt x="288848" y="248096"/>
                  </a:lnTo>
                  <a:lnTo>
                    <a:pt x="288848" y="229254"/>
                  </a:lnTo>
                  <a:lnTo>
                    <a:pt x="408889" y="229254"/>
                  </a:lnTo>
                  <a:lnTo>
                    <a:pt x="408889" y="213190"/>
                  </a:lnTo>
                  <a:lnTo>
                    <a:pt x="411171" y="212539"/>
                  </a:lnTo>
                  <a:lnTo>
                    <a:pt x="413385" y="211657"/>
                  </a:lnTo>
                  <a:lnTo>
                    <a:pt x="415492" y="210562"/>
                  </a:lnTo>
                  <a:close/>
                </a:path>
                <a:path w="625475" h="391159">
                  <a:moveTo>
                    <a:pt x="543935" y="210562"/>
                  </a:moveTo>
                  <a:lnTo>
                    <a:pt x="513925" y="210562"/>
                  </a:lnTo>
                  <a:lnTo>
                    <a:pt x="514708" y="220571"/>
                  </a:lnTo>
                  <a:lnTo>
                    <a:pt x="517046" y="230342"/>
                  </a:lnTo>
                  <a:lnTo>
                    <a:pt x="520804" y="239512"/>
                  </a:lnTo>
                  <a:lnTo>
                    <a:pt x="526004" y="248096"/>
                  </a:lnTo>
                  <a:lnTo>
                    <a:pt x="585200" y="248096"/>
                  </a:lnTo>
                  <a:lnTo>
                    <a:pt x="569738" y="245700"/>
                  </a:lnTo>
                  <a:lnTo>
                    <a:pt x="556828" y="237847"/>
                  </a:lnTo>
                  <a:lnTo>
                    <a:pt x="547788" y="225735"/>
                  </a:lnTo>
                  <a:lnTo>
                    <a:pt x="543935" y="210562"/>
                  </a:lnTo>
                  <a:close/>
                </a:path>
                <a:path w="625475" h="391159">
                  <a:moveTo>
                    <a:pt x="359898" y="232031"/>
                  </a:moveTo>
                  <a:lnTo>
                    <a:pt x="316833" y="232031"/>
                  </a:lnTo>
                  <a:lnTo>
                    <a:pt x="322616" y="237405"/>
                  </a:lnTo>
                  <a:lnTo>
                    <a:pt x="330175" y="240451"/>
                  </a:lnTo>
                  <a:lnTo>
                    <a:pt x="338065" y="240589"/>
                  </a:lnTo>
                  <a:lnTo>
                    <a:pt x="346806" y="240627"/>
                  </a:lnTo>
                  <a:lnTo>
                    <a:pt x="355171" y="237042"/>
                  </a:lnTo>
                  <a:lnTo>
                    <a:pt x="359898" y="232031"/>
                  </a:lnTo>
                  <a:close/>
                </a:path>
                <a:path w="625475" h="391159">
                  <a:moveTo>
                    <a:pt x="408889" y="229254"/>
                  </a:moveTo>
                  <a:lnTo>
                    <a:pt x="288848" y="229254"/>
                  </a:lnTo>
                  <a:lnTo>
                    <a:pt x="290586" y="230342"/>
                  </a:lnTo>
                  <a:lnTo>
                    <a:pt x="292418" y="231274"/>
                  </a:lnTo>
                  <a:lnTo>
                    <a:pt x="301565" y="234846"/>
                  </a:lnTo>
                  <a:lnTo>
                    <a:pt x="309593" y="234846"/>
                  </a:lnTo>
                  <a:lnTo>
                    <a:pt x="316833" y="232031"/>
                  </a:lnTo>
                  <a:lnTo>
                    <a:pt x="359898" y="232031"/>
                  </a:lnTo>
                  <a:lnTo>
                    <a:pt x="361173" y="230680"/>
                  </a:lnTo>
                  <a:lnTo>
                    <a:pt x="408889" y="230680"/>
                  </a:lnTo>
                  <a:lnTo>
                    <a:pt x="408889" y="229254"/>
                  </a:lnTo>
                  <a:close/>
                </a:path>
                <a:path w="625475" h="391159">
                  <a:moveTo>
                    <a:pt x="408889" y="230680"/>
                  </a:moveTo>
                  <a:lnTo>
                    <a:pt x="361173" y="230680"/>
                  </a:lnTo>
                  <a:lnTo>
                    <a:pt x="366762" y="233032"/>
                  </a:lnTo>
                  <a:lnTo>
                    <a:pt x="372896" y="233758"/>
                  </a:lnTo>
                  <a:lnTo>
                    <a:pt x="378879" y="232782"/>
                  </a:lnTo>
                  <a:lnTo>
                    <a:pt x="408889" y="232782"/>
                  </a:lnTo>
                  <a:lnTo>
                    <a:pt x="408889" y="230680"/>
                  </a:lnTo>
                  <a:close/>
                </a:path>
                <a:path w="625475" h="391159">
                  <a:moveTo>
                    <a:pt x="68348" y="104493"/>
                  </a:moveTo>
                  <a:lnTo>
                    <a:pt x="60320" y="109597"/>
                  </a:lnTo>
                  <a:lnTo>
                    <a:pt x="56981" y="124779"/>
                  </a:lnTo>
                  <a:lnTo>
                    <a:pt x="56231" y="132005"/>
                  </a:lnTo>
                  <a:lnTo>
                    <a:pt x="56269" y="139249"/>
                  </a:lnTo>
                  <a:lnTo>
                    <a:pt x="60339" y="167271"/>
                  </a:lnTo>
                  <a:lnTo>
                    <a:pt x="71499" y="189909"/>
                  </a:lnTo>
                  <a:lnTo>
                    <a:pt x="88173" y="205046"/>
                  </a:lnTo>
                  <a:lnTo>
                    <a:pt x="108787" y="210562"/>
                  </a:lnTo>
                  <a:lnTo>
                    <a:pt x="588951" y="210562"/>
                  </a:lnTo>
                  <a:lnTo>
                    <a:pt x="602038" y="207543"/>
                  </a:lnTo>
                  <a:lnTo>
                    <a:pt x="613701" y="197669"/>
                  </a:lnTo>
                  <a:lnTo>
                    <a:pt x="619099" y="186090"/>
                  </a:lnTo>
                  <a:lnTo>
                    <a:pt x="336414" y="186090"/>
                  </a:lnTo>
                  <a:lnTo>
                    <a:pt x="310847" y="180941"/>
                  </a:lnTo>
                  <a:lnTo>
                    <a:pt x="310243" y="180535"/>
                  </a:lnTo>
                  <a:lnTo>
                    <a:pt x="108787" y="180535"/>
                  </a:lnTo>
                  <a:lnTo>
                    <a:pt x="100775" y="177410"/>
                  </a:lnTo>
                  <a:lnTo>
                    <a:pt x="93538" y="168759"/>
                  </a:lnTo>
                  <a:lnTo>
                    <a:pt x="88298" y="155675"/>
                  </a:lnTo>
                  <a:lnTo>
                    <a:pt x="86279" y="139249"/>
                  </a:lnTo>
                  <a:lnTo>
                    <a:pt x="86241" y="134200"/>
                  </a:lnTo>
                  <a:lnTo>
                    <a:pt x="86773" y="129165"/>
                  </a:lnTo>
                  <a:lnTo>
                    <a:pt x="89655" y="116128"/>
                  </a:lnTo>
                  <a:lnTo>
                    <a:pt x="84553" y="108096"/>
                  </a:lnTo>
                  <a:lnTo>
                    <a:pt x="68348" y="104493"/>
                  </a:lnTo>
                  <a:close/>
                </a:path>
                <a:path w="625475" h="391159">
                  <a:moveTo>
                    <a:pt x="431785" y="54273"/>
                  </a:moveTo>
                  <a:lnTo>
                    <a:pt x="336414" y="54273"/>
                  </a:lnTo>
                  <a:lnTo>
                    <a:pt x="362055" y="59452"/>
                  </a:lnTo>
                  <a:lnTo>
                    <a:pt x="382994" y="73577"/>
                  </a:lnTo>
                  <a:lnTo>
                    <a:pt x="397111" y="94527"/>
                  </a:lnTo>
                  <a:lnTo>
                    <a:pt x="402287" y="120182"/>
                  </a:lnTo>
                  <a:lnTo>
                    <a:pt x="397111" y="145837"/>
                  </a:lnTo>
                  <a:lnTo>
                    <a:pt x="382994" y="166786"/>
                  </a:lnTo>
                  <a:lnTo>
                    <a:pt x="362055" y="180911"/>
                  </a:lnTo>
                  <a:lnTo>
                    <a:pt x="336414" y="186090"/>
                  </a:lnTo>
                  <a:lnTo>
                    <a:pt x="619099" y="186090"/>
                  </a:lnTo>
                  <a:lnTo>
                    <a:pt x="621689" y="180535"/>
                  </a:lnTo>
                  <a:lnTo>
                    <a:pt x="434398" y="180535"/>
                  </a:lnTo>
                  <a:lnTo>
                    <a:pt x="441519" y="177239"/>
                  </a:lnTo>
                  <a:lnTo>
                    <a:pt x="447065" y="171283"/>
                  </a:lnTo>
                  <a:lnTo>
                    <a:pt x="450617" y="161966"/>
                  </a:lnTo>
                  <a:lnTo>
                    <a:pt x="452648" y="156702"/>
                  </a:lnTo>
                  <a:lnTo>
                    <a:pt x="452648" y="148676"/>
                  </a:lnTo>
                  <a:lnTo>
                    <a:pt x="449853" y="141426"/>
                  </a:lnTo>
                  <a:lnTo>
                    <a:pt x="455155" y="135708"/>
                  </a:lnTo>
                  <a:lnTo>
                    <a:pt x="458100" y="128201"/>
                  </a:lnTo>
                  <a:lnTo>
                    <a:pt x="458144" y="111662"/>
                  </a:lnTo>
                  <a:lnTo>
                    <a:pt x="454561" y="103292"/>
                  </a:lnTo>
                  <a:lnTo>
                    <a:pt x="448203" y="97286"/>
                  </a:lnTo>
                  <a:lnTo>
                    <a:pt x="450165" y="91083"/>
                  </a:lnTo>
                  <a:lnTo>
                    <a:pt x="432072" y="55999"/>
                  </a:lnTo>
                  <a:lnTo>
                    <a:pt x="431906" y="54823"/>
                  </a:lnTo>
                  <a:lnTo>
                    <a:pt x="431785" y="54273"/>
                  </a:lnTo>
                  <a:close/>
                </a:path>
                <a:path w="625475" h="391159">
                  <a:moveTo>
                    <a:pt x="136771" y="52922"/>
                  </a:moveTo>
                  <a:lnTo>
                    <a:pt x="82528" y="52922"/>
                  </a:lnTo>
                  <a:lnTo>
                    <a:pt x="102080" y="59607"/>
                  </a:lnTo>
                  <a:lnTo>
                    <a:pt x="117522" y="78267"/>
                  </a:lnTo>
                  <a:lnTo>
                    <a:pt x="127652" y="106759"/>
                  </a:lnTo>
                  <a:lnTo>
                    <a:pt x="131089" y="140960"/>
                  </a:lnTo>
                  <a:lnTo>
                    <a:pt x="131210" y="145837"/>
                  </a:lnTo>
                  <a:lnTo>
                    <a:pt x="130647" y="164701"/>
                  </a:lnTo>
                  <a:lnTo>
                    <a:pt x="128087" y="175844"/>
                  </a:lnTo>
                  <a:lnTo>
                    <a:pt x="121504" y="179949"/>
                  </a:lnTo>
                  <a:lnTo>
                    <a:pt x="108787" y="180535"/>
                  </a:lnTo>
                  <a:lnTo>
                    <a:pt x="153202" y="180535"/>
                  </a:lnTo>
                  <a:lnTo>
                    <a:pt x="156670" y="171505"/>
                  </a:lnTo>
                  <a:lnTo>
                    <a:pt x="159188" y="162189"/>
                  </a:lnTo>
                  <a:lnTo>
                    <a:pt x="160738" y="152662"/>
                  </a:lnTo>
                  <a:lnTo>
                    <a:pt x="161138" y="145837"/>
                  </a:lnTo>
                  <a:lnTo>
                    <a:pt x="161072" y="139249"/>
                  </a:lnTo>
                  <a:lnTo>
                    <a:pt x="159634" y="116090"/>
                  </a:lnTo>
                  <a:lnTo>
                    <a:pt x="154806" y="91881"/>
                  </a:lnTo>
                  <a:lnTo>
                    <a:pt x="147093" y="70713"/>
                  </a:lnTo>
                  <a:lnTo>
                    <a:pt x="136771" y="52922"/>
                  </a:lnTo>
                  <a:close/>
                </a:path>
                <a:path w="625475" h="391159">
                  <a:moveTo>
                    <a:pt x="431397" y="52922"/>
                  </a:moveTo>
                  <a:lnTo>
                    <a:pt x="244283" y="52922"/>
                  </a:lnTo>
                  <a:lnTo>
                    <a:pt x="244204" y="53929"/>
                  </a:lnTo>
                  <a:lnTo>
                    <a:pt x="244133" y="56731"/>
                  </a:lnTo>
                  <a:lnTo>
                    <a:pt x="244283" y="58627"/>
                  </a:lnTo>
                  <a:lnTo>
                    <a:pt x="233880" y="65353"/>
                  </a:lnTo>
                  <a:lnTo>
                    <a:pt x="227083" y="75200"/>
                  </a:lnTo>
                  <a:lnTo>
                    <a:pt x="224460" y="86876"/>
                  </a:lnTo>
                  <a:lnTo>
                    <a:pt x="226577" y="99088"/>
                  </a:lnTo>
                  <a:lnTo>
                    <a:pt x="221175" y="104912"/>
                  </a:lnTo>
                  <a:lnTo>
                    <a:pt x="218124" y="112537"/>
                  </a:lnTo>
                  <a:lnTo>
                    <a:pt x="218071" y="124779"/>
                  </a:lnTo>
                  <a:lnTo>
                    <a:pt x="218178" y="129165"/>
                  </a:lnTo>
                  <a:lnTo>
                    <a:pt x="221694" y="137166"/>
                  </a:lnTo>
                  <a:lnTo>
                    <a:pt x="227927" y="143002"/>
                  </a:lnTo>
                  <a:lnTo>
                    <a:pt x="225947" y="149185"/>
                  </a:lnTo>
                  <a:lnTo>
                    <a:pt x="225287" y="155576"/>
                  </a:lnTo>
                  <a:lnTo>
                    <a:pt x="225947" y="161966"/>
                  </a:lnTo>
                  <a:lnTo>
                    <a:pt x="227927" y="168149"/>
                  </a:lnTo>
                  <a:lnTo>
                    <a:pt x="229991" y="173004"/>
                  </a:lnTo>
                  <a:lnTo>
                    <a:pt x="233242" y="177264"/>
                  </a:lnTo>
                  <a:lnTo>
                    <a:pt x="237381" y="180535"/>
                  </a:lnTo>
                  <a:lnTo>
                    <a:pt x="310243" y="180535"/>
                  </a:lnTo>
                  <a:lnTo>
                    <a:pt x="289941" y="166892"/>
                  </a:lnTo>
                  <a:lnTo>
                    <a:pt x="275804" y="146040"/>
                  </a:lnTo>
                  <a:lnTo>
                    <a:pt x="270542" y="120482"/>
                  </a:lnTo>
                  <a:lnTo>
                    <a:pt x="275600" y="94804"/>
                  </a:lnTo>
                  <a:lnTo>
                    <a:pt x="289622" y="73790"/>
                  </a:lnTo>
                  <a:lnTo>
                    <a:pt x="310497" y="59570"/>
                  </a:lnTo>
                  <a:lnTo>
                    <a:pt x="336114" y="54273"/>
                  </a:lnTo>
                  <a:lnTo>
                    <a:pt x="431785" y="54273"/>
                  </a:lnTo>
                  <a:lnTo>
                    <a:pt x="431710" y="53929"/>
                  </a:lnTo>
                  <a:lnTo>
                    <a:pt x="431397" y="52922"/>
                  </a:lnTo>
                  <a:close/>
                </a:path>
                <a:path w="625475" h="391159">
                  <a:moveTo>
                    <a:pt x="589174" y="52922"/>
                  </a:moveTo>
                  <a:lnTo>
                    <a:pt x="532682" y="52922"/>
                  </a:lnTo>
                  <a:lnTo>
                    <a:pt x="553187" y="58501"/>
                  </a:lnTo>
                  <a:lnTo>
                    <a:pt x="569647" y="73068"/>
                  </a:lnTo>
                  <a:lnTo>
                    <a:pt x="582005" y="93363"/>
                  </a:lnTo>
                  <a:lnTo>
                    <a:pt x="590201" y="116128"/>
                  </a:lnTo>
                  <a:lnTo>
                    <a:pt x="594674" y="140960"/>
                  </a:lnTo>
                  <a:lnTo>
                    <a:pt x="594851" y="160802"/>
                  </a:lnTo>
                  <a:lnTo>
                    <a:pt x="592390" y="174409"/>
                  </a:lnTo>
                  <a:lnTo>
                    <a:pt x="588951" y="180535"/>
                  </a:lnTo>
                  <a:lnTo>
                    <a:pt x="621689" y="180535"/>
                  </a:lnTo>
                  <a:lnTo>
                    <a:pt x="622071" y="179717"/>
                  </a:lnTo>
                  <a:lnTo>
                    <a:pt x="625276" y="152460"/>
                  </a:lnTo>
                  <a:lnTo>
                    <a:pt x="619688" y="110048"/>
                  </a:lnTo>
                  <a:lnTo>
                    <a:pt x="602659" y="67973"/>
                  </a:lnTo>
                  <a:lnTo>
                    <a:pt x="589174" y="52922"/>
                  </a:lnTo>
                  <a:close/>
                </a:path>
                <a:path w="625475" h="391159">
                  <a:moveTo>
                    <a:pt x="329168" y="0"/>
                  </a:moveTo>
                  <a:lnTo>
                    <a:pt x="320784" y="3590"/>
                  </a:lnTo>
                  <a:lnTo>
                    <a:pt x="314807" y="9983"/>
                  </a:lnTo>
                  <a:lnTo>
                    <a:pt x="385888" y="9983"/>
                  </a:lnTo>
                  <a:lnTo>
                    <a:pt x="381430" y="8332"/>
                  </a:lnTo>
                  <a:lnTo>
                    <a:pt x="358922" y="8332"/>
                  </a:lnTo>
                  <a:lnTo>
                    <a:pt x="353164" y="3102"/>
                  </a:lnTo>
                  <a:lnTo>
                    <a:pt x="345693" y="168"/>
                  </a:lnTo>
                  <a:lnTo>
                    <a:pt x="329168" y="0"/>
                  </a:lnTo>
                  <a:close/>
                </a:path>
                <a:path w="625475" h="391159">
                  <a:moveTo>
                    <a:pt x="374209" y="5411"/>
                  </a:moveTo>
                  <a:lnTo>
                    <a:pt x="366143" y="5411"/>
                  </a:lnTo>
                  <a:lnTo>
                    <a:pt x="358922" y="8332"/>
                  </a:lnTo>
                  <a:lnTo>
                    <a:pt x="381430" y="8332"/>
                  </a:lnTo>
                  <a:lnTo>
                    <a:pt x="374209" y="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8222742" y="6267958"/>
            <a:ext cx="461518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730" y="885444"/>
            <a:ext cx="3914140" cy="944880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055"/>
              </a:lnSpc>
            </a:pPr>
            <a:r>
              <a:rPr dirty="0" sz="6100" spc="-20">
                <a:solidFill>
                  <a:srgbClr val="000000"/>
                </a:solidFill>
                <a:latin typeface="Carlito"/>
                <a:cs typeface="Carlito"/>
              </a:rPr>
              <a:t>Introduction</a:t>
            </a:r>
            <a:endParaRPr sz="61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25195" y="3246196"/>
            <a:ext cx="12724765" cy="3339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 marR="5080">
              <a:lnSpc>
                <a:spcPct val="133700"/>
              </a:lnSpc>
              <a:spcBef>
                <a:spcPts val="130"/>
              </a:spcBef>
            </a:pP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Welcome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in-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depth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exploration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realm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5">
                <a:solidFill>
                  <a:srgbClr val="D9E0FF"/>
                </a:solidFill>
                <a:latin typeface="Arial"/>
                <a:cs typeface="Arial"/>
              </a:rPr>
              <a:t>tort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law.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presentation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delves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into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critical distinctions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between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these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50">
                <a:solidFill>
                  <a:srgbClr val="D9E0FF"/>
                </a:solidFill>
                <a:latin typeface="Arial"/>
                <a:cs typeface="Arial"/>
              </a:rPr>
              <a:t>two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legal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concepts,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examining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historical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roots,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key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characteristics,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modern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applications.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Through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series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landmark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cases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from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England,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United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States,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Hong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Kong,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we'll 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uncover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nuances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shape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how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interpret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apply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law.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50">
              <a:latin typeface="Arial"/>
              <a:cs typeface="Arial"/>
            </a:endParaRPr>
          </a:p>
          <a:p>
            <a:pPr marL="12700" marR="945515">
              <a:lnSpc>
                <a:spcPct val="133700"/>
              </a:lnSpc>
            </a:pP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we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navigate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through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complex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legal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landscape,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we'll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analyze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evolving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definitions,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role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local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authorities,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remedies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available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those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affected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nuisances.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Whether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you're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student,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legal 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professional,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simply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curious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about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how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balances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individual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interests,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this presentation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will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provide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 valuable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insights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into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fascinating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world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law.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5017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dirty="0" sz="4400" spc="-405"/>
              <a:t>Tort</a:t>
            </a:r>
            <a:r>
              <a:rPr dirty="0" sz="4400" spc="-509"/>
              <a:t> </a:t>
            </a:r>
            <a:r>
              <a:rPr dirty="0" sz="4400" spc="-195"/>
              <a:t>of</a:t>
            </a:r>
            <a:r>
              <a:rPr dirty="0" sz="4400" spc="-505"/>
              <a:t> </a:t>
            </a:r>
            <a:r>
              <a:rPr dirty="0" sz="4400" spc="-490"/>
              <a:t>Nuisance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825195" y="2421077"/>
            <a:ext cx="3881120" cy="3991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65">
                <a:solidFill>
                  <a:srgbClr val="FFFFFF"/>
                </a:solidFill>
                <a:latin typeface="Arial Black"/>
                <a:cs typeface="Arial Black"/>
              </a:rPr>
              <a:t>Private</a:t>
            </a:r>
            <a:r>
              <a:rPr dirty="0" sz="2200" spc="-2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 Black"/>
                <a:cs typeface="Arial Black"/>
              </a:rPr>
              <a:t>Nuisance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34600"/>
              </a:lnSpc>
              <a:spcBef>
                <a:spcPts val="1700"/>
              </a:spcBef>
            </a:pP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8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civil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wrong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involves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unreasonable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individual's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use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enjoyment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property. </a:t>
            </a:r>
            <a:r>
              <a:rPr dirty="0" sz="1850" spc="150">
                <a:solidFill>
                  <a:srgbClr val="D9E0FF"/>
                </a:solidFill>
                <a:latin typeface="Arial"/>
                <a:cs typeface="Arial"/>
              </a:rPr>
              <a:t>It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typically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arises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14">
                <a:solidFill>
                  <a:srgbClr val="D9E0FF"/>
                </a:solidFill>
                <a:latin typeface="Arial"/>
                <a:cs typeface="Arial"/>
              </a:rPr>
              <a:t>from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activities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on 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neighboring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land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cause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substantial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unreasonable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annoyance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discomfort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owner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occupier.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45684" y="2421077"/>
            <a:ext cx="3924300" cy="3610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90">
                <a:solidFill>
                  <a:srgbClr val="FFFFFF"/>
                </a:solidFill>
                <a:latin typeface="Arial Black"/>
                <a:cs typeface="Arial Black"/>
              </a:rPr>
              <a:t>Public</a:t>
            </a:r>
            <a:r>
              <a:rPr dirty="0" sz="2200" spc="-2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20">
                <a:solidFill>
                  <a:srgbClr val="FFFFFF"/>
                </a:solidFill>
                <a:latin typeface="Arial Black"/>
                <a:cs typeface="Arial Black"/>
              </a:rPr>
              <a:t>Nuisance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34500"/>
              </a:lnSpc>
              <a:spcBef>
                <a:spcPts val="1700"/>
              </a:spcBef>
            </a:pP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nuisance,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other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hand,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act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omission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14">
                <a:solidFill>
                  <a:srgbClr val="D9E0FF"/>
                </a:solidFill>
                <a:latin typeface="Arial"/>
                <a:cs typeface="Arial"/>
              </a:rPr>
              <a:t>that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obstructs,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damages,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or 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inconveniences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community.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50">
                <a:solidFill>
                  <a:srgbClr val="D9E0FF"/>
                </a:solidFill>
                <a:latin typeface="Arial"/>
                <a:cs typeface="Arial"/>
              </a:rPr>
              <a:t>It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affects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or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significant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portion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thereof,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rather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than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just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individual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limited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group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people.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866121" y="2421077"/>
            <a:ext cx="3910329" cy="4373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40">
                <a:solidFill>
                  <a:srgbClr val="FFFFFF"/>
                </a:solidFill>
                <a:latin typeface="Arial Black"/>
                <a:cs typeface="Arial Black"/>
              </a:rPr>
              <a:t>Importance</a:t>
            </a:r>
            <a:r>
              <a:rPr dirty="0" sz="2200" spc="-1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0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2200" spc="-2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80">
                <a:solidFill>
                  <a:srgbClr val="FFFFFF"/>
                </a:solidFill>
                <a:latin typeface="Arial Black"/>
                <a:cs typeface="Arial Black"/>
              </a:rPr>
              <a:t>Distinction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34700"/>
              </a:lnSpc>
              <a:spcBef>
                <a:spcPts val="1695"/>
              </a:spcBef>
            </a:pP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Understanding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differences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between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crucial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determining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legal</a:t>
            </a:r>
            <a:r>
              <a:rPr dirty="0" sz="1850" spc="1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standing,</a:t>
            </a:r>
            <a:r>
              <a:rPr dirty="0" sz="185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applicable</a:t>
            </a:r>
            <a:r>
              <a:rPr dirty="0" sz="1850" spc="1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remedies,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scope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liability.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This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knowledge</a:t>
            </a:r>
            <a:r>
              <a:rPr dirty="0" sz="1850" spc="1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50" spc="1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essential</a:t>
            </a:r>
            <a:r>
              <a:rPr dirty="0" sz="1850" spc="1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legal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practitioners,</a:t>
            </a:r>
            <a:r>
              <a:rPr dirty="0" sz="1850" spc="229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policymakers,</a:t>
            </a:r>
            <a:r>
              <a:rPr dirty="0" sz="1850" spc="1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citizens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seeking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protect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their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defend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against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nuisance claims.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611" y="705434"/>
            <a:ext cx="8966835" cy="620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335"/>
              <a:t>Historical</a:t>
            </a:r>
            <a:r>
              <a:rPr dirty="0" sz="3900" spc="-495"/>
              <a:t> </a:t>
            </a:r>
            <a:r>
              <a:rPr dirty="0" sz="3900" spc="-385"/>
              <a:t>Background</a:t>
            </a:r>
            <a:r>
              <a:rPr dirty="0" sz="3900" spc="-445"/>
              <a:t> </a:t>
            </a:r>
            <a:r>
              <a:rPr dirty="0" sz="3900" spc="-170"/>
              <a:t>of</a:t>
            </a:r>
            <a:r>
              <a:rPr dirty="0" sz="3900" spc="-465"/>
              <a:t> </a:t>
            </a:r>
            <a:r>
              <a:rPr dirty="0" sz="3900" spc="-440"/>
              <a:t>Nuisance </a:t>
            </a:r>
            <a:r>
              <a:rPr dirty="0" sz="3900" spc="-590"/>
              <a:t>Law</a:t>
            </a:r>
            <a:endParaRPr sz="3900"/>
          </a:p>
        </p:txBody>
      </p:sp>
      <p:grpSp>
        <p:nvGrpSpPr>
          <p:cNvPr id="3" name="object 3" descr=""/>
          <p:cNvGrpSpPr/>
          <p:nvPr/>
        </p:nvGrpSpPr>
        <p:grpSpPr>
          <a:xfrm>
            <a:off x="816863" y="1789176"/>
            <a:ext cx="1188720" cy="5692140"/>
            <a:chOff x="816863" y="1789176"/>
            <a:chExt cx="1188720" cy="5692140"/>
          </a:xfrm>
        </p:grpSpPr>
        <p:sp>
          <p:nvSpPr>
            <p:cNvPr id="4" name="object 4" descr=""/>
            <p:cNvSpPr/>
            <p:nvPr/>
          </p:nvSpPr>
          <p:spPr>
            <a:xfrm>
              <a:off x="1042416" y="1789175"/>
              <a:ext cx="963294" cy="5692140"/>
            </a:xfrm>
            <a:custGeom>
              <a:avLst/>
              <a:gdLst/>
              <a:ahLst/>
              <a:cxnLst/>
              <a:rect l="l" t="t" r="r" b="b"/>
              <a:pathLst>
                <a:path w="963294" h="569214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687022"/>
                  </a:lnTo>
                  <a:lnTo>
                    <a:pt x="5118" y="5692140"/>
                  </a:lnTo>
                  <a:lnTo>
                    <a:pt x="17741" y="5692140"/>
                  </a:lnTo>
                  <a:lnTo>
                    <a:pt x="22860" y="5687022"/>
                  </a:lnTo>
                  <a:lnTo>
                    <a:pt x="22860" y="5080"/>
                  </a:lnTo>
                  <a:close/>
                </a:path>
                <a:path w="963294" h="5692140">
                  <a:moveTo>
                    <a:pt x="963168" y="468376"/>
                  </a:moveTo>
                  <a:lnTo>
                    <a:pt x="958088" y="463296"/>
                  </a:lnTo>
                  <a:lnTo>
                    <a:pt x="230632" y="463296"/>
                  </a:lnTo>
                  <a:lnTo>
                    <a:pt x="225552" y="468376"/>
                  </a:lnTo>
                  <a:lnTo>
                    <a:pt x="225552" y="474726"/>
                  </a:lnTo>
                  <a:lnTo>
                    <a:pt x="225552" y="481076"/>
                  </a:lnTo>
                  <a:lnTo>
                    <a:pt x="230632" y="486156"/>
                  </a:lnTo>
                  <a:lnTo>
                    <a:pt x="958088" y="486156"/>
                  </a:lnTo>
                  <a:lnTo>
                    <a:pt x="963168" y="481076"/>
                  </a:lnTo>
                  <a:lnTo>
                    <a:pt x="963168" y="468376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16863" y="202692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4">
                  <a:moveTo>
                    <a:pt x="442366" y="0"/>
                  </a:moveTo>
                  <a:lnTo>
                    <a:pt x="31597" y="0"/>
                  </a:lnTo>
                  <a:lnTo>
                    <a:pt x="19298" y="2476"/>
                  </a:lnTo>
                  <a:lnTo>
                    <a:pt x="9255" y="9239"/>
                  </a:lnTo>
                  <a:lnTo>
                    <a:pt x="2483" y="19288"/>
                  </a:lnTo>
                  <a:lnTo>
                    <a:pt x="0" y="31622"/>
                  </a:lnTo>
                  <a:lnTo>
                    <a:pt x="0" y="442340"/>
                  </a:lnTo>
                  <a:lnTo>
                    <a:pt x="2483" y="454675"/>
                  </a:lnTo>
                  <a:lnTo>
                    <a:pt x="9255" y="464724"/>
                  </a:lnTo>
                  <a:lnTo>
                    <a:pt x="19298" y="471487"/>
                  </a:lnTo>
                  <a:lnTo>
                    <a:pt x="31597" y="473963"/>
                  </a:lnTo>
                  <a:lnTo>
                    <a:pt x="442366" y="473963"/>
                  </a:lnTo>
                  <a:lnTo>
                    <a:pt x="454686" y="471487"/>
                  </a:lnTo>
                  <a:lnTo>
                    <a:pt x="464727" y="464724"/>
                  </a:lnTo>
                  <a:lnTo>
                    <a:pt x="471487" y="454675"/>
                  </a:lnTo>
                  <a:lnTo>
                    <a:pt x="473964" y="442340"/>
                  </a:lnTo>
                  <a:lnTo>
                    <a:pt x="473964" y="31622"/>
                  </a:lnTo>
                  <a:lnTo>
                    <a:pt x="471487" y="19288"/>
                  </a:lnTo>
                  <a:lnTo>
                    <a:pt x="464727" y="9239"/>
                  </a:lnTo>
                  <a:lnTo>
                    <a:pt x="454686" y="2476"/>
                  </a:lnTo>
                  <a:lnTo>
                    <a:pt x="442366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89177" y="2028189"/>
            <a:ext cx="12763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790">
                <a:solidFill>
                  <a:srgbClr val="D9E0FF"/>
                </a:solidFill>
                <a:latin typeface="Arial Black"/>
                <a:cs typeface="Arial Black"/>
              </a:rPr>
              <a:t>1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199894" y="1966976"/>
            <a:ext cx="11614785" cy="1450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300">
                <a:solidFill>
                  <a:srgbClr val="D9E0FF"/>
                </a:solidFill>
                <a:latin typeface="Arial Black"/>
                <a:cs typeface="Arial Black"/>
              </a:rPr>
              <a:t>12th</a:t>
            </a:r>
            <a:r>
              <a:rPr dirty="0" sz="1950" spc="-21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50" spc="-165">
                <a:solidFill>
                  <a:srgbClr val="D9E0FF"/>
                </a:solidFill>
                <a:latin typeface="Arial Black"/>
                <a:cs typeface="Arial Black"/>
              </a:rPr>
              <a:t>Century</a:t>
            </a:r>
            <a:r>
              <a:rPr dirty="0" sz="1950" spc="-204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50" spc="-10">
                <a:solidFill>
                  <a:srgbClr val="D9E0FF"/>
                </a:solidFill>
                <a:latin typeface="Arial Black"/>
                <a:cs typeface="Arial Black"/>
              </a:rPr>
              <a:t>Origins</a:t>
            </a:r>
            <a:endParaRPr sz="1950">
              <a:latin typeface="Arial Black"/>
              <a:cs typeface="Arial Black"/>
            </a:endParaRPr>
          </a:p>
          <a:p>
            <a:pPr algn="just" marL="12700" marR="5080">
              <a:lnSpc>
                <a:spcPct val="134200"/>
              </a:lnSpc>
              <a:spcBef>
                <a:spcPts val="894"/>
              </a:spcBef>
            </a:pP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concept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2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D9E0FF"/>
                </a:solidFill>
                <a:latin typeface="Arial"/>
                <a:cs typeface="Arial"/>
              </a:rPr>
              <a:t>law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originated</a:t>
            </a:r>
            <a:r>
              <a:rPr dirty="0" sz="16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D9E0FF"/>
                </a:solidFill>
                <a:latin typeface="Arial"/>
                <a:cs typeface="Arial"/>
              </a:rPr>
              <a:t>12th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century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England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30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6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assize</a:t>
            </a:r>
            <a:r>
              <a:rPr dirty="0" sz="16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 nuisance,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which</a:t>
            </a:r>
            <a:r>
              <a:rPr dirty="0" sz="16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allowed</a:t>
            </a:r>
            <a:r>
              <a:rPr dirty="0" sz="16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landowners </a:t>
            </a:r>
            <a:r>
              <a:rPr dirty="0" sz="16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D9E0FF"/>
                </a:solidFill>
                <a:latin typeface="Arial"/>
                <a:cs typeface="Arial"/>
              </a:rPr>
              <a:t>complain</a:t>
            </a:r>
            <a:r>
              <a:rPr dirty="0" sz="16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D9E0FF"/>
                </a:solidFill>
                <a:latin typeface="Arial"/>
                <a:cs typeface="Arial"/>
              </a:rPr>
              <a:t>about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neighboring</a:t>
            </a:r>
            <a:r>
              <a:rPr dirty="0" sz="16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activities</a:t>
            </a:r>
            <a:r>
              <a:rPr dirty="0" sz="16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20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interfered</a:t>
            </a:r>
            <a:r>
              <a:rPr dirty="0" sz="16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30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6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5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6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6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rights.</a:t>
            </a:r>
            <a:r>
              <a:rPr dirty="0" sz="16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6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early</a:t>
            </a:r>
            <a:r>
              <a:rPr dirty="0" sz="16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10">
                <a:solidFill>
                  <a:srgbClr val="D9E0FF"/>
                </a:solidFill>
                <a:latin typeface="Arial"/>
                <a:cs typeface="Arial"/>
              </a:rPr>
              <a:t>form</a:t>
            </a:r>
            <a:r>
              <a:rPr dirty="0" sz="16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primarily</a:t>
            </a:r>
            <a:r>
              <a:rPr dirty="0" sz="16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addressed </a:t>
            </a:r>
            <a:r>
              <a:rPr dirty="0" sz="1650" spc="100">
                <a:solidFill>
                  <a:srgbClr val="D9E0FF"/>
                </a:solidFill>
                <a:latin typeface="Arial"/>
                <a:cs typeface="Arial"/>
              </a:rPr>
              <a:t>what</a:t>
            </a:r>
            <a:r>
              <a:rPr dirty="0" sz="16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we</a:t>
            </a:r>
            <a:r>
              <a:rPr dirty="0" sz="16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now</a:t>
            </a:r>
            <a:r>
              <a:rPr dirty="0" sz="16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45">
                <a:solidFill>
                  <a:srgbClr val="D9E0FF"/>
                </a:solidFill>
                <a:latin typeface="Arial"/>
                <a:cs typeface="Arial"/>
              </a:rPr>
              <a:t>consider</a:t>
            </a:r>
            <a:r>
              <a:rPr dirty="0" sz="16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65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nuisance.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16863" y="4105655"/>
            <a:ext cx="1188720" cy="474345"/>
            <a:chOff x="816863" y="4105655"/>
            <a:chExt cx="1188720" cy="474345"/>
          </a:xfrm>
        </p:grpSpPr>
        <p:sp>
          <p:nvSpPr>
            <p:cNvPr id="9" name="object 9" descr=""/>
            <p:cNvSpPr/>
            <p:nvPr/>
          </p:nvSpPr>
          <p:spPr>
            <a:xfrm>
              <a:off x="1267968" y="4331207"/>
              <a:ext cx="737870" cy="22860"/>
            </a:xfrm>
            <a:custGeom>
              <a:avLst/>
              <a:gdLst/>
              <a:ahLst/>
              <a:cxnLst/>
              <a:rect l="l" t="t" r="r" b="b"/>
              <a:pathLst>
                <a:path w="737869" h="22860">
                  <a:moveTo>
                    <a:pt x="732536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732536" y="22859"/>
                  </a:lnTo>
                  <a:lnTo>
                    <a:pt x="737615" y="17779"/>
                  </a:lnTo>
                  <a:lnTo>
                    <a:pt x="737615" y="5079"/>
                  </a:lnTo>
                  <a:lnTo>
                    <a:pt x="732536" y="0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16863" y="4105655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5">
                  <a:moveTo>
                    <a:pt x="442366" y="0"/>
                  </a:moveTo>
                  <a:lnTo>
                    <a:pt x="31597" y="0"/>
                  </a:lnTo>
                  <a:lnTo>
                    <a:pt x="19298" y="2476"/>
                  </a:lnTo>
                  <a:lnTo>
                    <a:pt x="9255" y="9239"/>
                  </a:lnTo>
                  <a:lnTo>
                    <a:pt x="2483" y="19288"/>
                  </a:lnTo>
                  <a:lnTo>
                    <a:pt x="0" y="31623"/>
                  </a:lnTo>
                  <a:lnTo>
                    <a:pt x="0" y="442341"/>
                  </a:lnTo>
                  <a:lnTo>
                    <a:pt x="2483" y="454675"/>
                  </a:lnTo>
                  <a:lnTo>
                    <a:pt x="9255" y="464724"/>
                  </a:lnTo>
                  <a:lnTo>
                    <a:pt x="19298" y="471487"/>
                  </a:lnTo>
                  <a:lnTo>
                    <a:pt x="31597" y="473964"/>
                  </a:lnTo>
                  <a:lnTo>
                    <a:pt x="442366" y="473964"/>
                  </a:lnTo>
                  <a:lnTo>
                    <a:pt x="454686" y="471487"/>
                  </a:lnTo>
                  <a:lnTo>
                    <a:pt x="464727" y="464724"/>
                  </a:lnTo>
                  <a:lnTo>
                    <a:pt x="471487" y="454675"/>
                  </a:lnTo>
                  <a:lnTo>
                    <a:pt x="473964" y="442341"/>
                  </a:lnTo>
                  <a:lnTo>
                    <a:pt x="473964" y="31623"/>
                  </a:lnTo>
                  <a:lnTo>
                    <a:pt x="471487" y="19288"/>
                  </a:lnTo>
                  <a:lnTo>
                    <a:pt x="464727" y="9239"/>
                  </a:lnTo>
                  <a:lnTo>
                    <a:pt x="454686" y="2476"/>
                  </a:lnTo>
                  <a:lnTo>
                    <a:pt x="442366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65403" y="4107637"/>
            <a:ext cx="17716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405">
                <a:solidFill>
                  <a:srgbClr val="D9E0FF"/>
                </a:solidFill>
                <a:latin typeface="Arial Black"/>
                <a:cs typeface="Arial Black"/>
              </a:rPr>
              <a:t>2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99894" y="4046982"/>
            <a:ext cx="11557000" cy="1107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65">
                <a:solidFill>
                  <a:srgbClr val="D9E0FF"/>
                </a:solidFill>
                <a:latin typeface="Arial Black"/>
                <a:cs typeface="Arial Black"/>
              </a:rPr>
              <a:t>16th</a:t>
            </a:r>
            <a:r>
              <a:rPr dirty="0" sz="195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50" spc="-165">
                <a:solidFill>
                  <a:srgbClr val="D9E0FF"/>
                </a:solidFill>
                <a:latin typeface="Arial Black"/>
                <a:cs typeface="Arial Black"/>
              </a:rPr>
              <a:t>Century</a:t>
            </a:r>
            <a:r>
              <a:rPr dirty="0" sz="1950" spc="-21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50" spc="-25">
                <a:solidFill>
                  <a:srgbClr val="D9E0FF"/>
                </a:solidFill>
                <a:latin typeface="Arial Black"/>
                <a:cs typeface="Arial Black"/>
              </a:rPr>
              <a:t>Evolution</a:t>
            </a:r>
            <a:endParaRPr sz="1950">
              <a:latin typeface="Arial Black"/>
              <a:cs typeface="Arial Black"/>
            </a:endParaRPr>
          </a:p>
          <a:p>
            <a:pPr marL="12700" marR="5080">
              <a:lnSpc>
                <a:spcPct val="132100"/>
              </a:lnSpc>
              <a:spcBef>
                <a:spcPts val="940"/>
              </a:spcBef>
            </a:pP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6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D9E0FF"/>
                </a:solidFill>
                <a:latin typeface="Arial"/>
                <a:cs typeface="Arial"/>
              </a:rPr>
              <a:t>16th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century,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distinction</a:t>
            </a:r>
            <a:r>
              <a:rPr dirty="0" sz="16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between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6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began </a:t>
            </a:r>
            <a:r>
              <a:rPr dirty="0" sz="16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 emerge.</a:t>
            </a:r>
            <a:r>
              <a:rPr dirty="0" sz="16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D9E0FF"/>
                </a:solidFill>
                <a:latin typeface="Arial"/>
                <a:cs typeface="Arial"/>
              </a:rPr>
              <a:t>Court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Star</a:t>
            </a:r>
            <a:r>
              <a:rPr dirty="0" sz="16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Chamber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started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prosecute</a:t>
            </a:r>
            <a:r>
              <a:rPr dirty="0" sz="16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6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nuisances</a:t>
            </a:r>
            <a:r>
              <a:rPr dirty="0" sz="16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6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D9E0FF"/>
                </a:solidFill>
                <a:latin typeface="Arial"/>
                <a:cs typeface="Arial"/>
              </a:rPr>
              <a:t>criminal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offenses,</a:t>
            </a:r>
            <a:r>
              <a:rPr dirty="0" sz="16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recognizing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5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D9E0FF"/>
                </a:solidFill>
                <a:latin typeface="Arial"/>
                <a:cs typeface="Arial"/>
              </a:rPr>
              <a:t>impact</a:t>
            </a:r>
            <a:r>
              <a:rPr dirty="0" sz="16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6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broader </a:t>
            </a:r>
            <a:r>
              <a:rPr dirty="0" sz="1650" spc="65">
                <a:solidFill>
                  <a:srgbClr val="D9E0FF"/>
                </a:solidFill>
                <a:latin typeface="Arial"/>
                <a:cs typeface="Arial"/>
              </a:rPr>
              <a:t>community.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16863" y="5849111"/>
            <a:ext cx="1188720" cy="474345"/>
            <a:chOff x="816863" y="5849111"/>
            <a:chExt cx="1188720" cy="474345"/>
          </a:xfrm>
        </p:grpSpPr>
        <p:sp>
          <p:nvSpPr>
            <p:cNvPr id="14" name="object 14" descr=""/>
            <p:cNvSpPr/>
            <p:nvPr/>
          </p:nvSpPr>
          <p:spPr>
            <a:xfrm>
              <a:off x="1267968" y="6074663"/>
              <a:ext cx="737870" cy="22860"/>
            </a:xfrm>
            <a:custGeom>
              <a:avLst/>
              <a:gdLst/>
              <a:ahLst/>
              <a:cxnLst/>
              <a:rect l="l" t="t" r="r" b="b"/>
              <a:pathLst>
                <a:path w="737869" h="22860">
                  <a:moveTo>
                    <a:pt x="732536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732536" y="22860"/>
                  </a:lnTo>
                  <a:lnTo>
                    <a:pt x="737615" y="17780"/>
                  </a:lnTo>
                  <a:lnTo>
                    <a:pt x="737615" y="5080"/>
                  </a:lnTo>
                  <a:lnTo>
                    <a:pt x="732536" y="0"/>
                  </a:lnTo>
                  <a:close/>
                </a:path>
              </a:pathLst>
            </a:custGeom>
            <a:solidFill>
              <a:srgbClr val="474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16863" y="5849111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4" h="474345">
                  <a:moveTo>
                    <a:pt x="442366" y="0"/>
                  </a:moveTo>
                  <a:lnTo>
                    <a:pt x="31597" y="0"/>
                  </a:lnTo>
                  <a:lnTo>
                    <a:pt x="19298" y="2476"/>
                  </a:lnTo>
                  <a:lnTo>
                    <a:pt x="9255" y="9239"/>
                  </a:lnTo>
                  <a:lnTo>
                    <a:pt x="2483" y="19288"/>
                  </a:lnTo>
                  <a:lnTo>
                    <a:pt x="0" y="31623"/>
                  </a:lnTo>
                  <a:lnTo>
                    <a:pt x="0" y="442340"/>
                  </a:lnTo>
                  <a:lnTo>
                    <a:pt x="2483" y="454675"/>
                  </a:lnTo>
                  <a:lnTo>
                    <a:pt x="9255" y="464724"/>
                  </a:lnTo>
                  <a:lnTo>
                    <a:pt x="19298" y="471487"/>
                  </a:lnTo>
                  <a:lnTo>
                    <a:pt x="31597" y="473963"/>
                  </a:lnTo>
                  <a:lnTo>
                    <a:pt x="442366" y="473963"/>
                  </a:lnTo>
                  <a:lnTo>
                    <a:pt x="454686" y="471487"/>
                  </a:lnTo>
                  <a:lnTo>
                    <a:pt x="464727" y="464724"/>
                  </a:lnTo>
                  <a:lnTo>
                    <a:pt x="471487" y="454675"/>
                  </a:lnTo>
                  <a:lnTo>
                    <a:pt x="473964" y="442340"/>
                  </a:lnTo>
                  <a:lnTo>
                    <a:pt x="473964" y="31623"/>
                  </a:lnTo>
                  <a:lnTo>
                    <a:pt x="471487" y="19288"/>
                  </a:lnTo>
                  <a:lnTo>
                    <a:pt x="464727" y="9239"/>
                  </a:lnTo>
                  <a:lnTo>
                    <a:pt x="454686" y="2476"/>
                  </a:lnTo>
                  <a:lnTo>
                    <a:pt x="442366" y="0"/>
                  </a:lnTo>
                  <a:close/>
                </a:path>
              </a:pathLst>
            </a:custGeom>
            <a:solidFill>
              <a:srgbClr val="2E2B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63574" y="5850763"/>
            <a:ext cx="1803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375">
                <a:solidFill>
                  <a:srgbClr val="D9E0FF"/>
                </a:solidFill>
                <a:latin typeface="Arial Black"/>
                <a:cs typeface="Arial Black"/>
              </a:rPr>
              <a:t>3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99894" y="5789421"/>
            <a:ext cx="11312525" cy="1450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65">
                <a:solidFill>
                  <a:srgbClr val="D9E0FF"/>
                </a:solidFill>
                <a:latin typeface="Arial Black"/>
                <a:cs typeface="Arial Black"/>
              </a:rPr>
              <a:t>19th</a:t>
            </a:r>
            <a:r>
              <a:rPr dirty="0" sz="195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50" spc="-165">
                <a:solidFill>
                  <a:srgbClr val="D9E0FF"/>
                </a:solidFill>
                <a:latin typeface="Arial Black"/>
                <a:cs typeface="Arial Black"/>
              </a:rPr>
              <a:t>Century</a:t>
            </a:r>
            <a:r>
              <a:rPr dirty="0" sz="1950" spc="-21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1950" spc="-80">
                <a:solidFill>
                  <a:srgbClr val="D9E0FF"/>
                </a:solidFill>
                <a:latin typeface="Arial Black"/>
                <a:cs typeface="Arial Black"/>
              </a:rPr>
              <a:t>Refinement</a:t>
            </a:r>
            <a:endParaRPr sz="1950">
              <a:latin typeface="Arial Black"/>
              <a:cs typeface="Arial Black"/>
            </a:endParaRPr>
          </a:p>
          <a:p>
            <a:pPr marL="12700" marR="5080">
              <a:lnSpc>
                <a:spcPct val="134300"/>
              </a:lnSpc>
              <a:spcBef>
                <a:spcPts val="894"/>
              </a:spcBef>
            </a:pP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industrial</a:t>
            </a:r>
            <a:r>
              <a:rPr dirty="0" sz="16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revolution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brought</a:t>
            </a:r>
            <a:r>
              <a:rPr dirty="0" sz="16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new</a:t>
            </a:r>
            <a:r>
              <a:rPr dirty="0" sz="16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challenges,</a:t>
            </a:r>
            <a:r>
              <a:rPr dirty="0" sz="16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leading</a:t>
            </a:r>
            <a:r>
              <a:rPr dirty="0" sz="16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6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5">
                <a:solidFill>
                  <a:srgbClr val="D9E0FF"/>
                </a:solidFill>
                <a:latin typeface="Arial"/>
                <a:cs typeface="Arial"/>
              </a:rPr>
              <a:t>significant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D9E0FF"/>
                </a:solidFill>
                <a:latin typeface="Arial"/>
                <a:cs typeface="Arial"/>
              </a:rPr>
              <a:t>refinements</a:t>
            </a:r>
            <a:r>
              <a:rPr dirty="0" sz="16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8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6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law.</a:t>
            </a:r>
            <a:r>
              <a:rPr dirty="0" sz="16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Key</a:t>
            </a:r>
            <a:r>
              <a:rPr dirty="0" sz="16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D9E0FF"/>
                </a:solidFill>
                <a:latin typeface="Arial"/>
                <a:cs typeface="Arial"/>
              </a:rPr>
              <a:t>cases</a:t>
            </a:r>
            <a:r>
              <a:rPr dirty="0" sz="16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40">
                <a:solidFill>
                  <a:srgbClr val="D9E0FF"/>
                </a:solidFill>
                <a:latin typeface="Arial"/>
                <a:cs typeface="Arial"/>
              </a:rPr>
              <a:t>like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Rylands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Fletcher</a:t>
            </a:r>
            <a:r>
              <a:rPr dirty="0" sz="16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D9E0FF"/>
                </a:solidFill>
                <a:latin typeface="Arial"/>
                <a:cs typeface="Arial"/>
              </a:rPr>
              <a:t>(1868)</a:t>
            </a:r>
            <a:r>
              <a:rPr dirty="0" sz="16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helped</a:t>
            </a:r>
            <a:r>
              <a:rPr dirty="0" sz="16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45">
                <a:solidFill>
                  <a:srgbClr val="D9E0FF"/>
                </a:solidFill>
                <a:latin typeface="Arial"/>
                <a:cs typeface="Arial"/>
              </a:rPr>
              <a:t>establish</a:t>
            </a:r>
            <a:r>
              <a:rPr dirty="0" sz="16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6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D9E0FF"/>
                </a:solidFill>
                <a:latin typeface="Arial"/>
                <a:cs typeface="Arial"/>
              </a:rPr>
              <a:t>modern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 principles</a:t>
            </a:r>
            <a:r>
              <a:rPr dirty="0" sz="16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85">
                <a:solidFill>
                  <a:srgbClr val="D9E0FF"/>
                </a:solidFill>
                <a:latin typeface="Arial"/>
                <a:cs typeface="Arial"/>
              </a:rPr>
              <a:t>liability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14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6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dangerous</a:t>
            </a:r>
            <a:r>
              <a:rPr dirty="0" sz="16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substances</a:t>
            </a:r>
            <a:r>
              <a:rPr dirty="0" sz="16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escaping</a:t>
            </a:r>
            <a:r>
              <a:rPr dirty="0" sz="16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90">
                <a:solidFill>
                  <a:srgbClr val="D9E0FF"/>
                </a:solidFill>
                <a:latin typeface="Arial"/>
                <a:cs typeface="Arial"/>
              </a:rPr>
              <a:t>from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land,</a:t>
            </a:r>
            <a:r>
              <a:rPr dirty="0" sz="16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5">
                <a:solidFill>
                  <a:srgbClr val="D9E0FF"/>
                </a:solidFill>
                <a:latin typeface="Arial"/>
                <a:cs typeface="Arial"/>
              </a:rPr>
              <a:t>influencing</a:t>
            </a:r>
            <a:r>
              <a:rPr dirty="0" sz="16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D9E0FF"/>
                </a:solidFill>
                <a:latin typeface="Arial"/>
                <a:cs typeface="Arial"/>
              </a:rPr>
              <a:t>both</a:t>
            </a:r>
            <a:r>
              <a:rPr dirty="0" sz="16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7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6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6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6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6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650" spc="45">
                <a:solidFill>
                  <a:srgbClr val="D9E0FF"/>
                </a:solidFill>
                <a:latin typeface="Arial"/>
                <a:cs typeface="Arial"/>
              </a:rPr>
              <a:t>doctrines.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811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dirty="0" sz="4400" spc="-450"/>
              <a:t>Legal</a:t>
            </a:r>
            <a:r>
              <a:rPr dirty="0" sz="4400" spc="-505"/>
              <a:t> </a:t>
            </a:r>
            <a:r>
              <a:rPr dirty="0" sz="4400" spc="-315"/>
              <a:t>Definitions</a:t>
            </a:r>
            <a:r>
              <a:rPr dirty="0" sz="4400" spc="-490"/>
              <a:t> </a:t>
            </a:r>
            <a:r>
              <a:rPr dirty="0" sz="4400" spc="-385"/>
              <a:t>and</a:t>
            </a:r>
            <a:r>
              <a:rPr dirty="0" sz="4400" spc="-515"/>
              <a:t> </a:t>
            </a:r>
            <a:r>
              <a:rPr dirty="0" sz="4400" spc="-375"/>
              <a:t>Criteria</a:t>
            </a:r>
            <a:endParaRPr sz="4400"/>
          </a:p>
        </p:txBody>
      </p:sp>
      <p:sp>
        <p:nvSpPr>
          <p:cNvPr id="3" name="object 3" descr=""/>
          <p:cNvSpPr/>
          <p:nvPr/>
        </p:nvSpPr>
        <p:spPr>
          <a:xfrm>
            <a:off x="838200" y="1920239"/>
            <a:ext cx="4159250" cy="5572125"/>
          </a:xfrm>
          <a:custGeom>
            <a:avLst/>
            <a:gdLst/>
            <a:ahLst/>
            <a:cxnLst/>
            <a:rect l="l" t="t" r="r" b="b"/>
            <a:pathLst>
              <a:path w="4159250" h="5572125">
                <a:moveTo>
                  <a:pt x="4123054" y="0"/>
                </a:moveTo>
                <a:lnTo>
                  <a:pt x="35890" y="0"/>
                </a:lnTo>
                <a:lnTo>
                  <a:pt x="21918" y="2829"/>
                </a:lnTo>
                <a:lnTo>
                  <a:pt x="10510" y="10541"/>
                </a:lnTo>
                <a:lnTo>
                  <a:pt x="2819" y="21967"/>
                </a:lnTo>
                <a:lnTo>
                  <a:pt x="0" y="35940"/>
                </a:lnTo>
                <a:lnTo>
                  <a:pt x="0" y="5535853"/>
                </a:lnTo>
                <a:lnTo>
                  <a:pt x="2819" y="5549825"/>
                </a:lnTo>
                <a:lnTo>
                  <a:pt x="10510" y="5561233"/>
                </a:lnTo>
                <a:lnTo>
                  <a:pt x="21918" y="5568924"/>
                </a:lnTo>
                <a:lnTo>
                  <a:pt x="35890" y="5571744"/>
                </a:lnTo>
                <a:lnTo>
                  <a:pt x="4123054" y="5571744"/>
                </a:lnTo>
                <a:lnTo>
                  <a:pt x="4137028" y="5568924"/>
                </a:lnTo>
                <a:lnTo>
                  <a:pt x="4148454" y="5561233"/>
                </a:lnTo>
                <a:lnTo>
                  <a:pt x="4156166" y="5549825"/>
                </a:lnTo>
                <a:lnTo>
                  <a:pt x="4158996" y="5535853"/>
                </a:lnTo>
                <a:lnTo>
                  <a:pt x="4158996" y="35940"/>
                </a:lnTo>
                <a:lnTo>
                  <a:pt x="4156166" y="21967"/>
                </a:lnTo>
                <a:lnTo>
                  <a:pt x="4148455" y="10541"/>
                </a:lnTo>
                <a:lnTo>
                  <a:pt x="4137028" y="2829"/>
                </a:lnTo>
                <a:lnTo>
                  <a:pt x="4123054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64463" y="2134361"/>
            <a:ext cx="3659504" cy="5038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0">
                <a:solidFill>
                  <a:srgbClr val="D9E0FF"/>
                </a:solidFill>
                <a:latin typeface="Arial Black"/>
                <a:cs typeface="Arial Black"/>
              </a:rPr>
              <a:t>Private</a:t>
            </a:r>
            <a:r>
              <a:rPr dirty="0" sz="220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200" spc="-254">
                <a:solidFill>
                  <a:srgbClr val="D9E0FF"/>
                </a:solidFill>
                <a:latin typeface="Arial Black"/>
                <a:cs typeface="Arial Black"/>
              </a:rPr>
              <a:t>Nuisance</a:t>
            </a:r>
            <a:r>
              <a:rPr dirty="0" sz="220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200" spc="-55">
                <a:solidFill>
                  <a:srgbClr val="D9E0FF"/>
                </a:solidFill>
                <a:latin typeface="Arial Black"/>
                <a:cs typeface="Arial Black"/>
              </a:rPr>
              <a:t>Definition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35200"/>
              </a:lnSpc>
              <a:spcBef>
                <a:spcPts val="925"/>
              </a:spcBef>
            </a:pP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defined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substantial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unreasonable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individual's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use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enjoyment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land.</a:t>
            </a:r>
            <a:endParaRPr sz="1850">
              <a:latin typeface="Arial"/>
              <a:cs typeface="Arial"/>
            </a:endParaRPr>
          </a:p>
          <a:p>
            <a:pPr marL="12700" marR="290195">
              <a:lnSpc>
                <a:spcPct val="135100"/>
              </a:lnSpc>
            </a:pP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8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both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substantial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unreasonable,</a:t>
            </a:r>
            <a:endParaRPr sz="1850">
              <a:latin typeface="Arial"/>
              <a:cs typeface="Arial"/>
            </a:endParaRPr>
          </a:p>
          <a:p>
            <a:pPr marL="12700" marR="79375">
              <a:lnSpc>
                <a:spcPct val="134300"/>
              </a:lnSpc>
              <a:spcBef>
                <a:spcPts val="25"/>
              </a:spcBef>
            </a:pP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taking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into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account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factors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such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nature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extent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harm,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social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value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activity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causing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nuisance,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burden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avoiding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harm.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236464" y="1920239"/>
            <a:ext cx="4157979" cy="5572125"/>
          </a:xfrm>
          <a:custGeom>
            <a:avLst/>
            <a:gdLst/>
            <a:ahLst/>
            <a:cxnLst/>
            <a:rect l="l" t="t" r="r" b="b"/>
            <a:pathLst>
              <a:path w="4157979" h="5572125">
                <a:moveTo>
                  <a:pt x="4121531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3"/>
                </a:lnTo>
                <a:lnTo>
                  <a:pt x="0" y="5535866"/>
                </a:lnTo>
                <a:lnTo>
                  <a:pt x="2809" y="5549830"/>
                </a:lnTo>
                <a:lnTo>
                  <a:pt x="10477" y="5561234"/>
                </a:lnTo>
                <a:lnTo>
                  <a:pt x="21859" y="5568924"/>
                </a:lnTo>
                <a:lnTo>
                  <a:pt x="35813" y="5571744"/>
                </a:lnTo>
                <a:lnTo>
                  <a:pt x="4121531" y="5571744"/>
                </a:lnTo>
                <a:lnTo>
                  <a:pt x="4135558" y="5568924"/>
                </a:lnTo>
                <a:lnTo>
                  <a:pt x="4146978" y="5561234"/>
                </a:lnTo>
                <a:lnTo>
                  <a:pt x="4154660" y="5549830"/>
                </a:lnTo>
                <a:lnTo>
                  <a:pt x="4157471" y="5535866"/>
                </a:lnTo>
                <a:lnTo>
                  <a:pt x="4157471" y="35813"/>
                </a:lnTo>
                <a:lnTo>
                  <a:pt x="4154660" y="21859"/>
                </a:lnTo>
                <a:lnTo>
                  <a:pt x="4146978" y="10477"/>
                </a:lnTo>
                <a:lnTo>
                  <a:pt x="4135558" y="2809"/>
                </a:lnTo>
                <a:lnTo>
                  <a:pt x="4121531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463032" y="2134361"/>
            <a:ext cx="3657600" cy="5038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95">
                <a:solidFill>
                  <a:srgbClr val="D9E0FF"/>
                </a:solidFill>
                <a:latin typeface="Arial Black"/>
                <a:cs typeface="Arial Black"/>
              </a:rPr>
              <a:t>Public</a:t>
            </a:r>
            <a:r>
              <a:rPr dirty="0" sz="2200" spc="-23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200" spc="-240">
                <a:solidFill>
                  <a:srgbClr val="D9E0FF"/>
                </a:solidFill>
                <a:latin typeface="Arial Black"/>
                <a:cs typeface="Arial Black"/>
              </a:rPr>
              <a:t>Nuisance</a:t>
            </a:r>
            <a:r>
              <a:rPr dirty="0" sz="2200" spc="-24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200" spc="-35">
                <a:solidFill>
                  <a:srgbClr val="D9E0FF"/>
                </a:solidFill>
                <a:latin typeface="Arial Black"/>
                <a:cs typeface="Arial Black"/>
              </a:rPr>
              <a:t>Definition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34800"/>
              </a:lnSpc>
              <a:spcBef>
                <a:spcPts val="935"/>
              </a:spcBef>
            </a:pP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is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an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unreasonable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right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common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general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public.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50">
                <a:solidFill>
                  <a:srgbClr val="D9E0FF"/>
                </a:solidFill>
                <a:latin typeface="Arial"/>
                <a:cs typeface="Arial"/>
              </a:rPr>
              <a:t>It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8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10">
                <a:solidFill>
                  <a:srgbClr val="D9E0FF"/>
                </a:solidFill>
                <a:latin typeface="Arial"/>
                <a:cs typeface="Arial"/>
              </a:rPr>
              <a:t>affect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a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considerable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number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people</a:t>
            </a:r>
            <a:r>
              <a:rPr dirty="0" sz="1850" spc="5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entire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community.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8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substantial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1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unreasonable,</a:t>
            </a:r>
            <a:r>
              <a:rPr dirty="0" sz="1850" spc="1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considering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factors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such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extent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and </a:t>
            </a:r>
            <a:r>
              <a:rPr dirty="0" sz="1850" spc="85">
                <a:solidFill>
                  <a:srgbClr val="D9E0FF"/>
                </a:solidFill>
                <a:latin typeface="Arial"/>
                <a:cs typeface="Arial"/>
              </a:rPr>
              <a:t>duration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interference,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nature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harm,</a:t>
            </a:r>
            <a:r>
              <a:rPr dirty="0" sz="18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social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utility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conduct.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33204" y="1920239"/>
            <a:ext cx="4159250" cy="5572125"/>
          </a:xfrm>
          <a:custGeom>
            <a:avLst/>
            <a:gdLst/>
            <a:ahLst/>
            <a:cxnLst/>
            <a:rect l="l" t="t" r="r" b="b"/>
            <a:pathLst>
              <a:path w="4159250" h="5572125">
                <a:moveTo>
                  <a:pt x="4123055" y="0"/>
                </a:moveTo>
                <a:lnTo>
                  <a:pt x="35941" y="0"/>
                </a:ln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0" y="5535853"/>
                </a:lnTo>
                <a:lnTo>
                  <a:pt x="2829" y="5549825"/>
                </a:lnTo>
                <a:lnTo>
                  <a:pt x="10540" y="5561233"/>
                </a:lnTo>
                <a:lnTo>
                  <a:pt x="21967" y="5568924"/>
                </a:lnTo>
                <a:lnTo>
                  <a:pt x="35941" y="5571744"/>
                </a:lnTo>
                <a:lnTo>
                  <a:pt x="4123055" y="5571744"/>
                </a:lnTo>
                <a:lnTo>
                  <a:pt x="4137028" y="5568924"/>
                </a:lnTo>
                <a:lnTo>
                  <a:pt x="4148455" y="5561233"/>
                </a:lnTo>
                <a:lnTo>
                  <a:pt x="4156166" y="5549825"/>
                </a:lnTo>
                <a:lnTo>
                  <a:pt x="4158996" y="5535853"/>
                </a:lnTo>
                <a:lnTo>
                  <a:pt x="4158996" y="35940"/>
                </a:lnTo>
                <a:lnTo>
                  <a:pt x="4156166" y="21967"/>
                </a:lnTo>
                <a:lnTo>
                  <a:pt x="4148455" y="10541"/>
                </a:lnTo>
                <a:lnTo>
                  <a:pt x="4137028" y="2829"/>
                </a:lnTo>
                <a:lnTo>
                  <a:pt x="4123055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861295" y="2134361"/>
            <a:ext cx="3629660" cy="4657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40">
                <a:solidFill>
                  <a:srgbClr val="D9E0FF"/>
                </a:solidFill>
                <a:latin typeface="Arial Black"/>
                <a:cs typeface="Arial Black"/>
              </a:rPr>
              <a:t>Legal</a:t>
            </a:r>
            <a:r>
              <a:rPr dirty="0" sz="2200" spc="-20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200" spc="-55">
                <a:solidFill>
                  <a:srgbClr val="D9E0FF"/>
                </a:solidFill>
                <a:latin typeface="Arial Black"/>
                <a:cs typeface="Arial Black"/>
              </a:rPr>
              <a:t>Criteria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34700"/>
              </a:lnSpc>
              <a:spcBef>
                <a:spcPts val="935"/>
              </a:spcBef>
            </a:pP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8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consider</a:t>
            </a:r>
            <a:r>
              <a:rPr dirty="0" sz="1850" spc="1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several</a:t>
            </a:r>
            <a:r>
              <a:rPr dirty="0" sz="1850" spc="1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factors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when</a:t>
            </a:r>
            <a:r>
              <a:rPr dirty="0" sz="18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determining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if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D9E0FF"/>
                </a:solidFill>
                <a:latin typeface="Arial"/>
                <a:cs typeface="Arial"/>
              </a:rPr>
              <a:t>nuisance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exists: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nature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extent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0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harm,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social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value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activity,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suitability</a:t>
            </a:r>
            <a:r>
              <a:rPr dirty="0" sz="185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4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locality</a:t>
            </a:r>
            <a:r>
              <a:rPr dirty="0" sz="18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25">
                <a:solidFill>
                  <a:srgbClr val="D9E0FF"/>
                </a:solidFill>
                <a:latin typeface="Arial"/>
                <a:cs typeface="Arial"/>
              </a:rPr>
              <a:t>for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use,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8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burden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person</a:t>
            </a:r>
            <a:r>
              <a:rPr dirty="0" sz="18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harmed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D9E0FF"/>
                </a:solidFill>
                <a:latin typeface="Arial"/>
                <a:cs typeface="Arial"/>
              </a:rPr>
              <a:t>to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avoid</a:t>
            </a:r>
            <a:r>
              <a:rPr dirty="0" sz="1850" spc="1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consequences.</a:t>
            </a:r>
            <a:r>
              <a:rPr dirty="0" sz="18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For </a:t>
            </a:r>
            <a:r>
              <a:rPr dirty="0" sz="1850" spc="65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8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nuisance,</a:t>
            </a:r>
            <a:r>
              <a:rPr dirty="0" sz="18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there</a:t>
            </a:r>
            <a:r>
              <a:rPr dirty="0" sz="18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95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D9E0FF"/>
                </a:solidFill>
                <a:latin typeface="Arial"/>
                <a:cs typeface="Arial"/>
              </a:rPr>
              <a:t>also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8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common</a:t>
            </a:r>
            <a:r>
              <a:rPr dirty="0" sz="18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D9E0FF"/>
                </a:solidFill>
                <a:latin typeface="Arial"/>
                <a:cs typeface="Arial"/>
              </a:rPr>
              <a:t>injury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6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8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55">
                <a:solidFill>
                  <a:srgbClr val="D9E0FF"/>
                </a:solidFill>
                <a:latin typeface="Arial"/>
                <a:cs typeface="Arial"/>
              </a:rPr>
              <a:t>public </a:t>
            </a:r>
            <a:r>
              <a:rPr dirty="0" sz="1850" spc="9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8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5">
                <a:solidFill>
                  <a:srgbClr val="D9E0FF"/>
                </a:solidFill>
                <a:latin typeface="Arial"/>
                <a:cs typeface="Arial"/>
              </a:rPr>
              <a:t>significant</a:t>
            </a:r>
            <a:r>
              <a:rPr dirty="0" sz="18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105">
                <a:solidFill>
                  <a:srgbClr val="D9E0FF"/>
                </a:solidFill>
                <a:latin typeface="Arial"/>
                <a:cs typeface="Arial"/>
              </a:rPr>
              <a:t>portion</a:t>
            </a:r>
            <a:r>
              <a:rPr dirty="0" sz="18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850" spc="70">
                <a:solidFill>
                  <a:srgbClr val="D9E0FF"/>
                </a:solidFill>
                <a:latin typeface="Arial"/>
                <a:cs typeface="Arial"/>
              </a:rPr>
              <a:t>thereof.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8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z="4050" spc="-375"/>
              <a:t>Key</a:t>
            </a:r>
            <a:r>
              <a:rPr dirty="0" sz="4050" spc="-465"/>
              <a:t> </a:t>
            </a:r>
            <a:r>
              <a:rPr dirty="0" sz="4050" spc="-409"/>
              <a:t>Characteristics</a:t>
            </a:r>
            <a:r>
              <a:rPr dirty="0" sz="4050" spc="-500"/>
              <a:t> </a:t>
            </a:r>
            <a:r>
              <a:rPr dirty="0" sz="4050" spc="-180"/>
              <a:t>of</a:t>
            </a:r>
            <a:r>
              <a:rPr dirty="0" sz="4050" spc="-465"/>
              <a:t> </a:t>
            </a:r>
            <a:r>
              <a:rPr dirty="0" sz="4050" spc="-295"/>
              <a:t>Private</a:t>
            </a:r>
            <a:r>
              <a:rPr dirty="0" sz="4050" spc="-495"/>
              <a:t> </a:t>
            </a:r>
            <a:r>
              <a:rPr dirty="0" sz="4050" spc="-450"/>
              <a:t>Nuisance</a:t>
            </a:r>
            <a:endParaRPr sz="4050"/>
          </a:p>
        </p:txBody>
      </p:sp>
      <p:sp>
        <p:nvSpPr>
          <p:cNvPr id="3" name="object 3" descr=""/>
          <p:cNvSpPr/>
          <p:nvPr/>
        </p:nvSpPr>
        <p:spPr>
          <a:xfrm>
            <a:off x="765048" y="2276855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60">
                <a:moveTo>
                  <a:pt x="459435" y="0"/>
                </a:moveTo>
                <a:lnTo>
                  <a:pt x="32816" y="0"/>
                </a:lnTo>
                <a:lnTo>
                  <a:pt x="20043" y="2583"/>
                </a:lnTo>
                <a:lnTo>
                  <a:pt x="9612" y="9620"/>
                </a:lnTo>
                <a:lnTo>
                  <a:pt x="2579" y="20038"/>
                </a:lnTo>
                <a:lnTo>
                  <a:pt x="0" y="32766"/>
                </a:lnTo>
                <a:lnTo>
                  <a:pt x="0" y="459486"/>
                </a:lnTo>
                <a:lnTo>
                  <a:pt x="2579" y="472213"/>
                </a:lnTo>
                <a:lnTo>
                  <a:pt x="9612" y="482631"/>
                </a:lnTo>
                <a:lnTo>
                  <a:pt x="20043" y="489668"/>
                </a:lnTo>
                <a:lnTo>
                  <a:pt x="32816" y="492252"/>
                </a:lnTo>
                <a:lnTo>
                  <a:pt x="459435" y="492252"/>
                </a:lnTo>
                <a:lnTo>
                  <a:pt x="472208" y="489668"/>
                </a:lnTo>
                <a:lnTo>
                  <a:pt x="482639" y="482631"/>
                </a:lnTo>
                <a:lnTo>
                  <a:pt x="489672" y="472213"/>
                </a:lnTo>
                <a:lnTo>
                  <a:pt x="492252" y="459486"/>
                </a:lnTo>
                <a:lnTo>
                  <a:pt x="492252" y="32766"/>
                </a:lnTo>
                <a:lnTo>
                  <a:pt x="489672" y="20038"/>
                </a:lnTo>
                <a:lnTo>
                  <a:pt x="482639" y="9620"/>
                </a:lnTo>
                <a:lnTo>
                  <a:pt x="472208" y="2583"/>
                </a:lnTo>
                <a:lnTo>
                  <a:pt x="459435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46505" y="2279141"/>
            <a:ext cx="132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19">
                <a:solidFill>
                  <a:srgbClr val="D9E0FF"/>
                </a:solidFill>
                <a:latin typeface="Arial Black"/>
                <a:cs typeface="Arial Black"/>
              </a:rPr>
              <a:t>1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63802" y="2248281"/>
            <a:ext cx="3430904" cy="359791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292100">
              <a:lnSpc>
                <a:spcPct val="104000"/>
              </a:lnSpc>
              <a:spcBef>
                <a:spcPts val="5"/>
              </a:spcBef>
            </a:pPr>
            <a:r>
              <a:rPr dirty="0" sz="2000" spc="-200">
                <a:solidFill>
                  <a:srgbClr val="D9E0FF"/>
                </a:solidFill>
                <a:latin typeface="Arial Black"/>
                <a:cs typeface="Arial Black"/>
              </a:rPr>
              <a:t>Interference</a:t>
            </a:r>
            <a:r>
              <a:rPr dirty="0" sz="2000" spc="-19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00" spc="-180">
                <a:solidFill>
                  <a:srgbClr val="D9E0FF"/>
                </a:solidFill>
                <a:latin typeface="Arial Black"/>
                <a:cs typeface="Arial Black"/>
              </a:rPr>
              <a:t>with</a:t>
            </a:r>
            <a:r>
              <a:rPr dirty="0" sz="2000" spc="-22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00" spc="-130">
                <a:solidFill>
                  <a:srgbClr val="D9E0FF"/>
                </a:solidFill>
                <a:latin typeface="Arial Black"/>
                <a:cs typeface="Arial Black"/>
              </a:rPr>
              <a:t>Property </a:t>
            </a:r>
            <a:r>
              <a:rPr dirty="0" sz="2000" spc="-35">
                <a:solidFill>
                  <a:srgbClr val="D9E0FF"/>
                </a:solidFill>
                <a:latin typeface="Arial Black"/>
                <a:cs typeface="Arial Black"/>
              </a:rPr>
              <a:t>Rights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36600"/>
              </a:lnSpc>
              <a:spcBef>
                <a:spcPts val="940"/>
              </a:spcBef>
            </a:pP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00" spc="1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00" spc="1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primarily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concerns</a:t>
            </a:r>
            <a:r>
              <a:rPr dirty="0" sz="17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7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D9E0FF"/>
                </a:solidFill>
                <a:latin typeface="Arial"/>
                <a:cs typeface="Arial"/>
              </a:rPr>
              <a:t>an </a:t>
            </a:r>
            <a:r>
              <a:rPr dirty="0" sz="1700" spc="50">
                <a:solidFill>
                  <a:srgbClr val="D9E0FF"/>
                </a:solidFill>
                <a:latin typeface="Arial"/>
                <a:cs typeface="Arial"/>
              </a:rPr>
              <a:t>individual's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use</a:t>
            </a:r>
            <a:r>
              <a:rPr dirty="0" sz="17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enjoyment</a:t>
            </a:r>
            <a:r>
              <a:rPr dirty="0" sz="170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700" spc="90">
                <a:solidFill>
                  <a:srgbClr val="D9E0FF"/>
                </a:solidFill>
                <a:latin typeface="Arial"/>
                <a:cs typeface="Arial"/>
              </a:rPr>
              <a:t>their</a:t>
            </a:r>
            <a:r>
              <a:rPr dirty="0" sz="17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property.</a:t>
            </a:r>
            <a:r>
              <a:rPr dirty="0" sz="17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7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7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35">
                <a:solidFill>
                  <a:srgbClr val="D9E0FF"/>
                </a:solidFill>
                <a:latin typeface="Arial"/>
                <a:cs typeface="Arial"/>
              </a:rPr>
              <a:t>include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physical</a:t>
            </a:r>
            <a:r>
              <a:rPr dirty="0" sz="17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damage</a:t>
            </a:r>
            <a:r>
              <a:rPr dirty="0" sz="17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50">
                <a:solidFill>
                  <a:srgbClr val="D9E0FF"/>
                </a:solidFill>
                <a:latin typeface="Arial"/>
                <a:cs typeface="Arial"/>
              </a:rPr>
              <a:t> property, </a:t>
            </a:r>
            <a:r>
              <a:rPr dirty="0" sz="1700" spc="65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70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D9E0FF"/>
                </a:solidFill>
                <a:latin typeface="Arial"/>
                <a:cs typeface="Arial"/>
              </a:rPr>
              <a:t>comfort</a:t>
            </a:r>
            <a:r>
              <a:rPr dirty="0" sz="170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or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convenience,</a:t>
            </a:r>
            <a:r>
              <a:rPr dirty="0" sz="17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7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D9E0FF"/>
                </a:solidFill>
                <a:latin typeface="Arial"/>
                <a:cs typeface="Arial"/>
              </a:rPr>
              <a:t>reduction</a:t>
            </a:r>
            <a:r>
              <a:rPr dirty="0" sz="17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the property's</a:t>
            </a:r>
            <a:r>
              <a:rPr dirty="0" sz="170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value.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204459" y="2276855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60" h="492760">
                <a:moveTo>
                  <a:pt x="459486" y="0"/>
                </a:moveTo>
                <a:lnTo>
                  <a:pt x="32765" y="0"/>
                </a:lnTo>
                <a:lnTo>
                  <a:pt x="20038" y="2583"/>
                </a:lnTo>
                <a:lnTo>
                  <a:pt x="9620" y="9620"/>
                </a:lnTo>
                <a:lnTo>
                  <a:pt x="2583" y="20038"/>
                </a:lnTo>
                <a:lnTo>
                  <a:pt x="0" y="32766"/>
                </a:lnTo>
                <a:lnTo>
                  <a:pt x="0" y="459486"/>
                </a:lnTo>
                <a:lnTo>
                  <a:pt x="2583" y="472213"/>
                </a:lnTo>
                <a:lnTo>
                  <a:pt x="9620" y="482631"/>
                </a:lnTo>
                <a:lnTo>
                  <a:pt x="20038" y="489668"/>
                </a:lnTo>
                <a:lnTo>
                  <a:pt x="32765" y="492252"/>
                </a:lnTo>
                <a:lnTo>
                  <a:pt x="459486" y="492252"/>
                </a:lnTo>
                <a:lnTo>
                  <a:pt x="472213" y="489668"/>
                </a:lnTo>
                <a:lnTo>
                  <a:pt x="482631" y="482631"/>
                </a:lnTo>
                <a:lnTo>
                  <a:pt x="489668" y="472213"/>
                </a:lnTo>
                <a:lnTo>
                  <a:pt x="492251" y="459486"/>
                </a:lnTo>
                <a:lnTo>
                  <a:pt x="492251" y="32766"/>
                </a:lnTo>
                <a:lnTo>
                  <a:pt x="489668" y="20038"/>
                </a:lnTo>
                <a:lnTo>
                  <a:pt x="482631" y="9620"/>
                </a:lnTo>
                <a:lnTo>
                  <a:pt x="472213" y="2583"/>
                </a:lnTo>
                <a:lnTo>
                  <a:pt x="459486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360034" y="2279141"/>
            <a:ext cx="183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20">
                <a:solidFill>
                  <a:srgbClr val="D9E0FF"/>
                </a:solidFill>
                <a:latin typeface="Arial Black"/>
                <a:cs typeface="Arial Black"/>
              </a:rPr>
              <a:t>2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03467" y="2248281"/>
            <a:ext cx="3474085" cy="505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25">
                <a:solidFill>
                  <a:srgbClr val="D9E0FF"/>
                </a:solidFill>
                <a:latin typeface="Arial Black"/>
                <a:cs typeface="Arial Black"/>
              </a:rPr>
              <a:t>Reasonableness</a:t>
            </a:r>
            <a:r>
              <a:rPr dirty="0" sz="2000" spc="-9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00" spc="-50">
                <a:solidFill>
                  <a:srgbClr val="D9E0FF"/>
                </a:solidFill>
                <a:latin typeface="Arial Black"/>
                <a:cs typeface="Arial Black"/>
              </a:rPr>
              <a:t>Standard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36900"/>
              </a:lnSpc>
              <a:spcBef>
                <a:spcPts val="890"/>
              </a:spcBef>
            </a:pP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 apply</a:t>
            </a:r>
            <a:r>
              <a:rPr dirty="0" sz="17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reasonableness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standard,</a:t>
            </a:r>
            <a:r>
              <a:rPr dirty="0" sz="170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balancing</a:t>
            </a:r>
            <a:r>
              <a:rPr dirty="0" sz="17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90">
                <a:solidFill>
                  <a:srgbClr val="D9E0FF"/>
                </a:solidFill>
                <a:latin typeface="Arial"/>
                <a:cs typeface="Arial"/>
              </a:rPr>
              <a:t> right</a:t>
            </a:r>
            <a:r>
              <a:rPr dirty="0" sz="17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7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owner</a:t>
            </a:r>
            <a:r>
              <a:rPr dirty="0" sz="170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use</a:t>
            </a:r>
            <a:r>
              <a:rPr dirty="0" sz="17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their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land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as</a:t>
            </a:r>
            <a:r>
              <a:rPr dirty="0" sz="17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D9E0FF"/>
                </a:solidFill>
                <a:latin typeface="Arial"/>
                <a:cs typeface="Arial"/>
              </a:rPr>
              <a:t>they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D9E0FF"/>
                </a:solidFill>
                <a:latin typeface="Arial"/>
                <a:cs typeface="Arial"/>
              </a:rPr>
              <a:t>see</a:t>
            </a:r>
            <a:r>
              <a:rPr dirty="0" sz="170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75">
                <a:solidFill>
                  <a:srgbClr val="D9E0FF"/>
                </a:solidFill>
                <a:latin typeface="Arial"/>
                <a:cs typeface="Arial"/>
              </a:rPr>
              <a:t>fit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against</a:t>
            </a:r>
            <a:r>
              <a:rPr dirty="0" sz="17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00" spc="90">
                <a:solidFill>
                  <a:srgbClr val="D9E0FF"/>
                </a:solidFill>
                <a:latin typeface="Arial"/>
                <a:cs typeface="Arial"/>
              </a:rPr>
              <a:t>right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neighbors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4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enjoy</a:t>
            </a:r>
            <a:r>
              <a:rPr dirty="0" sz="17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their own</a:t>
            </a:r>
            <a:r>
              <a:rPr dirty="0" sz="17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D9E0FF"/>
                </a:solidFill>
                <a:latin typeface="Arial"/>
                <a:cs typeface="Arial"/>
              </a:rPr>
              <a:t>property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D9E0FF"/>
                </a:solidFill>
                <a:latin typeface="Arial"/>
                <a:cs typeface="Arial"/>
              </a:rPr>
              <a:t>without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unreasonable</a:t>
            </a:r>
            <a:r>
              <a:rPr dirty="0" sz="1700" spc="114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interference.</a:t>
            </a:r>
            <a:r>
              <a:rPr dirty="0" sz="170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70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Miller</a:t>
            </a:r>
            <a:r>
              <a:rPr dirty="0" sz="170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70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D9E0FF"/>
                </a:solidFill>
                <a:latin typeface="Arial"/>
                <a:cs typeface="Arial"/>
              </a:rPr>
              <a:t>Jackson</a:t>
            </a:r>
            <a:r>
              <a:rPr dirty="0" sz="170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D9E0FF"/>
                </a:solidFill>
                <a:latin typeface="Arial"/>
                <a:cs typeface="Arial"/>
              </a:rPr>
              <a:t>[1977]</a:t>
            </a:r>
            <a:r>
              <a:rPr dirty="0" sz="170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D9E0FF"/>
                </a:solidFill>
                <a:latin typeface="Arial"/>
                <a:cs typeface="Arial"/>
              </a:rPr>
              <a:t>QB </a:t>
            </a:r>
            <a:r>
              <a:rPr dirty="0" sz="1700" spc="-65">
                <a:solidFill>
                  <a:srgbClr val="D9E0FF"/>
                </a:solidFill>
                <a:latin typeface="Arial"/>
                <a:cs typeface="Arial"/>
              </a:rPr>
              <a:t>966</a:t>
            </a:r>
            <a:r>
              <a:rPr dirty="0" sz="170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D9E0FF"/>
                </a:solidFill>
                <a:latin typeface="Arial"/>
                <a:cs typeface="Arial"/>
              </a:rPr>
              <a:t>illustrates</a:t>
            </a:r>
            <a:r>
              <a:rPr dirty="0" sz="17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this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balance,</a:t>
            </a:r>
            <a:r>
              <a:rPr dirty="0" sz="17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D9E0FF"/>
                </a:solidFill>
                <a:latin typeface="Arial"/>
                <a:cs typeface="Arial"/>
              </a:rPr>
              <a:t>where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D9E0FF"/>
                </a:solidFill>
                <a:latin typeface="Arial"/>
                <a:cs typeface="Arial"/>
              </a:rPr>
              <a:t>court</a:t>
            </a:r>
            <a:r>
              <a:rPr dirty="0" sz="17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considered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social </a:t>
            </a:r>
            <a:r>
              <a:rPr dirty="0" sz="1700" spc="120">
                <a:solidFill>
                  <a:srgbClr val="D9E0FF"/>
                </a:solidFill>
                <a:latin typeface="Arial"/>
                <a:cs typeface="Arial"/>
              </a:rPr>
              <a:t>utility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7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D9E0FF"/>
                </a:solidFill>
                <a:latin typeface="Arial"/>
                <a:cs typeface="Arial"/>
              </a:rPr>
              <a:t>cricket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 club</a:t>
            </a:r>
            <a:r>
              <a:rPr dirty="0" sz="170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against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caused </a:t>
            </a:r>
            <a:r>
              <a:rPr dirty="0" sz="1700" spc="145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neighboring </a:t>
            </a:r>
            <a:r>
              <a:rPr dirty="0" sz="1700" spc="35">
                <a:solidFill>
                  <a:srgbClr val="D9E0FF"/>
                </a:solidFill>
                <a:latin typeface="Arial"/>
                <a:cs typeface="Arial"/>
              </a:rPr>
              <a:t>properties.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643871" y="2276855"/>
            <a:ext cx="492759" cy="492759"/>
          </a:xfrm>
          <a:custGeom>
            <a:avLst/>
            <a:gdLst/>
            <a:ahLst/>
            <a:cxnLst/>
            <a:rect l="l" t="t" r="r" b="b"/>
            <a:pathLst>
              <a:path w="492759" h="492760">
                <a:moveTo>
                  <a:pt x="459485" y="0"/>
                </a:moveTo>
                <a:lnTo>
                  <a:pt x="32766" y="0"/>
                </a:lnTo>
                <a:lnTo>
                  <a:pt x="20038" y="2583"/>
                </a:lnTo>
                <a:lnTo>
                  <a:pt x="9620" y="9620"/>
                </a:lnTo>
                <a:lnTo>
                  <a:pt x="2583" y="20038"/>
                </a:lnTo>
                <a:lnTo>
                  <a:pt x="0" y="32766"/>
                </a:lnTo>
                <a:lnTo>
                  <a:pt x="0" y="459486"/>
                </a:lnTo>
                <a:lnTo>
                  <a:pt x="2583" y="472213"/>
                </a:lnTo>
                <a:lnTo>
                  <a:pt x="9620" y="482631"/>
                </a:lnTo>
                <a:lnTo>
                  <a:pt x="20038" y="489668"/>
                </a:lnTo>
                <a:lnTo>
                  <a:pt x="32766" y="492252"/>
                </a:lnTo>
                <a:lnTo>
                  <a:pt x="459485" y="492252"/>
                </a:lnTo>
                <a:lnTo>
                  <a:pt x="472213" y="489668"/>
                </a:lnTo>
                <a:lnTo>
                  <a:pt x="482631" y="482631"/>
                </a:lnTo>
                <a:lnTo>
                  <a:pt x="489668" y="472213"/>
                </a:lnTo>
                <a:lnTo>
                  <a:pt x="492251" y="459486"/>
                </a:lnTo>
                <a:lnTo>
                  <a:pt x="492251" y="32766"/>
                </a:lnTo>
                <a:lnTo>
                  <a:pt x="489668" y="20038"/>
                </a:lnTo>
                <a:lnTo>
                  <a:pt x="482631" y="9620"/>
                </a:lnTo>
                <a:lnTo>
                  <a:pt x="472213" y="2583"/>
                </a:lnTo>
                <a:lnTo>
                  <a:pt x="459485" y="0"/>
                </a:lnTo>
                <a:close/>
              </a:path>
            </a:pathLst>
          </a:custGeom>
          <a:solidFill>
            <a:srgbClr val="2E2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797542" y="2279141"/>
            <a:ext cx="1866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90">
                <a:solidFill>
                  <a:srgbClr val="D9E0FF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343133" y="2248281"/>
            <a:ext cx="3455035" cy="3275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65">
                <a:solidFill>
                  <a:srgbClr val="D9E0FF"/>
                </a:solidFill>
                <a:latin typeface="Arial Black"/>
                <a:cs typeface="Arial Black"/>
              </a:rPr>
              <a:t>Continuing</a:t>
            </a:r>
            <a:r>
              <a:rPr dirty="0" sz="2000" spc="-18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00" spc="-40">
                <a:solidFill>
                  <a:srgbClr val="D9E0FF"/>
                </a:solidFill>
                <a:latin typeface="Arial Black"/>
                <a:cs typeface="Arial Black"/>
              </a:rPr>
              <a:t>Nature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36600"/>
              </a:lnSpc>
              <a:spcBef>
                <a:spcPts val="900"/>
              </a:spcBef>
            </a:pP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nuisances</a:t>
            </a:r>
            <a:r>
              <a:rPr dirty="0" sz="1700" spc="10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are</a:t>
            </a:r>
            <a:r>
              <a:rPr dirty="0" sz="170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typically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ongoing</a:t>
            </a:r>
            <a:r>
              <a:rPr dirty="0" sz="17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D9E0FF"/>
                </a:solidFill>
                <a:latin typeface="Arial"/>
                <a:cs typeface="Arial"/>
              </a:rPr>
              <a:t>recurring</a:t>
            </a:r>
            <a:r>
              <a:rPr dirty="0" sz="1700" spc="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issues</a:t>
            </a:r>
            <a:r>
              <a:rPr dirty="0" sz="170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rather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than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one-</a:t>
            </a:r>
            <a:r>
              <a:rPr dirty="0" sz="1700" spc="100">
                <a:solidFill>
                  <a:srgbClr val="D9E0FF"/>
                </a:solidFill>
                <a:latin typeface="Arial"/>
                <a:cs typeface="Arial"/>
              </a:rPr>
              <a:t>time</a:t>
            </a:r>
            <a:r>
              <a:rPr dirty="0" sz="17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events.</a:t>
            </a:r>
            <a:r>
              <a:rPr dirty="0" sz="170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00" spc="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Sturges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Bridgman</a:t>
            </a:r>
            <a:r>
              <a:rPr dirty="0" sz="17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D9E0FF"/>
                </a:solidFill>
                <a:latin typeface="Arial"/>
                <a:cs typeface="Arial"/>
              </a:rPr>
              <a:t>(1879)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D9E0FF"/>
                </a:solidFill>
                <a:latin typeface="Arial"/>
                <a:cs typeface="Arial"/>
              </a:rPr>
              <a:t>11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 Ch</a:t>
            </a:r>
            <a:r>
              <a:rPr dirty="0" sz="170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D 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852,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00" spc="90">
                <a:solidFill>
                  <a:srgbClr val="D9E0FF"/>
                </a:solidFill>
                <a:latin typeface="Arial"/>
                <a:cs typeface="Arial"/>
              </a:rPr>
              <a:t>court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9E0FF"/>
                </a:solidFill>
                <a:latin typeface="Arial"/>
                <a:cs typeface="Arial"/>
              </a:rPr>
              <a:t>emphasized</a:t>
            </a:r>
            <a:r>
              <a:rPr dirty="0" sz="170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D9E0FF"/>
                </a:solidFill>
                <a:latin typeface="Arial"/>
                <a:cs typeface="Arial"/>
              </a:rPr>
              <a:t>importance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D9E0FF"/>
                </a:solidFill>
                <a:latin typeface="Arial"/>
                <a:cs typeface="Arial"/>
              </a:rPr>
              <a:t>continuing</a:t>
            </a:r>
            <a:r>
              <a:rPr dirty="0" sz="17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nature</a:t>
            </a:r>
            <a:r>
              <a:rPr dirty="0" sz="170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25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0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00" spc="65">
                <a:solidFill>
                  <a:srgbClr val="D9E0FF"/>
                </a:solidFill>
                <a:latin typeface="Arial"/>
                <a:cs typeface="Arial"/>
              </a:rPr>
              <a:t>interference</a:t>
            </a:r>
            <a:r>
              <a:rPr dirty="0" sz="1700" spc="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00" spc="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D9E0FF"/>
                </a:solidFill>
                <a:latin typeface="Arial"/>
                <a:cs typeface="Arial"/>
              </a:rPr>
              <a:t>establishing</a:t>
            </a:r>
            <a:r>
              <a:rPr dirty="0" sz="170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700" spc="60">
                <a:solidFill>
                  <a:srgbClr val="D9E0FF"/>
                </a:solidFill>
                <a:latin typeface="Arial"/>
                <a:cs typeface="Arial"/>
              </a:rPr>
              <a:t>private</a:t>
            </a:r>
            <a:r>
              <a:rPr dirty="0" sz="170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9E0FF"/>
                </a:solidFill>
                <a:latin typeface="Arial"/>
                <a:cs typeface="Arial"/>
              </a:rPr>
              <a:t>nuisance.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304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z="4100" spc="-375"/>
              <a:t>Key</a:t>
            </a:r>
            <a:r>
              <a:rPr dirty="0" sz="4100" spc="-475"/>
              <a:t> </a:t>
            </a:r>
            <a:r>
              <a:rPr dirty="0" sz="4100" spc="-409"/>
              <a:t>Characteristics</a:t>
            </a:r>
            <a:r>
              <a:rPr dirty="0" sz="4100" spc="-520"/>
              <a:t> </a:t>
            </a:r>
            <a:r>
              <a:rPr dirty="0" sz="4100" spc="-204"/>
              <a:t>of</a:t>
            </a:r>
            <a:r>
              <a:rPr dirty="0" sz="4100" spc="-470"/>
              <a:t> </a:t>
            </a:r>
            <a:r>
              <a:rPr dirty="0" sz="4100" spc="-350"/>
              <a:t>Public</a:t>
            </a:r>
            <a:r>
              <a:rPr dirty="0" sz="4100" spc="-475"/>
              <a:t> </a:t>
            </a:r>
            <a:r>
              <a:rPr dirty="0" sz="4100" spc="-465"/>
              <a:t>Nuisance</a:t>
            </a:r>
            <a:endParaRPr sz="41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287" y="1738883"/>
            <a:ext cx="557784" cy="5577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8197" y="2478709"/>
            <a:ext cx="2994025" cy="5048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8955">
              <a:lnSpc>
                <a:spcPct val="105400"/>
              </a:lnSpc>
              <a:spcBef>
                <a:spcPts val="95"/>
              </a:spcBef>
            </a:pPr>
            <a:r>
              <a:rPr dirty="0" sz="2050" spc="-180">
                <a:solidFill>
                  <a:srgbClr val="D9E0FF"/>
                </a:solidFill>
                <a:latin typeface="Arial Black"/>
                <a:cs typeface="Arial Black"/>
              </a:rPr>
              <a:t>Affects</a:t>
            </a:r>
            <a:r>
              <a:rPr dirty="0" sz="2050" spc="-21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85">
                <a:solidFill>
                  <a:srgbClr val="D9E0FF"/>
                </a:solidFill>
                <a:latin typeface="Arial Black"/>
                <a:cs typeface="Arial Black"/>
              </a:rPr>
              <a:t>the</a:t>
            </a:r>
            <a:r>
              <a:rPr dirty="0" sz="2050" spc="-225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75">
                <a:solidFill>
                  <a:srgbClr val="D9E0FF"/>
                </a:solidFill>
                <a:latin typeface="Arial Black"/>
                <a:cs typeface="Arial Black"/>
              </a:rPr>
              <a:t>Public</a:t>
            </a:r>
            <a:r>
              <a:rPr dirty="0" sz="205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45">
                <a:solidFill>
                  <a:srgbClr val="D9E0FF"/>
                </a:solidFill>
                <a:latin typeface="Arial Black"/>
                <a:cs typeface="Arial Black"/>
              </a:rPr>
              <a:t>at </a:t>
            </a:r>
            <a:r>
              <a:rPr dirty="0" sz="2050" spc="-30">
                <a:solidFill>
                  <a:srgbClr val="D9E0FF"/>
                </a:solidFill>
                <a:latin typeface="Arial Black"/>
                <a:cs typeface="Arial Black"/>
              </a:rPr>
              <a:t>Large</a:t>
            </a:r>
            <a:endParaRPr sz="2050">
              <a:latin typeface="Arial Black"/>
              <a:cs typeface="Arial Black"/>
            </a:endParaRPr>
          </a:p>
          <a:p>
            <a:pPr marL="12700" marR="5080">
              <a:lnSpc>
                <a:spcPct val="133000"/>
              </a:lnSpc>
              <a:spcBef>
                <a:spcPts val="850"/>
              </a:spcBef>
            </a:pP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impacts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a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significant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portion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community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or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interferes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with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common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all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members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public.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Attorney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General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750" spc="-80">
                <a:solidFill>
                  <a:srgbClr val="D9E0FF"/>
                </a:solidFill>
                <a:latin typeface="Arial"/>
                <a:cs typeface="Arial"/>
              </a:rPr>
              <a:t>PYA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Quarries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Ltd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[1957]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2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QB 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169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established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25">
                <a:solidFill>
                  <a:srgbClr val="D9E0FF"/>
                </a:solidFill>
                <a:latin typeface="Arial"/>
                <a:cs typeface="Arial"/>
              </a:rPr>
              <a:t>that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number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people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affected 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be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sufficient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25">
                <a:solidFill>
                  <a:srgbClr val="D9E0FF"/>
                </a:solidFill>
                <a:latin typeface="Arial"/>
                <a:cs typeface="Arial"/>
              </a:rPr>
              <a:t>to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constitute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class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public.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1564" y="1738883"/>
            <a:ext cx="557784" cy="55778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19117" y="2478709"/>
            <a:ext cx="3042285" cy="3981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69315">
              <a:lnSpc>
                <a:spcPct val="105400"/>
              </a:lnSpc>
              <a:spcBef>
                <a:spcPts val="95"/>
              </a:spcBef>
            </a:pPr>
            <a:r>
              <a:rPr dirty="0" sz="2050" spc="-170">
                <a:solidFill>
                  <a:srgbClr val="D9E0FF"/>
                </a:solidFill>
                <a:latin typeface="Arial Black"/>
                <a:cs typeface="Arial Black"/>
              </a:rPr>
              <a:t>Criminal</a:t>
            </a:r>
            <a:r>
              <a:rPr dirty="0" sz="2050" spc="-204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70">
                <a:solidFill>
                  <a:srgbClr val="D9E0FF"/>
                </a:solidFill>
                <a:latin typeface="Arial Black"/>
                <a:cs typeface="Arial Black"/>
              </a:rPr>
              <a:t>and</a:t>
            </a:r>
            <a:r>
              <a:rPr dirty="0" sz="205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14">
                <a:solidFill>
                  <a:srgbClr val="D9E0FF"/>
                </a:solidFill>
                <a:latin typeface="Arial Black"/>
                <a:cs typeface="Arial Black"/>
              </a:rPr>
              <a:t>Civil </a:t>
            </a:r>
            <a:r>
              <a:rPr dirty="0" sz="2050" spc="-10">
                <a:solidFill>
                  <a:srgbClr val="D9E0FF"/>
                </a:solidFill>
                <a:latin typeface="Arial Black"/>
                <a:cs typeface="Arial Black"/>
              </a:rPr>
              <a:t>Liability</a:t>
            </a:r>
            <a:endParaRPr sz="2050">
              <a:latin typeface="Arial Black"/>
              <a:cs typeface="Arial Black"/>
            </a:endParaRPr>
          </a:p>
          <a:p>
            <a:pPr marL="12700" marR="5080">
              <a:lnSpc>
                <a:spcPct val="132900"/>
              </a:lnSpc>
              <a:spcBef>
                <a:spcPts val="850"/>
              </a:spcBef>
            </a:pP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give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rise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both</a:t>
            </a:r>
            <a:r>
              <a:rPr dirty="0" sz="1750" spc="-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criminal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and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civil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liability.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95">
                <a:solidFill>
                  <a:srgbClr val="D9E0FF"/>
                </a:solidFill>
                <a:latin typeface="Arial"/>
                <a:cs typeface="Arial"/>
              </a:rPr>
              <a:t>R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Rimmington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[2005]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UKHL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63,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House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Lords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clarified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elements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criminal</a:t>
            </a:r>
            <a:r>
              <a:rPr dirty="0" sz="1750" spc="-3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nuisance,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emphasizing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need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for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widespread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effects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750" spc="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community.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2840" y="1738883"/>
            <a:ext cx="557783" cy="55778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470393" y="2493644"/>
            <a:ext cx="3128645" cy="399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200">
                <a:solidFill>
                  <a:srgbClr val="D9E0FF"/>
                </a:solidFill>
                <a:latin typeface="Arial Black"/>
                <a:cs typeface="Arial Black"/>
              </a:rPr>
              <a:t>Government</a:t>
            </a:r>
            <a:r>
              <a:rPr dirty="0" sz="2050" spc="-17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90">
                <a:solidFill>
                  <a:srgbClr val="D9E0FF"/>
                </a:solidFill>
                <a:latin typeface="Arial Black"/>
                <a:cs typeface="Arial Black"/>
              </a:rPr>
              <a:t>Enforcement</a:t>
            </a:r>
            <a:endParaRPr sz="2050">
              <a:latin typeface="Arial Black"/>
              <a:cs typeface="Arial Black"/>
            </a:endParaRPr>
          </a:p>
          <a:p>
            <a:pPr marL="12700" marR="237490">
              <a:lnSpc>
                <a:spcPct val="133000"/>
              </a:lnSpc>
              <a:spcBef>
                <a:spcPts val="870"/>
              </a:spcBef>
            </a:pP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nuisances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are</a:t>
            </a:r>
            <a:r>
              <a:rPr dirty="0" sz="1750" spc="11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often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enforced</a:t>
            </a:r>
            <a:r>
              <a:rPr dirty="0" sz="1750" spc="-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by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D9E0FF"/>
                </a:solidFill>
                <a:latin typeface="Arial"/>
                <a:cs typeface="Arial"/>
              </a:rPr>
              <a:t>government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750" spc="-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acting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on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D9E0FF"/>
                </a:solidFill>
                <a:latin typeface="Arial"/>
                <a:cs typeface="Arial"/>
              </a:rPr>
              <a:t>behalf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D9E0FF"/>
                </a:solidFill>
                <a:latin typeface="Arial"/>
                <a:cs typeface="Arial"/>
              </a:rPr>
              <a:t>public.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5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case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D9E0FF"/>
                </a:solidFill>
                <a:latin typeface="Arial"/>
                <a:cs typeface="Arial"/>
              </a:rPr>
              <a:t>of 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Manchester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 Corporation</a:t>
            </a:r>
            <a:r>
              <a:rPr dirty="0" sz="1750" spc="1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9E0FF"/>
                </a:solidFill>
                <a:latin typeface="Arial"/>
                <a:cs typeface="Arial"/>
              </a:rPr>
              <a:t>v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Farnworth</a:t>
            </a:r>
            <a:r>
              <a:rPr dirty="0" sz="1750" spc="-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[1930]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AC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171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demonstrates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how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local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authorities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can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take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action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1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abate</a:t>
            </a:r>
            <a:r>
              <a:rPr dirty="0" sz="1750" spc="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nuisances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affecting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community.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4116" y="1738883"/>
            <a:ext cx="556259" cy="55778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821669" y="2493644"/>
            <a:ext cx="3033395" cy="470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95">
                <a:solidFill>
                  <a:srgbClr val="D9E0FF"/>
                </a:solidFill>
                <a:latin typeface="Arial Black"/>
                <a:cs typeface="Arial Black"/>
              </a:rPr>
              <a:t>Balancing</a:t>
            </a:r>
            <a:r>
              <a:rPr dirty="0" sz="2050" spc="-210">
                <a:solidFill>
                  <a:srgbClr val="D9E0FF"/>
                </a:solidFill>
                <a:latin typeface="Arial Black"/>
                <a:cs typeface="Arial Black"/>
              </a:rPr>
              <a:t> </a:t>
            </a:r>
            <a:r>
              <a:rPr dirty="0" sz="2050" spc="-175">
                <a:solidFill>
                  <a:srgbClr val="D9E0FF"/>
                </a:solidFill>
                <a:latin typeface="Arial Black"/>
                <a:cs typeface="Arial Black"/>
              </a:rPr>
              <a:t>Public</a:t>
            </a:r>
            <a:r>
              <a:rPr dirty="0" sz="2050" spc="-185">
                <a:solidFill>
                  <a:srgbClr val="D9E0FF"/>
                </a:solidFill>
                <a:latin typeface="Arial Black"/>
                <a:cs typeface="Arial Black"/>
              </a:rPr>
              <a:t> Interest</a:t>
            </a:r>
            <a:endParaRPr sz="2050">
              <a:latin typeface="Arial Black"/>
              <a:cs typeface="Arial Black"/>
            </a:endParaRPr>
          </a:p>
          <a:p>
            <a:pPr marL="12700" marR="28575">
              <a:lnSpc>
                <a:spcPct val="133000"/>
              </a:lnSpc>
              <a:spcBef>
                <a:spcPts val="870"/>
              </a:spcBef>
            </a:pP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Courts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must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 balance</a:t>
            </a:r>
            <a:r>
              <a:rPr dirty="0" sz="1750" spc="-3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interest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35">
                <a:solidFill>
                  <a:srgbClr val="D9E0FF"/>
                </a:solidFill>
                <a:latin typeface="Arial"/>
                <a:cs typeface="Arial"/>
              </a:rPr>
              <a:t>against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individual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rights</a:t>
            </a:r>
            <a:r>
              <a:rPr dirty="0" sz="1750" spc="-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D9E0FF"/>
                </a:solidFill>
                <a:latin typeface="Arial"/>
                <a:cs typeface="Arial"/>
              </a:rPr>
              <a:t>when </a:t>
            </a:r>
            <a:r>
              <a:rPr dirty="0" sz="1750" spc="65">
                <a:solidFill>
                  <a:srgbClr val="D9E0FF"/>
                </a:solidFill>
                <a:latin typeface="Arial"/>
                <a:cs typeface="Arial"/>
              </a:rPr>
              <a:t>determining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nuisance.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Tate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D9E0FF"/>
                </a:solidFill>
                <a:latin typeface="Arial"/>
                <a:cs typeface="Arial"/>
              </a:rPr>
              <a:t>&amp;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Lyle</a:t>
            </a:r>
            <a:r>
              <a:rPr dirty="0" sz="1750" spc="-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Industries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Ltd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v</a:t>
            </a:r>
            <a:r>
              <a:rPr dirty="0" sz="1750" spc="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Greater</a:t>
            </a:r>
            <a:r>
              <a:rPr dirty="0" sz="1750" spc="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D9E0FF"/>
                </a:solidFill>
                <a:latin typeface="Arial"/>
                <a:cs typeface="Arial"/>
              </a:rPr>
              <a:t>London</a:t>
            </a:r>
            <a:r>
              <a:rPr dirty="0" sz="1750" spc="2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Council [1983]</a:t>
            </a:r>
            <a:r>
              <a:rPr dirty="0" sz="1750" spc="-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2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D9E0FF"/>
                </a:solidFill>
                <a:latin typeface="Arial"/>
                <a:cs typeface="Arial"/>
              </a:rPr>
              <a:t>AC</a:t>
            </a:r>
            <a:r>
              <a:rPr dirty="0" sz="1750" spc="-8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509,</a:t>
            </a:r>
            <a:r>
              <a:rPr dirty="0" sz="1750" spc="-6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-9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D9E0FF"/>
                </a:solidFill>
                <a:latin typeface="Arial"/>
                <a:cs typeface="Arial"/>
              </a:rPr>
              <a:t>court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considered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D9E0FF"/>
                </a:solidFill>
                <a:latin typeface="Arial"/>
                <a:cs typeface="Arial"/>
              </a:rPr>
              <a:t>the</a:t>
            </a:r>
            <a:r>
              <a:rPr dirty="0" sz="1750" spc="12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broader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public</a:t>
            </a:r>
            <a:r>
              <a:rPr dirty="0" sz="175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85">
                <a:solidFill>
                  <a:srgbClr val="D9E0FF"/>
                </a:solidFill>
                <a:latin typeface="Arial"/>
                <a:cs typeface="Arial"/>
              </a:rPr>
              <a:t>benefit</a:t>
            </a:r>
            <a:r>
              <a:rPr dirty="0" sz="1750" spc="-75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30">
                <a:solidFill>
                  <a:srgbClr val="D9E0FF"/>
                </a:solidFill>
                <a:latin typeface="Arial"/>
                <a:cs typeface="Arial"/>
              </a:rPr>
              <a:t>of</a:t>
            </a:r>
            <a:r>
              <a:rPr dirty="0" sz="1750" spc="-6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D9E0FF"/>
                </a:solidFill>
                <a:latin typeface="Arial"/>
                <a:cs typeface="Arial"/>
              </a:rPr>
              <a:t>river 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management</a:t>
            </a:r>
            <a:r>
              <a:rPr dirty="0" sz="1750" spc="2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0">
                <a:solidFill>
                  <a:srgbClr val="D9E0FF"/>
                </a:solidFill>
                <a:latin typeface="Arial"/>
                <a:cs typeface="Arial"/>
              </a:rPr>
              <a:t>against</a:t>
            </a:r>
            <a:r>
              <a:rPr dirty="0" sz="1750" spc="20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D9E0FF"/>
                </a:solidFill>
                <a:latin typeface="Arial"/>
                <a:cs typeface="Arial"/>
              </a:rPr>
              <a:t>the </a:t>
            </a:r>
            <a:r>
              <a:rPr dirty="0" sz="1750" spc="60">
                <a:solidFill>
                  <a:srgbClr val="D9E0FF"/>
                </a:solidFill>
                <a:latin typeface="Arial"/>
                <a:cs typeface="Arial"/>
              </a:rPr>
              <a:t>harm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9E0FF"/>
                </a:solidFill>
                <a:latin typeface="Arial"/>
                <a:cs typeface="Arial"/>
              </a:rPr>
              <a:t>caused</a:t>
            </a:r>
            <a:r>
              <a:rPr dirty="0" sz="1750" spc="-7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150">
                <a:solidFill>
                  <a:srgbClr val="D9E0FF"/>
                </a:solidFill>
                <a:latin typeface="Arial"/>
                <a:cs typeface="Arial"/>
              </a:rPr>
              <a:t>to</a:t>
            </a:r>
            <a:r>
              <a:rPr dirty="0" sz="1750" spc="-40">
                <a:solidFill>
                  <a:srgbClr val="D9E0FF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D9E0FF"/>
                </a:solidFill>
                <a:latin typeface="Arial"/>
                <a:cs typeface="Arial"/>
              </a:rPr>
              <a:t>individual </a:t>
            </a:r>
            <a:r>
              <a:rPr dirty="0" sz="1750" spc="-10">
                <a:solidFill>
                  <a:srgbClr val="D9E0FF"/>
                </a:solidFill>
                <a:latin typeface="Arial"/>
                <a:cs typeface="Arial"/>
              </a:rPr>
              <a:t>businesses.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853" y="797374"/>
            <a:ext cx="7256145" cy="1194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dirty="0" spc="-320"/>
              <a:t>Comparative</a:t>
            </a:r>
            <a:r>
              <a:rPr dirty="0" spc="-415"/>
              <a:t> </a:t>
            </a:r>
            <a:r>
              <a:rPr dirty="0" spc="-275"/>
              <a:t>Analysis:</a:t>
            </a:r>
            <a:r>
              <a:rPr dirty="0" spc="-409"/>
              <a:t> </a:t>
            </a:r>
            <a:r>
              <a:rPr dirty="0" spc="-265"/>
              <a:t>Private</a:t>
            </a:r>
            <a:r>
              <a:rPr dirty="0" spc="-415"/>
              <a:t> </a:t>
            </a:r>
            <a:r>
              <a:rPr dirty="0" spc="-365"/>
              <a:t>vs. </a:t>
            </a:r>
            <a:r>
              <a:rPr dirty="0" spc="-310"/>
              <a:t>Public</a:t>
            </a:r>
            <a:r>
              <a:rPr dirty="0" spc="-430"/>
              <a:t> </a:t>
            </a:r>
            <a:r>
              <a:rPr dirty="0" spc="-420"/>
              <a:t>Nuisance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83703" y="2326211"/>
          <a:ext cx="7854315" cy="503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200"/>
                <a:gridCol w="2918460"/>
                <a:gridCol w="2586355"/>
              </a:tblGrid>
              <a:tr h="57785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Aspect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Private</a:t>
                      </a:r>
                      <a:r>
                        <a:rPr dirty="0" sz="1550" spc="23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Nuisance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550" spc="12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Nuisance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Parties</a:t>
                      </a:r>
                      <a:r>
                        <a:rPr dirty="0" sz="1550" spc="14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6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Affected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113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550" spc="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1550" spc="1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7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50" spc="13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6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limited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6002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550" spc="-1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550" spc="-3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6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7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portion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6002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88963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Legal</a:t>
                      </a:r>
                      <a:r>
                        <a:rPr dirty="0" sz="1550" spc="-4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Standing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7370" marR="242570">
                        <a:lnSpc>
                          <a:spcPct val="131000"/>
                        </a:lnSpc>
                        <a:spcBef>
                          <a:spcPts val="695"/>
                        </a:spcBef>
                      </a:pPr>
                      <a:r>
                        <a:rPr dirty="0" sz="1550" spc="6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Affected</a:t>
                      </a: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can sue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629920">
                        <a:lnSpc>
                          <a:spcPct val="131000"/>
                        </a:lnSpc>
                        <a:spcBef>
                          <a:spcPts val="695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Typically</a:t>
                      </a:r>
                      <a:r>
                        <a:rPr dirty="0" sz="1550" spc="28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requires </a:t>
                      </a:r>
                      <a:r>
                        <a:rPr dirty="0" sz="1550" spc="4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government</a:t>
                      </a:r>
                      <a:r>
                        <a:rPr dirty="0" sz="1550" spc="2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88963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550" spc="6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Nature</a:t>
                      </a:r>
                      <a:r>
                        <a:rPr dirty="0" sz="1550" spc="-2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2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50" spc="-2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3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Harm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1765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550" spc="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Interference</a:t>
                      </a:r>
                      <a:r>
                        <a:rPr dirty="0" sz="1550" spc="3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9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550" spc="7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r>
                        <a:rPr dirty="0" sz="1550" spc="-3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rights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550" spc="5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Interference</a:t>
                      </a:r>
                      <a:r>
                        <a:rPr dirty="0" sz="1550" spc="-1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9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550" spc="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550" spc="-4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rights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88836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Remedies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113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550" spc="6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Injunction,</a:t>
                      </a:r>
                      <a:r>
                        <a:rPr dirty="0" sz="1550" spc="-2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damages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113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503555">
                        <a:lnSpc>
                          <a:spcPct val="131000"/>
                        </a:lnSpc>
                        <a:spcBef>
                          <a:spcPts val="685"/>
                        </a:spcBef>
                      </a:pPr>
                      <a:r>
                        <a:rPr dirty="0" sz="1550" spc="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Abatement,</a:t>
                      </a:r>
                      <a:r>
                        <a:rPr dirty="0" sz="1550" spc="36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4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criminal </a:t>
                      </a: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penalties,</a:t>
                      </a:r>
                      <a:r>
                        <a:rPr dirty="0" sz="1550" spc="30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damages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89789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Burden</a:t>
                      </a:r>
                      <a:r>
                        <a:rPr dirty="0" sz="1550" spc="4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2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50" spc="2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4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Proof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L w="381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Balance</a:t>
                      </a:r>
                      <a:r>
                        <a:rPr dirty="0" sz="1550" spc="-3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2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50" spc="-3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4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probabilities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636905">
                        <a:lnSpc>
                          <a:spcPct val="131100"/>
                        </a:lnSpc>
                        <a:spcBef>
                          <a:spcPts val="690"/>
                        </a:spcBef>
                      </a:pPr>
                      <a:r>
                        <a:rPr dirty="0" sz="155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Beyond</a:t>
                      </a:r>
                      <a:r>
                        <a:rPr dirty="0" sz="1550" spc="6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reasonable </a:t>
                      </a:r>
                      <a:r>
                        <a:rPr dirty="0" sz="1550" spc="8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doubt</a:t>
                      </a:r>
                      <a:r>
                        <a:rPr dirty="0" sz="1550" spc="-25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10">
                          <a:solidFill>
                            <a:srgbClr val="D9E0FF"/>
                          </a:solidFill>
                          <a:latin typeface="Arial"/>
                          <a:cs typeface="Arial"/>
                        </a:rPr>
                        <a:t>(criminal)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2024-11-22T16:12:12Z</dcterms:created>
  <dcterms:modified xsi:type="dcterms:W3CDTF">2024-11-22T16:12:12Z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